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33" r:id="rId2"/>
  </p:sldMasterIdLst>
  <p:notesMasterIdLst>
    <p:notesMasterId r:id="rId64"/>
  </p:notesMasterIdLst>
  <p:handoutMasterIdLst>
    <p:handoutMasterId r:id="rId65"/>
  </p:handoutMasterIdLst>
  <p:sldIdLst>
    <p:sldId id="279" r:id="rId3"/>
    <p:sldId id="257" r:id="rId4"/>
    <p:sldId id="266" r:id="rId5"/>
    <p:sldId id="274" r:id="rId6"/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65" r:id="rId16"/>
    <p:sldId id="278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59" r:id="rId25"/>
    <p:sldId id="260" r:id="rId26"/>
    <p:sldId id="268" r:id="rId27"/>
    <p:sldId id="271" r:id="rId28"/>
    <p:sldId id="269" r:id="rId29"/>
    <p:sldId id="273" r:id="rId30"/>
    <p:sldId id="280" r:id="rId31"/>
    <p:sldId id="263" r:id="rId32"/>
    <p:sldId id="277" r:id="rId33"/>
    <p:sldId id="275" r:id="rId34"/>
    <p:sldId id="264" r:id="rId35"/>
    <p:sldId id="297" r:id="rId36"/>
    <p:sldId id="298" r:id="rId37"/>
    <p:sldId id="316" r:id="rId38"/>
    <p:sldId id="317" r:id="rId39"/>
    <p:sldId id="321" r:id="rId40"/>
    <p:sldId id="322" r:id="rId41"/>
    <p:sldId id="319" r:id="rId42"/>
    <p:sldId id="299" r:id="rId43"/>
    <p:sldId id="300" r:id="rId44"/>
    <p:sldId id="301" r:id="rId45"/>
    <p:sldId id="318" r:id="rId46"/>
    <p:sldId id="302" r:id="rId47"/>
    <p:sldId id="303" r:id="rId48"/>
    <p:sldId id="320" r:id="rId49"/>
    <p:sldId id="305" r:id="rId50"/>
    <p:sldId id="306" r:id="rId51"/>
    <p:sldId id="307" r:id="rId52"/>
    <p:sldId id="309" r:id="rId53"/>
    <p:sldId id="310" r:id="rId54"/>
    <p:sldId id="311" r:id="rId55"/>
    <p:sldId id="312" r:id="rId56"/>
    <p:sldId id="313" r:id="rId57"/>
    <p:sldId id="314" r:id="rId58"/>
    <p:sldId id="325" r:id="rId59"/>
    <p:sldId id="315" r:id="rId60"/>
    <p:sldId id="323" r:id="rId61"/>
    <p:sldId id="308" r:id="rId62"/>
    <p:sldId id="324" r:id="rId6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8" autoAdjust="0"/>
    <p:restoredTop sz="78331"/>
  </p:normalViewPr>
  <p:slideViewPr>
    <p:cSldViewPr snapToGrid="0" showGuides="1">
      <p:cViewPr varScale="1">
        <p:scale>
          <a:sx n="95" d="100"/>
          <a:sy n="95" d="100"/>
        </p:scale>
        <p:origin x="12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857F5-1D3F-4AC7-90C7-38386553E8B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68622A3-788E-46A7-B7AA-EE30D500A5A0}">
      <dgm:prSet/>
      <dgm:spPr/>
      <dgm:t>
        <a:bodyPr/>
        <a:lstStyle/>
        <a:p>
          <a:r>
            <a:rPr lang="fr-FR" b="0" i="0" dirty="0"/>
            <a:t>1/ une </a:t>
          </a:r>
          <a:r>
            <a:rPr lang="fr-FR" b="1" i="0" dirty="0" err="1"/>
            <a:t>étude</a:t>
          </a:r>
          <a:r>
            <a:rPr lang="fr-FR" b="1" i="0" dirty="0"/>
            <a:t> qualitative </a:t>
          </a:r>
          <a:r>
            <a:rPr lang="fr-FR" b="0" i="0" dirty="0"/>
            <a:t>d’</a:t>
          </a:r>
          <a:r>
            <a:rPr lang="fr-FR" b="0" i="0" dirty="0" err="1"/>
            <a:t>évaluation</a:t>
          </a:r>
          <a:r>
            <a:rPr lang="fr-FR" b="0" i="0" dirty="0"/>
            <a:t> des besoins/demandes </a:t>
          </a:r>
          <a:r>
            <a:rPr lang="fr-FR" b="1" i="0" dirty="0" err="1"/>
            <a:t>auprès</a:t>
          </a:r>
          <a:r>
            <a:rPr lang="fr-FR" b="1" i="0" dirty="0"/>
            <a:t> de 5 MG </a:t>
          </a:r>
        </a:p>
        <a:p>
          <a:r>
            <a:rPr lang="fr-FR" b="1" i="0" dirty="0"/>
            <a:t>(</a:t>
          </a:r>
          <a:r>
            <a:rPr lang="fr-FR" b="1" i="0" dirty="0">
              <a:sym typeface="Wingdings" pitchFamily="2" charset="2"/>
            </a:rPr>
            <a:t> PDF, lieux et mode de fabrication, durée décomposition, émission GES…)</a:t>
          </a:r>
          <a:endParaRPr lang="en-US" dirty="0"/>
        </a:p>
      </dgm:t>
    </dgm:pt>
    <dgm:pt modelId="{3032CFE1-46AA-4CA6-B3F9-C716CE07A75E}" type="parTrans" cxnId="{F2D1FAE4-65A3-4915-81F2-0F616217EBBF}">
      <dgm:prSet/>
      <dgm:spPr/>
      <dgm:t>
        <a:bodyPr/>
        <a:lstStyle/>
        <a:p>
          <a:endParaRPr lang="en-US"/>
        </a:p>
      </dgm:t>
    </dgm:pt>
    <dgm:pt modelId="{828C0057-21F9-4404-A429-B9EB957A493E}" type="sibTrans" cxnId="{F2D1FAE4-65A3-4915-81F2-0F616217EBBF}">
      <dgm:prSet/>
      <dgm:spPr/>
      <dgm:t>
        <a:bodyPr/>
        <a:lstStyle/>
        <a:p>
          <a:endParaRPr lang="en-US"/>
        </a:p>
      </dgm:t>
    </dgm:pt>
    <dgm:pt modelId="{DB46D9DD-8FE3-4507-99D2-2934F7EF8C85}">
      <dgm:prSet/>
      <dgm:spPr/>
      <dgm:t>
        <a:bodyPr/>
        <a:lstStyle/>
        <a:p>
          <a:r>
            <a:rPr lang="fr-FR" b="0" i="0" dirty="0"/>
            <a:t>2/ la </a:t>
          </a:r>
          <a:r>
            <a:rPr lang="fr-FR" b="1" i="0" dirty="0" err="1"/>
            <a:t>création</a:t>
          </a:r>
          <a:r>
            <a:rPr lang="fr-FR" b="1" i="0" dirty="0"/>
            <a:t> de la fiche à partir des 100 pansements les plus prescrits </a:t>
          </a:r>
          <a:r>
            <a:rPr lang="fr-FR" b="0" i="0" dirty="0"/>
            <a:t>(LPP CNAM), liste Prescrire, enquête auprès des laboratoires fabricants et boîtes (pharmacie)</a:t>
          </a:r>
          <a:endParaRPr lang="en-US" dirty="0"/>
        </a:p>
      </dgm:t>
    </dgm:pt>
    <dgm:pt modelId="{B113C87A-02AA-4383-8977-618692924FE4}" type="parTrans" cxnId="{66DBAE9F-465B-4DD7-9E44-F34255F9468A}">
      <dgm:prSet/>
      <dgm:spPr/>
      <dgm:t>
        <a:bodyPr/>
        <a:lstStyle/>
        <a:p>
          <a:endParaRPr lang="en-US"/>
        </a:p>
      </dgm:t>
    </dgm:pt>
    <dgm:pt modelId="{DF888B5F-B729-4A68-9A43-8B3D9D9FE7B6}" type="sibTrans" cxnId="{66DBAE9F-465B-4DD7-9E44-F34255F9468A}">
      <dgm:prSet/>
      <dgm:spPr/>
      <dgm:t>
        <a:bodyPr/>
        <a:lstStyle/>
        <a:p>
          <a:endParaRPr lang="en-US"/>
        </a:p>
      </dgm:t>
    </dgm:pt>
    <dgm:pt modelId="{76B81434-9344-4298-B882-FBAC8EB5F01C}">
      <dgm:prSet/>
      <dgm:spPr/>
      <dgm:t>
        <a:bodyPr/>
        <a:lstStyle/>
        <a:p>
          <a:r>
            <a:rPr lang="fr-FR" b="0" i="0" dirty="0"/>
            <a:t>3/ une </a:t>
          </a:r>
          <a:r>
            <a:rPr lang="fr-FR" b="1" i="0" dirty="0" err="1"/>
            <a:t>étude</a:t>
          </a:r>
          <a:r>
            <a:rPr lang="fr-FR" b="1" i="0" dirty="0"/>
            <a:t> quantitative d’</a:t>
          </a:r>
          <a:r>
            <a:rPr lang="fr-FR" b="1" i="0" dirty="0" err="1"/>
            <a:t>évaluation</a:t>
          </a:r>
          <a:r>
            <a:rPr lang="fr-FR" b="1" i="0" dirty="0"/>
            <a:t> </a:t>
          </a:r>
          <a:r>
            <a:rPr lang="fr-FR" b="0" i="0" dirty="0"/>
            <a:t>de la fiche par un questionnaire standardisé (</a:t>
          </a:r>
          <a:r>
            <a:rPr lang="fr-FR" b="1" i="0" dirty="0"/>
            <a:t>System </a:t>
          </a:r>
          <a:r>
            <a:rPr lang="fr-FR" b="1" i="0" dirty="0" err="1"/>
            <a:t>Usability</a:t>
          </a:r>
          <a:r>
            <a:rPr lang="fr-FR" b="1" i="0" dirty="0"/>
            <a:t> </a:t>
          </a:r>
          <a:r>
            <a:rPr lang="fr-FR" b="1" i="0" dirty="0" err="1"/>
            <a:t>Scale</a:t>
          </a:r>
          <a:r>
            <a:rPr lang="fr-FR" b="1" i="0" dirty="0"/>
            <a:t>, </a:t>
          </a:r>
          <a:r>
            <a:rPr lang="fr-FR" b="0" i="0" dirty="0"/>
            <a:t>F-SUS) </a:t>
          </a:r>
          <a:r>
            <a:rPr lang="fr-FR" b="1" i="0" dirty="0"/>
            <a:t>auprès de 49 MG libéraux des Hauts-de-France,</a:t>
          </a:r>
          <a:r>
            <a:rPr lang="fr-FR" b="0" i="0" dirty="0"/>
            <a:t> sélectionnés </a:t>
          </a:r>
          <a:r>
            <a:rPr lang="fr-FR" b="1" i="0" dirty="0"/>
            <a:t>aléatoirement</a:t>
          </a:r>
          <a:r>
            <a:rPr lang="fr-FR" b="0" i="0" dirty="0"/>
            <a:t> (Pages Jaunes) du 6 septembre au 15 octobre 2023</a:t>
          </a:r>
          <a:endParaRPr lang="en-US" dirty="0"/>
        </a:p>
      </dgm:t>
    </dgm:pt>
    <dgm:pt modelId="{B7583F6E-5573-4CB0-B448-CB80F4EAF383}" type="parTrans" cxnId="{C1C785DC-9A55-4BFA-B8D6-D364F70B249B}">
      <dgm:prSet/>
      <dgm:spPr/>
      <dgm:t>
        <a:bodyPr/>
        <a:lstStyle/>
        <a:p>
          <a:endParaRPr lang="en-US"/>
        </a:p>
      </dgm:t>
    </dgm:pt>
    <dgm:pt modelId="{129DF0D0-F16E-4B15-8B1F-9AF2886236E8}" type="sibTrans" cxnId="{C1C785DC-9A55-4BFA-B8D6-D364F70B249B}">
      <dgm:prSet/>
      <dgm:spPr/>
      <dgm:t>
        <a:bodyPr/>
        <a:lstStyle/>
        <a:p>
          <a:endParaRPr lang="en-US"/>
        </a:p>
      </dgm:t>
    </dgm:pt>
    <dgm:pt modelId="{E423BEAB-D70B-4F1A-957C-8CD372665E14}" type="pres">
      <dgm:prSet presAssocID="{A90857F5-1D3F-4AC7-90C7-38386553E8BD}" presName="root" presStyleCnt="0">
        <dgm:presLayoutVars>
          <dgm:dir/>
          <dgm:resizeHandles val="exact"/>
        </dgm:presLayoutVars>
      </dgm:prSet>
      <dgm:spPr/>
    </dgm:pt>
    <dgm:pt modelId="{C9FA8B61-5BDD-494A-9DAB-E66017B6BC81}" type="pres">
      <dgm:prSet presAssocID="{768622A3-788E-46A7-B7AA-EE30D500A5A0}" presName="compNode" presStyleCnt="0"/>
      <dgm:spPr/>
    </dgm:pt>
    <dgm:pt modelId="{753021ED-E09D-44F2-9494-F5F69C241078}" type="pres">
      <dgm:prSet presAssocID="{768622A3-788E-46A7-B7AA-EE30D500A5A0}" presName="bgRect" presStyleLbl="bgShp" presStyleIdx="0" presStyleCnt="3"/>
      <dgm:spPr/>
    </dgm:pt>
    <dgm:pt modelId="{420F20AF-18EB-44F9-AA2D-1DEDC6FDB720}" type="pres">
      <dgm:prSet presAssocID="{768622A3-788E-46A7-B7AA-EE30D500A5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point d’interrogation avec un remplissage uni"/>
        </a:ext>
      </dgm:extLst>
    </dgm:pt>
    <dgm:pt modelId="{36F4B746-1A25-4194-9F54-1D05309626D9}" type="pres">
      <dgm:prSet presAssocID="{768622A3-788E-46A7-B7AA-EE30D500A5A0}" presName="spaceRect" presStyleCnt="0"/>
      <dgm:spPr/>
    </dgm:pt>
    <dgm:pt modelId="{90C3DF18-A697-4F7D-9EBA-204294C9EA05}" type="pres">
      <dgm:prSet presAssocID="{768622A3-788E-46A7-B7AA-EE30D500A5A0}" presName="parTx" presStyleLbl="revTx" presStyleIdx="0" presStyleCnt="3">
        <dgm:presLayoutVars>
          <dgm:chMax val="0"/>
          <dgm:chPref val="0"/>
        </dgm:presLayoutVars>
      </dgm:prSet>
      <dgm:spPr/>
    </dgm:pt>
    <dgm:pt modelId="{8AFCDB6F-4A83-4F00-9FEF-0BB15171F55B}" type="pres">
      <dgm:prSet presAssocID="{828C0057-21F9-4404-A429-B9EB957A493E}" presName="sibTrans" presStyleCnt="0"/>
      <dgm:spPr/>
    </dgm:pt>
    <dgm:pt modelId="{8D0A3583-BC8E-4307-8400-8CC4F708C91F}" type="pres">
      <dgm:prSet presAssocID="{DB46D9DD-8FE3-4507-99D2-2934F7EF8C85}" presName="compNode" presStyleCnt="0"/>
      <dgm:spPr/>
    </dgm:pt>
    <dgm:pt modelId="{32917BAE-6CFA-49FD-88E5-CFF16061343B}" type="pres">
      <dgm:prSet presAssocID="{DB46D9DD-8FE3-4507-99D2-2934F7EF8C85}" presName="bgRect" presStyleLbl="bgShp" presStyleIdx="1" presStyleCnt="3"/>
      <dgm:spPr/>
    </dgm:pt>
    <dgm:pt modelId="{C2FBAD92-1720-4B65-8CB7-E8A8863434CE}" type="pres">
      <dgm:prSet presAssocID="{DB46D9DD-8FE3-4507-99D2-2934F7EF8C8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avec un remplissage uni"/>
        </a:ext>
      </dgm:extLst>
    </dgm:pt>
    <dgm:pt modelId="{BBCB4C12-BAC4-45B7-8952-693944EBDF71}" type="pres">
      <dgm:prSet presAssocID="{DB46D9DD-8FE3-4507-99D2-2934F7EF8C85}" presName="spaceRect" presStyleCnt="0"/>
      <dgm:spPr/>
    </dgm:pt>
    <dgm:pt modelId="{517D0066-ADD6-4838-82B4-691D1FD65898}" type="pres">
      <dgm:prSet presAssocID="{DB46D9DD-8FE3-4507-99D2-2934F7EF8C85}" presName="parTx" presStyleLbl="revTx" presStyleIdx="1" presStyleCnt="3">
        <dgm:presLayoutVars>
          <dgm:chMax val="0"/>
          <dgm:chPref val="0"/>
        </dgm:presLayoutVars>
      </dgm:prSet>
      <dgm:spPr/>
    </dgm:pt>
    <dgm:pt modelId="{3F7CB370-A17A-415C-A2DB-F7C7EDE07287}" type="pres">
      <dgm:prSet presAssocID="{DF888B5F-B729-4A68-9A43-8B3D9D9FE7B6}" presName="sibTrans" presStyleCnt="0"/>
      <dgm:spPr/>
    </dgm:pt>
    <dgm:pt modelId="{0F5BB1E3-0472-4016-A9DA-AF9A22E2DC1B}" type="pres">
      <dgm:prSet presAssocID="{76B81434-9344-4298-B882-FBAC8EB5F01C}" presName="compNode" presStyleCnt="0"/>
      <dgm:spPr/>
    </dgm:pt>
    <dgm:pt modelId="{68821AF5-45FC-4301-9E83-A29FC8D19F45}" type="pres">
      <dgm:prSet presAssocID="{76B81434-9344-4298-B882-FBAC8EB5F01C}" presName="bgRect" presStyleLbl="bgShp" presStyleIdx="2" presStyleCnt="3"/>
      <dgm:spPr/>
    </dgm:pt>
    <dgm:pt modelId="{4CBC6B08-FD7B-4C7E-B03A-92D026774D1F}" type="pres">
      <dgm:prSet presAssocID="{76B81434-9344-4298-B882-FBAC8EB5F01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7E495390-5711-4B9D-AA42-935EB251BD8D}" type="pres">
      <dgm:prSet presAssocID="{76B81434-9344-4298-B882-FBAC8EB5F01C}" presName="spaceRect" presStyleCnt="0"/>
      <dgm:spPr/>
    </dgm:pt>
    <dgm:pt modelId="{FDA55F1B-1027-40F1-A904-3DDF0B5BFA81}" type="pres">
      <dgm:prSet presAssocID="{76B81434-9344-4298-B882-FBAC8EB5F01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DF60948-2FF5-4FA3-8D30-5AD7B706C9E7}" type="presOf" srcId="{76B81434-9344-4298-B882-FBAC8EB5F01C}" destId="{FDA55F1B-1027-40F1-A904-3DDF0B5BFA81}" srcOrd="0" destOrd="0" presId="urn:microsoft.com/office/officeart/2018/2/layout/IconVerticalSolidList"/>
    <dgm:cxn modelId="{E307AA77-3BAA-4B1B-945B-052EDBEB2B2A}" type="presOf" srcId="{A90857F5-1D3F-4AC7-90C7-38386553E8BD}" destId="{E423BEAB-D70B-4F1A-957C-8CD372665E14}" srcOrd="0" destOrd="0" presId="urn:microsoft.com/office/officeart/2018/2/layout/IconVerticalSolidList"/>
    <dgm:cxn modelId="{66DBAE9F-465B-4DD7-9E44-F34255F9468A}" srcId="{A90857F5-1D3F-4AC7-90C7-38386553E8BD}" destId="{DB46D9DD-8FE3-4507-99D2-2934F7EF8C85}" srcOrd="1" destOrd="0" parTransId="{B113C87A-02AA-4383-8977-618692924FE4}" sibTransId="{DF888B5F-B729-4A68-9A43-8B3D9D9FE7B6}"/>
    <dgm:cxn modelId="{E6DC83AF-971E-4AAA-941C-DF6B37F2DFA2}" type="presOf" srcId="{768622A3-788E-46A7-B7AA-EE30D500A5A0}" destId="{90C3DF18-A697-4F7D-9EBA-204294C9EA05}" srcOrd="0" destOrd="0" presId="urn:microsoft.com/office/officeart/2018/2/layout/IconVerticalSolidList"/>
    <dgm:cxn modelId="{C1C785DC-9A55-4BFA-B8D6-D364F70B249B}" srcId="{A90857F5-1D3F-4AC7-90C7-38386553E8BD}" destId="{76B81434-9344-4298-B882-FBAC8EB5F01C}" srcOrd="2" destOrd="0" parTransId="{B7583F6E-5573-4CB0-B448-CB80F4EAF383}" sibTransId="{129DF0D0-F16E-4B15-8B1F-9AF2886236E8}"/>
    <dgm:cxn modelId="{F2D1FAE4-65A3-4915-81F2-0F616217EBBF}" srcId="{A90857F5-1D3F-4AC7-90C7-38386553E8BD}" destId="{768622A3-788E-46A7-B7AA-EE30D500A5A0}" srcOrd="0" destOrd="0" parTransId="{3032CFE1-46AA-4CA6-B3F9-C716CE07A75E}" sibTransId="{828C0057-21F9-4404-A429-B9EB957A493E}"/>
    <dgm:cxn modelId="{E3BCBCEE-D0D2-4ED4-990D-B9FC06F4B94B}" type="presOf" srcId="{DB46D9DD-8FE3-4507-99D2-2934F7EF8C85}" destId="{517D0066-ADD6-4838-82B4-691D1FD65898}" srcOrd="0" destOrd="0" presId="urn:microsoft.com/office/officeart/2018/2/layout/IconVerticalSolidList"/>
    <dgm:cxn modelId="{DCE4C960-C25D-4352-BC7D-CA4AFE76AABC}" type="presParOf" srcId="{E423BEAB-D70B-4F1A-957C-8CD372665E14}" destId="{C9FA8B61-5BDD-494A-9DAB-E66017B6BC81}" srcOrd="0" destOrd="0" presId="urn:microsoft.com/office/officeart/2018/2/layout/IconVerticalSolidList"/>
    <dgm:cxn modelId="{43611BF6-141E-4541-8700-132AF8E2A0FD}" type="presParOf" srcId="{C9FA8B61-5BDD-494A-9DAB-E66017B6BC81}" destId="{753021ED-E09D-44F2-9494-F5F69C241078}" srcOrd="0" destOrd="0" presId="urn:microsoft.com/office/officeart/2018/2/layout/IconVerticalSolidList"/>
    <dgm:cxn modelId="{93C096D9-0015-4794-BD8F-85D07AE5113F}" type="presParOf" srcId="{C9FA8B61-5BDD-494A-9DAB-E66017B6BC81}" destId="{420F20AF-18EB-44F9-AA2D-1DEDC6FDB720}" srcOrd="1" destOrd="0" presId="urn:microsoft.com/office/officeart/2018/2/layout/IconVerticalSolidList"/>
    <dgm:cxn modelId="{FCB57EA9-D66F-4237-88EF-D30993192CB0}" type="presParOf" srcId="{C9FA8B61-5BDD-494A-9DAB-E66017B6BC81}" destId="{36F4B746-1A25-4194-9F54-1D05309626D9}" srcOrd="2" destOrd="0" presId="urn:microsoft.com/office/officeart/2018/2/layout/IconVerticalSolidList"/>
    <dgm:cxn modelId="{1E2B9204-8020-4612-8D8E-8CD0AA4C1C59}" type="presParOf" srcId="{C9FA8B61-5BDD-494A-9DAB-E66017B6BC81}" destId="{90C3DF18-A697-4F7D-9EBA-204294C9EA05}" srcOrd="3" destOrd="0" presId="urn:microsoft.com/office/officeart/2018/2/layout/IconVerticalSolidList"/>
    <dgm:cxn modelId="{DC401E96-E917-41ED-9572-9CE43555FE91}" type="presParOf" srcId="{E423BEAB-D70B-4F1A-957C-8CD372665E14}" destId="{8AFCDB6F-4A83-4F00-9FEF-0BB15171F55B}" srcOrd="1" destOrd="0" presId="urn:microsoft.com/office/officeart/2018/2/layout/IconVerticalSolidList"/>
    <dgm:cxn modelId="{E3DDCAB0-C993-47EC-965E-0DC7D6E39455}" type="presParOf" srcId="{E423BEAB-D70B-4F1A-957C-8CD372665E14}" destId="{8D0A3583-BC8E-4307-8400-8CC4F708C91F}" srcOrd="2" destOrd="0" presId="urn:microsoft.com/office/officeart/2018/2/layout/IconVerticalSolidList"/>
    <dgm:cxn modelId="{101452F2-5C30-471F-952B-A9A7A6DA70A5}" type="presParOf" srcId="{8D0A3583-BC8E-4307-8400-8CC4F708C91F}" destId="{32917BAE-6CFA-49FD-88E5-CFF16061343B}" srcOrd="0" destOrd="0" presId="urn:microsoft.com/office/officeart/2018/2/layout/IconVerticalSolidList"/>
    <dgm:cxn modelId="{C5F5A664-1A0D-4B97-A5C4-26EBF52535A3}" type="presParOf" srcId="{8D0A3583-BC8E-4307-8400-8CC4F708C91F}" destId="{C2FBAD92-1720-4B65-8CB7-E8A8863434CE}" srcOrd="1" destOrd="0" presId="urn:microsoft.com/office/officeart/2018/2/layout/IconVerticalSolidList"/>
    <dgm:cxn modelId="{23145543-FEF1-443B-9451-A91A1FC7E3B7}" type="presParOf" srcId="{8D0A3583-BC8E-4307-8400-8CC4F708C91F}" destId="{BBCB4C12-BAC4-45B7-8952-693944EBDF71}" srcOrd="2" destOrd="0" presId="urn:microsoft.com/office/officeart/2018/2/layout/IconVerticalSolidList"/>
    <dgm:cxn modelId="{21D52581-F5E6-476E-8E87-CA67EBF168A4}" type="presParOf" srcId="{8D0A3583-BC8E-4307-8400-8CC4F708C91F}" destId="{517D0066-ADD6-4838-82B4-691D1FD65898}" srcOrd="3" destOrd="0" presId="urn:microsoft.com/office/officeart/2018/2/layout/IconVerticalSolidList"/>
    <dgm:cxn modelId="{53AFC18F-E98B-4C54-A556-6E8AA983218A}" type="presParOf" srcId="{E423BEAB-D70B-4F1A-957C-8CD372665E14}" destId="{3F7CB370-A17A-415C-A2DB-F7C7EDE07287}" srcOrd="3" destOrd="0" presId="urn:microsoft.com/office/officeart/2018/2/layout/IconVerticalSolidList"/>
    <dgm:cxn modelId="{A6310213-D271-454F-9A96-10C9BE450F63}" type="presParOf" srcId="{E423BEAB-D70B-4F1A-957C-8CD372665E14}" destId="{0F5BB1E3-0472-4016-A9DA-AF9A22E2DC1B}" srcOrd="4" destOrd="0" presId="urn:microsoft.com/office/officeart/2018/2/layout/IconVerticalSolidList"/>
    <dgm:cxn modelId="{B70294B5-D07F-4C31-9604-9EDC16291F33}" type="presParOf" srcId="{0F5BB1E3-0472-4016-A9DA-AF9A22E2DC1B}" destId="{68821AF5-45FC-4301-9E83-A29FC8D19F45}" srcOrd="0" destOrd="0" presId="urn:microsoft.com/office/officeart/2018/2/layout/IconVerticalSolidList"/>
    <dgm:cxn modelId="{FD465235-DAAC-45AD-8044-359902FB978C}" type="presParOf" srcId="{0F5BB1E3-0472-4016-A9DA-AF9A22E2DC1B}" destId="{4CBC6B08-FD7B-4C7E-B03A-92D026774D1F}" srcOrd="1" destOrd="0" presId="urn:microsoft.com/office/officeart/2018/2/layout/IconVerticalSolidList"/>
    <dgm:cxn modelId="{1D936091-060F-441F-A823-743B3E489826}" type="presParOf" srcId="{0F5BB1E3-0472-4016-A9DA-AF9A22E2DC1B}" destId="{7E495390-5711-4B9D-AA42-935EB251BD8D}" srcOrd="2" destOrd="0" presId="urn:microsoft.com/office/officeart/2018/2/layout/IconVerticalSolidList"/>
    <dgm:cxn modelId="{E8FB63EC-5456-4B63-AD4B-9A5F5346FBBB}" type="presParOf" srcId="{0F5BB1E3-0472-4016-A9DA-AF9A22E2DC1B}" destId="{FDA55F1B-1027-40F1-A904-3DDF0B5BFA8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021ED-E09D-44F2-9494-F5F69C241078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F20AF-18EB-44F9-AA2D-1DEDC6FDB720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3DF18-A697-4F7D-9EBA-204294C9EA05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i="0" kern="1200" dirty="0"/>
            <a:t>1/ une </a:t>
          </a:r>
          <a:r>
            <a:rPr lang="fr-FR" sz="1900" b="1" i="0" kern="1200" dirty="0" err="1"/>
            <a:t>étude</a:t>
          </a:r>
          <a:r>
            <a:rPr lang="fr-FR" sz="1900" b="1" i="0" kern="1200" dirty="0"/>
            <a:t> qualitative </a:t>
          </a:r>
          <a:r>
            <a:rPr lang="fr-FR" sz="1900" b="0" i="0" kern="1200" dirty="0"/>
            <a:t>d’</a:t>
          </a:r>
          <a:r>
            <a:rPr lang="fr-FR" sz="1900" b="0" i="0" kern="1200" dirty="0" err="1"/>
            <a:t>évaluation</a:t>
          </a:r>
          <a:r>
            <a:rPr lang="fr-FR" sz="1900" b="0" i="0" kern="1200" dirty="0"/>
            <a:t> des besoins/demandes </a:t>
          </a:r>
          <a:r>
            <a:rPr lang="fr-FR" sz="1900" b="1" i="0" kern="1200" dirty="0" err="1"/>
            <a:t>auprès</a:t>
          </a:r>
          <a:r>
            <a:rPr lang="fr-FR" sz="1900" b="1" i="0" kern="1200" dirty="0"/>
            <a:t> de 5 MG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i="0" kern="1200" dirty="0"/>
            <a:t>(</a:t>
          </a:r>
          <a:r>
            <a:rPr lang="fr-FR" sz="1900" b="1" i="0" kern="1200" dirty="0">
              <a:sym typeface="Wingdings" pitchFamily="2" charset="2"/>
            </a:rPr>
            <a:t> PDF, lieux et mode de fabrication, durée décomposition, émission GES…)</a:t>
          </a:r>
          <a:endParaRPr lang="en-US" sz="1900" kern="1200" dirty="0"/>
        </a:p>
      </dsp:txBody>
      <dsp:txXfrm>
        <a:off x="1435590" y="531"/>
        <a:ext cx="9080009" cy="1242935"/>
      </dsp:txXfrm>
    </dsp:sp>
    <dsp:sp modelId="{32917BAE-6CFA-49FD-88E5-CFF16061343B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FBAD92-1720-4B65-8CB7-E8A8863434CE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0066-ADD6-4838-82B4-691D1FD65898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i="0" kern="1200" dirty="0"/>
            <a:t>2/ la </a:t>
          </a:r>
          <a:r>
            <a:rPr lang="fr-FR" sz="1900" b="1" i="0" kern="1200" dirty="0" err="1"/>
            <a:t>création</a:t>
          </a:r>
          <a:r>
            <a:rPr lang="fr-FR" sz="1900" b="1" i="0" kern="1200" dirty="0"/>
            <a:t> de la fiche à partir des 100 pansements les plus prescrits </a:t>
          </a:r>
          <a:r>
            <a:rPr lang="fr-FR" sz="1900" b="0" i="0" kern="1200" dirty="0"/>
            <a:t>(LPP CNAM), liste Prescrire, enquête auprès des laboratoires fabricants et boîtes (pharmacie)</a:t>
          </a:r>
          <a:endParaRPr lang="en-US" sz="1900" kern="1200" dirty="0"/>
        </a:p>
      </dsp:txBody>
      <dsp:txXfrm>
        <a:off x="1435590" y="1554201"/>
        <a:ext cx="9080009" cy="1242935"/>
      </dsp:txXfrm>
    </dsp:sp>
    <dsp:sp modelId="{68821AF5-45FC-4301-9E83-A29FC8D19F45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C6B08-FD7B-4C7E-B03A-92D026774D1F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55F1B-1027-40F1-A904-3DDF0B5BFA8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0" i="0" kern="1200" dirty="0"/>
            <a:t>3/ une </a:t>
          </a:r>
          <a:r>
            <a:rPr lang="fr-FR" sz="1900" b="1" i="0" kern="1200" dirty="0" err="1"/>
            <a:t>étude</a:t>
          </a:r>
          <a:r>
            <a:rPr lang="fr-FR" sz="1900" b="1" i="0" kern="1200" dirty="0"/>
            <a:t> quantitative d’</a:t>
          </a:r>
          <a:r>
            <a:rPr lang="fr-FR" sz="1900" b="1" i="0" kern="1200" dirty="0" err="1"/>
            <a:t>évaluation</a:t>
          </a:r>
          <a:r>
            <a:rPr lang="fr-FR" sz="1900" b="1" i="0" kern="1200" dirty="0"/>
            <a:t> </a:t>
          </a:r>
          <a:r>
            <a:rPr lang="fr-FR" sz="1900" b="0" i="0" kern="1200" dirty="0"/>
            <a:t>de la fiche par un questionnaire standardisé (</a:t>
          </a:r>
          <a:r>
            <a:rPr lang="fr-FR" sz="1900" b="1" i="0" kern="1200" dirty="0"/>
            <a:t>System </a:t>
          </a:r>
          <a:r>
            <a:rPr lang="fr-FR" sz="1900" b="1" i="0" kern="1200" dirty="0" err="1"/>
            <a:t>Usability</a:t>
          </a:r>
          <a:r>
            <a:rPr lang="fr-FR" sz="1900" b="1" i="0" kern="1200" dirty="0"/>
            <a:t> </a:t>
          </a:r>
          <a:r>
            <a:rPr lang="fr-FR" sz="1900" b="1" i="0" kern="1200" dirty="0" err="1"/>
            <a:t>Scale</a:t>
          </a:r>
          <a:r>
            <a:rPr lang="fr-FR" sz="1900" b="1" i="0" kern="1200" dirty="0"/>
            <a:t>, </a:t>
          </a:r>
          <a:r>
            <a:rPr lang="fr-FR" sz="1900" b="0" i="0" kern="1200" dirty="0"/>
            <a:t>F-SUS) </a:t>
          </a:r>
          <a:r>
            <a:rPr lang="fr-FR" sz="1900" b="1" i="0" kern="1200" dirty="0"/>
            <a:t>auprès de 49 MG libéraux des Hauts-de-France,</a:t>
          </a:r>
          <a:r>
            <a:rPr lang="fr-FR" sz="1900" b="0" i="0" kern="1200" dirty="0"/>
            <a:t> sélectionnés </a:t>
          </a:r>
          <a:r>
            <a:rPr lang="fr-FR" sz="1900" b="1" i="0" kern="1200" dirty="0"/>
            <a:t>aléatoirement</a:t>
          </a:r>
          <a:r>
            <a:rPr lang="fr-FR" sz="1900" b="0" i="0" kern="1200" dirty="0"/>
            <a:t> (Pages Jaunes) du 6 septembre au 15 octobre 2023</a:t>
          </a:r>
          <a:endParaRPr lang="en-US" sz="1900" kern="1200" dirty="0"/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4A2455D-64C1-8166-CD56-928D835966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1F1B3E4-651B-EE43-C77B-99CEF187F5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96113-8104-4598-895D-181C0E18E965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2C3322-E034-621B-998F-DDD56180F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D2FF08-E018-F740-A637-3FE9AC0A1B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75AC6-966A-461D-A5CF-C68655FA96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911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AA925-3FB1-45F3-A381-E3374B79F67A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A2422-2C9A-4E66-9E55-8CB2E131C7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63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851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294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767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180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fr.wikipedia.org</a:t>
            </a:r>
            <a:r>
              <a:rPr lang="fr-FR" dirty="0"/>
              <a:t>/wiki/Liste_des_pays_par_%C3%A9missions_de_gaz_%C3%A0_effet_de_serre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125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22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373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940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729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809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67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510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963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444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139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Parmi les 20 laboratoires : </a:t>
            </a:r>
          </a:p>
          <a:p>
            <a:pPr marL="342900" lvl="0" indent="-342900" algn="just">
              <a:lnSpc>
                <a:spcPct val="15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fr-FR" dirty="0"/>
              <a:t>4 n’ont pas donné de réponses,</a:t>
            </a:r>
          </a:p>
          <a:p>
            <a:pPr marL="342900" lvl="0" indent="-342900" algn="just">
              <a:lnSpc>
                <a:spcPct val="15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fr-FR" dirty="0"/>
              <a:t>2 ont refusé de répondre,</a:t>
            </a:r>
          </a:p>
          <a:p>
            <a:pPr marL="342900" lvl="0" indent="-342900" algn="just">
              <a:lnSpc>
                <a:spcPct val="150000"/>
              </a:lnSpc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fr-FR" dirty="0"/>
              <a:t>14 ont répondu, souvent partiellement quand ils n’étaient pas en capacité de fournir l’information demandée (souvent les modes de transports et les taux de GES émis).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50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451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767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342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754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2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008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978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387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043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249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51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SPF. Estimation de la fraction de la mortalité attribuable à l’exposition de la population générale à la chaleur en France métropolitaine. Application à la période de surveillance estivale (1er juin -15 septembre) 2014-2022 [Internet]. [cité 20 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juill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2023]. Disponible sur: https://</a:t>
            </a:r>
            <a:r>
              <a:rPr lang="fr-FR" sz="1800" kern="15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www.santepubliquefrance.fr</a:t>
            </a:r>
            <a:r>
              <a:rPr lang="fr-FR" sz="1800" kern="1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/import/estimation-de-la-fraction-de-la-mortalite-attribuable-a-l-exposition-de-la-population-generale-a-la-chaleur-en-france-metropolitaine.-application-a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A2422-2C9A-4E66-9E55-8CB2E131C75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235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80FAD1-79BF-9000-A81A-0E317303A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613AAB-D6A1-D104-51DD-A3209FB15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5C055D-F5E8-E8F6-6F5A-BB7395C93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11337C-0E36-5280-9B64-9E50B75A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28747D-C3BD-B0CD-77C1-FBC026C1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21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61702-7349-79A3-ED0E-73EB3AB4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BE0DF4-6633-7973-C287-85B2719B7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BAD27F-8827-A11C-C151-5E5AC81C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A2632E-7C7E-1783-6187-E370F98AE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D8FA56-DF03-6DFB-1191-B791A3B44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21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C59F7EC-E08D-FFBD-CD5C-27337BD04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DDD870-2359-F466-5B0E-382E95B82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AF56B6-CEB1-C7EB-66AA-F3BC4F33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07D132-8F86-B5AA-3D3C-6053A381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C587A-C20B-D15C-5335-9E623A2E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542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E41D02-5C38-4B99-B99B-78D9BA85B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204AFD-739E-4F97-9AA1-6BBF97DE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30DE-D17F-40A5-AA90-E6820F6048AB}" type="datetime1">
              <a:rPr lang="fr-FR" smtClean="0"/>
              <a:t>27/04/2024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31EF40-FE1D-4BB8-858D-D2EF9599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E87DCC-F70D-4CF5-955D-4BEE10101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9DBA-0A4A-4680-92F8-7904BB7DFE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834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D0C88-853D-D26C-F30B-D8A3A7585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D06D2C-8C96-7D5B-7091-3E0D62815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1DA977-9CED-4C64-8725-03A557B0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1F3DBA-B5B3-E11D-4262-A5D77B82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15FA06-5BC4-8D41-4F56-3F748BF6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56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51D35-F769-058E-3264-96D6D9E8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B3390A-AE79-B085-44DF-E39F8FE04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3F43A4-A2A3-2A9D-E1F8-143E758B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67286F-ADDB-1F63-8D3D-E2D212FC2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3D72D6-3944-2AD7-5ADC-6B97AB14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635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B94A54-ECBE-44D3-B85A-A3387A5A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8D6EBB-E4B1-D8D5-547C-B401ADA11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FDA710-E330-3BEC-878E-9617E7D2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9C2DEA-BD86-75DC-5972-83D24F5F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532D7D-F08F-E159-4F63-99C0B240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054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D760E-749E-1A7F-E180-28BDC065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174F1D-CB89-2250-0E36-E64BAEF14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124217-59DC-3CFE-D60C-1FCF016A5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D1F1AC-0AAD-C739-B917-F579932E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42FD88-2F43-B748-4613-B92A4422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58C989-D281-0F3D-92B7-40F61766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689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B6C47E-E269-C73C-1056-58F6ACF3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A89BD4-AAA6-7F30-6663-57376461A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5F63A6-D3C2-303B-C850-B84A88BEC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B1AAEC-0BAD-3A9F-E46A-1007E1BDD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CB4B4A4-CAB6-A850-3B0E-698C7A7E2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C258F5-E1F6-23F7-54A3-AFA9AABF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476024-2BFC-8F0D-13D1-11992DDD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76C7F1-75AE-E5A7-0848-3F1FE7EDA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22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83E96-D6A3-1822-AB6B-06E6AD9E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ED90E1-1689-7B96-FB47-7E181A03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B4FB75-7343-38C8-AB93-10529CEFE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F3BA56-A50D-44DC-8345-6D74F2EA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020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4220A80-4115-C692-A237-0EFBF36DC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75F597-24C4-A57B-4A81-35DAC771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2A5A42-2E7B-815A-23F1-CA9C822A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64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0EF765-F8AE-2C0E-CAE0-BB478924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AD3566-0E59-182F-6B90-0377066E0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B8EE38-1A4A-45CB-2E4E-B1DC61CA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F1EFC3-848F-E3BC-DA2D-846658A8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5EC88E-A6AD-BABE-B9DE-766A73F5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723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FFD075-63AB-5624-2CF1-64F3FDFA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EF3B31-6E94-035E-090F-C1A21FF61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D4BBEC-4054-CE2D-DFA1-A21FAEAE5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7D98AA-E648-4E47-1CBB-25746717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E08C30-4B60-EE4D-C3FD-90FC993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893F5A-14B9-165C-FE1E-9517248F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52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71DFA-526E-009A-C1DF-42508BA6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D419426-DABD-BC46-96AA-0D841902B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4FF790-1BBB-5669-BF84-D31C699D6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24F645-52B8-A825-378E-19A63627A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C0EA12-7C89-4770-E4A9-1E1881C8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BE21D5-7D47-1C37-E7ED-D7854CAFF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649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51DA5-E81B-4F4D-4423-9FA820FD8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9AE4A4-1955-7E8C-7264-A25505CC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03C522-EEA0-9D3A-BD88-AD9D9250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C3B1CB-8278-CF10-6226-7828EC62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30B779-50F0-BBA0-FB02-AAF7149C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086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FBCE2B-1C59-6B51-FC0E-A5BB01A65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B23302-0FE0-9055-8A2D-E35C2461E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705123-F5D8-9CB3-73B7-46E0821D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95E42B-2732-2401-C081-AC8610F3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7325D4-1770-830B-6099-E40ACF37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4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7EFD6-D720-3CDF-17AF-0F0F0864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7C2B6A-E429-264B-318F-22846FBCE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6B9EE2-0781-BDB6-339D-4198BC94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E604D6-D7CE-6C13-A117-C60D6801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107602-02D4-D822-5FE5-303F269C8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50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35683-6A27-D7A0-05CF-644F45D8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6923B-8C33-5613-BAEF-0E1D6AE9F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4F0242-4A43-8647-4566-F50C3C80E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F8558D-3826-2D32-655F-271CF841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739776-A60D-4466-50FF-B797DB4B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77F9F5-C6FA-2EAA-9A83-21C0C287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02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DD0A4B-C6AF-9B48-C4F7-C4B2CD55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EB1651-C915-16DD-7F4F-799F364F2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0F962F-0E2C-1D8E-6116-F09BF6199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2B6304-BCE5-5174-8FA5-6B3F7A246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8E2F416-6315-CEAE-8DB2-ECA63F5E69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97BE36E-8127-57BE-C401-A9C9EA45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D66F6FC-8E6C-D42A-7941-B02D50CD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E00883-A486-3FC2-A7F9-8C9947F1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66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31ED23-DE6C-2898-3509-037881728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C7325B-F10D-B4D2-816C-3E6E212E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FD1E46-887A-32A9-93F6-B8AC7D46E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BD4CF1-7366-751E-70EB-47D57159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13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F23B100-E838-9DCA-7D5A-764D8432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714956-F99D-3C14-0DEE-592686F8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33294D-D762-5F56-5A9B-7F875CE9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86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5CE15C-E275-9534-C24A-0DDCADD9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6BE6AF-73E3-D6C1-434B-1C055C394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909FF8-660E-AE52-2C97-87D657403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ABA13D-FF40-864C-B67B-F7E8379C3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3331FD-5B90-A61D-F386-3C3B76E9E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998623-1E56-D90A-DFCB-EA8EEBA1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70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F57E4-F15D-064C-9911-3503E642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C7A623D-1E61-606C-4767-B43119A78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CBAFFF-B01B-95C1-FCFB-122C9BCE2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835B27-42B0-CA05-27EA-9D17907D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0C56F6-3EB0-C259-6537-693E8EF7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D74503-FC69-291E-5730-6BA881D6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23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94E7A1-7CC5-C102-C9F0-94652A4D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3AEB9-924E-BA34-F36C-C0CCBB680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117953-CD03-AB17-A668-1D477EB7A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C218C7-D5E8-BCB7-E01F-A9976DB5A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549E76-AF79-E151-1C93-D0C549B2E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3546B9-1C03-28D6-8DAF-0787C4750EF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152850" y="6241751"/>
            <a:ext cx="1899690" cy="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2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115F67-8D4C-DF9E-5BCC-647E0A1C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DD53-3E47-E5C8-D827-793A861DD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25DCC2-FFA9-AF4A-0A01-91C88010C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B773E0-C8CC-4335-B4AB-D420331C0924}" type="datetimeFigureOut">
              <a:rPr lang="fr-FR" smtClean="0"/>
              <a:t>27/04/2024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2E1D5F-6487-07A6-2D6D-6A54EFED0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3174C3-6BF4-5866-3C36-8B5A1FB1C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937021-D81E-4567-A2A4-F3BEB339C6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37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medicalement-geek.com/)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ntibioclic.com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decisionaid.ca/cvd/" TargetMode="Externa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app.kitmedical.fr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D5D9237-F82C-E4B8-04EB-13F4274A8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14" r="-1041" b="1240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Une image contenant texte, Page web, Site web, Police&#10;&#10;Description générée automatiquement">
            <a:extLst>
              <a:ext uri="{FF2B5EF4-FFF2-40B4-BE49-F238E27FC236}">
                <a16:creationId xmlns:a16="http://schemas.microsoft.com/office/drawing/2014/main" id="{D1605A94-770A-C774-1D5F-A067FD957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685" y="309638"/>
            <a:ext cx="10340010" cy="57765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BEFBA1-D8C2-7FB3-C307-96C064E02D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t="15324" r="13149" b="56073"/>
          <a:stretch/>
        </p:blipFill>
        <p:spPr>
          <a:xfrm>
            <a:off x="1292075" y="287308"/>
            <a:ext cx="9187717" cy="2588553"/>
          </a:xfrm>
          <a:custGeom>
            <a:avLst/>
            <a:gdLst/>
            <a:ahLst/>
            <a:cxnLst/>
            <a:rect l="l" t="t" r="r" b="b"/>
            <a:pathLst>
              <a:path w="9187717" h="2588553">
                <a:moveTo>
                  <a:pt x="7970104" y="2177206"/>
                </a:moveTo>
                <a:cubicBezTo>
                  <a:pt x="7930102" y="2206485"/>
                  <a:pt x="7906906" y="2231022"/>
                  <a:pt x="7900515" y="2250816"/>
                </a:cubicBezTo>
                <a:cubicBezTo>
                  <a:pt x="7894122" y="2270610"/>
                  <a:pt x="7890927" y="2299064"/>
                  <a:pt x="7890927" y="2336178"/>
                </a:cubicBezTo>
                <a:cubicBezTo>
                  <a:pt x="7890927" y="2378653"/>
                  <a:pt x="7893711" y="2406076"/>
                  <a:pt x="7899278" y="2418448"/>
                </a:cubicBezTo>
                <a:cubicBezTo>
                  <a:pt x="7904845" y="2430819"/>
                  <a:pt x="7915876" y="2437004"/>
                  <a:pt x="7932371" y="2437004"/>
                </a:cubicBezTo>
                <a:cubicBezTo>
                  <a:pt x="7948041" y="2437004"/>
                  <a:pt x="7958248" y="2432159"/>
                  <a:pt x="7962990" y="2422468"/>
                </a:cubicBezTo>
                <a:cubicBezTo>
                  <a:pt x="7967732" y="2412778"/>
                  <a:pt x="7970103" y="2387313"/>
                  <a:pt x="7970104" y="2346075"/>
                </a:cubicBezTo>
                <a:close/>
                <a:moveTo>
                  <a:pt x="1455005" y="2177206"/>
                </a:moveTo>
                <a:cubicBezTo>
                  <a:pt x="1415004" y="2206485"/>
                  <a:pt x="1391808" y="2231022"/>
                  <a:pt x="1385416" y="2250816"/>
                </a:cubicBezTo>
                <a:cubicBezTo>
                  <a:pt x="1379024" y="2270610"/>
                  <a:pt x="1375828" y="2299064"/>
                  <a:pt x="1375828" y="2336178"/>
                </a:cubicBezTo>
                <a:cubicBezTo>
                  <a:pt x="1375828" y="2378653"/>
                  <a:pt x="1378611" y="2406076"/>
                  <a:pt x="1384179" y="2418448"/>
                </a:cubicBezTo>
                <a:cubicBezTo>
                  <a:pt x="1389746" y="2430819"/>
                  <a:pt x="1400777" y="2437004"/>
                  <a:pt x="1417272" y="2437004"/>
                </a:cubicBezTo>
                <a:cubicBezTo>
                  <a:pt x="1432943" y="2437004"/>
                  <a:pt x="1443149" y="2432159"/>
                  <a:pt x="1447891" y="2422468"/>
                </a:cubicBezTo>
                <a:cubicBezTo>
                  <a:pt x="1452633" y="2412778"/>
                  <a:pt x="1455005" y="2387313"/>
                  <a:pt x="1455005" y="2346075"/>
                </a:cubicBezTo>
                <a:close/>
                <a:moveTo>
                  <a:pt x="3611116" y="2115968"/>
                </a:moveTo>
                <a:lnTo>
                  <a:pt x="3611116" y="2396179"/>
                </a:lnTo>
                <a:cubicBezTo>
                  <a:pt x="3647816" y="2394942"/>
                  <a:pt x="3671219" y="2389169"/>
                  <a:pt x="3681322" y="2378859"/>
                </a:cubicBezTo>
                <a:cubicBezTo>
                  <a:pt x="3691425" y="2368550"/>
                  <a:pt x="3696477" y="2343189"/>
                  <a:pt x="3696477" y="2302776"/>
                </a:cubicBezTo>
                <a:lnTo>
                  <a:pt x="3696477" y="2209372"/>
                </a:lnTo>
                <a:cubicBezTo>
                  <a:pt x="3696477" y="2166485"/>
                  <a:pt x="3691941" y="2140505"/>
                  <a:pt x="3682869" y="2131433"/>
                </a:cubicBezTo>
                <a:cubicBezTo>
                  <a:pt x="3673796" y="2122360"/>
                  <a:pt x="3649878" y="2117206"/>
                  <a:pt x="3611116" y="2115968"/>
                </a:cubicBezTo>
                <a:close/>
                <a:moveTo>
                  <a:pt x="5975542" y="1877202"/>
                </a:moveTo>
                <a:cubicBezTo>
                  <a:pt x="5960696" y="1877202"/>
                  <a:pt x="5950799" y="1882666"/>
                  <a:pt x="5945851" y="1893594"/>
                </a:cubicBezTo>
                <a:cubicBezTo>
                  <a:pt x="5940902" y="1904522"/>
                  <a:pt x="5938428" y="1931017"/>
                  <a:pt x="5938428" y="1973079"/>
                </a:cubicBezTo>
                <a:lnTo>
                  <a:pt x="5938428" y="2343601"/>
                </a:lnTo>
                <a:cubicBezTo>
                  <a:pt x="5938428" y="2382364"/>
                  <a:pt x="5940902" y="2407622"/>
                  <a:pt x="5945851" y="2419375"/>
                </a:cubicBezTo>
                <a:cubicBezTo>
                  <a:pt x="5950799" y="2431128"/>
                  <a:pt x="5960490" y="2437004"/>
                  <a:pt x="5974924" y="2437004"/>
                </a:cubicBezTo>
                <a:cubicBezTo>
                  <a:pt x="5989769" y="2437004"/>
                  <a:pt x="5999563" y="2431644"/>
                  <a:pt x="6004305" y="2420922"/>
                </a:cubicBezTo>
                <a:cubicBezTo>
                  <a:pt x="6009048" y="2410200"/>
                  <a:pt x="6011419" y="2387107"/>
                  <a:pt x="6011419" y="2351642"/>
                </a:cubicBezTo>
                <a:lnTo>
                  <a:pt x="6011419" y="1973079"/>
                </a:lnTo>
                <a:cubicBezTo>
                  <a:pt x="6011419" y="1931017"/>
                  <a:pt x="6009150" y="1904522"/>
                  <a:pt x="6004615" y="1893594"/>
                </a:cubicBezTo>
                <a:cubicBezTo>
                  <a:pt x="6000078" y="1882666"/>
                  <a:pt x="5990388" y="1877202"/>
                  <a:pt x="5975542" y="1877202"/>
                </a:cubicBezTo>
                <a:close/>
                <a:moveTo>
                  <a:pt x="4318193" y="1877202"/>
                </a:moveTo>
                <a:cubicBezTo>
                  <a:pt x="4303347" y="1877202"/>
                  <a:pt x="4293450" y="1882666"/>
                  <a:pt x="4288501" y="1893594"/>
                </a:cubicBezTo>
                <a:cubicBezTo>
                  <a:pt x="4283553" y="1904522"/>
                  <a:pt x="4281079" y="1931017"/>
                  <a:pt x="4281079" y="1973079"/>
                </a:cubicBezTo>
                <a:lnTo>
                  <a:pt x="4281079" y="2343601"/>
                </a:lnTo>
                <a:cubicBezTo>
                  <a:pt x="4281079" y="2382364"/>
                  <a:pt x="4283553" y="2407622"/>
                  <a:pt x="4288501" y="2419375"/>
                </a:cubicBezTo>
                <a:cubicBezTo>
                  <a:pt x="4293450" y="2431128"/>
                  <a:pt x="4303141" y="2437004"/>
                  <a:pt x="4317574" y="2437004"/>
                </a:cubicBezTo>
                <a:cubicBezTo>
                  <a:pt x="4332419" y="2437004"/>
                  <a:pt x="4342214" y="2431644"/>
                  <a:pt x="4346957" y="2420922"/>
                </a:cubicBezTo>
                <a:cubicBezTo>
                  <a:pt x="4351698" y="2410200"/>
                  <a:pt x="4354070" y="2387107"/>
                  <a:pt x="4354070" y="2351642"/>
                </a:cubicBezTo>
                <a:lnTo>
                  <a:pt x="4354070" y="1973079"/>
                </a:lnTo>
                <a:cubicBezTo>
                  <a:pt x="4354070" y="1931017"/>
                  <a:pt x="4351801" y="1904522"/>
                  <a:pt x="4347266" y="1893594"/>
                </a:cubicBezTo>
                <a:cubicBezTo>
                  <a:pt x="4342729" y="1882666"/>
                  <a:pt x="4333039" y="1877202"/>
                  <a:pt x="4318193" y="1877202"/>
                </a:cubicBezTo>
                <a:close/>
                <a:moveTo>
                  <a:pt x="2728136" y="1877202"/>
                </a:moveTo>
                <a:cubicBezTo>
                  <a:pt x="2713290" y="1877202"/>
                  <a:pt x="2703290" y="1881841"/>
                  <a:pt x="2698136" y="1891120"/>
                </a:cubicBezTo>
                <a:cubicBezTo>
                  <a:pt x="2692981" y="1900398"/>
                  <a:pt x="2690403" y="1921120"/>
                  <a:pt x="2690403" y="1953285"/>
                </a:cubicBezTo>
                <a:lnTo>
                  <a:pt x="2690403" y="2355354"/>
                </a:lnTo>
                <a:cubicBezTo>
                  <a:pt x="2690403" y="2388756"/>
                  <a:pt x="2692878" y="2410716"/>
                  <a:pt x="2697827" y="2421231"/>
                </a:cubicBezTo>
                <a:cubicBezTo>
                  <a:pt x="2702775" y="2431747"/>
                  <a:pt x="2712259" y="2437004"/>
                  <a:pt x="2726281" y="2437004"/>
                </a:cubicBezTo>
                <a:cubicBezTo>
                  <a:pt x="2742363" y="2437004"/>
                  <a:pt x="2753086" y="2431128"/>
                  <a:pt x="2758446" y="2419375"/>
                </a:cubicBezTo>
                <a:cubicBezTo>
                  <a:pt x="2763807" y="2407622"/>
                  <a:pt x="2766487" y="2378859"/>
                  <a:pt x="2766487" y="2333085"/>
                </a:cubicBezTo>
                <a:lnTo>
                  <a:pt x="2766487" y="1953285"/>
                </a:lnTo>
                <a:cubicBezTo>
                  <a:pt x="2766487" y="1923182"/>
                  <a:pt x="2763910" y="1902975"/>
                  <a:pt x="2758755" y="1892666"/>
                </a:cubicBezTo>
                <a:cubicBezTo>
                  <a:pt x="2753600" y="1882356"/>
                  <a:pt x="2743394" y="1877202"/>
                  <a:pt x="2728136" y="1877202"/>
                </a:cubicBezTo>
                <a:close/>
                <a:moveTo>
                  <a:pt x="8315324" y="1746684"/>
                </a:moveTo>
                <a:lnTo>
                  <a:pt x="8572648" y="1746684"/>
                </a:lnTo>
                <a:lnTo>
                  <a:pt x="8572648" y="2567522"/>
                </a:lnTo>
                <a:lnTo>
                  <a:pt x="8315324" y="2567522"/>
                </a:lnTo>
                <a:close/>
                <a:moveTo>
                  <a:pt x="4682589" y="1746684"/>
                </a:moveTo>
                <a:lnTo>
                  <a:pt x="4932489" y="1746684"/>
                </a:lnTo>
                <a:lnTo>
                  <a:pt x="4932489" y="2305250"/>
                </a:lnTo>
                <a:cubicBezTo>
                  <a:pt x="4932489" y="2369169"/>
                  <a:pt x="4934449" y="2407107"/>
                  <a:pt x="4938366" y="2419066"/>
                </a:cubicBezTo>
                <a:cubicBezTo>
                  <a:pt x="4942284" y="2431025"/>
                  <a:pt x="4952902" y="2437004"/>
                  <a:pt x="4970222" y="2437004"/>
                </a:cubicBezTo>
                <a:cubicBezTo>
                  <a:pt x="4988779" y="2437004"/>
                  <a:pt x="4999810" y="2430819"/>
                  <a:pt x="5003315" y="2418448"/>
                </a:cubicBezTo>
                <a:cubicBezTo>
                  <a:pt x="5006821" y="2406076"/>
                  <a:pt x="5008573" y="2366282"/>
                  <a:pt x="5008573" y="2299064"/>
                </a:cubicBezTo>
                <a:lnTo>
                  <a:pt x="5008573" y="1746684"/>
                </a:lnTo>
                <a:lnTo>
                  <a:pt x="5258474" y="1746684"/>
                </a:lnTo>
                <a:lnTo>
                  <a:pt x="5258474" y="2567522"/>
                </a:lnTo>
                <a:lnTo>
                  <a:pt x="5004243" y="2567522"/>
                </a:lnTo>
                <a:lnTo>
                  <a:pt x="5008573" y="2499325"/>
                </a:lnTo>
                <a:cubicBezTo>
                  <a:pt x="4991253" y="2527006"/>
                  <a:pt x="4969913" y="2547767"/>
                  <a:pt x="4944552" y="2561607"/>
                </a:cubicBezTo>
                <a:cubicBezTo>
                  <a:pt x="4919190" y="2575448"/>
                  <a:pt x="4890015" y="2582368"/>
                  <a:pt x="4857024" y="2582368"/>
                </a:cubicBezTo>
                <a:cubicBezTo>
                  <a:pt x="4819498" y="2582368"/>
                  <a:pt x="4788364" y="2575770"/>
                  <a:pt x="4763621" y="2562574"/>
                </a:cubicBezTo>
                <a:cubicBezTo>
                  <a:pt x="4738879" y="2549377"/>
                  <a:pt x="4720631" y="2531852"/>
                  <a:pt x="4708878" y="2509995"/>
                </a:cubicBezTo>
                <a:cubicBezTo>
                  <a:pt x="4697125" y="2488139"/>
                  <a:pt x="4689805" y="2465356"/>
                  <a:pt x="4686919" y="2441644"/>
                </a:cubicBezTo>
                <a:cubicBezTo>
                  <a:pt x="4684032" y="2417932"/>
                  <a:pt x="4682589" y="2370818"/>
                  <a:pt x="4682589" y="2300301"/>
                </a:cubicBezTo>
                <a:close/>
                <a:moveTo>
                  <a:pt x="3611116" y="1737405"/>
                </a:moveTo>
                <a:lnTo>
                  <a:pt x="3611116" y="1960090"/>
                </a:lnTo>
                <a:cubicBezTo>
                  <a:pt x="3622249" y="1959677"/>
                  <a:pt x="3630909" y="1959471"/>
                  <a:pt x="3637095" y="1959471"/>
                </a:cubicBezTo>
                <a:cubicBezTo>
                  <a:pt x="3662662" y="1959471"/>
                  <a:pt x="3678951" y="1953182"/>
                  <a:pt x="3685962" y="1940605"/>
                </a:cubicBezTo>
                <a:cubicBezTo>
                  <a:pt x="3692972" y="1928027"/>
                  <a:pt x="3696477" y="1892047"/>
                  <a:pt x="3696477" y="1832665"/>
                </a:cubicBezTo>
                <a:cubicBezTo>
                  <a:pt x="3696477" y="1801324"/>
                  <a:pt x="3693590" y="1779365"/>
                  <a:pt x="3687817" y="1766787"/>
                </a:cubicBezTo>
                <a:cubicBezTo>
                  <a:pt x="3682045" y="1754210"/>
                  <a:pt x="3674518" y="1746272"/>
                  <a:pt x="3665240" y="1742973"/>
                </a:cubicBezTo>
                <a:cubicBezTo>
                  <a:pt x="3655961" y="1739673"/>
                  <a:pt x="3637919" y="1737818"/>
                  <a:pt x="3611116" y="1737405"/>
                </a:cubicBezTo>
                <a:close/>
                <a:moveTo>
                  <a:pt x="8898228" y="1731838"/>
                </a:moveTo>
                <a:cubicBezTo>
                  <a:pt x="8952662" y="1731838"/>
                  <a:pt x="8998951" y="1738746"/>
                  <a:pt x="9037096" y="1752560"/>
                </a:cubicBezTo>
                <a:cubicBezTo>
                  <a:pt x="9075241" y="1766375"/>
                  <a:pt x="9104519" y="1784623"/>
                  <a:pt x="9124933" y="1807304"/>
                </a:cubicBezTo>
                <a:cubicBezTo>
                  <a:pt x="9145345" y="1829984"/>
                  <a:pt x="9157716" y="1851015"/>
                  <a:pt x="9162047" y="1870397"/>
                </a:cubicBezTo>
                <a:cubicBezTo>
                  <a:pt x="9166376" y="1889779"/>
                  <a:pt x="9168541" y="1920089"/>
                  <a:pt x="9168542" y="1961327"/>
                </a:cubicBezTo>
                <a:lnTo>
                  <a:pt x="9168542" y="2008956"/>
                </a:lnTo>
                <a:lnTo>
                  <a:pt x="8947095" y="2008956"/>
                </a:lnTo>
                <a:lnTo>
                  <a:pt x="8947095" y="1964419"/>
                </a:lnTo>
                <a:cubicBezTo>
                  <a:pt x="8947095" y="1926481"/>
                  <a:pt x="8944930" y="1902460"/>
                  <a:pt x="8940600" y="1892356"/>
                </a:cubicBezTo>
                <a:cubicBezTo>
                  <a:pt x="8936270" y="1882253"/>
                  <a:pt x="8925445" y="1877202"/>
                  <a:pt x="8908125" y="1877202"/>
                </a:cubicBezTo>
                <a:cubicBezTo>
                  <a:pt x="8894104" y="1877202"/>
                  <a:pt x="8883589" y="1881841"/>
                  <a:pt x="8876578" y="1891120"/>
                </a:cubicBezTo>
                <a:cubicBezTo>
                  <a:pt x="8869567" y="1900398"/>
                  <a:pt x="8866062" y="1914316"/>
                  <a:pt x="8866062" y="1932873"/>
                </a:cubicBezTo>
                <a:cubicBezTo>
                  <a:pt x="8866062" y="1958028"/>
                  <a:pt x="8867815" y="1976481"/>
                  <a:pt x="8871320" y="1988234"/>
                </a:cubicBezTo>
                <a:cubicBezTo>
                  <a:pt x="8874825" y="1999987"/>
                  <a:pt x="8885341" y="2012874"/>
                  <a:pt x="8902867" y="2026895"/>
                </a:cubicBezTo>
                <a:cubicBezTo>
                  <a:pt x="8920393" y="2040916"/>
                  <a:pt x="8956373" y="2061328"/>
                  <a:pt x="9010807" y="2088133"/>
                </a:cubicBezTo>
                <a:cubicBezTo>
                  <a:pt x="9083386" y="2123598"/>
                  <a:pt x="9131015" y="2157000"/>
                  <a:pt x="9153696" y="2188341"/>
                </a:cubicBezTo>
                <a:cubicBezTo>
                  <a:pt x="9176377" y="2219682"/>
                  <a:pt x="9187717" y="2265249"/>
                  <a:pt x="9187717" y="2325044"/>
                </a:cubicBezTo>
                <a:cubicBezTo>
                  <a:pt x="9187717" y="2391849"/>
                  <a:pt x="9179057" y="2442262"/>
                  <a:pt x="9161737" y="2476284"/>
                </a:cubicBezTo>
                <a:cubicBezTo>
                  <a:pt x="9144418" y="2510305"/>
                  <a:pt x="9115448" y="2536491"/>
                  <a:pt x="9074829" y="2554842"/>
                </a:cubicBezTo>
                <a:cubicBezTo>
                  <a:pt x="9034210" y="2573192"/>
                  <a:pt x="8985240" y="2582368"/>
                  <a:pt x="8927919" y="2582368"/>
                </a:cubicBezTo>
                <a:cubicBezTo>
                  <a:pt x="8864413" y="2582368"/>
                  <a:pt x="8810082" y="2572471"/>
                  <a:pt x="8764927" y="2552677"/>
                </a:cubicBezTo>
                <a:cubicBezTo>
                  <a:pt x="8719771" y="2532883"/>
                  <a:pt x="8688740" y="2506078"/>
                  <a:pt x="8671832" y="2472263"/>
                </a:cubicBezTo>
                <a:cubicBezTo>
                  <a:pt x="8654925" y="2438448"/>
                  <a:pt x="8646471" y="2387313"/>
                  <a:pt x="8646471" y="2318858"/>
                </a:cubicBezTo>
                <a:lnTo>
                  <a:pt x="8646471" y="2279270"/>
                </a:lnTo>
                <a:lnTo>
                  <a:pt x="8867918" y="2279270"/>
                </a:lnTo>
                <a:lnTo>
                  <a:pt x="8867918" y="2331229"/>
                </a:lnTo>
                <a:cubicBezTo>
                  <a:pt x="8867918" y="2375354"/>
                  <a:pt x="8870701" y="2404014"/>
                  <a:pt x="8876269" y="2417210"/>
                </a:cubicBezTo>
                <a:cubicBezTo>
                  <a:pt x="8881835" y="2430407"/>
                  <a:pt x="8892867" y="2437004"/>
                  <a:pt x="8909362" y="2437004"/>
                </a:cubicBezTo>
                <a:cubicBezTo>
                  <a:pt x="8927094" y="2437004"/>
                  <a:pt x="8939466" y="2432572"/>
                  <a:pt x="8946476" y="2423705"/>
                </a:cubicBezTo>
                <a:cubicBezTo>
                  <a:pt x="8953486" y="2414839"/>
                  <a:pt x="8956991" y="2396179"/>
                  <a:pt x="8956992" y="2367725"/>
                </a:cubicBezTo>
                <a:cubicBezTo>
                  <a:pt x="8956991" y="2328549"/>
                  <a:pt x="8952455" y="2304013"/>
                  <a:pt x="8943383" y="2294115"/>
                </a:cubicBezTo>
                <a:cubicBezTo>
                  <a:pt x="8933898" y="2284218"/>
                  <a:pt x="8885444" y="2254940"/>
                  <a:pt x="8798020" y="2206279"/>
                </a:cubicBezTo>
                <a:cubicBezTo>
                  <a:pt x="8724616" y="2165041"/>
                  <a:pt x="8679873" y="2127618"/>
                  <a:pt x="8663791" y="2094009"/>
                </a:cubicBezTo>
                <a:cubicBezTo>
                  <a:pt x="8647708" y="2060401"/>
                  <a:pt x="8639666" y="2020503"/>
                  <a:pt x="8639667" y="1974317"/>
                </a:cubicBezTo>
                <a:cubicBezTo>
                  <a:pt x="8639666" y="1908749"/>
                  <a:pt x="8648326" y="1860397"/>
                  <a:pt x="8665647" y="1829263"/>
                </a:cubicBezTo>
                <a:cubicBezTo>
                  <a:pt x="8682966" y="1798128"/>
                  <a:pt x="8712348" y="1774107"/>
                  <a:pt x="8753793" y="1757200"/>
                </a:cubicBezTo>
                <a:cubicBezTo>
                  <a:pt x="8795236" y="1740292"/>
                  <a:pt x="8843381" y="1731838"/>
                  <a:pt x="8898228" y="1731838"/>
                </a:cubicBezTo>
                <a:close/>
                <a:moveTo>
                  <a:pt x="7938557" y="1731838"/>
                </a:moveTo>
                <a:cubicBezTo>
                  <a:pt x="8023094" y="1731838"/>
                  <a:pt x="8086806" y="1746787"/>
                  <a:pt x="8129694" y="1776684"/>
                </a:cubicBezTo>
                <a:cubicBezTo>
                  <a:pt x="8172581" y="1806582"/>
                  <a:pt x="8198355" y="1843284"/>
                  <a:pt x="8207015" y="1886790"/>
                </a:cubicBezTo>
                <a:cubicBezTo>
                  <a:pt x="8215675" y="1930295"/>
                  <a:pt x="8220005" y="2019884"/>
                  <a:pt x="8220005" y="2155557"/>
                </a:cubicBezTo>
                <a:lnTo>
                  <a:pt x="8220005" y="2567522"/>
                </a:lnTo>
                <a:lnTo>
                  <a:pt x="7976908" y="2567522"/>
                </a:lnTo>
                <a:lnTo>
                  <a:pt x="7976908" y="2494376"/>
                </a:lnTo>
                <a:cubicBezTo>
                  <a:pt x="7961650" y="2523707"/>
                  <a:pt x="7941959" y="2545705"/>
                  <a:pt x="7917835" y="2560370"/>
                </a:cubicBezTo>
                <a:cubicBezTo>
                  <a:pt x="7893711" y="2575035"/>
                  <a:pt x="7864948" y="2582368"/>
                  <a:pt x="7831545" y="2582368"/>
                </a:cubicBezTo>
                <a:cubicBezTo>
                  <a:pt x="7787832" y="2582368"/>
                  <a:pt x="7747728" y="2570100"/>
                  <a:pt x="7711234" y="2545563"/>
                </a:cubicBezTo>
                <a:cubicBezTo>
                  <a:pt x="7674738" y="2521027"/>
                  <a:pt x="7656490" y="2467314"/>
                  <a:pt x="7656490" y="2384426"/>
                </a:cubicBezTo>
                <a:lnTo>
                  <a:pt x="7656490" y="2317002"/>
                </a:lnTo>
                <a:cubicBezTo>
                  <a:pt x="7656490" y="2255558"/>
                  <a:pt x="7666180" y="2213702"/>
                  <a:pt x="7685563" y="2191433"/>
                </a:cubicBezTo>
                <a:cubicBezTo>
                  <a:pt x="7704944" y="2169165"/>
                  <a:pt x="7752987" y="2143186"/>
                  <a:pt x="7829689" y="2113494"/>
                </a:cubicBezTo>
                <a:cubicBezTo>
                  <a:pt x="7911752" y="2081329"/>
                  <a:pt x="7955670" y="2059679"/>
                  <a:pt x="7961444" y="2048545"/>
                </a:cubicBezTo>
                <a:cubicBezTo>
                  <a:pt x="7967216" y="2037410"/>
                  <a:pt x="7970103" y="2014730"/>
                  <a:pt x="7970104" y="1980502"/>
                </a:cubicBezTo>
                <a:cubicBezTo>
                  <a:pt x="7970103" y="1937615"/>
                  <a:pt x="7966907" y="1909676"/>
                  <a:pt x="7960516" y="1896687"/>
                </a:cubicBezTo>
                <a:cubicBezTo>
                  <a:pt x="7954124" y="1883696"/>
                  <a:pt x="7943506" y="1877202"/>
                  <a:pt x="7928660" y="1877202"/>
                </a:cubicBezTo>
                <a:cubicBezTo>
                  <a:pt x="7911752" y="1877202"/>
                  <a:pt x="7901236" y="1882666"/>
                  <a:pt x="7897113" y="1893594"/>
                </a:cubicBezTo>
                <a:cubicBezTo>
                  <a:pt x="7892988" y="1904522"/>
                  <a:pt x="7890927" y="1932873"/>
                  <a:pt x="7890927" y="1978646"/>
                </a:cubicBezTo>
                <a:lnTo>
                  <a:pt x="7890927" y="2064627"/>
                </a:lnTo>
                <a:lnTo>
                  <a:pt x="7656490" y="2064627"/>
                </a:lnTo>
                <a:lnTo>
                  <a:pt x="7656490" y="2009575"/>
                </a:lnTo>
                <a:cubicBezTo>
                  <a:pt x="7656490" y="1946069"/>
                  <a:pt x="7663809" y="1897099"/>
                  <a:pt x="7678450" y="1862665"/>
                </a:cubicBezTo>
                <a:cubicBezTo>
                  <a:pt x="7693088" y="1828232"/>
                  <a:pt x="7722470" y="1797819"/>
                  <a:pt x="7766596" y="1771427"/>
                </a:cubicBezTo>
                <a:cubicBezTo>
                  <a:pt x="7810719" y="1745034"/>
                  <a:pt x="7868040" y="1731838"/>
                  <a:pt x="7938557" y="1731838"/>
                </a:cubicBezTo>
                <a:close/>
                <a:moveTo>
                  <a:pt x="7417416" y="1731838"/>
                </a:moveTo>
                <a:cubicBezTo>
                  <a:pt x="7460304" y="1731838"/>
                  <a:pt x="7495356" y="1741942"/>
                  <a:pt x="7522573" y="1762148"/>
                </a:cubicBezTo>
                <a:cubicBezTo>
                  <a:pt x="7549790" y="1782355"/>
                  <a:pt x="7567316" y="1807819"/>
                  <a:pt x="7575151" y="1838541"/>
                </a:cubicBezTo>
                <a:cubicBezTo>
                  <a:pt x="7582986" y="1869263"/>
                  <a:pt x="7586904" y="1920501"/>
                  <a:pt x="7586904" y="1992255"/>
                </a:cubicBezTo>
                <a:lnTo>
                  <a:pt x="7586904" y="2567522"/>
                </a:lnTo>
                <a:lnTo>
                  <a:pt x="7337003" y="2567522"/>
                </a:lnTo>
                <a:lnTo>
                  <a:pt x="7337003" y="1999059"/>
                </a:lnTo>
                <a:cubicBezTo>
                  <a:pt x="7337003" y="1942564"/>
                  <a:pt x="7335147" y="1908130"/>
                  <a:pt x="7331436" y="1895759"/>
                </a:cubicBezTo>
                <a:cubicBezTo>
                  <a:pt x="7327724" y="1883387"/>
                  <a:pt x="7317414" y="1877202"/>
                  <a:pt x="7300508" y="1877202"/>
                </a:cubicBezTo>
                <a:cubicBezTo>
                  <a:pt x="7282775" y="1877202"/>
                  <a:pt x="7271640" y="1884315"/>
                  <a:pt x="7267105" y="1898542"/>
                </a:cubicBezTo>
                <a:cubicBezTo>
                  <a:pt x="7262568" y="1912769"/>
                  <a:pt x="7260300" y="1950811"/>
                  <a:pt x="7260300" y="2012668"/>
                </a:cubicBezTo>
                <a:lnTo>
                  <a:pt x="7260300" y="2567522"/>
                </a:lnTo>
                <a:lnTo>
                  <a:pt x="7010400" y="2567522"/>
                </a:lnTo>
                <a:lnTo>
                  <a:pt x="7010400" y="1746684"/>
                </a:lnTo>
                <a:lnTo>
                  <a:pt x="7264630" y="1746684"/>
                </a:lnTo>
                <a:lnTo>
                  <a:pt x="7260300" y="1822304"/>
                </a:lnTo>
                <a:cubicBezTo>
                  <a:pt x="7278445" y="1792149"/>
                  <a:pt x="7300610" y="1769532"/>
                  <a:pt x="7326796" y="1754455"/>
                </a:cubicBezTo>
                <a:cubicBezTo>
                  <a:pt x="7352982" y="1739377"/>
                  <a:pt x="7383188" y="1731838"/>
                  <a:pt x="7417416" y="1731838"/>
                </a:cubicBezTo>
                <a:close/>
                <a:moveTo>
                  <a:pt x="6750667" y="1731838"/>
                </a:moveTo>
                <a:cubicBezTo>
                  <a:pt x="6793554" y="1731838"/>
                  <a:pt x="6828606" y="1741942"/>
                  <a:pt x="6855823" y="1762148"/>
                </a:cubicBezTo>
                <a:cubicBezTo>
                  <a:pt x="6883040" y="1782355"/>
                  <a:pt x="6900566" y="1807819"/>
                  <a:pt x="6908401" y="1838541"/>
                </a:cubicBezTo>
                <a:cubicBezTo>
                  <a:pt x="6916236" y="1869263"/>
                  <a:pt x="6920154" y="1920501"/>
                  <a:pt x="6920154" y="1992255"/>
                </a:cubicBezTo>
                <a:lnTo>
                  <a:pt x="6920154" y="2567522"/>
                </a:lnTo>
                <a:lnTo>
                  <a:pt x="6670253" y="2567522"/>
                </a:lnTo>
                <a:lnTo>
                  <a:pt x="6670253" y="1999059"/>
                </a:lnTo>
                <a:cubicBezTo>
                  <a:pt x="6670253" y="1942564"/>
                  <a:pt x="6668397" y="1908130"/>
                  <a:pt x="6664686" y="1895759"/>
                </a:cubicBezTo>
                <a:cubicBezTo>
                  <a:pt x="6660975" y="1883387"/>
                  <a:pt x="6650665" y="1877202"/>
                  <a:pt x="6633758" y="1877202"/>
                </a:cubicBezTo>
                <a:cubicBezTo>
                  <a:pt x="6616025" y="1877202"/>
                  <a:pt x="6604891" y="1884315"/>
                  <a:pt x="6600355" y="1898542"/>
                </a:cubicBezTo>
                <a:cubicBezTo>
                  <a:pt x="6595819" y="1912769"/>
                  <a:pt x="6593551" y="1950811"/>
                  <a:pt x="6593551" y="2012668"/>
                </a:cubicBezTo>
                <a:lnTo>
                  <a:pt x="6593551" y="2567522"/>
                </a:lnTo>
                <a:lnTo>
                  <a:pt x="6343650" y="2567522"/>
                </a:lnTo>
                <a:lnTo>
                  <a:pt x="6343650" y="1746684"/>
                </a:lnTo>
                <a:lnTo>
                  <a:pt x="6597881" y="1746684"/>
                </a:lnTo>
                <a:lnTo>
                  <a:pt x="6593551" y="1822304"/>
                </a:lnTo>
                <a:cubicBezTo>
                  <a:pt x="6611695" y="1792149"/>
                  <a:pt x="6633861" y="1769532"/>
                  <a:pt x="6660047" y="1754455"/>
                </a:cubicBezTo>
                <a:cubicBezTo>
                  <a:pt x="6686232" y="1739377"/>
                  <a:pt x="6716439" y="1731838"/>
                  <a:pt x="6750667" y="1731838"/>
                </a:cubicBezTo>
                <a:close/>
                <a:moveTo>
                  <a:pt x="5966882" y="1731838"/>
                </a:moveTo>
                <a:cubicBezTo>
                  <a:pt x="6022965" y="1731838"/>
                  <a:pt x="6071111" y="1740189"/>
                  <a:pt x="6111318" y="1756890"/>
                </a:cubicBezTo>
                <a:cubicBezTo>
                  <a:pt x="6151524" y="1773592"/>
                  <a:pt x="6182556" y="1795344"/>
                  <a:pt x="6204412" y="1822149"/>
                </a:cubicBezTo>
                <a:cubicBezTo>
                  <a:pt x="6226267" y="1848954"/>
                  <a:pt x="6241217" y="1876583"/>
                  <a:pt x="6249258" y="1905037"/>
                </a:cubicBezTo>
                <a:cubicBezTo>
                  <a:pt x="6257299" y="1933491"/>
                  <a:pt x="6261320" y="1976791"/>
                  <a:pt x="6261320" y="2034936"/>
                </a:cubicBezTo>
                <a:lnTo>
                  <a:pt x="6261320" y="2235970"/>
                </a:lnTo>
                <a:cubicBezTo>
                  <a:pt x="6261320" y="2309786"/>
                  <a:pt x="6257609" y="2363911"/>
                  <a:pt x="6250186" y="2398344"/>
                </a:cubicBezTo>
                <a:cubicBezTo>
                  <a:pt x="6242763" y="2432778"/>
                  <a:pt x="6226886" y="2464943"/>
                  <a:pt x="6202556" y="2494840"/>
                </a:cubicBezTo>
                <a:cubicBezTo>
                  <a:pt x="6178226" y="2524738"/>
                  <a:pt x="6146988" y="2546800"/>
                  <a:pt x="6108843" y="2561027"/>
                </a:cubicBezTo>
                <a:cubicBezTo>
                  <a:pt x="6070698" y="2575254"/>
                  <a:pt x="6026883" y="2582368"/>
                  <a:pt x="5977398" y="2582368"/>
                </a:cubicBezTo>
                <a:cubicBezTo>
                  <a:pt x="5922139" y="2582368"/>
                  <a:pt x="5875334" y="2576285"/>
                  <a:pt x="5836983" y="2564120"/>
                </a:cubicBezTo>
                <a:cubicBezTo>
                  <a:pt x="5798632" y="2551955"/>
                  <a:pt x="5768837" y="2533604"/>
                  <a:pt x="5747600" y="2509068"/>
                </a:cubicBezTo>
                <a:cubicBezTo>
                  <a:pt x="5726363" y="2484531"/>
                  <a:pt x="5711208" y="2454840"/>
                  <a:pt x="5702136" y="2419994"/>
                </a:cubicBezTo>
                <a:cubicBezTo>
                  <a:pt x="5693063" y="2385148"/>
                  <a:pt x="5688527" y="2332879"/>
                  <a:pt x="5688527" y="2263187"/>
                </a:cubicBezTo>
                <a:lnTo>
                  <a:pt x="5688527" y="2052875"/>
                </a:lnTo>
                <a:cubicBezTo>
                  <a:pt x="5688527" y="1976585"/>
                  <a:pt x="5696774" y="1916996"/>
                  <a:pt x="5713270" y="1874109"/>
                </a:cubicBezTo>
                <a:cubicBezTo>
                  <a:pt x="5729765" y="1831221"/>
                  <a:pt x="5759456" y="1796788"/>
                  <a:pt x="5802343" y="1770808"/>
                </a:cubicBezTo>
                <a:cubicBezTo>
                  <a:pt x="5845230" y="1744828"/>
                  <a:pt x="5900077" y="1731838"/>
                  <a:pt x="5966882" y="1731838"/>
                </a:cubicBezTo>
                <a:close/>
                <a:moveTo>
                  <a:pt x="4309533" y="1731838"/>
                </a:moveTo>
                <a:cubicBezTo>
                  <a:pt x="4365616" y="1731838"/>
                  <a:pt x="4413761" y="1740189"/>
                  <a:pt x="4453969" y="1756890"/>
                </a:cubicBezTo>
                <a:cubicBezTo>
                  <a:pt x="4494175" y="1773592"/>
                  <a:pt x="4525206" y="1795344"/>
                  <a:pt x="4547062" y="1822149"/>
                </a:cubicBezTo>
                <a:cubicBezTo>
                  <a:pt x="4568918" y="1848954"/>
                  <a:pt x="4583867" y="1876583"/>
                  <a:pt x="4591909" y="1905037"/>
                </a:cubicBezTo>
                <a:cubicBezTo>
                  <a:pt x="4599950" y="1933491"/>
                  <a:pt x="4603971" y="1976791"/>
                  <a:pt x="4603971" y="2034936"/>
                </a:cubicBezTo>
                <a:lnTo>
                  <a:pt x="4603971" y="2235970"/>
                </a:lnTo>
                <a:cubicBezTo>
                  <a:pt x="4603971" y="2309786"/>
                  <a:pt x="4600259" y="2363911"/>
                  <a:pt x="4592836" y="2398344"/>
                </a:cubicBezTo>
                <a:cubicBezTo>
                  <a:pt x="4585414" y="2432778"/>
                  <a:pt x="4569537" y="2464943"/>
                  <a:pt x="4545207" y="2494840"/>
                </a:cubicBezTo>
                <a:cubicBezTo>
                  <a:pt x="4520876" y="2524738"/>
                  <a:pt x="4489639" y="2546800"/>
                  <a:pt x="4451494" y="2561027"/>
                </a:cubicBezTo>
                <a:cubicBezTo>
                  <a:pt x="4413349" y="2575254"/>
                  <a:pt x="4369534" y="2582368"/>
                  <a:pt x="4320049" y="2582368"/>
                </a:cubicBezTo>
                <a:cubicBezTo>
                  <a:pt x="4264790" y="2582368"/>
                  <a:pt x="4217985" y="2576285"/>
                  <a:pt x="4179634" y="2564120"/>
                </a:cubicBezTo>
                <a:cubicBezTo>
                  <a:pt x="4141283" y="2551955"/>
                  <a:pt x="4111489" y="2533604"/>
                  <a:pt x="4090251" y="2509068"/>
                </a:cubicBezTo>
                <a:cubicBezTo>
                  <a:pt x="4069013" y="2484531"/>
                  <a:pt x="4053858" y="2454840"/>
                  <a:pt x="4044786" y="2419994"/>
                </a:cubicBezTo>
                <a:cubicBezTo>
                  <a:pt x="4035714" y="2385148"/>
                  <a:pt x="4031177" y="2332879"/>
                  <a:pt x="4031177" y="2263187"/>
                </a:cubicBezTo>
                <a:lnTo>
                  <a:pt x="4031177" y="2052875"/>
                </a:lnTo>
                <a:cubicBezTo>
                  <a:pt x="4031177" y="1976585"/>
                  <a:pt x="4039425" y="1916996"/>
                  <a:pt x="4055920" y="1874109"/>
                </a:cubicBezTo>
                <a:cubicBezTo>
                  <a:pt x="4072416" y="1831221"/>
                  <a:pt x="4102106" y="1796788"/>
                  <a:pt x="4144994" y="1770808"/>
                </a:cubicBezTo>
                <a:cubicBezTo>
                  <a:pt x="4187881" y="1744828"/>
                  <a:pt x="4242727" y="1731838"/>
                  <a:pt x="4309533" y="1731838"/>
                </a:cubicBezTo>
                <a:close/>
                <a:moveTo>
                  <a:pt x="2197717" y="1731838"/>
                </a:moveTo>
                <a:cubicBezTo>
                  <a:pt x="2240605" y="1731838"/>
                  <a:pt x="2275657" y="1741942"/>
                  <a:pt x="2302874" y="1762148"/>
                </a:cubicBezTo>
                <a:cubicBezTo>
                  <a:pt x="2330091" y="1782355"/>
                  <a:pt x="2347617" y="1807819"/>
                  <a:pt x="2355452" y="1838541"/>
                </a:cubicBezTo>
                <a:cubicBezTo>
                  <a:pt x="2363287" y="1869263"/>
                  <a:pt x="2367205" y="1920501"/>
                  <a:pt x="2367205" y="1992255"/>
                </a:cubicBezTo>
                <a:lnTo>
                  <a:pt x="2367205" y="2567522"/>
                </a:lnTo>
                <a:lnTo>
                  <a:pt x="2117304" y="2567522"/>
                </a:lnTo>
                <a:lnTo>
                  <a:pt x="2117304" y="1999059"/>
                </a:lnTo>
                <a:cubicBezTo>
                  <a:pt x="2117304" y="1942564"/>
                  <a:pt x="2115448" y="1908130"/>
                  <a:pt x="2111737" y="1895759"/>
                </a:cubicBezTo>
                <a:cubicBezTo>
                  <a:pt x="2108025" y="1883387"/>
                  <a:pt x="2097716" y="1877202"/>
                  <a:pt x="2080808" y="1877202"/>
                </a:cubicBezTo>
                <a:cubicBezTo>
                  <a:pt x="2063076" y="1877202"/>
                  <a:pt x="2051942" y="1884315"/>
                  <a:pt x="2047406" y="1898542"/>
                </a:cubicBezTo>
                <a:cubicBezTo>
                  <a:pt x="2042869" y="1912769"/>
                  <a:pt x="2040602" y="1950811"/>
                  <a:pt x="2040602" y="2012668"/>
                </a:cubicBezTo>
                <a:lnTo>
                  <a:pt x="2040602" y="2567522"/>
                </a:lnTo>
                <a:lnTo>
                  <a:pt x="1790700" y="2567522"/>
                </a:lnTo>
                <a:lnTo>
                  <a:pt x="1790700" y="1746684"/>
                </a:lnTo>
                <a:lnTo>
                  <a:pt x="2044932" y="1746684"/>
                </a:lnTo>
                <a:lnTo>
                  <a:pt x="2040602" y="1822304"/>
                </a:lnTo>
                <a:cubicBezTo>
                  <a:pt x="2058746" y="1792149"/>
                  <a:pt x="2080911" y="1769532"/>
                  <a:pt x="2107097" y="1754455"/>
                </a:cubicBezTo>
                <a:cubicBezTo>
                  <a:pt x="2133283" y="1739377"/>
                  <a:pt x="2163490" y="1731838"/>
                  <a:pt x="2197717" y="1731838"/>
                </a:cubicBezTo>
                <a:close/>
                <a:moveTo>
                  <a:pt x="1423457" y="1731838"/>
                </a:moveTo>
                <a:cubicBezTo>
                  <a:pt x="1507995" y="1731838"/>
                  <a:pt x="1571708" y="1746787"/>
                  <a:pt x="1614595" y="1776684"/>
                </a:cubicBezTo>
                <a:cubicBezTo>
                  <a:pt x="1657482" y="1806582"/>
                  <a:pt x="1683256" y="1843284"/>
                  <a:pt x="1691916" y="1886790"/>
                </a:cubicBezTo>
                <a:cubicBezTo>
                  <a:pt x="1700576" y="1930295"/>
                  <a:pt x="1704906" y="2019884"/>
                  <a:pt x="1704906" y="2155557"/>
                </a:cubicBezTo>
                <a:lnTo>
                  <a:pt x="1704906" y="2567522"/>
                </a:lnTo>
                <a:lnTo>
                  <a:pt x="1461809" y="2567522"/>
                </a:lnTo>
                <a:lnTo>
                  <a:pt x="1461809" y="2494376"/>
                </a:lnTo>
                <a:cubicBezTo>
                  <a:pt x="1446551" y="2523707"/>
                  <a:pt x="1426860" y="2545705"/>
                  <a:pt x="1402736" y="2560370"/>
                </a:cubicBezTo>
                <a:cubicBezTo>
                  <a:pt x="1378611" y="2575035"/>
                  <a:pt x="1349848" y="2582368"/>
                  <a:pt x="1316446" y="2582368"/>
                </a:cubicBezTo>
                <a:cubicBezTo>
                  <a:pt x="1272734" y="2582368"/>
                  <a:pt x="1232630" y="2570100"/>
                  <a:pt x="1196135" y="2545563"/>
                </a:cubicBezTo>
                <a:cubicBezTo>
                  <a:pt x="1159639" y="2521027"/>
                  <a:pt x="1141391" y="2467314"/>
                  <a:pt x="1141391" y="2384426"/>
                </a:cubicBezTo>
                <a:lnTo>
                  <a:pt x="1141391" y="2317002"/>
                </a:lnTo>
                <a:cubicBezTo>
                  <a:pt x="1141391" y="2255558"/>
                  <a:pt x="1151082" y="2213702"/>
                  <a:pt x="1170464" y="2191433"/>
                </a:cubicBezTo>
                <a:cubicBezTo>
                  <a:pt x="1189845" y="2169165"/>
                  <a:pt x="1237888" y="2143186"/>
                  <a:pt x="1314590" y="2113494"/>
                </a:cubicBezTo>
                <a:cubicBezTo>
                  <a:pt x="1396654" y="2081329"/>
                  <a:pt x="1440571" y="2059679"/>
                  <a:pt x="1446345" y="2048545"/>
                </a:cubicBezTo>
                <a:cubicBezTo>
                  <a:pt x="1452118" y="2037410"/>
                  <a:pt x="1455005" y="2014730"/>
                  <a:pt x="1455005" y="1980502"/>
                </a:cubicBezTo>
                <a:cubicBezTo>
                  <a:pt x="1455005" y="1937615"/>
                  <a:pt x="1451809" y="1909676"/>
                  <a:pt x="1445417" y="1896687"/>
                </a:cubicBezTo>
                <a:cubicBezTo>
                  <a:pt x="1439025" y="1883696"/>
                  <a:pt x="1428407" y="1877202"/>
                  <a:pt x="1413561" y="1877202"/>
                </a:cubicBezTo>
                <a:cubicBezTo>
                  <a:pt x="1396654" y="1877202"/>
                  <a:pt x="1386138" y="1882666"/>
                  <a:pt x="1382014" y="1893594"/>
                </a:cubicBezTo>
                <a:cubicBezTo>
                  <a:pt x="1377890" y="1904522"/>
                  <a:pt x="1375828" y="1932873"/>
                  <a:pt x="1375828" y="1978646"/>
                </a:cubicBezTo>
                <a:lnTo>
                  <a:pt x="1375828" y="2064627"/>
                </a:lnTo>
                <a:lnTo>
                  <a:pt x="1141391" y="2064627"/>
                </a:lnTo>
                <a:lnTo>
                  <a:pt x="1141391" y="2009575"/>
                </a:lnTo>
                <a:cubicBezTo>
                  <a:pt x="1141391" y="1946069"/>
                  <a:pt x="1148711" y="1897099"/>
                  <a:pt x="1163350" y="1862665"/>
                </a:cubicBezTo>
                <a:cubicBezTo>
                  <a:pt x="1177990" y="1828232"/>
                  <a:pt x="1207372" y="1797819"/>
                  <a:pt x="1251496" y="1771427"/>
                </a:cubicBezTo>
                <a:cubicBezTo>
                  <a:pt x="1295621" y="1745034"/>
                  <a:pt x="1352941" y="1731838"/>
                  <a:pt x="1423457" y="1731838"/>
                </a:cubicBezTo>
                <a:close/>
                <a:moveTo>
                  <a:pt x="1093064" y="1731838"/>
                </a:moveTo>
                <a:lnTo>
                  <a:pt x="1093064" y="2020709"/>
                </a:lnTo>
                <a:cubicBezTo>
                  <a:pt x="1047290" y="2020709"/>
                  <a:pt x="1013681" y="2026895"/>
                  <a:pt x="992238" y="2039266"/>
                </a:cubicBezTo>
                <a:cubicBezTo>
                  <a:pt x="970794" y="2051637"/>
                  <a:pt x="957597" y="2068854"/>
                  <a:pt x="952649" y="2090916"/>
                </a:cubicBezTo>
                <a:cubicBezTo>
                  <a:pt x="947701" y="2112979"/>
                  <a:pt x="945226" y="2163804"/>
                  <a:pt x="945226" y="2243393"/>
                </a:cubicBezTo>
                <a:lnTo>
                  <a:pt x="945226" y="2567522"/>
                </a:lnTo>
                <a:lnTo>
                  <a:pt x="695325" y="2567522"/>
                </a:lnTo>
                <a:lnTo>
                  <a:pt x="695325" y="1746684"/>
                </a:lnTo>
                <a:lnTo>
                  <a:pt x="945226" y="1746684"/>
                </a:lnTo>
                <a:lnTo>
                  <a:pt x="935330" y="1854624"/>
                </a:lnTo>
                <a:cubicBezTo>
                  <a:pt x="971619" y="1777316"/>
                  <a:pt x="1024197" y="1736387"/>
                  <a:pt x="1093064" y="1731838"/>
                </a:cubicBezTo>
                <a:close/>
                <a:moveTo>
                  <a:pt x="8315324" y="1566062"/>
                </a:moveTo>
                <a:lnTo>
                  <a:pt x="8572648" y="1566062"/>
                </a:lnTo>
                <a:lnTo>
                  <a:pt x="8572648" y="1696580"/>
                </a:lnTo>
                <a:lnTo>
                  <a:pt x="8315324" y="1696580"/>
                </a:lnTo>
                <a:close/>
                <a:moveTo>
                  <a:pt x="5353050" y="1566062"/>
                </a:moveTo>
                <a:lnTo>
                  <a:pt x="5610374" y="1566062"/>
                </a:lnTo>
                <a:lnTo>
                  <a:pt x="5610374" y="2567522"/>
                </a:lnTo>
                <a:lnTo>
                  <a:pt x="5353050" y="2567522"/>
                </a:lnTo>
                <a:close/>
                <a:moveTo>
                  <a:pt x="3350698" y="1566062"/>
                </a:moveTo>
                <a:lnTo>
                  <a:pt x="3610496" y="1566062"/>
                </a:lnTo>
                <a:cubicBezTo>
                  <a:pt x="3692559" y="1566062"/>
                  <a:pt x="3754725" y="1572449"/>
                  <a:pt x="3796994" y="1585223"/>
                </a:cubicBezTo>
                <a:cubicBezTo>
                  <a:pt x="3839263" y="1597998"/>
                  <a:pt x="3873387" y="1623857"/>
                  <a:pt x="3899367" y="1662800"/>
                </a:cubicBezTo>
                <a:cubicBezTo>
                  <a:pt x="3925347" y="1701744"/>
                  <a:pt x="3938337" y="1764487"/>
                  <a:pt x="3938337" y="1851028"/>
                </a:cubicBezTo>
                <a:cubicBezTo>
                  <a:pt x="3938337" y="1909547"/>
                  <a:pt x="3929162" y="1950346"/>
                  <a:pt x="3910811" y="1973423"/>
                </a:cubicBezTo>
                <a:cubicBezTo>
                  <a:pt x="3892459" y="1996500"/>
                  <a:pt x="3856274" y="2014221"/>
                  <a:pt x="3802252" y="2026586"/>
                </a:cubicBezTo>
                <a:cubicBezTo>
                  <a:pt x="3862459" y="2040201"/>
                  <a:pt x="3903284" y="2062791"/>
                  <a:pt x="3924728" y="2094357"/>
                </a:cubicBezTo>
                <a:cubicBezTo>
                  <a:pt x="3946172" y="2125923"/>
                  <a:pt x="3956894" y="2174304"/>
                  <a:pt x="3956894" y="2239498"/>
                </a:cubicBezTo>
                <a:lnTo>
                  <a:pt x="3956894" y="2332332"/>
                </a:lnTo>
                <a:cubicBezTo>
                  <a:pt x="3956894" y="2400000"/>
                  <a:pt x="3949162" y="2450133"/>
                  <a:pt x="3933698" y="2482730"/>
                </a:cubicBezTo>
                <a:cubicBezTo>
                  <a:pt x="3918234" y="2515327"/>
                  <a:pt x="3893594" y="2537609"/>
                  <a:pt x="3859779" y="2549574"/>
                </a:cubicBezTo>
                <a:cubicBezTo>
                  <a:pt x="3825963" y="2561540"/>
                  <a:pt x="3756684" y="2567522"/>
                  <a:pt x="3651940" y="2567522"/>
                </a:cubicBezTo>
                <a:lnTo>
                  <a:pt x="3350698" y="2567522"/>
                </a:lnTo>
                <a:close/>
                <a:moveTo>
                  <a:pt x="2766487" y="1566062"/>
                </a:moveTo>
                <a:lnTo>
                  <a:pt x="3016388" y="1566062"/>
                </a:lnTo>
                <a:lnTo>
                  <a:pt x="3016388" y="2567522"/>
                </a:lnTo>
                <a:lnTo>
                  <a:pt x="2766487" y="2567522"/>
                </a:lnTo>
                <a:lnTo>
                  <a:pt x="2766487" y="2507985"/>
                </a:lnTo>
                <a:cubicBezTo>
                  <a:pt x="2742570" y="2532780"/>
                  <a:pt x="2717414" y="2551375"/>
                  <a:pt x="2691022" y="2563772"/>
                </a:cubicBezTo>
                <a:cubicBezTo>
                  <a:pt x="2664630" y="2576169"/>
                  <a:pt x="2637000" y="2582368"/>
                  <a:pt x="2608134" y="2582368"/>
                </a:cubicBezTo>
                <a:cubicBezTo>
                  <a:pt x="2569371" y="2582368"/>
                  <a:pt x="2535762" y="2572162"/>
                  <a:pt x="2507308" y="2551749"/>
                </a:cubicBezTo>
                <a:cubicBezTo>
                  <a:pt x="2478854" y="2531336"/>
                  <a:pt x="2460606" y="2507727"/>
                  <a:pt x="2452565" y="2480923"/>
                </a:cubicBezTo>
                <a:cubicBezTo>
                  <a:pt x="2444524" y="2454118"/>
                  <a:pt x="2440503" y="2410406"/>
                  <a:pt x="2440503" y="2349787"/>
                </a:cubicBezTo>
                <a:lnTo>
                  <a:pt x="2440503" y="1965657"/>
                </a:lnTo>
                <a:cubicBezTo>
                  <a:pt x="2440503" y="1902563"/>
                  <a:pt x="2444524" y="1857820"/>
                  <a:pt x="2452565" y="1831428"/>
                </a:cubicBezTo>
                <a:cubicBezTo>
                  <a:pt x="2460606" y="1805035"/>
                  <a:pt x="2479059" y="1781839"/>
                  <a:pt x="2507926" y="1761839"/>
                </a:cubicBezTo>
                <a:cubicBezTo>
                  <a:pt x="2536793" y="1741838"/>
                  <a:pt x="2571226" y="1731838"/>
                  <a:pt x="2611227" y="1731838"/>
                </a:cubicBezTo>
                <a:cubicBezTo>
                  <a:pt x="2642156" y="1731838"/>
                  <a:pt x="2670507" y="1737418"/>
                  <a:pt x="2696280" y="1748578"/>
                </a:cubicBezTo>
                <a:cubicBezTo>
                  <a:pt x="2722054" y="1759738"/>
                  <a:pt x="2745456" y="1776478"/>
                  <a:pt x="2766487" y="1798798"/>
                </a:cubicBezTo>
                <a:close/>
                <a:moveTo>
                  <a:pt x="293820" y="1545031"/>
                </a:moveTo>
                <a:cubicBezTo>
                  <a:pt x="370109" y="1545031"/>
                  <a:pt x="433409" y="1560702"/>
                  <a:pt x="483720" y="1592042"/>
                </a:cubicBezTo>
                <a:cubicBezTo>
                  <a:pt x="534030" y="1623383"/>
                  <a:pt x="566814" y="1660600"/>
                  <a:pt x="582072" y="1703694"/>
                </a:cubicBezTo>
                <a:cubicBezTo>
                  <a:pt x="597330" y="1746787"/>
                  <a:pt x="604959" y="1809365"/>
                  <a:pt x="604959" y="1891429"/>
                </a:cubicBezTo>
                <a:lnTo>
                  <a:pt x="604959" y="1934728"/>
                </a:lnTo>
                <a:lnTo>
                  <a:pt x="344542" y="1934728"/>
                </a:lnTo>
                <a:lnTo>
                  <a:pt x="344542" y="1843799"/>
                </a:lnTo>
                <a:cubicBezTo>
                  <a:pt x="344542" y="1786478"/>
                  <a:pt x="342068" y="1750602"/>
                  <a:pt x="337119" y="1736168"/>
                </a:cubicBezTo>
                <a:cubicBezTo>
                  <a:pt x="332171" y="1721735"/>
                  <a:pt x="320418" y="1714518"/>
                  <a:pt x="301861" y="1714518"/>
                </a:cubicBezTo>
                <a:cubicBezTo>
                  <a:pt x="285779" y="1714518"/>
                  <a:pt x="274850" y="1720704"/>
                  <a:pt x="269077" y="1733075"/>
                </a:cubicBezTo>
                <a:cubicBezTo>
                  <a:pt x="263304" y="1745447"/>
                  <a:pt x="260417" y="1777200"/>
                  <a:pt x="260417" y="1828335"/>
                </a:cubicBezTo>
                <a:lnTo>
                  <a:pt x="260417" y="2308961"/>
                </a:lnTo>
                <a:cubicBezTo>
                  <a:pt x="260417" y="2353911"/>
                  <a:pt x="263304" y="2383499"/>
                  <a:pt x="269077" y="2397725"/>
                </a:cubicBezTo>
                <a:cubicBezTo>
                  <a:pt x="274850" y="2411952"/>
                  <a:pt x="286397" y="2419066"/>
                  <a:pt x="303717" y="2419066"/>
                </a:cubicBezTo>
                <a:cubicBezTo>
                  <a:pt x="322686" y="2419066"/>
                  <a:pt x="335573" y="2411025"/>
                  <a:pt x="342377" y="2394942"/>
                </a:cubicBezTo>
                <a:cubicBezTo>
                  <a:pt x="349181" y="2378859"/>
                  <a:pt x="352583" y="2347519"/>
                  <a:pt x="352583" y="2300920"/>
                </a:cubicBezTo>
                <a:lnTo>
                  <a:pt x="352583" y="2182155"/>
                </a:lnTo>
                <a:lnTo>
                  <a:pt x="300005" y="2182155"/>
                </a:lnTo>
                <a:lnTo>
                  <a:pt x="300005" y="2029988"/>
                </a:lnTo>
                <a:lnTo>
                  <a:pt x="604959" y="2029988"/>
                </a:lnTo>
                <a:lnTo>
                  <a:pt x="604959" y="2567522"/>
                </a:lnTo>
                <a:lnTo>
                  <a:pt x="441309" y="2567522"/>
                </a:lnTo>
                <a:lnTo>
                  <a:pt x="417224" y="2495768"/>
                </a:lnTo>
                <a:cubicBezTo>
                  <a:pt x="399479" y="2526697"/>
                  <a:pt x="377091" y="2549893"/>
                  <a:pt x="350061" y="2565357"/>
                </a:cubicBezTo>
                <a:cubicBezTo>
                  <a:pt x="323031" y="2580821"/>
                  <a:pt x="291152" y="2588553"/>
                  <a:pt x="254425" y="2588553"/>
                </a:cubicBezTo>
                <a:cubicBezTo>
                  <a:pt x="210674" y="2588553"/>
                  <a:pt x="169713" y="2577935"/>
                  <a:pt x="131542" y="2556697"/>
                </a:cubicBezTo>
                <a:cubicBezTo>
                  <a:pt x="93372" y="2535460"/>
                  <a:pt x="64381" y="2509171"/>
                  <a:pt x="44571" y="2477830"/>
                </a:cubicBezTo>
                <a:cubicBezTo>
                  <a:pt x="24761" y="2446489"/>
                  <a:pt x="12380" y="2413602"/>
                  <a:pt x="7428" y="2379169"/>
                </a:cubicBezTo>
                <a:cubicBezTo>
                  <a:pt x="2476" y="2344735"/>
                  <a:pt x="0" y="2293085"/>
                  <a:pt x="0" y="2224218"/>
                </a:cubicBezTo>
                <a:lnTo>
                  <a:pt x="0" y="1926687"/>
                </a:lnTo>
                <a:cubicBezTo>
                  <a:pt x="0" y="1831015"/>
                  <a:pt x="5155" y="1761530"/>
                  <a:pt x="15465" y="1718230"/>
                </a:cubicBezTo>
                <a:cubicBezTo>
                  <a:pt x="25774" y="1674930"/>
                  <a:pt x="55362" y="1635239"/>
                  <a:pt x="104229" y="1599156"/>
                </a:cubicBezTo>
                <a:cubicBezTo>
                  <a:pt x="153096" y="1563073"/>
                  <a:pt x="216293" y="1545031"/>
                  <a:pt x="293820" y="1545031"/>
                </a:cubicBezTo>
                <a:close/>
                <a:moveTo>
                  <a:pt x="6160354" y="653206"/>
                </a:moveTo>
                <a:cubicBezTo>
                  <a:pt x="6120353" y="682485"/>
                  <a:pt x="6097157" y="707022"/>
                  <a:pt x="6090765" y="726816"/>
                </a:cubicBezTo>
                <a:cubicBezTo>
                  <a:pt x="6084374" y="746610"/>
                  <a:pt x="6081177" y="775064"/>
                  <a:pt x="6081177" y="812178"/>
                </a:cubicBezTo>
                <a:cubicBezTo>
                  <a:pt x="6081177" y="854653"/>
                  <a:pt x="6083961" y="882076"/>
                  <a:pt x="6089528" y="894448"/>
                </a:cubicBezTo>
                <a:cubicBezTo>
                  <a:pt x="6095095" y="906819"/>
                  <a:pt x="6106126" y="913005"/>
                  <a:pt x="6122621" y="913005"/>
                </a:cubicBezTo>
                <a:cubicBezTo>
                  <a:pt x="6138291" y="913005"/>
                  <a:pt x="6148498" y="908159"/>
                  <a:pt x="6153241" y="898468"/>
                </a:cubicBezTo>
                <a:cubicBezTo>
                  <a:pt x="6157983" y="888777"/>
                  <a:pt x="6160354" y="863313"/>
                  <a:pt x="6160354" y="822075"/>
                </a:cubicBezTo>
                <a:close/>
                <a:moveTo>
                  <a:pt x="7357285" y="353202"/>
                </a:moveTo>
                <a:cubicBezTo>
                  <a:pt x="7342439" y="353202"/>
                  <a:pt x="7332439" y="357841"/>
                  <a:pt x="7327284" y="367119"/>
                </a:cubicBezTo>
                <a:cubicBezTo>
                  <a:pt x="7322130" y="376398"/>
                  <a:pt x="7319552" y="397120"/>
                  <a:pt x="7319552" y="429285"/>
                </a:cubicBezTo>
                <a:lnTo>
                  <a:pt x="7319552" y="831354"/>
                </a:lnTo>
                <a:cubicBezTo>
                  <a:pt x="7319552" y="864756"/>
                  <a:pt x="7322026" y="886716"/>
                  <a:pt x="7326975" y="897231"/>
                </a:cubicBezTo>
                <a:cubicBezTo>
                  <a:pt x="7331924" y="907747"/>
                  <a:pt x="7341408" y="913005"/>
                  <a:pt x="7355429" y="913005"/>
                </a:cubicBezTo>
                <a:cubicBezTo>
                  <a:pt x="7371512" y="913005"/>
                  <a:pt x="7382234" y="907128"/>
                  <a:pt x="7387594" y="895375"/>
                </a:cubicBezTo>
                <a:cubicBezTo>
                  <a:pt x="7392956" y="883623"/>
                  <a:pt x="7395636" y="854859"/>
                  <a:pt x="7395636" y="809085"/>
                </a:cubicBezTo>
                <a:lnTo>
                  <a:pt x="7395636" y="429285"/>
                </a:lnTo>
                <a:cubicBezTo>
                  <a:pt x="7395636" y="399182"/>
                  <a:pt x="7393059" y="378975"/>
                  <a:pt x="7387904" y="368666"/>
                </a:cubicBezTo>
                <a:cubicBezTo>
                  <a:pt x="7382749" y="358356"/>
                  <a:pt x="7372542" y="353202"/>
                  <a:pt x="7357285" y="353202"/>
                </a:cubicBezTo>
                <a:close/>
                <a:moveTo>
                  <a:pt x="4509311" y="353202"/>
                </a:moveTo>
                <a:cubicBezTo>
                  <a:pt x="4494465" y="353202"/>
                  <a:pt x="4484465" y="357841"/>
                  <a:pt x="4479311" y="367119"/>
                </a:cubicBezTo>
                <a:cubicBezTo>
                  <a:pt x="4474156" y="376398"/>
                  <a:pt x="4471579" y="397120"/>
                  <a:pt x="4471579" y="429285"/>
                </a:cubicBezTo>
                <a:lnTo>
                  <a:pt x="4471579" y="831354"/>
                </a:lnTo>
                <a:cubicBezTo>
                  <a:pt x="4471579" y="864756"/>
                  <a:pt x="4474053" y="886716"/>
                  <a:pt x="4479001" y="897231"/>
                </a:cubicBezTo>
                <a:cubicBezTo>
                  <a:pt x="4483950" y="907747"/>
                  <a:pt x="4493434" y="913005"/>
                  <a:pt x="4507456" y="913005"/>
                </a:cubicBezTo>
                <a:cubicBezTo>
                  <a:pt x="4523538" y="913005"/>
                  <a:pt x="4534260" y="907128"/>
                  <a:pt x="4539621" y="895375"/>
                </a:cubicBezTo>
                <a:cubicBezTo>
                  <a:pt x="4544982" y="883623"/>
                  <a:pt x="4547662" y="854859"/>
                  <a:pt x="4547662" y="809085"/>
                </a:cubicBezTo>
                <a:lnTo>
                  <a:pt x="4547662" y="429285"/>
                </a:lnTo>
                <a:cubicBezTo>
                  <a:pt x="4547662" y="399182"/>
                  <a:pt x="4545085" y="378975"/>
                  <a:pt x="4539930" y="368666"/>
                </a:cubicBezTo>
                <a:cubicBezTo>
                  <a:pt x="4534775" y="358356"/>
                  <a:pt x="4524569" y="353202"/>
                  <a:pt x="4509311" y="353202"/>
                </a:cubicBezTo>
                <a:close/>
                <a:moveTo>
                  <a:pt x="3862230" y="353202"/>
                </a:moveTo>
                <a:cubicBezTo>
                  <a:pt x="3844909" y="353202"/>
                  <a:pt x="3834187" y="358459"/>
                  <a:pt x="3830064" y="368975"/>
                </a:cubicBezTo>
                <a:cubicBezTo>
                  <a:pt x="3825940" y="379491"/>
                  <a:pt x="3823879" y="407842"/>
                  <a:pt x="3823879" y="454028"/>
                </a:cubicBezTo>
                <a:lnTo>
                  <a:pt x="3823879" y="514029"/>
                </a:lnTo>
                <a:lnTo>
                  <a:pt x="3896870" y="514029"/>
                </a:lnTo>
                <a:lnTo>
                  <a:pt x="3896870" y="454028"/>
                </a:lnTo>
                <a:cubicBezTo>
                  <a:pt x="3896870" y="411553"/>
                  <a:pt x="3894601" y="384130"/>
                  <a:pt x="3890065" y="371758"/>
                </a:cubicBezTo>
                <a:cubicBezTo>
                  <a:pt x="3885529" y="359387"/>
                  <a:pt x="3876250" y="353202"/>
                  <a:pt x="3862230" y="353202"/>
                </a:cubicBezTo>
                <a:close/>
                <a:moveTo>
                  <a:pt x="2000897" y="353202"/>
                </a:moveTo>
                <a:cubicBezTo>
                  <a:pt x="1985639" y="353202"/>
                  <a:pt x="1975742" y="358872"/>
                  <a:pt x="1971206" y="370212"/>
                </a:cubicBezTo>
                <a:cubicBezTo>
                  <a:pt x="1966670" y="381552"/>
                  <a:pt x="1964402" y="410110"/>
                  <a:pt x="1964402" y="455884"/>
                </a:cubicBezTo>
                <a:lnTo>
                  <a:pt x="1964402" y="809704"/>
                </a:lnTo>
                <a:cubicBezTo>
                  <a:pt x="1964402" y="853828"/>
                  <a:pt x="1966979" y="882076"/>
                  <a:pt x="1972134" y="894448"/>
                </a:cubicBezTo>
                <a:cubicBezTo>
                  <a:pt x="1977288" y="906819"/>
                  <a:pt x="1987495" y="913005"/>
                  <a:pt x="2002753" y="913005"/>
                </a:cubicBezTo>
                <a:cubicBezTo>
                  <a:pt x="2018423" y="913005"/>
                  <a:pt x="2028630" y="906613"/>
                  <a:pt x="2033372" y="893829"/>
                </a:cubicBezTo>
                <a:cubicBezTo>
                  <a:pt x="2038114" y="881045"/>
                  <a:pt x="2040485" y="850323"/>
                  <a:pt x="2040485" y="801663"/>
                </a:cubicBezTo>
                <a:lnTo>
                  <a:pt x="2040485" y="455884"/>
                </a:lnTo>
                <a:cubicBezTo>
                  <a:pt x="2040485" y="413409"/>
                  <a:pt x="2037805" y="385676"/>
                  <a:pt x="2032444" y="372686"/>
                </a:cubicBezTo>
                <a:cubicBezTo>
                  <a:pt x="2027083" y="359696"/>
                  <a:pt x="2016568" y="353202"/>
                  <a:pt x="2000897" y="353202"/>
                </a:cubicBezTo>
                <a:close/>
                <a:moveTo>
                  <a:pt x="7730588" y="222684"/>
                </a:moveTo>
                <a:lnTo>
                  <a:pt x="7980488" y="222684"/>
                </a:lnTo>
                <a:lnTo>
                  <a:pt x="7980488" y="781250"/>
                </a:lnTo>
                <a:cubicBezTo>
                  <a:pt x="7980488" y="845168"/>
                  <a:pt x="7982447" y="883107"/>
                  <a:pt x="7986365" y="895066"/>
                </a:cubicBezTo>
                <a:cubicBezTo>
                  <a:pt x="7990282" y="907025"/>
                  <a:pt x="8000901" y="913005"/>
                  <a:pt x="8018221" y="913005"/>
                </a:cubicBezTo>
                <a:cubicBezTo>
                  <a:pt x="8036778" y="913005"/>
                  <a:pt x="8047808" y="906819"/>
                  <a:pt x="8051314" y="894448"/>
                </a:cubicBezTo>
                <a:cubicBezTo>
                  <a:pt x="8054820" y="882076"/>
                  <a:pt x="8056572" y="842282"/>
                  <a:pt x="8056572" y="775064"/>
                </a:cubicBezTo>
                <a:lnTo>
                  <a:pt x="8056572" y="222684"/>
                </a:lnTo>
                <a:lnTo>
                  <a:pt x="8306473" y="222684"/>
                </a:lnTo>
                <a:lnTo>
                  <a:pt x="8306473" y="1043522"/>
                </a:lnTo>
                <a:lnTo>
                  <a:pt x="8052242" y="1043522"/>
                </a:lnTo>
                <a:lnTo>
                  <a:pt x="8056572" y="975325"/>
                </a:lnTo>
                <a:cubicBezTo>
                  <a:pt x="8039252" y="1003006"/>
                  <a:pt x="8017912" y="1023767"/>
                  <a:pt x="7992550" y="1037607"/>
                </a:cubicBezTo>
                <a:cubicBezTo>
                  <a:pt x="7967190" y="1051448"/>
                  <a:pt x="7938014" y="1058368"/>
                  <a:pt x="7905024" y="1058368"/>
                </a:cubicBezTo>
                <a:cubicBezTo>
                  <a:pt x="7867496" y="1058368"/>
                  <a:pt x="7836362" y="1051770"/>
                  <a:pt x="7811620" y="1038574"/>
                </a:cubicBezTo>
                <a:cubicBezTo>
                  <a:pt x="7786877" y="1025378"/>
                  <a:pt x="7768630" y="1007852"/>
                  <a:pt x="7756876" y="985995"/>
                </a:cubicBezTo>
                <a:cubicBezTo>
                  <a:pt x="7745124" y="964139"/>
                  <a:pt x="7737804" y="941356"/>
                  <a:pt x="7734918" y="917644"/>
                </a:cubicBezTo>
                <a:cubicBezTo>
                  <a:pt x="7732030" y="893932"/>
                  <a:pt x="7730587" y="846818"/>
                  <a:pt x="7730588" y="776301"/>
                </a:cubicBezTo>
                <a:close/>
                <a:moveTo>
                  <a:pt x="4886325" y="222684"/>
                </a:moveTo>
                <a:lnTo>
                  <a:pt x="5143649" y="222684"/>
                </a:lnTo>
                <a:lnTo>
                  <a:pt x="5143649" y="1043522"/>
                </a:lnTo>
                <a:lnTo>
                  <a:pt x="4886325" y="1043522"/>
                </a:lnTo>
                <a:close/>
                <a:moveTo>
                  <a:pt x="1044039" y="222684"/>
                </a:moveTo>
                <a:lnTo>
                  <a:pt x="1293940" y="222684"/>
                </a:lnTo>
                <a:lnTo>
                  <a:pt x="1293940" y="781250"/>
                </a:lnTo>
                <a:cubicBezTo>
                  <a:pt x="1293940" y="845168"/>
                  <a:pt x="1295899" y="883107"/>
                  <a:pt x="1299816" y="895066"/>
                </a:cubicBezTo>
                <a:cubicBezTo>
                  <a:pt x="1303734" y="907025"/>
                  <a:pt x="1314353" y="913005"/>
                  <a:pt x="1331673" y="913005"/>
                </a:cubicBezTo>
                <a:cubicBezTo>
                  <a:pt x="1350230" y="913005"/>
                  <a:pt x="1361261" y="906819"/>
                  <a:pt x="1364766" y="894448"/>
                </a:cubicBezTo>
                <a:cubicBezTo>
                  <a:pt x="1368272" y="882076"/>
                  <a:pt x="1370024" y="842282"/>
                  <a:pt x="1370024" y="775064"/>
                </a:cubicBezTo>
                <a:lnTo>
                  <a:pt x="1370024" y="222684"/>
                </a:lnTo>
                <a:lnTo>
                  <a:pt x="1619925" y="222684"/>
                </a:lnTo>
                <a:lnTo>
                  <a:pt x="1619925" y="1043522"/>
                </a:lnTo>
                <a:lnTo>
                  <a:pt x="1365694" y="1043522"/>
                </a:lnTo>
                <a:lnTo>
                  <a:pt x="1370024" y="975325"/>
                </a:lnTo>
                <a:cubicBezTo>
                  <a:pt x="1352704" y="1003006"/>
                  <a:pt x="1331364" y="1023767"/>
                  <a:pt x="1306002" y="1037607"/>
                </a:cubicBezTo>
                <a:cubicBezTo>
                  <a:pt x="1280641" y="1051448"/>
                  <a:pt x="1251465" y="1058368"/>
                  <a:pt x="1218475" y="1058368"/>
                </a:cubicBezTo>
                <a:cubicBezTo>
                  <a:pt x="1180949" y="1058368"/>
                  <a:pt x="1149814" y="1051770"/>
                  <a:pt x="1125071" y="1038574"/>
                </a:cubicBezTo>
                <a:cubicBezTo>
                  <a:pt x="1100329" y="1025378"/>
                  <a:pt x="1082081" y="1007852"/>
                  <a:pt x="1070328" y="985995"/>
                </a:cubicBezTo>
                <a:cubicBezTo>
                  <a:pt x="1058575" y="964139"/>
                  <a:pt x="1051255" y="941356"/>
                  <a:pt x="1048369" y="917644"/>
                </a:cubicBezTo>
                <a:cubicBezTo>
                  <a:pt x="1045483" y="893932"/>
                  <a:pt x="1044039" y="846818"/>
                  <a:pt x="1044039" y="776301"/>
                </a:cubicBezTo>
                <a:close/>
                <a:moveTo>
                  <a:pt x="6128807" y="207838"/>
                </a:moveTo>
                <a:cubicBezTo>
                  <a:pt x="6213345" y="207838"/>
                  <a:pt x="6277057" y="222787"/>
                  <a:pt x="6319944" y="252684"/>
                </a:cubicBezTo>
                <a:cubicBezTo>
                  <a:pt x="6362831" y="282582"/>
                  <a:pt x="6388605" y="319283"/>
                  <a:pt x="6397265" y="362789"/>
                </a:cubicBezTo>
                <a:cubicBezTo>
                  <a:pt x="6405925" y="406295"/>
                  <a:pt x="6410254" y="495884"/>
                  <a:pt x="6410255" y="631557"/>
                </a:cubicBezTo>
                <a:lnTo>
                  <a:pt x="6410255" y="1043522"/>
                </a:lnTo>
                <a:lnTo>
                  <a:pt x="6167158" y="1043522"/>
                </a:lnTo>
                <a:lnTo>
                  <a:pt x="6167158" y="970377"/>
                </a:lnTo>
                <a:cubicBezTo>
                  <a:pt x="6151900" y="999707"/>
                  <a:pt x="6132209" y="1021705"/>
                  <a:pt x="6108085" y="1036370"/>
                </a:cubicBezTo>
                <a:cubicBezTo>
                  <a:pt x="6083961" y="1051035"/>
                  <a:pt x="6055198" y="1058368"/>
                  <a:pt x="6021795" y="1058368"/>
                </a:cubicBezTo>
                <a:cubicBezTo>
                  <a:pt x="5978083" y="1058368"/>
                  <a:pt x="5937979" y="1046100"/>
                  <a:pt x="5901484" y="1021563"/>
                </a:cubicBezTo>
                <a:cubicBezTo>
                  <a:pt x="5864988" y="997027"/>
                  <a:pt x="5846741" y="943314"/>
                  <a:pt x="5846741" y="860426"/>
                </a:cubicBezTo>
                <a:lnTo>
                  <a:pt x="5846741" y="793003"/>
                </a:lnTo>
                <a:cubicBezTo>
                  <a:pt x="5846741" y="731558"/>
                  <a:pt x="5856432" y="689702"/>
                  <a:pt x="5875813" y="667434"/>
                </a:cubicBezTo>
                <a:cubicBezTo>
                  <a:pt x="5895195" y="645165"/>
                  <a:pt x="5943237" y="619185"/>
                  <a:pt x="6019939" y="589494"/>
                </a:cubicBezTo>
                <a:cubicBezTo>
                  <a:pt x="6102002" y="557329"/>
                  <a:pt x="6145921" y="535679"/>
                  <a:pt x="6151694" y="524545"/>
                </a:cubicBezTo>
                <a:cubicBezTo>
                  <a:pt x="6157467" y="513410"/>
                  <a:pt x="6160354" y="490730"/>
                  <a:pt x="6160354" y="456502"/>
                </a:cubicBezTo>
                <a:cubicBezTo>
                  <a:pt x="6160354" y="413615"/>
                  <a:pt x="6157158" y="385676"/>
                  <a:pt x="6150766" y="372686"/>
                </a:cubicBezTo>
                <a:cubicBezTo>
                  <a:pt x="6144374" y="359696"/>
                  <a:pt x="6133755" y="353202"/>
                  <a:pt x="6118910" y="353202"/>
                </a:cubicBezTo>
                <a:cubicBezTo>
                  <a:pt x="6102003" y="353202"/>
                  <a:pt x="6091487" y="358666"/>
                  <a:pt x="6087363" y="369593"/>
                </a:cubicBezTo>
                <a:cubicBezTo>
                  <a:pt x="6083239" y="380522"/>
                  <a:pt x="6081177" y="408873"/>
                  <a:pt x="6081177" y="454647"/>
                </a:cubicBezTo>
                <a:lnTo>
                  <a:pt x="6081177" y="540627"/>
                </a:lnTo>
                <a:lnTo>
                  <a:pt x="5846741" y="540627"/>
                </a:lnTo>
                <a:lnTo>
                  <a:pt x="5846741" y="485575"/>
                </a:lnTo>
                <a:cubicBezTo>
                  <a:pt x="5846741" y="422069"/>
                  <a:pt x="5854060" y="373099"/>
                  <a:pt x="5868700" y="338665"/>
                </a:cubicBezTo>
                <a:cubicBezTo>
                  <a:pt x="5883339" y="304232"/>
                  <a:pt x="5912721" y="273819"/>
                  <a:pt x="5956846" y="247427"/>
                </a:cubicBezTo>
                <a:cubicBezTo>
                  <a:pt x="6000970" y="221034"/>
                  <a:pt x="6058291" y="207838"/>
                  <a:pt x="6128807" y="207838"/>
                </a:cubicBezTo>
                <a:close/>
                <a:moveTo>
                  <a:pt x="5499539" y="207838"/>
                </a:moveTo>
                <a:cubicBezTo>
                  <a:pt x="5564694" y="207838"/>
                  <a:pt x="5620365" y="221653"/>
                  <a:pt x="5666552" y="249282"/>
                </a:cubicBezTo>
                <a:cubicBezTo>
                  <a:pt x="5712738" y="276912"/>
                  <a:pt x="5743460" y="311758"/>
                  <a:pt x="5758718" y="353820"/>
                </a:cubicBezTo>
                <a:cubicBezTo>
                  <a:pt x="5773976" y="395883"/>
                  <a:pt x="5781605" y="455471"/>
                  <a:pt x="5781605" y="532586"/>
                </a:cubicBezTo>
                <a:lnTo>
                  <a:pt x="5545931" y="532586"/>
                </a:lnTo>
                <a:lnTo>
                  <a:pt x="5545931" y="437945"/>
                </a:lnTo>
                <a:cubicBezTo>
                  <a:pt x="5545931" y="404955"/>
                  <a:pt x="5543251" y="382584"/>
                  <a:pt x="5537890" y="370831"/>
                </a:cubicBezTo>
                <a:cubicBezTo>
                  <a:pt x="5532528" y="359078"/>
                  <a:pt x="5522631" y="353202"/>
                  <a:pt x="5508199" y="353202"/>
                </a:cubicBezTo>
                <a:cubicBezTo>
                  <a:pt x="5493766" y="353202"/>
                  <a:pt x="5484074" y="358356"/>
                  <a:pt x="5479126" y="368666"/>
                </a:cubicBezTo>
                <a:cubicBezTo>
                  <a:pt x="5474177" y="378975"/>
                  <a:pt x="5471703" y="402068"/>
                  <a:pt x="5471703" y="437945"/>
                </a:cubicBezTo>
                <a:lnTo>
                  <a:pt x="5471703" y="825168"/>
                </a:lnTo>
                <a:cubicBezTo>
                  <a:pt x="5471703" y="854447"/>
                  <a:pt x="5475414" y="876406"/>
                  <a:pt x="5482837" y="891045"/>
                </a:cubicBezTo>
                <a:cubicBezTo>
                  <a:pt x="5490260" y="905685"/>
                  <a:pt x="5501188" y="913005"/>
                  <a:pt x="5515621" y="913005"/>
                </a:cubicBezTo>
                <a:cubicBezTo>
                  <a:pt x="5532528" y="913005"/>
                  <a:pt x="5543972" y="905376"/>
                  <a:pt x="5549952" y="890118"/>
                </a:cubicBezTo>
                <a:cubicBezTo>
                  <a:pt x="5555932" y="874860"/>
                  <a:pt x="5558921" y="845993"/>
                  <a:pt x="5558921" y="803518"/>
                </a:cubicBezTo>
                <a:lnTo>
                  <a:pt x="5558921" y="705785"/>
                </a:lnTo>
                <a:lnTo>
                  <a:pt x="5781605" y="705785"/>
                </a:lnTo>
                <a:cubicBezTo>
                  <a:pt x="5781192" y="771353"/>
                  <a:pt x="5778822" y="820529"/>
                  <a:pt x="5774492" y="853313"/>
                </a:cubicBezTo>
                <a:cubicBezTo>
                  <a:pt x="5770162" y="886097"/>
                  <a:pt x="5756347" y="919706"/>
                  <a:pt x="5733048" y="954139"/>
                </a:cubicBezTo>
                <a:cubicBezTo>
                  <a:pt x="5709748" y="988573"/>
                  <a:pt x="5679336" y="1014553"/>
                  <a:pt x="5641809" y="1032079"/>
                </a:cubicBezTo>
                <a:cubicBezTo>
                  <a:pt x="5604282" y="1049605"/>
                  <a:pt x="5557890" y="1058368"/>
                  <a:pt x="5502631" y="1058368"/>
                </a:cubicBezTo>
                <a:cubicBezTo>
                  <a:pt x="5432115" y="1058368"/>
                  <a:pt x="5376238" y="1046306"/>
                  <a:pt x="5335000" y="1022182"/>
                </a:cubicBezTo>
                <a:cubicBezTo>
                  <a:pt x="5293762" y="998058"/>
                  <a:pt x="5264587" y="964242"/>
                  <a:pt x="5247473" y="920737"/>
                </a:cubicBezTo>
                <a:cubicBezTo>
                  <a:pt x="5230358" y="877231"/>
                  <a:pt x="5221801" y="815477"/>
                  <a:pt x="5221802" y="735476"/>
                </a:cubicBezTo>
                <a:lnTo>
                  <a:pt x="5221802" y="502276"/>
                </a:lnTo>
                <a:cubicBezTo>
                  <a:pt x="5221801" y="432584"/>
                  <a:pt x="5228812" y="380006"/>
                  <a:pt x="5242833" y="344542"/>
                </a:cubicBezTo>
                <a:cubicBezTo>
                  <a:pt x="5256855" y="309077"/>
                  <a:pt x="5286752" y="277427"/>
                  <a:pt x="5332526" y="249592"/>
                </a:cubicBezTo>
                <a:cubicBezTo>
                  <a:pt x="5378299" y="221756"/>
                  <a:pt x="5433970" y="207838"/>
                  <a:pt x="5499539" y="207838"/>
                </a:cubicBezTo>
                <a:close/>
                <a:moveTo>
                  <a:pt x="3850477" y="207838"/>
                </a:moveTo>
                <a:cubicBezTo>
                  <a:pt x="3920581" y="207838"/>
                  <a:pt x="3978417" y="221137"/>
                  <a:pt x="4023985" y="247736"/>
                </a:cubicBezTo>
                <a:cubicBezTo>
                  <a:pt x="4069552" y="274334"/>
                  <a:pt x="4101512" y="309593"/>
                  <a:pt x="4119863" y="353511"/>
                </a:cubicBezTo>
                <a:cubicBezTo>
                  <a:pt x="4138214" y="397429"/>
                  <a:pt x="4147389" y="459183"/>
                  <a:pt x="4147389" y="538772"/>
                </a:cubicBezTo>
                <a:lnTo>
                  <a:pt x="4147389" y="647639"/>
                </a:lnTo>
                <a:lnTo>
                  <a:pt x="3823879" y="647639"/>
                </a:lnTo>
                <a:lnTo>
                  <a:pt x="3823879" y="825168"/>
                </a:lnTo>
                <a:cubicBezTo>
                  <a:pt x="3823879" y="862282"/>
                  <a:pt x="3826559" y="886200"/>
                  <a:pt x="3831920" y="896922"/>
                </a:cubicBezTo>
                <a:cubicBezTo>
                  <a:pt x="3837281" y="907644"/>
                  <a:pt x="3847590" y="913005"/>
                  <a:pt x="3862849" y="913005"/>
                </a:cubicBezTo>
                <a:cubicBezTo>
                  <a:pt x="3881817" y="913005"/>
                  <a:pt x="3894498" y="905891"/>
                  <a:pt x="3900890" y="891664"/>
                </a:cubicBezTo>
                <a:cubicBezTo>
                  <a:pt x="3907282" y="877437"/>
                  <a:pt x="3910478" y="849911"/>
                  <a:pt x="3910478" y="809085"/>
                </a:cubicBezTo>
                <a:lnTo>
                  <a:pt x="3910478" y="700836"/>
                </a:lnTo>
                <a:lnTo>
                  <a:pt x="4147389" y="700836"/>
                </a:lnTo>
                <a:lnTo>
                  <a:pt x="4147389" y="761456"/>
                </a:lnTo>
                <a:cubicBezTo>
                  <a:pt x="4147389" y="812178"/>
                  <a:pt x="4144193" y="851148"/>
                  <a:pt x="4137801" y="878365"/>
                </a:cubicBezTo>
                <a:cubicBezTo>
                  <a:pt x="4131409" y="905582"/>
                  <a:pt x="4116461" y="934654"/>
                  <a:pt x="4092956" y="965583"/>
                </a:cubicBezTo>
                <a:cubicBezTo>
                  <a:pt x="4069450" y="996511"/>
                  <a:pt x="4039655" y="1019707"/>
                  <a:pt x="4003572" y="1035172"/>
                </a:cubicBezTo>
                <a:cubicBezTo>
                  <a:pt x="3967489" y="1050636"/>
                  <a:pt x="3922231" y="1058368"/>
                  <a:pt x="3867797" y="1058368"/>
                </a:cubicBezTo>
                <a:cubicBezTo>
                  <a:pt x="3815012" y="1058368"/>
                  <a:pt x="3768414" y="1050739"/>
                  <a:pt x="3728001" y="1035481"/>
                </a:cubicBezTo>
                <a:cubicBezTo>
                  <a:pt x="3687587" y="1020223"/>
                  <a:pt x="3656144" y="999295"/>
                  <a:pt x="3633669" y="972696"/>
                </a:cubicBezTo>
                <a:cubicBezTo>
                  <a:pt x="3611194" y="946098"/>
                  <a:pt x="3595627" y="916819"/>
                  <a:pt x="3586967" y="884860"/>
                </a:cubicBezTo>
                <a:cubicBezTo>
                  <a:pt x="3578307" y="852900"/>
                  <a:pt x="3573978" y="806405"/>
                  <a:pt x="3573978" y="745373"/>
                </a:cubicBezTo>
                <a:lnTo>
                  <a:pt x="3573978" y="505988"/>
                </a:lnTo>
                <a:cubicBezTo>
                  <a:pt x="3573978" y="434234"/>
                  <a:pt x="3583668" y="377635"/>
                  <a:pt x="3603050" y="336191"/>
                </a:cubicBezTo>
                <a:cubicBezTo>
                  <a:pt x="3622432" y="294747"/>
                  <a:pt x="3654185" y="262994"/>
                  <a:pt x="3698310" y="240932"/>
                </a:cubicBezTo>
                <a:cubicBezTo>
                  <a:pt x="3742433" y="218870"/>
                  <a:pt x="3793156" y="207838"/>
                  <a:pt x="3850477" y="207838"/>
                </a:cubicBezTo>
                <a:close/>
                <a:moveTo>
                  <a:pt x="3003631" y="207838"/>
                </a:moveTo>
                <a:cubicBezTo>
                  <a:pt x="3070436" y="207838"/>
                  <a:pt x="3123014" y="238818"/>
                  <a:pt x="3161365" y="300778"/>
                </a:cubicBezTo>
                <a:cubicBezTo>
                  <a:pt x="3182397" y="269798"/>
                  <a:pt x="3206108" y="246563"/>
                  <a:pt x="3232501" y="231073"/>
                </a:cubicBezTo>
                <a:cubicBezTo>
                  <a:pt x="3258892" y="215583"/>
                  <a:pt x="3288171" y="207838"/>
                  <a:pt x="3320337" y="207838"/>
                </a:cubicBezTo>
                <a:cubicBezTo>
                  <a:pt x="3362812" y="207838"/>
                  <a:pt x="3397967" y="218148"/>
                  <a:pt x="3425803" y="238767"/>
                </a:cubicBezTo>
                <a:cubicBezTo>
                  <a:pt x="3453638" y="259386"/>
                  <a:pt x="3471474" y="284644"/>
                  <a:pt x="3479309" y="314541"/>
                </a:cubicBezTo>
                <a:cubicBezTo>
                  <a:pt x="3487144" y="344439"/>
                  <a:pt x="3491061" y="392996"/>
                  <a:pt x="3491061" y="460214"/>
                </a:cubicBezTo>
                <a:lnTo>
                  <a:pt x="3491061" y="1043522"/>
                </a:lnTo>
                <a:lnTo>
                  <a:pt x="3248584" y="1043522"/>
                </a:lnTo>
                <a:lnTo>
                  <a:pt x="3248584" y="508462"/>
                </a:lnTo>
                <a:cubicBezTo>
                  <a:pt x="3248584" y="438358"/>
                  <a:pt x="3246212" y="394955"/>
                  <a:pt x="3241470" y="378253"/>
                </a:cubicBezTo>
                <a:cubicBezTo>
                  <a:pt x="3236727" y="361552"/>
                  <a:pt x="3225696" y="353202"/>
                  <a:pt x="3208376" y="353202"/>
                </a:cubicBezTo>
                <a:cubicBezTo>
                  <a:pt x="3190644" y="353202"/>
                  <a:pt x="3179201" y="361449"/>
                  <a:pt x="3174046" y="377944"/>
                </a:cubicBezTo>
                <a:cubicBezTo>
                  <a:pt x="3168891" y="394439"/>
                  <a:pt x="3166313" y="437945"/>
                  <a:pt x="3166314" y="508462"/>
                </a:cubicBezTo>
                <a:lnTo>
                  <a:pt x="3166314" y="1043522"/>
                </a:lnTo>
                <a:lnTo>
                  <a:pt x="2923836" y="1043522"/>
                </a:lnTo>
                <a:lnTo>
                  <a:pt x="2923836" y="522070"/>
                </a:lnTo>
                <a:cubicBezTo>
                  <a:pt x="2923836" y="441657"/>
                  <a:pt x="2921877" y="393409"/>
                  <a:pt x="2917959" y="377326"/>
                </a:cubicBezTo>
                <a:cubicBezTo>
                  <a:pt x="2914041" y="361243"/>
                  <a:pt x="2903217" y="353202"/>
                  <a:pt x="2885485" y="353202"/>
                </a:cubicBezTo>
                <a:cubicBezTo>
                  <a:pt x="2874351" y="353202"/>
                  <a:pt x="2864865" y="357428"/>
                  <a:pt x="2857031" y="365882"/>
                </a:cubicBezTo>
                <a:cubicBezTo>
                  <a:pt x="2849196" y="374336"/>
                  <a:pt x="2844865" y="384645"/>
                  <a:pt x="2844041" y="396811"/>
                </a:cubicBezTo>
                <a:cubicBezTo>
                  <a:pt x="2843215" y="408976"/>
                  <a:pt x="2842803" y="434852"/>
                  <a:pt x="2842803" y="474441"/>
                </a:cubicBezTo>
                <a:lnTo>
                  <a:pt x="2842803" y="1043522"/>
                </a:lnTo>
                <a:lnTo>
                  <a:pt x="2600325" y="1043522"/>
                </a:lnTo>
                <a:lnTo>
                  <a:pt x="2600325" y="222684"/>
                </a:lnTo>
                <a:lnTo>
                  <a:pt x="2847133" y="222684"/>
                </a:lnTo>
                <a:lnTo>
                  <a:pt x="2842803" y="300778"/>
                </a:lnTo>
                <a:cubicBezTo>
                  <a:pt x="2862186" y="269798"/>
                  <a:pt x="2885279" y="246563"/>
                  <a:pt x="2912083" y="231073"/>
                </a:cubicBezTo>
                <a:cubicBezTo>
                  <a:pt x="2938888" y="215583"/>
                  <a:pt x="2969403" y="207838"/>
                  <a:pt x="3003631" y="207838"/>
                </a:cubicBezTo>
                <a:close/>
                <a:moveTo>
                  <a:pt x="7395636" y="42062"/>
                </a:moveTo>
                <a:lnTo>
                  <a:pt x="7645537" y="42062"/>
                </a:lnTo>
                <a:lnTo>
                  <a:pt x="7645537" y="1043522"/>
                </a:lnTo>
                <a:lnTo>
                  <a:pt x="7395636" y="1043522"/>
                </a:lnTo>
                <a:lnTo>
                  <a:pt x="7395636" y="983985"/>
                </a:lnTo>
                <a:cubicBezTo>
                  <a:pt x="7371718" y="1008779"/>
                  <a:pt x="7346563" y="1027375"/>
                  <a:pt x="7320171" y="1039772"/>
                </a:cubicBezTo>
                <a:cubicBezTo>
                  <a:pt x="7293779" y="1052169"/>
                  <a:pt x="7266149" y="1058368"/>
                  <a:pt x="7237283" y="1058368"/>
                </a:cubicBezTo>
                <a:cubicBezTo>
                  <a:pt x="7198520" y="1058368"/>
                  <a:pt x="7164910" y="1048161"/>
                  <a:pt x="7136456" y="1027749"/>
                </a:cubicBezTo>
                <a:cubicBezTo>
                  <a:pt x="7108002" y="1007336"/>
                  <a:pt x="7089755" y="983727"/>
                  <a:pt x="7081714" y="956923"/>
                </a:cubicBezTo>
                <a:cubicBezTo>
                  <a:pt x="7073672" y="930118"/>
                  <a:pt x="7069651" y="886406"/>
                  <a:pt x="7069651" y="825787"/>
                </a:cubicBezTo>
                <a:lnTo>
                  <a:pt x="7069651" y="441657"/>
                </a:lnTo>
                <a:cubicBezTo>
                  <a:pt x="7069651" y="378563"/>
                  <a:pt x="7073672" y="333820"/>
                  <a:pt x="7081714" y="307428"/>
                </a:cubicBezTo>
                <a:cubicBezTo>
                  <a:pt x="7089755" y="281035"/>
                  <a:pt x="7108208" y="257839"/>
                  <a:pt x="7137075" y="237839"/>
                </a:cubicBezTo>
                <a:cubicBezTo>
                  <a:pt x="7165942" y="217838"/>
                  <a:pt x="7200375" y="207838"/>
                  <a:pt x="7240376" y="207838"/>
                </a:cubicBezTo>
                <a:cubicBezTo>
                  <a:pt x="7271304" y="207838"/>
                  <a:pt x="7299655" y="213418"/>
                  <a:pt x="7325428" y="224578"/>
                </a:cubicBezTo>
                <a:cubicBezTo>
                  <a:pt x="7351202" y="235738"/>
                  <a:pt x="7374604" y="252478"/>
                  <a:pt x="7395636" y="274798"/>
                </a:cubicBezTo>
                <a:close/>
                <a:moveTo>
                  <a:pt x="6496050" y="42062"/>
                </a:moveTo>
                <a:lnTo>
                  <a:pt x="6753374" y="42062"/>
                </a:lnTo>
                <a:lnTo>
                  <a:pt x="6753374" y="1043522"/>
                </a:lnTo>
                <a:lnTo>
                  <a:pt x="6496050" y="1043522"/>
                </a:lnTo>
                <a:close/>
                <a:moveTo>
                  <a:pt x="4886325" y="42062"/>
                </a:moveTo>
                <a:lnTo>
                  <a:pt x="5143649" y="42062"/>
                </a:lnTo>
                <a:lnTo>
                  <a:pt x="5143649" y="172580"/>
                </a:lnTo>
                <a:lnTo>
                  <a:pt x="4886325" y="172580"/>
                </a:lnTo>
                <a:close/>
                <a:moveTo>
                  <a:pt x="4547662" y="42062"/>
                </a:moveTo>
                <a:lnTo>
                  <a:pt x="4797563" y="42062"/>
                </a:lnTo>
                <a:lnTo>
                  <a:pt x="4797563" y="1043522"/>
                </a:lnTo>
                <a:lnTo>
                  <a:pt x="4547662" y="1043522"/>
                </a:lnTo>
                <a:lnTo>
                  <a:pt x="4547662" y="983985"/>
                </a:lnTo>
                <a:cubicBezTo>
                  <a:pt x="4523744" y="1008779"/>
                  <a:pt x="4498590" y="1027375"/>
                  <a:pt x="4472197" y="1039772"/>
                </a:cubicBezTo>
                <a:cubicBezTo>
                  <a:pt x="4445805" y="1052169"/>
                  <a:pt x="4418176" y="1058368"/>
                  <a:pt x="4389309" y="1058368"/>
                </a:cubicBezTo>
                <a:cubicBezTo>
                  <a:pt x="4350545" y="1058368"/>
                  <a:pt x="4316937" y="1048161"/>
                  <a:pt x="4288483" y="1027749"/>
                </a:cubicBezTo>
                <a:cubicBezTo>
                  <a:pt x="4260028" y="1007336"/>
                  <a:pt x="4241781" y="983727"/>
                  <a:pt x="4233740" y="956923"/>
                </a:cubicBezTo>
                <a:cubicBezTo>
                  <a:pt x="4225698" y="930118"/>
                  <a:pt x="4221677" y="886406"/>
                  <a:pt x="4221678" y="825787"/>
                </a:cubicBezTo>
                <a:lnTo>
                  <a:pt x="4221678" y="441657"/>
                </a:lnTo>
                <a:cubicBezTo>
                  <a:pt x="4221677" y="378563"/>
                  <a:pt x="4225698" y="333820"/>
                  <a:pt x="4233740" y="307428"/>
                </a:cubicBezTo>
                <a:cubicBezTo>
                  <a:pt x="4241781" y="281035"/>
                  <a:pt x="4260235" y="257839"/>
                  <a:pt x="4289101" y="237839"/>
                </a:cubicBezTo>
                <a:cubicBezTo>
                  <a:pt x="4317968" y="217838"/>
                  <a:pt x="4352401" y="207838"/>
                  <a:pt x="4392402" y="207838"/>
                </a:cubicBezTo>
                <a:cubicBezTo>
                  <a:pt x="4423330" y="207838"/>
                  <a:pt x="4451681" y="213418"/>
                  <a:pt x="4477455" y="224578"/>
                </a:cubicBezTo>
                <a:cubicBezTo>
                  <a:pt x="4503228" y="235738"/>
                  <a:pt x="4526631" y="252478"/>
                  <a:pt x="4547662" y="274798"/>
                </a:cubicBezTo>
                <a:close/>
                <a:moveTo>
                  <a:pt x="1714501" y="42062"/>
                </a:moveTo>
                <a:lnTo>
                  <a:pt x="1964402" y="42062"/>
                </a:lnTo>
                <a:lnTo>
                  <a:pt x="1964402" y="279128"/>
                </a:lnTo>
                <a:cubicBezTo>
                  <a:pt x="1985020" y="255159"/>
                  <a:pt x="2008010" y="237285"/>
                  <a:pt x="2033372" y="225506"/>
                </a:cubicBezTo>
                <a:cubicBezTo>
                  <a:pt x="2058733" y="213728"/>
                  <a:pt x="2086259" y="207838"/>
                  <a:pt x="2115950" y="207838"/>
                </a:cubicBezTo>
                <a:cubicBezTo>
                  <a:pt x="2150178" y="207838"/>
                  <a:pt x="2179869" y="213199"/>
                  <a:pt x="2205024" y="223921"/>
                </a:cubicBezTo>
                <a:cubicBezTo>
                  <a:pt x="2230179" y="234643"/>
                  <a:pt x="2249355" y="249695"/>
                  <a:pt x="2262551" y="269076"/>
                </a:cubicBezTo>
                <a:cubicBezTo>
                  <a:pt x="2275747" y="288458"/>
                  <a:pt x="2283685" y="307428"/>
                  <a:pt x="2286366" y="325985"/>
                </a:cubicBezTo>
                <a:cubicBezTo>
                  <a:pt x="2289046" y="344542"/>
                  <a:pt x="2290386" y="384130"/>
                  <a:pt x="2290387" y="444750"/>
                </a:cubicBezTo>
                <a:lnTo>
                  <a:pt x="2290387" y="814652"/>
                </a:lnTo>
                <a:cubicBezTo>
                  <a:pt x="2290386" y="874860"/>
                  <a:pt x="2286365" y="919706"/>
                  <a:pt x="2278324" y="949191"/>
                </a:cubicBezTo>
                <a:cubicBezTo>
                  <a:pt x="2270283" y="978676"/>
                  <a:pt x="2251416" y="1004243"/>
                  <a:pt x="2221725" y="1025893"/>
                </a:cubicBezTo>
                <a:cubicBezTo>
                  <a:pt x="2192034" y="1047543"/>
                  <a:pt x="2156776" y="1058368"/>
                  <a:pt x="2115950" y="1058368"/>
                </a:cubicBezTo>
                <a:cubicBezTo>
                  <a:pt x="2086672" y="1058368"/>
                  <a:pt x="2059352" y="1051963"/>
                  <a:pt x="2033990" y="1039154"/>
                </a:cubicBezTo>
                <a:cubicBezTo>
                  <a:pt x="2008629" y="1026344"/>
                  <a:pt x="1985433" y="1007130"/>
                  <a:pt x="1964402" y="981511"/>
                </a:cubicBezTo>
                <a:lnTo>
                  <a:pt x="1948319" y="1043522"/>
                </a:lnTo>
                <a:lnTo>
                  <a:pt x="1714501" y="1043522"/>
                </a:lnTo>
                <a:close/>
                <a:moveTo>
                  <a:pt x="704851" y="42062"/>
                </a:moveTo>
                <a:lnTo>
                  <a:pt x="962174" y="42062"/>
                </a:lnTo>
                <a:lnTo>
                  <a:pt x="962174" y="1043522"/>
                </a:lnTo>
                <a:lnTo>
                  <a:pt x="704851" y="1043522"/>
                </a:lnTo>
                <a:close/>
                <a:moveTo>
                  <a:pt x="303717" y="21031"/>
                </a:moveTo>
                <a:cubicBezTo>
                  <a:pt x="380419" y="21031"/>
                  <a:pt x="443719" y="35857"/>
                  <a:pt x="493617" y="65510"/>
                </a:cubicBezTo>
                <a:cubicBezTo>
                  <a:pt x="543514" y="95162"/>
                  <a:pt x="576298" y="132124"/>
                  <a:pt x="591969" y="176393"/>
                </a:cubicBezTo>
                <a:cubicBezTo>
                  <a:pt x="607639" y="220662"/>
                  <a:pt x="615474" y="289537"/>
                  <a:pt x="615474" y="383018"/>
                </a:cubicBezTo>
                <a:lnTo>
                  <a:pt x="615474" y="478152"/>
                </a:lnTo>
                <a:lnTo>
                  <a:pt x="355058" y="478152"/>
                </a:lnTo>
                <a:lnTo>
                  <a:pt x="355058" y="304093"/>
                </a:lnTo>
                <a:cubicBezTo>
                  <a:pt x="355058" y="253480"/>
                  <a:pt x="352274" y="221898"/>
                  <a:pt x="346707" y="209346"/>
                </a:cubicBezTo>
                <a:cubicBezTo>
                  <a:pt x="341140" y="196794"/>
                  <a:pt x="328872" y="190518"/>
                  <a:pt x="309902" y="190518"/>
                </a:cubicBezTo>
                <a:cubicBezTo>
                  <a:pt x="288459" y="190518"/>
                  <a:pt x="274850" y="198147"/>
                  <a:pt x="269077" y="213405"/>
                </a:cubicBezTo>
                <a:cubicBezTo>
                  <a:pt x="263304" y="228663"/>
                  <a:pt x="260417" y="261654"/>
                  <a:pt x="260417" y="312376"/>
                </a:cubicBezTo>
                <a:lnTo>
                  <a:pt x="260417" y="777538"/>
                </a:lnTo>
                <a:cubicBezTo>
                  <a:pt x="260417" y="826199"/>
                  <a:pt x="263304" y="857952"/>
                  <a:pt x="269077" y="872798"/>
                </a:cubicBezTo>
                <a:cubicBezTo>
                  <a:pt x="274850" y="887643"/>
                  <a:pt x="287840" y="895066"/>
                  <a:pt x="308047" y="895066"/>
                </a:cubicBezTo>
                <a:cubicBezTo>
                  <a:pt x="327428" y="895066"/>
                  <a:pt x="340109" y="887626"/>
                  <a:pt x="346088" y="872745"/>
                </a:cubicBezTo>
                <a:cubicBezTo>
                  <a:pt x="352068" y="857864"/>
                  <a:pt x="355058" y="822932"/>
                  <a:pt x="355058" y="767951"/>
                </a:cubicBezTo>
                <a:lnTo>
                  <a:pt x="355058" y="642072"/>
                </a:lnTo>
                <a:lnTo>
                  <a:pt x="615474" y="642072"/>
                </a:lnTo>
                <a:lnTo>
                  <a:pt x="615474" y="681100"/>
                </a:lnTo>
                <a:cubicBezTo>
                  <a:pt x="615474" y="784755"/>
                  <a:pt x="608155" y="858265"/>
                  <a:pt x="593515" y="901629"/>
                </a:cubicBezTo>
                <a:cubicBezTo>
                  <a:pt x="578876" y="944993"/>
                  <a:pt x="546504" y="982988"/>
                  <a:pt x="496400" y="1015614"/>
                </a:cubicBezTo>
                <a:cubicBezTo>
                  <a:pt x="446296" y="1048240"/>
                  <a:pt x="384543" y="1064553"/>
                  <a:pt x="311139" y="1064553"/>
                </a:cubicBezTo>
                <a:cubicBezTo>
                  <a:pt x="234850" y="1064553"/>
                  <a:pt x="171962" y="1050739"/>
                  <a:pt x="122477" y="1023110"/>
                </a:cubicBezTo>
                <a:cubicBezTo>
                  <a:pt x="72991" y="995480"/>
                  <a:pt x="40207" y="957232"/>
                  <a:pt x="24124" y="908365"/>
                </a:cubicBezTo>
                <a:cubicBezTo>
                  <a:pt x="8042" y="859499"/>
                  <a:pt x="0" y="785992"/>
                  <a:pt x="0" y="687846"/>
                </a:cubicBezTo>
                <a:lnTo>
                  <a:pt x="0" y="395264"/>
                </a:lnTo>
                <a:cubicBezTo>
                  <a:pt x="0" y="323098"/>
                  <a:pt x="2474" y="268973"/>
                  <a:pt x="7423" y="232890"/>
                </a:cubicBezTo>
                <a:cubicBezTo>
                  <a:pt x="12372" y="196807"/>
                  <a:pt x="27114" y="162064"/>
                  <a:pt x="51651" y="128662"/>
                </a:cubicBezTo>
                <a:cubicBezTo>
                  <a:pt x="76187" y="95259"/>
                  <a:pt x="110208" y="68970"/>
                  <a:pt x="153714" y="49794"/>
                </a:cubicBezTo>
                <a:cubicBezTo>
                  <a:pt x="197220" y="30619"/>
                  <a:pt x="247221" y="21031"/>
                  <a:pt x="303717" y="21031"/>
                </a:cubicBezTo>
                <a:close/>
                <a:moveTo>
                  <a:pt x="3851095" y="0"/>
                </a:moveTo>
                <a:lnTo>
                  <a:pt x="4071305" y="0"/>
                </a:lnTo>
                <a:lnTo>
                  <a:pt x="3867797" y="167631"/>
                </a:lnTo>
                <a:lnTo>
                  <a:pt x="3742228" y="16763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D919F2B5-8602-A53B-626B-B483DA78E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1548" y="3385615"/>
            <a:ext cx="10787062" cy="2387600"/>
          </a:xfrm>
        </p:spPr>
        <p:txBody>
          <a:bodyPr>
            <a:noAutofit/>
          </a:bodyPr>
          <a:lstStyle/>
          <a:p>
            <a:r>
              <a:rPr lang="fr-FR" sz="4400" b="1" dirty="0"/>
              <a:t>Nos prescriptions polluent-elles ? </a:t>
            </a:r>
            <a:br>
              <a:rPr lang="fr-FR" sz="4400" b="1" dirty="0"/>
            </a:br>
            <a:r>
              <a:rPr lang="fr-FR" sz="4400" b="1" dirty="0"/>
              <a:t>(Et que faire ?) </a:t>
            </a:r>
            <a:br>
              <a:rPr lang="fr-FR" sz="4400" b="1" dirty="0"/>
            </a:br>
            <a:r>
              <a:rPr lang="fr-FR" sz="4400" b="1" dirty="0"/>
              <a:t>&amp;</a:t>
            </a:r>
            <a:br>
              <a:rPr lang="fr-FR" sz="4400" b="1" dirty="0"/>
            </a:br>
            <a:r>
              <a:rPr lang="fr-FR" sz="4400" b="1" dirty="0"/>
              <a:t>Quelques sites utiles en médecine générale </a:t>
            </a:r>
            <a:endParaRPr lang="fr-FR" sz="4400" dirty="0"/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C7765440-EC34-CD5A-654A-5E7B95280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1924"/>
            <a:ext cx="9144000" cy="74209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Dr Michaël  </a:t>
            </a:r>
            <a:r>
              <a:rPr lang="fr-FR" dirty="0" err="1"/>
              <a:t>Rochoy</a:t>
            </a:r>
            <a:r>
              <a:rPr lang="fr-FR" dirty="0"/>
              <a:t> – Séminaire annuel du 27 avril 2024</a:t>
            </a:r>
          </a:p>
          <a:p>
            <a:r>
              <a:rPr lang="fr-FR" dirty="0"/>
              <a:t>(</a:t>
            </a:r>
            <a:r>
              <a:rPr lang="fr-FR" dirty="0" err="1"/>
              <a:t>michael.rochoy@gmail.com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029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64898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7995"/>
            <a:ext cx="10515600" cy="1325563"/>
          </a:xfrm>
        </p:spPr>
        <p:txBody>
          <a:bodyPr/>
          <a:lstStyle/>
          <a:p>
            <a:r>
              <a:rPr lang="fr-FR" dirty="0"/>
              <a:t>Pendant ce temps, </a:t>
            </a:r>
            <a:br>
              <a:rPr lang="fr-FR" dirty="0"/>
            </a:br>
            <a:r>
              <a:rPr lang="fr-FR" dirty="0"/>
              <a:t>en Suisse…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CE0DF4-588E-3FE7-B16B-BD647E15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" y="3671888"/>
            <a:ext cx="2262660" cy="3206875"/>
          </a:xfrm>
          <a:prstGeom prst="rect">
            <a:avLst/>
          </a:prstGeom>
        </p:spPr>
      </p:pic>
      <p:pic>
        <p:nvPicPr>
          <p:cNvPr id="12" name="Image 11" descr="Une image contenant texte, capture d’écran, affiche, dessin humoristique&#10;&#10;Description générée automatiquement">
            <a:extLst>
              <a:ext uri="{FF2B5EF4-FFF2-40B4-BE49-F238E27FC236}">
                <a16:creationId xmlns:a16="http://schemas.microsoft.com/office/drawing/2014/main" id="{EA35897B-8DDA-2745-F76C-334FF0C8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9205" y="3671888"/>
            <a:ext cx="2260336" cy="3186112"/>
          </a:xfrm>
          <a:prstGeom prst="rect">
            <a:avLst/>
          </a:prstGeom>
        </p:spPr>
      </p:pic>
      <p:pic>
        <p:nvPicPr>
          <p:cNvPr id="13" name="Image 12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DFF550D2-23B2-053A-E711-70DEAD57E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35" y="-5925464"/>
            <a:ext cx="9336605" cy="13147127"/>
          </a:xfrm>
          <a:prstGeom prst="rect">
            <a:avLst/>
          </a:prstGeom>
        </p:spPr>
      </p:pic>
      <p:pic>
        <p:nvPicPr>
          <p:cNvPr id="11" name="Image 10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931D58F7-9658-B541-C0AB-DB520AA9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5" y="3178390"/>
            <a:ext cx="2608825" cy="36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3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64898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7995"/>
            <a:ext cx="10515600" cy="1325563"/>
          </a:xfrm>
        </p:spPr>
        <p:txBody>
          <a:bodyPr/>
          <a:lstStyle/>
          <a:p>
            <a:r>
              <a:rPr lang="fr-FR" dirty="0"/>
              <a:t>Pendant ce temps, </a:t>
            </a:r>
            <a:br>
              <a:rPr lang="fr-FR" dirty="0"/>
            </a:br>
            <a:r>
              <a:rPr lang="fr-FR" dirty="0"/>
              <a:t>en Suisse…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CE0DF4-588E-3FE7-B16B-BD647E15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" y="3671888"/>
            <a:ext cx="2262660" cy="3206875"/>
          </a:xfrm>
          <a:prstGeom prst="rect">
            <a:avLst/>
          </a:prstGeom>
        </p:spPr>
      </p:pic>
      <p:pic>
        <p:nvPicPr>
          <p:cNvPr id="12" name="Image 11" descr="Une image contenant texte, capture d’écran, affiche, dessin humoristique&#10;&#10;Description générée automatiquement">
            <a:extLst>
              <a:ext uri="{FF2B5EF4-FFF2-40B4-BE49-F238E27FC236}">
                <a16:creationId xmlns:a16="http://schemas.microsoft.com/office/drawing/2014/main" id="{EA35897B-8DDA-2745-F76C-334FF0C8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59" y="235889"/>
            <a:ext cx="9395901" cy="13244222"/>
          </a:xfrm>
          <a:prstGeom prst="rect">
            <a:avLst/>
          </a:prstGeom>
        </p:spPr>
      </p:pic>
      <p:pic>
        <p:nvPicPr>
          <p:cNvPr id="13" name="Image 12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DFF550D2-23B2-053A-E711-70DEAD57E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6" y="-694219"/>
            <a:ext cx="2613124" cy="3679611"/>
          </a:xfrm>
          <a:prstGeom prst="rect">
            <a:avLst/>
          </a:prstGeom>
        </p:spPr>
      </p:pic>
      <p:pic>
        <p:nvPicPr>
          <p:cNvPr id="11" name="Image 10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931D58F7-9658-B541-C0AB-DB520AA9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5" y="3178390"/>
            <a:ext cx="2608825" cy="36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2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64898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7995"/>
            <a:ext cx="10515600" cy="1325563"/>
          </a:xfrm>
        </p:spPr>
        <p:txBody>
          <a:bodyPr/>
          <a:lstStyle/>
          <a:p>
            <a:r>
              <a:rPr lang="fr-FR" dirty="0"/>
              <a:t>Pendant ce temps, </a:t>
            </a:r>
            <a:br>
              <a:rPr lang="fr-FR" dirty="0"/>
            </a:br>
            <a:r>
              <a:rPr lang="fr-FR" dirty="0"/>
              <a:t>en Suisse…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CE0DF4-588E-3FE7-B16B-BD647E15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" y="3671888"/>
            <a:ext cx="2262660" cy="3206875"/>
          </a:xfrm>
          <a:prstGeom prst="rect">
            <a:avLst/>
          </a:prstGeom>
        </p:spPr>
      </p:pic>
      <p:pic>
        <p:nvPicPr>
          <p:cNvPr id="12" name="Image 11" descr="Une image contenant texte, capture d’écran, affiche, dessin humoristique&#10;&#10;Description générée automatiquement">
            <a:extLst>
              <a:ext uri="{FF2B5EF4-FFF2-40B4-BE49-F238E27FC236}">
                <a16:creationId xmlns:a16="http://schemas.microsoft.com/office/drawing/2014/main" id="{EA35897B-8DDA-2745-F76C-334FF0C8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35" y="-5159071"/>
            <a:ext cx="9395901" cy="13244222"/>
          </a:xfrm>
          <a:prstGeom prst="rect">
            <a:avLst/>
          </a:prstGeom>
        </p:spPr>
      </p:pic>
      <p:pic>
        <p:nvPicPr>
          <p:cNvPr id="13" name="Image 12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DFF550D2-23B2-053A-E711-70DEAD57E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6" y="-694219"/>
            <a:ext cx="2613124" cy="3679611"/>
          </a:xfrm>
          <a:prstGeom prst="rect">
            <a:avLst/>
          </a:prstGeom>
        </p:spPr>
      </p:pic>
      <p:pic>
        <p:nvPicPr>
          <p:cNvPr id="11" name="Image 10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931D58F7-9658-B541-C0AB-DB520AA9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5" y="3178390"/>
            <a:ext cx="2608825" cy="36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66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64898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7995"/>
            <a:ext cx="10515600" cy="1325563"/>
          </a:xfrm>
        </p:spPr>
        <p:txBody>
          <a:bodyPr/>
          <a:lstStyle/>
          <a:p>
            <a:r>
              <a:rPr lang="fr-FR" dirty="0"/>
              <a:t>Pendant ce temps, </a:t>
            </a:r>
            <a:br>
              <a:rPr lang="fr-FR" dirty="0"/>
            </a:br>
            <a:r>
              <a:rPr lang="fr-FR" dirty="0"/>
              <a:t>en Suisse…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CE0DF4-588E-3FE7-B16B-BD647E15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28" y="297180"/>
            <a:ext cx="5508143" cy="7806708"/>
          </a:xfrm>
          <a:prstGeom prst="rect">
            <a:avLst/>
          </a:prstGeom>
        </p:spPr>
      </p:pic>
      <p:pic>
        <p:nvPicPr>
          <p:cNvPr id="12" name="Image 11" descr="Une image contenant texte, capture d’écran, affiche, dessin humoristique&#10;&#10;Description générée automatiquement">
            <a:extLst>
              <a:ext uri="{FF2B5EF4-FFF2-40B4-BE49-F238E27FC236}">
                <a16:creationId xmlns:a16="http://schemas.microsoft.com/office/drawing/2014/main" id="{EA35897B-8DDA-2745-F76C-334FF0C8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5" y="-3988209"/>
            <a:ext cx="2199949" cy="3100992"/>
          </a:xfrm>
          <a:prstGeom prst="rect">
            <a:avLst/>
          </a:prstGeom>
        </p:spPr>
      </p:pic>
      <p:pic>
        <p:nvPicPr>
          <p:cNvPr id="13" name="Image 12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DFF550D2-23B2-053A-E711-70DEAD57E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6" y="-694219"/>
            <a:ext cx="2613124" cy="3679611"/>
          </a:xfrm>
          <a:prstGeom prst="rect">
            <a:avLst/>
          </a:prstGeom>
        </p:spPr>
      </p:pic>
      <p:pic>
        <p:nvPicPr>
          <p:cNvPr id="11" name="Image 10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931D58F7-9658-B541-C0AB-DB520AA9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5" y="3178390"/>
            <a:ext cx="2608825" cy="36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85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DAE2616D-BA16-9835-314E-8C6D78D7BA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8CC4839-949B-D1A2-471C-7CAA0984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Réduire l’impact de la santé sur l’écologie </a:t>
            </a:r>
            <a:br>
              <a:rPr lang="fr-FR" dirty="0"/>
            </a:br>
            <a:r>
              <a:rPr lang="fr-FR" dirty="0"/>
              <a:t>(pour réduire l’impact de l’écologie sur la santé)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8D38DD-91A8-749E-84AC-599ED3351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7210"/>
          </a:xfrm>
        </p:spPr>
        <p:txBody>
          <a:bodyPr>
            <a:normAutofit fontScale="85000" lnSpcReduction="20000"/>
          </a:bodyPr>
          <a:lstStyle/>
          <a:p>
            <a:r>
              <a:rPr lang="fr-FR" i="1" dirty="0"/>
              <a:t>« La santé de l'Homme est le reflet de la santé de la Terre »</a:t>
            </a:r>
            <a:r>
              <a:rPr lang="fr-FR" dirty="0"/>
              <a:t> (Héraclite -450)</a:t>
            </a:r>
          </a:p>
          <a:p>
            <a:r>
              <a:rPr lang="fr-FR" b="1" dirty="0"/>
              <a:t>SHIFT Project </a:t>
            </a:r>
            <a:r>
              <a:rPr lang="fr-FR" dirty="0"/>
              <a:t>(</a:t>
            </a:r>
            <a:r>
              <a:rPr lang="fr-FR" dirty="0" err="1"/>
              <a:t>think</a:t>
            </a:r>
            <a:r>
              <a:rPr lang="fr-FR" dirty="0"/>
              <a:t> tank de Jean-Marc </a:t>
            </a:r>
            <a:r>
              <a:rPr lang="fr-FR" dirty="0" err="1"/>
              <a:t>Jancovici</a:t>
            </a:r>
            <a:r>
              <a:rPr lang="fr-FR" dirty="0"/>
              <a:t>, Laurie </a:t>
            </a:r>
            <a:r>
              <a:rPr lang="fr-FR" dirty="0" err="1"/>
              <a:t>Marrauld</a:t>
            </a:r>
            <a:r>
              <a:rPr lang="fr-FR" dirty="0"/>
              <a:t>) : </a:t>
            </a:r>
            <a:r>
              <a:rPr lang="fr-FR" b="1" dirty="0"/>
              <a:t>« décarboner la santé pour soigner durablement »</a:t>
            </a:r>
            <a:r>
              <a:rPr lang="fr-FR" dirty="0"/>
              <a:t> (2023)</a:t>
            </a:r>
          </a:p>
          <a:p>
            <a:r>
              <a:rPr lang="fr-FR" dirty="0"/>
              <a:t>2,6 M d’emplois dans la santé (</a:t>
            </a:r>
            <a:r>
              <a:rPr lang="fr-FR" b="1" dirty="0"/>
              <a:t>10 % de la population en emploi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223 000 médecins, 660 500 IDE… + de 200 métiers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b="1" dirty="0"/>
              <a:t>46 M tonnes eqCO2 en 2021 </a:t>
            </a:r>
            <a:r>
              <a:rPr lang="fr-FR" dirty="0"/>
              <a:t>(49 en 2023, avec 20 % d’incertitude) </a:t>
            </a:r>
          </a:p>
          <a:p>
            <a:pPr lvl="1"/>
            <a:r>
              <a:rPr lang="fr-FR" b="1" dirty="0"/>
              <a:t>8 % des émissions nationales </a:t>
            </a:r>
            <a:r>
              <a:rPr lang="fr-FR" dirty="0"/>
              <a:t>(ou 11 % des 422M selon base EDGAR)</a:t>
            </a:r>
          </a:p>
          <a:p>
            <a:pPr lvl="1"/>
            <a:r>
              <a:rPr lang="fr-FR" dirty="0"/>
              <a:t>50 % pour les médicaments (14,5 M [8 – 23]) et </a:t>
            </a:r>
            <a:r>
              <a:rPr lang="fr-FR" b="1" dirty="0"/>
              <a:t>dispositifs (10,2 [6 – 17])</a:t>
            </a:r>
          </a:p>
          <a:p>
            <a:pPr lvl="2"/>
            <a:r>
              <a:rPr lang="fr-FR" dirty="0"/>
              <a:t>5,3 M pour alimentation </a:t>
            </a:r>
          </a:p>
          <a:p>
            <a:pPr lvl="2"/>
            <a:r>
              <a:rPr lang="fr-FR" dirty="0"/>
              <a:t>4,6 M pour sources fixes et mobiles de combustion</a:t>
            </a:r>
          </a:p>
          <a:p>
            <a:pPr lvl="2"/>
            <a:r>
              <a:rPr lang="fr-FR" dirty="0"/>
              <a:t>4,3 M pour transport d’usagers et visiteurs (+ 2,2 M pour transports des pros de santé)</a:t>
            </a:r>
          </a:p>
          <a:p>
            <a:pPr lvl="2"/>
            <a:r>
              <a:rPr lang="fr-FR" dirty="0"/>
              <a:t>3,7 M pour immobilisations</a:t>
            </a:r>
          </a:p>
          <a:p>
            <a:pPr lvl="2"/>
            <a:r>
              <a:rPr lang="fr-FR" dirty="0"/>
              <a:t>2,4 M pour déchets et services</a:t>
            </a:r>
          </a:p>
          <a:p>
            <a:pPr lvl="2"/>
            <a:r>
              <a:rPr lang="fr-FR" dirty="0"/>
              <a:t>1 M pour gaz médicaux et clim + 1 M pour électricité, froid, chaleur</a:t>
            </a:r>
          </a:p>
        </p:txBody>
      </p:sp>
      <p:pic>
        <p:nvPicPr>
          <p:cNvPr id="4" name="Picture 4" descr="Pansements">
            <a:extLst>
              <a:ext uri="{FF2B5EF4-FFF2-40B4-BE49-F238E27FC236}">
                <a16:creationId xmlns:a16="http://schemas.microsoft.com/office/drawing/2014/main" id="{86445974-E030-070F-159B-17C535CDAC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0" r="34970" b="-2"/>
          <a:stretch/>
        </p:blipFill>
        <p:spPr>
          <a:xfrm>
            <a:off x="10361170" y="3989388"/>
            <a:ext cx="992630" cy="1115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CD7F31E-770C-EC26-612B-7B1E9E4125C1}"/>
              </a:ext>
            </a:extLst>
          </p:cNvPr>
          <p:cNvSpPr txBox="1">
            <a:spLocks/>
          </p:cNvSpPr>
          <p:nvPr/>
        </p:nvSpPr>
        <p:spPr>
          <a:xfrm>
            <a:off x="838200" y="77525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L’impact des pansements est peu étudié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87984D-A7E5-3216-CD9C-ABBCEA5C967B}"/>
              </a:ext>
            </a:extLst>
          </p:cNvPr>
          <p:cNvSpPr txBox="1">
            <a:spLocks/>
          </p:cNvSpPr>
          <p:nvPr/>
        </p:nvSpPr>
        <p:spPr>
          <a:xfrm>
            <a:off x="838200" y="921307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b="1"/>
              <a:t>Réaliser et évaluer un support d’informations </a:t>
            </a:r>
            <a:r>
              <a:rPr lang="fr-FR"/>
              <a:t>conçu avec les médecins utilisateurs pour les aider à estimer et améliorer l’impact environnemental de leurs prescriptions de pansements.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1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Proposer un indice (</a:t>
            </a:r>
            <a:r>
              <a:rPr lang="fr-FR" dirty="0" err="1"/>
              <a:t>hazard</a:t>
            </a:r>
            <a:r>
              <a:rPr lang="fr-FR" dirty="0"/>
              <a:t> score) </a:t>
            </a:r>
          </a:p>
        </p:txBody>
      </p:sp>
      <p:pic>
        <p:nvPicPr>
          <p:cNvPr id="13" name="Espace réservé du contenu 12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827A8492-F4AC-F58E-51DF-E1DCA6C89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45672"/>
            <a:ext cx="10543190" cy="2845528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ACE48E3-9246-ED6A-1B88-FD09F9837986}"/>
              </a:ext>
            </a:extLst>
          </p:cNvPr>
          <p:cNvSpPr txBox="1"/>
          <p:nvPr/>
        </p:nvSpPr>
        <p:spPr>
          <a:xfrm>
            <a:off x="838200" y="2045878"/>
            <a:ext cx="1074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HelveticaNeueLTPro"/>
              </a:rPr>
              <a:t>Indice PBT (persistance en milieu aquatique – bioaccumulation dans les organismes aquatiques – toxicité) par </a:t>
            </a:r>
            <a:r>
              <a:rPr lang="fr-FR" sz="1800" b="1" dirty="0">
                <a:effectLst/>
                <a:latin typeface="HelveticaNeueLTPro"/>
              </a:rPr>
              <a:t>le Comité pour les médicaments et la thérapeutique de Stockholm (CMTS)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7672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Proposer un indice (</a:t>
            </a:r>
            <a:r>
              <a:rPr lang="fr-FR" dirty="0" err="1"/>
              <a:t>hazard</a:t>
            </a:r>
            <a:r>
              <a:rPr lang="fr-FR" dirty="0"/>
              <a:t> score) </a:t>
            </a:r>
          </a:p>
        </p:txBody>
      </p:sp>
      <p:pic>
        <p:nvPicPr>
          <p:cNvPr id="13" name="Espace réservé du contenu 12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827A8492-F4AC-F58E-51DF-E1DCA6C89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20" y="3320927"/>
            <a:ext cx="6260750" cy="168973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ACE48E3-9246-ED6A-1B88-FD09F9837986}"/>
              </a:ext>
            </a:extLst>
          </p:cNvPr>
          <p:cNvSpPr txBox="1"/>
          <p:nvPr/>
        </p:nvSpPr>
        <p:spPr>
          <a:xfrm>
            <a:off x="838200" y="2045878"/>
            <a:ext cx="1074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HelveticaNeueLTPro"/>
              </a:rPr>
              <a:t>Indice PBT (persistance en milieu aquatique – bioaccumulation dans les organismes aquatiques – toxicité) par </a:t>
            </a:r>
            <a:r>
              <a:rPr lang="fr-FR" sz="1800" b="1" dirty="0">
                <a:effectLst/>
                <a:latin typeface="HelveticaNeueLTPro"/>
              </a:rPr>
              <a:t>le Comité pour les médicaments et la thérapeutique de Stockholm (CMTS)</a:t>
            </a:r>
            <a:endParaRPr lang="fr-FR" dirty="0"/>
          </a:p>
        </p:txBody>
      </p:sp>
      <p:pic>
        <p:nvPicPr>
          <p:cNvPr id="5" name="Image 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3F148CC0-B993-6795-460A-DAC3D2B82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" y="2692209"/>
            <a:ext cx="52451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Peut aider à guider là où il n’y a pas de différence d’efficacité connue…</a:t>
            </a:r>
          </a:p>
        </p:txBody>
      </p:sp>
      <p:pic>
        <p:nvPicPr>
          <p:cNvPr id="6" name="Image 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6AE9A48-CBE6-E6F7-3506-473C07C43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" y="1690688"/>
            <a:ext cx="7137400" cy="2692400"/>
          </a:xfrm>
          <a:prstGeom prst="rect">
            <a:avLst/>
          </a:prstGeom>
        </p:spPr>
      </p:pic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E5819646-135F-FCE8-D780-28056302A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74" y="4271235"/>
            <a:ext cx="8105812" cy="247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7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Parfois discutable…</a:t>
            </a:r>
          </a:p>
        </p:txBody>
      </p:sp>
      <p:pic>
        <p:nvPicPr>
          <p:cNvPr id="5" name="Image 4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42FC7661-FC69-CFBB-0C55-19E27DFEA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" y="2366010"/>
            <a:ext cx="7772400" cy="33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09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Parfois discutable…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88CCA8-BD13-8365-400A-B582AE351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77390"/>
            <a:ext cx="7772400" cy="42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7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age web, Site web, Police&#10;&#10;Description générée automatiquement">
            <a:extLst>
              <a:ext uri="{FF2B5EF4-FFF2-40B4-BE49-F238E27FC236}">
                <a16:creationId xmlns:a16="http://schemas.microsoft.com/office/drawing/2014/main" id="{1CEBA1DC-E209-0F35-B298-5E534A9A8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" y="352868"/>
            <a:ext cx="11012557" cy="615226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0280CBB-33DD-9660-A9B4-B1E1D39FE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0" y="-2988740"/>
            <a:ext cx="9144000" cy="2387600"/>
          </a:xfrm>
        </p:spPr>
        <p:txBody>
          <a:bodyPr>
            <a:noAutofit/>
          </a:bodyPr>
          <a:lstStyle/>
          <a:p>
            <a:r>
              <a:rPr lang="fr-FR" sz="3200" b="1" dirty="0"/>
              <a:t>Santé </a:t>
            </a:r>
            <a:r>
              <a:rPr lang="fr-FR" sz="3200" b="1" dirty="0" err="1"/>
              <a:t>planétaire</a:t>
            </a:r>
            <a:r>
              <a:rPr lang="fr-FR" sz="3200" b="1" dirty="0"/>
              <a:t> et pansements</a:t>
            </a:r>
            <a:r>
              <a:rPr lang="fr-FR" sz="3200" dirty="0"/>
              <a:t> </a:t>
            </a:r>
            <a:br>
              <a:rPr lang="fr-FR" sz="3200" dirty="0"/>
            </a:br>
            <a:r>
              <a:rPr lang="fr-FR" sz="3200" dirty="0" err="1"/>
              <a:t>Intérêt</a:t>
            </a:r>
            <a:r>
              <a:rPr lang="fr-FR" sz="3200" dirty="0"/>
              <a:t> des </a:t>
            </a:r>
            <a:r>
              <a:rPr lang="fr-FR" sz="3200" dirty="0" err="1"/>
              <a:t>médecins</a:t>
            </a:r>
            <a:r>
              <a:rPr lang="fr-FR" sz="3200" dirty="0"/>
              <a:t> </a:t>
            </a:r>
            <a:r>
              <a:rPr lang="fr-FR" sz="3200" dirty="0" err="1"/>
              <a:t>généralistes</a:t>
            </a:r>
            <a:r>
              <a:rPr lang="fr-FR" sz="3200" dirty="0"/>
              <a:t> concernant l’impact </a:t>
            </a:r>
            <a:r>
              <a:rPr lang="fr-FR" sz="3200" dirty="0" err="1"/>
              <a:t>écologique</a:t>
            </a:r>
            <a:r>
              <a:rPr lang="fr-FR" sz="3200" dirty="0"/>
              <a:t> de leurs prescriptions et </a:t>
            </a:r>
            <a:r>
              <a:rPr lang="fr-FR" sz="3200" dirty="0" err="1"/>
              <a:t>création</a:t>
            </a:r>
            <a:r>
              <a:rPr lang="fr-FR" sz="3200" dirty="0"/>
              <a:t> d’une fiche d’informations </a:t>
            </a:r>
            <a:r>
              <a:rPr lang="fr-FR" sz="3200" dirty="0" err="1"/>
              <a:t>utilisée</a:t>
            </a:r>
            <a:r>
              <a:rPr lang="fr-FR" sz="3200" dirty="0"/>
              <a:t> comme outil de prescription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8D99F4DC-BDFA-EFE6-41D5-C38132E97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76383" y="7800702"/>
            <a:ext cx="9144000" cy="1162583"/>
          </a:xfrm>
        </p:spPr>
        <p:txBody>
          <a:bodyPr/>
          <a:lstStyle/>
          <a:p>
            <a:r>
              <a:rPr lang="fr-FR" dirty="0"/>
              <a:t>Michaël </a:t>
            </a:r>
            <a:r>
              <a:rPr lang="fr-FR" dirty="0" err="1"/>
              <a:t>Rochoy</a:t>
            </a:r>
            <a:r>
              <a:rPr lang="fr-FR" dirty="0"/>
              <a:t> – Cyprien Ledoux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48FF45-9F75-F3E2-3667-418AB5893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246" y="8963285"/>
            <a:ext cx="3637861" cy="10751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D28503-54A7-D318-CBB5-B70569113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80856" y="15123317"/>
            <a:ext cx="22608210" cy="1243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16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Parfois discutable…</a:t>
            </a:r>
          </a:p>
        </p:txBody>
      </p:sp>
      <p:pic>
        <p:nvPicPr>
          <p:cNvPr id="6" name="Image 5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E96D184A-BF78-1F40-E482-636999715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" y="1897379"/>
            <a:ext cx="5678574" cy="4595495"/>
          </a:xfrm>
          <a:prstGeom prst="rect">
            <a:avLst/>
          </a:prstGeom>
        </p:spPr>
      </p:pic>
      <p:pic>
        <p:nvPicPr>
          <p:cNvPr id="8" name="Image 7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4165E989-7843-B6C9-EA4E-A8A335C0E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04" y="172989"/>
            <a:ext cx="5473296" cy="631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les inhalateurs dans l’asthme ? </a:t>
            </a:r>
          </a:p>
        </p:txBody>
      </p:sp>
      <p:pic>
        <p:nvPicPr>
          <p:cNvPr id="5" name="Image 4" descr="Une image contenant Police, texte, blanc, typographie&#10;&#10;Description générée automatiquement">
            <a:extLst>
              <a:ext uri="{FF2B5EF4-FFF2-40B4-BE49-F238E27FC236}">
                <a16:creationId xmlns:a16="http://schemas.microsoft.com/office/drawing/2014/main" id="{9F48CFB0-8043-7716-FF92-8780E9705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794" y="636146"/>
            <a:ext cx="3138415" cy="769713"/>
          </a:xfrm>
          <a:prstGeom prst="rect">
            <a:avLst/>
          </a:prstGeom>
        </p:spPr>
      </p:pic>
      <p:pic>
        <p:nvPicPr>
          <p:cNvPr id="9" name="Image 8" descr="Une image contenant texte, capture d’écran, nombre, logiciel&#10;&#10;Description générée automatiquement">
            <a:extLst>
              <a:ext uri="{FF2B5EF4-FFF2-40B4-BE49-F238E27FC236}">
                <a16:creationId xmlns:a16="http://schemas.microsoft.com/office/drawing/2014/main" id="{58F69B6A-6CEA-D241-5CF5-F81F843E6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3" y="2568754"/>
            <a:ext cx="6004548" cy="3804581"/>
          </a:xfrm>
          <a:prstGeom prst="rect">
            <a:avLst/>
          </a:prstGeom>
        </p:spPr>
      </p:pic>
      <p:pic>
        <p:nvPicPr>
          <p:cNvPr id="11" name="Image 10" descr="Une image contenant texte, capture d’écran, Page web, Police&#10;&#10;Description générée automatiquement">
            <a:extLst>
              <a:ext uri="{FF2B5EF4-FFF2-40B4-BE49-F238E27FC236}">
                <a16:creationId xmlns:a16="http://schemas.microsoft.com/office/drawing/2014/main" id="{CB0851D7-36DC-EA7F-79C2-B1712654F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72" y="1690688"/>
            <a:ext cx="5405437" cy="51673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1B63314-46ED-734C-8B65-A0AFDE3F1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2" y="1890742"/>
            <a:ext cx="5938789" cy="6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2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les inhalateurs dans l’asthme ? </a:t>
            </a:r>
          </a:p>
        </p:txBody>
      </p:sp>
      <p:pic>
        <p:nvPicPr>
          <p:cNvPr id="5" name="Image 4" descr="Une image contenant Police, texte, blanc, typographie&#10;&#10;Description générée automatiquement">
            <a:extLst>
              <a:ext uri="{FF2B5EF4-FFF2-40B4-BE49-F238E27FC236}">
                <a16:creationId xmlns:a16="http://schemas.microsoft.com/office/drawing/2014/main" id="{9F48CFB0-8043-7716-FF92-8780E9705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794" y="636146"/>
            <a:ext cx="3138415" cy="769713"/>
          </a:xfrm>
          <a:prstGeom prst="rect">
            <a:avLst/>
          </a:prstGeom>
        </p:spPr>
      </p:pic>
      <p:pic>
        <p:nvPicPr>
          <p:cNvPr id="9" name="Image 8" descr="Une image contenant texte, capture d’écran, nombre, logiciel&#10;&#10;Description générée automatiquement">
            <a:extLst>
              <a:ext uri="{FF2B5EF4-FFF2-40B4-BE49-F238E27FC236}">
                <a16:creationId xmlns:a16="http://schemas.microsoft.com/office/drawing/2014/main" id="{58F69B6A-6CEA-D241-5CF5-F81F843E6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3" y="2568754"/>
            <a:ext cx="6004548" cy="3804581"/>
          </a:xfrm>
          <a:prstGeom prst="rect">
            <a:avLst/>
          </a:prstGeom>
        </p:spPr>
      </p:pic>
      <p:pic>
        <p:nvPicPr>
          <p:cNvPr id="11" name="Image 10" descr="Une image contenant texte, capture d’écran, Page web, Police&#10;&#10;Description générée automatiquement">
            <a:extLst>
              <a:ext uri="{FF2B5EF4-FFF2-40B4-BE49-F238E27FC236}">
                <a16:creationId xmlns:a16="http://schemas.microsoft.com/office/drawing/2014/main" id="{CB0851D7-36DC-EA7F-79C2-B1712654F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72" y="1690688"/>
            <a:ext cx="5405437" cy="51673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1B63314-46ED-734C-8B65-A0AFDE3F1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2" y="1890742"/>
            <a:ext cx="5938789" cy="6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2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D7710AEF-937B-C308-7C2F-9184275A6B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pic>
        <p:nvPicPr>
          <p:cNvPr id="4" name="Picture 4" descr="Pansements">
            <a:extLst>
              <a:ext uri="{FF2B5EF4-FFF2-40B4-BE49-F238E27FC236}">
                <a16:creationId xmlns:a16="http://schemas.microsoft.com/office/drawing/2014/main" id="{6D0069FC-9614-F0E7-135B-54B3264179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0" r="34970" b="-2"/>
          <a:stretch/>
        </p:blipFill>
        <p:spPr>
          <a:xfrm>
            <a:off x="4456685" y="2999041"/>
            <a:ext cx="3278630" cy="3684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7E9B3C-9C31-49B7-A103-C75E6DC45B89}"/>
              </a:ext>
            </a:extLst>
          </p:cNvPr>
          <p:cNvSpPr txBox="1">
            <a:spLocks/>
          </p:cNvSpPr>
          <p:nvPr/>
        </p:nvSpPr>
        <p:spPr>
          <a:xfrm>
            <a:off x="838200" y="-95652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Réduire l’impact de la santé sur l’écologie </a:t>
            </a:r>
            <a:br>
              <a:rPr lang="fr-FR"/>
            </a:br>
            <a:r>
              <a:rPr lang="fr-FR"/>
              <a:t>(pour réduire l’impact de l’écologie sur la santé)</a:t>
            </a:r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03C28DB-4742-6A66-BA42-C702165F4075}"/>
              </a:ext>
            </a:extLst>
          </p:cNvPr>
          <p:cNvSpPr txBox="1">
            <a:spLocks/>
          </p:cNvSpPr>
          <p:nvPr/>
        </p:nvSpPr>
        <p:spPr>
          <a:xfrm>
            <a:off x="838200" y="-8104754"/>
            <a:ext cx="10515600" cy="4787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SHIFT Project </a:t>
            </a:r>
            <a:r>
              <a:rPr lang="fr-FR"/>
              <a:t>(think tank de Jean-Marc Jancovici, Laurie Marrauld) : </a:t>
            </a:r>
            <a:r>
              <a:rPr lang="fr-FR" b="1"/>
              <a:t>« décarboner la santé pour soigner durablement »</a:t>
            </a:r>
            <a:r>
              <a:rPr lang="fr-FR"/>
              <a:t> (2023)</a:t>
            </a:r>
          </a:p>
          <a:p>
            <a:r>
              <a:rPr lang="fr-FR"/>
              <a:t>2,6 M d’emplois dans la santé (</a:t>
            </a:r>
            <a:r>
              <a:rPr lang="fr-FR" b="1"/>
              <a:t>10 % de la population en emploi</a:t>
            </a:r>
            <a:r>
              <a:rPr lang="fr-FR"/>
              <a:t>)</a:t>
            </a:r>
          </a:p>
          <a:p>
            <a:pPr lvl="1"/>
            <a:r>
              <a:rPr lang="fr-FR"/>
              <a:t>223 000 médecins, 660 500 IDE… + de 200 métiers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FR"/>
          </a:p>
          <a:p>
            <a:r>
              <a:rPr lang="fr-FR" b="1"/>
              <a:t>46 M tonnes eqCO2 en 2021 </a:t>
            </a:r>
            <a:r>
              <a:rPr lang="fr-FR"/>
              <a:t>(49 en 2023, avec 20 % d’incertitude) </a:t>
            </a:r>
          </a:p>
          <a:p>
            <a:pPr lvl="1"/>
            <a:r>
              <a:rPr lang="fr-FR" b="1"/>
              <a:t>8 % des émissions nationales </a:t>
            </a:r>
            <a:r>
              <a:rPr lang="fr-FR"/>
              <a:t>(ou 11 % des 422M selon base EDGAR)</a:t>
            </a:r>
          </a:p>
          <a:p>
            <a:pPr lvl="1"/>
            <a:r>
              <a:rPr lang="fr-FR"/>
              <a:t>50 % pour les médicaments (14,5 M [8 – 23]) et </a:t>
            </a:r>
            <a:r>
              <a:rPr lang="fr-FR" b="1"/>
              <a:t>dispositifs (10,2 [6 – 17])</a:t>
            </a:r>
          </a:p>
          <a:p>
            <a:pPr lvl="2"/>
            <a:r>
              <a:rPr lang="fr-FR"/>
              <a:t>5,3 M pour alimentation </a:t>
            </a:r>
          </a:p>
          <a:p>
            <a:pPr lvl="2"/>
            <a:r>
              <a:rPr lang="fr-FR"/>
              <a:t>4,6 M pour sources fixes et mobiles de combustion</a:t>
            </a:r>
          </a:p>
          <a:p>
            <a:pPr lvl="2"/>
            <a:r>
              <a:rPr lang="fr-FR"/>
              <a:t>4,3 M pour transport d’usagers et visiteurs (+ 2,2 M pour transports des pros de santé)</a:t>
            </a:r>
          </a:p>
          <a:p>
            <a:pPr lvl="2"/>
            <a:r>
              <a:rPr lang="fr-FR"/>
              <a:t>3,7 M pour immobilisations</a:t>
            </a:r>
          </a:p>
          <a:p>
            <a:pPr lvl="2"/>
            <a:r>
              <a:rPr lang="fr-FR"/>
              <a:t>2,4 M pour déchets et services</a:t>
            </a:r>
          </a:p>
          <a:p>
            <a:pPr lvl="2"/>
            <a:r>
              <a:rPr lang="fr-FR"/>
              <a:t>1 M pour gaz médicaux et clim + 1 M pour électricité, froid, chaleur</a:t>
            </a:r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993121C-718D-EDBB-C586-BB9A8B71F3C5}"/>
              </a:ext>
            </a:extLst>
          </p:cNvPr>
          <p:cNvSpPr txBox="1">
            <a:spLocks/>
          </p:cNvSpPr>
          <p:nvPr/>
        </p:nvSpPr>
        <p:spPr>
          <a:xfrm>
            <a:off x="838200" y="174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L’impact des pansements est peu étudié (polymères plastiques issus du pétrole, non recyclables)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D067EE7-31EC-C805-7A23-1FD36188017A}"/>
              </a:ext>
            </a:extLst>
          </p:cNvPr>
          <p:cNvSpPr txBox="1">
            <a:spLocks/>
          </p:cNvSpPr>
          <p:nvPr/>
        </p:nvSpPr>
        <p:spPr>
          <a:xfrm>
            <a:off x="838200" y="16351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b="1" dirty="0"/>
              <a:t>Réaliser et évaluer un support d’informations </a:t>
            </a:r>
            <a:r>
              <a:rPr lang="fr-FR" dirty="0"/>
              <a:t>conçu avec les médecins utilisateurs pour les aider à estimer et améliorer l’impact environnemental de leurs prescriptions de pansements.</a:t>
            </a:r>
          </a:p>
        </p:txBody>
      </p:sp>
    </p:spTree>
    <p:extLst>
      <p:ext uri="{BB962C8B-B14F-4D97-AF65-F5344CB8AC3E}">
        <p14:creationId xmlns:p14="http://schemas.microsoft.com/office/powerpoint/2010/main" val="123163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67BF40AA-1488-2FEE-69DE-271333FD36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1CB5A4-5653-973C-409C-AD72B0F7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 : conception centrée sur l’utilisateur</a:t>
            </a:r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B509ADA3-A06A-C5E6-C955-57904F3883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7419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738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790BF03B-7C64-6DF2-4360-AF0BA2DA6E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5DD157-C2C4-D43D-44B8-EB196E1D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4" y="126586"/>
            <a:ext cx="10515600" cy="1325563"/>
          </a:xfrm>
        </p:spPr>
        <p:txBody>
          <a:bodyPr/>
          <a:lstStyle/>
          <a:p>
            <a:r>
              <a:rPr lang="fr-FR" dirty="0"/>
              <a:t>Recensement des pansements (LPP CNAM)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4816BC8-13C5-43DA-AE39-FEDA5C5BE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62886"/>
              </p:ext>
            </p:extLst>
          </p:nvPr>
        </p:nvGraphicFramePr>
        <p:xfrm>
          <a:off x="347869" y="1137652"/>
          <a:ext cx="9061174" cy="5720348"/>
        </p:xfrm>
        <a:graphic>
          <a:graphicData uri="http://schemas.openxmlformats.org/drawingml/2006/table">
            <a:tbl>
              <a:tblPr/>
              <a:tblGrid>
                <a:gridCol w="2518672">
                  <a:extLst>
                    <a:ext uri="{9D8B030D-6E8A-4147-A177-3AD203B41FA5}">
                      <a16:colId xmlns:a16="http://schemas.microsoft.com/office/drawing/2014/main" val="2037316647"/>
                    </a:ext>
                  </a:extLst>
                </a:gridCol>
                <a:gridCol w="2103024">
                  <a:extLst>
                    <a:ext uri="{9D8B030D-6E8A-4147-A177-3AD203B41FA5}">
                      <a16:colId xmlns:a16="http://schemas.microsoft.com/office/drawing/2014/main" val="1438539761"/>
                    </a:ext>
                  </a:extLst>
                </a:gridCol>
                <a:gridCol w="4439478">
                  <a:extLst>
                    <a:ext uri="{9D8B030D-6E8A-4147-A177-3AD203B41FA5}">
                      <a16:colId xmlns:a16="http://schemas.microsoft.com/office/drawing/2014/main" val="1744122510"/>
                    </a:ext>
                  </a:extLst>
                </a:gridCol>
              </a:tblGrid>
              <a:tr h="291600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CCCCCC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Laboratoires</a:t>
                      </a:r>
                      <a:endParaRPr lang="fr-FR" sz="2800" b="0" i="0" u="none" strike="noStrike">
                        <a:effectLst/>
                        <a:highlight>
                          <a:srgbClr val="CCCCCC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CCCCCC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Nombre de pansements dans le top 100</a:t>
                      </a:r>
                      <a:endParaRPr lang="fr-FR" sz="2800" b="0" i="0" u="none" strike="noStrike">
                        <a:effectLst/>
                        <a:highlight>
                          <a:srgbClr val="CCCCCC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highlight>
                            <a:srgbClr val="CCCCCC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Pays de fabrication</a:t>
                      </a:r>
                      <a:endParaRPr lang="fr-FR" sz="2800" b="0" i="0" u="none" strike="noStrike" dirty="0">
                        <a:effectLst/>
                        <a:highlight>
                          <a:srgbClr val="CCCCCC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687142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Mölnlycke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19</a:t>
                      </a:r>
                      <a:endParaRPr lang="fr-FR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Finlande, Chine, Thaïlande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079018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Smith &amp; Nephew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15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Chine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118513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Hartmann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14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Allemagne, France, Suisse, Espagne, Chine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109533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Convatec</a:t>
                      </a:r>
                      <a:endParaRPr lang="fr-FR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12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Pays De Galles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325343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1" i="0" u="none" strike="noStrike" kern="15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Urgo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8</a:t>
                      </a:r>
                      <a:endParaRPr lang="fr-FR" sz="2800" b="1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France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503403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Coloplast</a:t>
                      </a:r>
                      <a:endParaRPr lang="fr-FR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7</a:t>
                      </a:r>
                      <a:endParaRPr lang="fr-FR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USA ou Hongrie</a:t>
                      </a:r>
                      <a:endParaRPr lang="fr-FR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752995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Lohmann &amp; Rauscher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6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Corée, Autriche, Chine, Grande-Bretagne, Allemagne</a:t>
                      </a:r>
                      <a:endParaRPr lang="fr-FR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405568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Marque Verte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4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Chine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927580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1" i="0" u="none" strike="noStrike" kern="15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Brothier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3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France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954330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Tetra medical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2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Chine</a:t>
                      </a:r>
                      <a:endParaRPr lang="fr-FR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7269824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3M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2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USA, Grande-Bretagne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648640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Sylamed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2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Chine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474201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EvoluPharm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Chine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29394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1" i="0" u="none" strike="noStrike" kern="15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Genévrier</a:t>
                      </a: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 = IBSA Pharma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France, Suisse ou Italie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264991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Abigo AB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Suède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15690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BSN Medical = Essity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Royaume-Uni, Allemagne, Suède,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700331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1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Mylan Medical</a:t>
                      </a:r>
                      <a:endParaRPr lang="fr-FR" sz="2800" b="1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1</a:t>
                      </a:r>
                      <a:endParaRPr lang="fr-FR" sz="2800" b="1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1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France</a:t>
                      </a:r>
                      <a:endParaRPr lang="fr-FR" sz="28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148082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Dynamic Santé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0</a:t>
                      </a:r>
                      <a:endParaRPr lang="fr-FR" sz="28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ongti SC" panose="02010600040101010101"/>
                          <a:cs typeface="Calibri" panose="020F0502020204030204" pitchFamily="34" charset="0"/>
                        </a:rPr>
                        <a:t>Commercialisation stoppée</a:t>
                      </a:r>
                      <a:endParaRPr lang="fr-FR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414" marR="22414" marT="22414" marB="224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351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82270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4C4DE6A5-8150-AC82-E323-7E67892A19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17600F2-48F2-BDFA-BDBA-E306CBDD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Création de la fiche (extrait et QR Code)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90875EA-6739-9068-7D45-A10A34AD1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8974" y="1519026"/>
            <a:ext cx="7766051" cy="48016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D1D91A-19D8-7720-19A9-B20F62B0C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683" y="23050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6352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C75DDFAD-14A0-6FC6-F7C7-19CFFD08F5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E1666A-812A-978D-BDD3-ED573A20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de la fiche</a:t>
            </a:r>
          </a:p>
        </p:txBody>
      </p:sp>
      <p:pic>
        <p:nvPicPr>
          <p:cNvPr id="4" name="Image5">
            <a:extLst>
              <a:ext uri="{FF2B5EF4-FFF2-40B4-BE49-F238E27FC236}">
                <a16:creationId xmlns:a16="http://schemas.microsoft.com/office/drawing/2014/main" id="{3B093A12-5341-3A99-34BF-E4EFCBF6AEFA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8971" y="1872627"/>
            <a:ext cx="6389204" cy="4920975"/>
          </a:xfrm>
          <a:prstGeom prst="rect">
            <a:avLst/>
          </a:prstGeom>
        </p:spPr>
      </p:pic>
      <p:pic>
        <p:nvPicPr>
          <p:cNvPr id="6" name="Graphique 5" descr="Masculin avec un remplissage uni">
            <a:extLst>
              <a:ext uri="{FF2B5EF4-FFF2-40B4-BE49-F238E27FC236}">
                <a16:creationId xmlns:a16="http://schemas.microsoft.com/office/drawing/2014/main" id="{1F5053C3-CCE1-EA73-24BF-C6BA8F281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6630" y="1690687"/>
            <a:ext cx="914400" cy="914400"/>
          </a:xfrm>
          <a:prstGeom prst="rect">
            <a:avLst/>
          </a:prstGeom>
        </p:spPr>
      </p:pic>
      <p:pic>
        <p:nvPicPr>
          <p:cNvPr id="8" name="Graphique 7" descr="Féminin avec un remplissage uni">
            <a:extLst>
              <a:ext uri="{FF2B5EF4-FFF2-40B4-BE49-F238E27FC236}">
                <a16:creationId xmlns:a16="http://schemas.microsoft.com/office/drawing/2014/main" id="{8C9912D2-0CDF-20ED-86EB-D376254871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6630" y="2605087"/>
            <a:ext cx="914400" cy="914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1FF9C2C-80FE-E8EF-1195-C4DA49400296}"/>
              </a:ext>
            </a:extLst>
          </p:cNvPr>
          <p:cNvSpPr txBox="1"/>
          <p:nvPr/>
        </p:nvSpPr>
        <p:spPr>
          <a:xfrm>
            <a:off x="7532967" y="1912589"/>
            <a:ext cx="2345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23 (47 %)</a:t>
            </a:r>
          </a:p>
          <a:p>
            <a:endParaRPr lang="fr-FR" sz="2800" dirty="0"/>
          </a:p>
          <a:p>
            <a:r>
              <a:rPr lang="fr-FR" sz="2800" dirty="0"/>
              <a:t>26 (53 %)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52EB6CD-6021-C271-F8F1-47FD4A270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402977"/>
            <a:ext cx="5764417" cy="3405190"/>
          </a:xfrm>
          <a:prstGeom prst="rect">
            <a:avLst/>
          </a:prstGeom>
        </p:spPr>
      </p:pic>
      <p:pic>
        <p:nvPicPr>
          <p:cNvPr id="14" name="Graphique 13" descr="Gâteau avec un remplissage uni">
            <a:extLst>
              <a:ext uri="{FF2B5EF4-FFF2-40B4-BE49-F238E27FC236}">
                <a16:creationId xmlns:a16="http://schemas.microsoft.com/office/drawing/2014/main" id="{38D77E52-57A8-A4E3-92BD-E81FE9841F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42801" y="1685166"/>
            <a:ext cx="914400" cy="9144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C565081-8BAB-BEEC-9487-EE086D689C48}"/>
              </a:ext>
            </a:extLst>
          </p:cNvPr>
          <p:cNvSpPr txBox="1"/>
          <p:nvPr/>
        </p:nvSpPr>
        <p:spPr>
          <a:xfrm>
            <a:off x="10084383" y="2716000"/>
            <a:ext cx="2345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39 ans (médiane)</a:t>
            </a:r>
          </a:p>
          <a:p>
            <a:r>
              <a:rPr lang="fr-FR" sz="2800" dirty="0"/>
              <a:t>[30 – 64]</a:t>
            </a:r>
          </a:p>
        </p:txBody>
      </p:sp>
    </p:spTree>
    <p:extLst>
      <p:ext uri="{BB962C8B-B14F-4D97-AF65-F5344CB8AC3E}">
        <p14:creationId xmlns:p14="http://schemas.microsoft.com/office/powerpoint/2010/main" val="246692635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0555AC95-F780-061B-FCBC-73BB2C6094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369822-76A8-7D48-0BEC-04848229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Intérêt des participants pour l’écologie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3B78318-718C-6D33-AD04-7700F314F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980" y="1486044"/>
            <a:ext cx="5109452" cy="5211935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417C4DA1-6B4B-348E-DAAF-1FE73BCC9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18" r="4996"/>
          <a:stretch/>
        </p:blipFill>
        <p:spPr>
          <a:xfrm>
            <a:off x="5330432" y="2618572"/>
            <a:ext cx="6878417" cy="27533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21B5D2-762D-9D36-6E30-BB7EF27F2277}"/>
              </a:ext>
            </a:extLst>
          </p:cNvPr>
          <p:cNvSpPr/>
          <p:nvPr/>
        </p:nvSpPr>
        <p:spPr>
          <a:xfrm>
            <a:off x="220980" y="4686300"/>
            <a:ext cx="5109452" cy="2011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723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0555AC95-F780-061B-FCBC-73BB2C6094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369822-76A8-7D48-0BEC-04848229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Intérêt des participants pour l’écologie</a:t>
            </a:r>
          </a:p>
        </p:txBody>
      </p:sp>
      <p:pic>
        <p:nvPicPr>
          <p:cNvPr id="8" name="Image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2E027CD-8821-C146-F8BA-0C49F0805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" y="1955323"/>
            <a:ext cx="6261100" cy="478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21B5D2-762D-9D36-6E30-BB7EF27F2277}"/>
              </a:ext>
            </a:extLst>
          </p:cNvPr>
          <p:cNvSpPr/>
          <p:nvPr/>
        </p:nvSpPr>
        <p:spPr>
          <a:xfrm>
            <a:off x="233922" y="3246119"/>
            <a:ext cx="5862078" cy="9144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688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age web, Site web, Police&#10;&#10;Description générée automatiquement">
            <a:extLst>
              <a:ext uri="{FF2B5EF4-FFF2-40B4-BE49-F238E27FC236}">
                <a16:creationId xmlns:a16="http://schemas.microsoft.com/office/drawing/2014/main" id="{C1E4CB57-D34F-0148-BB5C-B802D7292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5" y="-7625632"/>
            <a:ext cx="10340010" cy="57765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284A77-2F88-A89B-6F62-73FDB1730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30981" y="-1428927"/>
            <a:ext cx="22608210" cy="1243817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3EBFBF2-2D13-D08A-D1A3-577925778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162" y="2259079"/>
            <a:ext cx="10515600" cy="1325563"/>
          </a:xfrm>
        </p:spPr>
        <p:txBody>
          <a:bodyPr>
            <a:noAutofit/>
          </a:bodyPr>
          <a:lstStyle/>
          <a:p>
            <a:r>
              <a:rPr lang="fr-FR" sz="7200" b="1" dirty="0">
                <a:solidFill>
                  <a:schemeClr val="bg1"/>
                </a:solidFill>
              </a:rPr>
              <a:t>La santé planétaire : </a:t>
            </a:r>
            <a:br>
              <a:rPr lang="fr-FR" sz="7200" b="1" dirty="0">
                <a:solidFill>
                  <a:schemeClr val="bg1"/>
                </a:solidFill>
              </a:rPr>
            </a:br>
            <a:r>
              <a:rPr lang="fr-FR" sz="7200" b="1" dirty="0">
                <a:solidFill>
                  <a:schemeClr val="bg1"/>
                </a:solidFill>
              </a:rPr>
              <a:t>un sujet d’actualité</a:t>
            </a:r>
            <a:br>
              <a:rPr lang="fr-FR" sz="7200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(comme tous les autres)</a:t>
            </a:r>
            <a:endParaRPr lang="fr-FR" sz="7200" b="1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5FC00A-D71D-6F11-D71D-1C0AC27DF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229" y="12970250"/>
            <a:ext cx="5189573" cy="30190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24B2D3-D6E5-BA92-A255-6A67B27F8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842613" y="-20897"/>
            <a:ext cx="4823791" cy="68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8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5BFCF1-2AB9-266B-4BE4-B1AF5CE83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b="1" dirty="0"/>
              <a:t>Open LPP 2023 : 76,3 millions de boîtes, 730,6 millions d’euros</a:t>
            </a:r>
          </a:p>
          <a:p>
            <a:pPr algn="just"/>
            <a:r>
              <a:rPr lang="fr-FR" u="sng" dirty="0"/>
              <a:t>Etude</a:t>
            </a:r>
            <a:r>
              <a:rPr lang="fr-FR" dirty="0"/>
              <a:t> : </a:t>
            </a:r>
            <a:r>
              <a:rPr lang="fr-FR" b="1" dirty="0"/>
              <a:t>biais de sélection </a:t>
            </a:r>
            <a:r>
              <a:rPr lang="fr-FR" dirty="0"/>
              <a:t>(intérêt pour écologie), </a:t>
            </a:r>
            <a:r>
              <a:rPr lang="fr-FR" b="1" dirty="0"/>
              <a:t>désirabilité sociale </a:t>
            </a:r>
          </a:p>
          <a:p>
            <a:pPr algn="just"/>
            <a:r>
              <a:rPr lang="fr-FR" u="sng" dirty="0"/>
              <a:t>Fiche</a:t>
            </a:r>
            <a:r>
              <a:rPr lang="fr-FR" dirty="0"/>
              <a:t> : manque d’information sur les GES (non dispo) ; informations parfois difficiles à vérifier (fabrication… mais</a:t>
            </a:r>
            <a:r>
              <a:rPr lang="fr-FR" b="1" dirty="0"/>
              <a:t> origine des matières premières fibres et plastiques</a:t>
            </a:r>
            <a:r>
              <a:rPr lang="fr-FR" dirty="0"/>
              <a:t> ?)</a:t>
            </a:r>
          </a:p>
          <a:p>
            <a:pPr algn="just"/>
            <a:r>
              <a:rPr lang="fr-FR" b="1" dirty="0"/>
              <a:t>Autres considérations qu’écologique : </a:t>
            </a:r>
          </a:p>
          <a:p>
            <a:pPr lvl="1" algn="just"/>
            <a:r>
              <a:rPr lang="fr-FR" b="1" dirty="0"/>
              <a:t>Ethique</a:t>
            </a:r>
            <a:r>
              <a:rPr lang="fr-FR" dirty="0"/>
              <a:t> : affaire </a:t>
            </a:r>
            <a:r>
              <a:rPr lang="fr-FR" dirty="0" err="1"/>
              <a:t>Urgo</a:t>
            </a:r>
            <a:endParaRPr lang="fr-FR" dirty="0"/>
          </a:p>
          <a:p>
            <a:pPr lvl="1" algn="just"/>
            <a:r>
              <a:rPr lang="fr-FR" b="1" dirty="0"/>
              <a:t>Biochimique</a:t>
            </a:r>
            <a:r>
              <a:rPr lang="fr-FR" dirty="0"/>
              <a:t> : interactions avec l’organisme (bisphénol, Phtalates, PFAS,  composés </a:t>
            </a:r>
            <a:r>
              <a:rPr lang="fr-FR" dirty="0" err="1"/>
              <a:t>polybromés</a:t>
            </a:r>
            <a:r>
              <a:rPr lang="fr-FR" dirty="0"/>
              <a:t>, chlore, parabène…)</a:t>
            </a:r>
          </a:p>
          <a:p>
            <a:pPr lvl="1" algn="just"/>
            <a:r>
              <a:rPr lang="fr-FR" b="1" dirty="0"/>
              <a:t>Pragmatique</a:t>
            </a:r>
            <a:r>
              <a:rPr lang="fr-FR" dirty="0"/>
              <a:t> : délivrance des </a:t>
            </a:r>
            <a:r>
              <a:rPr lang="fr-FR" b="1" dirty="0"/>
              <a:t>pansements par pharmacien, selon approvisionnement</a:t>
            </a:r>
          </a:p>
          <a:p>
            <a:pPr lvl="1" algn="just"/>
            <a:r>
              <a:rPr lang="fr-FR" b="1" dirty="0"/>
              <a:t>Pluriprofessionnel : gâchis</a:t>
            </a:r>
            <a:r>
              <a:rPr lang="fr-FR" dirty="0"/>
              <a:t> (pansements par chirurgien, puis MG, puis IDE…) </a:t>
            </a:r>
          </a:p>
          <a:p>
            <a:pPr lvl="1" algn="just"/>
            <a:r>
              <a:rPr lang="fr-FR" dirty="0"/>
              <a:t>Impact des antiseptiques (chlorhexidine -&gt;)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77298D-6813-6039-6940-4789637846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61" t="26621" r="25765" b="62721"/>
          <a:stretch/>
        </p:blipFill>
        <p:spPr>
          <a:xfrm>
            <a:off x="7095872" y="5994908"/>
            <a:ext cx="4847563" cy="86309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5565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Agir à tous niveaux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5BFCF1-2AB9-266B-4BE4-B1AF5CE83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04299" cy="50323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b="1" dirty="0"/>
              <a:t>Industriel : </a:t>
            </a:r>
          </a:p>
          <a:p>
            <a:pPr lvl="1" algn="just"/>
            <a:r>
              <a:rPr lang="fr-FR" dirty="0"/>
              <a:t>Responsabilité Sociétale des Entreprises (RSE) : </a:t>
            </a:r>
            <a:r>
              <a:rPr lang="fr-FR" b="1" dirty="0"/>
              <a:t>Hartmann France 2022 </a:t>
            </a:r>
            <a:r>
              <a:rPr lang="fr-FR" dirty="0"/>
              <a:t>= production locale (comme </a:t>
            </a:r>
            <a:r>
              <a:rPr lang="fr-FR" b="1" dirty="0"/>
              <a:t>URGO</a:t>
            </a:r>
            <a:r>
              <a:rPr lang="fr-FR" dirty="0"/>
              <a:t>), norme  Iso 14001, - 40 % CO2 en 4 ans, - 42,5 % consommation d’eau en 3 ans… </a:t>
            </a:r>
          </a:p>
          <a:p>
            <a:pPr lvl="1" algn="just"/>
            <a:r>
              <a:rPr lang="fr-FR" dirty="0"/>
              <a:t>Développer de </a:t>
            </a:r>
            <a:r>
              <a:rPr lang="fr-FR" b="1" dirty="0"/>
              <a:t>nouveaux produits biocompatibles et biorésorbables </a:t>
            </a:r>
            <a:r>
              <a:rPr lang="fr-FR" dirty="0"/>
              <a:t>(ex. </a:t>
            </a:r>
            <a:r>
              <a:rPr lang="fr-FR" dirty="0" err="1"/>
              <a:t>Coloplast</a:t>
            </a:r>
            <a:r>
              <a:rPr lang="fr-FR" dirty="0"/>
              <a:t> </a:t>
            </a:r>
            <a:r>
              <a:rPr lang="fr-FR" dirty="0" err="1"/>
              <a:t>Kerecis</a:t>
            </a:r>
            <a:r>
              <a:rPr lang="fr-FR" dirty="0"/>
              <a:t> – peau de poisson)</a:t>
            </a:r>
          </a:p>
          <a:p>
            <a:pPr lvl="1" algn="just"/>
            <a:endParaRPr lang="fr-FR" b="1" dirty="0"/>
          </a:p>
          <a:p>
            <a:pPr lvl="1" algn="just"/>
            <a:endParaRPr lang="fr-FR" b="1" dirty="0"/>
          </a:p>
          <a:p>
            <a:pPr lvl="1" algn="just"/>
            <a:endParaRPr lang="fr-FR" b="1" dirty="0"/>
          </a:p>
          <a:p>
            <a:pPr lvl="1" algn="just"/>
            <a:r>
              <a:rPr lang="fr-FR" b="1" dirty="0"/>
              <a:t>Moins de « greenwashing » et de « smart marketing » </a:t>
            </a:r>
            <a:r>
              <a:rPr lang="fr-FR" dirty="0"/>
              <a:t>(ex. couches absorbantes et techniques souvent non utiles car « qui peut le plus… »)</a:t>
            </a:r>
            <a:endParaRPr lang="fr-FR" b="1" dirty="0"/>
          </a:p>
          <a:p>
            <a:pPr algn="just"/>
            <a:r>
              <a:rPr lang="fr-FR" b="1" dirty="0"/>
              <a:t>Soignants : </a:t>
            </a:r>
          </a:p>
          <a:p>
            <a:pPr lvl="1" algn="just"/>
            <a:r>
              <a:rPr lang="fr-FR" dirty="0"/>
              <a:t>Prescrire le bon pansement (et contention) au bon moment (= optimiser nos compétences pour soigner vite et bien !)</a:t>
            </a:r>
          </a:p>
          <a:p>
            <a:pPr lvl="1" algn="just"/>
            <a:r>
              <a:rPr lang="fr-FR" dirty="0"/>
              <a:t>Respect de la prescription (disponibilité en pharmacie)</a:t>
            </a:r>
          </a:p>
          <a:p>
            <a:pPr algn="just"/>
            <a:endParaRPr lang="fr-FR" dirty="0"/>
          </a:p>
        </p:txBody>
      </p:sp>
      <p:pic>
        <p:nvPicPr>
          <p:cNvPr id="2052" name="Picture 4" descr="Logo Ecovadis Silver 2022">
            <a:extLst>
              <a:ext uri="{FF2B5EF4-FFF2-40B4-BE49-F238E27FC236}">
                <a16:creationId xmlns:a16="http://schemas.microsoft.com/office/drawing/2014/main" id="{FB7857B2-5E05-8170-BC80-6602C457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3" y="2153879"/>
            <a:ext cx="1247775" cy="106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158929-3902-4B18-F960-5DAD118C47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19" t="14166" r="22813" b="66505"/>
          <a:stretch/>
        </p:blipFill>
        <p:spPr>
          <a:xfrm>
            <a:off x="7265092" y="3429000"/>
            <a:ext cx="4377407" cy="11076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2" descr="Visuel label ISO 14001">
            <a:extLst>
              <a:ext uri="{FF2B5EF4-FFF2-40B4-BE49-F238E27FC236}">
                <a16:creationId xmlns:a16="http://schemas.microsoft.com/office/drawing/2014/main" id="{951F0666-24FD-D2E4-0B60-40B2D44A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" y="3199567"/>
            <a:ext cx="1247776" cy="10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1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ECEF0596-1275-057E-420D-EEF70F5C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A61F92-D90F-CD70-F286-D34BF75F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sujet qui commence à émerger ?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5BFCF1-2AB9-266B-4BE4-B1AF5CE83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dirty="0"/>
              <a:t>Johanna Maria Sommer</a:t>
            </a:r>
          </a:p>
          <a:p>
            <a:pPr lvl="1" algn="just"/>
            <a:r>
              <a:rPr lang="fr-FR" dirty="0"/>
              <a:t>12 mois 12 actions (fiche de juin -&gt;)</a:t>
            </a:r>
          </a:p>
          <a:p>
            <a:pPr algn="just"/>
            <a:r>
              <a:rPr lang="fr-FR" dirty="0"/>
              <a:t>Olivier </a:t>
            </a:r>
            <a:r>
              <a:rPr lang="fr-FR" dirty="0" err="1"/>
              <a:t>Raspado</a:t>
            </a:r>
            <a:endParaRPr lang="fr-FR" dirty="0"/>
          </a:p>
          <a:p>
            <a:pPr lvl="1" algn="just"/>
            <a:r>
              <a:rPr lang="fr-FR" dirty="0"/>
              <a:t>4ème rencontre INRESA </a:t>
            </a:r>
          </a:p>
          <a:p>
            <a:pPr lvl="1" algn="just"/>
            <a:r>
              <a:rPr lang="fr-FR" dirty="0"/>
              <a:t>Acteurs de la plaie (décembre 2023)</a:t>
            </a:r>
          </a:p>
          <a:p>
            <a:pPr algn="just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C00F2F-0436-4551-AAEE-07E09C545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46" y="1825625"/>
            <a:ext cx="3257799" cy="4617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16965C-5E21-C4BD-C468-8865710CC3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57" t="12956" r="22949" b="50944"/>
          <a:stretch/>
        </p:blipFill>
        <p:spPr>
          <a:xfrm>
            <a:off x="325555" y="4001294"/>
            <a:ext cx="3086272" cy="14713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41509A-F1A3-71E2-7687-AA004E1AF7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778" t="12977" r="22982" b="52180"/>
          <a:stretch/>
        </p:blipFill>
        <p:spPr>
          <a:xfrm>
            <a:off x="3599472" y="4001294"/>
            <a:ext cx="3171133" cy="14713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3C5772-0C3B-A2DD-BD40-BC3BF533DF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24" t="23396" r="44954" b="60815"/>
          <a:stretch/>
        </p:blipFill>
        <p:spPr>
          <a:xfrm>
            <a:off x="1037150" y="5544905"/>
            <a:ext cx="4749353" cy="131309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15475543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CD2E5647-5C4A-529F-9AEA-BB91CB0683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CE6D11-380A-CD1B-533F-07EA07C7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01A95-2C78-3198-6276-B90189392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40806" cy="4351338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Pour limiter l’impact environnemental de leur pratique, les </a:t>
            </a:r>
            <a:r>
              <a:rPr lang="fr-FR" sz="2400" b="1" dirty="0"/>
              <a:t>pansements ne sont pas une priorité </a:t>
            </a:r>
            <a:r>
              <a:rPr lang="fr-FR" sz="2400" dirty="0"/>
              <a:t>pour les MG a priori</a:t>
            </a:r>
          </a:p>
          <a:p>
            <a:pPr marL="0" indent="0" algn="ctr">
              <a:buNone/>
            </a:pPr>
            <a:r>
              <a:rPr lang="fr-FR" sz="2400" b="1" dirty="0"/>
              <a:t>MAIS</a:t>
            </a:r>
            <a:r>
              <a:rPr lang="fr-FR" sz="2400" dirty="0"/>
              <a:t> </a:t>
            </a:r>
          </a:p>
          <a:p>
            <a:pPr algn="just"/>
            <a:r>
              <a:rPr lang="fr-FR" sz="2400" dirty="0"/>
              <a:t>Si informés, ils sont </a:t>
            </a:r>
            <a:r>
              <a:rPr lang="fr-FR" sz="2400" b="1" dirty="0"/>
              <a:t>favorables au changement</a:t>
            </a:r>
            <a:endParaRPr lang="fr-FR" sz="2400" dirty="0"/>
          </a:p>
          <a:p>
            <a:pPr marL="0" indent="0" algn="ctr">
              <a:buNone/>
            </a:pPr>
            <a:r>
              <a:rPr lang="fr-FR" sz="2400" b="1" dirty="0"/>
              <a:t>DONC</a:t>
            </a:r>
          </a:p>
          <a:p>
            <a:pPr algn="just"/>
            <a:r>
              <a:rPr lang="fr-FR" sz="2400" b="1" dirty="0"/>
              <a:t>Intérêt d’une information transparente et complète </a:t>
            </a:r>
            <a:r>
              <a:rPr lang="fr-FR" sz="2400" dirty="0"/>
              <a:t>de la part des fabricants (base de données type </a:t>
            </a:r>
            <a:r>
              <a:rPr lang="fr-FR" sz="2400" dirty="0" err="1"/>
              <a:t>Agribalyse</a:t>
            </a:r>
            <a:r>
              <a:rPr lang="fr-FR" sz="2400" dirty="0"/>
              <a:t>) pour un </a:t>
            </a:r>
            <a:r>
              <a:rPr lang="fr-FR" sz="2400" b="1" dirty="0"/>
              <a:t>score environnemental des LPP</a:t>
            </a:r>
          </a:p>
          <a:p>
            <a:pPr algn="just"/>
            <a:r>
              <a:rPr lang="fr-FR" sz="2400" b="1" dirty="0"/>
              <a:t>Exemples de score pour médicaments : </a:t>
            </a:r>
            <a:r>
              <a:rPr lang="fr-FR" sz="2400" dirty="0"/>
              <a:t>PBT, Hazard Score</a:t>
            </a:r>
            <a:endParaRPr lang="fr-FR" sz="2400" b="1" dirty="0"/>
          </a:p>
          <a:p>
            <a:pPr marL="0" indent="0" algn="just">
              <a:buNone/>
            </a:pPr>
            <a:endParaRPr lang="fr-FR" sz="2400" b="1" dirty="0"/>
          </a:p>
          <a:p>
            <a:pPr marL="0" indent="0" algn="just">
              <a:buNone/>
            </a:pP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97DD03-6467-7A58-557E-D637D0852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770563"/>
            <a:ext cx="4953000" cy="812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27E82D-83C2-F963-E12C-3096EF099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954" y="5504415"/>
            <a:ext cx="1054100" cy="1168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E160F6-F461-1C07-2D2A-49AE3BAA2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958" y="5428215"/>
            <a:ext cx="1981200" cy="1320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E2410C-1E58-8394-3476-6AA97829D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8276" y="2438797"/>
            <a:ext cx="2583657" cy="25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9892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70629-379A-8109-D2FA-E529E43E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</p:spPr>
        <p:txBody>
          <a:bodyPr/>
          <a:lstStyle/>
          <a:p>
            <a:r>
              <a:rPr lang="fr-FR" dirty="0"/>
              <a:t>Partie II – Sélection (non exhaustive) de sites web utiles en pratique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5DB058-3470-2C40-6F80-B4A17A18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err="1"/>
              <a:t>Antibioclic</a:t>
            </a:r>
            <a:endParaRPr lang="fr-FR" dirty="0"/>
          </a:p>
          <a:p>
            <a:r>
              <a:rPr lang="fr-FR" dirty="0" err="1"/>
              <a:t>Dragi</a:t>
            </a:r>
            <a:r>
              <a:rPr lang="fr-FR" dirty="0"/>
              <a:t> </a:t>
            </a:r>
            <a:r>
              <a:rPr lang="fr-FR" dirty="0" err="1"/>
              <a:t>Webdo</a:t>
            </a:r>
            <a:r>
              <a:rPr lang="fr-FR" dirty="0"/>
              <a:t> </a:t>
            </a:r>
          </a:p>
          <a:p>
            <a:r>
              <a:rPr lang="fr-FR" dirty="0" err="1"/>
              <a:t>BioMG</a:t>
            </a:r>
            <a:r>
              <a:rPr lang="fr-FR" dirty="0"/>
              <a:t> </a:t>
            </a:r>
          </a:p>
          <a:p>
            <a:r>
              <a:rPr lang="fr-FR" dirty="0"/>
              <a:t>Certificats-absurdes</a:t>
            </a:r>
          </a:p>
          <a:p>
            <a:r>
              <a:rPr lang="fr-FR" dirty="0" err="1"/>
              <a:t>ThyroCheck</a:t>
            </a:r>
            <a:r>
              <a:rPr lang="fr-FR" dirty="0"/>
              <a:t> </a:t>
            </a:r>
          </a:p>
          <a:p>
            <a:r>
              <a:rPr lang="fr-FR" dirty="0"/>
              <a:t>Kit </a:t>
            </a:r>
            <a:r>
              <a:rPr lang="fr-FR" dirty="0" err="1"/>
              <a:t>Medical</a:t>
            </a:r>
            <a:r>
              <a:rPr lang="fr-FR" dirty="0"/>
              <a:t> </a:t>
            </a:r>
          </a:p>
          <a:p>
            <a:r>
              <a:rPr lang="fr-FR" dirty="0" err="1"/>
              <a:t>Ophtalmoclic</a:t>
            </a:r>
            <a:r>
              <a:rPr lang="fr-FR" dirty="0"/>
              <a:t> </a:t>
            </a:r>
          </a:p>
          <a:p>
            <a:r>
              <a:rPr lang="fr-FR" dirty="0" err="1"/>
              <a:t>Dentaclic</a:t>
            </a:r>
            <a:r>
              <a:rPr lang="fr-FR" dirty="0"/>
              <a:t> </a:t>
            </a:r>
          </a:p>
          <a:p>
            <a:r>
              <a:rPr lang="fr-FR" dirty="0" err="1"/>
              <a:t>Psychopharma</a:t>
            </a:r>
            <a:r>
              <a:rPr lang="fr-FR" dirty="0"/>
              <a:t> </a:t>
            </a:r>
          </a:p>
          <a:p>
            <a:r>
              <a:rPr lang="fr-FR" dirty="0" err="1"/>
              <a:t>Psychiaclic</a:t>
            </a:r>
            <a:endParaRPr lang="fr-FR" dirty="0"/>
          </a:p>
          <a:p>
            <a:r>
              <a:rPr lang="fr-FR" dirty="0"/>
              <a:t>Pas-à-pas en pédiatrie </a:t>
            </a:r>
          </a:p>
          <a:p>
            <a:r>
              <a:rPr lang="fr-FR" dirty="0" err="1"/>
              <a:t>Pediadoc</a:t>
            </a:r>
            <a:endParaRPr lang="fr-FR" dirty="0"/>
          </a:p>
          <a:p>
            <a:r>
              <a:rPr lang="fr-FR" dirty="0" err="1"/>
              <a:t>EBMFrance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1900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5BA14-738C-C3FC-1A7A-B2529F14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DragiWebdo</a:t>
            </a:r>
            <a:r>
              <a:rPr lang="fr-FR" dirty="0"/>
              <a:t> – se former en 5 minutes par semaine (</a:t>
            </a:r>
            <a:r>
              <a:rPr lang="fr-FR" dirty="0">
                <a:hlinkClick r:id="rId2"/>
              </a:rPr>
              <a:t>https://www.medicalement-geek.com/)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495ED1-1A64-69BC-0D18-5BF50478C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MG (MCU) fait une revue de littérature chaque semaine (440 numéros déjà !) sur les sites de veille (IRDES, Sentinelles…), méta-analyses Cochrane, Minera, principales revues (NEJM, BMJ, JAMA, Lancet, Exercer…), pharmacovigilance (ANSM, EMA, FDA)</a:t>
            </a:r>
          </a:p>
        </p:txBody>
      </p:sp>
      <p:pic>
        <p:nvPicPr>
          <p:cNvPr id="5" name="Image 4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38813D30-B383-EF7E-0D56-F7D766532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" y="3494289"/>
            <a:ext cx="10038080" cy="33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39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265C2-005D-2714-30ED-C9412BD1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EBMFrance.net</a:t>
            </a:r>
            <a:r>
              <a:rPr lang="fr-FR" dirty="0"/>
              <a:t>… (Akos EMC, </a:t>
            </a:r>
            <a:r>
              <a:rPr lang="fr-FR" dirty="0" err="1"/>
              <a:t>UpToDate</a:t>
            </a:r>
            <a:r>
              <a:rPr lang="fr-FR" dirty="0"/>
              <a:t>, Prescrire…) – se former en plus longtemps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DF1B32-BFD4-5804-8C1D-4CE06910F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D’autres sites : </a:t>
            </a:r>
            <a:r>
              <a:rPr lang="fr-FR" dirty="0" err="1"/>
              <a:t>Clinithèque</a:t>
            </a:r>
            <a:r>
              <a:rPr lang="fr-FR" dirty="0"/>
              <a:t> (sémiologie du genou basée sur les preuves…)</a:t>
            </a:r>
          </a:p>
        </p:txBody>
      </p:sp>
    </p:spTree>
    <p:extLst>
      <p:ext uri="{BB962C8B-B14F-4D97-AF65-F5344CB8AC3E}">
        <p14:creationId xmlns:p14="http://schemas.microsoft.com/office/powerpoint/2010/main" val="1041786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170107-BB1D-F054-ADF7-CD94CBF9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Vidal Recos – un intermédiaire pratique en consultation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B4786A-9AA0-04A1-EBE4-86E994ED5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3" y="1690688"/>
            <a:ext cx="7048437" cy="3811754"/>
          </a:xfrm>
        </p:spPr>
      </p:pic>
      <p:pic>
        <p:nvPicPr>
          <p:cNvPr id="7" name="Image 6" descr="Une image contenant texte, capture d’écran, Parallèle, Police&#10;&#10;Description générée automatiquement">
            <a:extLst>
              <a:ext uri="{FF2B5EF4-FFF2-40B4-BE49-F238E27FC236}">
                <a16:creationId xmlns:a16="http://schemas.microsoft.com/office/drawing/2014/main" id="{6E45E567-6A5F-953F-52F5-4BF7B04DC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53" y="985459"/>
            <a:ext cx="3944416" cy="56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3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EC779-7780-7B08-5C6E-F8262DE9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AOMI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2F9E85-79D8-2A3D-1C4E-A297FAB79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8" y="1690688"/>
            <a:ext cx="4210012" cy="4351338"/>
          </a:xfrm>
        </p:spPr>
      </p:pic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A2A56423-0371-4300-3627-2887800A5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01825"/>
            <a:ext cx="7772400" cy="16872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66184F-97C3-707B-A403-D7B78ECC1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3983407"/>
            <a:ext cx="2235200" cy="1816100"/>
          </a:xfrm>
          <a:prstGeom prst="rect">
            <a:avLst/>
          </a:prstGeom>
        </p:spPr>
      </p:pic>
      <p:pic>
        <p:nvPicPr>
          <p:cNvPr id="11" name="Image 10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5EC07ACC-AC90-24CA-E977-EE338345C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25" y="3983407"/>
            <a:ext cx="2749550" cy="2641600"/>
          </a:xfrm>
          <a:prstGeom prst="rect">
            <a:avLst/>
          </a:prstGeom>
        </p:spPr>
      </p:pic>
      <p:pic>
        <p:nvPicPr>
          <p:cNvPr id="13" name="Image 12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6B19EDF3-6A15-1DCC-22E8-017A75926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9" y="3983407"/>
            <a:ext cx="2109093" cy="152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80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6A10DB-9856-BC51-8681-74810045B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de Reason (ou du fromage suisse)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056AE3-950B-3626-258D-627B8F1C59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021" y="1920071"/>
            <a:ext cx="7857958" cy="39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1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03F3E0A-887E-9913-A602-B2B6EFA37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15" y="3473846"/>
            <a:ext cx="5189573" cy="30190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BD70A3-5EC0-3720-301B-5ABCA6E5B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23791" cy="68788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FF8562-CB9F-F2B4-4EBB-3FE4606F0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791" y="0"/>
            <a:ext cx="6158409" cy="338812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CCFEB1A-4973-364A-9D1B-66A0EA8FA33B}"/>
              </a:ext>
            </a:extLst>
          </p:cNvPr>
          <p:cNvSpPr txBox="1">
            <a:spLocks/>
          </p:cNvSpPr>
          <p:nvPr/>
        </p:nvSpPr>
        <p:spPr>
          <a:xfrm>
            <a:off x="12685362" y="30718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7200" b="1" dirty="0">
                <a:solidFill>
                  <a:schemeClr val="bg1"/>
                </a:solidFill>
              </a:rPr>
              <a:t>La santé planétaire : </a:t>
            </a:r>
            <a:br>
              <a:rPr lang="fr-FR" sz="7200" b="1" dirty="0">
                <a:solidFill>
                  <a:schemeClr val="bg1"/>
                </a:solidFill>
              </a:rPr>
            </a:br>
            <a:r>
              <a:rPr lang="fr-FR" sz="7200" b="1" dirty="0">
                <a:solidFill>
                  <a:schemeClr val="bg1"/>
                </a:solidFill>
              </a:rPr>
              <a:t>un sujet d’actualité</a:t>
            </a:r>
            <a:br>
              <a:rPr lang="fr-FR" sz="7200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(comme tous les autres)</a:t>
            </a:r>
            <a:endParaRPr lang="fr-FR" sz="7200" b="1" dirty="0">
              <a:solidFill>
                <a:schemeClr val="bg1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778CE62-6346-880D-7EDD-6CEF39A6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60823" y="681037"/>
            <a:ext cx="10515600" cy="1325563"/>
          </a:xfrm>
        </p:spPr>
        <p:txBody>
          <a:bodyPr/>
          <a:lstStyle/>
          <a:p>
            <a:r>
              <a:rPr lang="fr-FR" dirty="0"/>
              <a:t>La santé planétaire : une relation bilatérale  entre environnement et santé humaine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F49D0ED-F8AA-AE68-C5F3-C099D610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860824" y="2141537"/>
            <a:ext cx="11009243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Hausse des températures (33 000 décès entre 2014 et 2022 en France)</a:t>
            </a:r>
          </a:p>
          <a:p>
            <a:r>
              <a:rPr lang="fr-FR" dirty="0"/>
              <a:t>Dégradation des écosystèmes </a:t>
            </a:r>
          </a:p>
          <a:p>
            <a:pPr lvl="1"/>
            <a:r>
              <a:rPr lang="fr-FR" dirty="0"/>
              <a:t>Extinction d’espèces animales et végétales, terrestres et marines </a:t>
            </a:r>
          </a:p>
          <a:p>
            <a:pPr lvl="1"/>
            <a:r>
              <a:rPr lang="fr-FR" dirty="0"/>
              <a:t>Acidification des océans </a:t>
            </a:r>
          </a:p>
          <a:p>
            <a:pPr lvl="1"/>
            <a:r>
              <a:rPr lang="fr-FR" dirty="0"/>
              <a:t>Pollution de l’air, de l’eau, des aliments</a:t>
            </a:r>
          </a:p>
          <a:p>
            <a:r>
              <a:rPr lang="fr-FR" dirty="0"/>
              <a:t>Conséquences médicales : </a:t>
            </a:r>
          </a:p>
          <a:p>
            <a:pPr lvl="1"/>
            <a:r>
              <a:rPr lang="fr-FR" dirty="0"/>
              <a:t>Coups de chaleur</a:t>
            </a:r>
          </a:p>
          <a:p>
            <a:pPr lvl="1"/>
            <a:r>
              <a:rPr lang="fr-FR" dirty="0"/>
              <a:t>Evènements extrêmes (cyclones, tsunami…) avec conséquences physiques et psychologiques</a:t>
            </a:r>
          </a:p>
          <a:p>
            <a:pPr lvl="1"/>
            <a:r>
              <a:rPr lang="fr-FR" dirty="0"/>
              <a:t>Malnutrition</a:t>
            </a:r>
          </a:p>
          <a:p>
            <a:pPr lvl="1"/>
            <a:r>
              <a:rPr lang="fr-FR" dirty="0"/>
              <a:t>Infections : qualité de l’air, maladies vectorielles, alimentaires ou hydriques</a:t>
            </a:r>
          </a:p>
          <a:p>
            <a:r>
              <a:rPr lang="fr-FR" dirty="0"/>
              <a:t>Eco-anxiété </a:t>
            </a:r>
            <a:r>
              <a:rPr lang="fr-FR" sz="1900" dirty="0"/>
              <a:t>(car d’ici 80 ans, on sera tous morts, et sans doute même avant)</a:t>
            </a:r>
            <a:r>
              <a:rPr lang="fr-FR" dirty="0"/>
              <a:t> </a:t>
            </a:r>
          </a:p>
          <a:p>
            <a:pPr lvl="1"/>
            <a:endParaRPr lang="fr-FR" dirty="0"/>
          </a:p>
        </p:txBody>
      </p:sp>
      <p:pic>
        <p:nvPicPr>
          <p:cNvPr id="2" name="Image 1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6DEF2C55-4864-8293-27EE-8BB19A4232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452203" y="-439010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113958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153CA-DDD5-E114-4F93-0B4E27BC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consultation, vous devez prescrire…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206A1E-1876-4A1D-ED69-CC288105A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… un antibiotique </a:t>
            </a:r>
          </a:p>
          <a:p>
            <a:r>
              <a:rPr lang="fr-FR" dirty="0"/>
              <a:t>… un bilan biologique</a:t>
            </a:r>
          </a:p>
          <a:p>
            <a:r>
              <a:rPr lang="fr-FR" dirty="0"/>
              <a:t>… une imagerie </a:t>
            </a:r>
          </a:p>
          <a:p>
            <a:r>
              <a:rPr lang="fr-FR" dirty="0"/>
              <a:t>… un refus de certificat médical</a:t>
            </a:r>
          </a:p>
        </p:txBody>
      </p:sp>
    </p:spTree>
    <p:extLst>
      <p:ext uri="{BB962C8B-B14F-4D97-AF65-F5344CB8AC3E}">
        <p14:creationId xmlns:p14="http://schemas.microsoft.com/office/powerpoint/2010/main" val="3035996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5BA14-738C-C3FC-1A7A-B2529F14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					- </a:t>
            </a:r>
            <a:r>
              <a:rPr lang="fr-FR" dirty="0">
                <a:hlinkClick r:id="rId2"/>
              </a:rPr>
              <a:t>https://antibioclic.com/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495ED1-1A64-69BC-0D18-5BF50478C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Site de Pauline </a:t>
            </a:r>
            <a:r>
              <a:rPr lang="fr-FR" dirty="0" err="1"/>
              <a:t>Jeanmougin</a:t>
            </a:r>
            <a:r>
              <a:rPr lang="fr-FR" dirty="0"/>
              <a:t> (PA à Diderot) </a:t>
            </a:r>
          </a:p>
        </p:txBody>
      </p:sp>
      <p:pic>
        <p:nvPicPr>
          <p:cNvPr id="6" name="Image 5" descr="Une image contenant Police, logo, Graphique, texte&#10;&#10;Description générée automatiquement">
            <a:extLst>
              <a:ext uri="{FF2B5EF4-FFF2-40B4-BE49-F238E27FC236}">
                <a16:creationId xmlns:a16="http://schemas.microsoft.com/office/drawing/2014/main" id="{26A8D14B-2B8D-6A35-0713-7F483D24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596107"/>
            <a:ext cx="4648200" cy="774700"/>
          </a:xfrm>
          <a:prstGeom prst="rect">
            <a:avLst/>
          </a:prstGeom>
        </p:spPr>
      </p:pic>
      <p:pic>
        <p:nvPicPr>
          <p:cNvPr id="8" name="Image 7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EF9EEA70-CCC0-CC9A-878D-58BB8789E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2255445"/>
            <a:ext cx="7772400" cy="42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7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B57ED-4ED4-D02C-A9F0-0A92EE2E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BioMG.fr</a:t>
            </a:r>
            <a:r>
              <a:rPr lang="fr-FR" dirty="0"/>
              <a:t> – c’est écologique, c’est local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4355E6-D48A-BC5F-BC97-DBE8C7A88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Site par Dr Solange Déplanque et Dr Michaël </a:t>
            </a:r>
            <a:r>
              <a:rPr lang="fr-FR" dirty="0" err="1"/>
              <a:t>Rochoy</a:t>
            </a:r>
            <a:endParaRPr lang="fr-FR" dirty="0"/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CDE05097-F9A8-3484-34FF-10BF18221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58627"/>
            <a:ext cx="7772400" cy="365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19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B57ED-4ED4-D02C-A9F0-0A92EE2E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BioMG.fr</a:t>
            </a:r>
            <a:r>
              <a:rPr lang="fr-FR" dirty="0"/>
              <a:t> – c’est écologique, c’est local </a:t>
            </a:r>
          </a:p>
        </p:txBody>
      </p:sp>
      <p:pic>
        <p:nvPicPr>
          <p:cNvPr id="6" name="Image 5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711AAEAE-60BA-A7FE-7650-DEA98E603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11293"/>
            <a:ext cx="7772400" cy="479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2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93674-AA74-278E-39F8-8B95847A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Aderim.radiologie.fr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 descr="Une image contenant texte, capture d’écran, personne, habits&#10;&#10;Description générée automatiquement">
            <a:extLst>
              <a:ext uri="{FF2B5EF4-FFF2-40B4-BE49-F238E27FC236}">
                <a16:creationId xmlns:a16="http://schemas.microsoft.com/office/drawing/2014/main" id="{38218B77-6A71-1BAA-74ED-32CC61704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4" y="1434014"/>
            <a:ext cx="7989783" cy="3972175"/>
          </a:xfrm>
        </p:spPr>
      </p:pic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4C347E8-FCFC-6D83-3734-A5FD8B4C3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51" y="5213684"/>
            <a:ext cx="5843649" cy="16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5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5745EB-0545-67D3-A502-D89F59501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Site de Michaël </a:t>
            </a:r>
            <a:r>
              <a:rPr lang="fr-FR" dirty="0" err="1"/>
              <a:t>Rochoy</a:t>
            </a:r>
            <a:r>
              <a:rPr lang="fr-FR" dirty="0"/>
              <a:t>, pour le collège de médecine générale</a:t>
            </a:r>
          </a:p>
          <a:p>
            <a:r>
              <a:rPr lang="fr-FR" dirty="0"/>
              <a:t>Liste les certificats légaux et quelques non légaux (non exhaustif…) </a:t>
            </a:r>
          </a:p>
          <a:p>
            <a:r>
              <a:rPr lang="fr-FR" dirty="0"/>
              <a:t>Liste des rythmes de certificats par fédération sportive (...) </a:t>
            </a:r>
          </a:p>
          <a:p>
            <a:r>
              <a:rPr lang="fr-FR" b="1" dirty="0"/>
              <a:t>Permet de préparer des modèles sourcés de refus de certificats</a:t>
            </a:r>
          </a:p>
        </p:txBody>
      </p:sp>
      <p:pic>
        <p:nvPicPr>
          <p:cNvPr id="8" name="Image 7" descr="Une image contenant texte, graphisme, Graphique, Police&#10;&#10;Description générée automatiquement">
            <a:extLst>
              <a:ext uri="{FF2B5EF4-FFF2-40B4-BE49-F238E27FC236}">
                <a16:creationId xmlns:a16="http://schemas.microsoft.com/office/drawing/2014/main" id="{85E35AF7-99B1-EB95-A01E-709201EE6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163671"/>
            <a:ext cx="7632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22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graphisme, Graphique, Police&#10;&#10;Description générée automatiquement">
            <a:extLst>
              <a:ext uri="{FF2B5EF4-FFF2-40B4-BE49-F238E27FC236}">
                <a16:creationId xmlns:a16="http://schemas.microsoft.com/office/drawing/2014/main" id="{85E35AF7-99B1-EB95-A01E-709201EE6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" y="480059"/>
            <a:ext cx="6254803" cy="14362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388D67-61AF-8EDC-C023-7D0616B51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2" r="28296"/>
          <a:stretch/>
        </p:blipFill>
        <p:spPr>
          <a:xfrm>
            <a:off x="0" y="2537461"/>
            <a:ext cx="6222610" cy="3414482"/>
          </a:xfrm>
          <a:prstGeom prst="rect">
            <a:avLst/>
          </a:prstGeom>
        </p:spPr>
      </p:pic>
      <p:pic>
        <p:nvPicPr>
          <p:cNvPr id="7" name="Image 6" descr="Une image contenant texte, capture d’écran, Police, papier&#10;&#10;Description générée automatiquement">
            <a:extLst>
              <a:ext uri="{FF2B5EF4-FFF2-40B4-BE49-F238E27FC236}">
                <a16:creationId xmlns:a16="http://schemas.microsoft.com/office/drawing/2014/main" id="{AFD12407-2BCF-BF52-6FFC-D901A8841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163671"/>
            <a:ext cx="56134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83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5153CA-DDD5-E114-4F93-0B4E27BC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Vous avez un problème plus précis…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206A1E-1876-4A1D-ED69-CC288105A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… en lien avec la thyroïde </a:t>
            </a:r>
          </a:p>
          <a:p>
            <a:r>
              <a:rPr lang="fr-FR" dirty="0"/>
              <a:t>… en lien avec l’</a:t>
            </a:r>
            <a:r>
              <a:rPr lang="fr-FR" dirty="0" err="1"/>
              <a:t>opthalmologie</a:t>
            </a:r>
            <a:r>
              <a:rPr lang="fr-FR" dirty="0"/>
              <a:t> </a:t>
            </a:r>
          </a:p>
          <a:p>
            <a:r>
              <a:rPr lang="fr-FR" dirty="0"/>
              <a:t>… en lien avec les problèmes dentaires </a:t>
            </a:r>
            <a:r>
              <a:rPr lang="fr-FR" sz="1800" dirty="0"/>
              <a:t>(et le prochain RDV en urgence chez un dentiste est en octobre)</a:t>
            </a:r>
          </a:p>
          <a:p>
            <a:r>
              <a:rPr lang="fr-FR" dirty="0"/>
              <a:t>… en lien avec la psychiatrie</a:t>
            </a:r>
          </a:p>
          <a:p>
            <a:r>
              <a:rPr lang="fr-FR" dirty="0"/>
              <a:t>… en lien avec la pédiatrie</a:t>
            </a:r>
          </a:p>
          <a:p>
            <a:r>
              <a:rPr lang="fr-FR" dirty="0"/>
              <a:t>… en lien avec la prescription de statines</a:t>
            </a:r>
          </a:p>
          <a:p>
            <a:r>
              <a:rPr lang="fr-FR" dirty="0"/>
              <a:t>… en lien avec un voyage à l’étranger</a:t>
            </a:r>
          </a:p>
          <a:p>
            <a:r>
              <a:rPr lang="fr-FR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544735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5745EB-0545-67D3-A502-D89F59501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Site de Marie-Lou Perrot (sous ma direction) et Marie Hecquet (sous la direction de Dr Jonathan Favre), validé par Dr Miriam </a:t>
            </a:r>
            <a:r>
              <a:rPr lang="fr-FR" dirty="0" err="1"/>
              <a:t>Ladsous</a:t>
            </a:r>
            <a:r>
              <a:rPr lang="fr-FR" dirty="0"/>
              <a:t> (endocrino CHU Lille), développé par </a:t>
            </a:r>
            <a:r>
              <a:rPr lang="fr-FR" dirty="0" err="1"/>
              <a:t>ThyroPartner</a:t>
            </a:r>
            <a:endParaRPr lang="fr-FR" dirty="0"/>
          </a:p>
          <a:p>
            <a:endParaRPr lang="fr-FR" dirty="0"/>
          </a:p>
          <a:p>
            <a:r>
              <a:rPr lang="fr-FR" dirty="0"/>
              <a:t>Quand demander une TSH ? </a:t>
            </a:r>
          </a:p>
          <a:p>
            <a:r>
              <a:rPr lang="fr-FR" dirty="0"/>
              <a:t>Quel bilan si TSH anormale ? </a:t>
            </a:r>
          </a:p>
          <a:p>
            <a:r>
              <a:rPr lang="fr-FR" dirty="0"/>
              <a:t>Quelle surveillance si nodules à l’échographie ? (eu-</a:t>
            </a:r>
            <a:r>
              <a:rPr lang="fr-FR" dirty="0" err="1"/>
              <a:t>TiRADs</a:t>
            </a:r>
            <a:r>
              <a:rPr lang="fr-FR" dirty="0"/>
              <a:t>)</a:t>
            </a:r>
          </a:p>
        </p:txBody>
      </p:sp>
      <p:pic>
        <p:nvPicPr>
          <p:cNvPr id="4" name="Image 3" descr="Une image contenant Police, Graphique, conception, typographie&#10;&#10;Description générée automatiquement">
            <a:extLst>
              <a:ext uri="{FF2B5EF4-FFF2-40B4-BE49-F238E27FC236}">
                <a16:creationId xmlns:a16="http://schemas.microsoft.com/office/drawing/2014/main" id="{157F54C3-49C3-0BA1-0FCA-B68957263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" y="452436"/>
            <a:ext cx="5135882" cy="160496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088297F-9D6D-8D25-AB50-E0E041BFA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135"/>
            <a:ext cx="10515600" cy="1325563"/>
          </a:xfrm>
        </p:spPr>
        <p:txBody>
          <a:bodyPr/>
          <a:lstStyle/>
          <a:p>
            <a:r>
              <a:rPr lang="fr-FR" dirty="0"/>
              <a:t>						</a:t>
            </a:r>
            <a:r>
              <a:rPr lang="fr-FR" dirty="0" err="1"/>
              <a:t>ThyroCheck.fr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883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olice, Graphique, conception, typographie&#10;&#10;Description générée automatiquement">
            <a:extLst>
              <a:ext uri="{FF2B5EF4-FFF2-40B4-BE49-F238E27FC236}">
                <a16:creationId xmlns:a16="http://schemas.microsoft.com/office/drawing/2014/main" id="{157F54C3-49C3-0BA1-0FCA-B68957263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" y="452436"/>
            <a:ext cx="5135882" cy="160496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088297F-9D6D-8D25-AB50-E0E041BFA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135"/>
            <a:ext cx="10515600" cy="1325563"/>
          </a:xfrm>
        </p:spPr>
        <p:txBody>
          <a:bodyPr/>
          <a:lstStyle/>
          <a:p>
            <a:r>
              <a:rPr lang="fr-FR" dirty="0"/>
              <a:t>						</a:t>
            </a:r>
            <a:r>
              <a:rPr lang="fr-FR" dirty="0" err="1"/>
              <a:t>ThyroCheck.fr</a:t>
            </a:r>
            <a:endParaRPr lang="fr-FR" dirty="0"/>
          </a:p>
        </p:txBody>
      </p:sp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03E5C12E-D277-BC77-6470-33B6FB03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2" y="2216063"/>
            <a:ext cx="5376870" cy="4304356"/>
          </a:xfrm>
          <a:prstGeom prst="rect">
            <a:avLst/>
          </a:prstGeom>
        </p:spPr>
      </p:pic>
      <p:pic>
        <p:nvPicPr>
          <p:cNvPr id="12" name="Image 11" descr="Une image contenant texte, capture d’écran, Page web, Site web&#10;&#10;Description générée automatiquement">
            <a:extLst>
              <a:ext uri="{FF2B5EF4-FFF2-40B4-BE49-F238E27FC236}">
                <a16:creationId xmlns:a16="http://schemas.microsoft.com/office/drawing/2014/main" id="{9B652BF6-7E1B-FFE0-0606-11067BC68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81" y="573171"/>
            <a:ext cx="6617019" cy="59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6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santé planétaire : une relation bilatérale  entre environnement et santé humaine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1ADB01-0851-47FA-4A41-00FE1CDCE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09243" cy="4667250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Hausse des températures </a:t>
            </a:r>
            <a:r>
              <a:rPr lang="fr-FR" dirty="0"/>
              <a:t>(33 000 décès entre 2014 et 2022 en France)</a:t>
            </a:r>
          </a:p>
          <a:p>
            <a:r>
              <a:rPr lang="fr-FR" b="1" dirty="0"/>
              <a:t>Dégradation des écosystèmes </a:t>
            </a:r>
          </a:p>
          <a:p>
            <a:pPr lvl="1"/>
            <a:r>
              <a:rPr lang="fr-FR" dirty="0"/>
              <a:t>Extinction d’espèces animales et végétales, terrestres et marines </a:t>
            </a:r>
          </a:p>
          <a:p>
            <a:pPr lvl="1"/>
            <a:r>
              <a:rPr lang="fr-FR" dirty="0"/>
              <a:t>Acidification des océans </a:t>
            </a:r>
          </a:p>
          <a:p>
            <a:pPr lvl="1"/>
            <a:r>
              <a:rPr lang="fr-FR" dirty="0"/>
              <a:t>Pollution de l’air, de l’eau, des aliments</a:t>
            </a:r>
          </a:p>
          <a:p>
            <a:r>
              <a:rPr lang="fr-FR" b="1" dirty="0"/>
              <a:t>Conséquences médicales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Coups de chaleur</a:t>
            </a:r>
          </a:p>
          <a:p>
            <a:pPr lvl="1"/>
            <a:r>
              <a:rPr lang="fr-FR" dirty="0"/>
              <a:t>Evènements extrêmes (cyclones, tsunami…) avec conséquences physiques et psychologiques</a:t>
            </a:r>
          </a:p>
          <a:p>
            <a:pPr lvl="1"/>
            <a:r>
              <a:rPr lang="fr-FR" dirty="0"/>
              <a:t>Malnutrition</a:t>
            </a:r>
          </a:p>
          <a:p>
            <a:pPr lvl="1"/>
            <a:r>
              <a:rPr lang="fr-FR" dirty="0"/>
              <a:t>Infections : qualité de l’air, maladies vectorielles, alimentaires ou hydriques</a:t>
            </a:r>
          </a:p>
          <a:p>
            <a:r>
              <a:rPr lang="fr-FR" b="1" dirty="0"/>
              <a:t>Eco-anxiété</a:t>
            </a:r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B7F3D9-496E-C6A3-34E5-722343224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791" y="-4230887"/>
            <a:ext cx="5189573" cy="30190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146B8A-6C91-90EF-796A-8DF61FBB5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09560"/>
            <a:ext cx="4823791" cy="68788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67F1A5-C721-9BF0-CA1B-15C7865F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9151" y="-3373"/>
            <a:ext cx="6158409" cy="338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0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olice, Graphique, conception, typographie&#10;&#10;Description générée automatiquement">
            <a:extLst>
              <a:ext uri="{FF2B5EF4-FFF2-40B4-BE49-F238E27FC236}">
                <a16:creationId xmlns:a16="http://schemas.microsoft.com/office/drawing/2014/main" id="{157F54C3-49C3-0BA1-0FCA-B68957263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" y="452436"/>
            <a:ext cx="5135882" cy="160496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088297F-9D6D-8D25-AB50-E0E041BFA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135"/>
            <a:ext cx="10515600" cy="1325563"/>
          </a:xfrm>
        </p:spPr>
        <p:txBody>
          <a:bodyPr/>
          <a:lstStyle/>
          <a:p>
            <a:r>
              <a:rPr lang="fr-FR" dirty="0"/>
              <a:t>						</a:t>
            </a:r>
            <a:r>
              <a:rPr lang="fr-FR" dirty="0" err="1"/>
              <a:t>ThyroCheck.fr</a:t>
            </a:r>
            <a:endParaRPr lang="fr-FR" dirty="0"/>
          </a:p>
        </p:txBody>
      </p:sp>
      <p:pic>
        <p:nvPicPr>
          <p:cNvPr id="3" name="Image 2" descr="Une image contenant texte, Police, capture d’écran, conception&#10;&#10;Description générée automatiquement">
            <a:extLst>
              <a:ext uri="{FF2B5EF4-FFF2-40B4-BE49-F238E27FC236}">
                <a16:creationId xmlns:a16="http://schemas.microsoft.com/office/drawing/2014/main" id="{72B949AD-3C8A-D070-26F7-1AC5ACCEF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2197098"/>
            <a:ext cx="5740079" cy="2283462"/>
          </a:xfrm>
          <a:prstGeom prst="rect">
            <a:avLst/>
          </a:prstGeom>
        </p:spPr>
      </p:pic>
      <p:pic>
        <p:nvPicPr>
          <p:cNvPr id="7" name="Image 6" descr="Une image contenant texte, capture d’écran, Police, Page web&#10;&#10;Description générée automatiquement">
            <a:extLst>
              <a:ext uri="{FF2B5EF4-FFF2-40B4-BE49-F238E27FC236}">
                <a16:creationId xmlns:a16="http://schemas.microsoft.com/office/drawing/2014/main" id="{386C0ECC-C6C6-9587-0995-69C96AD43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19" y="2057397"/>
            <a:ext cx="6218528" cy="39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43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FF6B8E-5017-647E-C1E2-97900417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Problème ophtalmo ? </a:t>
            </a:r>
            <a:r>
              <a:rPr lang="fr-FR" dirty="0" err="1"/>
              <a:t>Ophtalmoclic.fr</a:t>
            </a:r>
            <a:r>
              <a:rPr lang="fr-FR" dirty="0"/>
              <a:t> </a:t>
            </a:r>
          </a:p>
        </p:txBody>
      </p:sp>
      <p:pic>
        <p:nvPicPr>
          <p:cNvPr id="8" name="Image 7" descr="Une image contenant capture d’écran, texte, cercle, Police&#10;&#10;Description générée automatiquement">
            <a:extLst>
              <a:ext uri="{FF2B5EF4-FFF2-40B4-BE49-F238E27FC236}">
                <a16:creationId xmlns:a16="http://schemas.microsoft.com/office/drawing/2014/main" id="{CEB7D899-E613-8033-7EA4-8C41F4CAA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7" y="1690688"/>
            <a:ext cx="3987921" cy="3739147"/>
          </a:xfrm>
          <a:prstGeom prst="rect">
            <a:avLst/>
          </a:prstGeom>
        </p:spPr>
      </p:pic>
      <p:pic>
        <p:nvPicPr>
          <p:cNvPr id="11" name="Image 10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A2E80BF6-7D69-B274-DE97-DC5A6E9BB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76" y="1247804"/>
            <a:ext cx="6341524" cy="2690154"/>
          </a:xfrm>
          <a:prstGeom prst="rect">
            <a:avLst/>
          </a:prstGeom>
        </p:spPr>
      </p:pic>
      <p:pic>
        <p:nvPicPr>
          <p:cNvPr id="13" name="Image 12" descr="Une image contenant texte, capture d’écran, Police, menu&#10;&#10;Description générée automatiquement">
            <a:extLst>
              <a:ext uri="{FF2B5EF4-FFF2-40B4-BE49-F238E27FC236}">
                <a16:creationId xmlns:a16="http://schemas.microsoft.com/office/drawing/2014/main" id="{BB59FA27-9618-A7A8-6EFC-92AD97DBA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67" y="3937958"/>
            <a:ext cx="4856391" cy="25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10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FF6B8E-5017-647E-C1E2-97900417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Problème dentaire ? Dentaclic.com </a:t>
            </a:r>
            <a:endParaRPr lang="fr-FR" dirty="0"/>
          </a:p>
        </p:txBody>
      </p:sp>
      <p:pic>
        <p:nvPicPr>
          <p:cNvPr id="5" name="Image 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444AD606-A483-D8B2-6CC9-91751EEE5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6" y="1362530"/>
            <a:ext cx="3679424" cy="1428969"/>
          </a:xfrm>
          <a:prstGeom prst="rect">
            <a:avLst/>
          </a:prstGeom>
        </p:spPr>
      </p:pic>
      <p:pic>
        <p:nvPicPr>
          <p:cNvPr id="7" name="Image 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18C08A91-0E18-CC61-EF68-B229778C6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6" y="2791499"/>
            <a:ext cx="3967849" cy="1786891"/>
          </a:xfrm>
          <a:prstGeom prst="rect">
            <a:avLst/>
          </a:prstGeom>
        </p:spPr>
      </p:pic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B3C70A49-6E46-E712-6653-C8CB6DE4D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6" y="4039924"/>
            <a:ext cx="3679424" cy="1639277"/>
          </a:xfrm>
          <a:prstGeom prst="rect">
            <a:avLst/>
          </a:prstGeom>
        </p:spPr>
      </p:pic>
      <p:pic>
        <p:nvPicPr>
          <p:cNvPr id="14" name="Image 1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6F286EDE-AC08-F58D-09BA-5CAA8D8E1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3" y="5582812"/>
            <a:ext cx="3341437" cy="1512231"/>
          </a:xfrm>
          <a:prstGeom prst="rect">
            <a:avLst/>
          </a:prstGeom>
        </p:spPr>
      </p:pic>
      <p:pic>
        <p:nvPicPr>
          <p:cNvPr id="18" name="Image 17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5FFE2801-E6F5-62A6-4CF2-FAD5AB509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14" y="1362530"/>
            <a:ext cx="3301338" cy="5167312"/>
          </a:xfrm>
          <a:prstGeom prst="rect">
            <a:avLst/>
          </a:prstGeom>
        </p:spPr>
      </p:pic>
      <p:pic>
        <p:nvPicPr>
          <p:cNvPr id="21" name="Image 20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8C257BD8-8583-0598-3012-36BC2A8CD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67" y="2339101"/>
            <a:ext cx="42672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74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6EB47-DB75-8928-DC57-6A460870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Problème psychiatrique ? </a:t>
            </a:r>
            <a:r>
              <a:rPr lang="fr-FR" dirty="0" err="1"/>
              <a:t>Psychiaclic</a:t>
            </a:r>
            <a:r>
              <a:rPr lang="fr-FR" dirty="0"/>
              <a:t>… (Lille)</a:t>
            </a:r>
          </a:p>
        </p:txBody>
      </p:sp>
      <p:pic>
        <p:nvPicPr>
          <p:cNvPr id="5" name="Espace réservé du contenu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2C5FB2C-674F-29B0-CCBA-39FD07CE2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36" y="1690688"/>
            <a:ext cx="4186188" cy="4351338"/>
          </a:xfrm>
        </p:spPr>
      </p:pic>
      <p:pic>
        <p:nvPicPr>
          <p:cNvPr id="7" name="Image 6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E3D7831B-08B4-17AD-3391-0792DE0CC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24" y="1588947"/>
            <a:ext cx="7772400" cy="445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87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46EB47-DB75-8928-DC57-6A460870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… et pour le traitement : </a:t>
            </a:r>
            <a:r>
              <a:rPr lang="fr-FR" dirty="0" err="1"/>
              <a:t>Psychopharma</a:t>
            </a:r>
            <a:endParaRPr lang="fr-FR" dirty="0"/>
          </a:p>
        </p:txBody>
      </p:sp>
      <p:pic>
        <p:nvPicPr>
          <p:cNvPr id="14" name="Espace réservé du contenu 13" descr="Une image contenant texte, Police, nombre, capture d’écran&#10;&#10;Description générée automatiquement">
            <a:extLst>
              <a:ext uri="{FF2B5EF4-FFF2-40B4-BE49-F238E27FC236}">
                <a16:creationId xmlns:a16="http://schemas.microsoft.com/office/drawing/2014/main" id="{0246495E-134D-D429-66F3-BB7EB59F4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" y="1690689"/>
            <a:ext cx="5940576" cy="3476624"/>
          </a:xfrm>
        </p:spPr>
      </p:pic>
      <p:pic>
        <p:nvPicPr>
          <p:cNvPr id="10" name="Image 9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AC801D53-AC72-7141-8328-AED1EEE9E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518" y="1882690"/>
            <a:ext cx="6975347" cy="3972175"/>
          </a:xfrm>
          <a:prstGeom prst="rect">
            <a:avLst/>
          </a:prstGeom>
        </p:spPr>
      </p:pic>
      <p:pic>
        <p:nvPicPr>
          <p:cNvPr id="16" name="Image 15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3FB42A2D-4BEB-D41D-4AF7-F5DA9E2D1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21" y="2805615"/>
            <a:ext cx="5601945" cy="3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0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94F11-8A3E-F1CB-87D2-4920B01D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pédiatrie… </a:t>
            </a:r>
          </a:p>
        </p:txBody>
      </p:sp>
      <p:pic>
        <p:nvPicPr>
          <p:cNvPr id="5" name="Espace réservé du contenu 4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064C0506-A50D-3087-A0BB-398FA11E4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98" y="199629"/>
            <a:ext cx="4457700" cy="10414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671E62-31F9-4269-E9D0-605387167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" y="1297018"/>
            <a:ext cx="7772400" cy="535751"/>
          </a:xfrm>
          <a:prstGeom prst="rect">
            <a:avLst/>
          </a:prstGeom>
        </p:spPr>
      </p:pic>
      <p:pic>
        <p:nvPicPr>
          <p:cNvPr id="9" name="Image 8" descr="Une image contenant texte, capture d’écran, logiciel, diagramme&#10;&#10;Description générée automatiquement">
            <a:extLst>
              <a:ext uri="{FF2B5EF4-FFF2-40B4-BE49-F238E27FC236}">
                <a16:creationId xmlns:a16="http://schemas.microsoft.com/office/drawing/2014/main" id="{F98B4CEF-440A-2BC1-D10F-735798787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3" y="1866127"/>
            <a:ext cx="9930063" cy="487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70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7FD43-A1D7-8D1A-1C53-4985564D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Pas à pas en pédiatrie</a:t>
            </a:r>
          </a:p>
        </p:txBody>
      </p:sp>
      <p:pic>
        <p:nvPicPr>
          <p:cNvPr id="5" name="Espace réservé du contenu 4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6809FD99-19FC-5E69-08B2-7BDF13D09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3" y="1347919"/>
            <a:ext cx="6299474" cy="5383981"/>
          </a:xfrm>
        </p:spPr>
      </p:pic>
      <p:pic>
        <p:nvPicPr>
          <p:cNvPr id="7" name="Image 6" descr="Une image contenant texte, diagramme, ligne, Parallèle&#10;&#10;Description générée automatiquement">
            <a:extLst>
              <a:ext uri="{FF2B5EF4-FFF2-40B4-BE49-F238E27FC236}">
                <a16:creationId xmlns:a16="http://schemas.microsoft.com/office/drawing/2014/main" id="{9B79F6CE-B3F4-0063-3B04-377B7FC3F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04" y="1970775"/>
            <a:ext cx="5978696" cy="45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028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F2A1C3-19B4-DD72-4CEF-82F3223B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Décision de statines : </a:t>
            </a:r>
            <a:r>
              <a:rPr lang="fr-FR" dirty="0">
                <a:hlinkClick r:id="rId2"/>
              </a:rPr>
              <a:t>https://decisionaid.ca/cvd/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5CB930C0-961E-3B90-F6D6-08B17A9CD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51" y="1690688"/>
            <a:ext cx="8869297" cy="4967066"/>
          </a:xfrm>
        </p:spPr>
      </p:pic>
    </p:spTree>
    <p:extLst>
      <p:ext uri="{BB962C8B-B14F-4D97-AF65-F5344CB8AC3E}">
        <p14:creationId xmlns:p14="http://schemas.microsoft.com/office/powerpoint/2010/main" val="586797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05EBB4-17F7-6191-5078-9C5A2E9C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Voyages : institut Pasteur (plateforme Métis)</a:t>
            </a:r>
          </a:p>
        </p:txBody>
      </p:sp>
      <p:pic>
        <p:nvPicPr>
          <p:cNvPr id="5" name="Espace réservé du contenu 4" descr="Une image contenant texte, carte, capture d’écran, nombre&#10;&#10;Description générée automatiquement">
            <a:extLst>
              <a:ext uri="{FF2B5EF4-FFF2-40B4-BE49-F238E27FC236}">
                <a16:creationId xmlns:a16="http://schemas.microsoft.com/office/drawing/2014/main" id="{2850A66A-E284-6570-8D02-4077FC992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79" y="1825625"/>
            <a:ext cx="8137888" cy="4771988"/>
          </a:xfrm>
        </p:spPr>
      </p:pic>
    </p:spTree>
    <p:extLst>
      <p:ext uri="{BB962C8B-B14F-4D97-AF65-F5344CB8AC3E}">
        <p14:creationId xmlns:p14="http://schemas.microsoft.com/office/powerpoint/2010/main" val="3379555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356F74-D3C2-D052-C972-94702D17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fr-FR" dirty="0"/>
              <a:t>Vous trouvez qu’il y a trop de site ?</a:t>
            </a:r>
          </a:p>
        </p:txBody>
      </p:sp>
    </p:spTree>
    <p:extLst>
      <p:ext uri="{BB962C8B-B14F-4D97-AF65-F5344CB8AC3E}">
        <p14:creationId xmlns:p14="http://schemas.microsoft.com/office/powerpoint/2010/main" val="166496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9859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Pendant ce temps, </a:t>
            </a:r>
            <a:br>
              <a:rPr lang="fr-FR" dirty="0"/>
            </a:br>
            <a:r>
              <a:rPr lang="fr-FR" dirty="0"/>
              <a:t>en Suisse…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CE0DF4-588E-3FE7-B16B-BD647E15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11" y="0"/>
            <a:ext cx="4838768" cy="6858000"/>
          </a:xfrm>
          <a:prstGeom prst="rect">
            <a:avLst/>
          </a:prstGeom>
        </p:spPr>
      </p:pic>
      <p:pic>
        <p:nvPicPr>
          <p:cNvPr id="11" name="Image 10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931D58F7-9658-B541-C0AB-DB520AA9E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36" y="3671888"/>
            <a:ext cx="2258937" cy="3186112"/>
          </a:xfrm>
          <a:prstGeom prst="rect">
            <a:avLst/>
          </a:prstGeom>
        </p:spPr>
      </p:pic>
      <p:pic>
        <p:nvPicPr>
          <p:cNvPr id="12" name="Image 11" descr="Une image contenant texte, capture d’écran, affiche, dessin humoristique&#10;&#10;Description générée automatiquement">
            <a:extLst>
              <a:ext uri="{FF2B5EF4-FFF2-40B4-BE49-F238E27FC236}">
                <a16:creationId xmlns:a16="http://schemas.microsoft.com/office/drawing/2014/main" id="{EA35897B-8DDA-2745-F76C-334FF0C82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" y="3671887"/>
            <a:ext cx="2260336" cy="3186112"/>
          </a:xfrm>
          <a:prstGeom prst="rect">
            <a:avLst/>
          </a:prstGeom>
        </p:spPr>
      </p:pic>
      <p:pic>
        <p:nvPicPr>
          <p:cNvPr id="13" name="Image 12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DFF550D2-23B2-053A-E711-70DEAD57E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845" y="3671887"/>
            <a:ext cx="2262660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6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FF6B8E-5017-647E-C1E2-97900417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Kit </a:t>
            </a:r>
            <a:r>
              <a:rPr lang="fr-FR" dirty="0" err="1"/>
              <a:t>Medical</a:t>
            </a:r>
            <a:r>
              <a:rPr lang="fr-FR" dirty="0"/>
              <a:t> – l’agrégateur de SADM - </a:t>
            </a:r>
            <a:r>
              <a:rPr lang="fr-FR" dirty="0">
                <a:hlinkClick r:id="rId2"/>
              </a:rPr>
              <a:t>https://app.kitmedical.fr/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5BA8AC-F412-803F-BEDD-92A982170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Inscription gratuite</a:t>
            </a:r>
          </a:p>
          <a:p>
            <a:r>
              <a:rPr lang="fr-FR" dirty="0" err="1"/>
              <a:t>KitMedical</a:t>
            </a:r>
            <a:r>
              <a:rPr lang="fr-FR" dirty="0"/>
              <a:t>  </a:t>
            </a:r>
            <a:r>
              <a:rPr lang="fr-FR" dirty="0">
                <a:sym typeface="Wingdings" pitchFamily="2" charset="2"/>
              </a:rPr>
              <a:t> </a:t>
            </a:r>
            <a:endParaRPr lang="fr-FR" dirty="0"/>
          </a:p>
          <a:p>
            <a:r>
              <a:rPr lang="fr-FR" dirty="0" err="1"/>
              <a:t>KitPatient</a:t>
            </a:r>
            <a:r>
              <a:rPr lang="fr-FR" dirty="0"/>
              <a:t> (fiches) </a:t>
            </a:r>
          </a:p>
          <a:p>
            <a:r>
              <a:rPr lang="fr-FR" dirty="0" err="1"/>
              <a:t>KitGrossesse</a:t>
            </a:r>
            <a:r>
              <a:rPr lang="fr-FR" dirty="0"/>
              <a:t> </a:t>
            </a:r>
          </a:p>
        </p:txBody>
      </p:sp>
      <p:pic>
        <p:nvPicPr>
          <p:cNvPr id="7" name="Image 6" descr="Une image contenant texte, Page web, Site web, logiciel&#10;&#10;Description générée automatiquement">
            <a:extLst>
              <a:ext uri="{FF2B5EF4-FFF2-40B4-BE49-F238E27FC236}">
                <a16:creationId xmlns:a16="http://schemas.microsoft.com/office/drawing/2014/main" id="{FA769C14-24A8-F4CA-05B5-D27BFC9B4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5625"/>
            <a:ext cx="7772400" cy="4007391"/>
          </a:xfrm>
          <a:prstGeom prst="rect">
            <a:avLst/>
          </a:prstGeom>
        </p:spPr>
      </p:pic>
      <p:pic>
        <p:nvPicPr>
          <p:cNvPr id="9" name="Image 8" descr="Une image contenant texte, ligne, Police, capture d’écran&#10;&#10;Description générée automatiquement">
            <a:extLst>
              <a:ext uri="{FF2B5EF4-FFF2-40B4-BE49-F238E27FC236}">
                <a16:creationId xmlns:a16="http://schemas.microsoft.com/office/drawing/2014/main" id="{3F5891BE-43A0-F99C-7BF4-252EB65EA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1" y="5117432"/>
            <a:ext cx="5930169" cy="15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3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25FFD9-FACB-E94A-2C4B-1A0E1D21E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14" r="-1041" b="1240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1239BA-883A-C441-B971-83D285292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t="15324" r="13149" b="56073"/>
          <a:stretch/>
        </p:blipFill>
        <p:spPr>
          <a:xfrm>
            <a:off x="1292075" y="287308"/>
            <a:ext cx="9187717" cy="2588553"/>
          </a:xfrm>
          <a:custGeom>
            <a:avLst/>
            <a:gdLst/>
            <a:ahLst/>
            <a:cxnLst/>
            <a:rect l="l" t="t" r="r" b="b"/>
            <a:pathLst>
              <a:path w="9187717" h="2588553">
                <a:moveTo>
                  <a:pt x="7970104" y="2177206"/>
                </a:moveTo>
                <a:cubicBezTo>
                  <a:pt x="7930102" y="2206485"/>
                  <a:pt x="7906906" y="2231022"/>
                  <a:pt x="7900515" y="2250816"/>
                </a:cubicBezTo>
                <a:cubicBezTo>
                  <a:pt x="7894122" y="2270610"/>
                  <a:pt x="7890927" y="2299064"/>
                  <a:pt x="7890927" y="2336178"/>
                </a:cubicBezTo>
                <a:cubicBezTo>
                  <a:pt x="7890927" y="2378653"/>
                  <a:pt x="7893711" y="2406076"/>
                  <a:pt x="7899278" y="2418448"/>
                </a:cubicBezTo>
                <a:cubicBezTo>
                  <a:pt x="7904845" y="2430819"/>
                  <a:pt x="7915876" y="2437004"/>
                  <a:pt x="7932371" y="2437004"/>
                </a:cubicBezTo>
                <a:cubicBezTo>
                  <a:pt x="7948041" y="2437004"/>
                  <a:pt x="7958248" y="2432159"/>
                  <a:pt x="7962990" y="2422468"/>
                </a:cubicBezTo>
                <a:cubicBezTo>
                  <a:pt x="7967732" y="2412778"/>
                  <a:pt x="7970103" y="2387313"/>
                  <a:pt x="7970104" y="2346075"/>
                </a:cubicBezTo>
                <a:close/>
                <a:moveTo>
                  <a:pt x="1455005" y="2177206"/>
                </a:moveTo>
                <a:cubicBezTo>
                  <a:pt x="1415004" y="2206485"/>
                  <a:pt x="1391808" y="2231022"/>
                  <a:pt x="1385416" y="2250816"/>
                </a:cubicBezTo>
                <a:cubicBezTo>
                  <a:pt x="1379024" y="2270610"/>
                  <a:pt x="1375828" y="2299064"/>
                  <a:pt x="1375828" y="2336178"/>
                </a:cubicBezTo>
                <a:cubicBezTo>
                  <a:pt x="1375828" y="2378653"/>
                  <a:pt x="1378611" y="2406076"/>
                  <a:pt x="1384179" y="2418448"/>
                </a:cubicBezTo>
                <a:cubicBezTo>
                  <a:pt x="1389746" y="2430819"/>
                  <a:pt x="1400777" y="2437004"/>
                  <a:pt x="1417272" y="2437004"/>
                </a:cubicBezTo>
                <a:cubicBezTo>
                  <a:pt x="1432943" y="2437004"/>
                  <a:pt x="1443149" y="2432159"/>
                  <a:pt x="1447891" y="2422468"/>
                </a:cubicBezTo>
                <a:cubicBezTo>
                  <a:pt x="1452633" y="2412778"/>
                  <a:pt x="1455005" y="2387313"/>
                  <a:pt x="1455005" y="2346075"/>
                </a:cubicBezTo>
                <a:close/>
                <a:moveTo>
                  <a:pt x="3611116" y="2115968"/>
                </a:moveTo>
                <a:lnTo>
                  <a:pt x="3611116" y="2396179"/>
                </a:lnTo>
                <a:cubicBezTo>
                  <a:pt x="3647816" y="2394942"/>
                  <a:pt x="3671219" y="2389169"/>
                  <a:pt x="3681322" y="2378859"/>
                </a:cubicBezTo>
                <a:cubicBezTo>
                  <a:pt x="3691425" y="2368550"/>
                  <a:pt x="3696477" y="2343189"/>
                  <a:pt x="3696477" y="2302776"/>
                </a:cubicBezTo>
                <a:lnTo>
                  <a:pt x="3696477" y="2209372"/>
                </a:lnTo>
                <a:cubicBezTo>
                  <a:pt x="3696477" y="2166485"/>
                  <a:pt x="3691941" y="2140505"/>
                  <a:pt x="3682869" y="2131433"/>
                </a:cubicBezTo>
                <a:cubicBezTo>
                  <a:pt x="3673796" y="2122360"/>
                  <a:pt x="3649878" y="2117206"/>
                  <a:pt x="3611116" y="2115968"/>
                </a:cubicBezTo>
                <a:close/>
                <a:moveTo>
                  <a:pt x="5975542" y="1877202"/>
                </a:moveTo>
                <a:cubicBezTo>
                  <a:pt x="5960696" y="1877202"/>
                  <a:pt x="5950799" y="1882666"/>
                  <a:pt x="5945851" y="1893594"/>
                </a:cubicBezTo>
                <a:cubicBezTo>
                  <a:pt x="5940902" y="1904522"/>
                  <a:pt x="5938428" y="1931017"/>
                  <a:pt x="5938428" y="1973079"/>
                </a:cubicBezTo>
                <a:lnTo>
                  <a:pt x="5938428" y="2343601"/>
                </a:lnTo>
                <a:cubicBezTo>
                  <a:pt x="5938428" y="2382364"/>
                  <a:pt x="5940902" y="2407622"/>
                  <a:pt x="5945851" y="2419375"/>
                </a:cubicBezTo>
                <a:cubicBezTo>
                  <a:pt x="5950799" y="2431128"/>
                  <a:pt x="5960490" y="2437004"/>
                  <a:pt x="5974924" y="2437004"/>
                </a:cubicBezTo>
                <a:cubicBezTo>
                  <a:pt x="5989769" y="2437004"/>
                  <a:pt x="5999563" y="2431644"/>
                  <a:pt x="6004305" y="2420922"/>
                </a:cubicBezTo>
                <a:cubicBezTo>
                  <a:pt x="6009048" y="2410200"/>
                  <a:pt x="6011419" y="2387107"/>
                  <a:pt x="6011419" y="2351642"/>
                </a:cubicBezTo>
                <a:lnTo>
                  <a:pt x="6011419" y="1973079"/>
                </a:lnTo>
                <a:cubicBezTo>
                  <a:pt x="6011419" y="1931017"/>
                  <a:pt x="6009150" y="1904522"/>
                  <a:pt x="6004615" y="1893594"/>
                </a:cubicBezTo>
                <a:cubicBezTo>
                  <a:pt x="6000078" y="1882666"/>
                  <a:pt x="5990388" y="1877202"/>
                  <a:pt x="5975542" y="1877202"/>
                </a:cubicBezTo>
                <a:close/>
                <a:moveTo>
                  <a:pt x="4318193" y="1877202"/>
                </a:moveTo>
                <a:cubicBezTo>
                  <a:pt x="4303347" y="1877202"/>
                  <a:pt x="4293450" y="1882666"/>
                  <a:pt x="4288501" y="1893594"/>
                </a:cubicBezTo>
                <a:cubicBezTo>
                  <a:pt x="4283553" y="1904522"/>
                  <a:pt x="4281079" y="1931017"/>
                  <a:pt x="4281079" y="1973079"/>
                </a:cubicBezTo>
                <a:lnTo>
                  <a:pt x="4281079" y="2343601"/>
                </a:lnTo>
                <a:cubicBezTo>
                  <a:pt x="4281079" y="2382364"/>
                  <a:pt x="4283553" y="2407622"/>
                  <a:pt x="4288501" y="2419375"/>
                </a:cubicBezTo>
                <a:cubicBezTo>
                  <a:pt x="4293450" y="2431128"/>
                  <a:pt x="4303141" y="2437004"/>
                  <a:pt x="4317574" y="2437004"/>
                </a:cubicBezTo>
                <a:cubicBezTo>
                  <a:pt x="4332419" y="2437004"/>
                  <a:pt x="4342214" y="2431644"/>
                  <a:pt x="4346957" y="2420922"/>
                </a:cubicBezTo>
                <a:cubicBezTo>
                  <a:pt x="4351698" y="2410200"/>
                  <a:pt x="4354070" y="2387107"/>
                  <a:pt x="4354070" y="2351642"/>
                </a:cubicBezTo>
                <a:lnTo>
                  <a:pt x="4354070" y="1973079"/>
                </a:lnTo>
                <a:cubicBezTo>
                  <a:pt x="4354070" y="1931017"/>
                  <a:pt x="4351801" y="1904522"/>
                  <a:pt x="4347266" y="1893594"/>
                </a:cubicBezTo>
                <a:cubicBezTo>
                  <a:pt x="4342729" y="1882666"/>
                  <a:pt x="4333039" y="1877202"/>
                  <a:pt x="4318193" y="1877202"/>
                </a:cubicBezTo>
                <a:close/>
                <a:moveTo>
                  <a:pt x="2728136" y="1877202"/>
                </a:moveTo>
                <a:cubicBezTo>
                  <a:pt x="2713290" y="1877202"/>
                  <a:pt x="2703290" y="1881841"/>
                  <a:pt x="2698136" y="1891120"/>
                </a:cubicBezTo>
                <a:cubicBezTo>
                  <a:pt x="2692981" y="1900398"/>
                  <a:pt x="2690403" y="1921120"/>
                  <a:pt x="2690403" y="1953285"/>
                </a:cubicBezTo>
                <a:lnTo>
                  <a:pt x="2690403" y="2355354"/>
                </a:lnTo>
                <a:cubicBezTo>
                  <a:pt x="2690403" y="2388756"/>
                  <a:pt x="2692878" y="2410716"/>
                  <a:pt x="2697827" y="2421231"/>
                </a:cubicBezTo>
                <a:cubicBezTo>
                  <a:pt x="2702775" y="2431747"/>
                  <a:pt x="2712259" y="2437004"/>
                  <a:pt x="2726281" y="2437004"/>
                </a:cubicBezTo>
                <a:cubicBezTo>
                  <a:pt x="2742363" y="2437004"/>
                  <a:pt x="2753086" y="2431128"/>
                  <a:pt x="2758446" y="2419375"/>
                </a:cubicBezTo>
                <a:cubicBezTo>
                  <a:pt x="2763807" y="2407622"/>
                  <a:pt x="2766487" y="2378859"/>
                  <a:pt x="2766487" y="2333085"/>
                </a:cubicBezTo>
                <a:lnTo>
                  <a:pt x="2766487" y="1953285"/>
                </a:lnTo>
                <a:cubicBezTo>
                  <a:pt x="2766487" y="1923182"/>
                  <a:pt x="2763910" y="1902975"/>
                  <a:pt x="2758755" y="1892666"/>
                </a:cubicBezTo>
                <a:cubicBezTo>
                  <a:pt x="2753600" y="1882356"/>
                  <a:pt x="2743394" y="1877202"/>
                  <a:pt x="2728136" y="1877202"/>
                </a:cubicBezTo>
                <a:close/>
                <a:moveTo>
                  <a:pt x="8315324" y="1746684"/>
                </a:moveTo>
                <a:lnTo>
                  <a:pt x="8572648" y="1746684"/>
                </a:lnTo>
                <a:lnTo>
                  <a:pt x="8572648" y="2567522"/>
                </a:lnTo>
                <a:lnTo>
                  <a:pt x="8315324" y="2567522"/>
                </a:lnTo>
                <a:close/>
                <a:moveTo>
                  <a:pt x="4682589" y="1746684"/>
                </a:moveTo>
                <a:lnTo>
                  <a:pt x="4932489" y="1746684"/>
                </a:lnTo>
                <a:lnTo>
                  <a:pt x="4932489" y="2305250"/>
                </a:lnTo>
                <a:cubicBezTo>
                  <a:pt x="4932489" y="2369169"/>
                  <a:pt x="4934449" y="2407107"/>
                  <a:pt x="4938366" y="2419066"/>
                </a:cubicBezTo>
                <a:cubicBezTo>
                  <a:pt x="4942284" y="2431025"/>
                  <a:pt x="4952902" y="2437004"/>
                  <a:pt x="4970222" y="2437004"/>
                </a:cubicBezTo>
                <a:cubicBezTo>
                  <a:pt x="4988779" y="2437004"/>
                  <a:pt x="4999810" y="2430819"/>
                  <a:pt x="5003315" y="2418448"/>
                </a:cubicBezTo>
                <a:cubicBezTo>
                  <a:pt x="5006821" y="2406076"/>
                  <a:pt x="5008573" y="2366282"/>
                  <a:pt x="5008573" y="2299064"/>
                </a:cubicBezTo>
                <a:lnTo>
                  <a:pt x="5008573" y="1746684"/>
                </a:lnTo>
                <a:lnTo>
                  <a:pt x="5258474" y="1746684"/>
                </a:lnTo>
                <a:lnTo>
                  <a:pt x="5258474" y="2567522"/>
                </a:lnTo>
                <a:lnTo>
                  <a:pt x="5004243" y="2567522"/>
                </a:lnTo>
                <a:lnTo>
                  <a:pt x="5008573" y="2499325"/>
                </a:lnTo>
                <a:cubicBezTo>
                  <a:pt x="4991253" y="2527006"/>
                  <a:pt x="4969913" y="2547767"/>
                  <a:pt x="4944552" y="2561607"/>
                </a:cubicBezTo>
                <a:cubicBezTo>
                  <a:pt x="4919190" y="2575448"/>
                  <a:pt x="4890015" y="2582368"/>
                  <a:pt x="4857024" y="2582368"/>
                </a:cubicBezTo>
                <a:cubicBezTo>
                  <a:pt x="4819498" y="2582368"/>
                  <a:pt x="4788364" y="2575770"/>
                  <a:pt x="4763621" y="2562574"/>
                </a:cubicBezTo>
                <a:cubicBezTo>
                  <a:pt x="4738879" y="2549377"/>
                  <a:pt x="4720631" y="2531852"/>
                  <a:pt x="4708878" y="2509995"/>
                </a:cubicBezTo>
                <a:cubicBezTo>
                  <a:pt x="4697125" y="2488139"/>
                  <a:pt x="4689805" y="2465356"/>
                  <a:pt x="4686919" y="2441644"/>
                </a:cubicBezTo>
                <a:cubicBezTo>
                  <a:pt x="4684032" y="2417932"/>
                  <a:pt x="4682589" y="2370818"/>
                  <a:pt x="4682589" y="2300301"/>
                </a:cubicBezTo>
                <a:close/>
                <a:moveTo>
                  <a:pt x="3611116" y="1737405"/>
                </a:moveTo>
                <a:lnTo>
                  <a:pt x="3611116" y="1960090"/>
                </a:lnTo>
                <a:cubicBezTo>
                  <a:pt x="3622249" y="1959677"/>
                  <a:pt x="3630909" y="1959471"/>
                  <a:pt x="3637095" y="1959471"/>
                </a:cubicBezTo>
                <a:cubicBezTo>
                  <a:pt x="3662662" y="1959471"/>
                  <a:pt x="3678951" y="1953182"/>
                  <a:pt x="3685962" y="1940605"/>
                </a:cubicBezTo>
                <a:cubicBezTo>
                  <a:pt x="3692972" y="1928027"/>
                  <a:pt x="3696477" y="1892047"/>
                  <a:pt x="3696477" y="1832665"/>
                </a:cubicBezTo>
                <a:cubicBezTo>
                  <a:pt x="3696477" y="1801324"/>
                  <a:pt x="3693590" y="1779365"/>
                  <a:pt x="3687817" y="1766787"/>
                </a:cubicBezTo>
                <a:cubicBezTo>
                  <a:pt x="3682045" y="1754210"/>
                  <a:pt x="3674518" y="1746272"/>
                  <a:pt x="3665240" y="1742973"/>
                </a:cubicBezTo>
                <a:cubicBezTo>
                  <a:pt x="3655961" y="1739673"/>
                  <a:pt x="3637919" y="1737818"/>
                  <a:pt x="3611116" y="1737405"/>
                </a:cubicBezTo>
                <a:close/>
                <a:moveTo>
                  <a:pt x="8898228" y="1731838"/>
                </a:moveTo>
                <a:cubicBezTo>
                  <a:pt x="8952662" y="1731838"/>
                  <a:pt x="8998951" y="1738746"/>
                  <a:pt x="9037096" y="1752560"/>
                </a:cubicBezTo>
                <a:cubicBezTo>
                  <a:pt x="9075241" y="1766375"/>
                  <a:pt x="9104519" y="1784623"/>
                  <a:pt x="9124933" y="1807304"/>
                </a:cubicBezTo>
                <a:cubicBezTo>
                  <a:pt x="9145345" y="1829984"/>
                  <a:pt x="9157716" y="1851015"/>
                  <a:pt x="9162047" y="1870397"/>
                </a:cubicBezTo>
                <a:cubicBezTo>
                  <a:pt x="9166376" y="1889779"/>
                  <a:pt x="9168541" y="1920089"/>
                  <a:pt x="9168542" y="1961327"/>
                </a:cubicBezTo>
                <a:lnTo>
                  <a:pt x="9168542" y="2008956"/>
                </a:lnTo>
                <a:lnTo>
                  <a:pt x="8947095" y="2008956"/>
                </a:lnTo>
                <a:lnTo>
                  <a:pt x="8947095" y="1964419"/>
                </a:lnTo>
                <a:cubicBezTo>
                  <a:pt x="8947095" y="1926481"/>
                  <a:pt x="8944930" y="1902460"/>
                  <a:pt x="8940600" y="1892356"/>
                </a:cubicBezTo>
                <a:cubicBezTo>
                  <a:pt x="8936270" y="1882253"/>
                  <a:pt x="8925445" y="1877202"/>
                  <a:pt x="8908125" y="1877202"/>
                </a:cubicBezTo>
                <a:cubicBezTo>
                  <a:pt x="8894104" y="1877202"/>
                  <a:pt x="8883589" y="1881841"/>
                  <a:pt x="8876578" y="1891120"/>
                </a:cubicBezTo>
                <a:cubicBezTo>
                  <a:pt x="8869567" y="1900398"/>
                  <a:pt x="8866062" y="1914316"/>
                  <a:pt x="8866062" y="1932873"/>
                </a:cubicBezTo>
                <a:cubicBezTo>
                  <a:pt x="8866062" y="1958028"/>
                  <a:pt x="8867815" y="1976481"/>
                  <a:pt x="8871320" y="1988234"/>
                </a:cubicBezTo>
                <a:cubicBezTo>
                  <a:pt x="8874825" y="1999987"/>
                  <a:pt x="8885341" y="2012874"/>
                  <a:pt x="8902867" y="2026895"/>
                </a:cubicBezTo>
                <a:cubicBezTo>
                  <a:pt x="8920393" y="2040916"/>
                  <a:pt x="8956373" y="2061328"/>
                  <a:pt x="9010807" y="2088133"/>
                </a:cubicBezTo>
                <a:cubicBezTo>
                  <a:pt x="9083386" y="2123598"/>
                  <a:pt x="9131015" y="2157000"/>
                  <a:pt x="9153696" y="2188341"/>
                </a:cubicBezTo>
                <a:cubicBezTo>
                  <a:pt x="9176377" y="2219682"/>
                  <a:pt x="9187717" y="2265249"/>
                  <a:pt x="9187717" y="2325044"/>
                </a:cubicBezTo>
                <a:cubicBezTo>
                  <a:pt x="9187717" y="2391849"/>
                  <a:pt x="9179057" y="2442262"/>
                  <a:pt x="9161737" y="2476284"/>
                </a:cubicBezTo>
                <a:cubicBezTo>
                  <a:pt x="9144418" y="2510305"/>
                  <a:pt x="9115448" y="2536491"/>
                  <a:pt x="9074829" y="2554842"/>
                </a:cubicBezTo>
                <a:cubicBezTo>
                  <a:pt x="9034210" y="2573192"/>
                  <a:pt x="8985240" y="2582368"/>
                  <a:pt x="8927919" y="2582368"/>
                </a:cubicBezTo>
                <a:cubicBezTo>
                  <a:pt x="8864413" y="2582368"/>
                  <a:pt x="8810082" y="2572471"/>
                  <a:pt x="8764927" y="2552677"/>
                </a:cubicBezTo>
                <a:cubicBezTo>
                  <a:pt x="8719771" y="2532883"/>
                  <a:pt x="8688740" y="2506078"/>
                  <a:pt x="8671832" y="2472263"/>
                </a:cubicBezTo>
                <a:cubicBezTo>
                  <a:pt x="8654925" y="2438448"/>
                  <a:pt x="8646471" y="2387313"/>
                  <a:pt x="8646471" y="2318858"/>
                </a:cubicBezTo>
                <a:lnTo>
                  <a:pt x="8646471" y="2279270"/>
                </a:lnTo>
                <a:lnTo>
                  <a:pt x="8867918" y="2279270"/>
                </a:lnTo>
                <a:lnTo>
                  <a:pt x="8867918" y="2331229"/>
                </a:lnTo>
                <a:cubicBezTo>
                  <a:pt x="8867918" y="2375354"/>
                  <a:pt x="8870701" y="2404014"/>
                  <a:pt x="8876269" y="2417210"/>
                </a:cubicBezTo>
                <a:cubicBezTo>
                  <a:pt x="8881835" y="2430407"/>
                  <a:pt x="8892867" y="2437004"/>
                  <a:pt x="8909362" y="2437004"/>
                </a:cubicBezTo>
                <a:cubicBezTo>
                  <a:pt x="8927094" y="2437004"/>
                  <a:pt x="8939466" y="2432572"/>
                  <a:pt x="8946476" y="2423705"/>
                </a:cubicBezTo>
                <a:cubicBezTo>
                  <a:pt x="8953486" y="2414839"/>
                  <a:pt x="8956991" y="2396179"/>
                  <a:pt x="8956992" y="2367725"/>
                </a:cubicBezTo>
                <a:cubicBezTo>
                  <a:pt x="8956991" y="2328549"/>
                  <a:pt x="8952455" y="2304013"/>
                  <a:pt x="8943383" y="2294115"/>
                </a:cubicBezTo>
                <a:cubicBezTo>
                  <a:pt x="8933898" y="2284218"/>
                  <a:pt x="8885444" y="2254940"/>
                  <a:pt x="8798020" y="2206279"/>
                </a:cubicBezTo>
                <a:cubicBezTo>
                  <a:pt x="8724616" y="2165041"/>
                  <a:pt x="8679873" y="2127618"/>
                  <a:pt x="8663791" y="2094009"/>
                </a:cubicBezTo>
                <a:cubicBezTo>
                  <a:pt x="8647708" y="2060401"/>
                  <a:pt x="8639666" y="2020503"/>
                  <a:pt x="8639667" y="1974317"/>
                </a:cubicBezTo>
                <a:cubicBezTo>
                  <a:pt x="8639666" y="1908749"/>
                  <a:pt x="8648326" y="1860397"/>
                  <a:pt x="8665647" y="1829263"/>
                </a:cubicBezTo>
                <a:cubicBezTo>
                  <a:pt x="8682966" y="1798128"/>
                  <a:pt x="8712348" y="1774107"/>
                  <a:pt x="8753793" y="1757200"/>
                </a:cubicBezTo>
                <a:cubicBezTo>
                  <a:pt x="8795236" y="1740292"/>
                  <a:pt x="8843381" y="1731838"/>
                  <a:pt x="8898228" y="1731838"/>
                </a:cubicBezTo>
                <a:close/>
                <a:moveTo>
                  <a:pt x="7938557" y="1731838"/>
                </a:moveTo>
                <a:cubicBezTo>
                  <a:pt x="8023094" y="1731838"/>
                  <a:pt x="8086806" y="1746787"/>
                  <a:pt x="8129694" y="1776684"/>
                </a:cubicBezTo>
                <a:cubicBezTo>
                  <a:pt x="8172581" y="1806582"/>
                  <a:pt x="8198355" y="1843284"/>
                  <a:pt x="8207015" y="1886790"/>
                </a:cubicBezTo>
                <a:cubicBezTo>
                  <a:pt x="8215675" y="1930295"/>
                  <a:pt x="8220005" y="2019884"/>
                  <a:pt x="8220005" y="2155557"/>
                </a:cubicBezTo>
                <a:lnTo>
                  <a:pt x="8220005" y="2567522"/>
                </a:lnTo>
                <a:lnTo>
                  <a:pt x="7976908" y="2567522"/>
                </a:lnTo>
                <a:lnTo>
                  <a:pt x="7976908" y="2494376"/>
                </a:lnTo>
                <a:cubicBezTo>
                  <a:pt x="7961650" y="2523707"/>
                  <a:pt x="7941959" y="2545705"/>
                  <a:pt x="7917835" y="2560370"/>
                </a:cubicBezTo>
                <a:cubicBezTo>
                  <a:pt x="7893711" y="2575035"/>
                  <a:pt x="7864948" y="2582368"/>
                  <a:pt x="7831545" y="2582368"/>
                </a:cubicBezTo>
                <a:cubicBezTo>
                  <a:pt x="7787832" y="2582368"/>
                  <a:pt x="7747728" y="2570100"/>
                  <a:pt x="7711234" y="2545563"/>
                </a:cubicBezTo>
                <a:cubicBezTo>
                  <a:pt x="7674738" y="2521027"/>
                  <a:pt x="7656490" y="2467314"/>
                  <a:pt x="7656490" y="2384426"/>
                </a:cubicBezTo>
                <a:lnTo>
                  <a:pt x="7656490" y="2317002"/>
                </a:lnTo>
                <a:cubicBezTo>
                  <a:pt x="7656490" y="2255558"/>
                  <a:pt x="7666180" y="2213702"/>
                  <a:pt x="7685563" y="2191433"/>
                </a:cubicBezTo>
                <a:cubicBezTo>
                  <a:pt x="7704944" y="2169165"/>
                  <a:pt x="7752987" y="2143186"/>
                  <a:pt x="7829689" y="2113494"/>
                </a:cubicBezTo>
                <a:cubicBezTo>
                  <a:pt x="7911752" y="2081329"/>
                  <a:pt x="7955670" y="2059679"/>
                  <a:pt x="7961444" y="2048545"/>
                </a:cubicBezTo>
                <a:cubicBezTo>
                  <a:pt x="7967216" y="2037410"/>
                  <a:pt x="7970103" y="2014730"/>
                  <a:pt x="7970104" y="1980502"/>
                </a:cubicBezTo>
                <a:cubicBezTo>
                  <a:pt x="7970103" y="1937615"/>
                  <a:pt x="7966907" y="1909676"/>
                  <a:pt x="7960516" y="1896687"/>
                </a:cubicBezTo>
                <a:cubicBezTo>
                  <a:pt x="7954124" y="1883696"/>
                  <a:pt x="7943506" y="1877202"/>
                  <a:pt x="7928660" y="1877202"/>
                </a:cubicBezTo>
                <a:cubicBezTo>
                  <a:pt x="7911752" y="1877202"/>
                  <a:pt x="7901236" y="1882666"/>
                  <a:pt x="7897113" y="1893594"/>
                </a:cubicBezTo>
                <a:cubicBezTo>
                  <a:pt x="7892988" y="1904522"/>
                  <a:pt x="7890927" y="1932873"/>
                  <a:pt x="7890927" y="1978646"/>
                </a:cubicBezTo>
                <a:lnTo>
                  <a:pt x="7890927" y="2064627"/>
                </a:lnTo>
                <a:lnTo>
                  <a:pt x="7656490" y="2064627"/>
                </a:lnTo>
                <a:lnTo>
                  <a:pt x="7656490" y="2009575"/>
                </a:lnTo>
                <a:cubicBezTo>
                  <a:pt x="7656490" y="1946069"/>
                  <a:pt x="7663809" y="1897099"/>
                  <a:pt x="7678450" y="1862665"/>
                </a:cubicBezTo>
                <a:cubicBezTo>
                  <a:pt x="7693088" y="1828232"/>
                  <a:pt x="7722470" y="1797819"/>
                  <a:pt x="7766596" y="1771427"/>
                </a:cubicBezTo>
                <a:cubicBezTo>
                  <a:pt x="7810719" y="1745034"/>
                  <a:pt x="7868040" y="1731838"/>
                  <a:pt x="7938557" y="1731838"/>
                </a:cubicBezTo>
                <a:close/>
                <a:moveTo>
                  <a:pt x="7417416" y="1731838"/>
                </a:moveTo>
                <a:cubicBezTo>
                  <a:pt x="7460304" y="1731838"/>
                  <a:pt x="7495356" y="1741942"/>
                  <a:pt x="7522573" y="1762148"/>
                </a:cubicBezTo>
                <a:cubicBezTo>
                  <a:pt x="7549790" y="1782355"/>
                  <a:pt x="7567316" y="1807819"/>
                  <a:pt x="7575151" y="1838541"/>
                </a:cubicBezTo>
                <a:cubicBezTo>
                  <a:pt x="7582986" y="1869263"/>
                  <a:pt x="7586904" y="1920501"/>
                  <a:pt x="7586904" y="1992255"/>
                </a:cubicBezTo>
                <a:lnTo>
                  <a:pt x="7586904" y="2567522"/>
                </a:lnTo>
                <a:lnTo>
                  <a:pt x="7337003" y="2567522"/>
                </a:lnTo>
                <a:lnTo>
                  <a:pt x="7337003" y="1999059"/>
                </a:lnTo>
                <a:cubicBezTo>
                  <a:pt x="7337003" y="1942564"/>
                  <a:pt x="7335147" y="1908130"/>
                  <a:pt x="7331436" y="1895759"/>
                </a:cubicBezTo>
                <a:cubicBezTo>
                  <a:pt x="7327724" y="1883387"/>
                  <a:pt x="7317414" y="1877202"/>
                  <a:pt x="7300508" y="1877202"/>
                </a:cubicBezTo>
                <a:cubicBezTo>
                  <a:pt x="7282775" y="1877202"/>
                  <a:pt x="7271640" y="1884315"/>
                  <a:pt x="7267105" y="1898542"/>
                </a:cubicBezTo>
                <a:cubicBezTo>
                  <a:pt x="7262568" y="1912769"/>
                  <a:pt x="7260300" y="1950811"/>
                  <a:pt x="7260300" y="2012668"/>
                </a:cubicBezTo>
                <a:lnTo>
                  <a:pt x="7260300" y="2567522"/>
                </a:lnTo>
                <a:lnTo>
                  <a:pt x="7010400" y="2567522"/>
                </a:lnTo>
                <a:lnTo>
                  <a:pt x="7010400" y="1746684"/>
                </a:lnTo>
                <a:lnTo>
                  <a:pt x="7264630" y="1746684"/>
                </a:lnTo>
                <a:lnTo>
                  <a:pt x="7260300" y="1822304"/>
                </a:lnTo>
                <a:cubicBezTo>
                  <a:pt x="7278445" y="1792149"/>
                  <a:pt x="7300610" y="1769532"/>
                  <a:pt x="7326796" y="1754455"/>
                </a:cubicBezTo>
                <a:cubicBezTo>
                  <a:pt x="7352982" y="1739377"/>
                  <a:pt x="7383188" y="1731838"/>
                  <a:pt x="7417416" y="1731838"/>
                </a:cubicBezTo>
                <a:close/>
                <a:moveTo>
                  <a:pt x="6750667" y="1731838"/>
                </a:moveTo>
                <a:cubicBezTo>
                  <a:pt x="6793554" y="1731838"/>
                  <a:pt x="6828606" y="1741942"/>
                  <a:pt x="6855823" y="1762148"/>
                </a:cubicBezTo>
                <a:cubicBezTo>
                  <a:pt x="6883040" y="1782355"/>
                  <a:pt x="6900566" y="1807819"/>
                  <a:pt x="6908401" y="1838541"/>
                </a:cubicBezTo>
                <a:cubicBezTo>
                  <a:pt x="6916236" y="1869263"/>
                  <a:pt x="6920154" y="1920501"/>
                  <a:pt x="6920154" y="1992255"/>
                </a:cubicBezTo>
                <a:lnTo>
                  <a:pt x="6920154" y="2567522"/>
                </a:lnTo>
                <a:lnTo>
                  <a:pt x="6670253" y="2567522"/>
                </a:lnTo>
                <a:lnTo>
                  <a:pt x="6670253" y="1999059"/>
                </a:lnTo>
                <a:cubicBezTo>
                  <a:pt x="6670253" y="1942564"/>
                  <a:pt x="6668397" y="1908130"/>
                  <a:pt x="6664686" y="1895759"/>
                </a:cubicBezTo>
                <a:cubicBezTo>
                  <a:pt x="6660975" y="1883387"/>
                  <a:pt x="6650665" y="1877202"/>
                  <a:pt x="6633758" y="1877202"/>
                </a:cubicBezTo>
                <a:cubicBezTo>
                  <a:pt x="6616025" y="1877202"/>
                  <a:pt x="6604891" y="1884315"/>
                  <a:pt x="6600355" y="1898542"/>
                </a:cubicBezTo>
                <a:cubicBezTo>
                  <a:pt x="6595819" y="1912769"/>
                  <a:pt x="6593551" y="1950811"/>
                  <a:pt x="6593551" y="2012668"/>
                </a:cubicBezTo>
                <a:lnTo>
                  <a:pt x="6593551" y="2567522"/>
                </a:lnTo>
                <a:lnTo>
                  <a:pt x="6343650" y="2567522"/>
                </a:lnTo>
                <a:lnTo>
                  <a:pt x="6343650" y="1746684"/>
                </a:lnTo>
                <a:lnTo>
                  <a:pt x="6597881" y="1746684"/>
                </a:lnTo>
                <a:lnTo>
                  <a:pt x="6593551" y="1822304"/>
                </a:lnTo>
                <a:cubicBezTo>
                  <a:pt x="6611695" y="1792149"/>
                  <a:pt x="6633861" y="1769532"/>
                  <a:pt x="6660047" y="1754455"/>
                </a:cubicBezTo>
                <a:cubicBezTo>
                  <a:pt x="6686232" y="1739377"/>
                  <a:pt x="6716439" y="1731838"/>
                  <a:pt x="6750667" y="1731838"/>
                </a:cubicBezTo>
                <a:close/>
                <a:moveTo>
                  <a:pt x="5966882" y="1731838"/>
                </a:moveTo>
                <a:cubicBezTo>
                  <a:pt x="6022965" y="1731838"/>
                  <a:pt x="6071111" y="1740189"/>
                  <a:pt x="6111318" y="1756890"/>
                </a:cubicBezTo>
                <a:cubicBezTo>
                  <a:pt x="6151524" y="1773592"/>
                  <a:pt x="6182556" y="1795344"/>
                  <a:pt x="6204412" y="1822149"/>
                </a:cubicBezTo>
                <a:cubicBezTo>
                  <a:pt x="6226267" y="1848954"/>
                  <a:pt x="6241217" y="1876583"/>
                  <a:pt x="6249258" y="1905037"/>
                </a:cubicBezTo>
                <a:cubicBezTo>
                  <a:pt x="6257299" y="1933491"/>
                  <a:pt x="6261320" y="1976791"/>
                  <a:pt x="6261320" y="2034936"/>
                </a:cubicBezTo>
                <a:lnTo>
                  <a:pt x="6261320" y="2235970"/>
                </a:lnTo>
                <a:cubicBezTo>
                  <a:pt x="6261320" y="2309786"/>
                  <a:pt x="6257609" y="2363911"/>
                  <a:pt x="6250186" y="2398344"/>
                </a:cubicBezTo>
                <a:cubicBezTo>
                  <a:pt x="6242763" y="2432778"/>
                  <a:pt x="6226886" y="2464943"/>
                  <a:pt x="6202556" y="2494840"/>
                </a:cubicBezTo>
                <a:cubicBezTo>
                  <a:pt x="6178226" y="2524738"/>
                  <a:pt x="6146988" y="2546800"/>
                  <a:pt x="6108843" y="2561027"/>
                </a:cubicBezTo>
                <a:cubicBezTo>
                  <a:pt x="6070698" y="2575254"/>
                  <a:pt x="6026883" y="2582368"/>
                  <a:pt x="5977398" y="2582368"/>
                </a:cubicBezTo>
                <a:cubicBezTo>
                  <a:pt x="5922139" y="2582368"/>
                  <a:pt x="5875334" y="2576285"/>
                  <a:pt x="5836983" y="2564120"/>
                </a:cubicBezTo>
                <a:cubicBezTo>
                  <a:pt x="5798632" y="2551955"/>
                  <a:pt x="5768837" y="2533604"/>
                  <a:pt x="5747600" y="2509068"/>
                </a:cubicBezTo>
                <a:cubicBezTo>
                  <a:pt x="5726363" y="2484531"/>
                  <a:pt x="5711208" y="2454840"/>
                  <a:pt x="5702136" y="2419994"/>
                </a:cubicBezTo>
                <a:cubicBezTo>
                  <a:pt x="5693063" y="2385148"/>
                  <a:pt x="5688527" y="2332879"/>
                  <a:pt x="5688527" y="2263187"/>
                </a:cubicBezTo>
                <a:lnTo>
                  <a:pt x="5688527" y="2052875"/>
                </a:lnTo>
                <a:cubicBezTo>
                  <a:pt x="5688527" y="1976585"/>
                  <a:pt x="5696774" y="1916996"/>
                  <a:pt x="5713270" y="1874109"/>
                </a:cubicBezTo>
                <a:cubicBezTo>
                  <a:pt x="5729765" y="1831221"/>
                  <a:pt x="5759456" y="1796788"/>
                  <a:pt x="5802343" y="1770808"/>
                </a:cubicBezTo>
                <a:cubicBezTo>
                  <a:pt x="5845230" y="1744828"/>
                  <a:pt x="5900077" y="1731838"/>
                  <a:pt x="5966882" y="1731838"/>
                </a:cubicBezTo>
                <a:close/>
                <a:moveTo>
                  <a:pt x="4309533" y="1731838"/>
                </a:moveTo>
                <a:cubicBezTo>
                  <a:pt x="4365616" y="1731838"/>
                  <a:pt x="4413761" y="1740189"/>
                  <a:pt x="4453969" y="1756890"/>
                </a:cubicBezTo>
                <a:cubicBezTo>
                  <a:pt x="4494175" y="1773592"/>
                  <a:pt x="4525206" y="1795344"/>
                  <a:pt x="4547062" y="1822149"/>
                </a:cubicBezTo>
                <a:cubicBezTo>
                  <a:pt x="4568918" y="1848954"/>
                  <a:pt x="4583867" y="1876583"/>
                  <a:pt x="4591909" y="1905037"/>
                </a:cubicBezTo>
                <a:cubicBezTo>
                  <a:pt x="4599950" y="1933491"/>
                  <a:pt x="4603971" y="1976791"/>
                  <a:pt x="4603971" y="2034936"/>
                </a:cubicBezTo>
                <a:lnTo>
                  <a:pt x="4603971" y="2235970"/>
                </a:lnTo>
                <a:cubicBezTo>
                  <a:pt x="4603971" y="2309786"/>
                  <a:pt x="4600259" y="2363911"/>
                  <a:pt x="4592836" y="2398344"/>
                </a:cubicBezTo>
                <a:cubicBezTo>
                  <a:pt x="4585414" y="2432778"/>
                  <a:pt x="4569537" y="2464943"/>
                  <a:pt x="4545207" y="2494840"/>
                </a:cubicBezTo>
                <a:cubicBezTo>
                  <a:pt x="4520876" y="2524738"/>
                  <a:pt x="4489639" y="2546800"/>
                  <a:pt x="4451494" y="2561027"/>
                </a:cubicBezTo>
                <a:cubicBezTo>
                  <a:pt x="4413349" y="2575254"/>
                  <a:pt x="4369534" y="2582368"/>
                  <a:pt x="4320049" y="2582368"/>
                </a:cubicBezTo>
                <a:cubicBezTo>
                  <a:pt x="4264790" y="2582368"/>
                  <a:pt x="4217985" y="2576285"/>
                  <a:pt x="4179634" y="2564120"/>
                </a:cubicBezTo>
                <a:cubicBezTo>
                  <a:pt x="4141283" y="2551955"/>
                  <a:pt x="4111489" y="2533604"/>
                  <a:pt x="4090251" y="2509068"/>
                </a:cubicBezTo>
                <a:cubicBezTo>
                  <a:pt x="4069013" y="2484531"/>
                  <a:pt x="4053858" y="2454840"/>
                  <a:pt x="4044786" y="2419994"/>
                </a:cubicBezTo>
                <a:cubicBezTo>
                  <a:pt x="4035714" y="2385148"/>
                  <a:pt x="4031177" y="2332879"/>
                  <a:pt x="4031177" y="2263187"/>
                </a:cubicBezTo>
                <a:lnTo>
                  <a:pt x="4031177" y="2052875"/>
                </a:lnTo>
                <a:cubicBezTo>
                  <a:pt x="4031177" y="1976585"/>
                  <a:pt x="4039425" y="1916996"/>
                  <a:pt x="4055920" y="1874109"/>
                </a:cubicBezTo>
                <a:cubicBezTo>
                  <a:pt x="4072416" y="1831221"/>
                  <a:pt x="4102106" y="1796788"/>
                  <a:pt x="4144994" y="1770808"/>
                </a:cubicBezTo>
                <a:cubicBezTo>
                  <a:pt x="4187881" y="1744828"/>
                  <a:pt x="4242727" y="1731838"/>
                  <a:pt x="4309533" y="1731838"/>
                </a:cubicBezTo>
                <a:close/>
                <a:moveTo>
                  <a:pt x="2197717" y="1731838"/>
                </a:moveTo>
                <a:cubicBezTo>
                  <a:pt x="2240605" y="1731838"/>
                  <a:pt x="2275657" y="1741942"/>
                  <a:pt x="2302874" y="1762148"/>
                </a:cubicBezTo>
                <a:cubicBezTo>
                  <a:pt x="2330091" y="1782355"/>
                  <a:pt x="2347617" y="1807819"/>
                  <a:pt x="2355452" y="1838541"/>
                </a:cubicBezTo>
                <a:cubicBezTo>
                  <a:pt x="2363287" y="1869263"/>
                  <a:pt x="2367205" y="1920501"/>
                  <a:pt x="2367205" y="1992255"/>
                </a:cubicBezTo>
                <a:lnTo>
                  <a:pt x="2367205" y="2567522"/>
                </a:lnTo>
                <a:lnTo>
                  <a:pt x="2117304" y="2567522"/>
                </a:lnTo>
                <a:lnTo>
                  <a:pt x="2117304" y="1999059"/>
                </a:lnTo>
                <a:cubicBezTo>
                  <a:pt x="2117304" y="1942564"/>
                  <a:pt x="2115448" y="1908130"/>
                  <a:pt x="2111737" y="1895759"/>
                </a:cubicBezTo>
                <a:cubicBezTo>
                  <a:pt x="2108025" y="1883387"/>
                  <a:pt x="2097716" y="1877202"/>
                  <a:pt x="2080808" y="1877202"/>
                </a:cubicBezTo>
                <a:cubicBezTo>
                  <a:pt x="2063076" y="1877202"/>
                  <a:pt x="2051942" y="1884315"/>
                  <a:pt x="2047406" y="1898542"/>
                </a:cubicBezTo>
                <a:cubicBezTo>
                  <a:pt x="2042869" y="1912769"/>
                  <a:pt x="2040602" y="1950811"/>
                  <a:pt x="2040602" y="2012668"/>
                </a:cubicBezTo>
                <a:lnTo>
                  <a:pt x="2040602" y="2567522"/>
                </a:lnTo>
                <a:lnTo>
                  <a:pt x="1790700" y="2567522"/>
                </a:lnTo>
                <a:lnTo>
                  <a:pt x="1790700" y="1746684"/>
                </a:lnTo>
                <a:lnTo>
                  <a:pt x="2044932" y="1746684"/>
                </a:lnTo>
                <a:lnTo>
                  <a:pt x="2040602" y="1822304"/>
                </a:lnTo>
                <a:cubicBezTo>
                  <a:pt x="2058746" y="1792149"/>
                  <a:pt x="2080911" y="1769532"/>
                  <a:pt x="2107097" y="1754455"/>
                </a:cubicBezTo>
                <a:cubicBezTo>
                  <a:pt x="2133283" y="1739377"/>
                  <a:pt x="2163490" y="1731838"/>
                  <a:pt x="2197717" y="1731838"/>
                </a:cubicBezTo>
                <a:close/>
                <a:moveTo>
                  <a:pt x="1423457" y="1731838"/>
                </a:moveTo>
                <a:cubicBezTo>
                  <a:pt x="1507995" y="1731838"/>
                  <a:pt x="1571708" y="1746787"/>
                  <a:pt x="1614595" y="1776684"/>
                </a:cubicBezTo>
                <a:cubicBezTo>
                  <a:pt x="1657482" y="1806582"/>
                  <a:pt x="1683256" y="1843284"/>
                  <a:pt x="1691916" y="1886790"/>
                </a:cubicBezTo>
                <a:cubicBezTo>
                  <a:pt x="1700576" y="1930295"/>
                  <a:pt x="1704906" y="2019884"/>
                  <a:pt x="1704906" y="2155557"/>
                </a:cubicBezTo>
                <a:lnTo>
                  <a:pt x="1704906" y="2567522"/>
                </a:lnTo>
                <a:lnTo>
                  <a:pt x="1461809" y="2567522"/>
                </a:lnTo>
                <a:lnTo>
                  <a:pt x="1461809" y="2494376"/>
                </a:lnTo>
                <a:cubicBezTo>
                  <a:pt x="1446551" y="2523707"/>
                  <a:pt x="1426860" y="2545705"/>
                  <a:pt x="1402736" y="2560370"/>
                </a:cubicBezTo>
                <a:cubicBezTo>
                  <a:pt x="1378611" y="2575035"/>
                  <a:pt x="1349848" y="2582368"/>
                  <a:pt x="1316446" y="2582368"/>
                </a:cubicBezTo>
                <a:cubicBezTo>
                  <a:pt x="1272734" y="2582368"/>
                  <a:pt x="1232630" y="2570100"/>
                  <a:pt x="1196135" y="2545563"/>
                </a:cubicBezTo>
                <a:cubicBezTo>
                  <a:pt x="1159639" y="2521027"/>
                  <a:pt x="1141391" y="2467314"/>
                  <a:pt x="1141391" y="2384426"/>
                </a:cubicBezTo>
                <a:lnTo>
                  <a:pt x="1141391" y="2317002"/>
                </a:lnTo>
                <a:cubicBezTo>
                  <a:pt x="1141391" y="2255558"/>
                  <a:pt x="1151082" y="2213702"/>
                  <a:pt x="1170464" y="2191433"/>
                </a:cubicBezTo>
                <a:cubicBezTo>
                  <a:pt x="1189845" y="2169165"/>
                  <a:pt x="1237888" y="2143186"/>
                  <a:pt x="1314590" y="2113494"/>
                </a:cubicBezTo>
                <a:cubicBezTo>
                  <a:pt x="1396654" y="2081329"/>
                  <a:pt x="1440571" y="2059679"/>
                  <a:pt x="1446345" y="2048545"/>
                </a:cubicBezTo>
                <a:cubicBezTo>
                  <a:pt x="1452118" y="2037410"/>
                  <a:pt x="1455005" y="2014730"/>
                  <a:pt x="1455005" y="1980502"/>
                </a:cubicBezTo>
                <a:cubicBezTo>
                  <a:pt x="1455005" y="1937615"/>
                  <a:pt x="1451809" y="1909676"/>
                  <a:pt x="1445417" y="1896687"/>
                </a:cubicBezTo>
                <a:cubicBezTo>
                  <a:pt x="1439025" y="1883696"/>
                  <a:pt x="1428407" y="1877202"/>
                  <a:pt x="1413561" y="1877202"/>
                </a:cubicBezTo>
                <a:cubicBezTo>
                  <a:pt x="1396654" y="1877202"/>
                  <a:pt x="1386138" y="1882666"/>
                  <a:pt x="1382014" y="1893594"/>
                </a:cubicBezTo>
                <a:cubicBezTo>
                  <a:pt x="1377890" y="1904522"/>
                  <a:pt x="1375828" y="1932873"/>
                  <a:pt x="1375828" y="1978646"/>
                </a:cubicBezTo>
                <a:lnTo>
                  <a:pt x="1375828" y="2064627"/>
                </a:lnTo>
                <a:lnTo>
                  <a:pt x="1141391" y="2064627"/>
                </a:lnTo>
                <a:lnTo>
                  <a:pt x="1141391" y="2009575"/>
                </a:lnTo>
                <a:cubicBezTo>
                  <a:pt x="1141391" y="1946069"/>
                  <a:pt x="1148711" y="1897099"/>
                  <a:pt x="1163350" y="1862665"/>
                </a:cubicBezTo>
                <a:cubicBezTo>
                  <a:pt x="1177990" y="1828232"/>
                  <a:pt x="1207372" y="1797819"/>
                  <a:pt x="1251496" y="1771427"/>
                </a:cubicBezTo>
                <a:cubicBezTo>
                  <a:pt x="1295621" y="1745034"/>
                  <a:pt x="1352941" y="1731838"/>
                  <a:pt x="1423457" y="1731838"/>
                </a:cubicBezTo>
                <a:close/>
                <a:moveTo>
                  <a:pt x="1093064" y="1731838"/>
                </a:moveTo>
                <a:lnTo>
                  <a:pt x="1093064" y="2020709"/>
                </a:lnTo>
                <a:cubicBezTo>
                  <a:pt x="1047290" y="2020709"/>
                  <a:pt x="1013681" y="2026895"/>
                  <a:pt x="992238" y="2039266"/>
                </a:cubicBezTo>
                <a:cubicBezTo>
                  <a:pt x="970794" y="2051637"/>
                  <a:pt x="957597" y="2068854"/>
                  <a:pt x="952649" y="2090916"/>
                </a:cubicBezTo>
                <a:cubicBezTo>
                  <a:pt x="947701" y="2112979"/>
                  <a:pt x="945226" y="2163804"/>
                  <a:pt x="945226" y="2243393"/>
                </a:cubicBezTo>
                <a:lnTo>
                  <a:pt x="945226" y="2567522"/>
                </a:lnTo>
                <a:lnTo>
                  <a:pt x="695325" y="2567522"/>
                </a:lnTo>
                <a:lnTo>
                  <a:pt x="695325" y="1746684"/>
                </a:lnTo>
                <a:lnTo>
                  <a:pt x="945226" y="1746684"/>
                </a:lnTo>
                <a:lnTo>
                  <a:pt x="935330" y="1854624"/>
                </a:lnTo>
                <a:cubicBezTo>
                  <a:pt x="971619" y="1777316"/>
                  <a:pt x="1024197" y="1736387"/>
                  <a:pt x="1093064" y="1731838"/>
                </a:cubicBezTo>
                <a:close/>
                <a:moveTo>
                  <a:pt x="8315324" y="1566062"/>
                </a:moveTo>
                <a:lnTo>
                  <a:pt x="8572648" y="1566062"/>
                </a:lnTo>
                <a:lnTo>
                  <a:pt x="8572648" y="1696580"/>
                </a:lnTo>
                <a:lnTo>
                  <a:pt x="8315324" y="1696580"/>
                </a:lnTo>
                <a:close/>
                <a:moveTo>
                  <a:pt x="5353050" y="1566062"/>
                </a:moveTo>
                <a:lnTo>
                  <a:pt x="5610374" y="1566062"/>
                </a:lnTo>
                <a:lnTo>
                  <a:pt x="5610374" y="2567522"/>
                </a:lnTo>
                <a:lnTo>
                  <a:pt x="5353050" y="2567522"/>
                </a:lnTo>
                <a:close/>
                <a:moveTo>
                  <a:pt x="3350698" y="1566062"/>
                </a:moveTo>
                <a:lnTo>
                  <a:pt x="3610496" y="1566062"/>
                </a:lnTo>
                <a:cubicBezTo>
                  <a:pt x="3692559" y="1566062"/>
                  <a:pt x="3754725" y="1572449"/>
                  <a:pt x="3796994" y="1585223"/>
                </a:cubicBezTo>
                <a:cubicBezTo>
                  <a:pt x="3839263" y="1597998"/>
                  <a:pt x="3873387" y="1623857"/>
                  <a:pt x="3899367" y="1662800"/>
                </a:cubicBezTo>
                <a:cubicBezTo>
                  <a:pt x="3925347" y="1701744"/>
                  <a:pt x="3938337" y="1764487"/>
                  <a:pt x="3938337" y="1851028"/>
                </a:cubicBezTo>
                <a:cubicBezTo>
                  <a:pt x="3938337" y="1909547"/>
                  <a:pt x="3929162" y="1950346"/>
                  <a:pt x="3910811" y="1973423"/>
                </a:cubicBezTo>
                <a:cubicBezTo>
                  <a:pt x="3892459" y="1996500"/>
                  <a:pt x="3856274" y="2014221"/>
                  <a:pt x="3802252" y="2026586"/>
                </a:cubicBezTo>
                <a:cubicBezTo>
                  <a:pt x="3862459" y="2040201"/>
                  <a:pt x="3903284" y="2062791"/>
                  <a:pt x="3924728" y="2094357"/>
                </a:cubicBezTo>
                <a:cubicBezTo>
                  <a:pt x="3946172" y="2125923"/>
                  <a:pt x="3956894" y="2174304"/>
                  <a:pt x="3956894" y="2239498"/>
                </a:cubicBezTo>
                <a:lnTo>
                  <a:pt x="3956894" y="2332332"/>
                </a:lnTo>
                <a:cubicBezTo>
                  <a:pt x="3956894" y="2400000"/>
                  <a:pt x="3949162" y="2450133"/>
                  <a:pt x="3933698" y="2482730"/>
                </a:cubicBezTo>
                <a:cubicBezTo>
                  <a:pt x="3918234" y="2515327"/>
                  <a:pt x="3893594" y="2537609"/>
                  <a:pt x="3859779" y="2549574"/>
                </a:cubicBezTo>
                <a:cubicBezTo>
                  <a:pt x="3825963" y="2561540"/>
                  <a:pt x="3756684" y="2567522"/>
                  <a:pt x="3651940" y="2567522"/>
                </a:cubicBezTo>
                <a:lnTo>
                  <a:pt x="3350698" y="2567522"/>
                </a:lnTo>
                <a:close/>
                <a:moveTo>
                  <a:pt x="2766487" y="1566062"/>
                </a:moveTo>
                <a:lnTo>
                  <a:pt x="3016388" y="1566062"/>
                </a:lnTo>
                <a:lnTo>
                  <a:pt x="3016388" y="2567522"/>
                </a:lnTo>
                <a:lnTo>
                  <a:pt x="2766487" y="2567522"/>
                </a:lnTo>
                <a:lnTo>
                  <a:pt x="2766487" y="2507985"/>
                </a:lnTo>
                <a:cubicBezTo>
                  <a:pt x="2742570" y="2532780"/>
                  <a:pt x="2717414" y="2551375"/>
                  <a:pt x="2691022" y="2563772"/>
                </a:cubicBezTo>
                <a:cubicBezTo>
                  <a:pt x="2664630" y="2576169"/>
                  <a:pt x="2637000" y="2582368"/>
                  <a:pt x="2608134" y="2582368"/>
                </a:cubicBezTo>
                <a:cubicBezTo>
                  <a:pt x="2569371" y="2582368"/>
                  <a:pt x="2535762" y="2572162"/>
                  <a:pt x="2507308" y="2551749"/>
                </a:cubicBezTo>
                <a:cubicBezTo>
                  <a:pt x="2478854" y="2531336"/>
                  <a:pt x="2460606" y="2507727"/>
                  <a:pt x="2452565" y="2480923"/>
                </a:cubicBezTo>
                <a:cubicBezTo>
                  <a:pt x="2444524" y="2454118"/>
                  <a:pt x="2440503" y="2410406"/>
                  <a:pt x="2440503" y="2349787"/>
                </a:cubicBezTo>
                <a:lnTo>
                  <a:pt x="2440503" y="1965657"/>
                </a:lnTo>
                <a:cubicBezTo>
                  <a:pt x="2440503" y="1902563"/>
                  <a:pt x="2444524" y="1857820"/>
                  <a:pt x="2452565" y="1831428"/>
                </a:cubicBezTo>
                <a:cubicBezTo>
                  <a:pt x="2460606" y="1805035"/>
                  <a:pt x="2479059" y="1781839"/>
                  <a:pt x="2507926" y="1761839"/>
                </a:cubicBezTo>
                <a:cubicBezTo>
                  <a:pt x="2536793" y="1741838"/>
                  <a:pt x="2571226" y="1731838"/>
                  <a:pt x="2611227" y="1731838"/>
                </a:cubicBezTo>
                <a:cubicBezTo>
                  <a:pt x="2642156" y="1731838"/>
                  <a:pt x="2670507" y="1737418"/>
                  <a:pt x="2696280" y="1748578"/>
                </a:cubicBezTo>
                <a:cubicBezTo>
                  <a:pt x="2722054" y="1759738"/>
                  <a:pt x="2745456" y="1776478"/>
                  <a:pt x="2766487" y="1798798"/>
                </a:cubicBezTo>
                <a:close/>
                <a:moveTo>
                  <a:pt x="293820" y="1545031"/>
                </a:moveTo>
                <a:cubicBezTo>
                  <a:pt x="370109" y="1545031"/>
                  <a:pt x="433409" y="1560702"/>
                  <a:pt x="483720" y="1592042"/>
                </a:cubicBezTo>
                <a:cubicBezTo>
                  <a:pt x="534030" y="1623383"/>
                  <a:pt x="566814" y="1660600"/>
                  <a:pt x="582072" y="1703694"/>
                </a:cubicBezTo>
                <a:cubicBezTo>
                  <a:pt x="597330" y="1746787"/>
                  <a:pt x="604959" y="1809365"/>
                  <a:pt x="604959" y="1891429"/>
                </a:cubicBezTo>
                <a:lnTo>
                  <a:pt x="604959" y="1934728"/>
                </a:lnTo>
                <a:lnTo>
                  <a:pt x="344542" y="1934728"/>
                </a:lnTo>
                <a:lnTo>
                  <a:pt x="344542" y="1843799"/>
                </a:lnTo>
                <a:cubicBezTo>
                  <a:pt x="344542" y="1786478"/>
                  <a:pt x="342068" y="1750602"/>
                  <a:pt x="337119" y="1736168"/>
                </a:cubicBezTo>
                <a:cubicBezTo>
                  <a:pt x="332171" y="1721735"/>
                  <a:pt x="320418" y="1714518"/>
                  <a:pt x="301861" y="1714518"/>
                </a:cubicBezTo>
                <a:cubicBezTo>
                  <a:pt x="285779" y="1714518"/>
                  <a:pt x="274850" y="1720704"/>
                  <a:pt x="269077" y="1733075"/>
                </a:cubicBezTo>
                <a:cubicBezTo>
                  <a:pt x="263304" y="1745447"/>
                  <a:pt x="260417" y="1777200"/>
                  <a:pt x="260417" y="1828335"/>
                </a:cubicBezTo>
                <a:lnTo>
                  <a:pt x="260417" y="2308961"/>
                </a:lnTo>
                <a:cubicBezTo>
                  <a:pt x="260417" y="2353911"/>
                  <a:pt x="263304" y="2383499"/>
                  <a:pt x="269077" y="2397725"/>
                </a:cubicBezTo>
                <a:cubicBezTo>
                  <a:pt x="274850" y="2411952"/>
                  <a:pt x="286397" y="2419066"/>
                  <a:pt x="303717" y="2419066"/>
                </a:cubicBezTo>
                <a:cubicBezTo>
                  <a:pt x="322686" y="2419066"/>
                  <a:pt x="335573" y="2411025"/>
                  <a:pt x="342377" y="2394942"/>
                </a:cubicBezTo>
                <a:cubicBezTo>
                  <a:pt x="349181" y="2378859"/>
                  <a:pt x="352583" y="2347519"/>
                  <a:pt x="352583" y="2300920"/>
                </a:cubicBezTo>
                <a:lnTo>
                  <a:pt x="352583" y="2182155"/>
                </a:lnTo>
                <a:lnTo>
                  <a:pt x="300005" y="2182155"/>
                </a:lnTo>
                <a:lnTo>
                  <a:pt x="300005" y="2029988"/>
                </a:lnTo>
                <a:lnTo>
                  <a:pt x="604959" y="2029988"/>
                </a:lnTo>
                <a:lnTo>
                  <a:pt x="604959" y="2567522"/>
                </a:lnTo>
                <a:lnTo>
                  <a:pt x="441309" y="2567522"/>
                </a:lnTo>
                <a:lnTo>
                  <a:pt x="417224" y="2495768"/>
                </a:lnTo>
                <a:cubicBezTo>
                  <a:pt x="399479" y="2526697"/>
                  <a:pt x="377091" y="2549893"/>
                  <a:pt x="350061" y="2565357"/>
                </a:cubicBezTo>
                <a:cubicBezTo>
                  <a:pt x="323031" y="2580821"/>
                  <a:pt x="291152" y="2588553"/>
                  <a:pt x="254425" y="2588553"/>
                </a:cubicBezTo>
                <a:cubicBezTo>
                  <a:pt x="210674" y="2588553"/>
                  <a:pt x="169713" y="2577935"/>
                  <a:pt x="131542" y="2556697"/>
                </a:cubicBezTo>
                <a:cubicBezTo>
                  <a:pt x="93372" y="2535460"/>
                  <a:pt x="64381" y="2509171"/>
                  <a:pt x="44571" y="2477830"/>
                </a:cubicBezTo>
                <a:cubicBezTo>
                  <a:pt x="24761" y="2446489"/>
                  <a:pt x="12380" y="2413602"/>
                  <a:pt x="7428" y="2379169"/>
                </a:cubicBezTo>
                <a:cubicBezTo>
                  <a:pt x="2476" y="2344735"/>
                  <a:pt x="0" y="2293085"/>
                  <a:pt x="0" y="2224218"/>
                </a:cubicBezTo>
                <a:lnTo>
                  <a:pt x="0" y="1926687"/>
                </a:lnTo>
                <a:cubicBezTo>
                  <a:pt x="0" y="1831015"/>
                  <a:pt x="5155" y="1761530"/>
                  <a:pt x="15465" y="1718230"/>
                </a:cubicBezTo>
                <a:cubicBezTo>
                  <a:pt x="25774" y="1674930"/>
                  <a:pt x="55362" y="1635239"/>
                  <a:pt x="104229" y="1599156"/>
                </a:cubicBezTo>
                <a:cubicBezTo>
                  <a:pt x="153096" y="1563073"/>
                  <a:pt x="216293" y="1545031"/>
                  <a:pt x="293820" y="1545031"/>
                </a:cubicBezTo>
                <a:close/>
                <a:moveTo>
                  <a:pt x="6160354" y="653206"/>
                </a:moveTo>
                <a:cubicBezTo>
                  <a:pt x="6120353" y="682485"/>
                  <a:pt x="6097157" y="707022"/>
                  <a:pt x="6090765" y="726816"/>
                </a:cubicBezTo>
                <a:cubicBezTo>
                  <a:pt x="6084374" y="746610"/>
                  <a:pt x="6081177" y="775064"/>
                  <a:pt x="6081177" y="812178"/>
                </a:cubicBezTo>
                <a:cubicBezTo>
                  <a:pt x="6081177" y="854653"/>
                  <a:pt x="6083961" y="882076"/>
                  <a:pt x="6089528" y="894448"/>
                </a:cubicBezTo>
                <a:cubicBezTo>
                  <a:pt x="6095095" y="906819"/>
                  <a:pt x="6106126" y="913005"/>
                  <a:pt x="6122621" y="913005"/>
                </a:cubicBezTo>
                <a:cubicBezTo>
                  <a:pt x="6138291" y="913005"/>
                  <a:pt x="6148498" y="908159"/>
                  <a:pt x="6153241" y="898468"/>
                </a:cubicBezTo>
                <a:cubicBezTo>
                  <a:pt x="6157983" y="888777"/>
                  <a:pt x="6160354" y="863313"/>
                  <a:pt x="6160354" y="822075"/>
                </a:cubicBezTo>
                <a:close/>
                <a:moveTo>
                  <a:pt x="7357285" y="353202"/>
                </a:moveTo>
                <a:cubicBezTo>
                  <a:pt x="7342439" y="353202"/>
                  <a:pt x="7332439" y="357841"/>
                  <a:pt x="7327284" y="367119"/>
                </a:cubicBezTo>
                <a:cubicBezTo>
                  <a:pt x="7322130" y="376398"/>
                  <a:pt x="7319552" y="397120"/>
                  <a:pt x="7319552" y="429285"/>
                </a:cubicBezTo>
                <a:lnTo>
                  <a:pt x="7319552" y="831354"/>
                </a:lnTo>
                <a:cubicBezTo>
                  <a:pt x="7319552" y="864756"/>
                  <a:pt x="7322026" y="886716"/>
                  <a:pt x="7326975" y="897231"/>
                </a:cubicBezTo>
                <a:cubicBezTo>
                  <a:pt x="7331924" y="907747"/>
                  <a:pt x="7341408" y="913005"/>
                  <a:pt x="7355429" y="913005"/>
                </a:cubicBezTo>
                <a:cubicBezTo>
                  <a:pt x="7371512" y="913005"/>
                  <a:pt x="7382234" y="907128"/>
                  <a:pt x="7387594" y="895375"/>
                </a:cubicBezTo>
                <a:cubicBezTo>
                  <a:pt x="7392956" y="883623"/>
                  <a:pt x="7395636" y="854859"/>
                  <a:pt x="7395636" y="809085"/>
                </a:cubicBezTo>
                <a:lnTo>
                  <a:pt x="7395636" y="429285"/>
                </a:lnTo>
                <a:cubicBezTo>
                  <a:pt x="7395636" y="399182"/>
                  <a:pt x="7393059" y="378975"/>
                  <a:pt x="7387904" y="368666"/>
                </a:cubicBezTo>
                <a:cubicBezTo>
                  <a:pt x="7382749" y="358356"/>
                  <a:pt x="7372542" y="353202"/>
                  <a:pt x="7357285" y="353202"/>
                </a:cubicBezTo>
                <a:close/>
                <a:moveTo>
                  <a:pt x="4509311" y="353202"/>
                </a:moveTo>
                <a:cubicBezTo>
                  <a:pt x="4494465" y="353202"/>
                  <a:pt x="4484465" y="357841"/>
                  <a:pt x="4479311" y="367119"/>
                </a:cubicBezTo>
                <a:cubicBezTo>
                  <a:pt x="4474156" y="376398"/>
                  <a:pt x="4471579" y="397120"/>
                  <a:pt x="4471579" y="429285"/>
                </a:cubicBezTo>
                <a:lnTo>
                  <a:pt x="4471579" y="831354"/>
                </a:lnTo>
                <a:cubicBezTo>
                  <a:pt x="4471579" y="864756"/>
                  <a:pt x="4474053" y="886716"/>
                  <a:pt x="4479001" y="897231"/>
                </a:cubicBezTo>
                <a:cubicBezTo>
                  <a:pt x="4483950" y="907747"/>
                  <a:pt x="4493434" y="913005"/>
                  <a:pt x="4507456" y="913005"/>
                </a:cubicBezTo>
                <a:cubicBezTo>
                  <a:pt x="4523538" y="913005"/>
                  <a:pt x="4534260" y="907128"/>
                  <a:pt x="4539621" y="895375"/>
                </a:cubicBezTo>
                <a:cubicBezTo>
                  <a:pt x="4544982" y="883623"/>
                  <a:pt x="4547662" y="854859"/>
                  <a:pt x="4547662" y="809085"/>
                </a:cubicBezTo>
                <a:lnTo>
                  <a:pt x="4547662" y="429285"/>
                </a:lnTo>
                <a:cubicBezTo>
                  <a:pt x="4547662" y="399182"/>
                  <a:pt x="4545085" y="378975"/>
                  <a:pt x="4539930" y="368666"/>
                </a:cubicBezTo>
                <a:cubicBezTo>
                  <a:pt x="4534775" y="358356"/>
                  <a:pt x="4524569" y="353202"/>
                  <a:pt x="4509311" y="353202"/>
                </a:cubicBezTo>
                <a:close/>
                <a:moveTo>
                  <a:pt x="3862230" y="353202"/>
                </a:moveTo>
                <a:cubicBezTo>
                  <a:pt x="3844909" y="353202"/>
                  <a:pt x="3834187" y="358459"/>
                  <a:pt x="3830064" y="368975"/>
                </a:cubicBezTo>
                <a:cubicBezTo>
                  <a:pt x="3825940" y="379491"/>
                  <a:pt x="3823879" y="407842"/>
                  <a:pt x="3823879" y="454028"/>
                </a:cubicBezTo>
                <a:lnTo>
                  <a:pt x="3823879" y="514029"/>
                </a:lnTo>
                <a:lnTo>
                  <a:pt x="3896870" y="514029"/>
                </a:lnTo>
                <a:lnTo>
                  <a:pt x="3896870" y="454028"/>
                </a:lnTo>
                <a:cubicBezTo>
                  <a:pt x="3896870" y="411553"/>
                  <a:pt x="3894601" y="384130"/>
                  <a:pt x="3890065" y="371758"/>
                </a:cubicBezTo>
                <a:cubicBezTo>
                  <a:pt x="3885529" y="359387"/>
                  <a:pt x="3876250" y="353202"/>
                  <a:pt x="3862230" y="353202"/>
                </a:cubicBezTo>
                <a:close/>
                <a:moveTo>
                  <a:pt x="2000897" y="353202"/>
                </a:moveTo>
                <a:cubicBezTo>
                  <a:pt x="1985639" y="353202"/>
                  <a:pt x="1975742" y="358872"/>
                  <a:pt x="1971206" y="370212"/>
                </a:cubicBezTo>
                <a:cubicBezTo>
                  <a:pt x="1966670" y="381552"/>
                  <a:pt x="1964402" y="410110"/>
                  <a:pt x="1964402" y="455884"/>
                </a:cubicBezTo>
                <a:lnTo>
                  <a:pt x="1964402" y="809704"/>
                </a:lnTo>
                <a:cubicBezTo>
                  <a:pt x="1964402" y="853828"/>
                  <a:pt x="1966979" y="882076"/>
                  <a:pt x="1972134" y="894448"/>
                </a:cubicBezTo>
                <a:cubicBezTo>
                  <a:pt x="1977288" y="906819"/>
                  <a:pt x="1987495" y="913005"/>
                  <a:pt x="2002753" y="913005"/>
                </a:cubicBezTo>
                <a:cubicBezTo>
                  <a:pt x="2018423" y="913005"/>
                  <a:pt x="2028630" y="906613"/>
                  <a:pt x="2033372" y="893829"/>
                </a:cubicBezTo>
                <a:cubicBezTo>
                  <a:pt x="2038114" y="881045"/>
                  <a:pt x="2040485" y="850323"/>
                  <a:pt x="2040485" y="801663"/>
                </a:cubicBezTo>
                <a:lnTo>
                  <a:pt x="2040485" y="455884"/>
                </a:lnTo>
                <a:cubicBezTo>
                  <a:pt x="2040485" y="413409"/>
                  <a:pt x="2037805" y="385676"/>
                  <a:pt x="2032444" y="372686"/>
                </a:cubicBezTo>
                <a:cubicBezTo>
                  <a:pt x="2027083" y="359696"/>
                  <a:pt x="2016568" y="353202"/>
                  <a:pt x="2000897" y="353202"/>
                </a:cubicBezTo>
                <a:close/>
                <a:moveTo>
                  <a:pt x="7730588" y="222684"/>
                </a:moveTo>
                <a:lnTo>
                  <a:pt x="7980488" y="222684"/>
                </a:lnTo>
                <a:lnTo>
                  <a:pt x="7980488" y="781250"/>
                </a:lnTo>
                <a:cubicBezTo>
                  <a:pt x="7980488" y="845168"/>
                  <a:pt x="7982447" y="883107"/>
                  <a:pt x="7986365" y="895066"/>
                </a:cubicBezTo>
                <a:cubicBezTo>
                  <a:pt x="7990282" y="907025"/>
                  <a:pt x="8000901" y="913005"/>
                  <a:pt x="8018221" y="913005"/>
                </a:cubicBezTo>
                <a:cubicBezTo>
                  <a:pt x="8036778" y="913005"/>
                  <a:pt x="8047808" y="906819"/>
                  <a:pt x="8051314" y="894448"/>
                </a:cubicBezTo>
                <a:cubicBezTo>
                  <a:pt x="8054820" y="882076"/>
                  <a:pt x="8056572" y="842282"/>
                  <a:pt x="8056572" y="775064"/>
                </a:cubicBezTo>
                <a:lnTo>
                  <a:pt x="8056572" y="222684"/>
                </a:lnTo>
                <a:lnTo>
                  <a:pt x="8306473" y="222684"/>
                </a:lnTo>
                <a:lnTo>
                  <a:pt x="8306473" y="1043522"/>
                </a:lnTo>
                <a:lnTo>
                  <a:pt x="8052242" y="1043522"/>
                </a:lnTo>
                <a:lnTo>
                  <a:pt x="8056572" y="975325"/>
                </a:lnTo>
                <a:cubicBezTo>
                  <a:pt x="8039252" y="1003006"/>
                  <a:pt x="8017912" y="1023767"/>
                  <a:pt x="7992550" y="1037607"/>
                </a:cubicBezTo>
                <a:cubicBezTo>
                  <a:pt x="7967190" y="1051448"/>
                  <a:pt x="7938014" y="1058368"/>
                  <a:pt x="7905024" y="1058368"/>
                </a:cubicBezTo>
                <a:cubicBezTo>
                  <a:pt x="7867496" y="1058368"/>
                  <a:pt x="7836362" y="1051770"/>
                  <a:pt x="7811620" y="1038574"/>
                </a:cubicBezTo>
                <a:cubicBezTo>
                  <a:pt x="7786877" y="1025378"/>
                  <a:pt x="7768630" y="1007852"/>
                  <a:pt x="7756876" y="985995"/>
                </a:cubicBezTo>
                <a:cubicBezTo>
                  <a:pt x="7745124" y="964139"/>
                  <a:pt x="7737804" y="941356"/>
                  <a:pt x="7734918" y="917644"/>
                </a:cubicBezTo>
                <a:cubicBezTo>
                  <a:pt x="7732030" y="893932"/>
                  <a:pt x="7730587" y="846818"/>
                  <a:pt x="7730588" y="776301"/>
                </a:cubicBezTo>
                <a:close/>
                <a:moveTo>
                  <a:pt x="4886325" y="222684"/>
                </a:moveTo>
                <a:lnTo>
                  <a:pt x="5143649" y="222684"/>
                </a:lnTo>
                <a:lnTo>
                  <a:pt x="5143649" y="1043522"/>
                </a:lnTo>
                <a:lnTo>
                  <a:pt x="4886325" y="1043522"/>
                </a:lnTo>
                <a:close/>
                <a:moveTo>
                  <a:pt x="1044039" y="222684"/>
                </a:moveTo>
                <a:lnTo>
                  <a:pt x="1293940" y="222684"/>
                </a:lnTo>
                <a:lnTo>
                  <a:pt x="1293940" y="781250"/>
                </a:lnTo>
                <a:cubicBezTo>
                  <a:pt x="1293940" y="845168"/>
                  <a:pt x="1295899" y="883107"/>
                  <a:pt x="1299816" y="895066"/>
                </a:cubicBezTo>
                <a:cubicBezTo>
                  <a:pt x="1303734" y="907025"/>
                  <a:pt x="1314353" y="913005"/>
                  <a:pt x="1331673" y="913005"/>
                </a:cubicBezTo>
                <a:cubicBezTo>
                  <a:pt x="1350230" y="913005"/>
                  <a:pt x="1361261" y="906819"/>
                  <a:pt x="1364766" y="894448"/>
                </a:cubicBezTo>
                <a:cubicBezTo>
                  <a:pt x="1368272" y="882076"/>
                  <a:pt x="1370024" y="842282"/>
                  <a:pt x="1370024" y="775064"/>
                </a:cubicBezTo>
                <a:lnTo>
                  <a:pt x="1370024" y="222684"/>
                </a:lnTo>
                <a:lnTo>
                  <a:pt x="1619925" y="222684"/>
                </a:lnTo>
                <a:lnTo>
                  <a:pt x="1619925" y="1043522"/>
                </a:lnTo>
                <a:lnTo>
                  <a:pt x="1365694" y="1043522"/>
                </a:lnTo>
                <a:lnTo>
                  <a:pt x="1370024" y="975325"/>
                </a:lnTo>
                <a:cubicBezTo>
                  <a:pt x="1352704" y="1003006"/>
                  <a:pt x="1331364" y="1023767"/>
                  <a:pt x="1306002" y="1037607"/>
                </a:cubicBezTo>
                <a:cubicBezTo>
                  <a:pt x="1280641" y="1051448"/>
                  <a:pt x="1251465" y="1058368"/>
                  <a:pt x="1218475" y="1058368"/>
                </a:cubicBezTo>
                <a:cubicBezTo>
                  <a:pt x="1180949" y="1058368"/>
                  <a:pt x="1149814" y="1051770"/>
                  <a:pt x="1125071" y="1038574"/>
                </a:cubicBezTo>
                <a:cubicBezTo>
                  <a:pt x="1100329" y="1025378"/>
                  <a:pt x="1082081" y="1007852"/>
                  <a:pt x="1070328" y="985995"/>
                </a:cubicBezTo>
                <a:cubicBezTo>
                  <a:pt x="1058575" y="964139"/>
                  <a:pt x="1051255" y="941356"/>
                  <a:pt x="1048369" y="917644"/>
                </a:cubicBezTo>
                <a:cubicBezTo>
                  <a:pt x="1045483" y="893932"/>
                  <a:pt x="1044039" y="846818"/>
                  <a:pt x="1044039" y="776301"/>
                </a:cubicBezTo>
                <a:close/>
                <a:moveTo>
                  <a:pt x="6128807" y="207838"/>
                </a:moveTo>
                <a:cubicBezTo>
                  <a:pt x="6213345" y="207838"/>
                  <a:pt x="6277057" y="222787"/>
                  <a:pt x="6319944" y="252684"/>
                </a:cubicBezTo>
                <a:cubicBezTo>
                  <a:pt x="6362831" y="282582"/>
                  <a:pt x="6388605" y="319283"/>
                  <a:pt x="6397265" y="362789"/>
                </a:cubicBezTo>
                <a:cubicBezTo>
                  <a:pt x="6405925" y="406295"/>
                  <a:pt x="6410254" y="495884"/>
                  <a:pt x="6410255" y="631557"/>
                </a:cubicBezTo>
                <a:lnTo>
                  <a:pt x="6410255" y="1043522"/>
                </a:lnTo>
                <a:lnTo>
                  <a:pt x="6167158" y="1043522"/>
                </a:lnTo>
                <a:lnTo>
                  <a:pt x="6167158" y="970377"/>
                </a:lnTo>
                <a:cubicBezTo>
                  <a:pt x="6151900" y="999707"/>
                  <a:pt x="6132209" y="1021705"/>
                  <a:pt x="6108085" y="1036370"/>
                </a:cubicBezTo>
                <a:cubicBezTo>
                  <a:pt x="6083961" y="1051035"/>
                  <a:pt x="6055198" y="1058368"/>
                  <a:pt x="6021795" y="1058368"/>
                </a:cubicBezTo>
                <a:cubicBezTo>
                  <a:pt x="5978083" y="1058368"/>
                  <a:pt x="5937979" y="1046100"/>
                  <a:pt x="5901484" y="1021563"/>
                </a:cubicBezTo>
                <a:cubicBezTo>
                  <a:pt x="5864988" y="997027"/>
                  <a:pt x="5846741" y="943314"/>
                  <a:pt x="5846741" y="860426"/>
                </a:cubicBezTo>
                <a:lnTo>
                  <a:pt x="5846741" y="793003"/>
                </a:lnTo>
                <a:cubicBezTo>
                  <a:pt x="5846741" y="731558"/>
                  <a:pt x="5856432" y="689702"/>
                  <a:pt x="5875813" y="667434"/>
                </a:cubicBezTo>
                <a:cubicBezTo>
                  <a:pt x="5895195" y="645165"/>
                  <a:pt x="5943237" y="619185"/>
                  <a:pt x="6019939" y="589494"/>
                </a:cubicBezTo>
                <a:cubicBezTo>
                  <a:pt x="6102002" y="557329"/>
                  <a:pt x="6145921" y="535679"/>
                  <a:pt x="6151694" y="524545"/>
                </a:cubicBezTo>
                <a:cubicBezTo>
                  <a:pt x="6157467" y="513410"/>
                  <a:pt x="6160354" y="490730"/>
                  <a:pt x="6160354" y="456502"/>
                </a:cubicBezTo>
                <a:cubicBezTo>
                  <a:pt x="6160354" y="413615"/>
                  <a:pt x="6157158" y="385676"/>
                  <a:pt x="6150766" y="372686"/>
                </a:cubicBezTo>
                <a:cubicBezTo>
                  <a:pt x="6144374" y="359696"/>
                  <a:pt x="6133755" y="353202"/>
                  <a:pt x="6118910" y="353202"/>
                </a:cubicBezTo>
                <a:cubicBezTo>
                  <a:pt x="6102003" y="353202"/>
                  <a:pt x="6091487" y="358666"/>
                  <a:pt x="6087363" y="369593"/>
                </a:cubicBezTo>
                <a:cubicBezTo>
                  <a:pt x="6083239" y="380522"/>
                  <a:pt x="6081177" y="408873"/>
                  <a:pt x="6081177" y="454647"/>
                </a:cubicBezTo>
                <a:lnTo>
                  <a:pt x="6081177" y="540627"/>
                </a:lnTo>
                <a:lnTo>
                  <a:pt x="5846741" y="540627"/>
                </a:lnTo>
                <a:lnTo>
                  <a:pt x="5846741" y="485575"/>
                </a:lnTo>
                <a:cubicBezTo>
                  <a:pt x="5846741" y="422069"/>
                  <a:pt x="5854060" y="373099"/>
                  <a:pt x="5868700" y="338665"/>
                </a:cubicBezTo>
                <a:cubicBezTo>
                  <a:pt x="5883339" y="304232"/>
                  <a:pt x="5912721" y="273819"/>
                  <a:pt x="5956846" y="247427"/>
                </a:cubicBezTo>
                <a:cubicBezTo>
                  <a:pt x="6000970" y="221034"/>
                  <a:pt x="6058291" y="207838"/>
                  <a:pt x="6128807" y="207838"/>
                </a:cubicBezTo>
                <a:close/>
                <a:moveTo>
                  <a:pt x="5499539" y="207838"/>
                </a:moveTo>
                <a:cubicBezTo>
                  <a:pt x="5564694" y="207838"/>
                  <a:pt x="5620365" y="221653"/>
                  <a:pt x="5666552" y="249282"/>
                </a:cubicBezTo>
                <a:cubicBezTo>
                  <a:pt x="5712738" y="276912"/>
                  <a:pt x="5743460" y="311758"/>
                  <a:pt x="5758718" y="353820"/>
                </a:cubicBezTo>
                <a:cubicBezTo>
                  <a:pt x="5773976" y="395883"/>
                  <a:pt x="5781605" y="455471"/>
                  <a:pt x="5781605" y="532586"/>
                </a:cubicBezTo>
                <a:lnTo>
                  <a:pt x="5545931" y="532586"/>
                </a:lnTo>
                <a:lnTo>
                  <a:pt x="5545931" y="437945"/>
                </a:lnTo>
                <a:cubicBezTo>
                  <a:pt x="5545931" y="404955"/>
                  <a:pt x="5543251" y="382584"/>
                  <a:pt x="5537890" y="370831"/>
                </a:cubicBezTo>
                <a:cubicBezTo>
                  <a:pt x="5532528" y="359078"/>
                  <a:pt x="5522631" y="353202"/>
                  <a:pt x="5508199" y="353202"/>
                </a:cubicBezTo>
                <a:cubicBezTo>
                  <a:pt x="5493766" y="353202"/>
                  <a:pt x="5484074" y="358356"/>
                  <a:pt x="5479126" y="368666"/>
                </a:cubicBezTo>
                <a:cubicBezTo>
                  <a:pt x="5474177" y="378975"/>
                  <a:pt x="5471703" y="402068"/>
                  <a:pt x="5471703" y="437945"/>
                </a:cubicBezTo>
                <a:lnTo>
                  <a:pt x="5471703" y="825168"/>
                </a:lnTo>
                <a:cubicBezTo>
                  <a:pt x="5471703" y="854447"/>
                  <a:pt x="5475414" y="876406"/>
                  <a:pt x="5482837" y="891045"/>
                </a:cubicBezTo>
                <a:cubicBezTo>
                  <a:pt x="5490260" y="905685"/>
                  <a:pt x="5501188" y="913005"/>
                  <a:pt x="5515621" y="913005"/>
                </a:cubicBezTo>
                <a:cubicBezTo>
                  <a:pt x="5532528" y="913005"/>
                  <a:pt x="5543972" y="905376"/>
                  <a:pt x="5549952" y="890118"/>
                </a:cubicBezTo>
                <a:cubicBezTo>
                  <a:pt x="5555932" y="874860"/>
                  <a:pt x="5558921" y="845993"/>
                  <a:pt x="5558921" y="803518"/>
                </a:cubicBezTo>
                <a:lnTo>
                  <a:pt x="5558921" y="705785"/>
                </a:lnTo>
                <a:lnTo>
                  <a:pt x="5781605" y="705785"/>
                </a:lnTo>
                <a:cubicBezTo>
                  <a:pt x="5781192" y="771353"/>
                  <a:pt x="5778822" y="820529"/>
                  <a:pt x="5774492" y="853313"/>
                </a:cubicBezTo>
                <a:cubicBezTo>
                  <a:pt x="5770162" y="886097"/>
                  <a:pt x="5756347" y="919706"/>
                  <a:pt x="5733048" y="954139"/>
                </a:cubicBezTo>
                <a:cubicBezTo>
                  <a:pt x="5709748" y="988573"/>
                  <a:pt x="5679336" y="1014553"/>
                  <a:pt x="5641809" y="1032079"/>
                </a:cubicBezTo>
                <a:cubicBezTo>
                  <a:pt x="5604282" y="1049605"/>
                  <a:pt x="5557890" y="1058368"/>
                  <a:pt x="5502631" y="1058368"/>
                </a:cubicBezTo>
                <a:cubicBezTo>
                  <a:pt x="5432115" y="1058368"/>
                  <a:pt x="5376238" y="1046306"/>
                  <a:pt x="5335000" y="1022182"/>
                </a:cubicBezTo>
                <a:cubicBezTo>
                  <a:pt x="5293762" y="998058"/>
                  <a:pt x="5264587" y="964242"/>
                  <a:pt x="5247473" y="920737"/>
                </a:cubicBezTo>
                <a:cubicBezTo>
                  <a:pt x="5230358" y="877231"/>
                  <a:pt x="5221801" y="815477"/>
                  <a:pt x="5221802" y="735476"/>
                </a:cubicBezTo>
                <a:lnTo>
                  <a:pt x="5221802" y="502276"/>
                </a:lnTo>
                <a:cubicBezTo>
                  <a:pt x="5221801" y="432584"/>
                  <a:pt x="5228812" y="380006"/>
                  <a:pt x="5242833" y="344542"/>
                </a:cubicBezTo>
                <a:cubicBezTo>
                  <a:pt x="5256855" y="309077"/>
                  <a:pt x="5286752" y="277427"/>
                  <a:pt x="5332526" y="249592"/>
                </a:cubicBezTo>
                <a:cubicBezTo>
                  <a:pt x="5378299" y="221756"/>
                  <a:pt x="5433970" y="207838"/>
                  <a:pt x="5499539" y="207838"/>
                </a:cubicBezTo>
                <a:close/>
                <a:moveTo>
                  <a:pt x="3850477" y="207838"/>
                </a:moveTo>
                <a:cubicBezTo>
                  <a:pt x="3920581" y="207838"/>
                  <a:pt x="3978417" y="221137"/>
                  <a:pt x="4023985" y="247736"/>
                </a:cubicBezTo>
                <a:cubicBezTo>
                  <a:pt x="4069552" y="274334"/>
                  <a:pt x="4101512" y="309593"/>
                  <a:pt x="4119863" y="353511"/>
                </a:cubicBezTo>
                <a:cubicBezTo>
                  <a:pt x="4138214" y="397429"/>
                  <a:pt x="4147389" y="459183"/>
                  <a:pt x="4147389" y="538772"/>
                </a:cubicBezTo>
                <a:lnTo>
                  <a:pt x="4147389" y="647639"/>
                </a:lnTo>
                <a:lnTo>
                  <a:pt x="3823879" y="647639"/>
                </a:lnTo>
                <a:lnTo>
                  <a:pt x="3823879" y="825168"/>
                </a:lnTo>
                <a:cubicBezTo>
                  <a:pt x="3823879" y="862282"/>
                  <a:pt x="3826559" y="886200"/>
                  <a:pt x="3831920" y="896922"/>
                </a:cubicBezTo>
                <a:cubicBezTo>
                  <a:pt x="3837281" y="907644"/>
                  <a:pt x="3847590" y="913005"/>
                  <a:pt x="3862849" y="913005"/>
                </a:cubicBezTo>
                <a:cubicBezTo>
                  <a:pt x="3881817" y="913005"/>
                  <a:pt x="3894498" y="905891"/>
                  <a:pt x="3900890" y="891664"/>
                </a:cubicBezTo>
                <a:cubicBezTo>
                  <a:pt x="3907282" y="877437"/>
                  <a:pt x="3910478" y="849911"/>
                  <a:pt x="3910478" y="809085"/>
                </a:cubicBezTo>
                <a:lnTo>
                  <a:pt x="3910478" y="700836"/>
                </a:lnTo>
                <a:lnTo>
                  <a:pt x="4147389" y="700836"/>
                </a:lnTo>
                <a:lnTo>
                  <a:pt x="4147389" y="761456"/>
                </a:lnTo>
                <a:cubicBezTo>
                  <a:pt x="4147389" y="812178"/>
                  <a:pt x="4144193" y="851148"/>
                  <a:pt x="4137801" y="878365"/>
                </a:cubicBezTo>
                <a:cubicBezTo>
                  <a:pt x="4131409" y="905582"/>
                  <a:pt x="4116461" y="934654"/>
                  <a:pt x="4092956" y="965583"/>
                </a:cubicBezTo>
                <a:cubicBezTo>
                  <a:pt x="4069450" y="996511"/>
                  <a:pt x="4039655" y="1019707"/>
                  <a:pt x="4003572" y="1035172"/>
                </a:cubicBezTo>
                <a:cubicBezTo>
                  <a:pt x="3967489" y="1050636"/>
                  <a:pt x="3922231" y="1058368"/>
                  <a:pt x="3867797" y="1058368"/>
                </a:cubicBezTo>
                <a:cubicBezTo>
                  <a:pt x="3815012" y="1058368"/>
                  <a:pt x="3768414" y="1050739"/>
                  <a:pt x="3728001" y="1035481"/>
                </a:cubicBezTo>
                <a:cubicBezTo>
                  <a:pt x="3687587" y="1020223"/>
                  <a:pt x="3656144" y="999295"/>
                  <a:pt x="3633669" y="972696"/>
                </a:cubicBezTo>
                <a:cubicBezTo>
                  <a:pt x="3611194" y="946098"/>
                  <a:pt x="3595627" y="916819"/>
                  <a:pt x="3586967" y="884860"/>
                </a:cubicBezTo>
                <a:cubicBezTo>
                  <a:pt x="3578307" y="852900"/>
                  <a:pt x="3573978" y="806405"/>
                  <a:pt x="3573978" y="745373"/>
                </a:cubicBezTo>
                <a:lnTo>
                  <a:pt x="3573978" y="505988"/>
                </a:lnTo>
                <a:cubicBezTo>
                  <a:pt x="3573978" y="434234"/>
                  <a:pt x="3583668" y="377635"/>
                  <a:pt x="3603050" y="336191"/>
                </a:cubicBezTo>
                <a:cubicBezTo>
                  <a:pt x="3622432" y="294747"/>
                  <a:pt x="3654185" y="262994"/>
                  <a:pt x="3698310" y="240932"/>
                </a:cubicBezTo>
                <a:cubicBezTo>
                  <a:pt x="3742433" y="218870"/>
                  <a:pt x="3793156" y="207838"/>
                  <a:pt x="3850477" y="207838"/>
                </a:cubicBezTo>
                <a:close/>
                <a:moveTo>
                  <a:pt x="3003631" y="207838"/>
                </a:moveTo>
                <a:cubicBezTo>
                  <a:pt x="3070436" y="207838"/>
                  <a:pt x="3123014" y="238818"/>
                  <a:pt x="3161365" y="300778"/>
                </a:cubicBezTo>
                <a:cubicBezTo>
                  <a:pt x="3182397" y="269798"/>
                  <a:pt x="3206108" y="246563"/>
                  <a:pt x="3232501" y="231073"/>
                </a:cubicBezTo>
                <a:cubicBezTo>
                  <a:pt x="3258892" y="215583"/>
                  <a:pt x="3288171" y="207838"/>
                  <a:pt x="3320337" y="207838"/>
                </a:cubicBezTo>
                <a:cubicBezTo>
                  <a:pt x="3362812" y="207838"/>
                  <a:pt x="3397967" y="218148"/>
                  <a:pt x="3425803" y="238767"/>
                </a:cubicBezTo>
                <a:cubicBezTo>
                  <a:pt x="3453638" y="259386"/>
                  <a:pt x="3471474" y="284644"/>
                  <a:pt x="3479309" y="314541"/>
                </a:cubicBezTo>
                <a:cubicBezTo>
                  <a:pt x="3487144" y="344439"/>
                  <a:pt x="3491061" y="392996"/>
                  <a:pt x="3491061" y="460214"/>
                </a:cubicBezTo>
                <a:lnTo>
                  <a:pt x="3491061" y="1043522"/>
                </a:lnTo>
                <a:lnTo>
                  <a:pt x="3248584" y="1043522"/>
                </a:lnTo>
                <a:lnTo>
                  <a:pt x="3248584" y="508462"/>
                </a:lnTo>
                <a:cubicBezTo>
                  <a:pt x="3248584" y="438358"/>
                  <a:pt x="3246212" y="394955"/>
                  <a:pt x="3241470" y="378253"/>
                </a:cubicBezTo>
                <a:cubicBezTo>
                  <a:pt x="3236727" y="361552"/>
                  <a:pt x="3225696" y="353202"/>
                  <a:pt x="3208376" y="353202"/>
                </a:cubicBezTo>
                <a:cubicBezTo>
                  <a:pt x="3190644" y="353202"/>
                  <a:pt x="3179201" y="361449"/>
                  <a:pt x="3174046" y="377944"/>
                </a:cubicBezTo>
                <a:cubicBezTo>
                  <a:pt x="3168891" y="394439"/>
                  <a:pt x="3166313" y="437945"/>
                  <a:pt x="3166314" y="508462"/>
                </a:cubicBezTo>
                <a:lnTo>
                  <a:pt x="3166314" y="1043522"/>
                </a:lnTo>
                <a:lnTo>
                  <a:pt x="2923836" y="1043522"/>
                </a:lnTo>
                <a:lnTo>
                  <a:pt x="2923836" y="522070"/>
                </a:lnTo>
                <a:cubicBezTo>
                  <a:pt x="2923836" y="441657"/>
                  <a:pt x="2921877" y="393409"/>
                  <a:pt x="2917959" y="377326"/>
                </a:cubicBezTo>
                <a:cubicBezTo>
                  <a:pt x="2914041" y="361243"/>
                  <a:pt x="2903217" y="353202"/>
                  <a:pt x="2885485" y="353202"/>
                </a:cubicBezTo>
                <a:cubicBezTo>
                  <a:pt x="2874351" y="353202"/>
                  <a:pt x="2864865" y="357428"/>
                  <a:pt x="2857031" y="365882"/>
                </a:cubicBezTo>
                <a:cubicBezTo>
                  <a:pt x="2849196" y="374336"/>
                  <a:pt x="2844865" y="384645"/>
                  <a:pt x="2844041" y="396811"/>
                </a:cubicBezTo>
                <a:cubicBezTo>
                  <a:pt x="2843215" y="408976"/>
                  <a:pt x="2842803" y="434852"/>
                  <a:pt x="2842803" y="474441"/>
                </a:cubicBezTo>
                <a:lnTo>
                  <a:pt x="2842803" y="1043522"/>
                </a:lnTo>
                <a:lnTo>
                  <a:pt x="2600325" y="1043522"/>
                </a:lnTo>
                <a:lnTo>
                  <a:pt x="2600325" y="222684"/>
                </a:lnTo>
                <a:lnTo>
                  <a:pt x="2847133" y="222684"/>
                </a:lnTo>
                <a:lnTo>
                  <a:pt x="2842803" y="300778"/>
                </a:lnTo>
                <a:cubicBezTo>
                  <a:pt x="2862186" y="269798"/>
                  <a:pt x="2885279" y="246563"/>
                  <a:pt x="2912083" y="231073"/>
                </a:cubicBezTo>
                <a:cubicBezTo>
                  <a:pt x="2938888" y="215583"/>
                  <a:pt x="2969403" y="207838"/>
                  <a:pt x="3003631" y="207838"/>
                </a:cubicBezTo>
                <a:close/>
                <a:moveTo>
                  <a:pt x="7395636" y="42062"/>
                </a:moveTo>
                <a:lnTo>
                  <a:pt x="7645537" y="42062"/>
                </a:lnTo>
                <a:lnTo>
                  <a:pt x="7645537" y="1043522"/>
                </a:lnTo>
                <a:lnTo>
                  <a:pt x="7395636" y="1043522"/>
                </a:lnTo>
                <a:lnTo>
                  <a:pt x="7395636" y="983985"/>
                </a:lnTo>
                <a:cubicBezTo>
                  <a:pt x="7371718" y="1008779"/>
                  <a:pt x="7346563" y="1027375"/>
                  <a:pt x="7320171" y="1039772"/>
                </a:cubicBezTo>
                <a:cubicBezTo>
                  <a:pt x="7293779" y="1052169"/>
                  <a:pt x="7266149" y="1058368"/>
                  <a:pt x="7237283" y="1058368"/>
                </a:cubicBezTo>
                <a:cubicBezTo>
                  <a:pt x="7198520" y="1058368"/>
                  <a:pt x="7164910" y="1048161"/>
                  <a:pt x="7136456" y="1027749"/>
                </a:cubicBezTo>
                <a:cubicBezTo>
                  <a:pt x="7108002" y="1007336"/>
                  <a:pt x="7089755" y="983727"/>
                  <a:pt x="7081714" y="956923"/>
                </a:cubicBezTo>
                <a:cubicBezTo>
                  <a:pt x="7073672" y="930118"/>
                  <a:pt x="7069651" y="886406"/>
                  <a:pt x="7069651" y="825787"/>
                </a:cubicBezTo>
                <a:lnTo>
                  <a:pt x="7069651" y="441657"/>
                </a:lnTo>
                <a:cubicBezTo>
                  <a:pt x="7069651" y="378563"/>
                  <a:pt x="7073672" y="333820"/>
                  <a:pt x="7081714" y="307428"/>
                </a:cubicBezTo>
                <a:cubicBezTo>
                  <a:pt x="7089755" y="281035"/>
                  <a:pt x="7108208" y="257839"/>
                  <a:pt x="7137075" y="237839"/>
                </a:cubicBezTo>
                <a:cubicBezTo>
                  <a:pt x="7165942" y="217838"/>
                  <a:pt x="7200375" y="207838"/>
                  <a:pt x="7240376" y="207838"/>
                </a:cubicBezTo>
                <a:cubicBezTo>
                  <a:pt x="7271304" y="207838"/>
                  <a:pt x="7299655" y="213418"/>
                  <a:pt x="7325428" y="224578"/>
                </a:cubicBezTo>
                <a:cubicBezTo>
                  <a:pt x="7351202" y="235738"/>
                  <a:pt x="7374604" y="252478"/>
                  <a:pt x="7395636" y="274798"/>
                </a:cubicBezTo>
                <a:close/>
                <a:moveTo>
                  <a:pt x="6496050" y="42062"/>
                </a:moveTo>
                <a:lnTo>
                  <a:pt x="6753374" y="42062"/>
                </a:lnTo>
                <a:lnTo>
                  <a:pt x="6753374" y="1043522"/>
                </a:lnTo>
                <a:lnTo>
                  <a:pt x="6496050" y="1043522"/>
                </a:lnTo>
                <a:close/>
                <a:moveTo>
                  <a:pt x="4886325" y="42062"/>
                </a:moveTo>
                <a:lnTo>
                  <a:pt x="5143649" y="42062"/>
                </a:lnTo>
                <a:lnTo>
                  <a:pt x="5143649" y="172580"/>
                </a:lnTo>
                <a:lnTo>
                  <a:pt x="4886325" y="172580"/>
                </a:lnTo>
                <a:close/>
                <a:moveTo>
                  <a:pt x="4547662" y="42062"/>
                </a:moveTo>
                <a:lnTo>
                  <a:pt x="4797563" y="42062"/>
                </a:lnTo>
                <a:lnTo>
                  <a:pt x="4797563" y="1043522"/>
                </a:lnTo>
                <a:lnTo>
                  <a:pt x="4547662" y="1043522"/>
                </a:lnTo>
                <a:lnTo>
                  <a:pt x="4547662" y="983985"/>
                </a:lnTo>
                <a:cubicBezTo>
                  <a:pt x="4523744" y="1008779"/>
                  <a:pt x="4498590" y="1027375"/>
                  <a:pt x="4472197" y="1039772"/>
                </a:cubicBezTo>
                <a:cubicBezTo>
                  <a:pt x="4445805" y="1052169"/>
                  <a:pt x="4418176" y="1058368"/>
                  <a:pt x="4389309" y="1058368"/>
                </a:cubicBezTo>
                <a:cubicBezTo>
                  <a:pt x="4350545" y="1058368"/>
                  <a:pt x="4316937" y="1048161"/>
                  <a:pt x="4288483" y="1027749"/>
                </a:cubicBezTo>
                <a:cubicBezTo>
                  <a:pt x="4260028" y="1007336"/>
                  <a:pt x="4241781" y="983727"/>
                  <a:pt x="4233740" y="956923"/>
                </a:cubicBezTo>
                <a:cubicBezTo>
                  <a:pt x="4225698" y="930118"/>
                  <a:pt x="4221677" y="886406"/>
                  <a:pt x="4221678" y="825787"/>
                </a:cubicBezTo>
                <a:lnTo>
                  <a:pt x="4221678" y="441657"/>
                </a:lnTo>
                <a:cubicBezTo>
                  <a:pt x="4221677" y="378563"/>
                  <a:pt x="4225698" y="333820"/>
                  <a:pt x="4233740" y="307428"/>
                </a:cubicBezTo>
                <a:cubicBezTo>
                  <a:pt x="4241781" y="281035"/>
                  <a:pt x="4260235" y="257839"/>
                  <a:pt x="4289101" y="237839"/>
                </a:cubicBezTo>
                <a:cubicBezTo>
                  <a:pt x="4317968" y="217838"/>
                  <a:pt x="4352401" y="207838"/>
                  <a:pt x="4392402" y="207838"/>
                </a:cubicBezTo>
                <a:cubicBezTo>
                  <a:pt x="4423330" y="207838"/>
                  <a:pt x="4451681" y="213418"/>
                  <a:pt x="4477455" y="224578"/>
                </a:cubicBezTo>
                <a:cubicBezTo>
                  <a:pt x="4503228" y="235738"/>
                  <a:pt x="4526631" y="252478"/>
                  <a:pt x="4547662" y="274798"/>
                </a:cubicBezTo>
                <a:close/>
                <a:moveTo>
                  <a:pt x="1714501" y="42062"/>
                </a:moveTo>
                <a:lnTo>
                  <a:pt x="1964402" y="42062"/>
                </a:lnTo>
                <a:lnTo>
                  <a:pt x="1964402" y="279128"/>
                </a:lnTo>
                <a:cubicBezTo>
                  <a:pt x="1985020" y="255159"/>
                  <a:pt x="2008010" y="237285"/>
                  <a:pt x="2033372" y="225506"/>
                </a:cubicBezTo>
                <a:cubicBezTo>
                  <a:pt x="2058733" y="213728"/>
                  <a:pt x="2086259" y="207838"/>
                  <a:pt x="2115950" y="207838"/>
                </a:cubicBezTo>
                <a:cubicBezTo>
                  <a:pt x="2150178" y="207838"/>
                  <a:pt x="2179869" y="213199"/>
                  <a:pt x="2205024" y="223921"/>
                </a:cubicBezTo>
                <a:cubicBezTo>
                  <a:pt x="2230179" y="234643"/>
                  <a:pt x="2249355" y="249695"/>
                  <a:pt x="2262551" y="269076"/>
                </a:cubicBezTo>
                <a:cubicBezTo>
                  <a:pt x="2275747" y="288458"/>
                  <a:pt x="2283685" y="307428"/>
                  <a:pt x="2286366" y="325985"/>
                </a:cubicBezTo>
                <a:cubicBezTo>
                  <a:pt x="2289046" y="344542"/>
                  <a:pt x="2290386" y="384130"/>
                  <a:pt x="2290387" y="444750"/>
                </a:cubicBezTo>
                <a:lnTo>
                  <a:pt x="2290387" y="814652"/>
                </a:lnTo>
                <a:cubicBezTo>
                  <a:pt x="2290386" y="874860"/>
                  <a:pt x="2286365" y="919706"/>
                  <a:pt x="2278324" y="949191"/>
                </a:cubicBezTo>
                <a:cubicBezTo>
                  <a:pt x="2270283" y="978676"/>
                  <a:pt x="2251416" y="1004243"/>
                  <a:pt x="2221725" y="1025893"/>
                </a:cubicBezTo>
                <a:cubicBezTo>
                  <a:pt x="2192034" y="1047543"/>
                  <a:pt x="2156776" y="1058368"/>
                  <a:pt x="2115950" y="1058368"/>
                </a:cubicBezTo>
                <a:cubicBezTo>
                  <a:pt x="2086672" y="1058368"/>
                  <a:pt x="2059352" y="1051963"/>
                  <a:pt x="2033990" y="1039154"/>
                </a:cubicBezTo>
                <a:cubicBezTo>
                  <a:pt x="2008629" y="1026344"/>
                  <a:pt x="1985433" y="1007130"/>
                  <a:pt x="1964402" y="981511"/>
                </a:cubicBezTo>
                <a:lnTo>
                  <a:pt x="1948319" y="1043522"/>
                </a:lnTo>
                <a:lnTo>
                  <a:pt x="1714501" y="1043522"/>
                </a:lnTo>
                <a:close/>
                <a:moveTo>
                  <a:pt x="704851" y="42062"/>
                </a:moveTo>
                <a:lnTo>
                  <a:pt x="962174" y="42062"/>
                </a:lnTo>
                <a:lnTo>
                  <a:pt x="962174" y="1043522"/>
                </a:lnTo>
                <a:lnTo>
                  <a:pt x="704851" y="1043522"/>
                </a:lnTo>
                <a:close/>
                <a:moveTo>
                  <a:pt x="303717" y="21031"/>
                </a:moveTo>
                <a:cubicBezTo>
                  <a:pt x="380419" y="21031"/>
                  <a:pt x="443719" y="35857"/>
                  <a:pt x="493617" y="65510"/>
                </a:cubicBezTo>
                <a:cubicBezTo>
                  <a:pt x="543514" y="95162"/>
                  <a:pt x="576298" y="132124"/>
                  <a:pt x="591969" y="176393"/>
                </a:cubicBezTo>
                <a:cubicBezTo>
                  <a:pt x="607639" y="220662"/>
                  <a:pt x="615474" y="289537"/>
                  <a:pt x="615474" y="383018"/>
                </a:cubicBezTo>
                <a:lnTo>
                  <a:pt x="615474" y="478152"/>
                </a:lnTo>
                <a:lnTo>
                  <a:pt x="355058" y="478152"/>
                </a:lnTo>
                <a:lnTo>
                  <a:pt x="355058" y="304093"/>
                </a:lnTo>
                <a:cubicBezTo>
                  <a:pt x="355058" y="253480"/>
                  <a:pt x="352274" y="221898"/>
                  <a:pt x="346707" y="209346"/>
                </a:cubicBezTo>
                <a:cubicBezTo>
                  <a:pt x="341140" y="196794"/>
                  <a:pt x="328872" y="190518"/>
                  <a:pt x="309902" y="190518"/>
                </a:cubicBezTo>
                <a:cubicBezTo>
                  <a:pt x="288459" y="190518"/>
                  <a:pt x="274850" y="198147"/>
                  <a:pt x="269077" y="213405"/>
                </a:cubicBezTo>
                <a:cubicBezTo>
                  <a:pt x="263304" y="228663"/>
                  <a:pt x="260417" y="261654"/>
                  <a:pt x="260417" y="312376"/>
                </a:cubicBezTo>
                <a:lnTo>
                  <a:pt x="260417" y="777538"/>
                </a:lnTo>
                <a:cubicBezTo>
                  <a:pt x="260417" y="826199"/>
                  <a:pt x="263304" y="857952"/>
                  <a:pt x="269077" y="872798"/>
                </a:cubicBezTo>
                <a:cubicBezTo>
                  <a:pt x="274850" y="887643"/>
                  <a:pt x="287840" y="895066"/>
                  <a:pt x="308047" y="895066"/>
                </a:cubicBezTo>
                <a:cubicBezTo>
                  <a:pt x="327428" y="895066"/>
                  <a:pt x="340109" y="887626"/>
                  <a:pt x="346088" y="872745"/>
                </a:cubicBezTo>
                <a:cubicBezTo>
                  <a:pt x="352068" y="857864"/>
                  <a:pt x="355058" y="822932"/>
                  <a:pt x="355058" y="767951"/>
                </a:cubicBezTo>
                <a:lnTo>
                  <a:pt x="355058" y="642072"/>
                </a:lnTo>
                <a:lnTo>
                  <a:pt x="615474" y="642072"/>
                </a:lnTo>
                <a:lnTo>
                  <a:pt x="615474" y="681100"/>
                </a:lnTo>
                <a:cubicBezTo>
                  <a:pt x="615474" y="784755"/>
                  <a:pt x="608155" y="858265"/>
                  <a:pt x="593515" y="901629"/>
                </a:cubicBezTo>
                <a:cubicBezTo>
                  <a:pt x="578876" y="944993"/>
                  <a:pt x="546504" y="982988"/>
                  <a:pt x="496400" y="1015614"/>
                </a:cubicBezTo>
                <a:cubicBezTo>
                  <a:pt x="446296" y="1048240"/>
                  <a:pt x="384543" y="1064553"/>
                  <a:pt x="311139" y="1064553"/>
                </a:cubicBezTo>
                <a:cubicBezTo>
                  <a:pt x="234850" y="1064553"/>
                  <a:pt x="171962" y="1050739"/>
                  <a:pt x="122477" y="1023110"/>
                </a:cubicBezTo>
                <a:cubicBezTo>
                  <a:pt x="72991" y="995480"/>
                  <a:pt x="40207" y="957232"/>
                  <a:pt x="24124" y="908365"/>
                </a:cubicBezTo>
                <a:cubicBezTo>
                  <a:pt x="8042" y="859499"/>
                  <a:pt x="0" y="785992"/>
                  <a:pt x="0" y="687846"/>
                </a:cubicBezTo>
                <a:lnTo>
                  <a:pt x="0" y="395264"/>
                </a:lnTo>
                <a:cubicBezTo>
                  <a:pt x="0" y="323098"/>
                  <a:pt x="2474" y="268973"/>
                  <a:pt x="7423" y="232890"/>
                </a:cubicBezTo>
                <a:cubicBezTo>
                  <a:pt x="12372" y="196807"/>
                  <a:pt x="27114" y="162064"/>
                  <a:pt x="51651" y="128662"/>
                </a:cubicBezTo>
                <a:cubicBezTo>
                  <a:pt x="76187" y="95259"/>
                  <a:pt x="110208" y="68970"/>
                  <a:pt x="153714" y="49794"/>
                </a:cubicBezTo>
                <a:cubicBezTo>
                  <a:pt x="197220" y="30619"/>
                  <a:pt x="247221" y="21031"/>
                  <a:pt x="303717" y="21031"/>
                </a:cubicBezTo>
                <a:close/>
                <a:moveTo>
                  <a:pt x="3851095" y="0"/>
                </a:moveTo>
                <a:lnTo>
                  <a:pt x="4071305" y="0"/>
                </a:lnTo>
                <a:lnTo>
                  <a:pt x="3867797" y="167631"/>
                </a:lnTo>
                <a:lnTo>
                  <a:pt x="3742228" y="16763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356F74-D3C2-D052-C972-94702D17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75" y="3908501"/>
            <a:ext cx="10515600" cy="1325563"/>
          </a:xfrm>
        </p:spPr>
        <p:txBody>
          <a:bodyPr/>
          <a:lstStyle/>
          <a:p>
            <a:r>
              <a:rPr lang="fr-FR" dirty="0"/>
              <a:t>Merci pour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2474694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64898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7995"/>
            <a:ext cx="10515600" cy="1325563"/>
          </a:xfrm>
        </p:spPr>
        <p:txBody>
          <a:bodyPr/>
          <a:lstStyle/>
          <a:p>
            <a:r>
              <a:rPr lang="fr-FR" dirty="0"/>
              <a:t>Pendant ce temps, </a:t>
            </a:r>
            <a:br>
              <a:rPr lang="fr-FR" dirty="0"/>
            </a:br>
            <a:r>
              <a:rPr lang="fr-FR" dirty="0"/>
              <a:t>en Suisse…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CE0DF4-588E-3FE7-B16B-BD647E15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" y="3671888"/>
            <a:ext cx="2262660" cy="3206875"/>
          </a:xfrm>
          <a:prstGeom prst="rect">
            <a:avLst/>
          </a:prstGeom>
        </p:spPr>
      </p:pic>
      <p:pic>
        <p:nvPicPr>
          <p:cNvPr id="12" name="Image 11" descr="Une image contenant texte, capture d’écran, affiche, dessin humoristique&#10;&#10;Description générée automatiquement">
            <a:extLst>
              <a:ext uri="{FF2B5EF4-FFF2-40B4-BE49-F238E27FC236}">
                <a16:creationId xmlns:a16="http://schemas.microsoft.com/office/drawing/2014/main" id="{EA35897B-8DDA-2745-F76C-334FF0C8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9205" y="3671888"/>
            <a:ext cx="2260336" cy="3186112"/>
          </a:xfrm>
          <a:prstGeom prst="rect">
            <a:avLst/>
          </a:prstGeom>
        </p:spPr>
      </p:pic>
      <p:pic>
        <p:nvPicPr>
          <p:cNvPr id="13" name="Image 12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DFF550D2-23B2-053A-E711-70DEAD57E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266" y="3651124"/>
            <a:ext cx="2262660" cy="3186113"/>
          </a:xfrm>
          <a:prstGeom prst="rect">
            <a:avLst/>
          </a:prstGeom>
        </p:spPr>
      </p:pic>
      <p:pic>
        <p:nvPicPr>
          <p:cNvPr id="11" name="Image 10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931D58F7-9658-B541-C0AB-DB520AA9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57" y="43731"/>
            <a:ext cx="9644343" cy="136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7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64898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7995"/>
            <a:ext cx="10515600" cy="1325563"/>
          </a:xfrm>
        </p:spPr>
        <p:txBody>
          <a:bodyPr/>
          <a:lstStyle/>
          <a:p>
            <a:r>
              <a:rPr lang="fr-FR" dirty="0"/>
              <a:t>Pendant ce temps, </a:t>
            </a:r>
            <a:br>
              <a:rPr lang="fr-FR" dirty="0"/>
            </a:br>
            <a:r>
              <a:rPr lang="fr-FR" dirty="0"/>
              <a:t>en Suisse…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CE0DF4-588E-3FE7-B16B-BD647E15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" y="3671888"/>
            <a:ext cx="2262660" cy="3206875"/>
          </a:xfrm>
          <a:prstGeom prst="rect">
            <a:avLst/>
          </a:prstGeom>
        </p:spPr>
      </p:pic>
      <p:pic>
        <p:nvPicPr>
          <p:cNvPr id="12" name="Image 11" descr="Une image contenant texte, capture d’écran, affiche, dessin humoristique&#10;&#10;Description générée automatiquement">
            <a:extLst>
              <a:ext uri="{FF2B5EF4-FFF2-40B4-BE49-F238E27FC236}">
                <a16:creationId xmlns:a16="http://schemas.microsoft.com/office/drawing/2014/main" id="{EA35897B-8DDA-2745-F76C-334FF0C8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9205" y="3671888"/>
            <a:ext cx="2260336" cy="3186112"/>
          </a:xfrm>
          <a:prstGeom prst="rect">
            <a:avLst/>
          </a:prstGeom>
        </p:spPr>
      </p:pic>
      <p:pic>
        <p:nvPicPr>
          <p:cNvPr id="13" name="Image 12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DFF550D2-23B2-053A-E711-70DEAD57E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266" y="3651124"/>
            <a:ext cx="2262660" cy="3186113"/>
          </a:xfrm>
          <a:prstGeom prst="rect">
            <a:avLst/>
          </a:prstGeom>
        </p:spPr>
      </p:pic>
      <p:pic>
        <p:nvPicPr>
          <p:cNvPr id="11" name="Image 10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931D58F7-9658-B541-C0AB-DB520AA9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62" y="-6037029"/>
            <a:ext cx="9644343" cy="136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5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nuage, capture d’écran, plein air&#10;&#10;Description générée automatiquement">
            <a:extLst>
              <a:ext uri="{FF2B5EF4-FFF2-40B4-BE49-F238E27FC236}">
                <a16:creationId xmlns:a16="http://schemas.microsoft.com/office/drawing/2014/main" id="{F01A7674-C4C3-3C99-9A86-AF53C0F7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64898"/>
            <a:ext cx="12192000" cy="25805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81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2D1ABD-1D6E-B6EE-EFFC-D1DA070B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37995"/>
            <a:ext cx="10515600" cy="1325563"/>
          </a:xfrm>
        </p:spPr>
        <p:txBody>
          <a:bodyPr/>
          <a:lstStyle/>
          <a:p>
            <a:r>
              <a:rPr lang="fr-FR" dirty="0"/>
              <a:t>Pendant ce temps, </a:t>
            </a:r>
            <a:br>
              <a:rPr lang="fr-FR" dirty="0"/>
            </a:br>
            <a:r>
              <a:rPr lang="fr-FR" dirty="0"/>
              <a:t>en Suisse…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CE0DF4-588E-3FE7-B16B-BD647E15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" y="3671888"/>
            <a:ext cx="2262660" cy="3206875"/>
          </a:xfrm>
          <a:prstGeom prst="rect">
            <a:avLst/>
          </a:prstGeom>
        </p:spPr>
      </p:pic>
      <p:pic>
        <p:nvPicPr>
          <p:cNvPr id="12" name="Image 11" descr="Une image contenant texte, capture d’écran, affiche, dessin humoristique&#10;&#10;Description générée automatiquement">
            <a:extLst>
              <a:ext uri="{FF2B5EF4-FFF2-40B4-BE49-F238E27FC236}">
                <a16:creationId xmlns:a16="http://schemas.microsoft.com/office/drawing/2014/main" id="{EA35897B-8DDA-2745-F76C-334FF0C8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9205" y="3671888"/>
            <a:ext cx="2260336" cy="3186112"/>
          </a:xfrm>
          <a:prstGeom prst="rect">
            <a:avLst/>
          </a:prstGeom>
        </p:spPr>
      </p:pic>
      <p:pic>
        <p:nvPicPr>
          <p:cNvPr id="13" name="Image 12" descr="Une image contenant texte, roue, Véhicule terrestre, véhicule&#10;&#10;Description générée automatiquement">
            <a:extLst>
              <a:ext uri="{FF2B5EF4-FFF2-40B4-BE49-F238E27FC236}">
                <a16:creationId xmlns:a16="http://schemas.microsoft.com/office/drawing/2014/main" id="{DFF550D2-23B2-053A-E711-70DEAD57E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4" y="284436"/>
            <a:ext cx="9336605" cy="13147127"/>
          </a:xfrm>
          <a:prstGeom prst="rect">
            <a:avLst/>
          </a:prstGeom>
        </p:spPr>
      </p:pic>
      <p:pic>
        <p:nvPicPr>
          <p:cNvPr id="11" name="Image 10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931D58F7-9658-B541-C0AB-DB520AA9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35" y="3178390"/>
            <a:ext cx="2608825" cy="36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89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2627</TotalTime>
  <Words>2700</Words>
  <Application>Microsoft Macintosh PowerPoint</Application>
  <PresentationFormat>Grand écran</PresentationFormat>
  <Paragraphs>300</Paragraphs>
  <Slides>61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61</vt:i4>
      </vt:variant>
    </vt:vector>
  </HeadingPairs>
  <TitlesOfParts>
    <vt:vector size="70" baseType="lpstr">
      <vt:lpstr>Aptos</vt:lpstr>
      <vt:lpstr>Aptos Display</vt:lpstr>
      <vt:lpstr>Arial</vt:lpstr>
      <vt:lpstr>Calibri</vt:lpstr>
      <vt:lpstr>Calibri Light</vt:lpstr>
      <vt:lpstr>HelveticaNeueLTPro</vt:lpstr>
      <vt:lpstr>Wingdings</vt:lpstr>
      <vt:lpstr>Conception personnalisée</vt:lpstr>
      <vt:lpstr>Thème Office</vt:lpstr>
      <vt:lpstr>Nos prescriptions polluent-elles ?  (Et que faire ?)  &amp; Quelques sites utiles en médecine générale </vt:lpstr>
      <vt:lpstr>Santé planétaire et pansements  Intérêt des médecins généralistes concernant l’impact écologique de leurs prescriptions et création d’une fiche d’informations utilisée comme outil de prescription</vt:lpstr>
      <vt:lpstr>La santé planétaire :  un sujet d’actualité (comme tous les autres)</vt:lpstr>
      <vt:lpstr>La santé planétaire : une relation bilatérale  entre environnement et santé humaine</vt:lpstr>
      <vt:lpstr>La santé planétaire : une relation bilatérale  entre environnement et santé humaine</vt:lpstr>
      <vt:lpstr>Pendant ce temps,  en Suisse… </vt:lpstr>
      <vt:lpstr>Pendant ce temps,  en Suisse… </vt:lpstr>
      <vt:lpstr>Pendant ce temps,  en Suisse… </vt:lpstr>
      <vt:lpstr>Pendant ce temps,  en Suisse… </vt:lpstr>
      <vt:lpstr>Pendant ce temps,  en Suisse… </vt:lpstr>
      <vt:lpstr>Pendant ce temps,  en Suisse… </vt:lpstr>
      <vt:lpstr>Pendant ce temps,  en Suisse… </vt:lpstr>
      <vt:lpstr>Pendant ce temps,  en Suisse… </vt:lpstr>
      <vt:lpstr>Réduire l’impact de la santé sur l’écologie  (pour réduire l’impact de l’écologie sur la santé)</vt:lpstr>
      <vt:lpstr>Proposer un indice (hazard score) </vt:lpstr>
      <vt:lpstr>Proposer un indice (hazard score) </vt:lpstr>
      <vt:lpstr>Peut aider à guider là où il n’y a pas de différence d’efficacité connue…</vt:lpstr>
      <vt:lpstr>Parfois discutable…</vt:lpstr>
      <vt:lpstr>Parfois discutable…</vt:lpstr>
      <vt:lpstr>Parfois discutable…</vt:lpstr>
      <vt:lpstr>Et les inhalateurs dans l’asthme ? </vt:lpstr>
      <vt:lpstr>Et les inhalateurs dans l’asthme ? </vt:lpstr>
      <vt:lpstr>Présentation PowerPoint</vt:lpstr>
      <vt:lpstr>Méthode : conception centrée sur l’utilisateur</vt:lpstr>
      <vt:lpstr>Recensement des pansements (LPP CNAM)</vt:lpstr>
      <vt:lpstr>Création de la fiche (extrait et QR Code)</vt:lpstr>
      <vt:lpstr>Evaluation de la fiche</vt:lpstr>
      <vt:lpstr>Intérêt des participants pour l’écologie</vt:lpstr>
      <vt:lpstr>Intérêt des participants pour l’écologie</vt:lpstr>
      <vt:lpstr>Discussion</vt:lpstr>
      <vt:lpstr>Agir à tous niveaux</vt:lpstr>
      <vt:lpstr>Un sujet qui commence à émerger ?  </vt:lpstr>
      <vt:lpstr>Conclusion</vt:lpstr>
      <vt:lpstr>Partie II – Sélection (non exhaustive) de sites web utiles en pratique</vt:lpstr>
      <vt:lpstr>DragiWebdo – se former en 5 minutes par semaine (https://www.medicalement-geek.com/) </vt:lpstr>
      <vt:lpstr>EBMFrance.net… (Akos EMC, UpToDate, Prescrire…) – se former en plus longtemps</vt:lpstr>
      <vt:lpstr>Vidal Recos – un intermédiaire pratique en consultation</vt:lpstr>
      <vt:lpstr>Exemple AOMI</vt:lpstr>
      <vt:lpstr>Modèle de Reason (ou du fromage suisse)</vt:lpstr>
      <vt:lpstr>En consultation, vous devez prescrire… </vt:lpstr>
      <vt:lpstr>     - https://antibioclic.com/ </vt:lpstr>
      <vt:lpstr>BioMG.fr – c’est écologique, c’est local </vt:lpstr>
      <vt:lpstr>BioMG.fr – c’est écologique, c’est local </vt:lpstr>
      <vt:lpstr>Aderim.radiologie.fr </vt:lpstr>
      <vt:lpstr>Présentation PowerPoint</vt:lpstr>
      <vt:lpstr>Présentation PowerPoint</vt:lpstr>
      <vt:lpstr>Vous avez un problème plus précis…</vt:lpstr>
      <vt:lpstr>      ThyroCheck.fr</vt:lpstr>
      <vt:lpstr>      ThyroCheck.fr</vt:lpstr>
      <vt:lpstr>      ThyroCheck.fr</vt:lpstr>
      <vt:lpstr>Problème ophtalmo ? Ophtalmoclic.fr </vt:lpstr>
      <vt:lpstr>Problème dentaire ? Dentaclic.com </vt:lpstr>
      <vt:lpstr>Problème psychiatrique ? Psychiaclic… (Lille)</vt:lpstr>
      <vt:lpstr>… et pour le traitement : Psychopharma</vt:lpstr>
      <vt:lpstr>En pédiatrie… </vt:lpstr>
      <vt:lpstr>Pas à pas en pédiatrie</vt:lpstr>
      <vt:lpstr>Décision de statines : https://decisionaid.ca/cvd/ </vt:lpstr>
      <vt:lpstr>Voyages : institut Pasteur (plateforme Métis)</vt:lpstr>
      <vt:lpstr>Vous trouvez qu’il y a trop de site ?</vt:lpstr>
      <vt:lpstr>Kit Medical – l’agrégateur de SADM - https://app.kitmedical.fr/ </vt:lpstr>
      <vt:lpstr>Merci pour votre attention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Déclaration des liens d’intérêts</dc:title>
  <dc:creator>stagiaire PCO</dc:creator>
  <cp:lastModifiedBy>Michaël Rochoy</cp:lastModifiedBy>
  <cp:revision>41</cp:revision>
  <dcterms:created xsi:type="dcterms:W3CDTF">2022-02-03T15:44:38Z</dcterms:created>
  <dcterms:modified xsi:type="dcterms:W3CDTF">2024-04-27T08:47:34Z</dcterms:modified>
</cp:coreProperties>
</file>