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85" r:id="rId1"/>
  </p:sldMasterIdLst>
  <p:notesMasterIdLst>
    <p:notesMasterId r:id="rId43"/>
  </p:notesMasterIdLst>
  <p:sldIdLst>
    <p:sldId id="345" r:id="rId2"/>
    <p:sldId id="344" r:id="rId3"/>
    <p:sldId id="294" r:id="rId4"/>
    <p:sldId id="295" r:id="rId5"/>
    <p:sldId id="296" r:id="rId6"/>
    <p:sldId id="334" r:id="rId7"/>
    <p:sldId id="329" r:id="rId8"/>
    <p:sldId id="302" r:id="rId9"/>
    <p:sldId id="298" r:id="rId10"/>
    <p:sldId id="292" r:id="rId11"/>
    <p:sldId id="293" r:id="rId12"/>
    <p:sldId id="304" r:id="rId13"/>
    <p:sldId id="335" r:id="rId14"/>
    <p:sldId id="338" r:id="rId15"/>
    <p:sldId id="306" r:id="rId16"/>
    <p:sldId id="307" r:id="rId17"/>
    <p:sldId id="308" r:id="rId18"/>
    <p:sldId id="309" r:id="rId19"/>
    <p:sldId id="318" r:id="rId20"/>
    <p:sldId id="310" r:id="rId21"/>
    <p:sldId id="322" r:id="rId22"/>
    <p:sldId id="312" r:id="rId23"/>
    <p:sldId id="314" r:id="rId24"/>
    <p:sldId id="316" r:id="rId25"/>
    <p:sldId id="343" r:id="rId26"/>
    <p:sldId id="317" r:id="rId27"/>
    <p:sldId id="319" r:id="rId28"/>
    <p:sldId id="328" r:id="rId29"/>
    <p:sldId id="323" r:id="rId30"/>
    <p:sldId id="340" r:id="rId31"/>
    <p:sldId id="320" r:id="rId32"/>
    <p:sldId id="324" r:id="rId33"/>
    <p:sldId id="325" r:id="rId34"/>
    <p:sldId id="326" r:id="rId35"/>
    <p:sldId id="327" r:id="rId36"/>
    <p:sldId id="331" r:id="rId37"/>
    <p:sldId id="339" r:id="rId38"/>
    <p:sldId id="333" r:id="rId39"/>
    <p:sldId id="330" r:id="rId40"/>
    <p:sldId id="321" r:id="rId41"/>
    <p:sldId id="341" r:id="rId42"/>
  </p:sldIdLst>
  <p:sldSz cx="9144000" cy="5143500" type="screen16x9"/>
  <p:notesSz cx="6858000" cy="9144000"/>
  <p:embeddedFontLst>
    <p:embeddedFont>
      <p:font typeface="Wingdings 2" pitchFamily="18" charset="2"/>
      <p:regular r:id="rId44"/>
    </p:embeddedFont>
    <p:embeddedFont>
      <p:font typeface="Wingdings 3" pitchFamily="18" charset="2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706" autoAdjust="0"/>
    <p:restoredTop sz="94660"/>
  </p:normalViewPr>
  <p:slideViewPr>
    <p:cSldViewPr>
      <p:cViewPr>
        <p:scale>
          <a:sx n="100" d="100"/>
          <a:sy n="100" d="100"/>
        </p:scale>
        <p:origin x="-28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2" y="445026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2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9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4/27/2024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IMPLANT COCHLEAIRE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ntoi\OneDrive\Images\Captures d’écran\IMPLANT COCHLEA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275606"/>
            <a:ext cx="4032448" cy="3528392"/>
          </a:xfrm>
          <a:prstGeom prst="rect">
            <a:avLst/>
          </a:prstGeom>
          <a:noFill/>
        </p:spPr>
      </p:pic>
      <p:pic>
        <p:nvPicPr>
          <p:cNvPr id="1027" name="Picture 3" descr="C:\Users\antoi\OneDrive\Images\Captures d’écran\Implant cochléa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275606"/>
            <a:ext cx="403244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IMPLANT COCHLEAIRE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Implant électronique miniaturisé</a:t>
            </a:r>
          </a:p>
          <a:p>
            <a:endParaRPr lang="fr-FR" dirty="0" smtClean="0"/>
          </a:p>
          <a:p>
            <a:r>
              <a:rPr lang="fr-FR" dirty="0" smtClean="0"/>
              <a:t>Outil de réhabilitation auditive</a:t>
            </a:r>
          </a:p>
          <a:p>
            <a:endParaRPr lang="fr-FR" dirty="0" smtClean="0"/>
          </a:p>
          <a:p>
            <a:r>
              <a:rPr lang="fr-FR" dirty="0" smtClean="0"/>
              <a:t>Patients surdité sévère à profonde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PRINCIPE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Transformation signal analogique en signal numérique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Puis en signal électrique</a:t>
            </a:r>
          </a:p>
          <a:p>
            <a:endParaRPr lang="fr-FR" dirty="0" smtClean="0"/>
          </a:p>
          <a:p>
            <a:r>
              <a:rPr lang="fr-FR" dirty="0" smtClean="0"/>
              <a:t>Stimulation directe du nerf auditif par électrodes insérées dans cochlée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FONCTIONNEMENT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fr-FR" dirty="0" smtClean="0"/>
              <a:t>1) Microphone =capte les sons</a:t>
            </a:r>
          </a:p>
          <a:p>
            <a:pPr marL="342900" indent="-342900">
              <a:buAutoNum type="arabicParenR"/>
            </a:pPr>
            <a:endParaRPr lang="fr-FR" dirty="0" smtClean="0"/>
          </a:p>
          <a:p>
            <a:pPr marL="342900" indent="-342900"/>
            <a:r>
              <a:rPr lang="fr-FR" dirty="0" smtClean="0"/>
              <a:t>2) Processeur vocal = codage </a:t>
            </a:r>
          </a:p>
          <a:p>
            <a:pPr marL="342900" indent="-342900"/>
            <a:r>
              <a:rPr lang="fr-FR" dirty="0" smtClean="0"/>
              <a:t>numérique des sons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3) transmission par l’ antenne sous forme ondes radioélectriques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4) Récepteur implanté qui code en impulsion électrique qui par l’intermédiaire de l’électrode va stimuler le nerf auditif</a:t>
            </a:r>
          </a:p>
          <a:p>
            <a:pPr marL="342900" indent="-342900"/>
            <a:endParaRPr lang="fr-FR" dirty="0"/>
          </a:p>
        </p:txBody>
      </p:sp>
      <p:pic>
        <p:nvPicPr>
          <p:cNvPr id="3074" name="Picture 2" descr="C:\Users\antoi\OneDrive\Images\Captures d’écran\implant-cochleair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1131590"/>
            <a:ext cx="6228184" cy="4011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IMPLANT COCHLEAIRE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antoi\OneDrive\Images\Captures d’écran\implant cochléair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347614"/>
            <a:ext cx="576064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AVANT/APRES</a:t>
            </a:r>
            <a:endParaRPr lang="fr-FR" dirty="0"/>
          </a:p>
        </p:txBody>
      </p:sp>
      <p:pic>
        <p:nvPicPr>
          <p:cNvPr id="5122" name="Picture 2" descr="C:\Users\antoi\OneDrive\Images\Captures d’écran\scanner implant cochléa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347614"/>
            <a:ext cx="3528392" cy="3456384"/>
          </a:xfrm>
          <a:prstGeom prst="rect">
            <a:avLst/>
          </a:prstGeom>
          <a:noFill/>
        </p:spPr>
      </p:pic>
      <p:pic>
        <p:nvPicPr>
          <p:cNvPr id="5123" name="Picture 3" descr="C:\Users\antoi\OneDrive\Images\Captures d’écran\scanner implant cochléai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347614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   CLASSIFICATION SURDITE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C:\Users\antoi\OneDrive\Images\Captures d’écran\Audiometr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275606"/>
            <a:ext cx="655272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COURBE  AUDIBILITE  HUMAINE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antoi\OneDrive\Images\Captures d’écran\Courbe audibilité hum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131590"/>
            <a:ext cx="6840760" cy="4011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REPERES INTENSITES SONORES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C:\Users\antoi\OneDrive\Images\Captures d’écran\jauge_simpl_fr_refere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1131590"/>
            <a:ext cx="5619750" cy="4053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331394"/>
            <a:ext cx="8075240" cy="3469207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En cas de surdité </a:t>
            </a:r>
            <a:r>
              <a:rPr lang="fr-FR" dirty="0" err="1" smtClean="0"/>
              <a:t>neuro-sensorielle</a:t>
            </a:r>
            <a:r>
              <a:rPr lang="fr-FR" dirty="0" smtClean="0"/>
              <a:t>    sévère à profonde bilatérale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u="sng" dirty="0" smtClean="0">
                <a:solidFill>
                  <a:schemeClr val="accent1"/>
                </a:solidFill>
              </a:rPr>
              <a:t>ENFANT</a:t>
            </a:r>
          </a:p>
          <a:p>
            <a:pPr>
              <a:buNone/>
            </a:pPr>
            <a:r>
              <a:rPr lang="fr-FR" dirty="0" smtClean="0"/>
              <a:t>         a - </a:t>
            </a:r>
            <a:r>
              <a:rPr lang="fr-FR" u="sng" dirty="0" smtClean="0"/>
              <a:t>âge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         1) Surdité pré-linguale : le plus </a:t>
            </a:r>
            <a:r>
              <a:rPr lang="fr-FR" dirty="0" err="1" smtClean="0"/>
              <a:t>précocément</a:t>
            </a:r>
            <a:r>
              <a:rPr lang="fr-FR" dirty="0" smtClean="0"/>
              <a:t> possible donne les meilleurs résultats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2) Au-delà de 5 ans, si surdité congénitale profonde, indiqué si l’enfant développe une appétence à la communication orale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smtClean="0"/>
              <a:t>    En </a:t>
            </a:r>
            <a:r>
              <a:rPr lang="fr-FR" dirty="0" smtClean="0"/>
              <a:t>cas de surdité importante non corrigée efficacement par l’appareillage conventionnel, l’implant cochléaire apporte une solution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- à l’enfant (pré-lingual) en lui permettant d’acquérir    un langage de bonne qualité avec l’espérance de suivre une scolarité « normalisée» et d’avoir un projet de vie non contraint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- à l’adulte (post-lingual) en lui permettant de retrouver toutes les capacités auditives pour poursuivre sa vie sociale et professionnelle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       </a:t>
            </a:r>
          </a:p>
          <a:p>
            <a:pPr>
              <a:buNone/>
            </a:pPr>
            <a:r>
              <a:rPr lang="fr-FR" dirty="0" smtClean="0"/>
              <a:t>             3) Si l’enfant est entré en communication orale , implantation possible quelque soit l’âge.</a:t>
            </a:r>
          </a:p>
          <a:p>
            <a:pPr>
              <a:buNone/>
            </a:pPr>
            <a:r>
              <a:rPr lang="fr-FR" dirty="0" smtClean="0"/>
              <a:t>      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         b-  </a:t>
            </a:r>
            <a:r>
              <a:rPr lang="fr-FR" u="sng" dirty="0" smtClean="0"/>
              <a:t>Absence de contre-indication médicale ou anatomique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c-  </a:t>
            </a:r>
            <a:r>
              <a:rPr lang="fr-FR" u="sng" dirty="0" smtClean="0"/>
              <a:t>Mode éducatif à dominance orale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d-  </a:t>
            </a:r>
            <a:r>
              <a:rPr lang="fr-FR" u="sng" dirty="0" smtClean="0"/>
              <a:t>Motivation et stabilité familiale ( et de l’enfant chez le plus grand)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smtClean="0"/>
              <a:t>                e-  </a:t>
            </a:r>
            <a:r>
              <a:rPr lang="fr-FR" u="sng" dirty="0" smtClean="0"/>
              <a:t>Critères audiométriques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- En cas de surdité profonde, I.C. indiqué quand le gain apporté par la prothèse conventionnelle ne permet pas le développement du langage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- En cas de surdité sévère, IC indiqué si moins de 50% de bonne réponse à 60 dB en audiométrie vocale (liste enfant), en champ libre avec prothèses bien réglées</a:t>
            </a:r>
          </a:p>
          <a:p>
            <a:pPr>
              <a:buNone/>
            </a:pPr>
            <a:r>
              <a:rPr lang="fr-FR" dirty="0" smtClean="0"/>
              <a:t>  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ADULTE</a:t>
            </a:r>
          </a:p>
          <a:p>
            <a:pPr>
              <a:buNone/>
            </a:pPr>
            <a:r>
              <a:rPr lang="fr-FR" dirty="0" smtClean="0"/>
              <a:t>            a- </a:t>
            </a:r>
            <a:r>
              <a:rPr lang="fr-FR" u="sng" dirty="0" smtClean="0"/>
              <a:t>âge</a:t>
            </a:r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r>
              <a:rPr lang="fr-FR" dirty="0" smtClean="0"/>
              <a:t>               1) Il n’y a pas de limite d’âge supérieur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2) Indication posée après évaluation cognitive et psychologique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3) En général pas d’indication chez l’adulte avec surdité pré-linguale (si n’a pas développé de communication orale)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          b- Critères audiométriques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1) Les mêmes que chez l’enfant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2) Audiométrie vocale avec liste </a:t>
            </a:r>
            <a:r>
              <a:rPr lang="fr-FR" dirty="0" smtClean="0"/>
              <a:t>adulte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3) Dans certains cas de Surdité unilatérale associée à des acouphènes invalidants</a:t>
            </a:r>
          </a:p>
          <a:p>
            <a:pPr>
              <a:buNone/>
            </a:pPr>
            <a:r>
              <a:rPr lang="fr-FR" dirty="0" smtClean="0"/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          c- Etiologies </a:t>
            </a:r>
          </a:p>
          <a:p>
            <a:pPr>
              <a:buNone/>
            </a:pPr>
            <a:r>
              <a:rPr lang="fr-FR" dirty="0" smtClean="0"/>
              <a:t>             1)  traumatiques</a:t>
            </a:r>
          </a:p>
          <a:p>
            <a:pPr>
              <a:buNone/>
            </a:pPr>
            <a:r>
              <a:rPr lang="fr-FR" dirty="0" smtClean="0"/>
              <a:t>             2)  Infectieuses (méningites)</a:t>
            </a:r>
          </a:p>
          <a:p>
            <a:pPr>
              <a:buNone/>
            </a:pPr>
            <a:r>
              <a:rPr lang="fr-FR" dirty="0" smtClean="0"/>
              <a:t>             3)  toxiques (iatrogène)</a:t>
            </a:r>
          </a:p>
          <a:p>
            <a:pPr>
              <a:buNone/>
            </a:pPr>
            <a:r>
              <a:rPr lang="fr-FR" dirty="0" smtClean="0"/>
              <a:t>             4)  génétiques</a:t>
            </a:r>
          </a:p>
          <a:p>
            <a:pPr>
              <a:buNone/>
            </a:pPr>
            <a:r>
              <a:rPr lang="fr-FR" dirty="0" smtClean="0"/>
              <a:t>             5)  neurologiques</a:t>
            </a:r>
          </a:p>
          <a:p>
            <a:pPr>
              <a:buNone/>
            </a:pPr>
            <a:r>
              <a:rPr lang="fr-FR" dirty="0" smtClean="0"/>
              <a:t> 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PARTICULIERS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Implantation urgente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      - En cas de méningite bactérienne ou de fracture du rocher bilatérale </a:t>
            </a:r>
            <a:r>
              <a:rPr lang="fr-FR" dirty="0" err="1" smtClean="0"/>
              <a:t>etc</a:t>
            </a:r>
            <a:r>
              <a:rPr lang="fr-FR" dirty="0" smtClean="0"/>
              <a:t>…car risque à court terme d’ossification cochléaire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          - Implantation bilatérale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PARTICULIERS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Implantation bilatérale</a:t>
            </a:r>
          </a:p>
          <a:p>
            <a:pPr>
              <a:buNone/>
            </a:pPr>
            <a:r>
              <a:rPr lang="fr-FR" dirty="0" smtClean="0"/>
              <a:t>         -Enfant</a:t>
            </a:r>
          </a:p>
          <a:p>
            <a:pPr>
              <a:buNone/>
            </a:pPr>
            <a:r>
              <a:rPr lang="fr-FR" dirty="0" smtClean="0"/>
              <a:t>              S. de perception bilatérale profonde</a:t>
            </a:r>
          </a:p>
          <a:p>
            <a:pPr>
              <a:buNone/>
            </a:pPr>
            <a:r>
              <a:rPr lang="fr-FR" dirty="0" smtClean="0"/>
              <a:t>              Syndrome de </a:t>
            </a:r>
            <a:r>
              <a:rPr lang="fr-FR" dirty="0" err="1" smtClean="0"/>
              <a:t>Usher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- Adulte</a:t>
            </a:r>
          </a:p>
          <a:p>
            <a:pPr>
              <a:buNone/>
            </a:pPr>
            <a:r>
              <a:rPr lang="fr-FR" dirty="0" smtClean="0"/>
              <a:t>              si perte du bénéfice de la prothèse côté     opposé à l’origine retentissement social, professionnel ou sur l’ autonomie.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SYNDROME DE USHER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ntoi\OneDrive\Images\Captures d’écran\usher-syndrome-1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131590"/>
            <a:ext cx="7128792" cy="4011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EQUIPE D’IMPLANTATION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Multidisciplinaire:</a:t>
            </a:r>
          </a:p>
          <a:p>
            <a:pPr>
              <a:buNone/>
            </a:pPr>
            <a:r>
              <a:rPr lang="fr-FR" dirty="0" smtClean="0"/>
              <a:t>          -Chirurgien orl</a:t>
            </a:r>
          </a:p>
          <a:p>
            <a:pPr>
              <a:buNone/>
            </a:pPr>
            <a:r>
              <a:rPr lang="fr-FR" dirty="0" smtClean="0"/>
              <a:t>          -Orthophoniste</a:t>
            </a:r>
          </a:p>
          <a:p>
            <a:pPr>
              <a:buNone/>
            </a:pPr>
            <a:r>
              <a:rPr lang="fr-FR" dirty="0" smtClean="0"/>
              <a:t>          -Psychologue</a:t>
            </a:r>
          </a:p>
          <a:p>
            <a:pPr>
              <a:buNone/>
            </a:pPr>
            <a:r>
              <a:rPr lang="fr-FR" dirty="0" smtClean="0"/>
              <a:t>          -</a:t>
            </a:r>
            <a:r>
              <a:rPr lang="fr-FR" dirty="0" err="1" smtClean="0"/>
              <a:t>Audio-prothésiste</a:t>
            </a:r>
            <a:r>
              <a:rPr lang="fr-FR" dirty="0" smtClean="0"/>
              <a:t> spécialisé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RAPPEL ANATOMIQUE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9633" y="1275605"/>
            <a:ext cx="5760640" cy="329326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antoi\OneDrive\Images\Captures d’écran\1001987-Orei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275606"/>
            <a:ext cx="612068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331394"/>
            <a:ext cx="7787208" cy="3469207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IMPLANTATION   COCHLEAIRE  DE</a:t>
            </a:r>
          </a:p>
          <a:p>
            <a:pPr>
              <a:buNone/>
            </a:pPr>
            <a:r>
              <a:rPr lang="fr-FR" dirty="0" smtClean="0"/>
              <a:t>                    L’ ENFANT                    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PRE-IMPLANTATION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Entretien avec les parents</a:t>
            </a:r>
          </a:p>
          <a:p>
            <a:r>
              <a:rPr lang="fr-FR" dirty="0" smtClean="0"/>
              <a:t>Tests audiométrique subjectifs et objectifs</a:t>
            </a:r>
          </a:p>
          <a:p>
            <a:r>
              <a:rPr lang="fr-FR" dirty="0" smtClean="0"/>
              <a:t>Examen clinique ORL</a:t>
            </a:r>
          </a:p>
          <a:p>
            <a:pPr>
              <a:buNone/>
            </a:pPr>
            <a:r>
              <a:rPr lang="fr-FR" dirty="0" smtClean="0"/>
              <a:t>          -Recherche foyers infectieux</a:t>
            </a:r>
          </a:p>
          <a:p>
            <a:pPr>
              <a:buNone/>
            </a:pPr>
            <a:r>
              <a:rPr lang="fr-FR" dirty="0" smtClean="0"/>
              <a:t>          -Pathologies associées dans le cadre de surdité syndromique et /ou génétique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PRE-IMPLANTATION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Examen pédiatrique général et spécialisé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Imagerie </a:t>
            </a:r>
          </a:p>
          <a:p>
            <a:pPr>
              <a:buNone/>
            </a:pPr>
            <a:r>
              <a:rPr lang="fr-FR" dirty="0" smtClean="0"/>
              <a:t>          - Scanner rochers    (</a:t>
            </a:r>
            <a:r>
              <a:rPr lang="fr-FR" dirty="0" err="1" smtClean="0"/>
              <a:t>malformations,rapports</a:t>
            </a:r>
            <a:r>
              <a:rPr lang="fr-FR" dirty="0" smtClean="0"/>
              <a:t> chirurgicaux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smtClean="0"/>
              <a:t>          - IRM labyrinthique et cérébrale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PRE-IMPLANTATION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Bilan orthophonique</a:t>
            </a:r>
          </a:p>
          <a:p>
            <a:pPr>
              <a:buNone/>
            </a:pPr>
            <a:r>
              <a:rPr lang="fr-FR" dirty="0" smtClean="0"/>
              <a:t>          - évaluation des capacités d’acquisition et d’intégration de l’enfant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Entretien psychologique parents et enfant</a:t>
            </a:r>
          </a:p>
          <a:p>
            <a:pPr>
              <a:buNone/>
            </a:pPr>
            <a:r>
              <a:rPr lang="fr-FR" dirty="0" smtClean="0"/>
              <a:t>          - motivation des parents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PRE-IMPLANTATION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Projet pédagogique et scolaire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- Un enfant implanté précocement doit pouvoir bénéficier d’une éducation à prédominance </a:t>
            </a:r>
            <a:r>
              <a:rPr lang="fr-FR" dirty="0" err="1" smtClean="0"/>
              <a:t>oraliste</a:t>
            </a:r>
            <a:r>
              <a:rPr lang="fr-FR" dirty="0" smtClean="0"/>
              <a:t>  et d’ une intégration scolaire généraliste</a:t>
            </a: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PRE-IMPLANTATION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Si implantation tardive ou difficultés d’adaptation</a:t>
            </a:r>
          </a:p>
          <a:p>
            <a:pPr>
              <a:buNone/>
            </a:pPr>
            <a:r>
              <a:rPr lang="fr-FR" dirty="0" smtClean="0"/>
              <a:t>          - Projet possible d’intégration partielle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- Scolarité spécialisée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Mais toujours dans le but d’une communication </a:t>
            </a:r>
            <a:r>
              <a:rPr lang="fr-FR" dirty="0" err="1" smtClean="0"/>
              <a:t>oraliste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CHIRURGIE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15616" y="1152475"/>
            <a:ext cx="7716685" cy="3416400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2 à 3 jours d’hospitalisation</a:t>
            </a:r>
          </a:p>
          <a:p>
            <a:endParaRPr lang="fr-FR" dirty="0" smtClean="0"/>
          </a:p>
          <a:p>
            <a:r>
              <a:rPr lang="fr-FR" dirty="0" smtClean="0"/>
              <a:t>Risques</a:t>
            </a:r>
          </a:p>
          <a:p>
            <a:pPr>
              <a:buNone/>
            </a:pPr>
            <a:r>
              <a:rPr lang="fr-FR" dirty="0" smtClean="0"/>
              <a:t>          - Hématome</a:t>
            </a:r>
          </a:p>
          <a:p>
            <a:pPr>
              <a:buNone/>
            </a:pPr>
            <a:r>
              <a:rPr lang="fr-FR" dirty="0" smtClean="0"/>
              <a:t>          - Paralysie faciale</a:t>
            </a:r>
          </a:p>
          <a:p>
            <a:pPr>
              <a:buNone/>
            </a:pPr>
            <a:r>
              <a:rPr lang="fr-FR" dirty="0" smtClean="0"/>
              <a:t>          - </a:t>
            </a:r>
            <a:r>
              <a:rPr lang="fr-FR" dirty="0" smtClean="0"/>
              <a:t>Surinfection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- Méningite</a:t>
            </a: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CHIRURGIE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87624" y="1203598"/>
            <a:ext cx="8520599" cy="3416400"/>
          </a:xfrm>
        </p:spPr>
        <p:txBody>
          <a:bodyPr/>
          <a:lstStyle/>
          <a:p>
            <a:r>
              <a:rPr lang="fr-FR" dirty="0" smtClean="0"/>
              <a:t>Technique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En per-opératoire contrôle du fonctionnement du couple implant/nerf auditif par PEA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REGLAGE DE L’IMPLANT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15616" y="1152475"/>
            <a:ext cx="7716685" cy="34164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Débute environ 3 semaines après la pause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Une dizaine de réglages à prévoir la première année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Puis contrôle des réglages deux fois par an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 patient précise pour chaque électrode</a:t>
            </a:r>
          </a:p>
          <a:p>
            <a:pPr>
              <a:buNone/>
            </a:pPr>
            <a:r>
              <a:rPr lang="fr-FR" dirty="0" smtClean="0"/>
              <a:t>          - Le seuil de confort maximum</a:t>
            </a:r>
          </a:p>
          <a:p>
            <a:pPr>
              <a:buNone/>
            </a:pPr>
            <a:r>
              <a:rPr lang="fr-FR" dirty="0" smtClean="0"/>
              <a:t>          - Le seuil de détection minimum</a:t>
            </a:r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FINANCES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3608" y="1152475"/>
            <a:ext cx="7788693" cy="3416400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PRIX 30.000 Euros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Pris en charge à 100%</a:t>
            </a:r>
          </a:p>
          <a:p>
            <a:endParaRPr lang="fr-FR" dirty="0" smtClean="0"/>
          </a:p>
          <a:p>
            <a:r>
              <a:rPr lang="fr-FR" dirty="0" smtClean="0"/>
              <a:t>Dotation annuelle ministérielle</a:t>
            </a:r>
          </a:p>
          <a:p>
            <a:endParaRPr lang="fr-FR" dirty="0" smtClean="0"/>
          </a:p>
          <a:p>
            <a:r>
              <a:rPr lang="fr-FR" dirty="0" smtClean="0"/>
              <a:t>Réévaluation annuelle du budget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RAPPEL ANATOMIQUE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098" name="Picture 2" descr="C:\Users\antoi\OneDrive\Images\Captures d’écran\cochl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419622"/>
            <a:ext cx="604867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IMPLANT TRONC CEREBRAL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360" y="1419622"/>
            <a:ext cx="8589640" cy="3469207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Quand nerf cochléaire absent ou non    </a:t>
            </a:r>
          </a:p>
          <a:p>
            <a:pPr>
              <a:buNone/>
            </a:pPr>
            <a:r>
              <a:rPr lang="fr-FR" dirty="0" smtClean="0"/>
              <a:t>                         fonctionnel  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Formidable outil de réhabilitation auditive des surdités sévères à profondes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Résultats variables fortement corrélés à l’âge d’implantation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L’implantation précoce de l’enfant sourd congénital permet le développement des capacités de perception et de production vocale de bonne qualité et aboutir à une scolarité normalisée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Importance+++ de l’implication des intervenants du dépistage à la prise en charge rééducative.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RAPPEL ANATOMIQUE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5" y="1152474"/>
            <a:ext cx="7920880" cy="3795539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1026" name="Picture 2" descr="C:\Users\antoi\OneDrive\Images\Captures d’écran\nerf auditif cochlé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563638"/>
            <a:ext cx="3190875" cy="301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RAPPEL ANATOMIQUE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203598"/>
            <a:ext cx="8520599" cy="3672408"/>
          </a:xfrm>
        </p:spPr>
        <p:txBody>
          <a:bodyPr/>
          <a:lstStyle/>
          <a:p>
            <a:endParaRPr lang="fr-FR"/>
          </a:p>
        </p:txBody>
      </p:sp>
      <p:pic>
        <p:nvPicPr>
          <p:cNvPr id="4098" name="Picture 2" descr="C:\Users\antoi\OneDrive\Images\Captures d’écran\oreille intern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31590"/>
            <a:ext cx="770485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RAPPEL ANATOMIQUE</a:t>
            </a:r>
            <a:endParaRPr lang="fr-FR" dirty="0"/>
          </a:p>
        </p:txBody>
      </p:sp>
      <p:pic>
        <p:nvPicPr>
          <p:cNvPr id="1026" name="Picture 2" descr="C:\Users\antoi\OneDrive\Images\Captures d’écran\menbrane-basilai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203598"/>
            <a:ext cx="6984776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IMPLANT  versus PROTHESE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Prothèse  contour oreille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   Implant  cochléaire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ntoi\OneDrive\Images\Captures d’écran\apparei in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3075806"/>
            <a:ext cx="72008" cy="1728192"/>
          </a:xfrm>
          <a:prstGeom prst="rect">
            <a:avLst/>
          </a:prstGeom>
          <a:noFill/>
        </p:spPr>
      </p:pic>
      <p:pic>
        <p:nvPicPr>
          <p:cNvPr id="1027" name="Picture 3" descr="C:\Users\antoi\OneDrive\Images\Captures d’écran\apppareil cont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851670"/>
            <a:ext cx="4032448" cy="3085009"/>
          </a:xfrm>
          <a:prstGeom prst="rect">
            <a:avLst/>
          </a:prstGeom>
          <a:noFill/>
        </p:spPr>
      </p:pic>
      <p:pic>
        <p:nvPicPr>
          <p:cNvPr id="1028" name="Picture 4" descr="C:\Users\antoi\OneDrive\Images\Captures d’écran\IMPLANT COCHLEAI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1670"/>
            <a:ext cx="4104456" cy="29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 PROTHESE  versus IMPLANT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Prothèse  A. = capte les sons, les amplifie et les transmets par voie aérienne à l’oreille interne (cellules ciliées).</a:t>
            </a:r>
          </a:p>
          <a:p>
            <a:endParaRPr lang="fr-FR" dirty="0" smtClean="0"/>
          </a:p>
          <a:p>
            <a:r>
              <a:rPr lang="fr-FR" dirty="0" smtClean="0"/>
              <a:t>Implant  C.    = capte les sons, les code et les transmets directement au nerf auditif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23111</TotalTime>
  <Words>890</Words>
  <Application>Microsoft Office PowerPoint</Application>
  <PresentationFormat>Affichage à l'écran (16:9)</PresentationFormat>
  <Paragraphs>203</Paragraphs>
  <Slides>41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Franklin Gothic Book</vt:lpstr>
      <vt:lpstr>Perpetua</vt:lpstr>
      <vt:lpstr>Wingdings 2</vt:lpstr>
      <vt:lpstr>Wingdings</vt:lpstr>
      <vt:lpstr>Wingdings 3</vt:lpstr>
      <vt:lpstr>Module</vt:lpstr>
      <vt:lpstr>IMPLANT COCHLEAIRE</vt:lpstr>
      <vt:lpstr>INTRODUCTION</vt:lpstr>
      <vt:lpstr>RAPPEL ANATOMIQUE</vt:lpstr>
      <vt:lpstr>RAPPEL ANATOMIQUE</vt:lpstr>
      <vt:lpstr>RAPPEL ANATOMIQUE</vt:lpstr>
      <vt:lpstr>RAPPEL ANATOMIQUE</vt:lpstr>
      <vt:lpstr>RAPPEL ANATOMIQUE</vt:lpstr>
      <vt:lpstr>   IMPLANT  versus PROTHESE</vt:lpstr>
      <vt:lpstr>    PROTHESE  versus IMPLANT </vt:lpstr>
      <vt:lpstr>IMPLANT COCHLEAIRE</vt:lpstr>
      <vt:lpstr>PRINCIPE </vt:lpstr>
      <vt:lpstr>FONCTIONNEMENT</vt:lpstr>
      <vt:lpstr>IMPLANT COCHLEAIRE</vt:lpstr>
      <vt:lpstr>AVANT/APRES</vt:lpstr>
      <vt:lpstr>      CLASSIFICATION SURDITE</vt:lpstr>
      <vt:lpstr>COURBE  AUDIBILITE  HUMAINE</vt:lpstr>
      <vt:lpstr>REPERES INTENSITES SONORES</vt:lpstr>
      <vt:lpstr>INDICATIONS</vt:lpstr>
      <vt:lpstr>INDICATIONS</vt:lpstr>
      <vt:lpstr>INDICATIONS</vt:lpstr>
      <vt:lpstr>INDICATIONS</vt:lpstr>
      <vt:lpstr>INDICATIONS</vt:lpstr>
      <vt:lpstr>INDICATIONS</vt:lpstr>
      <vt:lpstr>INDICATIONS</vt:lpstr>
      <vt:lpstr>INDICATIONS</vt:lpstr>
      <vt:lpstr>CAS PARTICULIERS</vt:lpstr>
      <vt:lpstr>CAS PARTICULIERS</vt:lpstr>
      <vt:lpstr>SYNDROME DE USHER</vt:lpstr>
      <vt:lpstr>EQUIPE D’IMPLANTATION</vt:lpstr>
      <vt:lpstr>Diapositive 30</vt:lpstr>
      <vt:lpstr>BILAN PRE-IMPLANTATION</vt:lpstr>
      <vt:lpstr>BILAN PRE-IMPLANTATION</vt:lpstr>
      <vt:lpstr>BILAN PRE-IMPLANTATION</vt:lpstr>
      <vt:lpstr>BILAN PRE-IMPLANTATION</vt:lpstr>
      <vt:lpstr>BILAN PRE-IMPLANTATION</vt:lpstr>
      <vt:lpstr>CHIRURGIE</vt:lpstr>
      <vt:lpstr>CHIRURGIE</vt:lpstr>
      <vt:lpstr>REGLAGE DE L’IMPLANT</vt:lpstr>
      <vt:lpstr>FINANCES</vt:lpstr>
      <vt:lpstr>IMPLANT TRONC CEREBRAL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A LT</cp:lastModifiedBy>
  <cp:revision>198</cp:revision>
  <dcterms:modified xsi:type="dcterms:W3CDTF">2024-04-27T07:35:16Z</dcterms:modified>
</cp:coreProperties>
</file>