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319" r:id="rId5"/>
    <p:sldId id="316" r:id="rId6"/>
    <p:sldId id="318" r:id="rId7"/>
    <p:sldId id="339" r:id="rId8"/>
    <p:sldId id="345" r:id="rId9"/>
    <p:sldId id="261" r:id="rId10"/>
    <p:sldId id="285" r:id="rId11"/>
    <p:sldId id="317" r:id="rId12"/>
    <p:sldId id="259" r:id="rId13"/>
    <p:sldId id="260" r:id="rId14"/>
    <p:sldId id="262" r:id="rId15"/>
    <p:sldId id="263" r:id="rId16"/>
    <p:sldId id="264" r:id="rId17"/>
    <p:sldId id="267" r:id="rId18"/>
    <p:sldId id="265" r:id="rId19"/>
    <p:sldId id="266" r:id="rId20"/>
    <p:sldId id="356" r:id="rId21"/>
    <p:sldId id="341" r:id="rId22"/>
    <p:sldId id="342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313" r:id="rId31"/>
    <p:sldId id="275" r:id="rId32"/>
    <p:sldId id="337" r:id="rId33"/>
    <p:sldId id="276" r:id="rId34"/>
    <p:sldId id="278" r:id="rId35"/>
    <p:sldId id="281" r:id="rId36"/>
    <p:sldId id="283" r:id="rId37"/>
    <p:sldId id="282" r:id="rId38"/>
    <p:sldId id="321" r:id="rId39"/>
    <p:sldId id="322" r:id="rId40"/>
    <p:sldId id="323" r:id="rId41"/>
    <p:sldId id="324" r:id="rId42"/>
    <p:sldId id="333" r:id="rId43"/>
    <p:sldId id="336" r:id="rId44"/>
    <p:sldId id="343" r:id="rId45"/>
    <p:sldId id="325" r:id="rId46"/>
    <p:sldId id="326" r:id="rId47"/>
    <p:sldId id="328" r:id="rId48"/>
    <p:sldId id="330" r:id="rId49"/>
    <p:sldId id="329" r:id="rId50"/>
    <p:sldId id="344" r:id="rId51"/>
    <p:sldId id="331" r:id="rId52"/>
    <p:sldId id="332" r:id="rId53"/>
    <p:sldId id="335" r:id="rId54"/>
    <p:sldId id="334" r:id="rId55"/>
    <p:sldId id="286" r:id="rId56"/>
    <p:sldId id="287" r:id="rId57"/>
    <p:sldId id="346" r:id="rId58"/>
    <p:sldId id="315" r:id="rId59"/>
    <p:sldId id="288" r:id="rId60"/>
    <p:sldId id="289" r:id="rId61"/>
    <p:sldId id="291" r:id="rId62"/>
    <p:sldId id="293" r:id="rId63"/>
    <p:sldId id="347" r:id="rId64"/>
    <p:sldId id="294" r:id="rId65"/>
    <p:sldId id="295" r:id="rId66"/>
    <p:sldId id="314" r:id="rId67"/>
    <p:sldId id="292" r:id="rId68"/>
    <p:sldId id="296" r:id="rId69"/>
    <p:sldId id="297" r:id="rId70"/>
    <p:sldId id="298" r:id="rId71"/>
    <p:sldId id="348" r:id="rId72"/>
    <p:sldId id="299" r:id="rId73"/>
    <p:sldId id="300" r:id="rId74"/>
    <p:sldId id="301" r:id="rId75"/>
    <p:sldId id="302" r:id="rId76"/>
    <p:sldId id="303" r:id="rId77"/>
    <p:sldId id="350" r:id="rId78"/>
    <p:sldId id="349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11" r:id="rId87"/>
    <p:sldId id="351" r:id="rId88"/>
    <p:sldId id="312" r:id="rId89"/>
    <p:sldId id="338" r:id="rId90"/>
    <p:sldId id="352" r:id="rId91"/>
    <p:sldId id="353" r:id="rId92"/>
    <p:sldId id="354" r:id="rId93"/>
    <p:sldId id="355" r:id="rId94"/>
    <p:sldId id="290" r:id="rId9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/>
    <p:restoredTop sz="94599"/>
  </p:normalViewPr>
  <p:slideViewPr>
    <p:cSldViewPr snapToGrid="0" showGuides="1">
      <p:cViewPr varScale="1">
        <p:scale>
          <a:sx n="93" d="100"/>
          <a:sy n="93" d="100"/>
        </p:scale>
        <p:origin x="52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21F7B-08C6-4974-046A-061B4B9D4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7F847F-5EDD-B42F-D429-DBF12051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C3E2A-76C7-4B3E-7276-E7BBFE95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73B451-1B9C-484D-DEEF-A851C3AF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6F8F9D-EDDB-F765-9D74-528580C4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29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08EAB0-7B99-0D09-2A29-3F5611B6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E5C028-5F7B-4362-1D1C-FBC02A3C8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1FFAE4-1DF2-E7A4-88E6-009805CD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A9331-2F5F-CFFC-6F6F-2D0DADD6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12323-1521-02CC-08B7-A3850809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10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B73AAD8-6550-4F6E-F239-A572B36749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7CF491-7403-9061-1383-144196B2E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98DBC7-5A50-EAE8-5DB7-9E68C053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E1F01-FFEA-B6CC-0102-DFFCB4F2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87D4BC-245E-10EB-1ABE-01BE89F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29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4A795-1626-0E04-8F71-54E76DF6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FD4CCB-5DBA-64E7-0213-F231FFA32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C901E7-473E-4E73-B0C8-37250680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DFEC4-23A4-FDF4-4DE9-75E4766E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D30DF4-A89E-E94D-8238-30CC6859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2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683A4-6F42-9F4E-3D27-C3736194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9A66F6-6A5F-BAD3-8E52-283A2770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59B4F9-23BE-0996-3D04-A5B9C72D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2D1788-7E8E-0E9F-5A71-8805F320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4C9390-1E55-248E-86F5-9B92B247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29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46DAF-D0B8-C678-CF0A-4445B898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A85AE-0A0D-3B86-B71D-D52E91D1C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193AB1-C407-A194-0565-42CC4AEB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ED4483-777F-C987-DFC4-290D9A64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2E5FB7-91E3-6288-243E-6026C79F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68AA77-E5CA-2461-2B6F-A975443B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6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E10AB-BF1F-B076-9646-AA805CF5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B6359F-0AB5-E7E5-83F5-B74F4A8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E4C228-872E-67E8-8EE1-49696D90E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14AE28-D064-7274-57BB-7D9A93B3B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DA4125-E132-B76B-4B00-6964C6262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BD3D3B-FC07-DF9F-DD9E-4D26072B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97FA34-19F0-C5D9-FA76-55ED1DB6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D94DFE-16CA-80ED-1C32-65DFB8E9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21AAC-7A20-683C-0913-4FDB7C26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0C4345-ABDC-24AB-E85E-DB38974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F61596-A485-9E3F-B9D1-B99C031B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4A4B9F-506E-E97A-6A97-0F655102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84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575773-C04B-6C2B-C0D0-9BA67101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A50EC-EA28-8A7B-8CD7-36254CFB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499FCC-9FB4-D027-38B1-38DC3E7B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78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B8ABB-3603-A894-26B4-1F99A550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0BB27A-D9D1-BB07-049D-E8D8D15D3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2EBCF-A6F0-5C83-7F67-F5E16631E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2E56C3-E4AB-AFDA-4BB6-095F8999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2F969E-A7A8-B265-0C91-B41DA296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1F1565-FE50-B5E7-D886-8FD6E0F1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5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56650-7397-337F-1946-C6944AFE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EEB2FC-57FA-1DA1-E944-33D369BB1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D00C5F-DC7D-74F2-DC17-68311C371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F057DB-E839-F6B8-9F0D-D62C26CF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544B6F-A95A-C556-D97F-0DE7B973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B0E33F-5FA9-A1E3-07DB-63B6F219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61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94EEEE-C9A4-F4EC-32CE-5F83EBC4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877C56-C6D1-F584-3BE2-B26AA3B28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7DAD6C-D300-2CC7-E88E-C1635B84C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27792E-A98F-1D44-8448-07371106E4B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35523A-3E6F-CEE2-B8A8-A0D8E2207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BD1BA-18CE-2692-B752-6BE9222AB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47286A-3E6D-8849-8ECC-E2E7059547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30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santepubliquefrance.fr/maladies-et-traumatismes/maladies-cardiovasculaires-et-accident-vasculaire-cerebral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4D6598-D154-E288-C162-162DDD4B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483" y="27443"/>
            <a:ext cx="4498834" cy="3374126"/>
          </a:xfrm>
          <a:prstGeom prst="rect">
            <a:avLst/>
          </a:prstGeom>
        </p:spPr>
      </p:pic>
      <p:pic>
        <p:nvPicPr>
          <p:cNvPr id="7" name="Picture 2" descr="L'athérosclérose - FFC">
            <a:extLst>
              <a:ext uri="{FF2B5EF4-FFF2-40B4-BE49-F238E27FC236}">
                <a16:creationId xmlns:a16="http://schemas.microsoft.com/office/drawing/2014/main" id="{277D18DF-4864-4830-0988-0EB55A4F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6808" b="2"/>
          <a:stretch>
            <a:fillRect/>
          </a:stretch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8FF0A7-688D-E7E7-98BB-DB1201231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fr-FR" sz="4600"/>
              <a:t>Dyslipidémies, </a:t>
            </a:r>
            <a:br>
              <a:rPr lang="fr-FR" sz="4600"/>
            </a:br>
            <a:r>
              <a:rPr lang="fr-FR" sz="4600"/>
              <a:t>quoi de neuf?</a:t>
            </a:r>
            <a:br>
              <a:rPr lang="fr-FR" sz="4600"/>
            </a:br>
            <a:r>
              <a:rPr lang="fr-FR" sz="4600"/>
              <a:t>Recommandations ESC 2025</a:t>
            </a:r>
            <a:endParaRPr lang="fr-FR" sz="4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88B4DE-CEC1-FB65-B80B-3D83685F9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1800" dirty="0"/>
              <a:t>DPC FMC Médecine Boulogne Sur Mer Dr ROCHOY</a:t>
            </a:r>
          </a:p>
          <a:p>
            <a:pPr algn="l"/>
            <a:endParaRPr lang="fr-FR" sz="1800" dirty="0"/>
          </a:p>
          <a:p>
            <a:pPr algn="l"/>
            <a:r>
              <a:rPr lang="fr-FR" sz="1800" dirty="0"/>
              <a:t>Dr LUBRET Rémy </a:t>
            </a:r>
          </a:p>
          <a:p>
            <a:pPr algn="l"/>
            <a:r>
              <a:rPr lang="fr-FR" sz="1800" dirty="0"/>
              <a:t>Cardiologie CH Boulogne sur Mer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C.H. Boulogne sur Mer - Cevicom">
            <a:extLst>
              <a:ext uri="{FF2B5EF4-FFF2-40B4-BE49-F238E27FC236}">
                <a16:creationId xmlns:a16="http://schemas.microsoft.com/office/drawing/2014/main" id="{34E50CF6-C357-9005-9DD9-ED4E7FD93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35" r="5319" b="1"/>
          <a:stretch>
            <a:fillRect/>
          </a:stretch>
        </p:blipFill>
        <p:spPr>
          <a:xfrm>
            <a:off x="5168353" y="27442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Centre Hospitalier Boulogne-sur-Mer | Boulogne-sur-Mer">
            <a:extLst>
              <a:ext uri="{FF2B5EF4-FFF2-40B4-BE49-F238E27FC236}">
                <a16:creationId xmlns:a16="http://schemas.microsoft.com/office/drawing/2014/main" id="{26A2F09A-DACD-4B5A-31A5-DA69DB0B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06" r="2078" b="1"/>
          <a:stretch>
            <a:fillRect/>
          </a:stretch>
        </p:blipFill>
        <p:spPr>
          <a:xfrm>
            <a:off x="5707668" y="2224367"/>
            <a:ext cx="1297107" cy="1204633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806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78DE5-3399-F37A-F235-C55A1831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LDLc</a:t>
            </a:r>
            <a:r>
              <a:rPr lang="fr-FR"/>
              <a:t> = facteur principal d’</a:t>
            </a:r>
            <a:r>
              <a:rPr lang="fr-FR" err="1"/>
              <a:t>Atherosclerose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8B9C6C-3941-2CCB-50FD-F3016112B8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CE4A18-E434-8677-E375-EF0B3F0B1E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10" descr="The Role of Lipids and Lipoproteins in Atherosclerosis - Endotext - NCBI  Bookshelf">
            <a:extLst>
              <a:ext uri="{FF2B5EF4-FFF2-40B4-BE49-F238E27FC236}">
                <a16:creationId xmlns:a16="http://schemas.microsoft.com/office/drawing/2014/main" id="{276080CD-D128-B99E-4665-15953A8A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4" y="1573078"/>
            <a:ext cx="11211828" cy="50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B3ABFB-0C57-A855-35F4-44B35255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Atherosclerose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1D9F9-9EC3-B1B1-5ECB-DC52DDB9A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 descr="Schéma illustratif d'une plaque d'athérosclérose (D'après J. DIEBOLD Anatomie pathologique générale)">
            <a:extLst>
              <a:ext uri="{FF2B5EF4-FFF2-40B4-BE49-F238E27FC236}">
                <a16:creationId xmlns:a16="http://schemas.microsoft.com/office/drawing/2014/main" id="{710F1CC7-3834-3E5D-5C37-1D61DDB4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79" y="1915315"/>
            <a:ext cx="7129220" cy="48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2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E209B-D5F0-F799-6ADC-F5EA6BCD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17530"/>
            <a:ext cx="710009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RAPPEL PCEM1: Classification des Lipides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C401FA-6391-BA54-464F-613F065BB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08450"/>
            <a:ext cx="3222356" cy="1989837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fr-FR" sz="1800" b="1" u="sng" dirty="0"/>
              <a:t>Acides gras: </a:t>
            </a:r>
          </a:p>
          <a:p>
            <a:pPr marL="0" indent="0">
              <a:buNone/>
            </a:pPr>
            <a:r>
              <a:rPr lang="fr-FR" sz="1800" dirty="0"/>
              <a:t>composants de base de nombreux lipides. Ils peuvent être </a:t>
            </a:r>
            <a:r>
              <a:rPr lang="fr-FR" sz="1800" b="1" dirty="0"/>
              <a:t>saturés ou insaturés </a:t>
            </a:r>
            <a:r>
              <a:rPr lang="fr-FR" sz="1800" dirty="0"/>
              <a:t>selon la présence de double liaison sur leurs chaines carbonées.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B2D191E-805E-DE25-2EBA-8894D0DD7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1814095"/>
            <a:ext cx="2971800" cy="1989838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fr-FR" sz="1800" b="1" u="sng" dirty="0" err="1"/>
              <a:t>Triglycerides</a:t>
            </a:r>
            <a:r>
              <a:rPr lang="fr-FR" sz="1800" b="1" u="sng" dirty="0"/>
              <a:t>:</a:t>
            </a:r>
          </a:p>
          <a:p>
            <a:pPr marL="0" indent="0">
              <a:buNone/>
            </a:pPr>
            <a:r>
              <a:rPr lang="fr-FR" sz="1800" dirty="0"/>
              <a:t>Formé par l’</a:t>
            </a:r>
            <a:r>
              <a:rPr lang="fr-FR" sz="1800" dirty="0" err="1"/>
              <a:t>esterification</a:t>
            </a:r>
            <a:r>
              <a:rPr lang="fr-FR" sz="1800" dirty="0"/>
              <a:t> de trois acides gras avec le glycérol. Il constitue la principale forme de stockage énergie dans le tissu adipeux.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481AC1E-C515-8D83-B9EE-CA8F6D587D37}"/>
              </a:ext>
            </a:extLst>
          </p:cNvPr>
          <p:cNvSpPr txBox="1">
            <a:spLocks/>
          </p:cNvSpPr>
          <p:nvPr/>
        </p:nvSpPr>
        <p:spPr>
          <a:xfrm>
            <a:off x="7929965" y="1837421"/>
            <a:ext cx="3122965" cy="198983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u="sng" dirty="0"/>
              <a:t>Phospholipides: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Lipides complexes, essentiels à la formation des membranes cellulaires, grâce à leur nature amphi qui permet la formation de bicouche lipidique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88C680D6-6185-4152-5D0F-5CD982F4565B}"/>
              </a:ext>
            </a:extLst>
          </p:cNvPr>
          <p:cNvSpPr txBox="1">
            <a:spLocks/>
          </p:cNvSpPr>
          <p:nvPr/>
        </p:nvSpPr>
        <p:spPr>
          <a:xfrm>
            <a:off x="7929965" y="4163644"/>
            <a:ext cx="3423833" cy="225042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u="sng" dirty="0"/>
              <a:t>Glycolipides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Contiennent un ou plusieurs </a:t>
            </a:r>
            <a:r>
              <a:rPr lang="fr-FR" sz="1800" dirty="0" err="1"/>
              <a:t>residus</a:t>
            </a:r>
            <a:r>
              <a:rPr lang="fr-FR" sz="1800" dirty="0"/>
              <a:t> glucidiques. Rôle crucial dans la reconnaissance cellulaire et la signalisation.</a:t>
            </a: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B5050CAC-A866-1AE9-F987-CFFFAD28C978}"/>
              </a:ext>
            </a:extLst>
          </p:cNvPr>
          <p:cNvSpPr txBox="1">
            <a:spLocks/>
          </p:cNvSpPr>
          <p:nvPr/>
        </p:nvSpPr>
        <p:spPr>
          <a:xfrm>
            <a:off x="838201" y="4131947"/>
            <a:ext cx="6693694" cy="225042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b="1" u="sng" dirty="0"/>
              <a:t>STEROLS: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b="1">
                <a:solidFill>
                  <a:srgbClr val="FF0000"/>
                </a:solidFill>
              </a:rPr>
              <a:t>Le cholestérol </a:t>
            </a:r>
            <a:r>
              <a:rPr lang="fr-FR" sz="1800" dirty="0"/>
              <a:t>est le stérol le plus connu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dirty="0"/>
              <a:t>Essentiel à la structure des membranes cellulaires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dirty="0"/>
              <a:t>Précurseur de nombreuses hormones, stéroïdienne.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800" dirty="0"/>
              <a:t>Transporté par les </a:t>
            </a:r>
            <a:r>
              <a:rPr lang="fr-FR" sz="1800" dirty="0" err="1"/>
              <a:t>lipoproteines</a:t>
            </a:r>
            <a:r>
              <a:rPr lang="fr-FR" sz="1800" dirty="0"/>
              <a:t>  :</a:t>
            </a:r>
          </a:p>
          <a:p>
            <a:pPr>
              <a:spcBef>
                <a:spcPts val="0"/>
              </a:spcBef>
            </a:pPr>
            <a:r>
              <a:rPr lang="fr-FR" sz="1800" dirty="0"/>
              <a:t>le LDL, transporte cholestérol vers les cellules</a:t>
            </a:r>
            <a:endParaRPr lang="fr-FR" sz="1800"/>
          </a:p>
          <a:p>
            <a:pPr>
              <a:spcBef>
                <a:spcPts val="0"/>
              </a:spcBef>
            </a:pPr>
            <a:r>
              <a:rPr lang="fr-FR" sz="1800" dirty="0"/>
              <a:t>le HDL ramène le cholestérol des cellules vers le foie pour 	son élimination</a:t>
            </a:r>
            <a:endParaRPr lang="fr-FR" sz="1800"/>
          </a:p>
        </p:txBody>
      </p:sp>
      <p:pic>
        <p:nvPicPr>
          <p:cNvPr id="1026" name="Picture 2" descr="Il était une fois... la vie - Les muscles et la graisse | TV5MONDE Europe">
            <a:extLst>
              <a:ext uri="{FF2B5EF4-FFF2-40B4-BE49-F238E27FC236}">
                <a16:creationId xmlns:a16="http://schemas.microsoft.com/office/drawing/2014/main" id="{CC57AD4E-3668-9455-E8D7-05FD5EAA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65" y="0"/>
            <a:ext cx="3122965" cy="174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9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47FDD0F-AC74-C73C-A078-6FB16F2C5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86" y="1332854"/>
            <a:ext cx="7543548" cy="532065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sz="3800" b="1" i="1" dirty="0"/>
              <a:t>TYPES DE LIPOPROTÉINES</a:t>
            </a:r>
          </a:p>
          <a:p>
            <a:pPr marL="0" indent="0">
              <a:buNone/>
            </a:pPr>
            <a:r>
              <a:rPr lang="fr-FR" sz="3800" b="1" i="1" dirty="0"/>
              <a:t>→ Chylomicrons </a:t>
            </a:r>
            <a:r>
              <a:rPr lang="fr-FR" sz="3300" b="1" i="1" dirty="0"/>
              <a:t>: </a:t>
            </a:r>
            <a:r>
              <a:rPr lang="fr-FR" sz="3300" dirty="0"/>
              <a:t>transportent les triglycérides alimentaires depuis l'intestin vers le reste du corps.</a:t>
            </a:r>
          </a:p>
          <a:p>
            <a:pPr marL="0" indent="0">
              <a:buNone/>
            </a:pPr>
            <a:r>
              <a:rPr lang="fr-FR" sz="3800" b="1" i="1" dirty="0"/>
              <a:t>→ VLDL </a:t>
            </a:r>
            <a:r>
              <a:rPr lang="fr-FR" sz="3800" dirty="0"/>
              <a:t>(</a:t>
            </a:r>
            <a:r>
              <a:rPr lang="fr-FR" sz="3300" dirty="0"/>
              <a:t>Very Low-Density </a:t>
            </a:r>
            <a:r>
              <a:rPr lang="fr-FR" sz="3300" dirty="0" err="1"/>
              <a:t>Lipoproteins</a:t>
            </a:r>
            <a:r>
              <a:rPr lang="fr-FR" sz="3300" dirty="0"/>
              <a:t>) : transportent les triglycérides endogènes produits par le foie.</a:t>
            </a:r>
          </a:p>
          <a:p>
            <a:pPr marL="0" indent="0">
              <a:buNone/>
            </a:pPr>
            <a:r>
              <a:rPr lang="fr-FR" sz="3800" b="1" i="1" dirty="0"/>
              <a:t>→ LDL Cholestérol </a:t>
            </a:r>
            <a:r>
              <a:rPr lang="fr-FR" sz="3800" dirty="0"/>
              <a:t>(</a:t>
            </a:r>
            <a:r>
              <a:rPr lang="fr-FR" sz="3300" dirty="0"/>
              <a:t>Low-Density </a:t>
            </a:r>
            <a:r>
              <a:rPr lang="fr-FR" sz="3300" dirty="0" err="1"/>
              <a:t>Lipoproteins</a:t>
            </a:r>
            <a:r>
              <a:rPr lang="fr-FR" sz="3300" dirty="0"/>
              <a:t>) : transportent le cholestérol vers les cellules. Un excès de LDL est associé à un risque accru d'athérosclérose.</a:t>
            </a:r>
          </a:p>
          <a:p>
            <a:pPr marL="0" indent="0">
              <a:buNone/>
            </a:pPr>
            <a:r>
              <a:rPr lang="fr-FR" sz="3800" b="1" i="1" dirty="0"/>
              <a:t>→ HDL Cholestérol </a:t>
            </a:r>
            <a:r>
              <a:rPr lang="fr-FR" sz="3300" dirty="0"/>
              <a:t>(High-Density </a:t>
            </a:r>
            <a:r>
              <a:rPr lang="fr-FR" sz="3300" dirty="0" err="1"/>
              <a:t>Lipoproteins</a:t>
            </a:r>
            <a:r>
              <a:rPr lang="fr-FR" sz="3300" dirty="0"/>
              <a:t>) : ramènent le cholestérol des tissus périphériques vers le foie pour son élimination. Ils étaient considérés comme protecteurs contre les maladies cardiovasculaires mais leur rôle serait plutôt neutre.</a:t>
            </a:r>
          </a:p>
          <a:p>
            <a:pPr marL="0" indent="0">
              <a:buNone/>
            </a:pPr>
            <a:endParaRPr lang="fr-FR" sz="3300" dirty="0"/>
          </a:p>
          <a:p>
            <a:pPr marL="0" indent="0">
              <a:buNone/>
            </a:pPr>
            <a:r>
              <a:rPr lang="fr-FR" sz="3800" b="1" i="1" dirty="0"/>
              <a:t>DYSLIPIDÉMIES ET ANOMALIES DES LIPOPROTÉINES</a:t>
            </a:r>
          </a:p>
          <a:p>
            <a:pPr marL="0" indent="0">
              <a:buNone/>
            </a:pPr>
            <a:r>
              <a:rPr lang="fr-FR" sz="3300" dirty="0"/>
              <a:t>Les dyslipidémies peuvent être classifiées selon les anomalies des lipides et des lipoprotéines :</a:t>
            </a:r>
          </a:p>
          <a:p>
            <a:r>
              <a:rPr lang="fr-FR" sz="3300" dirty="0"/>
              <a:t>Hypercholestérolémie pure : augmentation du LDL cholestérol.</a:t>
            </a:r>
          </a:p>
          <a:p>
            <a:r>
              <a:rPr lang="fr-FR" sz="3300" dirty="0"/>
              <a:t>Hypertriglycéridémie pure : augmentation des triglycérides.</a:t>
            </a:r>
          </a:p>
          <a:p>
            <a:r>
              <a:rPr lang="fr-FR" sz="3300" dirty="0"/>
              <a:t>Hyperlipidémie mixte : augmentation du LDL cholestérol et des triglycérides.</a:t>
            </a:r>
          </a:p>
          <a:p>
            <a:r>
              <a:rPr lang="fr-FR" sz="3300" dirty="0"/>
              <a:t>Taux bas de HDL cholestérol …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Picture 6" descr="Differences between Lp(a), LDL and HDL. Lipoprotein(a) is composed of... |  Download Scientific Diagram">
            <a:extLst>
              <a:ext uri="{FF2B5EF4-FFF2-40B4-BE49-F238E27FC236}">
                <a16:creationId xmlns:a16="http://schemas.microsoft.com/office/drawing/2014/main" id="{97F21A97-8B2E-1D9D-F48E-CE8F8014F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5"/>
          <a:stretch>
            <a:fillRect/>
          </a:stretch>
        </p:blipFill>
        <p:spPr bwMode="auto">
          <a:xfrm>
            <a:off x="7949734" y="3513859"/>
            <a:ext cx="3562012" cy="34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ifferences between Lp(a), LDL and HDL. Lipoprotein(a) is composed of... |  Download Scientific Diagram">
            <a:extLst>
              <a:ext uri="{FF2B5EF4-FFF2-40B4-BE49-F238E27FC236}">
                <a16:creationId xmlns:a16="http://schemas.microsoft.com/office/drawing/2014/main" id="{BC0F0343-3283-79FF-31C2-91CEC0161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7"/>
          <a:stretch>
            <a:fillRect/>
          </a:stretch>
        </p:blipFill>
        <p:spPr bwMode="auto">
          <a:xfrm>
            <a:off x="9730740" y="613410"/>
            <a:ext cx="2341880" cy="31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ADD688E-134C-034A-3171-C913253B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41" y="193271"/>
            <a:ext cx="10269492" cy="1139583"/>
          </a:xfrm>
        </p:spPr>
        <p:txBody>
          <a:bodyPr>
            <a:normAutofit fontScale="90000"/>
          </a:bodyPr>
          <a:lstStyle/>
          <a:p>
            <a:r>
              <a:rPr lang="fr-FR" dirty="0"/>
              <a:t>Rôle des lipoprotéines dans les dyslipidémies</a:t>
            </a:r>
          </a:p>
        </p:txBody>
      </p:sp>
    </p:spTree>
    <p:extLst>
      <p:ext uri="{BB962C8B-B14F-4D97-AF65-F5344CB8AC3E}">
        <p14:creationId xmlns:p14="http://schemas.microsoft.com/office/powerpoint/2010/main" val="195959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156F8-D555-1EDE-F284-B37332F3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</p:spPr>
        <p:txBody>
          <a:bodyPr/>
          <a:lstStyle/>
          <a:p>
            <a:r>
              <a:rPr lang="fr-FR" dirty="0"/>
              <a:t>Influence des </a:t>
            </a:r>
            <a:r>
              <a:rPr lang="fr-FR" dirty="0" err="1"/>
              <a:t>lipoproteines</a:t>
            </a:r>
            <a:r>
              <a:rPr lang="fr-FR" dirty="0"/>
              <a:t> sur le risque CV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E03B6D-4266-1C1F-477B-9C2748E8F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7886"/>
            <a:ext cx="10948261" cy="5225389"/>
          </a:xfrm>
        </p:spPr>
        <p:txBody>
          <a:bodyPr>
            <a:normAutofit fontScale="70000" lnSpcReduction="20000"/>
          </a:bodyPr>
          <a:lstStyle/>
          <a:p>
            <a:r>
              <a:rPr lang="fr-FR" sz="3800" b="1" dirty="0"/>
              <a:t>LDL (LOW-DENSITY LIPOPROTEINS):</a:t>
            </a:r>
          </a:p>
          <a:p>
            <a:pPr lvl="1"/>
            <a:r>
              <a:rPr lang="fr-FR" dirty="0"/>
              <a:t>Transportent le cholestérol vers les cellules</a:t>
            </a:r>
          </a:p>
          <a:p>
            <a:pPr lvl="1"/>
            <a:r>
              <a:rPr lang="fr-FR" dirty="0"/>
              <a:t>Un excès de LDL est associé à un risque accru d'athérosclérose</a:t>
            </a:r>
          </a:p>
          <a:p>
            <a:pPr lvl="1"/>
            <a:r>
              <a:rPr lang="fr-FR" dirty="0"/>
              <a:t>Favorisent la formation de plaques d'athérome artérielles, augmentant le risque de maladies cardiovasculaires (infarctus du myocarde et AVC)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sz="3400" b="1" dirty="0"/>
              <a:t>HDL (HIGH-DENSITY LIPOPROTEINS) :</a:t>
            </a:r>
          </a:p>
          <a:p>
            <a:pPr lvl="1"/>
            <a:r>
              <a:rPr lang="fr-FR" dirty="0"/>
              <a:t>Ramènent le cholestérol des tissus périphériques vers le foie pour son élimination</a:t>
            </a:r>
          </a:p>
          <a:p>
            <a:pPr lvl="1"/>
            <a:r>
              <a:rPr lang="fr-FR" dirty="0"/>
              <a:t>Anciennement considérées comme protectrices contre les maladies cardiovasculaires </a:t>
            </a:r>
          </a:p>
          <a:p>
            <a:pPr lvl="1"/>
            <a:r>
              <a:rPr lang="fr-FR" dirty="0"/>
              <a:t>Un taux bas de HDL est associé à un risque cardiovasculaire plus élevé</a:t>
            </a:r>
          </a:p>
          <a:p>
            <a:pPr lvl="1"/>
            <a:endParaRPr lang="fr-FR" dirty="0"/>
          </a:p>
          <a:p>
            <a:r>
              <a:rPr lang="fr-FR" sz="3400" b="1" dirty="0"/>
              <a:t>LIPOPROTÉINE(A) [LP(A)] :</a:t>
            </a:r>
          </a:p>
          <a:p>
            <a:pPr lvl="1"/>
            <a:r>
              <a:rPr lang="fr-FR" dirty="0"/>
              <a:t>Facteur de risque indépendant pour les maladies cardiovasculaires</a:t>
            </a:r>
          </a:p>
          <a:p>
            <a:pPr lvl="1"/>
            <a:r>
              <a:rPr lang="fr-FR" dirty="0"/>
              <a:t>Associée à un risque accru de maladie coronarienne (2 à 3 fois plus élevé)</a:t>
            </a:r>
          </a:p>
          <a:p>
            <a:pPr lvl="1"/>
            <a:r>
              <a:rPr lang="fr-FR" dirty="0"/>
              <a:t>Favorise la progression de l'athérosclérose et a des propriétés pro-thrombotiques</a:t>
            </a:r>
          </a:p>
          <a:p>
            <a:pPr lvl="1"/>
            <a:r>
              <a:rPr lang="fr-FR" dirty="0"/>
              <a:t>Son taux est principalement déterminé génétiquement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sz="3400" b="1" dirty="0"/>
              <a:t>VLDL (</a:t>
            </a:r>
            <a:r>
              <a:rPr lang="fr-FR" dirty="0"/>
              <a:t>VERY LOW-DENSITY LIPOPROTEINS) :Transportent les triglycérides endogènes, Des taux élevés peuvent contribuer au risque cardiovasculaire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46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F1CE5-B77D-9BD9-8F80-EB9E4E5BC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C151B2-6FB5-0D13-2CC5-C5AAD8EE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1856105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074" name="Picture 2" descr="Public Enemy — Wikipédia">
            <a:extLst>
              <a:ext uri="{FF2B5EF4-FFF2-40B4-BE49-F238E27FC236}">
                <a16:creationId xmlns:a16="http://schemas.microsoft.com/office/drawing/2014/main" id="{9183B530-6A03-A037-F5CA-ACCC0892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54000"/>
            <a:ext cx="42291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ifferences between Lp(a), LDL and HDL. Lipoprotein(a) is composed of... |  Download Scientific Diagram">
            <a:extLst>
              <a:ext uri="{FF2B5EF4-FFF2-40B4-BE49-F238E27FC236}">
                <a16:creationId xmlns:a16="http://schemas.microsoft.com/office/drawing/2014/main" id="{8D2A715A-9D8F-6404-D900-392146747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5" t="24919" r="481" b="39903"/>
          <a:stretch>
            <a:fillRect/>
          </a:stretch>
        </p:blipFill>
        <p:spPr bwMode="auto">
          <a:xfrm>
            <a:off x="4914999" y="1554480"/>
            <a:ext cx="2456276" cy="14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C4EA9-EEE5-5DCE-731F-8358A736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551"/>
            <a:ext cx="10515600" cy="996951"/>
          </a:xfrm>
        </p:spPr>
        <p:txBody>
          <a:bodyPr/>
          <a:lstStyle/>
          <a:p>
            <a:r>
              <a:rPr lang="fr-FR" dirty="0"/>
              <a:t>Autres marqueurs lipidiques</a:t>
            </a:r>
            <a:r>
              <a:rPr lang="fr-FR"/>
              <a:t> : </a:t>
            </a:r>
            <a:r>
              <a:rPr lang="fr-FR" err="1"/>
              <a:t>ApoB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15663F-7FEF-917E-2D52-0C1BB636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fr-FR" sz="4000" b="1" u="sng" dirty="0" err="1"/>
              <a:t>Apoliporoteine</a:t>
            </a:r>
            <a:r>
              <a:rPr lang="fr-FR" sz="4000" b="1" u="sng" dirty="0"/>
              <a:t> B:</a:t>
            </a:r>
          </a:p>
          <a:p>
            <a:pPr lvl="1"/>
            <a:r>
              <a:rPr lang="fr-FR" sz="3600" b="1" u="sng" dirty="0"/>
              <a:t> </a:t>
            </a:r>
            <a:r>
              <a:rPr lang="fr-FR" dirty="0"/>
              <a:t>(</a:t>
            </a:r>
            <a:r>
              <a:rPr lang="fr-FR" dirty="0" err="1"/>
              <a:t>apoB</a:t>
            </a:r>
            <a:r>
              <a:rPr lang="fr-FR" dirty="0"/>
              <a:t>) l'</a:t>
            </a:r>
            <a:r>
              <a:rPr lang="fr-FR" dirty="0" err="1"/>
              <a:t>ApoB</a:t>
            </a:r>
            <a:r>
              <a:rPr lang="fr-FR" dirty="0"/>
              <a:t> existe sous deux formes principales: ApoB-100, présente dans les VLDL, IDL et LDL, et ApoB-48, spécifique aux chylomicrons</a:t>
            </a:r>
          </a:p>
          <a:p>
            <a:pPr lvl="1"/>
            <a:r>
              <a:rPr lang="fr-FR" dirty="0"/>
              <a:t>Chaque particule athérogène contenant </a:t>
            </a:r>
            <a:r>
              <a:rPr lang="fr-FR" dirty="0" err="1"/>
              <a:t>ApoB</a:t>
            </a:r>
            <a:r>
              <a:rPr lang="fr-FR" dirty="0"/>
              <a:t> (VLDL, IDL, LDL) porte une seule molécule d'ApoB-100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u="sng" dirty="0"/>
              <a:t>IMPORTANCE CLINIQUE</a:t>
            </a:r>
          </a:p>
          <a:p>
            <a:pPr marL="0" indent="0">
              <a:buNone/>
            </a:pPr>
            <a:r>
              <a:rPr lang="fr-FR" dirty="0"/>
              <a:t>Marqueur du nombre de particules athérogènes :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l'</a:t>
            </a:r>
            <a:r>
              <a:rPr lang="fr-FR" b="1" dirty="0" err="1">
                <a:solidFill>
                  <a:srgbClr val="FF0000"/>
                </a:solidFill>
              </a:rPr>
              <a:t>ApoB</a:t>
            </a:r>
            <a:r>
              <a:rPr lang="fr-FR" b="1" dirty="0">
                <a:solidFill>
                  <a:srgbClr val="FF0000"/>
                </a:solidFill>
              </a:rPr>
              <a:t> reflète le nombre total de particules athérogènes</a:t>
            </a:r>
            <a:r>
              <a:rPr lang="fr-FR" dirty="0"/>
              <a:t>, indépendamment de leur taille</a:t>
            </a:r>
          </a:p>
          <a:p>
            <a:r>
              <a:rPr lang="fr-FR" dirty="0"/>
              <a:t>Risque cardiovasculaire :</a:t>
            </a:r>
          </a:p>
          <a:p>
            <a:pPr marL="0" indent="0">
              <a:buNone/>
            </a:pPr>
            <a:r>
              <a:rPr lang="fr-FR" dirty="0"/>
              <a:t>Des niveaux élevés d'</a:t>
            </a:r>
            <a:r>
              <a:rPr lang="fr-FR" dirty="0" err="1"/>
              <a:t>ApoB</a:t>
            </a:r>
            <a:r>
              <a:rPr lang="fr-FR" dirty="0"/>
              <a:t> sont associés à un risque accru de maladies cardiovasculaires, souvent plus prédictifs que le LDL-C seul, surtout en présence de particules LDL petites et denses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Pas de dosage en pratique courante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444BC1-F5A7-3A49-B692-C929723C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66" t="74152" r="6209" b="2941"/>
          <a:stretch>
            <a:fillRect/>
          </a:stretch>
        </p:blipFill>
        <p:spPr>
          <a:xfrm>
            <a:off x="3096760" y="5435599"/>
            <a:ext cx="6212114" cy="10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E883C-F575-D996-1634-05655432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Apo A1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981A0-4B20-690B-7E85-01B099A28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CARACTÉRISTIQUES</a:t>
            </a:r>
          </a:p>
          <a:p>
            <a:pPr lvl="1"/>
            <a:r>
              <a:rPr lang="fr-FR" dirty="0"/>
              <a:t>Structure: l'</a:t>
            </a:r>
            <a:r>
              <a:rPr lang="fr-FR" dirty="0" err="1"/>
              <a:t>ApoAl</a:t>
            </a:r>
            <a:r>
              <a:rPr lang="fr-FR" dirty="0"/>
              <a:t> est la principale apolipoprotéine des HDL.</a:t>
            </a:r>
          </a:p>
          <a:p>
            <a:pPr lvl="1"/>
            <a:r>
              <a:rPr lang="fr-FR" dirty="0"/>
              <a:t>→ Fonction: Elle joue un rôle crucial dans l'activation de l'enzyme LCAT (Lécithine Cholestérol </a:t>
            </a:r>
            <a:r>
              <a:rPr lang="fr-FR" dirty="0" err="1"/>
              <a:t>Acy</a:t>
            </a:r>
            <a:r>
              <a:rPr lang="fr-FR" dirty="0"/>
              <a:t> Transférase), essentielle pour le transport inverse du cholestérol.</a:t>
            </a:r>
          </a:p>
          <a:p>
            <a:r>
              <a:rPr lang="fr-FR" dirty="0"/>
              <a:t>IMPORTANCE CLINIQUE</a:t>
            </a:r>
          </a:p>
          <a:p>
            <a:pPr lvl="1"/>
            <a:r>
              <a:rPr lang="fr-FR" dirty="0"/>
              <a:t>→ Marqueur des HDL fonctionnelles : des niveaux élevés d'</a:t>
            </a:r>
            <a:r>
              <a:rPr lang="fr-FR" dirty="0" err="1"/>
              <a:t>ApoAl</a:t>
            </a:r>
            <a:r>
              <a:rPr lang="fr-FR" dirty="0"/>
              <a:t> sont généralement associés à une </a:t>
            </a:r>
            <a:r>
              <a:rPr lang="fr-FR" b="1" dirty="0">
                <a:solidFill>
                  <a:srgbClr val="FF0000"/>
                </a:solidFill>
              </a:rPr>
              <a:t>protection contre l'athérosclérose.</a:t>
            </a:r>
          </a:p>
          <a:p>
            <a:pPr lvl="1"/>
            <a:r>
              <a:rPr lang="fr-FR" dirty="0"/>
              <a:t>→ Risque cardiovasculaire : un faible niveau d'</a:t>
            </a:r>
            <a:r>
              <a:rPr lang="fr-FR" dirty="0" err="1"/>
              <a:t>ApoAl</a:t>
            </a:r>
            <a:r>
              <a:rPr lang="fr-FR" dirty="0"/>
              <a:t> est un facteur de risque indépendant pour les maladies cardiovasculaires.</a:t>
            </a:r>
          </a:p>
          <a:p>
            <a:r>
              <a:rPr lang="fr-FR" dirty="0"/>
              <a:t>INTÉGRATION DE L'APOA1 DANS L'ÉVALUATION DU RISQUE</a:t>
            </a:r>
          </a:p>
          <a:p>
            <a:pPr lvl="1"/>
            <a:r>
              <a:rPr lang="fr-FR" dirty="0"/>
              <a:t>→ Utilisation limité en pratique clinique courante : moins fréquemment mesurée que l'</a:t>
            </a:r>
            <a:r>
              <a:rPr lang="fr-FR" dirty="0" err="1"/>
              <a:t>ApoB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 Intérêt principal: recherche clinique et situations spécifiques où l'évaluation du HDL-C peut être insuffisante.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52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CB8EE-4FBB-91DD-EB64-7B7721EF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06" y="212726"/>
            <a:ext cx="10515600" cy="687388"/>
          </a:xfrm>
        </p:spPr>
        <p:txBody>
          <a:bodyPr>
            <a:normAutofit fontScale="90000"/>
          </a:bodyPr>
          <a:lstStyle/>
          <a:p>
            <a:r>
              <a:rPr lang="fr-FR" dirty="0"/>
              <a:t>Calculs et dosages des lipides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699019-D783-5DBF-72A5-0733305C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83999"/>
            <a:ext cx="10515600" cy="202684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Cholestérol total, </a:t>
            </a:r>
            <a:r>
              <a:rPr lang="fr-FR" dirty="0" err="1"/>
              <a:t>HDLc</a:t>
            </a:r>
            <a:r>
              <a:rPr lang="fr-FR" dirty="0"/>
              <a:t>, TG  ( </a:t>
            </a:r>
            <a:r>
              <a:rPr lang="fr-FR" dirty="0" err="1"/>
              <a:t>mmol</a:t>
            </a:r>
            <a:r>
              <a:rPr lang="fr-FR" dirty="0"/>
              <a:t>/l ou g/l ) : dosage de routine (par </a:t>
            </a:r>
            <a:r>
              <a:rPr lang="fr-FR" dirty="0" err="1"/>
              <a:t>spectrophométrie</a:t>
            </a:r>
            <a:r>
              <a:rPr lang="fr-FR" dirty="0"/>
              <a:t>)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LDLc</a:t>
            </a:r>
            <a:r>
              <a:rPr lang="fr-FR" b="1" dirty="0">
                <a:solidFill>
                  <a:srgbClr val="FF0000"/>
                </a:solidFill>
              </a:rPr>
              <a:t>= Paramètre clé </a:t>
            </a:r>
          </a:p>
          <a:p>
            <a:pPr lvl="1"/>
            <a:r>
              <a:rPr lang="fr-FR" dirty="0"/>
              <a:t>mesure directe couteuse, estimation par un calcul à partir des autres paramètres: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7A280B-8B84-6CC5-81CB-B25A6B4D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0" t="37393" r="784" b="12237"/>
          <a:stretch>
            <a:fillRect/>
          </a:stretch>
        </p:blipFill>
        <p:spPr>
          <a:xfrm>
            <a:off x="733306" y="2910841"/>
            <a:ext cx="10305813" cy="29724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855588-9A49-96F9-08C9-06776F37E019}"/>
              </a:ext>
            </a:extLst>
          </p:cNvPr>
          <p:cNvSpPr txBox="1"/>
          <p:nvPr/>
        </p:nvSpPr>
        <p:spPr>
          <a:xfrm>
            <a:off x="2107953" y="2626935"/>
            <a:ext cx="2328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formule de </a:t>
            </a:r>
            <a:r>
              <a:rPr lang="fr-FR" dirty="0" err="1"/>
              <a:t>Friedwald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576989-9A20-072B-E0D8-EF5C19940CB2}"/>
              </a:ext>
            </a:extLst>
          </p:cNvPr>
          <p:cNvSpPr txBox="1"/>
          <p:nvPr/>
        </p:nvSpPr>
        <p:spPr>
          <a:xfrm>
            <a:off x="7355057" y="2495172"/>
            <a:ext cx="2328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formule de Sampson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32C1F03-F74D-7AF3-4EDA-27DD4A5003CD}"/>
              </a:ext>
            </a:extLst>
          </p:cNvPr>
          <p:cNvSpPr txBox="1">
            <a:spLocks/>
          </p:cNvSpPr>
          <p:nvPr/>
        </p:nvSpPr>
        <p:spPr>
          <a:xfrm>
            <a:off x="523519" y="6129654"/>
            <a:ext cx="10515600" cy="4410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Dosage de la </a:t>
            </a:r>
            <a:r>
              <a:rPr lang="fr-FR" dirty="0" err="1"/>
              <a:t>LipoproteineA</a:t>
            </a:r>
            <a:r>
              <a:rPr lang="fr-FR" dirty="0"/>
              <a:t>: LP(A): par anticorps monoclonaux – en mg/l ou </a:t>
            </a:r>
            <a:r>
              <a:rPr lang="fr-FR" dirty="0" err="1"/>
              <a:t>nmo</a:t>
            </a:r>
            <a:r>
              <a:rPr lang="fr-FR" dirty="0"/>
              <a:t>/l  </a:t>
            </a:r>
          </a:p>
        </p:txBody>
      </p:sp>
    </p:spTree>
    <p:extLst>
      <p:ext uri="{BB962C8B-B14F-4D97-AF65-F5344CB8AC3E}">
        <p14:creationId xmlns:p14="http://schemas.microsoft.com/office/powerpoint/2010/main" val="121013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03367-4F77-2963-0C82-723526F5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fr-FR" dirty="0"/>
              <a:t>Interprétation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B61727-72CF-D7CE-86AF-BB1E86059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71550"/>
            <a:ext cx="5181600" cy="52054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400" b="1" u="sng" dirty="0"/>
              <a:t>Conditions de prélèvements à vérifier ++</a:t>
            </a:r>
          </a:p>
          <a:p>
            <a:r>
              <a:rPr lang="fr-FR" sz="1400" dirty="0"/>
              <a:t>A jeun</a:t>
            </a:r>
          </a:p>
          <a:p>
            <a:r>
              <a:rPr lang="fr-FR" sz="1400" dirty="0"/>
              <a:t>Pas de facteurs Confondants ( maladies aigues, grossesse)</a:t>
            </a:r>
          </a:p>
          <a:p>
            <a:r>
              <a:rPr lang="fr-FR" sz="1400" u="sng" dirty="0"/>
              <a:t>Evaluation des facteurs lipidiques</a:t>
            </a:r>
          </a:p>
          <a:p>
            <a:pPr lvl="1"/>
            <a:r>
              <a:rPr lang="fr-FR" sz="1100" dirty="0"/>
              <a:t>CT, </a:t>
            </a:r>
            <a:r>
              <a:rPr lang="fr-FR" sz="1100" dirty="0" err="1"/>
              <a:t>LDLc</a:t>
            </a:r>
            <a:r>
              <a:rPr lang="fr-FR" sz="1100" dirty="0"/>
              <a:t>, </a:t>
            </a:r>
            <a:r>
              <a:rPr lang="fr-FR" sz="1100" dirty="0" err="1"/>
              <a:t>HDLc</a:t>
            </a:r>
            <a:r>
              <a:rPr lang="fr-FR" sz="1100" dirty="0"/>
              <a:t>, TG et   non HDL c</a:t>
            </a:r>
          </a:p>
          <a:p>
            <a:pPr lvl="1"/>
            <a:r>
              <a:rPr lang="fr-FR" sz="1100" dirty="0"/>
              <a:t>+/-  </a:t>
            </a:r>
            <a:r>
              <a:rPr lang="fr-FR" sz="1100" dirty="0" err="1"/>
              <a:t>ApoB</a:t>
            </a:r>
            <a:r>
              <a:rPr lang="fr-FR" sz="1100" dirty="0"/>
              <a:t> et LP(A)</a:t>
            </a:r>
          </a:p>
          <a:p>
            <a:pPr marL="457200" lvl="1" indent="0">
              <a:buNone/>
            </a:pPr>
            <a:endParaRPr lang="fr-FR" sz="1100" dirty="0"/>
          </a:p>
          <a:p>
            <a:r>
              <a:rPr lang="fr-FR" sz="1400" b="1" i="1" dirty="0"/>
              <a:t>IDENTIFICATION DU PATTERN DYSLIPIDÉMIQUE :</a:t>
            </a:r>
          </a:p>
          <a:p>
            <a:pPr>
              <a:buFont typeface="Wingdings" pitchFamily="2" charset="2"/>
              <a:buChar char="Ø"/>
            </a:pPr>
            <a:r>
              <a:rPr lang="fr-FR" sz="1400" dirty="0"/>
              <a:t>Hypercholestérolémie isolée : LDL-C élevé avec TG normaux.</a:t>
            </a:r>
          </a:p>
          <a:p>
            <a:pPr>
              <a:buFont typeface="Wingdings" pitchFamily="2" charset="2"/>
              <a:buChar char="Ø"/>
            </a:pPr>
            <a:r>
              <a:rPr lang="fr-FR" sz="1400" dirty="0"/>
              <a:t>Hypertriglycéridémie élevée : TG élevés avec LDL-C normal ou bas.</a:t>
            </a:r>
          </a:p>
          <a:p>
            <a:pPr>
              <a:buFont typeface="Wingdings" pitchFamily="2" charset="2"/>
              <a:buChar char="Ø"/>
            </a:pPr>
            <a:r>
              <a:rPr lang="fr-FR" sz="1400" dirty="0"/>
              <a:t>Dyslipidémie mixte : LDL-C et TG élevés, souvent avec un HDL-C bas.</a:t>
            </a:r>
          </a:p>
          <a:p>
            <a:pPr marL="0" indent="0">
              <a:buNone/>
            </a:pPr>
            <a:endParaRPr lang="fr-FR" sz="1400" dirty="0"/>
          </a:p>
          <a:p>
            <a:r>
              <a:rPr lang="fr-FR" sz="1400" b="1" i="1" dirty="0"/>
              <a:t>RECHERCHE DES CAUSES SECONDAIRES :</a:t>
            </a:r>
          </a:p>
          <a:p>
            <a:pPr marL="0" indent="0">
              <a:buNone/>
            </a:pPr>
            <a:r>
              <a:rPr lang="fr-FR" sz="1400" dirty="0"/>
              <a:t>Interrogatoire et examen clinique: </a:t>
            </a:r>
          </a:p>
          <a:p>
            <a:pPr marL="0" indent="0">
              <a:buNone/>
            </a:pPr>
            <a:r>
              <a:rPr lang="fr-FR" sz="1400" dirty="0"/>
              <a:t>Mode de vie, habitudes alimentaires, consommation d'alcool, graisse, glucides, médicaments.</a:t>
            </a:r>
          </a:p>
          <a:p>
            <a:pPr marL="0" indent="0">
              <a:buNone/>
            </a:pPr>
            <a:r>
              <a:rPr lang="fr-FR" sz="1400" dirty="0"/>
              <a:t>Bilans complémentaires: TSH, glycémie, fonction hépatique et rénale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94E53DB-F734-65B9-4D09-41EB650EE3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0207372"/>
              </p:ext>
            </p:extLst>
          </p:nvPr>
        </p:nvGraphicFramePr>
        <p:xfrm>
          <a:off x="6172200" y="1158580"/>
          <a:ext cx="5684004" cy="472787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21001">
                  <a:extLst>
                    <a:ext uri="{9D8B030D-6E8A-4147-A177-3AD203B41FA5}">
                      <a16:colId xmlns:a16="http://schemas.microsoft.com/office/drawing/2014/main" val="2871672141"/>
                    </a:ext>
                  </a:extLst>
                </a:gridCol>
                <a:gridCol w="1421001">
                  <a:extLst>
                    <a:ext uri="{9D8B030D-6E8A-4147-A177-3AD203B41FA5}">
                      <a16:colId xmlns:a16="http://schemas.microsoft.com/office/drawing/2014/main" val="232196901"/>
                    </a:ext>
                  </a:extLst>
                </a:gridCol>
                <a:gridCol w="1421001">
                  <a:extLst>
                    <a:ext uri="{9D8B030D-6E8A-4147-A177-3AD203B41FA5}">
                      <a16:colId xmlns:a16="http://schemas.microsoft.com/office/drawing/2014/main" val="4258364067"/>
                    </a:ext>
                  </a:extLst>
                </a:gridCol>
                <a:gridCol w="1421001">
                  <a:extLst>
                    <a:ext uri="{9D8B030D-6E8A-4147-A177-3AD203B41FA5}">
                      <a16:colId xmlns:a16="http://schemas.microsoft.com/office/drawing/2014/main" val="1251008613"/>
                    </a:ext>
                  </a:extLst>
                </a:gridCol>
              </a:tblGrid>
              <a:tr h="94557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En g/L</a:t>
                      </a:r>
                      <a:endParaRPr lang="fr-FR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Acceptable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Limite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Haut risque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38128"/>
                  </a:ext>
                </a:extLst>
              </a:tr>
              <a:tr h="94557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0.35- 0.45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 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232090"/>
                  </a:ext>
                </a:extLst>
              </a:tr>
              <a:tr h="94557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0.6 – 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1.30 – 1.60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&gt;1.60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354953"/>
                  </a:ext>
                </a:extLst>
              </a:tr>
              <a:tr h="94557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1.5-2.0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69378"/>
                  </a:ext>
                </a:extLst>
              </a:tr>
              <a:tr h="94557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2.0-2.4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 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42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56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BC367-E879-D40D-A537-69D7127F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du docteur Rochois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622552-2068-9535-7DD3-45358B10F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rythme de dépistage de l’hypercholestérolémie en prévention primaire ?</a:t>
            </a:r>
          </a:p>
          <a:p>
            <a:r>
              <a:rPr lang="fr-FR" dirty="0"/>
              <a:t>quand traiter en prévention primaire ? </a:t>
            </a:r>
          </a:p>
          <a:p>
            <a:r>
              <a:rPr lang="fr-FR" dirty="0"/>
              <a:t>évolution des seuils à la baisse en prévention secondaire et rationnel scientifique ?</a:t>
            </a:r>
          </a:p>
          <a:p>
            <a:r>
              <a:rPr lang="fr-FR" dirty="0"/>
              <a:t>choisir une statine en prévention primaire et secondaire ;</a:t>
            </a:r>
          </a:p>
          <a:p>
            <a:r>
              <a:rPr lang="fr-FR" dirty="0"/>
              <a:t>rythme de suivi des cytolyses et conduite à tenir ;</a:t>
            </a:r>
          </a:p>
          <a:p>
            <a:r>
              <a:rPr lang="fr-FR" dirty="0"/>
              <a:t>place de l’</a:t>
            </a:r>
            <a:r>
              <a:rPr lang="fr-FR" dirty="0" err="1"/>
              <a:t>ezetimibe</a:t>
            </a:r>
            <a:r>
              <a:rPr lang="fr-FR" dirty="0"/>
              <a:t> ; place restante des fibrates ; </a:t>
            </a:r>
          </a:p>
          <a:p>
            <a:r>
              <a:rPr lang="fr-FR" dirty="0"/>
              <a:t>place des anti-PKSC9 (quand adresser, modalités de prescription / renouvellement) ;</a:t>
            </a:r>
          </a:p>
          <a:p>
            <a:r>
              <a:rPr lang="fr-FR" dirty="0"/>
              <a:t>conduite à tenir devant un LDL &gt; 2 ; repérage de l’hypercholestérolémie familiale hétérozygote </a:t>
            </a:r>
            <a:r>
              <a:rPr lang="fr-FR" dirty="0" err="1"/>
              <a:t>HeHF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75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3ECA4-C21B-2B8D-52CC-3AB57A2C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79CB7C0-3AB9-5754-1BCA-E53D313E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Quel est le traitement de choix pour les Dyslipidémies ?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3E4498-3081-26FC-BA14-B4BB5B61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5"/>
            <a:ext cx="5123543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Première commercialisation en 1987</a:t>
            </a:r>
          </a:p>
          <a:p>
            <a:r>
              <a:rPr lang="fr-FR" dirty="0"/>
              <a:t>Je fais baisser le </a:t>
            </a:r>
            <a:r>
              <a:rPr lang="fr-FR" dirty="0" err="1"/>
              <a:t>LDLc</a:t>
            </a:r>
            <a:endParaRPr lang="fr-FR" dirty="0"/>
          </a:p>
          <a:p>
            <a:r>
              <a:rPr lang="fr-FR" dirty="0"/>
              <a:t>Je peux provoquer des myalgies</a:t>
            </a:r>
          </a:p>
          <a:p>
            <a:r>
              <a:rPr lang="fr-FR" dirty="0"/>
              <a:t>Je suis la molécule phare des dyslipidémies</a:t>
            </a:r>
          </a:p>
          <a:p>
            <a:r>
              <a:rPr lang="fr-FR" dirty="0"/>
              <a:t>Je suis prise par plus de 220 millions de personnes dans le monde</a:t>
            </a:r>
          </a:p>
          <a:p>
            <a:r>
              <a:rPr lang="fr-FR" dirty="0"/>
              <a:t>Je suis une des molécules les plus vendues au monde</a:t>
            </a:r>
          </a:p>
          <a:p>
            <a:r>
              <a:rPr lang="fr-FR" dirty="0"/>
              <a:t>Je suis, je suis ???</a:t>
            </a:r>
          </a:p>
        </p:txBody>
      </p:sp>
      <p:pic>
        <p:nvPicPr>
          <p:cNvPr id="7" name="Image 6" descr="Écarté de &quot;Questions pour un champion&quot;, Julien Lepers ne touchera pas les  3,4 millions d'euros demandés - ladepeche.fr">
            <a:extLst>
              <a:ext uri="{FF2B5EF4-FFF2-40B4-BE49-F238E27FC236}">
                <a16:creationId xmlns:a16="http://schemas.microsoft.com/office/drawing/2014/main" id="{A1D57FEC-EFD2-ECA8-FDE0-5EE9086E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0173"/>
            <a:ext cx="5845629" cy="33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15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1D19-CE3F-A01D-0678-9FE840FB4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EFC683C-A201-E2F2-89E1-C5A62416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Quel est le traitement de choix pour les Dyslipidémies ?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446132-F73C-58A1-FBDC-C4514FA3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5"/>
            <a:ext cx="5123543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Première commercialisation en 1987</a:t>
            </a:r>
          </a:p>
          <a:p>
            <a:r>
              <a:rPr lang="fr-FR" dirty="0"/>
              <a:t>Je fais baisser le </a:t>
            </a:r>
            <a:r>
              <a:rPr lang="fr-FR" dirty="0" err="1"/>
              <a:t>LDLc</a:t>
            </a:r>
            <a:endParaRPr lang="fr-FR" dirty="0"/>
          </a:p>
          <a:p>
            <a:r>
              <a:rPr lang="fr-FR" dirty="0"/>
              <a:t>Je peux provoquer des myalgies</a:t>
            </a:r>
          </a:p>
          <a:p>
            <a:r>
              <a:rPr lang="fr-FR" dirty="0"/>
              <a:t>Je suis la molécule phare des dyslipidémies</a:t>
            </a:r>
          </a:p>
          <a:p>
            <a:r>
              <a:rPr lang="fr-FR" dirty="0"/>
              <a:t>Je suis prise par plus de 220 millions de personnes dans le monde</a:t>
            </a:r>
          </a:p>
          <a:p>
            <a:r>
              <a:rPr lang="fr-FR" dirty="0"/>
              <a:t>Je suis une des molécules les plus vendues au monde</a:t>
            </a:r>
          </a:p>
          <a:p>
            <a:r>
              <a:rPr lang="fr-FR" dirty="0"/>
              <a:t>Je suis, je suis ???</a:t>
            </a:r>
          </a:p>
        </p:txBody>
      </p:sp>
      <p:pic>
        <p:nvPicPr>
          <p:cNvPr id="7" name="Image 6" descr="Écarté de &quot;Questions pour un champion&quot;, Julien Lepers ne touchera pas les  3,4 millions d'euros demandés - ladepeche.fr">
            <a:extLst>
              <a:ext uri="{FF2B5EF4-FFF2-40B4-BE49-F238E27FC236}">
                <a16:creationId xmlns:a16="http://schemas.microsoft.com/office/drawing/2014/main" id="{A2606F5A-912D-EBBE-5B14-8DE955A1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0173"/>
            <a:ext cx="5845629" cy="33026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E64454-1E20-7A64-B135-51268E796560}"/>
              </a:ext>
            </a:extLst>
          </p:cNvPr>
          <p:cNvSpPr txBox="1"/>
          <p:nvPr/>
        </p:nvSpPr>
        <p:spPr>
          <a:xfrm>
            <a:off x="7908471" y="5592188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La STATINE</a:t>
            </a:r>
          </a:p>
        </p:txBody>
      </p:sp>
    </p:spTree>
    <p:extLst>
      <p:ext uri="{BB962C8B-B14F-4D97-AF65-F5344CB8AC3E}">
        <p14:creationId xmlns:p14="http://schemas.microsoft.com/office/powerpoint/2010/main" val="319676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3BAC3-C371-C423-348C-7220F5A7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933" y="6176963"/>
            <a:ext cx="3208867" cy="732745"/>
          </a:xfrm>
        </p:spPr>
        <p:txBody>
          <a:bodyPr>
            <a:normAutofit/>
          </a:bodyPr>
          <a:lstStyle/>
          <a:p>
            <a:r>
              <a:rPr lang="fr-FR" sz="2000" i="1" dirty="0" err="1"/>
              <a:t>wikipédia</a:t>
            </a:r>
            <a:endParaRPr lang="fr-FR" sz="20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F6E79E-6970-A836-3770-A4202DB9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4868CB-6001-DD3E-38D6-DCE82957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34" y="681037"/>
            <a:ext cx="10655366" cy="5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7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EDDC2-84F5-0B58-C90A-0649D4E7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statines: pharmacodynamie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566DDC-8982-E474-FD8C-42B573D5D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4971"/>
            <a:ext cx="10976429" cy="46819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4000" dirty="0"/>
              <a:t>Statines = INHIBITION DE </a:t>
            </a:r>
            <a:r>
              <a:rPr lang="fr-FR" sz="4000" b="1" dirty="0">
                <a:solidFill>
                  <a:srgbClr val="FF0000"/>
                </a:solidFill>
              </a:rPr>
              <a:t>L'HMG-COA RÉDUCTASE ( foie et muscles) </a:t>
            </a:r>
          </a:p>
          <a:p>
            <a:pPr marL="0" indent="0">
              <a:buNone/>
            </a:pPr>
            <a:r>
              <a:rPr lang="fr-FR" b="1" i="1" dirty="0"/>
              <a:t>1. Blocage de la Synthèse du Cholestérol :</a:t>
            </a:r>
          </a:p>
          <a:p>
            <a:pPr marL="0" indent="0">
              <a:buNone/>
            </a:pPr>
            <a:r>
              <a:rPr lang="fr-FR" dirty="0"/>
              <a:t>→ Inhibition compétitive : Les statines sont des analogues structuraux de l'HMG-CoA (3-hydroxy-3-méthyl-glutaryl-coenzyme A), le substrat naturel de l'HMG-CoA réductase.</a:t>
            </a:r>
          </a:p>
          <a:p>
            <a:pPr marL="0" indent="0">
              <a:buNone/>
            </a:pPr>
            <a:r>
              <a:rPr lang="fr-FR" dirty="0"/>
              <a:t>→ Enzyme ciblée : L'HMG-CoA réductase catalyse la conversion de l'HMG-CoA en mévalonate, une étape précoce et limitante de la voie de biosynthèse du cholestérol.</a:t>
            </a:r>
          </a:p>
          <a:p>
            <a:pPr marL="0" indent="0">
              <a:buNone/>
            </a:pPr>
            <a:r>
              <a:rPr lang="fr-FR" dirty="0"/>
              <a:t>→ Réduction de la production hépatique : En inhibant cette enzyme, les statines diminuent la synthèse de cholestérol endogène dans le foie.</a:t>
            </a:r>
          </a:p>
          <a:p>
            <a:pPr marL="0" indent="0">
              <a:buNone/>
            </a:pPr>
            <a:r>
              <a:rPr lang="fr-FR" b="1" i="1" dirty="0"/>
              <a:t>2.Augmentation de l'expression des récepteurs LDL :</a:t>
            </a:r>
          </a:p>
          <a:p>
            <a:r>
              <a:rPr lang="fr-FR" dirty="0"/>
              <a:t>→ Régulation positive : La baisse du cholestérol intracellulaire stimule l'expression des récepteurs LDL à la surface des hépatocytes.</a:t>
            </a:r>
          </a:p>
          <a:p>
            <a:r>
              <a:rPr lang="fr-FR" dirty="0"/>
              <a:t>- Augmentation de la clairance du LDL-C: Les récepteurs LDL supplémentaires captent davantage de LDL-C circulant, réduisant ainsi sa concentration plasmatique</a:t>
            </a:r>
          </a:p>
          <a:p>
            <a:pPr marL="0" indent="0">
              <a:buNone/>
            </a:pPr>
            <a:r>
              <a:rPr lang="fr-FR" b="1" i="1" dirty="0"/>
              <a:t>3.Majoration modérée du </a:t>
            </a:r>
            <a:r>
              <a:rPr lang="fr-FR" b="1" i="1" dirty="0" err="1"/>
              <a:t>HDLc</a:t>
            </a:r>
            <a:r>
              <a:rPr lang="fr-FR" b="1" i="1" dirty="0"/>
              <a:t> / réduction modérée des </a:t>
            </a:r>
            <a:r>
              <a:rPr lang="fr-FR" b="1" i="1" dirty="0" err="1"/>
              <a:t>triglycerides</a:t>
            </a:r>
            <a:endParaRPr lang="fr-FR" b="1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12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F2AA-84A1-80F4-AF13-2F14392E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/>
              <a:t>EFFETS PLÉIOTROPIQUES DES STATINES</a:t>
            </a:r>
            <a:br>
              <a:rPr lang="fr-FR" sz="4000"/>
            </a:br>
            <a:r>
              <a:rPr lang="fr-FR" sz="4000"/>
              <a:t>( un petit truc en plus…pour la protection CV des statines) </a:t>
            </a:r>
            <a:br>
              <a:rPr lang="fr-FR" sz="400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1C6932-18CB-F13B-1EAD-E5A3E5E69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50478" cy="4351338"/>
          </a:xfrm>
        </p:spPr>
        <p:txBody>
          <a:bodyPr>
            <a:normAutofit fontScale="47500" lnSpcReduction="20000"/>
          </a:bodyPr>
          <a:lstStyle/>
          <a:p>
            <a:r>
              <a:rPr lang="fr-FR" dirty="0"/>
              <a:t>Les effets </a:t>
            </a:r>
            <a:r>
              <a:rPr lang="fr-FR" dirty="0" err="1"/>
              <a:t>pléiotropiques</a:t>
            </a:r>
            <a:r>
              <a:rPr lang="fr-FR" dirty="0"/>
              <a:t> sont des actions bénéfiques supplémentaires non directement liées à la réduction du LDL-C.</a:t>
            </a:r>
          </a:p>
          <a:p>
            <a:pPr marL="0" indent="0">
              <a:buNone/>
            </a:pPr>
            <a:r>
              <a:rPr lang="fr-FR" sz="4400" b="1" i="1" u="sng" dirty="0">
                <a:solidFill>
                  <a:srgbClr val="FF0000"/>
                </a:solidFill>
              </a:rPr>
              <a:t>1. Amélioration de la fonction endothéliale :</a:t>
            </a:r>
          </a:p>
          <a:p>
            <a:r>
              <a:rPr lang="fr-FR" dirty="0"/>
              <a:t>Augmentation de la biodisponibilité de l'Oxyde Nitrique (NO) :</a:t>
            </a:r>
          </a:p>
          <a:p>
            <a:r>
              <a:rPr lang="fr-FR" dirty="0"/>
              <a:t>→ Stimulation de la NO Synthase Endothéliale (</a:t>
            </a:r>
            <a:r>
              <a:rPr lang="fr-FR" dirty="0" err="1"/>
              <a:t>eNOS</a:t>
            </a:r>
            <a:r>
              <a:rPr lang="fr-FR" dirty="0"/>
              <a:t>) : Les statines augmentent l'expression et l'activité de l'</a:t>
            </a:r>
            <a:r>
              <a:rPr lang="fr-FR" dirty="0" err="1"/>
              <a:t>eNOS</a:t>
            </a:r>
            <a:r>
              <a:rPr lang="fr-FR" dirty="0"/>
              <a:t>, favorisant la production de NO.</a:t>
            </a:r>
          </a:p>
          <a:p>
            <a:r>
              <a:rPr lang="fr-FR" dirty="0"/>
              <a:t>→ Effet Vasodilatateur : Le NO induit une relaxation des muscles lisses vasculaires, améliorant le flux sanguin.</a:t>
            </a:r>
          </a:p>
          <a:p>
            <a:r>
              <a:rPr lang="fr-FR" dirty="0"/>
              <a:t>Réduction du stress oxydatif :</a:t>
            </a:r>
          </a:p>
          <a:p>
            <a:r>
              <a:rPr lang="fr-FR" dirty="0"/>
              <a:t>→ Inhibition de la production de radicaux libres : Diminution de l'activité des enzymes pro-oxydantes comme la NADPH oxydase.</a:t>
            </a:r>
          </a:p>
          <a:p>
            <a:r>
              <a:rPr lang="fr-FR" dirty="0"/>
              <a:t>→ Protection de l'endothélium : Prévention des dommages oxydatifs aux cellules endothéliales.</a:t>
            </a:r>
          </a:p>
          <a:p>
            <a:pPr marL="0" indent="0">
              <a:buNone/>
            </a:pPr>
            <a:r>
              <a:rPr lang="fr-FR" sz="5900" b="1" u="sng" dirty="0">
                <a:solidFill>
                  <a:srgbClr val="FF0000"/>
                </a:solidFill>
              </a:rPr>
              <a:t>2. Effets anti-inflammatoires</a:t>
            </a:r>
          </a:p>
          <a:p>
            <a:r>
              <a:rPr lang="fr-FR" dirty="0"/>
              <a:t>Diminution des cytokines pro-inflammatoires :</a:t>
            </a:r>
          </a:p>
          <a:p>
            <a:pPr marL="0" indent="0">
              <a:buNone/>
            </a:pPr>
            <a:r>
              <a:rPr lang="fr-FR" dirty="0"/>
              <a:t>→ Réduction de la CRP : Les statines abaissent les niveaux de protéine C-réactive, un marqueur de l'inflammation systémique.</a:t>
            </a:r>
          </a:p>
          <a:p>
            <a:pPr marL="0" indent="0">
              <a:buNone/>
            </a:pPr>
            <a:r>
              <a:rPr lang="fr-FR" dirty="0"/>
              <a:t>→ Inhibition des Interleukines : Baisse des interleukines pro-inflammatoires (IL-1, IL-6) et du TNF-alpha Modulation de l'adhésion cellulaire :</a:t>
            </a:r>
          </a:p>
          <a:p>
            <a:pPr marL="0" indent="0">
              <a:buNone/>
            </a:pPr>
            <a:r>
              <a:rPr lang="fr-FR" dirty="0"/>
              <a:t>→ Réduction des molécules d'adhésion: Diminution de l'expression de VCAM-1, ICAM-1, limitant le recrutement des leucocytes dans la paroi vasculaire.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867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F0D0C-4608-2561-CF28-2D76AB53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241"/>
          </a:xfrm>
        </p:spPr>
        <p:txBody>
          <a:bodyPr>
            <a:normAutofit fontScale="90000"/>
          </a:bodyPr>
          <a:lstStyle/>
          <a:p>
            <a:r>
              <a:rPr lang="fr-FR"/>
              <a:t>Quel effet attendu des statines sur le </a:t>
            </a:r>
            <a:r>
              <a:rPr lang="fr-FR" err="1"/>
              <a:t>LDLc</a:t>
            </a:r>
            <a:r>
              <a:rPr lang="fr-FR"/>
              <a:t>: Puissance des statines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3B9E4-B278-C023-B8DF-25DDA5A9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7957457" cy="4805363"/>
          </a:xfrm>
        </p:spPr>
        <p:txBody>
          <a:bodyPr>
            <a:normAutofit fontScale="92500" lnSpcReduction="10000"/>
          </a:bodyPr>
          <a:lstStyle/>
          <a:p>
            <a:r>
              <a:rPr lang="fr-FR" sz="1000" dirty="0"/>
              <a:t>La puissance d'une statine se réfère à sa capacité à réduire le LDL-cholestérol (LDL-C) à une dose donnée.</a:t>
            </a:r>
          </a:p>
          <a:p>
            <a:pPr marL="0" indent="0">
              <a:buNone/>
            </a:pPr>
            <a:r>
              <a:rPr lang="fr-FR" sz="1800" b="1" u="sng" dirty="0"/>
              <a:t>Statines à Haute Intensité : Capables de réduire le LDL-C de ≥50 %</a:t>
            </a:r>
          </a:p>
          <a:p>
            <a:pPr marL="0" indent="0">
              <a:buNone/>
            </a:pPr>
            <a:r>
              <a:rPr lang="fr-FR" sz="1200" dirty="0"/>
              <a:t>→ Atorvastatine (40-80 mg)</a:t>
            </a:r>
          </a:p>
          <a:p>
            <a:pPr marL="0" indent="0">
              <a:buNone/>
            </a:pPr>
            <a:r>
              <a:rPr lang="fr-FR" sz="1200" dirty="0"/>
              <a:t>→ Rosuvastatine (20-40 mg)</a:t>
            </a:r>
          </a:p>
          <a:p>
            <a:pPr marL="0" indent="0">
              <a:buNone/>
            </a:pPr>
            <a:r>
              <a:rPr lang="fr-FR" sz="1800" b="1" u="sng" dirty="0"/>
              <a:t>Statines à Intensité Modérée : Réduction du LDL-C de 30-50 %</a:t>
            </a:r>
          </a:p>
          <a:p>
            <a:pPr marL="0" indent="0">
              <a:buNone/>
            </a:pPr>
            <a:r>
              <a:rPr lang="fr-FR" sz="1200" dirty="0"/>
              <a:t>→ Atorvastatine (10-20 mg)</a:t>
            </a:r>
          </a:p>
          <a:p>
            <a:pPr marL="0" indent="0">
              <a:buNone/>
            </a:pPr>
            <a:r>
              <a:rPr lang="fr-FR" sz="1200" dirty="0"/>
              <a:t>→ Rosuvastatine (5-10 mg)</a:t>
            </a:r>
          </a:p>
          <a:p>
            <a:pPr marL="0" indent="0">
              <a:buNone/>
            </a:pPr>
            <a:r>
              <a:rPr lang="fr-FR" sz="1200" dirty="0"/>
              <a:t>→ Simvastatine (20-40 mg)</a:t>
            </a:r>
          </a:p>
          <a:p>
            <a:pPr marL="0" indent="0">
              <a:buNone/>
            </a:pPr>
            <a:r>
              <a:rPr lang="fr-FR" sz="1200" dirty="0"/>
              <a:t>→ Pravastatine (40-80 mg)</a:t>
            </a:r>
          </a:p>
          <a:p>
            <a:pPr marL="0" indent="0">
              <a:buNone/>
            </a:pPr>
            <a:r>
              <a:rPr lang="fr-FR" sz="1200" dirty="0"/>
              <a:t>→ Lovastatine (40 mg)</a:t>
            </a:r>
          </a:p>
          <a:p>
            <a:pPr marL="0" indent="0">
              <a:buNone/>
            </a:pPr>
            <a:r>
              <a:rPr lang="fr-FR" sz="1200" dirty="0"/>
              <a:t>→ Fluvastatine (80 mg)</a:t>
            </a:r>
          </a:p>
          <a:p>
            <a:pPr marL="0" indent="0">
              <a:buNone/>
            </a:pPr>
            <a:r>
              <a:rPr lang="fr-FR" sz="1200" dirty="0"/>
              <a:t>→ </a:t>
            </a:r>
            <a:r>
              <a:rPr lang="fr-FR" sz="1200" dirty="0" err="1"/>
              <a:t>Pitavastatine</a:t>
            </a:r>
            <a:r>
              <a:rPr lang="fr-FR" sz="1200" dirty="0"/>
              <a:t> (1-4 mg)</a:t>
            </a:r>
          </a:p>
          <a:p>
            <a:pPr marL="0" indent="0">
              <a:buNone/>
            </a:pPr>
            <a:r>
              <a:rPr lang="fr-FR" sz="2400" b="1" dirty="0"/>
              <a:t> Statines à Faible Intensité : Réduction du LDL-C de &lt;30 %.</a:t>
            </a:r>
          </a:p>
          <a:p>
            <a:pPr marL="0" indent="0">
              <a:buNone/>
            </a:pPr>
            <a:r>
              <a:rPr lang="fr-FR" sz="1200" dirty="0"/>
              <a:t>→ Simvastatine (10 mg)</a:t>
            </a:r>
          </a:p>
          <a:p>
            <a:pPr marL="0" indent="0">
              <a:buNone/>
            </a:pPr>
            <a:r>
              <a:rPr lang="fr-FR" sz="1200" dirty="0"/>
              <a:t>→ Pravastatine (10-20 mg)</a:t>
            </a:r>
          </a:p>
          <a:p>
            <a:pPr marL="0" indent="0">
              <a:buNone/>
            </a:pPr>
            <a:r>
              <a:rPr lang="fr-FR" sz="1200" dirty="0"/>
              <a:t>→ Lovastatine (20 mg)</a:t>
            </a:r>
          </a:p>
          <a:p>
            <a:pPr marL="0" indent="0">
              <a:buNone/>
            </a:pPr>
            <a:r>
              <a:rPr lang="fr-FR" sz="1200" dirty="0"/>
              <a:t>→ Fluvastatine (20-40</a:t>
            </a:r>
          </a:p>
        </p:txBody>
      </p:sp>
      <p:pic>
        <p:nvPicPr>
          <p:cNvPr id="4" name="Image 3" descr="Pharmacie De Lherm - Médicament Rosuvastatine Viatris 10 Mg, Comprimé  Pelliculé - ROSUVASTATINE CALCIQUE - Lherm">
            <a:extLst>
              <a:ext uri="{FF2B5EF4-FFF2-40B4-BE49-F238E27FC236}">
                <a16:creationId xmlns:a16="http://schemas.microsoft.com/office/drawing/2014/main" id="{107E4984-FB0E-D642-ED33-05910F20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857" y="961571"/>
            <a:ext cx="1422400" cy="1422400"/>
          </a:xfrm>
          <a:prstGeom prst="rect">
            <a:avLst/>
          </a:prstGeom>
        </p:spPr>
      </p:pic>
      <p:pic>
        <p:nvPicPr>
          <p:cNvPr id="5" name="Image 4" descr="Pharmacie Becker - Médicament Atorvastatine Biogaran 80 Mg, Comprimé  Pelliculé - ATORVASTATINE - MONTEUX">
            <a:extLst>
              <a:ext uri="{FF2B5EF4-FFF2-40B4-BE49-F238E27FC236}">
                <a16:creationId xmlns:a16="http://schemas.microsoft.com/office/drawing/2014/main" id="{BE1B0E85-24E2-3CF1-0DD3-AB4227B5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057" y="2362200"/>
            <a:ext cx="1422400" cy="1422400"/>
          </a:xfrm>
          <a:prstGeom prst="rect">
            <a:avLst/>
          </a:prstGeom>
        </p:spPr>
      </p:pic>
      <p:pic>
        <p:nvPicPr>
          <p:cNvPr id="6" name="Image 5" descr="Atorvastatine — Wikipédia">
            <a:extLst>
              <a:ext uri="{FF2B5EF4-FFF2-40B4-BE49-F238E27FC236}">
                <a16:creationId xmlns:a16="http://schemas.microsoft.com/office/drawing/2014/main" id="{CD50A6E7-3629-2CE1-F2CE-EE6E501C7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57" y="4775200"/>
            <a:ext cx="277368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46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65837-38A1-1023-7173-83DC0529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DES STATINES</a:t>
            </a:r>
            <a:r>
              <a:rPr lang="fr-FR"/>
              <a:t> / Puissance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3DA919-C022-A961-EA3D-AAE374B3B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i="1">
                <a:solidFill>
                  <a:srgbClr val="FF0000"/>
                </a:solidFill>
              </a:rPr>
              <a:t>Rosuvastatine : </a:t>
            </a:r>
            <a:r>
              <a:rPr lang="fr-FR" dirty="0"/>
              <a:t>La plus puissante des statines disponibles, avec une capacité élevée à réduire le LDL-C même à faible dose.</a:t>
            </a:r>
          </a:p>
          <a:p>
            <a:r>
              <a:rPr lang="fr-FR" i="1">
                <a:solidFill>
                  <a:srgbClr val="FF0000"/>
                </a:solidFill>
              </a:rPr>
              <a:t>Atorvastatine : </a:t>
            </a:r>
            <a:r>
              <a:rPr lang="fr-FR" dirty="0"/>
              <a:t>Puissance élevée, particulièrement à des doses plus élevées (40-80 mg).</a:t>
            </a:r>
          </a:p>
          <a:p>
            <a:r>
              <a:rPr lang="fr-FR" i="1">
                <a:solidFill>
                  <a:srgbClr val="FF0000"/>
                </a:solidFill>
              </a:rPr>
              <a:t>Simvastatine : </a:t>
            </a:r>
            <a:r>
              <a:rPr lang="fr-FR" dirty="0"/>
              <a:t>Puissance modérée, moins efficace que l'atorvastatine et la rosuvastatine pour la réduction du LDL-C.</a:t>
            </a:r>
          </a:p>
          <a:p>
            <a:r>
              <a:rPr lang="fr-FR" i="1">
                <a:solidFill>
                  <a:srgbClr val="FF0000"/>
                </a:solidFill>
              </a:rPr>
              <a:t>Pravastatine et Fluvastatine : </a:t>
            </a:r>
            <a:r>
              <a:rPr lang="fr-FR" dirty="0"/>
              <a:t>Moins puissantes, généralement utilisées chez les patients nécessitant une réduction modérée du LDL-C ou présentant une intolérance aux statines plus</a:t>
            </a:r>
            <a:r>
              <a:rPr lang="fr-FR"/>
              <a:t> fortes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2906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C5898-F22C-D6B9-DF0F-3D596FE4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Impact des Statines sur le LDL-Cholestérol (LDL-C) MÉCANISME D'ACTION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0B8C71-73A4-9537-60CF-AB52E719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RÉDUCTION DU LDL-C</a:t>
            </a:r>
          </a:p>
          <a:p>
            <a:r>
              <a:rPr lang="fr-FR" dirty="0"/>
              <a:t>→ Efficacité Hypolipémiante : Les statines peuvent abaisser le LDL-C de 20 à 60 %, selon la molécule et la posologie. Les statines à haute intensité, telles que l'atorvastatine et la rosuvastatine, permettent des réductions supérieures à 50%.</a:t>
            </a:r>
          </a:p>
          <a:p>
            <a:r>
              <a:rPr lang="fr-FR" dirty="0"/>
              <a:t>→ Études Clés :</a:t>
            </a:r>
          </a:p>
          <a:p>
            <a:pPr lvl="1"/>
            <a:r>
              <a:rPr lang="fr-FR" dirty="0"/>
              <a:t>l'étude 4S (</a:t>
            </a:r>
            <a:r>
              <a:rPr lang="fr-FR" dirty="0" err="1"/>
              <a:t>Scandinavian</a:t>
            </a:r>
            <a:r>
              <a:rPr lang="fr-FR" dirty="0"/>
              <a:t> </a:t>
            </a:r>
            <a:r>
              <a:rPr lang="fr-FR" dirty="0" err="1"/>
              <a:t>Simvastatin</a:t>
            </a:r>
            <a:r>
              <a:rPr lang="fr-FR" dirty="0"/>
              <a:t> Survival </a:t>
            </a:r>
            <a:r>
              <a:rPr lang="fr-FR" dirty="0" err="1"/>
              <a:t>Study</a:t>
            </a:r>
            <a:r>
              <a:rPr lang="fr-FR" dirty="0"/>
              <a:t>) a démontré que la simvastatine réduit le LDL-C et diminue la mortalité cardiovasculaire chez les patients atteints de maladie coronarienne établie.</a:t>
            </a:r>
          </a:p>
          <a:p>
            <a:pPr lvl="1"/>
            <a:r>
              <a:rPr lang="fr-FR" dirty="0"/>
              <a:t>l'étude JUPITER a elle montré que la rosuvastatine réduit significativement les événements cardiovasculaires chez des individus avec un LDL-C normal mais une inflammation élevée (</a:t>
            </a:r>
            <a:r>
              <a:rPr lang="fr-FR" dirty="0" err="1"/>
              <a:t>hs</a:t>
            </a:r>
            <a:r>
              <a:rPr lang="fr-FR" dirty="0"/>
              <a:t>-CRP élevée).</a:t>
            </a:r>
          </a:p>
          <a:p>
            <a:pPr lvl="1"/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better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CIBLES THÉRAPEUTIQUES, SELON LES DIRECTIVES ESC/EAS 2025 ( pareil qu’en 2019)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→ Patients à Très Haut Risque: 	LDL-C &lt;55 mg/</a:t>
            </a:r>
            <a:r>
              <a:rPr lang="fr-FR" b="1" dirty="0" err="1">
                <a:solidFill>
                  <a:srgbClr val="FF0000"/>
                </a:solidFill>
              </a:rPr>
              <a:t>dL</a:t>
            </a:r>
            <a:r>
              <a:rPr lang="fr-FR" b="1" dirty="0">
                <a:solidFill>
                  <a:srgbClr val="FF0000"/>
                </a:solidFill>
              </a:rPr>
              <a:t> et réduction d'au moins 50 %.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→ Patients à Haut Risque : 		LDL-C &lt;70 mg/</a:t>
            </a:r>
            <a:r>
              <a:rPr lang="fr-FR" b="1" dirty="0" err="1">
                <a:solidFill>
                  <a:srgbClr val="FF0000"/>
                </a:solidFill>
              </a:rPr>
              <a:t>dL</a:t>
            </a:r>
            <a:r>
              <a:rPr lang="fr-FR" b="1" dirty="0">
                <a:solidFill>
                  <a:srgbClr val="FF0000"/>
                </a:solidFill>
              </a:rPr>
              <a:t> et réduction d'au moins 50 %.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→ Patients à Risque Modéré : 	LDL-C &lt; 100 mg/</a:t>
            </a:r>
            <a:r>
              <a:rPr lang="fr-FR" b="1" dirty="0" err="1">
                <a:solidFill>
                  <a:srgbClr val="FF0000"/>
                </a:solidFill>
              </a:rPr>
              <a:t>dL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fr-FR" b="1" dirty="0">
                <a:solidFill>
                  <a:srgbClr val="FF0000"/>
                </a:solidFill>
              </a:rPr>
              <a:t>Patients Bas risque: 		LDLC &lt;116mg/dl</a:t>
            </a:r>
          </a:p>
          <a:p>
            <a:pPr marL="0" indent="0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151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F8103-C40C-0564-D34A-3858A383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Impact des Statines sur le HDL-Cholestérol (HDL-C)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4F4ED-E4BC-1627-04D2-F75260F62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3078"/>
            <a:ext cx="10990943" cy="460388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EFFETS DES STATINES</a:t>
            </a:r>
          </a:p>
          <a:p>
            <a:r>
              <a:rPr lang="fr-FR" dirty="0"/>
              <a:t>→ Augmentation Modérée du HDL-C: </a:t>
            </a:r>
          </a:p>
          <a:p>
            <a:r>
              <a:rPr lang="fr-FR" dirty="0"/>
              <a:t>Les statines peuvent </a:t>
            </a:r>
            <a:r>
              <a:rPr lang="fr-FR" sz="4000" b="1" dirty="0">
                <a:solidFill>
                  <a:srgbClr val="FF0000"/>
                </a:solidFill>
              </a:rPr>
              <a:t>augmenter le HDL-C de 5 à 10 %. </a:t>
            </a:r>
            <a:r>
              <a:rPr lang="fr-FR" dirty="0"/>
              <a:t>Bien que cet effet soit moins prononcé que leur capacité à réduire le LDL-C, il contribue à une amélioration globale du profil lipidique.</a:t>
            </a:r>
          </a:p>
          <a:p>
            <a:r>
              <a:rPr lang="fr-FR" dirty="0"/>
              <a:t>→ Mécanismes:</a:t>
            </a:r>
          </a:p>
          <a:p>
            <a:r>
              <a:rPr lang="fr-FR" dirty="0"/>
              <a:t>﻿﻿Augmentation du Métabolisme Inverse du Cholestérol: En réduisant le LDL-C, les statines favorisent le transport inverse du cholestérol, augmentant ainsi indirectement le HDL-C.</a:t>
            </a:r>
          </a:p>
          <a:p>
            <a:r>
              <a:rPr lang="fr-FR" dirty="0"/>
              <a:t>﻿﻿Effets </a:t>
            </a:r>
            <a:r>
              <a:rPr lang="fr-FR" dirty="0" err="1"/>
              <a:t>Pléiotropiques</a:t>
            </a:r>
            <a:r>
              <a:rPr lang="fr-FR" dirty="0"/>
              <a:t> : Certains effets anti-inflammatoires et antioxydants des statines peuvent également contribuer à l'augmentation du HDL-C.</a:t>
            </a:r>
          </a:p>
          <a:p>
            <a:r>
              <a:rPr lang="fr-FR" dirty="0"/>
              <a:t>IMPORTANCE CLINIQUE</a:t>
            </a:r>
          </a:p>
          <a:p>
            <a:r>
              <a:rPr lang="fr-FR" dirty="0"/>
              <a:t>→ Rôle Protecteur : Un HDL-C élevé est associé à une réduction du risque de MCVA, car il participe au transport inverse du cholestérol vers le foie pour élimination.</a:t>
            </a:r>
          </a:p>
          <a:p>
            <a:r>
              <a:rPr lang="fr-FR" dirty="0"/>
              <a:t>→ Limitations : L'augmentation du HDL-C par les statines n'est pas aussi significative que leur effet sur le LDL-C, et l'augmentation du HDL-C seule n'est pas suffisante pour réduire le risque cardiovasculaire sans la réduction concomitante du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6752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ABF31-142F-9306-D4BD-1DF2C37F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des Statines sur les Triglycérides (TG)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F407CB-58A1-E236-A8D2-4C231D259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Diminution Modérée des TG :</a:t>
            </a:r>
          </a:p>
          <a:p>
            <a:r>
              <a:rPr lang="fr-FR" sz="3800" b="1" dirty="0">
                <a:solidFill>
                  <a:srgbClr val="FF0000"/>
                </a:solidFill>
              </a:rPr>
              <a:t>Les statines peuvent réduire les triglycérides de 10 à 30 %. </a:t>
            </a:r>
            <a:r>
              <a:rPr lang="fr-FR" dirty="0"/>
              <a:t>Cet effet est particulièrement bénéfique chez les patients présentant une hypertriglycéridémie modérée.</a:t>
            </a:r>
          </a:p>
          <a:p>
            <a:r>
              <a:rPr lang="fr-FR" dirty="0"/>
              <a:t>Mécanismes :</a:t>
            </a:r>
          </a:p>
          <a:p>
            <a:r>
              <a:rPr lang="fr-FR" dirty="0"/>
              <a:t>Inhibition de la synthèse des VLDL: en réduisant la production de cholestérol, les statines diminuent également la synthèse des lipoprotéines de très basse densité (VLDL), principales transporteurs des triglycérides.</a:t>
            </a:r>
          </a:p>
          <a:p>
            <a:r>
              <a:rPr lang="fr-FR" dirty="0"/>
              <a:t>Amélioration de la clairance des TG: la réduction du LDL-C et des VLDL améliore la clairance des triglycérides plasmatique.</a:t>
            </a:r>
          </a:p>
          <a:p>
            <a:r>
              <a:rPr lang="fr-FR" dirty="0"/>
              <a:t>IMPORTANCE CLINIQUE</a:t>
            </a:r>
          </a:p>
          <a:p>
            <a:r>
              <a:rPr lang="fr-FR" dirty="0"/>
              <a:t>Réduction du Risque Cardiovasculaire :</a:t>
            </a:r>
          </a:p>
          <a:p>
            <a:r>
              <a:rPr lang="fr-FR" dirty="0"/>
              <a:t>Les triglycérides élevés sont un facteur de risque indépendant de MCVA. Leur réduction contribue à diminuer le risque global, bien que l'effet principal des statines soit centré sur le LDL-C.</a:t>
            </a:r>
          </a:p>
          <a:p>
            <a:r>
              <a:rPr lang="fr-FR" dirty="0"/>
              <a:t>Cas particuliers :</a:t>
            </a:r>
          </a:p>
          <a:p>
            <a:r>
              <a:rPr lang="fr-FR" dirty="0"/>
              <a:t>Chez les patients avec une dyslipidémie mixte (LDL-C élevé et TG élevé), la réduction des TC par les statines ajoute une dimension supplémentaire à la diminution du risque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00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063DD-5E17-E1CB-9656-8C083DAF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99254D-CAF3-6892-93FA-516D73DD1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/>
              <a:t>Cas clinique Monsieur L  ( levure de riz rouge) </a:t>
            </a:r>
          </a:p>
          <a:p>
            <a:r>
              <a:rPr lang="fr-FR"/>
              <a:t>Rappels physio</a:t>
            </a:r>
          </a:p>
          <a:p>
            <a:r>
              <a:rPr lang="fr-FR"/>
              <a:t>Recos ESC 2025</a:t>
            </a:r>
          </a:p>
          <a:p>
            <a:pPr lvl="1"/>
            <a:r>
              <a:rPr lang="fr-FR"/>
              <a:t>Estimation du risque CV total SCORE 2</a:t>
            </a:r>
          </a:p>
          <a:p>
            <a:pPr lvl="1"/>
            <a:r>
              <a:rPr lang="fr-FR"/>
              <a:t>Implications dans le management des dyslipidemies</a:t>
            </a:r>
          </a:p>
          <a:p>
            <a:pPr lvl="1"/>
            <a:r>
              <a:rPr lang="fr-FR"/>
              <a:t>Les statines</a:t>
            </a:r>
          </a:p>
          <a:p>
            <a:pPr lvl="1"/>
            <a:r>
              <a:rPr lang="fr-FR"/>
              <a:t>Et Les autres</a:t>
            </a:r>
          </a:p>
          <a:p>
            <a:pPr lvl="1"/>
            <a:r>
              <a:rPr lang="fr-FR"/>
              <a:t>Pour aller plus loin</a:t>
            </a:r>
          </a:p>
          <a:p>
            <a:pPr lvl="2"/>
            <a:r>
              <a:rPr lang="fr-FR"/>
              <a:t>Lpa</a:t>
            </a:r>
          </a:p>
          <a:p>
            <a:pPr lvl="2"/>
            <a:r>
              <a:rPr lang="fr-FR"/>
              <a:t>Hypertriglyceridemie</a:t>
            </a:r>
          </a:p>
          <a:p>
            <a:pPr lvl="2"/>
            <a:r>
              <a:rPr lang="fr-FR"/>
              <a:t>Traitements dietetiques</a:t>
            </a:r>
          </a:p>
          <a:p>
            <a:r>
              <a:rPr lang="fr-FR"/>
              <a:t>questions</a:t>
            </a:r>
            <a:endParaRPr lang="fr-FR" dirty="0"/>
          </a:p>
        </p:txBody>
      </p:sp>
      <p:pic>
        <p:nvPicPr>
          <p:cNvPr id="6" name="Image 5" descr="Plan hippodamien — Wikipédia">
            <a:extLst>
              <a:ext uri="{FF2B5EF4-FFF2-40B4-BE49-F238E27FC236}">
                <a16:creationId xmlns:a16="http://schemas.microsoft.com/office/drawing/2014/main" id="{3B97EF7C-98D0-508A-EAF8-261389BC2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334" y="568454"/>
            <a:ext cx="3465273" cy="4284338"/>
          </a:xfrm>
          <a:prstGeom prst="rect">
            <a:avLst/>
          </a:prstGeom>
        </p:spPr>
      </p:pic>
      <p:pic>
        <p:nvPicPr>
          <p:cNvPr id="7" name="Image 6" descr="Plan hippodamien — Wikipédia">
            <a:extLst>
              <a:ext uri="{FF2B5EF4-FFF2-40B4-BE49-F238E27FC236}">
                <a16:creationId xmlns:a16="http://schemas.microsoft.com/office/drawing/2014/main" id="{8C1629D3-DD12-2DB0-3B47-7E4D10E9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640" y="1374285"/>
            <a:ext cx="2121167" cy="2625207"/>
          </a:xfrm>
          <a:prstGeom prst="rect">
            <a:avLst/>
          </a:prstGeom>
        </p:spPr>
      </p:pic>
      <p:pic>
        <p:nvPicPr>
          <p:cNvPr id="8" name="Picture 2" descr="L'athérosclérose - FFC">
            <a:extLst>
              <a:ext uri="{FF2B5EF4-FFF2-40B4-BE49-F238E27FC236}">
                <a16:creationId xmlns:a16="http://schemas.microsoft.com/office/drawing/2014/main" id="{DAFA9696-A1F3-3179-5BAF-E6FAD865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56" y="32369"/>
            <a:ext cx="3790444" cy="16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14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785AB-E731-4E23-804D-DF31847A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407400" cy="825046"/>
          </a:xfrm>
        </p:spPr>
        <p:txBody>
          <a:bodyPr>
            <a:normAutofit fontScale="90000"/>
          </a:bodyPr>
          <a:lstStyle/>
          <a:p>
            <a:r>
              <a:rPr lang="fr-FR" dirty="0"/>
              <a:t>Effets indésirables des Statines : Myalgies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913989-81D0-AF7A-05AC-5921B4C34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4800"/>
            <a:ext cx="9118599" cy="4918075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L’effet secondaire le plus fréquent des hypolipémiants, en particulier des statines, est la survenue de </a:t>
            </a:r>
            <a:r>
              <a:rPr lang="fr-FR" b="1" dirty="0">
                <a:solidFill>
                  <a:srgbClr val="FF0000"/>
                </a:solidFill>
              </a:rPr>
              <a:t>myalgies.</a:t>
            </a:r>
          </a:p>
          <a:p>
            <a:r>
              <a:rPr lang="fr-FR" dirty="0"/>
              <a:t>La surveillance musculaire est essentiellement </a:t>
            </a:r>
            <a:r>
              <a:rPr lang="fr-FR" b="1" dirty="0">
                <a:solidFill>
                  <a:srgbClr val="FF0000"/>
                </a:solidFill>
              </a:rPr>
              <a:t>clinique.</a:t>
            </a:r>
          </a:p>
          <a:p>
            <a:r>
              <a:rPr lang="fr-FR" dirty="0"/>
              <a:t>On ne réalise </a:t>
            </a:r>
            <a:r>
              <a:rPr lang="fr-FR" b="1" dirty="0">
                <a:solidFill>
                  <a:srgbClr val="FF0000"/>
                </a:solidFill>
              </a:rPr>
              <a:t>pas de dosage systématique des CPK </a:t>
            </a:r>
            <a:r>
              <a:rPr lang="fr-FR" dirty="0"/>
              <a:t>(créatine-phosphokinases) sauf dans les situations à risque suivantes : douleurs musculaires, insuffisance rénale modérée à sévère, hypothyroïdie, antécédents personnels ou familiaux de maladie musculaire génétique, abus d’alcool, âge &gt; 70 ans.</a:t>
            </a:r>
          </a:p>
          <a:p>
            <a:r>
              <a:rPr lang="fr-FR" b="1" dirty="0">
                <a:solidFill>
                  <a:srgbClr val="FF0000"/>
                </a:solidFill>
              </a:rPr>
              <a:t>L’arrêt des statines est recommandé pour des valeurs de CPK &gt; 5 N </a:t>
            </a:r>
            <a:r>
              <a:rPr lang="fr-FR" dirty="0"/>
              <a:t>(à distance d’une activité sportive).</a:t>
            </a:r>
          </a:p>
          <a:p>
            <a:r>
              <a:rPr lang="fr-FR" b="1" dirty="0">
                <a:solidFill>
                  <a:srgbClr val="FF0000"/>
                </a:solidFill>
              </a:rPr>
              <a:t>La surveillance hépatique ASAT-</a:t>
            </a:r>
            <a:r>
              <a:rPr lang="fr-FR" b="1" dirty="0" err="1">
                <a:solidFill>
                  <a:srgbClr val="FF0000"/>
                </a:solidFill>
              </a:rPr>
              <a:t>ALAT</a:t>
            </a:r>
            <a:r>
              <a:rPr lang="fr-FR" dirty="0" err="1"/>
              <a:t>est</a:t>
            </a:r>
            <a:r>
              <a:rPr lang="fr-FR" dirty="0"/>
              <a:t> instaurée:</a:t>
            </a:r>
          </a:p>
          <a:p>
            <a:pPr lvl="1"/>
            <a:r>
              <a:rPr lang="fr-FR" dirty="0"/>
              <a:t>avant le traitement</a:t>
            </a:r>
          </a:p>
          <a:p>
            <a:pPr lvl="1"/>
            <a:r>
              <a:rPr lang="fr-FR" dirty="0"/>
              <a:t>8–12 semaines après le début du traitement médicamenteux </a:t>
            </a:r>
          </a:p>
          <a:p>
            <a:pPr lvl="1"/>
            <a:r>
              <a:rPr lang="fr-FR" dirty="0"/>
              <a:t>ou après toute augmentation de la posologie</a:t>
            </a:r>
          </a:p>
          <a:p>
            <a:pPr lvl="1"/>
            <a:r>
              <a:rPr lang="fr-FR" dirty="0"/>
              <a:t>puis tous les ans en cas d’ALAT (alanine-aminotransférase) &lt; 3 N.</a:t>
            </a:r>
          </a:p>
          <a:p>
            <a:r>
              <a:rPr lang="fr-FR" b="1" dirty="0">
                <a:solidFill>
                  <a:srgbClr val="FF0000"/>
                </a:solidFill>
              </a:rPr>
              <a:t>En cas d’ALAT &gt; 3 N, on doit arrêter la statine </a:t>
            </a:r>
            <a:r>
              <a:rPr lang="fr-FR" dirty="0"/>
              <a:t>ou réduire la posologie, contrôler les enzymes hépatiques après 4 à 6 semaines.</a:t>
            </a:r>
          </a:p>
        </p:txBody>
      </p:sp>
      <p:pic>
        <p:nvPicPr>
          <p:cNvPr id="4" name="Image 3" descr="Comprendre la Myalgie et les Douleurs Musculaires - inphysiofr">
            <a:extLst>
              <a:ext uri="{FF2B5EF4-FFF2-40B4-BE49-F238E27FC236}">
                <a16:creationId xmlns:a16="http://schemas.microsoft.com/office/drawing/2014/main" id="{299A7BC2-10FF-53B3-C767-530967AA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440" y="89505"/>
            <a:ext cx="2528560" cy="17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43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F0BF7-ADC7-3D65-2E7F-285DC2DA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Effets indésirables des Statines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EA1CB7-8AF2-8EC6-867E-E7717951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Myalgies ++</a:t>
            </a:r>
          </a:p>
          <a:p>
            <a:r>
              <a:rPr lang="fr-FR" dirty="0"/>
              <a:t>Diabète</a:t>
            </a:r>
          </a:p>
          <a:p>
            <a:r>
              <a:rPr lang="fr-FR" dirty="0"/>
              <a:t>Effets neuro</a:t>
            </a:r>
          </a:p>
          <a:p>
            <a:r>
              <a:rPr lang="fr-FR" dirty="0"/>
              <a:t>Dysfonction hépatique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D30A5B-6157-8215-E2A1-44CE2A98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9" t="20284" r="14855" b="2134"/>
          <a:stretch>
            <a:fillRect/>
          </a:stretch>
        </p:blipFill>
        <p:spPr>
          <a:xfrm>
            <a:off x="4658532" y="1928396"/>
            <a:ext cx="6695268" cy="4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9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B398656-7E63-D5E6-5B64-81EEBD7D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Statine  et  … Ezetimibe</a:t>
            </a:r>
          </a:p>
        </p:txBody>
      </p:sp>
      <p:pic>
        <p:nvPicPr>
          <p:cNvPr id="1026" name="Picture 2" descr="Starsky And Hutch Gif GIFs | Tenor">
            <a:extLst>
              <a:ext uri="{FF2B5EF4-FFF2-40B4-BE49-F238E27FC236}">
                <a16:creationId xmlns:a16="http://schemas.microsoft.com/office/drawing/2014/main" id="{141CDC1A-459D-BE0B-3EEC-6B7C6109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40947"/>
            <a:ext cx="5614416" cy="38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 descr="Starsky et Hutch (film) — Wikipédia">
            <a:extLst>
              <a:ext uri="{FF2B5EF4-FFF2-40B4-BE49-F238E27FC236}">
                <a16:creationId xmlns:a16="http://schemas.microsoft.com/office/drawing/2014/main" id="{6CF7E986-1757-37BA-5126-02453F6A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496" y="1064623"/>
            <a:ext cx="5614416" cy="2406178"/>
          </a:xfrm>
          <a:prstGeom prst="rect">
            <a:avLst/>
          </a:prstGeom>
        </p:spPr>
      </p:pic>
      <p:sp>
        <p:nvSpPr>
          <p:cNvPr id="103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3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D8613-2397-0635-4234-0DA162E2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EZETIMIBE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752362-5919-52E4-5300-A22ED063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4754563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Mécanisme d'action:</a:t>
            </a:r>
          </a:p>
          <a:p>
            <a:pPr lvl="1"/>
            <a:r>
              <a:rPr lang="fr-FR" dirty="0"/>
              <a:t>Inhibe absorption digestive du </a:t>
            </a:r>
            <a:r>
              <a:rPr lang="fr-FR" dirty="0" err="1"/>
              <a:t>cholesterol</a:t>
            </a:r>
            <a:r>
              <a:rPr lang="fr-FR" dirty="0"/>
              <a:t> au niveau de l’intestin </a:t>
            </a:r>
          </a:p>
          <a:p>
            <a:pPr lvl="1"/>
            <a:r>
              <a:rPr lang="fr-FR" dirty="0"/>
              <a:t>TRANSPORTEUR NPC1L1des cellules </a:t>
            </a:r>
            <a:r>
              <a:rPr lang="fr-FR" dirty="0" err="1"/>
              <a:t>epitheliales</a:t>
            </a:r>
            <a:r>
              <a:rPr lang="fr-FR" dirty="0"/>
              <a:t> de l’intestin </a:t>
            </a:r>
            <a:r>
              <a:rPr lang="fr-FR" dirty="0" err="1"/>
              <a:t>grele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L'</a:t>
            </a:r>
            <a:r>
              <a:rPr lang="fr-FR" dirty="0" err="1"/>
              <a:t>ézétimibe</a:t>
            </a:r>
            <a:r>
              <a:rPr lang="fr-FR" dirty="0"/>
              <a:t> se lie de manière compétitive au NPC1L1, inhibant ainsi le transport du cholestérol à travers les entérocytes.</a:t>
            </a:r>
          </a:p>
          <a:p>
            <a:r>
              <a:rPr lang="fr-FR" dirty="0"/>
              <a:t>Réduction de l'absorption :</a:t>
            </a:r>
          </a:p>
          <a:p>
            <a:r>
              <a:rPr lang="fr-FR" dirty="0"/>
              <a:t>Cette inhibition </a:t>
            </a:r>
            <a:r>
              <a:rPr lang="fr-FR" b="1" dirty="0">
                <a:solidFill>
                  <a:srgbClr val="FF0000"/>
                </a:solidFill>
              </a:rPr>
              <a:t>diminue l'absorption du cholestérol alimentaire et biliaire d'environ 50 %, </a:t>
            </a:r>
            <a:r>
              <a:rPr lang="fr-FR" dirty="0"/>
              <a:t>réduisant ainsi la disponibilité du cholestérol pour la synthèse hépatique et le transport plasmatique.</a:t>
            </a:r>
          </a:p>
          <a:p>
            <a:pPr lvl="1"/>
            <a:endParaRPr lang="fr-FR" dirty="0"/>
          </a:p>
          <a:p>
            <a:r>
              <a:rPr lang="fr-FR" dirty="0"/>
              <a:t>CONSÉQUENCES MÉTABOLIQUES :</a:t>
            </a:r>
          </a:p>
          <a:p>
            <a:r>
              <a:rPr lang="fr-FR" dirty="0"/>
              <a:t>Diminution des niveaux de cholestérol plasmatique :</a:t>
            </a:r>
          </a:p>
          <a:p>
            <a:r>
              <a:rPr lang="fr-FR" dirty="0"/>
              <a:t>Réduction significative des niveaux de LDL-C, avec des effets additionnels sur les triglycérides et une légère augmentation du HDL-C.</a:t>
            </a:r>
          </a:p>
          <a:p>
            <a:r>
              <a:rPr lang="fr-FR" dirty="0"/>
              <a:t>Effet Synergique avec les Statines : le foie pour les statines – l’intestin pour l’</a:t>
            </a:r>
            <a:r>
              <a:rPr lang="fr-FR" dirty="0" err="1"/>
              <a:t>Ezetimibe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 descr="EZETIMIBE Sandoz cpr 10 mg blist 98 pce | Pharmacie Sun Store">
            <a:extLst>
              <a:ext uri="{FF2B5EF4-FFF2-40B4-BE49-F238E27FC236}">
                <a16:creationId xmlns:a16="http://schemas.microsoft.com/office/drawing/2014/main" id="{002EDF4B-5C0A-9C21-B8F4-8137B0C04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534" y="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50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2CC37-9121-E2B0-88F7-134CAB0C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Effets sur le profil lipidique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B29BE-11FD-D880-9E59-F2630C419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RÉDUCTION DU LDL-CHOLESTÉROL (LDL-C)</a:t>
            </a:r>
          </a:p>
          <a:p>
            <a:r>
              <a:rPr lang="fr-FR" dirty="0"/>
              <a:t>Efficacité hypolipémiante :</a:t>
            </a:r>
          </a:p>
          <a:p>
            <a:r>
              <a:rPr lang="fr-FR" dirty="0"/>
              <a:t>→ </a:t>
            </a:r>
            <a:r>
              <a:rPr lang="fr-FR" b="1">
                <a:solidFill>
                  <a:srgbClr val="FF0000"/>
                </a:solidFill>
              </a:rPr>
              <a:t>L'</a:t>
            </a:r>
            <a:r>
              <a:rPr lang="fr-FR" b="1" err="1">
                <a:solidFill>
                  <a:srgbClr val="FF0000"/>
                </a:solidFill>
              </a:rPr>
              <a:t>ézétimibe</a:t>
            </a:r>
            <a:r>
              <a:rPr lang="fr-FR" b="1">
                <a:solidFill>
                  <a:srgbClr val="FF0000"/>
                </a:solidFill>
              </a:rPr>
              <a:t> réduit le LDL-C d'environ 18-25 % </a:t>
            </a:r>
            <a:r>
              <a:rPr lang="fr-FR" dirty="0"/>
              <a:t>lorsqu'il est utilisé en monothérapie et jusqu'à </a:t>
            </a:r>
            <a:r>
              <a:rPr lang="fr-FR" b="1">
                <a:solidFill>
                  <a:srgbClr val="FF0000"/>
                </a:solidFill>
              </a:rPr>
              <a:t>24-35 % </a:t>
            </a:r>
            <a:r>
              <a:rPr lang="fr-FR" dirty="0"/>
              <a:t>en association avec une statine.</a:t>
            </a:r>
          </a:p>
          <a:p>
            <a:r>
              <a:rPr lang="fr-FR"/>
              <a:t>HDL </a:t>
            </a:r>
            <a:r>
              <a:rPr lang="fr-FR" dirty="0"/>
              <a:t>:</a:t>
            </a:r>
            <a:r>
              <a:rPr lang="fr-FR"/>
              <a:t> + 3%</a:t>
            </a:r>
            <a:endParaRPr lang="fr-FR" dirty="0"/>
          </a:p>
          <a:p>
            <a:r>
              <a:rPr lang="fr-FR"/>
              <a:t>TG </a:t>
            </a:r>
            <a:r>
              <a:rPr lang="fr-FR" dirty="0"/>
              <a:t>: moins </a:t>
            </a:r>
            <a:r>
              <a:rPr lang="fr-FR"/>
              <a:t>10 à 20 %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0889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18A50-9B0E-0EED-E839-F81290BF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Indications thérapeutiques de l'</a:t>
            </a:r>
            <a:r>
              <a:rPr lang="fr-FR" dirty="0" err="1"/>
              <a:t>ézétimibe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D08B2-5CA3-6718-B563-54F6F833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267"/>
            <a:ext cx="10515600" cy="4720696"/>
          </a:xfrm>
        </p:spPr>
        <p:txBody>
          <a:bodyPr>
            <a:normAutofit fontScale="77500" lnSpcReduction="20000"/>
          </a:bodyPr>
          <a:lstStyle/>
          <a:p>
            <a:r>
              <a:rPr lang="fr-FR" sz="3800" b="1" dirty="0"/>
              <a:t>PATIENTS NON CONTRÔLÉS SOUS STATINE SEULE</a:t>
            </a:r>
          </a:p>
          <a:p>
            <a:pPr>
              <a:buFont typeface="Wingdings" pitchFamily="2" charset="2"/>
              <a:buChar char="Ø"/>
            </a:pPr>
            <a:r>
              <a:rPr lang="fr-FR" u="sng" dirty="0"/>
              <a:t>Patients à Haut et Très Haut Risque cardiovasculaire : </a:t>
            </a:r>
            <a:r>
              <a:rPr lang="fr-FR" dirty="0"/>
              <a:t>→ Objectifs lipidiques non atteints : lorsque les cibles de LDL-C recommandées (&lt;70 mg/</a:t>
            </a:r>
            <a:r>
              <a:rPr lang="fr-FR" dirty="0" err="1"/>
              <a:t>dL</a:t>
            </a:r>
            <a:r>
              <a:rPr lang="fr-FR" dirty="0"/>
              <a:t> pour le haut risque et &lt;55 mg/</a:t>
            </a:r>
            <a:r>
              <a:rPr lang="fr-FR" dirty="0" err="1"/>
              <a:t>dL</a:t>
            </a:r>
            <a:r>
              <a:rPr lang="fr-FR" dirty="0"/>
              <a:t> pour le très haut risque) ne sont pas atteintes malgré une thérapie statine optimale.</a:t>
            </a:r>
          </a:p>
          <a:p>
            <a:pPr>
              <a:buFont typeface="Wingdings" pitchFamily="2" charset="2"/>
              <a:buChar char="Ø"/>
            </a:pPr>
            <a:r>
              <a:rPr lang="fr-FR" u="sng" dirty="0"/>
              <a:t>Dyslipidémies familiales :</a:t>
            </a:r>
          </a:p>
          <a:p>
            <a:pPr marL="0" indent="0">
              <a:buNone/>
            </a:pPr>
            <a:r>
              <a:rPr lang="fr-FR" dirty="0"/>
              <a:t>→ Hypercholestérolémie familiale hétérozygote et homozygote : l'</a:t>
            </a:r>
            <a:r>
              <a:rPr lang="fr-FR" dirty="0" err="1"/>
              <a:t>ézétimibe</a:t>
            </a:r>
            <a:r>
              <a:rPr lang="fr-FR" dirty="0"/>
              <a:t> est utilisé en complément des statines pour améliorer la réduction du LDL-C chez ces patients, augmentant ainsi l'efficacité du traitement et réduisant le risque d'événements</a:t>
            </a:r>
          </a:p>
          <a:p>
            <a:pPr>
              <a:buFont typeface="Wingdings" pitchFamily="2" charset="2"/>
              <a:buChar char="Ø"/>
            </a:pPr>
            <a:r>
              <a:rPr lang="fr-FR" u="sng" dirty="0"/>
              <a:t>Prévention primaire et secondaire :</a:t>
            </a:r>
          </a:p>
          <a:p>
            <a:r>
              <a:rPr lang="fr-FR" dirty="0"/>
              <a:t>→ Prévention primaire : chez les patients sans antécédents de maladie cardiovasculaire mais présentant un risque élevé ou très élevé.</a:t>
            </a:r>
          </a:p>
          <a:p>
            <a:r>
              <a:rPr lang="fr-FR" dirty="0"/>
              <a:t>→ Prévention secondaire: chez les patients avec antécédents de syndrome coronarien, d'accident vasculaire cérébral (AVC) ou d'autres manifestations de MCVA, l'ajout de l'</a:t>
            </a:r>
            <a:r>
              <a:rPr lang="fr-FR" dirty="0" err="1"/>
              <a:t>ézétimibe</a:t>
            </a:r>
            <a:r>
              <a:rPr lang="fr-FR" dirty="0"/>
              <a:t> permet une réduction supplémentaire du risque d'événements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994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504E7-2202-4247-6D59-B9F5CE72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Indication EZETIMIBE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5F5D8C-5EEC-FF3E-64A4-6CC4EB568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INTOLÉRANCE AUX STATINES</a:t>
            </a:r>
          </a:p>
          <a:p>
            <a:r>
              <a:rPr lang="fr-FR" dirty="0"/>
              <a:t>L'</a:t>
            </a:r>
            <a:r>
              <a:rPr lang="fr-FR" dirty="0" err="1"/>
              <a:t>ézétimibe</a:t>
            </a:r>
            <a:r>
              <a:rPr lang="fr-FR" dirty="0"/>
              <a:t> est également indiqué chez les patients qui présentent une intolérance aux statines, définie par des effets indésirables limitant l'utilisation ou la tolérance des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124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73855-3E68-6584-8494-FDD4D3FE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74467" cy="1325563"/>
          </a:xfrm>
        </p:spPr>
        <p:txBody>
          <a:bodyPr/>
          <a:lstStyle/>
          <a:p>
            <a:r>
              <a:rPr lang="fr-FR" dirty="0"/>
              <a:t>Effets du </a:t>
            </a:r>
            <a:r>
              <a:rPr lang="fr-FR" dirty="0" err="1"/>
              <a:t>co</a:t>
            </a:r>
            <a:r>
              <a:rPr lang="fr-FR" dirty="0"/>
              <a:t>-traitement </a:t>
            </a:r>
            <a:br>
              <a:rPr lang="fr-FR" dirty="0"/>
            </a:br>
            <a:r>
              <a:rPr lang="fr-FR" dirty="0"/>
              <a:t>Statine - </a:t>
            </a:r>
            <a:r>
              <a:rPr lang="fr-FR" dirty="0" err="1"/>
              <a:t>Ezetimibe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E2518C-39AC-871D-468C-3B0C025A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2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/>
              <a:t>RÉDUCTION DU LDL-CHOLESTÉROL (LDL-C) ++ </a:t>
            </a:r>
          </a:p>
          <a:p>
            <a:r>
              <a:rPr lang="fr-FR" sz="1600" dirty="0"/>
              <a:t>Efficacité hypolipémiante synergique:</a:t>
            </a:r>
          </a:p>
          <a:p>
            <a:r>
              <a:rPr lang="fr-FR" sz="1600" dirty="0"/>
              <a:t>L'</a:t>
            </a:r>
            <a:r>
              <a:rPr lang="fr-FR" sz="1600" dirty="0" err="1"/>
              <a:t>ézétimibe</a:t>
            </a:r>
            <a:r>
              <a:rPr lang="fr-FR" sz="1600" dirty="0"/>
              <a:t> en association avec une statine permet une réduction plus importante du LDL-C comparé à la statine seule.</a:t>
            </a:r>
          </a:p>
          <a:p>
            <a:r>
              <a:rPr lang="fr-FR" sz="1600" dirty="0"/>
              <a:t>Ex: une</a:t>
            </a:r>
            <a:r>
              <a:rPr lang="fr-FR" sz="1600" b="1" dirty="0">
                <a:solidFill>
                  <a:srgbClr val="FF0000"/>
                </a:solidFill>
              </a:rPr>
              <a:t> statine à haute intensité combinée à l'</a:t>
            </a:r>
            <a:r>
              <a:rPr lang="fr-FR" sz="1600" b="1" dirty="0" err="1">
                <a:solidFill>
                  <a:srgbClr val="FF0000"/>
                </a:solidFill>
              </a:rPr>
              <a:t>ézétimibe</a:t>
            </a:r>
            <a:r>
              <a:rPr lang="fr-FR" sz="1600" b="1" dirty="0">
                <a:solidFill>
                  <a:srgbClr val="FF0000"/>
                </a:solidFill>
              </a:rPr>
              <a:t> peut réduire le LDL-C de plus de 50 %.</a:t>
            </a:r>
          </a:p>
          <a:p>
            <a:r>
              <a:rPr lang="fr-FR" sz="1600" dirty="0"/>
              <a:t>Études clés :</a:t>
            </a:r>
          </a:p>
          <a:p>
            <a:pPr lvl="1"/>
            <a:r>
              <a:rPr lang="fr-FR" sz="1400" b="1" dirty="0">
                <a:solidFill>
                  <a:srgbClr val="FF0000"/>
                </a:solidFill>
              </a:rPr>
              <a:t>L'étude IMPROVE-IT (2015) </a:t>
            </a:r>
            <a:r>
              <a:rPr lang="fr-FR" sz="1400" dirty="0"/>
              <a:t>a démontré que l'ajout d'</a:t>
            </a:r>
            <a:r>
              <a:rPr lang="fr-FR" sz="1400" dirty="0" err="1"/>
              <a:t>ézétimibe</a:t>
            </a:r>
            <a:r>
              <a:rPr lang="fr-FR" sz="1400" dirty="0"/>
              <a:t> à la simvastatine chez des patients ayant subi un syndrome coronarien aigu a réduit davantage les événements cardiovasculaires majeurs par rapport à la simvastatine seule.</a:t>
            </a:r>
          </a:p>
          <a:p>
            <a:pPr lvl="1"/>
            <a:r>
              <a:rPr lang="fr-FR" sz="1400" b="1" dirty="0">
                <a:solidFill>
                  <a:srgbClr val="FF0000"/>
                </a:solidFill>
              </a:rPr>
              <a:t>L'étude SHARP (2009) </a:t>
            </a:r>
            <a:r>
              <a:rPr lang="fr-FR" sz="1400" dirty="0"/>
              <a:t>a montré que l'association de l'</a:t>
            </a:r>
            <a:r>
              <a:rPr lang="fr-FR" sz="1400" dirty="0" err="1"/>
              <a:t>ézétimibe</a:t>
            </a:r>
            <a:r>
              <a:rPr lang="fr-FR" sz="1400" dirty="0"/>
              <a:t> et de la simvastatine chez des patients avec insuffisance rénale chronique réduisait le risque d'événements cardiovasculaires comparativement aux traitements standards.</a:t>
            </a:r>
          </a:p>
          <a:p>
            <a:pPr marL="457200" lvl="1" indent="0">
              <a:buNone/>
            </a:pPr>
            <a:endParaRPr lang="fr-FR" sz="1400" dirty="0"/>
          </a:p>
          <a:p>
            <a:r>
              <a:rPr lang="fr-FR" sz="1600" b="1" dirty="0">
                <a:solidFill>
                  <a:srgbClr val="FF0000"/>
                </a:solidFill>
              </a:rPr>
              <a:t>CIBLES THÉRAPEUTIQUES, idem SELON LES DIRECTIVES ESC/EAS 2025 ( pareil qu’en 2019) </a:t>
            </a:r>
          </a:p>
          <a:p>
            <a:pPr marL="0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→ Patients à Très Haut Risque: 	LDL-C &lt;55 mg/</a:t>
            </a:r>
            <a:r>
              <a:rPr lang="fr-FR" sz="1600" b="1" dirty="0" err="1">
                <a:solidFill>
                  <a:srgbClr val="FF0000"/>
                </a:solidFill>
              </a:rPr>
              <a:t>dL</a:t>
            </a:r>
            <a:r>
              <a:rPr lang="fr-FR" sz="1600" b="1" dirty="0">
                <a:solidFill>
                  <a:srgbClr val="FF0000"/>
                </a:solidFill>
              </a:rPr>
              <a:t> et réduction d'au moins 50 %.</a:t>
            </a:r>
          </a:p>
          <a:p>
            <a:pPr marL="0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→ Patients à Haut Risque : 		LDL-C &lt;70 mg/</a:t>
            </a:r>
            <a:r>
              <a:rPr lang="fr-FR" sz="1600" b="1" dirty="0" err="1">
                <a:solidFill>
                  <a:srgbClr val="FF0000"/>
                </a:solidFill>
              </a:rPr>
              <a:t>dL</a:t>
            </a:r>
            <a:r>
              <a:rPr lang="fr-FR" sz="1600" b="1" dirty="0">
                <a:solidFill>
                  <a:srgbClr val="FF0000"/>
                </a:solidFill>
              </a:rPr>
              <a:t> et réduction d'au moins 50 %.</a:t>
            </a:r>
          </a:p>
          <a:p>
            <a:pPr marL="0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→ Patients à Risque Modéré : 		LDL-C &lt; 100 mg/</a:t>
            </a:r>
            <a:r>
              <a:rPr lang="fr-FR" sz="1600" b="1" dirty="0" err="1">
                <a:solidFill>
                  <a:srgbClr val="FF0000"/>
                </a:solidFill>
              </a:rPr>
              <a:t>dL</a:t>
            </a:r>
            <a:r>
              <a:rPr lang="fr-FR" sz="16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fr-FR" sz="1600" b="1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fr-FR" sz="1600" b="1" dirty="0">
                <a:solidFill>
                  <a:srgbClr val="FF0000"/>
                </a:solidFill>
              </a:rPr>
              <a:t>Patients Bas risque: 		LDLC &lt;116mg/dl</a:t>
            </a:r>
          </a:p>
        </p:txBody>
      </p:sp>
      <p:pic>
        <p:nvPicPr>
          <p:cNvPr id="4" name="Espace réservé du contenu 4" descr="Starsky et Hutch (film) — Wikipédia">
            <a:extLst>
              <a:ext uri="{FF2B5EF4-FFF2-40B4-BE49-F238E27FC236}">
                <a16:creationId xmlns:a16="http://schemas.microsoft.com/office/drawing/2014/main" id="{59CBE4DA-DAA0-DCA7-E3CC-DC0B28A0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264" y="234737"/>
            <a:ext cx="309298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0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B1EC6-0AF2-8282-C45B-04FD7DCE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</a:t>
            </a:r>
            <a:r>
              <a:rPr lang="fr-FR" dirty="0"/>
              <a:t> AntiPCSK9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99988A-F34E-92DD-6CA5-C3565B334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PCSK9: protéine synthétisée par le foie</a:t>
            </a:r>
          </a:p>
          <a:p>
            <a:r>
              <a:rPr lang="fr-FR" dirty="0" err="1"/>
              <a:t>Role</a:t>
            </a:r>
            <a:r>
              <a:rPr lang="fr-FR" dirty="0"/>
              <a:t> majeur dans la régulation des récepteurs </a:t>
            </a:r>
            <a:r>
              <a:rPr lang="fr-FR" dirty="0" err="1"/>
              <a:t>LDLc</a:t>
            </a:r>
            <a:endParaRPr lang="fr-FR" dirty="0"/>
          </a:p>
          <a:p>
            <a:r>
              <a:rPr lang="fr-FR" dirty="0" err="1"/>
              <a:t>Role</a:t>
            </a:r>
            <a:r>
              <a:rPr lang="fr-FR" dirty="0"/>
              <a:t> de PCSK 9:</a:t>
            </a:r>
          </a:p>
          <a:p>
            <a:pPr lvl="1"/>
            <a:r>
              <a:rPr lang="fr-FR" dirty="0"/>
              <a:t>Liaison spécifique avec les R de </a:t>
            </a:r>
            <a:r>
              <a:rPr lang="fr-FR" dirty="0" err="1"/>
              <a:t>LDLc</a:t>
            </a:r>
            <a:r>
              <a:rPr lang="fr-FR" dirty="0"/>
              <a:t> du foie</a:t>
            </a:r>
          </a:p>
          <a:p>
            <a:pPr lvl="1"/>
            <a:r>
              <a:rPr lang="fr-FR" dirty="0"/>
              <a:t>Réduit le nombre de R </a:t>
            </a:r>
            <a:r>
              <a:rPr lang="fr-FR" dirty="0" err="1"/>
              <a:t>LDLc</a:t>
            </a:r>
            <a:r>
              <a:rPr lang="fr-FR" dirty="0"/>
              <a:t> disponible ( </a:t>
            </a:r>
            <a:r>
              <a:rPr lang="fr-FR" dirty="0" err="1"/>
              <a:t>degradation</a:t>
            </a:r>
            <a:r>
              <a:rPr lang="fr-FR" dirty="0"/>
              <a:t> lysosomale) </a:t>
            </a:r>
          </a:p>
          <a:p>
            <a:pPr lvl="1"/>
            <a:r>
              <a:rPr lang="fr-FR" dirty="0"/>
              <a:t>Diminue la clairance du </a:t>
            </a:r>
            <a:r>
              <a:rPr lang="fr-FR" dirty="0" err="1"/>
              <a:t>LDLc</a:t>
            </a:r>
            <a:r>
              <a:rPr lang="fr-FR" dirty="0"/>
              <a:t> : Augmentation taux de </a:t>
            </a:r>
            <a:r>
              <a:rPr lang="fr-FR" dirty="0" err="1"/>
              <a:t>LDLc</a:t>
            </a:r>
            <a:r>
              <a:rPr lang="fr-FR" dirty="0"/>
              <a:t> sanguin</a:t>
            </a:r>
          </a:p>
          <a:p>
            <a:pPr lvl="1"/>
            <a:r>
              <a:rPr lang="fr-FR" dirty="0" err="1"/>
              <a:t>Anitcorps</a:t>
            </a:r>
            <a:r>
              <a:rPr lang="fr-FR" dirty="0"/>
              <a:t> anti PSCK9 :</a:t>
            </a:r>
          </a:p>
          <a:p>
            <a:pPr lvl="2"/>
            <a:r>
              <a:rPr lang="fr-FR" dirty="0"/>
              <a:t>Liaison </a:t>
            </a:r>
            <a:r>
              <a:rPr lang="fr-FR" dirty="0" err="1"/>
              <a:t>selective</a:t>
            </a:r>
            <a:r>
              <a:rPr lang="fr-FR" dirty="0"/>
              <a:t> et haute affinité des PCSK9</a:t>
            </a:r>
          </a:p>
          <a:p>
            <a:pPr lvl="2"/>
            <a:r>
              <a:rPr lang="fr-FR" dirty="0" err="1"/>
              <a:t>Empeche</a:t>
            </a:r>
            <a:r>
              <a:rPr lang="fr-FR" dirty="0"/>
              <a:t> l’interaction avec les R aux </a:t>
            </a:r>
            <a:r>
              <a:rPr lang="fr-FR" dirty="0" err="1"/>
              <a:t>LDLc</a:t>
            </a:r>
            <a:r>
              <a:rPr lang="fr-FR" dirty="0"/>
              <a:t>  du foie</a:t>
            </a:r>
          </a:p>
          <a:p>
            <a:pPr lvl="2"/>
            <a:r>
              <a:rPr lang="fr-FR" dirty="0" err="1"/>
              <a:t>Empeche</a:t>
            </a:r>
            <a:r>
              <a:rPr lang="fr-FR" dirty="0"/>
              <a:t> </a:t>
            </a:r>
            <a:r>
              <a:rPr lang="fr-FR" dirty="0" err="1"/>
              <a:t>Degradation</a:t>
            </a:r>
            <a:r>
              <a:rPr lang="fr-FR" dirty="0"/>
              <a:t> des R de </a:t>
            </a:r>
            <a:r>
              <a:rPr lang="fr-FR" dirty="0" err="1"/>
              <a:t>LDLc</a:t>
            </a:r>
            <a:endParaRPr lang="fr-FR" dirty="0"/>
          </a:p>
          <a:p>
            <a:pPr lvl="2"/>
            <a:r>
              <a:rPr lang="fr-FR" dirty="0"/>
              <a:t>Nombre augmenté de R LDLC à la surface des </a:t>
            </a:r>
            <a:r>
              <a:rPr lang="fr-FR" dirty="0" err="1"/>
              <a:t>hepatocytes</a:t>
            </a:r>
            <a:endParaRPr lang="fr-FR" dirty="0"/>
          </a:p>
          <a:p>
            <a:pPr lvl="2"/>
            <a:r>
              <a:rPr lang="fr-FR" dirty="0"/>
              <a:t>Majoration +++ de la clairance </a:t>
            </a:r>
            <a:r>
              <a:rPr lang="fr-FR" dirty="0" err="1"/>
              <a:t>diu</a:t>
            </a:r>
            <a:r>
              <a:rPr lang="fr-FR" dirty="0"/>
              <a:t> </a:t>
            </a:r>
            <a:r>
              <a:rPr lang="fr-FR" dirty="0" err="1"/>
              <a:t>LDLc</a:t>
            </a:r>
            <a:r>
              <a:rPr lang="fr-FR" dirty="0"/>
              <a:t>: Baisse du </a:t>
            </a:r>
            <a:r>
              <a:rPr lang="fr-FR" dirty="0" err="1"/>
              <a:t>LDLc</a:t>
            </a:r>
            <a:r>
              <a:rPr lang="fr-FR" dirty="0"/>
              <a:t> sanguin +++</a:t>
            </a:r>
          </a:p>
          <a:p>
            <a:pPr lvl="2"/>
            <a:endParaRPr lang="fr-FR" dirty="0"/>
          </a:p>
        </p:txBody>
      </p:sp>
      <p:pic>
        <p:nvPicPr>
          <p:cNvPr id="5" name="Image 4" descr="Sur M6, la Nouvelle Star fête ses 20 ans ! | France Inter">
            <a:extLst>
              <a:ext uri="{FF2B5EF4-FFF2-40B4-BE49-F238E27FC236}">
                <a16:creationId xmlns:a16="http://schemas.microsoft.com/office/drawing/2014/main" id="{877216B5-636F-0419-4CA6-B00E5DCF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932" y="0"/>
            <a:ext cx="3285067" cy="18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3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C64550-B55A-00B9-77FD-23B19A09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95" t="20292" r="-109" b="19323"/>
          <a:stretch>
            <a:fillRect/>
          </a:stretch>
        </p:blipFill>
        <p:spPr>
          <a:xfrm>
            <a:off x="922867" y="252268"/>
            <a:ext cx="7831666" cy="65822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5F22645-E138-0A2F-82CD-98A9993B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39000" cy="955675"/>
          </a:xfrm>
        </p:spPr>
        <p:txBody>
          <a:bodyPr>
            <a:normAutofit fontScale="90000"/>
          </a:bodyPr>
          <a:lstStyle/>
          <a:p>
            <a:r>
              <a:rPr lang="fr-FR" dirty="0"/>
              <a:t>Mécanisme action des </a:t>
            </a:r>
            <a:r>
              <a:rPr lang="fr-FR" dirty="0" err="1"/>
              <a:t>antiPCSK</a:t>
            </a:r>
            <a:r>
              <a:rPr lang="fr-FR" dirty="0"/>
              <a:t> 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831B6B-D189-DC21-E98F-1768FED8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9402" r="762" b="3523"/>
          <a:stretch>
            <a:fillRect/>
          </a:stretch>
        </p:blipFill>
        <p:spPr>
          <a:xfrm>
            <a:off x="8170333" y="3293305"/>
            <a:ext cx="4021667" cy="35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2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B43856F-940D-6544-0872-2CA8D035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42"/>
            <a:ext cx="10515600" cy="1016670"/>
          </a:xfrm>
        </p:spPr>
        <p:txBody>
          <a:bodyPr/>
          <a:lstStyle/>
          <a:p>
            <a:r>
              <a:rPr lang="fr-FR"/>
              <a:t>Croyances et Réalités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FEA66F6-4417-DD3F-E756-FAD5D0516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29613"/>
            <a:ext cx="5925856" cy="4947350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Monsieur L, 58 ans SCORE 2 à 10% LDLC à 1.68g/L – son médecin lui propose des statines</a:t>
            </a:r>
          </a:p>
          <a:p>
            <a:r>
              <a:rPr lang="fr-FR" dirty="0"/>
              <a:t>« Les statines ? Très peu pour moi, le Dr E. en a parlé sur Arte et </a:t>
            </a:r>
            <a:r>
              <a:rPr lang="fr-FR" dirty="0" err="1"/>
              <a:t>aussiLa</a:t>
            </a:r>
            <a:r>
              <a:rPr lang="fr-FR" dirty="0"/>
              <a:t> présentatrice dans Cash investigation : il n’y a </a:t>
            </a:r>
            <a:r>
              <a:rPr lang="fr-FR" b="1" dirty="0">
                <a:solidFill>
                  <a:srgbClr val="FF0000"/>
                </a:solidFill>
              </a:rPr>
              <a:t>pas de preuves </a:t>
            </a:r>
            <a:r>
              <a:rPr lang="fr-FR" dirty="0"/>
              <a:t>et en plus il y a plein d’effets indésirables, à mon avis c’est un complot industrialo-</a:t>
            </a:r>
            <a:r>
              <a:rPr lang="fr-FR" dirty="0" err="1"/>
              <a:t>medical</a:t>
            </a:r>
            <a:endParaRPr lang="fr-FR" dirty="0"/>
          </a:p>
          <a:p>
            <a:r>
              <a:rPr lang="fr-FR" dirty="0"/>
              <a:t>Moi je prends de la </a:t>
            </a:r>
            <a:r>
              <a:rPr lang="fr-FR" b="1" u="sng" dirty="0">
                <a:solidFill>
                  <a:srgbClr val="FF0000"/>
                </a:solidFill>
              </a:rPr>
              <a:t>levure de riz rouge </a:t>
            </a:r>
            <a:r>
              <a:rPr lang="fr-FR" dirty="0"/>
              <a:t>un jour par semaine et ça marche, Mon </a:t>
            </a:r>
            <a:r>
              <a:rPr lang="fr-FR" dirty="0" err="1"/>
              <a:t>LDLc</a:t>
            </a:r>
            <a:r>
              <a:rPr lang="fr-FR" dirty="0"/>
              <a:t> est passé à 1.55 g/l</a:t>
            </a:r>
          </a:p>
          <a:p>
            <a:endParaRPr lang="fr-FR" dirty="0"/>
          </a:p>
          <a:p>
            <a:r>
              <a:rPr lang="fr-FR" dirty="0"/>
              <a:t>Bon sinon  on se fait un petit welsh frites ce soir</a:t>
            </a:r>
          </a:p>
        </p:txBody>
      </p:sp>
      <p:pic>
        <p:nvPicPr>
          <p:cNvPr id="7" name="final IVA 2">
            <a:hlinkClick r:id="" action="ppaction://media"/>
            <a:extLst>
              <a:ext uri="{FF2B5EF4-FFF2-40B4-BE49-F238E27FC236}">
                <a16:creationId xmlns:a16="http://schemas.microsoft.com/office/drawing/2014/main" id="{258E1549-A33E-D969-A596-7128EEBD290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6" y="721277"/>
            <a:ext cx="4840266" cy="4840267"/>
          </a:xfrm>
        </p:spPr>
      </p:pic>
    </p:spTree>
    <p:extLst>
      <p:ext uri="{BB962C8B-B14F-4D97-AF65-F5344CB8AC3E}">
        <p14:creationId xmlns:p14="http://schemas.microsoft.com/office/powerpoint/2010/main" val="22975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6C45A-AFFB-C742-E877-9B736FD9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Effets et indications des </a:t>
            </a:r>
            <a:r>
              <a:rPr lang="fr-FR" dirty="0" err="1"/>
              <a:t>antiPSCK</a:t>
            </a:r>
            <a:r>
              <a:rPr lang="fr-FR" dirty="0"/>
              <a:t> 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257054-7908-B9AE-BBB2-CCFF9C880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Baisse d’au moins 50 % du </a:t>
            </a:r>
            <a:r>
              <a:rPr lang="fr-FR" b="1" dirty="0" err="1">
                <a:solidFill>
                  <a:srgbClr val="FF0000"/>
                </a:solidFill>
              </a:rPr>
              <a:t>LDLc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Permet d’atteindre les objectifs( ESC EAS )  notamment pour patients à très haut risque +++</a:t>
            </a:r>
          </a:p>
          <a:p>
            <a:r>
              <a:rPr lang="fr-FR" dirty="0"/>
              <a:t>Complémentaire avec statines</a:t>
            </a:r>
          </a:p>
          <a:p>
            <a:r>
              <a:rPr lang="fr-FR" dirty="0"/>
              <a:t>Etudes FOURIER – ODYSSEY </a:t>
            </a:r>
          </a:p>
        </p:txBody>
      </p:sp>
    </p:spTree>
    <p:extLst>
      <p:ext uri="{BB962C8B-B14F-4D97-AF65-F5344CB8AC3E}">
        <p14:creationId xmlns:p14="http://schemas.microsoft.com/office/powerpoint/2010/main" val="1425477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4545F1-B2EC-3632-4677-51B1FA2E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Indications anti PCSK9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2BD14C-4E90-BA21-5C7E-71237F710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Indications pour contrôle du risque CV selon objectifs ESC en complément d’un traitement classique ( statine + </a:t>
            </a:r>
            <a:r>
              <a:rPr lang="fr-FR" dirty="0" err="1"/>
              <a:t>ezetimibe</a:t>
            </a:r>
            <a:r>
              <a:rPr lang="fr-FR" dirty="0"/>
              <a:t>) </a:t>
            </a:r>
          </a:p>
          <a:p>
            <a:r>
              <a:rPr lang="fr-FR" b="1" u="sng" dirty="0" err="1"/>
              <a:t>Intolerances</a:t>
            </a:r>
            <a:r>
              <a:rPr lang="fr-FR" b="1" u="sng" dirty="0"/>
              <a:t> aux statines</a:t>
            </a:r>
          </a:p>
          <a:p>
            <a:pPr lvl="1"/>
            <a:r>
              <a:rPr lang="fr-FR" dirty="0"/>
              <a:t>Statines à dose maximale tolérée ( myalgies – cytolyse)</a:t>
            </a:r>
          </a:p>
          <a:p>
            <a:pPr lvl="1"/>
            <a:r>
              <a:rPr lang="fr-FR" dirty="0"/>
              <a:t>Utilisation antiPCSK9</a:t>
            </a:r>
          </a:p>
          <a:p>
            <a:pPr lvl="1"/>
            <a:r>
              <a:rPr lang="fr-FR" dirty="0"/>
              <a:t>Reduction voir arrêt des statines pour améliorer </a:t>
            </a:r>
            <a:r>
              <a:rPr lang="fr-FR" dirty="0" err="1"/>
              <a:t>symptomes</a:t>
            </a:r>
            <a:r>
              <a:rPr lang="fr-FR" dirty="0"/>
              <a:t> musculaires</a:t>
            </a:r>
          </a:p>
          <a:p>
            <a:r>
              <a:rPr lang="fr-FR" b="1" u="sng" dirty="0" err="1"/>
              <a:t>Hypercholesterolemie</a:t>
            </a:r>
            <a:r>
              <a:rPr lang="fr-FR" b="1" u="sng" dirty="0"/>
              <a:t> Familiale</a:t>
            </a:r>
          </a:p>
          <a:p>
            <a:pPr lvl="1"/>
            <a:r>
              <a:rPr lang="fr-FR" dirty="0" err="1"/>
              <a:t>Hypercholesterolemie</a:t>
            </a:r>
            <a:r>
              <a:rPr lang="fr-FR" dirty="0"/>
              <a:t> Familiale  </a:t>
            </a:r>
            <a:r>
              <a:rPr lang="fr-FR" dirty="0" err="1"/>
              <a:t>heterozygote</a:t>
            </a:r>
            <a:r>
              <a:rPr lang="fr-FR" dirty="0"/>
              <a:t> (</a:t>
            </a:r>
            <a:r>
              <a:rPr lang="fr-FR" dirty="0" err="1"/>
              <a:t>HFeF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Objectif: diminution LDLC </a:t>
            </a:r>
            <a:r>
              <a:rPr lang="fr-FR" dirty="0" err="1"/>
              <a:t>dau</a:t>
            </a:r>
            <a:r>
              <a:rPr lang="fr-FR" dirty="0"/>
              <a:t> moins 50%  et taux &lt; 0.7 g/L </a:t>
            </a:r>
          </a:p>
          <a:p>
            <a:pPr lvl="1"/>
            <a:r>
              <a:rPr lang="fr-FR" dirty="0"/>
              <a:t>En association avec statines et </a:t>
            </a:r>
            <a:r>
              <a:rPr lang="fr-FR" dirty="0" err="1"/>
              <a:t>ezetimibe</a:t>
            </a:r>
            <a:endParaRPr lang="fr-FR" dirty="0"/>
          </a:p>
          <a:p>
            <a:pPr lvl="1"/>
            <a:r>
              <a:rPr lang="fr-FR" dirty="0" err="1"/>
              <a:t>Hypercholesterolemie</a:t>
            </a:r>
            <a:r>
              <a:rPr lang="fr-FR" dirty="0"/>
              <a:t> Familiale Homozygote ( </a:t>
            </a:r>
            <a:r>
              <a:rPr lang="fr-FR" dirty="0" err="1"/>
              <a:t>HoFH</a:t>
            </a:r>
            <a:r>
              <a:rPr lang="fr-FR" dirty="0"/>
              <a:t>):</a:t>
            </a:r>
          </a:p>
          <a:p>
            <a:pPr lvl="1"/>
            <a:r>
              <a:rPr lang="fr-FR" dirty="0"/>
              <a:t>Reduction significative du </a:t>
            </a:r>
            <a:r>
              <a:rPr lang="fr-FR" dirty="0" err="1"/>
              <a:t>LDLc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antiPSCK</a:t>
            </a:r>
            <a:r>
              <a:rPr lang="fr-FR" dirty="0"/>
              <a:t> 9 + statines </a:t>
            </a:r>
            <a:r>
              <a:rPr lang="fr-FR" dirty="0" err="1"/>
              <a:t>ezetimibe</a:t>
            </a:r>
            <a:r>
              <a:rPr lang="fr-FR" dirty="0"/>
              <a:t> + </a:t>
            </a:r>
            <a:r>
              <a:rPr lang="fr-FR" dirty="0" err="1"/>
              <a:t>resines</a:t>
            </a:r>
            <a:r>
              <a:rPr lang="fr-FR" dirty="0"/>
              <a:t> + </a:t>
            </a:r>
            <a:r>
              <a:rPr lang="fr-FR" dirty="0" err="1"/>
              <a:t>Iomitapide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867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B704B-4957-5E5F-006D-E27E4C69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C708CF-6A8C-36DF-F3EB-BD27464D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Evolocumab</a:t>
            </a:r>
            <a:r>
              <a:rPr lang="fr-FR" dirty="0"/>
              <a:t> et </a:t>
            </a:r>
            <a:r>
              <a:rPr lang="fr-FR" dirty="0" err="1"/>
              <a:t>Alirocumab</a:t>
            </a:r>
            <a:r>
              <a:rPr lang="fr-FR" dirty="0"/>
              <a:t> ( anticorps monoclonaux)</a:t>
            </a:r>
          </a:p>
          <a:p>
            <a:r>
              <a:rPr lang="fr-FR" dirty="0"/>
              <a:t>Injection sous cutanée toutes les 2 semaines ( stylo </a:t>
            </a:r>
            <a:r>
              <a:rPr lang="fr-FR" dirty="0" err="1"/>
              <a:t>autoinjecteur</a:t>
            </a:r>
            <a:r>
              <a:rPr lang="fr-FR" dirty="0"/>
              <a:t>)</a:t>
            </a:r>
          </a:p>
          <a:p>
            <a:r>
              <a:rPr lang="fr-FR" dirty="0"/>
              <a:t>Ordonnance spéciale: demande d’accord préalable à la sécurité sociale par le spécialiste ( cardiologue, neurologue) </a:t>
            </a:r>
          </a:p>
          <a:p>
            <a:r>
              <a:rPr lang="fr-FR" dirty="0"/>
              <a:t>Renouvellement une fois par an avec reconduction de la DAP</a:t>
            </a:r>
          </a:p>
          <a:p>
            <a:r>
              <a:rPr lang="fr-FR" dirty="0" err="1"/>
              <a:t>Recemment</a:t>
            </a:r>
            <a:r>
              <a:rPr lang="fr-FR" dirty="0"/>
              <a:t> Rupture d’approvisionnement – défaut d’entente entre SS et laboratoire ( Amgen et SANOFI) : au final c’est le patient qui voit son risque augmenté ++</a:t>
            </a:r>
          </a:p>
        </p:txBody>
      </p:sp>
      <p:pic>
        <p:nvPicPr>
          <p:cNvPr id="4" name="Image 3" descr="Dosing and Administration | Repatha® (evolocumab)">
            <a:extLst>
              <a:ext uri="{FF2B5EF4-FFF2-40B4-BE49-F238E27FC236}">
                <a16:creationId xmlns:a16="http://schemas.microsoft.com/office/drawing/2014/main" id="{926670E4-5550-739C-6760-CD2456B2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20" y="-142298"/>
            <a:ext cx="4905949" cy="19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2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3D3132-3865-B6FE-614C-32FE1CE6E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597" y="177454"/>
            <a:ext cx="4749439" cy="66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E67E1C-1957-B948-16D7-0C15619D0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666" y="27863"/>
            <a:ext cx="4834467" cy="6841382"/>
          </a:xfrm>
          <a:ln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2AFA79-04B2-C991-82F2-40CF7F9B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3" y="16618"/>
            <a:ext cx="4834467" cy="6841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A8401E-FD67-BC9F-7361-326642F15082}"/>
              </a:ext>
            </a:extLst>
          </p:cNvPr>
          <p:cNvSpPr/>
          <p:nvPr/>
        </p:nvSpPr>
        <p:spPr>
          <a:xfrm>
            <a:off x="2286000" y="1811867"/>
            <a:ext cx="508000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E5A772-9F28-FFDE-5607-8CEEF02F790C}"/>
              </a:ext>
            </a:extLst>
          </p:cNvPr>
          <p:cNvSpPr/>
          <p:nvPr/>
        </p:nvSpPr>
        <p:spPr>
          <a:xfrm>
            <a:off x="7958667" y="1811867"/>
            <a:ext cx="660400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193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262E3C-770E-A846-FBD4-90D53C92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92733" cy="633942"/>
          </a:xfrm>
        </p:spPr>
        <p:txBody>
          <a:bodyPr>
            <a:normAutofit fontScale="90000"/>
          </a:bodyPr>
          <a:lstStyle/>
          <a:p>
            <a:r>
              <a:rPr lang="fr-FR" dirty="0"/>
              <a:t>Autres traitements hypolipémiants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02D417-2BFC-41FA-E5DF-2A432DBF0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534"/>
            <a:ext cx="10795000" cy="5042430"/>
          </a:xfrm>
        </p:spPr>
        <p:txBody>
          <a:bodyPr>
            <a:normAutofit fontScale="77500" lnSpcReduction="20000"/>
          </a:bodyPr>
          <a:lstStyle/>
          <a:p>
            <a:r>
              <a:rPr lang="fr-FR" sz="3400" dirty="0"/>
              <a:t>Résines </a:t>
            </a:r>
            <a:r>
              <a:rPr lang="fr-FR" sz="3400" dirty="0" err="1"/>
              <a:t>echangeuse</a:t>
            </a:r>
            <a:r>
              <a:rPr lang="fr-FR" sz="3400" dirty="0"/>
              <a:t> d’ions ( Cholestyramine) : baisse des </a:t>
            </a:r>
            <a:r>
              <a:rPr lang="fr-FR" sz="3400" dirty="0" err="1"/>
              <a:t>LDLc</a:t>
            </a:r>
            <a:r>
              <a:rPr lang="fr-FR" sz="3400" dirty="0"/>
              <a:t> </a:t>
            </a:r>
          </a:p>
          <a:p>
            <a:r>
              <a:rPr lang="fr-FR" sz="3400" dirty="0"/>
              <a:t>Fibrates ( </a:t>
            </a:r>
            <a:r>
              <a:rPr lang="fr-FR" sz="3400" dirty="0" err="1"/>
              <a:t>fenofibrate</a:t>
            </a:r>
            <a:r>
              <a:rPr lang="fr-FR" sz="3400" dirty="0"/>
              <a:t>, gemfibrozil)</a:t>
            </a:r>
          </a:p>
          <a:p>
            <a:pPr lvl="1"/>
            <a:r>
              <a:rPr lang="fr-FR" sz="2900" dirty="0"/>
              <a:t>Inhibe enzyme PPAR ( foie et muscles)</a:t>
            </a:r>
          </a:p>
          <a:p>
            <a:pPr lvl="1"/>
            <a:r>
              <a:rPr lang="fr-FR" sz="2900" dirty="0"/>
              <a:t>Baisse des TG</a:t>
            </a:r>
          </a:p>
          <a:p>
            <a:pPr lvl="1"/>
            <a:r>
              <a:rPr lang="fr-FR" sz="2900" dirty="0"/>
              <a:t>MAIS Aucune baisse du risque CV dans les </a:t>
            </a:r>
            <a:r>
              <a:rPr lang="fr-FR" sz="2900" dirty="0" err="1"/>
              <a:t>etudes</a:t>
            </a:r>
            <a:endParaRPr lang="fr-FR" sz="2900" dirty="0"/>
          </a:p>
          <a:p>
            <a:r>
              <a:rPr lang="fr-FR" sz="3400" dirty="0"/>
              <a:t>Acides gras </a:t>
            </a:r>
            <a:r>
              <a:rPr lang="fr-FR" sz="3400" dirty="0" err="1"/>
              <a:t>omega</a:t>
            </a:r>
            <a:r>
              <a:rPr lang="fr-FR" sz="3400" dirty="0"/>
              <a:t> 3:</a:t>
            </a:r>
          </a:p>
          <a:p>
            <a:pPr lvl="1"/>
            <a:r>
              <a:rPr lang="fr-FR" sz="2900" dirty="0"/>
              <a:t>baisse des TG</a:t>
            </a:r>
          </a:p>
          <a:p>
            <a:pPr lvl="1"/>
            <a:r>
              <a:rPr lang="fr-FR" sz="2900" dirty="0"/>
              <a:t>Une </a:t>
            </a:r>
            <a:r>
              <a:rPr lang="fr-FR" sz="2900" dirty="0" err="1"/>
              <a:t>etude</a:t>
            </a:r>
            <a:r>
              <a:rPr lang="fr-FR" sz="2900" dirty="0"/>
              <a:t> + sur le risque CV ( </a:t>
            </a:r>
            <a:r>
              <a:rPr lang="fr-FR" sz="2900" dirty="0" err="1"/>
              <a:t>Icosapent</a:t>
            </a:r>
            <a:r>
              <a:rPr lang="fr-FR" sz="2900" dirty="0"/>
              <a:t> </a:t>
            </a:r>
            <a:r>
              <a:rPr lang="fr-FR" sz="2900" dirty="0" err="1"/>
              <a:t>ethyl</a:t>
            </a:r>
            <a:r>
              <a:rPr lang="fr-FR" sz="2900" dirty="0"/>
              <a:t> fortes doses)</a:t>
            </a:r>
          </a:p>
          <a:p>
            <a:r>
              <a:rPr lang="fr-FR" sz="3400" dirty="0"/>
              <a:t>Acide nicotinique ( Niacine) : augmente </a:t>
            </a:r>
            <a:r>
              <a:rPr lang="fr-FR" sz="3400" dirty="0" err="1"/>
              <a:t>HDLc</a:t>
            </a:r>
            <a:r>
              <a:rPr lang="fr-FR" sz="3400" dirty="0"/>
              <a:t> </a:t>
            </a:r>
          </a:p>
          <a:p>
            <a:r>
              <a:rPr lang="fr-FR" sz="3400" dirty="0"/>
              <a:t>Inhibiteurs de l’ANGPTL3 (</a:t>
            </a:r>
            <a:r>
              <a:rPr lang="fr-FR" sz="3400" dirty="0" err="1"/>
              <a:t>volanesorsen</a:t>
            </a:r>
            <a:r>
              <a:rPr lang="fr-FR" sz="3400" dirty="0"/>
              <a:t>): </a:t>
            </a:r>
          </a:p>
          <a:p>
            <a:pPr lvl="1"/>
            <a:r>
              <a:rPr lang="fr-FR" sz="2900" dirty="0"/>
              <a:t>augmente activité de LPL et HL </a:t>
            </a:r>
            <a:r>
              <a:rPr lang="fr-FR" sz="2900" dirty="0">
                <a:sym typeface="Wingdings" pitchFamily="2" charset="2"/>
              </a:rPr>
              <a:t> diminution des taux de </a:t>
            </a:r>
            <a:r>
              <a:rPr lang="fr-FR" sz="2900" dirty="0" err="1">
                <a:sym typeface="Wingdings" pitchFamily="2" charset="2"/>
              </a:rPr>
              <a:t>LDLc</a:t>
            </a:r>
            <a:r>
              <a:rPr lang="fr-FR" sz="2900" dirty="0">
                <a:sym typeface="Wingdings" pitchFamily="2" charset="2"/>
              </a:rPr>
              <a:t> et TG</a:t>
            </a:r>
          </a:p>
          <a:p>
            <a:pPr lvl="1"/>
            <a:r>
              <a:rPr lang="fr-FR" sz="2900" dirty="0">
                <a:sym typeface="Wingdings" pitchFamily="2" charset="2"/>
              </a:rPr>
              <a:t>Indic : HF  , </a:t>
            </a:r>
            <a:r>
              <a:rPr lang="fr-FR" sz="2900" dirty="0" err="1">
                <a:sym typeface="Wingdings" pitchFamily="2" charset="2"/>
              </a:rPr>
              <a:t>hypertrigliceridemie</a:t>
            </a:r>
            <a:r>
              <a:rPr lang="fr-FR" sz="2900" dirty="0">
                <a:sym typeface="Wingdings" pitchFamily="2" charset="2"/>
              </a:rPr>
              <a:t> ( &gt; 5 g/l) </a:t>
            </a:r>
          </a:p>
          <a:p>
            <a:r>
              <a:rPr lang="fr-FR" sz="3400" dirty="0">
                <a:sym typeface="Wingdings" pitchFamily="2" charset="2"/>
              </a:rPr>
              <a:t>ARN </a:t>
            </a:r>
            <a:r>
              <a:rPr lang="fr-FR" sz="3400" dirty="0" err="1">
                <a:sym typeface="Wingdings" pitchFamily="2" charset="2"/>
              </a:rPr>
              <a:t>interferent</a:t>
            </a:r>
            <a:r>
              <a:rPr lang="fr-FR" sz="3400" dirty="0">
                <a:sym typeface="Wingdings" pitchFamily="2" charset="2"/>
              </a:rPr>
              <a:t> ( INCLISRIAN) : anti PCSK 9 </a:t>
            </a:r>
          </a:p>
          <a:p>
            <a:r>
              <a:rPr lang="fr-FR" sz="3400" dirty="0">
                <a:sym typeface="Wingdings" pitchFamily="2" charset="2"/>
              </a:rPr>
              <a:t>Thérapies géniques ( </a:t>
            </a:r>
            <a:r>
              <a:rPr lang="fr-FR" sz="3400" dirty="0" err="1">
                <a:sym typeface="Wingdings" pitchFamily="2" charset="2"/>
              </a:rPr>
              <a:t>HoHF</a:t>
            </a:r>
            <a:r>
              <a:rPr lang="fr-FR" sz="3400" dirty="0">
                <a:sym typeface="Wingdings" pitchFamily="2" charset="2"/>
              </a:rPr>
              <a:t>)</a:t>
            </a:r>
            <a:endParaRPr lang="fr-FR" sz="3400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789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C36A1C-47B9-FA8A-91D1-DD20436109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13832"/>
          <a:stretch>
            <a:fillRect/>
          </a:stretch>
        </p:blipFill>
        <p:spPr>
          <a:xfrm>
            <a:off x="6227234" y="522011"/>
            <a:ext cx="5964766" cy="57822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3D171C-E6A6-FF34-D5B7-E249718E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7" y="229658"/>
            <a:ext cx="10236200" cy="1325563"/>
          </a:xfrm>
        </p:spPr>
        <p:txBody>
          <a:bodyPr/>
          <a:lstStyle/>
          <a:p>
            <a:r>
              <a:rPr lang="fr-FR" dirty="0" err="1"/>
              <a:t>Hypercholesterolémie</a:t>
            </a:r>
            <a:r>
              <a:rPr lang="fr-FR" dirty="0"/>
              <a:t> Familiale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06430-3433-AD85-37CE-E295531A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fr-FR" dirty="0"/>
              <a:t>Génétique des dyslipidémies familiales</a:t>
            </a:r>
          </a:p>
          <a:p>
            <a:pPr lvl="1"/>
            <a:r>
              <a:rPr lang="fr-FR" b="1" dirty="0"/>
              <a:t>Mutation du </a:t>
            </a:r>
            <a:r>
              <a:rPr lang="fr-FR" b="1" dirty="0" err="1"/>
              <a:t>recepteur</a:t>
            </a:r>
            <a:r>
              <a:rPr lang="fr-FR" b="1" dirty="0"/>
              <a:t> </a:t>
            </a:r>
            <a:r>
              <a:rPr lang="fr-FR" b="1" dirty="0" err="1"/>
              <a:t>LDLc</a:t>
            </a:r>
            <a:r>
              <a:rPr lang="fr-FR" b="1" dirty="0"/>
              <a:t> ++ ( </a:t>
            </a:r>
            <a:r>
              <a:rPr lang="fr-FR" dirty="0" err="1"/>
              <a:t>role</a:t>
            </a:r>
            <a:r>
              <a:rPr lang="fr-FR" dirty="0"/>
              <a:t> crucial pour la clairance du </a:t>
            </a:r>
            <a:r>
              <a:rPr lang="fr-FR" dirty="0" err="1"/>
              <a:t>cholesterol</a:t>
            </a:r>
            <a:r>
              <a:rPr lang="fr-FR" dirty="0"/>
              <a:t>), </a:t>
            </a:r>
          </a:p>
          <a:p>
            <a:pPr lvl="1"/>
            <a:r>
              <a:rPr lang="fr-FR" dirty="0"/>
              <a:t>Cause la plus fréquentes des HEFH ( </a:t>
            </a:r>
            <a:r>
              <a:rPr lang="fr-FR" dirty="0" err="1"/>
              <a:t>hypercholesterolémie</a:t>
            </a:r>
            <a:r>
              <a:rPr lang="fr-FR" dirty="0"/>
              <a:t> familiale </a:t>
            </a:r>
            <a:r>
              <a:rPr lang="fr-FR" dirty="0" err="1"/>
              <a:t>heterozygote</a:t>
            </a:r>
            <a:r>
              <a:rPr lang="fr-FR" dirty="0"/>
              <a:t>) 85% des Cas </a:t>
            </a:r>
          </a:p>
          <a:p>
            <a:r>
              <a:rPr lang="fr-FR" dirty="0"/>
              <a:t>Autres mutations</a:t>
            </a:r>
          </a:p>
          <a:p>
            <a:pPr lvl="1"/>
            <a:r>
              <a:rPr lang="fr-FR" dirty="0"/>
              <a:t>Mutation de l’APOB ( ligand entre </a:t>
            </a:r>
            <a:r>
              <a:rPr lang="fr-FR" dirty="0" err="1"/>
              <a:t>LDc</a:t>
            </a:r>
            <a:r>
              <a:rPr lang="fr-FR" dirty="0"/>
              <a:t> et R </a:t>
            </a:r>
            <a:r>
              <a:rPr lang="fr-FR" dirty="0" err="1"/>
              <a:t>LDLc</a:t>
            </a:r>
            <a:r>
              <a:rPr lang="fr-FR" dirty="0"/>
              <a:t>) ( 5% </a:t>
            </a:r>
            <a:r>
              <a:rPr lang="fr-FR" dirty="0" err="1"/>
              <a:t>desHeHF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Mutation PCSK9 ( 2 à 5%  des HEHF)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7800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64344-7132-F17D-FDC6-FF6D07B2D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365125"/>
            <a:ext cx="11594639" cy="1325563"/>
          </a:xfrm>
        </p:spPr>
        <p:txBody>
          <a:bodyPr/>
          <a:lstStyle/>
          <a:p>
            <a:r>
              <a:rPr lang="fr-FR"/>
              <a:t>Dépistage des HF: diagnostic clinique et biologique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8CFA4-71D9-B6FD-F5BA-C7EA5F5A4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1586443"/>
            <a:ext cx="7154333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i="1" u="sng"/>
              <a:t>CRITÈRES CLINIQUES</a:t>
            </a:r>
          </a:p>
          <a:p>
            <a:pPr lvl="1"/>
            <a:r>
              <a:rPr lang="fr-FR"/>
              <a:t>ATCD familiaux de Maladie CV prématurée au 1° degré</a:t>
            </a:r>
          </a:p>
          <a:p>
            <a:pPr lvl="2"/>
            <a:r>
              <a:rPr lang="fr-FR"/>
              <a:t>IDM, AVC, AOMI avant 55 ans chez homme et 60 chez femmes</a:t>
            </a:r>
          </a:p>
          <a:p>
            <a:pPr lvl="1"/>
            <a:r>
              <a:rPr lang="fr-FR"/>
              <a:t>Signes physiques</a:t>
            </a:r>
          </a:p>
          <a:p>
            <a:pPr lvl="2"/>
            <a:r>
              <a:rPr lang="fr-FR"/>
              <a:t>Xanthomes tendineux: dépôts de cholesterol ( genoux, coudes, chevilles</a:t>
            </a:r>
          </a:p>
          <a:p>
            <a:pPr lvl="2"/>
            <a:r>
              <a:rPr lang="fr-FR"/>
              <a:t>Arcus Corneae prématuré: dépôts lipidiques dans la cornée ( enfants et jeunes adultes)</a:t>
            </a:r>
          </a:p>
          <a:p>
            <a:pPr lvl="2"/>
            <a:r>
              <a:rPr lang="fr-FR"/>
              <a:t>Xanthelasma ( moins spécifiques)</a:t>
            </a:r>
          </a:p>
          <a:p>
            <a:pPr marL="514350" indent="-514350">
              <a:buFont typeface="+mj-lt"/>
              <a:buAutoNum type="arabicPeriod"/>
            </a:pPr>
            <a:r>
              <a:rPr lang="fr-FR" i="1" u="sng"/>
              <a:t>CRITÈRES BIOLOGIQUES : taux de LDLC élévés</a:t>
            </a:r>
          </a:p>
          <a:p>
            <a:pPr lvl="1"/>
            <a:r>
              <a:rPr lang="fr-FR"/>
              <a:t>LDL-C ≥ 1.90 g/L (4,9 mmol/L) chez les adultes.</a:t>
            </a:r>
          </a:p>
          <a:p>
            <a:pPr lvl="1"/>
            <a:r>
              <a:rPr lang="fr-FR"/>
              <a:t>LDL-C ≥ 1.60 g/L (4,1 mmol/L) chez les enfants.</a:t>
            </a:r>
          </a:p>
          <a:p>
            <a:pPr marL="514350" indent="-514350">
              <a:buFont typeface="+mj-lt"/>
              <a:buAutoNum type="arabicPeriod"/>
            </a:pPr>
            <a:r>
              <a:rPr lang="fr-FR"/>
              <a:t>Score diagnostic score de Dutch Lipid </a:t>
            </a:r>
          </a:p>
          <a:p>
            <a:pPr lvl="2"/>
            <a:endParaRPr lang="fr-FR" dirty="0"/>
          </a:p>
        </p:txBody>
      </p:sp>
      <p:pic>
        <p:nvPicPr>
          <p:cNvPr id="4" name="Picture 6" descr="L'hypercholesterolemie familiale - Ligue Cardiologique Belge">
            <a:extLst>
              <a:ext uri="{FF2B5EF4-FFF2-40B4-BE49-F238E27FC236}">
                <a16:creationId xmlns:a16="http://schemas.microsoft.com/office/drawing/2014/main" id="{4436BCBA-221B-A378-BE32-796F2E9A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90" y="3625200"/>
            <a:ext cx="4504343" cy="25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11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CC3C8-D370-9F57-81B4-0FCC2EE3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Xathomes</a:t>
            </a:r>
            <a:r>
              <a:rPr lang="fr-FR" dirty="0"/>
              <a:t> cutanés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7ADAA6-2E82-7A0B-EAED-E7E340172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JLE - Cahiers Santé Médecine Thérapeutique - Hypercholestérolémie familiale  : à propos d'un cas">
            <a:extLst>
              <a:ext uri="{FF2B5EF4-FFF2-40B4-BE49-F238E27FC236}">
                <a16:creationId xmlns:a16="http://schemas.microsoft.com/office/drawing/2014/main" id="{6AAD58DA-3387-8901-820F-87DC5475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2088" y="1516101"/>
            <a:ext cx="3047209" cy="62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anthome tendineux = Cholestérolémie">
            <a:extLst>
              <a:ext uri="{FF2B5EF4-FFF2-40B4-BE49-F238E27FC236}">
                <a16:creationId xmlns:a16="http://schemas.microsoft.com/office/drawing/2014/main" id="{099BC423-FFE3-1844-1733-85861CC7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296" y="128138"/>
            <a:ext cx="3330574" cy="30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LE - Cahiers Santé Médecine Thérapeutique - Hypercholestérolémie familiale  : à propos d'un cas">
            <a:extLst>
              <a:ext uri="{FF2B5EF4-FFF2-40B4-BE49-F238E27FC236}">
                <a16:creationId xmlns:a16="http://schemas.microsoft.com/office/drawing/2014/main" id="{3B87A1BA-7A27-78F1-4FF7-E23FE1E7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7" y="3129755"/>
            <a:ext cx="5452451" cy="348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71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F46AC-35F3-2AEA-B77F-EC39F87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3000" cy="722077"/>
          </a:xfrm>
        </p:spPr>
        <p:txBody>
          <a:bodyPr/>
          <a:lstStyle/>
          <a:p>
            <a:r>
              <a:rPr lang="fr-FR" dirty="0"/>
              <a:t>Xanthelasma, arc cornéen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BF9556-5659-90E1-B53A-CC9DAE204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Xanthomes décodés : améliore la clarté et l'apparence de la peau">
            <a:extLst>
              <a:ext uri="{FF2B5EF4-FFF2-40B4-BE49-F238E27FC236}">
                <a16:creationId xmlns:a16="http://schemas.microsoft.com/office/drawing/2014/main" id="{CDA67AFF-A5FC-4AC7-F817-36BB6742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3" y="1087202"/>
            <a:ext cx="4002158" cy="26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hypercholesterolemie familiale - Ligue Cardiologique Belge">
            <a:extLst>
              <a:ext uri="{FF2B5EF4-FFF2-40B4-BE49-F238E27FC236}">
                <a16:creationId xmlns:a16="http://schemas.microsoft.com/office/drawing/2014/main" id="{CAF93FC7-F2CB-B953-86C5-7159A001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25211"/>
            <a:ext cx="6002959" cy="3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H Canada">
            <a:extLst>
              <a:ext uri="{FF2B5EF4-FFF2-40B4-BE49-F238E27FC236}">
                <a16:creationId xmlns:a16="http://schemas.microsoft.com/office/drawing/2014/main" id="{16F1E58B-9E61-52B6-B882-A123B08F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94814"/>
            <a:ext cx="4806950" cy="35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dian Diet For High Cholesterol and Triglycerides — Roshni Sanghvi">
            <a:extLst>
              <a:ext uri="{FF2B5EF4-FFF2-40B4-BE49-F238E27FC236}">
                <a16:creationId xmlns:a16="http://schemas.microsoft.com/office/drawing/2014/main" id="{077EA369-0F3E-3B97-B919-E3D2C122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09" y="3332788"/>
            <a:ext cx="56134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2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A447A-2984-A031-5B1B-8114E926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Monsieur L, 3 ans plus tard SCA / </a:t>
            </a:r>
            <a:r>
              <a:rPr lang="fr-FR" dirty="0" err="1"/>
              <a:t>evolution</a:t>
            </a:r>
            <a:r>
              <a:rPr lang="fr-FR" dirty="0"/>
              <a:t> des lésions coronaires sur l’IVA – </a:t>
            </a:r>
            <a:r>
              <a:rPr lang="fr-FR" dirty="0" err="1"/>
              <a:t>Nécéssité</a:t>
            </a:r>
            <a:r>
              <a:rPr lang="fr-FR" dirty="0"/>
              <a:t> d’angioplastie 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71BA3F-7F93-AE8E-2910-49FD1F13A1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Finalement pourquoi pas un traitement hypolipémiant chez ce patient «  réfractaire »?</a:t>
            </a:r>
          </a:p>
          <a:p>
            <a:r>
              <a:rPr lang="fr-FR" dirty="0"/>
              <a:t>Quel Objectif chez ce patient ?</a:t>
            </a:r>
          </a:p>
        </p:txBody>
      </p:sp>
      <p:pic>
        <p:nvPicPr>
          <p:cNvPr id="9" name="FIRS IVA 10:40">
            <a:hlinkClick r:id="" action="ppaction://media"/>
            <a:extLst>
              <a:ext uri="{FF2B5EF4-FFF2-40B4-BE49-F238E27FC236}">
                <a16:creationId xmlns:a16="http://schemas.microsoft.com/office/drawing/2014/main" id="{66DA4629-A046-CA92-27BC-BE54DCAFB13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6538" y="1825625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7195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F2C9C-5AC9-F269-FA55-65DB727E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588ABD-BDE2-66CC-9561-D8E944DF3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2" descr="Indian Diet For High Cholesterol and Triglycerides — Roshni Sanghvi">
            <a:extLst>
              <a:ext uri="{FF2B5EF4-FFF2-40B4-BE49-F238E27FC236}">
                <a16:creationId xmlns:a16="http://schemas.microsoft.com/office/drawing/2014/main" id="{9580A7F9-26A5-CA59-0464-01EA6604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62" y="365125"/>
            <a:ext cx="9942076" cy="63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48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57463-51CD-1FA9-F9E7-2D836FFB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FDFBD688-5E4C-E903-959B-D58B493E5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904" t="13429" r="37445" b="-870"/>
          <a:stretch>
            <a:fillRect/>
          </a:stretch>
        </p:blipFill>
        <p:spPr>
          <a:xfrm>
            <a:off x="1847169" y="131904"/>
            <a:ext cx="3975315" cy="659419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B1FE8B-8C7F-6532-D4AF-4E03D5681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24" y="131903"/>
            <a:ext cx="4140576" cy="67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56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D554C-E3E0-AD29-CBEC-C983F692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Hypercholesterolémie</a:t>
            </a:r>
            <a:r>
              <a:rPr lang="fr-FR" dirty="0"/>
              <a:t> Familiale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BA8342-4AA5-C166-44ED-93D0D1CB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5780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fr-FR" b="1" dirty="0"/>
              <a:t>TEST GÉNOMIQUE</a:t>
            </a:r>
            <a:br>
              <a:rPr lang="fr-FR" dirty="0"/>
            </a:br>
            <a:r>
              <a:rPr lang="fr-FR" dirty="0"/>
              <a:t>→ Confirmation génétique: la présence de mutations identifiées dans les gènes LDLR, APOB ou PCSK9 confirme le diagnostic d'</a:t>
            </a:r>
            <a:r>
              <a:rPr lang="fr-FR" dirty="0" err="1"/>
              <a:t>HeFH</a:t>
            </a:r>
            <a:r>
              <a:rPr lang="fr-FR" dirty="0"/>
              <a:t>. Le test génétique est recommandé surtout chez les patients avec un score élevé de </a:t>
            </a:r>
            <a:r>
              <a:rPr lang="fr-FR" dirty="0" err="1"/>
              <a:t>HeFH</a:t>
            </a:r>
            <a:r>
              <a:rPr lang="fr-FR" dirty="0"/>
              <a:t> clinique.</a:t>
            </a:r>
            <a:br>
              <a:rPr lang="fr-FR" dirty="0"/>
            </a:br>
            <a:r>
              <a:rPr lang="fr-FR" dirty="0"/>
              <a:t>→ Dépistage familial : une fois un patient diagnostiqué, il est essentiel de dépister les membres de la famille pour identifier d'autres individus atteints.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fr-FR" dirty="0"/>
              <a:t>Si doute avec haut niveau de </a:t>
            </a:r>
            <a:r>
              <a:rPr lang="fr-FR" dirty="0" err="1"/>
              <a:t>LDLc</a:t>
            </a:r>
            <a:r>
              <a:rPr lang="fr-FR" dirty="0"/>
              <a:t> et forte suspicion, adresser le patient </a:t>
            </a:r>
          </a:p>
          <a:p>
            <a:pPr marL="0" indent="0">
              <a:buNone/>
            </a:pPr>
            <a:r>
              <a:rPr lang="fr-FR" b="1" i="1" dirty="0">
                <a:highlight>
                  <a:srgbClr val="FFFF00"/>
                </a:highlight>
              </a:rPr>
              <a:t>	au centre de référence ( Dr </a:t>
            </a:r>
            <a:r>
              <a:rPr lang="fr-FR" b="1" i="1" dirty="0" err="1">
                <a:highlight>
                  <a:srgbClr val="FFFF00"/>
                </a:highlight>
              </a:rPr>
              <a:t>Yelnik</a:t>
            </a:r>
            <a:r>
              <a:rPr lang="fr-FR" b="1" i="1" dirty="0">
                <a:highlight>
                  <a:srgbClr val="FFFF00"/>
                </a:highlight>
              </a:rPr>
              <a:t> Cécile, </a:t>
            </a:r>
            <a:r>
              <a:rPr lang="fr-FR" b="1" i="1" dirty="0" err="1">
                <a:highlight>
                  <a:srgbClr val="FFFF00"/>
                </a:highlight>
              </a:rPr>
              <a:t>Hopital</a:t>
            </a:r>
            <a:r>
              <a:rPr lang="fr-FR" b="1" i="1" dirty="0">
                <a:highlight>
                  <a:srgbClr val="FFFF00"/>
                </a:highlight>
              </a:rPr>
              <a:t> </a:t>
            </a:r>
            <a:r>
              <a:rPr lang="fr-FR" b="1" i="1" dirty="0" err="1">
                <a:highlight>
                  <a:srgbClr val="FFFF00"/>
                </a:highlight>
              </a:rPr>
              <a:t>Hurriez</a:t>
            </a:r>
            <a:r>
              <a:rPr lang="fr-FR" b="1" i="1" dirty="0">
                <a:highlight>
                  <a:srgbClr val="FFFF00"/>
                </a:highlight>
              </a:rPr>
              <a:t> CHU Lille)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51874B-1491-7470-95C1-59C6D812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28" y="1825624"/>
            <a:ext cx="4639504" cy="36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62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C9388-1A9C-E31A-4D55-1A0710D2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342"/>
          </a:xfrm>
        </p:spPr>
        <p:txBody>
          <a:bodyPr/>
          <a:lstStyle/>
          <a:p>
            <a:r>
              <a:rPr lang="fr-FR" dirty="0"/>
              <a:t>CAT thérapeutique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8894B-7B6E-1A70-E6C2-FBB499E61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67"/>
            <a:ext cx="10236200" cy="397285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Patient </a:t>
            </a:r>
            <a:r>
              <a:rPr lang="fr-FR" dirty="0" err="1"/>
              <a:t>HeHF</a:t>
            </a:r>
            <a:r>
              <a:rPr lang="fr-FR" dirty="0"/>
              <a:t> = haut risque cardiovasculaire</a:t>
            </a:r>
          </a:p>
          <a:p>
            <a:r>
              <a:rPr lang="fr-FR" dirty="0"/>
              <a:t>Adulte : objectif LDL &gt; 0.7 g/L</a:t>
            </a:r>
          </a:p>
          <a:p>
            <a:r>
              <a:rPr lang="fr-FR" dirty="0"/>
              <a:t>Traitement combiné statine antiPSCK9 EZETIMIBE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u="sng" dirty="0"/>
              <a:t>Et Les enfants ??</a:t>
            </a:r>
          </a:p>
          <a:p>
            <a:r>
              <a:rPr lang="fr-FR" dirty="0"/>
              <a:t>SI LDLC &gt; 1.9 g/l et patient de + de 10 ans : statines</a:t>
            </a:r>
          </a:p>
          <a:p>
            <a:endParaRPr lang="fr-FR" dirty="0"/>
          </a:p>
          <a:p>
            <a:r>
              <a:rPr lang="fr-FR" dirty="0"/>
              <a:t>Ne pas attendre sous prétexte que ce sont des enfants – adolescents …</a:t>
            </a:r>
          </a:p>
          <a:p>
            <a:r>
              <a:rPr lang="fr-FR" dirty="0"/>
              <a:t>Souvenez vous du </a:t>
            </a:r>
            <a:r>
              <a:rPr lang="fr-FR" dirty="0" err="1"/>
              <a:t>contiuum</a:t>
            </a:r>
            <a:r>
              <a:rPr lang="fr-FR" dirty="0"/>
              <a:t> de l’</a:t>
            </a:r>
            <a:r>
              <a:rPr lang="fr-FR" dirty="0" err="1"/>
              <a:t>atherosclerose</a:t>
            </a:r>
            <a:endParaRPr lang="fr-FR" dirty="0"/>
          </a:p>
        </p:txBody>
      </p:sp>
      <p:pic>
        <p:nvPicPr>
          <p:cNvPr id="4" name="Image 3" descr="Athérosclérose : causes, symptômes, diagnostic et traitement">
            <a:extLst>
              <a:ext uri="{FF2B5EF4-FFF2-40B4-BE49-F238E27FC236}">
                <a16:creationId xmlns:a16="http://schemas.microsoft.com/office/drawing/2014/main" id="{901B7327-27C5-449D-AC67-E9F4C5F5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4630956"/>
            <a:ext cx="3352800" cy="2227043"/>
          </a:xfrm>
          <a:prstGeom prst="rect">
            <a:avLst/>
          </a:prstGeom>
        </p:spPr>
      </p:pic>
      <p:pic>
        <p:nvPicPr>
          <p:cNvPr id="5" name="Espace réservé du contenu 4" descr="GC656DE Retour vers le présent (Traditional Cache) in Grand-Est, France  created by dossek">
            <a:extLst>
              <a:ext uri="{FF2B5EF4-FFF2-40B4-BE49-F238E27FC236}">
                <a16:creationId xmlns:a16="http://schemas.microsoft.com/office/drawing/2014/main" id="{9E74C4B1-2E25-3993-D2CE-60E431FB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378323"/>
            <a:ext cx="2624665" cy="14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62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A8124-A462-D4AC-281A-6A015DEDB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C7701-02FB-1BA0-2F1F-42F31BF81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009874-7A17-8829-4379-6637E176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307" t="13326"/>
          <a:stretch>
            <a:fillRect/>
          </a:stretch>
        </p:blipFill>
        <p:spPr>
          <a:xfrm>
            <a:off x="838199" y="1352549"/>
            <a:ext cx="10982475" cy="52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86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FD08E-BD15-2B5C-95C9-5DA0EBA7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ESC et ESA 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31F75A-3D54-523B-955A-7127ECFCB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Mise à jour des recos de 2019</a:t>
            </a:r>
          </a:p>
          <a:p>
            <a:r>
              <a:rPr lang="fr-FR" dirty="0"/>
              <a:t>Principales évolutions</a:t>
            </a:r>
          </a:p>
          <a:p>
            <a:pPr lvl="1"/>
            <a:r>
              <a:rPr lang="fr-FR" dirty="0"/>
              <a:t>Utilisation de grille SCORE 2 et Score 2 OP</a:t>
            </a:r>
          </a:p>
          <a:p>
            <a:pPr lvl="1"/>
            <a:r>
              <a:rPr lang="fr-FR" dirty="0"/>
              <a:t>Inclusion de nouveaux traitements (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bempédoique</a:t>
            </a:r>
            <a:r>
              <a:rPr lang="fr-FR" dirty="0"/>
              <a:t> + </a:t>
            </a:r>
            <a:r>
              <a:rPr lang="fr-FR" dirty="0" err="1"/>
              <a:t>evinacumab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Recos pour le </a:t>
            </a:r>
            <a:r>
              <a:rPr lang="fr-FR" dirty="0" err="1"/>
              <a:t>ttt</a:t>
            </a:r>
            <a:r>
              <a:rPr lang="fr-FR" dirty="0"/>
              <a:t> hypolipémiant après SCA </a:t>
            </a:r>
          </a:p>
          <a:p>
            <a:pPr lvl="1"/>
            <a:r>
              <a:rPr lang="fr-FR" dirty="0"/>
              <a:t>Recos pour </a:t>
            </a:r>
            <a:r>
              <a:rPr lang="fr-FR" dirty="0" err="1"/>
              <a:t>ttt</a:t>
            </a:r>
            <a:r>
              <a:rPr lang="fr-FR" dirty="0"/>
              <a:t> hypertriglycéridémie</a:t>
            </a:r>
          </a:p>
          <a:p>
            <a:pPr lvl="1"/>
            <a:r>
              <a:rPr lang="fr-FR" dirty="0"/>
              <a:t>Recos pour le patient VIH</a:t>
            </a:r>
          </a:p>
          <a:p>
            <a:pPr lvl="1"/>
            <a:r>
              <a:rPr lang="fr-FR" dirty="0"/>
              <a:t>Recos pour le </a:t>
            </a:r>
            <a:r>
              <a:rPr lang="fr-FR" dirty="0" err="1"/>
              <a:t>ttt</a:t>
            </a:r>
            <a:r>
              <a:rPr lang="fr-FR" dirty="0"/>
              <a:t> par statine si cancer </a:t>
            </a:r>
          </a:p>
          <a:p>
            <a:pPr lvl="1"/>
            <a:r>
              <a:rPr lang="fr-FR" dirty="0"/>
              <a:t>Recos sur les suppléments Alimentaires</a:t>
            </a:r>
          </a:p>
          <a:p>
            <a:r>
              <a:rPr lang="fr-FR" dirty="0"/>
              <a:t>Priorité : </a:t>
            </a:r>
            <a:r>
              <a:rPr lang="fr-FR" dirty="0" err="1"/>
              <a:t>LDLc</a:t>
            </a:r>
            <a:r>
              <a:rPr lang="fr-FR" dirty="0"/>
              <a:t> = le facteur causal majeur </a:t>
            </a:r>
          </a:p>
          <a:p>
            <a:pPr marL="0" indent="0">
              <a:buNone/>
            </a:pPr>
            <a:r>
              <a:rPr lang="fr-FR" dirty="0"/>
              <a:t>Baisse du </a:t>
            </a:r>
            <a:r>
              <a:rPr lang="fr-FR" dirty="0" err="1"/>
              <a:t>LDLc</a:t>
            </a:r>
            <a:r>
              <a:rPr lang="fr-FR" dirty="0"/>
              <a:t> induit une baisse du risque CV</a:t>
            </a:r>
          </a:p>
        </p:txBody>
      </p:sp>
      <p:pic>
        <p:nvPicPr>
          <p:cNvPr id="4" name="Image 3" descr="Fichier:Esc-logo.png — Wikipédia">
            <a:extLst>
              <a:ext uri="{FF2B5EF4-FFF2-40B4-BE49-F238E27FC236}">
                <a16:creationId xmlns:a16="http://schemas.microsoft.com/office/drawing/2014/main" id="{74990A7F-6B21-DA87-0AF2-6BCC3494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050" y="4978930"/>
            <a:ext cx="1841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2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FD079-E5A9-668B-414F-85FC5C62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du risque CV global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BE20A-7262-88A2-7000-20EBA34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7" y="1690688"/>
            <a:ext cx="11226800" cy="4486275"/>
          </a:xfrm>
        </p:spPr>
        <p:txBody>
          <a:bodyPr>
            <a:normAutofit fontScale="92500" lnSpcReduction="10000"/>
          </a:bodyPr>
          <a:lstStyle/>
          <a:p>
            <a:r>
              <a:rPr lang="fr-FR" sz="3000" dirty="0"/>
              <a:t>Grilles de risque CV en prévention primaire</a:t>
            </a:r>
          </a:p>
          <a:p>
            <a:pPr lvl="1"/>
            <a:r>
              <a:rPr lang="fr-FR" sz="2600" dirty="0"/>
              <a:t>SCORE 2 de 40 à 69 ans</a:t>
            </a:r>
          </a:p>
          <a:p>
            <a:pPr lvl="1"/>
            <a:r>
              <a:rPr lang="fr-FR" sz="2600" dirty="0"/>
              <a:t>Score 2 OP  de 70. à 89 ans</a:t>
            </a:r>
          </a:p>
          <a:p>
            <a:r>
              <a:rPr lang="fr-FR" dirty="0"/>
              <a:t>Estime le risque CV absolu d’</a:t>
            </a:r>
            <a:r>
              <a:rPr lang="fr-FR" dirty="0" err="1"/>
              <a:t>evenements</a:t>
            </a:r>
            <a:r>
              <a:rPr lang="fr-FR" dirty="0"/>
              <a:t> CV majeurs, fatal ou non à 10 ans</a:t>
            </a:r>
          </a:p>
          <a:p>
            <a:r>
              <a:rPr lang="fr-FR" dirty="0"/>
              <a:t>Quatre grilles selon les pays</a:t>
            </a:r>
          </a:p>
          <a:p>
            <a:r>
              <a:rPr lang="fr-FR" dirty="0"/>
              <a:t>La France appartient à la grille des pays à bas risque CV</a:t>
            </a:r>
          </a:p>
          <a:p>
            <a:r>
              <a:rPr lang="fr-FR" dirty="0"/>
              <a:t>La Pologne aux pays à haut risque CV</a:t>
            </a:r>
          </a:p>
          <a:p>
            <a:r>
              <a:rPr lang="fr-FR" dirty="0"/>
              <a:t>Grille faite pour patients en Prevention primaire ne prenant pas de Statines</a:t>
            </a:r>
          </a:p>
          <a:p>
            <a:r>
              <a:rPr lang="fr-FR" b="1" dirty="0"/>
              <a:t>Ces grilles ne doivent pas être utilisées pour évaluer le risque CV d’un patient qui a déjà une maladie CV ou qui prend déjà un hypolipémiant </a:t>
            </a:r>
          </a:p>
        </p:txBody>
      </p:sp>
      <p:pic>
        <p:nvPicPr>
          <p:cNvPr id="4" name="Image 3" descr="Fichier:Esc-logo.png — Wikipédia">
            <a:extLst>
              <a:ext uri="{FF2B5EF4-FFF2-40B4-BE49-F238E27FC236}">
                <a16:creationId xmlns:a16="http://schemas.microsoft.com/office/drawing/2014/main" id="{7AC8E266-82F2-33B2-5411-CC51BB99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233" y="585788"/>
            <a:ext cx="1841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06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score2 1">
            <a:extLst>
              <a:ext uri="{FF2B5EF4-FFF2-40B4-BE49-F238E27FC236}">
                <a16:creationId xmlns:a16="http://schemas.microsoft.com/office/drawing/2014/main" id="{FAD31BA9-5C09-37BF-129C-57083BFEC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47" b="2077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95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80254-04DE-32E7-E837-AF2CD76E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55E4EE-2E73-F395-B858-83E40BDF2F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9064" cy="64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BCD524-4FE5-5A85-D215-3ABB0FB3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78" y="0"/>
            <a:ext cx="6042229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31F752-4161-A7EE-1ECE-18E26678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98" y="4944533"/>
            <a:ext cx="4367002" cy="15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13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512EF-84D4-863D-6503-292C08EF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Score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3329D9-0BE7-9B64-C637-3F5521769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Déterminations du risque selon âge, tabac taux de non HDL </a:t>
            </a:r>
            <a:r>
              <a:rPr lang="fr-FR" dirty="0" err="1"/>
              <a:t>chol</a:t>
            </a:r>
            <a:r>
              <a:rPr lang="fr-FR" dirty="0"/>
              <a:t>, diabète, </a:t>
            </a:r>
          </a:p>
          <a:p>
            <a:r>
              <a:rPr lang="fr-FR" dirty="0"/>
              <a:t>Le patient va être classé en 4 niveaux de risque avec chacun un objectif de taux de LDLC à atteindre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Très haut risque CV				</a:t>
            </a:r>
            <a:r>
              <a:rPr lang="fr-FR" b="1" dirty="0" err="1">
                <a:solidFill>
                  <a:srgbClr val="FF0000"/>
                </a:solidFill>
              </a:rPr>
              <a:t>LDLc</a:t>
            </a:r>
            <a:r>
              <a:rPr lang="fr-FR" b="1" dirty="0">
                <a:solidFill>
                  <a:srgbClr val="FF0000"/>
                </a:solidFill>
              </a:rPr>
              <a:t> &lt; 0.55 g/l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Haut risque CV				</a:t>
            </a:r>
            <a:r>
              <a:rPr lang="fr-FR" b="1" dirty="0" err="1">
                <a:solidFill>
                  <a:srgbClr val="FF0000"/>
                </a:solidFill>
              </a:rPr>
              <a:t>LDLc</a:t>
            </a:r>
            <a:r>
              <a:rPr lang="fr-FR" b="1" dirty="0">
                <a:solidFill>
                  <a:srgbClr val="FF0000"/>
                </a:solidFill>
              </a:rPr>
              <a:t> &lt; 0.7g/l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Risque intermédiaire ou modéré		</a:t>
            </a:r>
            <a:r>
              <a:rPr lang="fr-FR" b="1" dirty="0" err="1">
                <a:solidFill>
                  <a:srgbClr val="FF0000"/>
                </a:solidFill>
              </a:rPr>
              <a:t>LDLc</a:t>
            </a:r>
            <a:r>
              <a:rPr lang="fr-FR" b="1" dirty="0">
                <a:solidFill>
                  <a:srgbClr val="FF0000"/>
                </a:solidFill>
              </a:rPr>
              <a:t> &lt; 1.0 g/l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Risque faible					</a:t>
            </a:r>
            <a:r>
              <a:rPr lang="fr-FR" b="1" dirty="0" err="1">
                <a:solidFill>
                  <a:srgbClr val="FF0000"/>
                </a:solidFill>
              </a:rPr>
              <a:t>LDLc</a:t>
            </a:r>
            <a:r>
              <a:rPr lang="fr-FR" b="1" dirty="0">
                <a:solidFill>
                  <a:srgbClr val="FF0000"/>
                </a:solidFill>
              </a:rPr>
              <a:t>&lt; 1.16 g/l </a:t>
            </a:r>
          </a:p>
          <a:p>
            <a:pPr lvl="1"/>
            <a:endParaRPr lang="fr-FR" dirty="0"/>
          </a:p>
        </p:txBody>
      </p:sp>
      <p:pic>
        <p:nvPicPr>
          <p:cNvPr id="4" name="Image 3" descr="Les 6 plus belles pyramides d'Egypte - Cheops Travel">
            <a:extLst>
              <a:ext uri="{FF2B5EF4-FFF2-40B4-BE49-F238E27FC236}">
                <a16:creationId xmlns:a16="http://schemas.microsoft.com/office/drawing/2014/main" id="{48F2879C-08F2-DC8F-6FED-A661056D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509" y="4030133"/>
            <a:ext cx="247815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5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6216D-D11D-BB66-B560-01D14D85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Maladies Cardiovasculaires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3F2D91-2A37-7DE9-80C7-B1858A34D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80" y="1900915"/>
            <a:ext cx="10786820" cy="4351338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En 2022, les </a:t>
            </a:r>
            <a:r>
              <a:rPr lang="fr-FR" dirty="0">
                <a:hlinkClick r:id="rId2" tooltip="Lien vers notre dossier Maladies cardiovasculaires et accident vasculaire cérébral"/>
              </a:rPr>
              <a:t>maladies cardio-neuro-vasculaires</a:t>
            </a:r>
            <a:r>
              <a:rPr lang="fr-FR" dirty="0"/>
              <a:t> ont entraîné 1,2 million d'hospitalisations et 140 000 décès chez les adultes, soit plus d’un décès sur cinq. ( cardiopathies ischémiques – insuffisance cardiaque- AVC) </a:t>
            </a:r>
          </a:p>
          <a:p>
            <a:pPr marL="457200" lvl="1" indent="0" fontAlgn="base">
              <a:buNone/>
            </a:pPr>
            <a:endParaRPr lang="fr-FR" dirty="0"/>
          </a:p>
          <a:p>
            <a:pPr fontAlgn="base"/>
            <a:r>
              <a:rPr lang="fr-FR" u="sng" dirty="0">
                <a:solidFill>
                  <a:srgbClr val="FF0000"/>
                </a:solidFill>
              </a:rPr>
              <a:t>L’</a:t>
            </a:r>
            <a:r>
              <a:rPr lang="fr-FR" u="sng" dirty="0" err="1">
                <a:solidFill>
                  <a:srgbClr val="FF0000"/>
                </a:solidFill>
              </a:rPr>
              <a:t>atherosclerose</a:t>
            </a:r>
            <a:r>
              <a:rPr lang="fr-FR" u="sng" dirty="0">
                <a:solidFill>
                  <a:srgbClr val="FF0000"/>
                </a:solidFill>
              </a:rPr>
              <a:t> est la principale cause des maladies Cardiovasculaires</a:t>
            </a:r>
          </a:p>
          <a:p>
            <a:pPr fontAlgn="base"/>
            <a:r>
              <a:rPr lang="fr-FR" u="sng" dirty="0">
                <a:solidFill>
                  <a:srgbClr val="FF0000"/>
                </a:solidFill>
              </a:rPr>
              <a:t>Atherosclerose = continuum dans le temps, c’est une maladie accumulative comme pour le diabète (attendre pour traiter ne sert à rien)</a:t>
            </a:r>
          </a:p>
          <a:p>
            <a:pPr fontAlgn="base"/>
            <a:endParaRPr lang="fr-FR" dirty="0"/>
          </a:p>
        </p:txBody>
      </p:sp>
      <p:pic>
        <p:nvPicPr>
          <p:cNvPr id="4" name="Picture 2" descr="L'athérosclérose - FFC">
            <a:extLst>
              <a:ext uri="{FF2B5EF4-FFF2-40B4-BE49-F238E27FC236}">
                <a16:creationId xmlns:a16="http://schemas.microsoft.com/office/drawing/2014/main" id="{07ABEC9A-74C4-FA1A-E990-90A564E0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56" y="32369"/>
            <a:ext cx="3790444" cy="16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B251BE-73B0-1ADE-4F93-7327878AAA76}"/>
              </a:ext>
            </a:extLst>
          </p:cNvPr>
          <p:cNvSpPr txBox="1"/>
          <p:nvPr/>
        </p:nvSpPr>
        <p:spPr>
          <a:xfrm>
            <a:off x="7880889" y="6067587"/>
            <a:ext cx="39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Santé Publique France 2025</a:t>
            </a:r>
          </a:p>
        </p:txBody>
      </p:sp>
    </p:spTree>
    <p:extLst>
      <p:ext uri="{BB962C8B-B14F-4D97-AF65-F5344CB8AC3E}">
        <p14:creationId xmlns:p14="http://schemas.microsoft.com/office/powerpoint/2010/main" val="3842352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651ADF3-9B0A-2F2A-FE5E-C1A228F02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90" y="0"/>
            <a:ext cx="11740419" cy="63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63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A394080-4E2F-96D4-B3FE-3B042434C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85794"/>
            <a:ext cx="8483449" cy="62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9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1CE34-99C2-F2F3-5B87-236510CA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Position par rapport au score calcique coronaire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773F8C-A7DC-308B-3DE1-174A54FCC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Aucun essai clinique randomisé n’a démontré l’utilisation du score calcique coronaire pour classer le risque, guider le </a:t>
            </a:r>
            <a:r>
              <a:rPr lang="fr-FR" dirty="0" err="1"/>
              <a:t>ttt</a:t>
            </a:r>
            <a:r>
              <a:rPr lang="fr-FR" dirty="0"/>
              <a:t> et améliorer le pronostic</a:t>
            </a:r>
          </a:p>
          <a:p>
            <a:r>
              <a:rPr lang="fr-FR" dirty="0"/>
              <a:t>Cependant son utilisation améliore le pouvoir discriminant de la classification du risque</a:t>
            </a:r>
          </a:p>
          <a:p>
            <a:r>
              <a:rPr lang="fr-FR" dirty="0"/>
              <a:t>SCC est relié de façon graduelle au risque d’</a:t>
            </a:r>
            <a:r>
              <a:rPr lang="fr-FR" dirty="0" err="1"/>
              <a:t>evenement</a:t>
            </a:r>
            <a:r>
              <a:rPr lang="fr-FR" dirty="0"/>
              <a:t> CV </a:t>
            </a:r>
          </a:p>
          <a:p>
            <a:r>
              <a:rPr lang="fr-FR" dirty="0"/>
              <a:t>Pas de seuil proposé</a:t>
            </a:r>
          </a:p>
          <a:p>
            <a:pPr lvl="1"/>
            <a:r>
              <a:rPr lang="fr-FR" dirty="0"/>
              <a:t>300 ?</a:t>
            </a:r>
          </a:p>
          <a:p>
            <a:pPr lvl="1"/>
            <a:r>
              <a:rPr lang="fr-FR" dirty="0"/>
              <a:t>100?</a:t>
            </a:r>
          </a:p>
          <a:p>
            <a:pPr lvl="1"/>
            <a:r>
              <a:rPr lang="fr-FR" dirty="0"/>
              <a:t>Score à 0 est associé à risque faible</a:t>
            </a:r>
          </a:p>
        </p:txBody>
      </p:sp>
    </p:spTree>
    <p:extLst>
      <p:ext uri="{BB962C8B-B14F-4D97-AF65-F5344CB8AC3E}">
        <p14:creationId xmlns:p14="http://schemas.microsoft.com/office/powerpoint/2010/main" val="1110115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D369E8-3A76-A396-8819-397D45D3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fr-FR" sz="4000" dirty="0"/>
              <a:t>Rappel score calcique: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52D35-C660-D836-A641-FD01F07C5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fr-FR" sz="2000" dirty="0"/>
              <a:t>scanner sans injection synchronisé</a:t>
            </a:r>
          </a:p>
          <a:p>
            <a:r>
              <a:rPr lang="fr-FR" sz="2000" dirty="0"/>
              <a:t>quantifie les calcifications coronaires</a:t>
            </a:r>
          </a:p>
          <a:p>
            <a:r>
              <a:rPr lang="fr-FR" sz="2000" dirty="0"/>
              <a:t>Score AGASTON</a:t>
            </a:r>
          </a:p>
          <a:p>
            <a:r>
              <a:rPr lang="fr-FR" sz="2000" dirty="0"/>
              <a:t>ne dépiste pas les sténoses ( rôle du </a:t>
            </a:r>
            <a:r>
              <a:rPr lang="fr-FR" sz="2000" dirty="0" err="1"/>
              <a:t>Coroscanner</a:t>
            </a:r>
            <a:r>
              <a:rPr lang="fr-FR" sz="2000" dirty="0"/>
              <a:t> injecté)</a:t>
            </a:r>
          </a:p>
          <a:p>
            <a:r>
              <a:rPr lang="fr-FR" sz="2000" dirty="0"/>
              <a:t>Si SCC = 0 , risque faible</a:t>
            </a:r>
          </a:p>
          <a:p>
            <a:r>
              <a:rPr lang="fr-FR" sz="2000" dirty="0"/>
              <a:t>si score calciques élevé ( &gt; 1000), c’est plus dur de voir les sténoses en </a:t>
            </a:r>
            <a:r>
              <a:rPr lang="fr-FR" sz="2000" dirty="0" err="1"/>
              <a:t>coroscanner</a:t>
            </a:r>
            <a:r>
              <a:rPr lang="fr-FR" sz="2000" dirty="0"/>
              <a:t> injecté</a:t>
            </a:r>
          </a:p>
          <a:p>
            <a:endParaRPr lang="fr-FR" sz="2000" dirty="0"/>
          </a:p>
        </p:txBody>
      </p:sp>
      <p:pic>
        <p:nvPicPr>
          <p:cNvPr id="4" name="Image 3" descr="scanner cardiaque">
            <a:extLst>
              <a:ext uri="{FF2B5EF4-FFF2-40B4-BE49-F238E27FC236}">
                <a16:creationId xmlns:a16="http://schemas.microsoft.com/office/drawing/2014/main" id="{F822E209-B03F-F73A-F059-E4F815F4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88" y="774285"/>
            <a:ext cx="3213078" cy="2581173"/>
          </a:xfrm>
          <a:prstGeom prst="rect">
            <a:avLst/>
          </a:prstGeom>
        </p:spPr>
      </p:pic>
      <p:pic>
        <p:nvPicPr>
          <p:cNvPr id="5" name="Image 4" descr="Quantification du calcium coronarien aux hôpitaux CMQ">
            <a:extLst>
              <a:ext uri="{FF2B5EF4-FFF2-40B4-BE49-F238E27FC236}">
                <a16:creationId xmlns:a16="http://schemas.microsoft.com/office/drawing/2014/main" id="{94DD3DED-888A-9194-2CF0-225E9AF0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12" y="3575074"/>
            <a:ext cx="3740830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3B7E1-1A49-3D74-68C2-92578C44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Prise en compte des facteurs additionnels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A77952-D532-E38B-CDF3-EA369BD0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31" y="1109548"/>
            <a:ext cx="10209937" cy="5748452"/>
          </a:xfrm>
          <a:prstGeom prst="rect">
            <a:avLst/>
          </a:prstGeom>
        </p:spPr>
      </p:pic>
      <p:pic>
        <p:nvPicPr>
          <p:cNvPr id="3" name="Image 2" descr="Fichier:Esc-logo.png — Wikipédia">
            <a:extLst>
              <a:ext uri="{FF2B5EF4-FFF2-40B4-BE49-F238E27FC236}">
                <a16:creationId xmlns:a16="http://schemas.microsoft.com/office/drawing/2014/main" id="{32E85F05-A82D-B4AE-060E-A6A1436C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4978930"/>
            <a:ext cx="1841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8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4AB32-06AF-1403-C475-4DDAACB1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CBA51-B637-13F1-F4DE-B4271B90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compte des facteurs additionnels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E5E93-5F10-E133-A898-E4CE415BC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30" y="1690688"/>
            <a:ext cx="4722845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Permet de  reclassifier  un patient</a:t>
            </a:r>
          </a:p>
          <a:p>
            <a:r>
              <a:rPr lang="fr-FR" dirty="0"/>
              <a:t>Par exemple: </a:t>
            </a:r>
          </a:p>
          <a:p>
            <a:pPr lvl="1"/>
            <a:r>
              <a:rPr lang="fr-FR" dirty="0"/>
              <a:t>Patiente de 55 ans avec risque </a:t>
            </a:r>
            <a:r>
              <a:rPr lang="fr-FR" dirty="0" err="1"/>
              <a:t>intermediaire</a:t>
            </a:r>
            <a:r>
              <a:rPr lang="fr-FR" dirty="0"/>
              <a:t> à 6% et LDLC 1.2 g/l </a:t>
            </a:r>
          </a:p>
          <a:p>
            <a:pPr lvl="1"/>
            <a:r>
              <a:rPr lang="fr-FR" dirty="0"/>
              <a:t>Que faire ?</a:t>
            </a:r>
          </a:p>
          <a:p>
            <a:pPr lvl="1"/>
            <a:r>
              <a:rPr lang="fr-FR" dirty="0"/>
              <a:t>Si porteur de maladie inflammatoire chronique type Polyarthrite </a:t>
            </a:r>
            <a:r>
              <a:rPr lang="fr-FR" dirty="0">
                <a:sym typeface="Wingdings" pitchFamily="2" charset="2"/>
              </a:rPr>
              <a:t>  double le risque CV , risque passe de 6 à 12 %</a:t>
            </a:r>
          </a:p>
          <a:p>
            <a:pPr lvl="1"/>
            <a:r>
              <a:rPr lang="fr-FR" dirty="0">
                <a:sym typeface="Wingdings" pitchFamily="2" charset="2"/>
              </a:rPr>
              <a:t>passe en haut risque avec objectif </a:t>
            </a:r>
            <a:r>
              <a:rPr lang="fr-FR" dirty="0" err="1">
                <a:sym typeface="Wingdings" pitchFamily="2" charset="2"/>
              </a:rPr>
              <a:t>LDLc</a:t>
            </a:r>
            <a:r>
              <a:rPr lang="fr-FR" dirty="0">
                <a:sym typeface="Wingdings" pitchFamily="2" charset="2"/>
              </a:rPr>
              <a:t> &lt;0.7 g/l 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611BF2-9542-17B6-7701-009B668A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601" y="2567766"/>
            <a:ext cx="6609060" cy="372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87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D490D-830B-ECC0-94A8-01E1A2D6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145ED3-A45A-BB28-9C78-C8983260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3B98F2-DEE5-59B6-09E4-2EFF1232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10" y="1"/>
            <a:ext cx="12371210" cy="69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6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757B3-513C-2363-D836-CE53593C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Traitements: tous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503AE7-F1CA-F9E0-E78D-1CA3F699D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Tous les traitements diminuant le </a:t>
            </a:r>
            <a:r>
              <a:rPr lang="fr-FR" dirty="0" err="1"/>
              <a:t>LDLc</a:t>
            </a:r>
            <a:r>
              <a:rPr lang="fr-FR" dirty="0"/>
              <a:t> peuvent apporter un bénéficie clinique même si ils sont utilisés sans statines</a:t>
            </a:r>
          </a:p>
          <a:p>
            <a:r>
              <a:rPr lang="fr-FR" dirty="0"/>
              <a:t>Bénéfice clinique prouvé :</a:t>
            </a:r>
          </a:p>
          <a:p>
            <a:pPr lvl="1"/>
            <a:r>
              <a:rPr lang="fr-FR" dirty="0"/>
              <a:t>Statine</a:t>
            </a:r>
          </a:p>
          <a:p>
            <a:pPr lvl="1"/>
            <a:r>
              <a:rPr lang="fr-FR" dirty="0" err="1"/>
              <a:t>Ezetimibe</a:t>
            </a:r>
            <a:endParaRPr lang="fr-FR" dirty="0"/>
          </a:p>
          <a:p>
            <a:pPr lvl="1"/>
            <a:r>
              <a:rPr lang="fr-FR" dirty="0"/>
              <a:t>antiPCSK9</a:t>
            </a:r>
          </a:p>
          <a:p>
            <a:pPr lvl="1"/>
            <a:r>
              <a:rPr lang="fr-FR" dirty="0"/>
              <a:t>acide </a:t>
            </a:r>
            <a:r>
              <a:rPr lang="fr-FR" dirty="0" err="1"/>
              <a:t>Bempedoique</a:t>
            </a:r>
            <a:endParaRPr lang="fr-FR" dirty="0"/>
          </a:p>
          <a:p>
            <a:r>
              <a:rPr lang="fr-FR" dirty="0"/>
              <a:t>Seuls ou en associations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960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07895-EB6F-7BA4-F842-67AE12FE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objectifs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57291-D199-5F10-BEB4-4535A1B33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Les mêmes qu’en 2019</a:t>
            </a:r>
          </a:p>
          <a:p>
            <a:pPr lvl="1"/>
            <a:r>
              <a:rPr lang="fr-FR" b="1">
                <a:solidFill>
                  <a:srgbClr val="FF0000"/>
                </a:solidFill>
              </a:rPr>
              <a:t>Très haut risque CV				LDLc &lt; 0.55 g/l</a:t>
            </a:r>
          </a:p>
          <a:p>
            <a:pPr lvl="1"/>
            <a:r>
              <a:rPr lang="fr-FR" b="1">
                <a:solidFill>
                  <a:srgbClr val="FF0000"/>
                </a:solidFill>
              </a:rPr>
              <a:t>Haut risque CV				LDLc &lt; 0.7g/l</a:t>
            </a:r>
          </a:p>
          <a:p>
            <a:pPr lvl="1"/>
            <a:r>
              <a:rPr lang="fr-FR" b="1">
                <a:solidFill>
                  <a:srgbClr val="FF0000"/>
                </a:solidFill>
              </a:rPr>
              <a:t>Risque intermédiaire ou modéré		LDLc &lt; 1.0 g/l</a:t>
            </a:r>
          </a:p>
          <a:p>
            <a:pPr lvl="1"/>
            <a:r>
              <a:rPr lang="fr-FR" b="1">
                <a:solidFill>
                  <a:srgbClr val="FF0000"/>
                </a:solidFill>
              </a:rPr>
              <a:t>Risque faible					LDLc&lt; 1.16 g/l 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Contrôle de l’objectif dans un </a:t>
            </a:r>
            <a:r>
              <a:rPr lang="fr-FR" b="1"/>
              <a:t>délai de 4 à 6 semaines </a:t>
            </a:r>
            <a:r>
              <a:rPr lang="fr-FR"/>
              <a:t>après avoir débuter le traitement</a:t>
            </a:r>
            <a:endParaRPr lang="fr-FR" dirty="0"/>
          </a:p>
        </p:txBody>
      </p:sp>
      <p:pic>
        <p:nvPicPr>
          <p:cNvPr id="5" name="Image 4" descr="Photo Le DL/Antoine Chandellier">
            <a:extLst>
              <a:ext uri="{FF2B5EF4-FFF2-40B4-BE49-F238E27FC236}">
                <a16:creationId xmlns:a16="http://schemas.microsoft.com/office/drawing/2014/main" id="{34292A43-33F6-ED17-4641-F7F0AC39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438" y="165471"/>
            <a:ext cx="2707575" cy="20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38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7271A-353D-25CB-1D93-D486C184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Risque extrême </a:t>
            </a:r>
            <a:r>
              <a:rPr lang="fr-FR" dirty="0" err="1"/>
              <a:t>LDLc</a:t>
            </a:r>
            <a:r>
              <a:rPr lang="fr-FR" dirty="0"/>
              <a:t> &lt; 0.4 g/l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BBFDC4-A74C-3167-C49C-9D0D4631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351338"/>
          </a:xfrm>
        </p:spPr>
        <p:txBody>
          <a:bodyPr/>
          <a:lstStyle/>
          <a:p>
            <a:r>
              <a:rPr lang="fr-FR" dirty="0"/>
              <a:t>Réservé aux patients avec maladie CV avérée avec RECIDIVE d’un évènement CV  ( IDM , AVC , AOMI , revascularisation ) alors qu’ils reçoivent déjà une statine à la dose maximale tolérée</a:t>
            </a:r>
          </a:p>
          <a:p>
            <a:pPr algn="ctr"/>
            <a:endParaRPr lang="fr-FR" dirty="0"/>
          </a:p>
        </p:txBody>
      </p:sp>
      <p:pic>
        <p:nvPicPr>
          <p:cNvPr id="4" name="Image 3" descr="This Is Fine GIFs | Tenor">
            <a:extLst>
              <a:ext uri="{FF2B5EF4-FFF2-40B4-BE49-F238E27FC236}">
                <a16:creationId xmlns:a16="http://schemas.microsoft.com/office/drawing/2014/main" id="{AE71B77B-8E3C-D630-1532-041B363EF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731" y="3096615"/>
            <a:ext cx="5704538" cy="32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F327B-82BD-3661-7E84-9996E488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56086" cy="1325563"/>
          </a:xfrm>
        </p:spPr>
        <p:txBody>
          <a:bodyPr/>
          <a:lstStyle/>
          <a:p>
            <a:r>
              <a:rPr lang="fr-FR" dirty="0"/>
              <a:t>Concept de maladie  chronique accumulative</a:t>
            </a:r>
          </a:p>
        </p:txBody>
      </p:sp>
      <p:pic>
        <p:nvPicPr>
          <p:cNvPr id="5" name="Espace réservé du contenu 4" descr="GC656DE Retour vers le présent (Traditional Cache) in Grand-Est, France  created by dossek">
            <a:extLst>
              <a:ext uri="{FF2B5EF4-FFF2-40B4-BE49-F238E27FC236}">
                <a16:creationId xmlns:a16="http://schemas.microsoft.com/office/drawing/2014/main" id="{71C7D2E8-E7AF-7742-619A-BF5092E5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9570" y="1027906"/>
            <a:ext cx="4254562" cy="2398545"/>
          </a:xfrm>
          <a:prstGeom prst="rect">
            <a:avLst/>
          </a:prstGeom>
        </p:spPr>
      </p:pic>
      <p:pic>
        <p:nvPicPr>
          <p:cNvPr id="4" name="Image 3" descr="Retour vers le futur » : les 6 révélations chocs de Michael J. Fox dans son  livre « Future Boy »">
            <a:extLst>
              <a:ext uri="{FF2B5EF4-FFF2-40B4-BE49-F238E27FC236}">
                <a16:creationId xmlns:a16="http://schemas.microsoft.com/office/drawing/2014/main" id="{1D3D03F9-5526-AD65-9224-E8C4FC699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71" y="3429000"/>
            <a:ext cx="4254562" cy="31991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00269E-59F8-9608-9359-06860CB5625D}"/>
              </a:ext>
            </a:extLst>
          </p:cNvPr>
          <p:cNvSpPr txBox="1"/>
          <p:nvPr/>
        </p:nvSpPr>
        <p:spPr>
          <a:xfrm>
            <a:off x="397599" y="2227178"/>
            <a:ext cx="5698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3200" u="sng" dirty="0">
                <a:solidFill>
                  <a:srgbClr val="FF0000"/>
                </a:solidFill>
              </a:rPr>
              <a:t>Atherosclerose = continuum dans le temps, c’est une maladie accumulative comme pour le diabète </a:t>
            </a:r>
          </a:p>
          <a:p>
            <a:pPr fontAlgn="base"/>
            <a:r>
              <a:rPr lang="fr-FR" sz="3200" u="sng" dirty="0">
                <a:solidFill>
                  <a:srgbClr val="FF0000"/>
                </a:solidFill>
              </a:rPr>
              <a:t>(attendre pour traiter ne sert à rien)</a:t>
            </a:r>
          </a:p>
        </p:txBody>
      </p:sp>
    </p:spTree>
    <p:extLst>
      <p:ext uri="{BB962C8B-B14F-4D97-AF65-F5344CB8AC3E}">
        <p14:creationId xmlns:p14="http://schemas.microsoft.com/office/powerpoint/2010/main" val="1483217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8E12B-94A1-E907-725D-7E4E1F86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Attention, baisse du </a:t>
            </a:r>
            <a:r>
              <a:rPr lang="fr-FR" dirty="0" err="1"/>
              <a:t>LDLc</a:t>
            </a:r>
            <a:br>
              <a:rPr lang="fr-FR" dirty="0"/>
            </a:br>
            <a:r>
              <a:rPr lang="fr-FR" dirty="0"/>
              <a:t>c’est possible de 20 à 86 %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0A5171-DB55-401B-97B7-7FFBA3B4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690688"/>
            <a:ext cx="2392006" cy="3310520"/>
          </a:xfrm>
        </p:spPr>
        <p:txBody>
          <a:bodyPr>
            <a:normAutofit/>
          </a:bodyPr>
          <a:lstStyle/>
          <a:p>
            <a:r>
              <a:rPr lang="fr-FR" sz="2000" dirty="0"/>
              <a:t>Possibilité avec association de traitements</a:t>
            </a:r>
          </a:p>
          <a:p>
            <a:r>
              <a:rPr lang="fr-FR" sz="2000" dirty="0"/>
              <a:t>Importantes variations interindividuelles quel que soit le traitement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E9A332-5695-1D56-0BDC-0DA1A80E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15" y="569956"/>
            <a:ext cx="920418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14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DA152-A4A7-1F91-161D-74335489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Diminution attendue du </a:t>
            </a:r>
            <a:r>
              <a:rPr lang="fr-FR" dirty="0" err="1"/>
              <a:t>LDLc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735FEF-F0F2-7986-5E43-E93A6FB7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637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Statines fortes doses : 					- 50%</a:t>
            </a:r>
          </a:p>
          <a:p>
            <a:r>
              <a:rPr lang="fr-FR" dirty="0" err="1"/>
              <a:t>Ezetimibe</a:t>
            </a:r>
            <a:r>
              <a:rPr lang="fr-FR" dirty="0"/>
              <a:t>:							- 20 % </a:t>
            </a:r>
          </a:p>
          <a:p>
            <a:r>
              <a:rPr lang="fr-FR" dirty="0" err="1"/>
              <a:t>Ac.Bempedoique</a:t>
            </a:r>
            <a:r>
              <a:rPr lang="fr-FR" dirty="0"/>
              <a:t>: 					- 23 %  </a:t>
            </a:r>
          </a:p>
          <a:p>
            <a:r>
              <a:rPr lang="fr-FR" dirty="0"/>
              <a:t>Statine + EZE: 						- 60 % </a:t>
            </a:r>
          </a:p>
          <a:p>
            <a:r>
              <a:rPr lang="fr-FR" dirty="0"/>
              <a:t>AC </a:t>
            </a:r>
            <a:r>
              <a:rPr lang="fr-FR" dirty="0" err="1"/>
              <a:t>AntiPCSK</a:t>
            </a:r>
            <a:r>
              <a:rPr lang="fr-FR" dirty="0"/>
              <a:t> 9:						- 60 %</a:t>
            </a:r>
          </a:p>
          <a:p>
            <a:r>
              <a:rPr lang="fr-FR" dirty="0"/>
              <a:t>Super Combo( AntiPCSK9Statines EZE + AB):  	- 86 % </a:t>
            </a:r>
          </a:p>
        </p:txBody>
      </p:sp>
      <p:pic>
        <p:nvPicPr>
          <p:cNvPr id="4" name="Image 3" descr="Fichier:10-pin-bowling-strike.gif">
            <a:extLst>
              <a:ext uri="{FF2B5EF4-FFF2-40B4-BE49-F238E27FC236}">
                <a16:creationId xmlns:a16="http://schemas.microsoft.com/office/drawing/2014/main" id="{9BD0904E-2067-8BBE-6DE3-E016EF94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302" y="4381995"/>
            <a:ext cx="4645396" cy="23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00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6BA2A-8000-79DF-E570-0B18D225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 des nouveaux traitements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EAC85-F0F2-2AF6-9F69-90A717215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Acide </a:t>
            </a:r>
            <a:r>
              <a:rPr lang="fr-FR" dirty="0" err="1"/>
              <a:t>Bempédoique</a:t>
            </a:r>
            <a:endParaRPr lang="fr-FR" dirty="0"/>
          </a:p>
          <a:p>
            <a:r>
              <a:rPr lang="fr-FR" dirty="0" err="1"/>
              <a:t>Inclisiran</a:t>
            </a:r>
            <a:endParaRPr lang="fr-FR" dirty="0"/>
          </a:p>
          <a:p>
            <a:r>
              <a:rPr lang="fr-FR" dirty="0" err="1"/>
              <a:t>Evinacumab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EE3DB9-485B-C66A-3B48-576CC277FD1C}"/>
              </a:ext>
            </a:extLst>
          </p:cNvPr>
          <p:cNvSpPr txBox="1"/>
          <p:nvPr/>
        </p:nvSpPr>
        <p:spPr>
          <a:xfrm>
            <a:off x="3051810" y="278713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 err="1">
                <a:solidFill>
                  <a:srgbClr val="FFFFFF"/>
                </a:solidFill>
                <a:effectLst/>
                <a:latin typeface="Helvetica" pitchFamily="2" charset="0"/>
              </a:rPr>
              <a:t>IIa</a:t>
            </a:r>
            <a:endParaRPr lang="fr-FR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471D1A-5061-0A74-F58C-97F96B2D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45" y="1825625"/>
            <a:ext cx="7680133" cy="480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72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C9A12-8C7D-EA31-F6A9-F46A0AEC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Acide </a:t>
            </a:r>
            <a:r>
              <a:rPr lang="fr-FR" dirty="0" err="1"/>
              <a:t>bempédoique</a:t>
            </a:r>
            <a:r>
              <a:rPr lang="fr-FR" dirty="0"/>
              <a:t>: </a:t>
            </a:r>
            <a:r>
              <a:rPr lang="fr-FR" b="1" dirty="0"/>
              <a:t>NILEMDO 180 mg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EA4068-861A-6623-09EE-53925D1A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18"/>
            <a:ext cx="11353800" cy="459754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Etudes CLEAR </a:t>
            </a:r>
            <a:r>
              <a:rPr lang="fr-FR" dirty="0" err="1"/>
              <a:t>Outcomes</a:t>
            </a:r>
            <a:r>
              <a:rPr lang="fr-FR" dirty="0"/>
              <a:t> ( diminue risque CV global de 13%)</a:t>
            </a:r>
          </a:p>
          <a:p>
            <a:r>
              <a:rPr lang="fr-FR" dirty="0"/>
              <a:t>Pas encore disponible en France, actuellement discussion sur le prix</a:t>
            </a:r>
          </a:p>
          <a:p>
            <a:r>
              <a:rPr lang="fr-FR" dirty="0"/>
              <a:t>Remboursé au JO du 9 décembre 2025  AMM depuis mars 2025</a:t>
            </a:r>
          </a:p>
          <a:p>
            <a:r>
              <a:rPr lang="fr-FR" dirty="0"/>
              <a:t>inhibiteur de l’adénosine triphosphate citrate lyase (ACL) ( </a:t>
            </a:r>
            <a:r>
              <a:rPr lang="fr-FR" dirty="0" err="1"/>
              <a:t>synthese</a:t>
            </a:r>
            <a:r>
              <a:rPr lang="fr-FR" dirty="0"/>
              <a:t> endogène du </a:t>
            </a:r>
            <a:r>
              <a:rPr lang="fr-FR" dirty="0" err="1"/>
              <a:t>LDLc</a:t>
            </a:r>
            <a:r>
              <a:rPr lang="fr-FR" dirty="0"/>
              <a:t> en amont de l’</a:t>
            </a:r>
            <a:r>
              <a:rPr lang="fr-FR" dirty="0" err="1"/>
              <a:t>HMGcoA</a:t>
            </a:r>
            <a:r>
              <a:rPr lang="fr-FR" dirty="0"/>
              <a:t> </a:t>
            </a:r>
            <a:r>
              <a:rPr lang="fr-FR" dirty="0" err="1"/>
              <a:t>reductase</a:t>
            </a:r>
            <a:endParaRPr lang="fr-FR" dirty="0"/>
          </a:p>
          <a:p>
            <a:r>
              <a:rPr lang="fr-FR" dirty="0"/>
              <a:t>Effets indésirables: </a:t>
            </a:r>
          </a:p>
          <a:p>
            <a:pPr lvl="1"/>
            <a:r>
              <a:rPr lang="fr-FR" dirty="0"/>
              <a:t>risque de majoration de acide urique ( Goutte) </a:t>
            </a:r>
          </a:p>
          <a:p>
            <a:pPr lvl="1"/>
            <a:r>
              <a:rPr lang="fr-FR" dirty="0"/>
              <a:t>Augmente le taux </a:t>
            </a:r>
            <a:r>
              <a:rPr lang="fr-FR" dirty="0" err="1"/>
              <a:t>seriques</a:t>
            </a:r>
            <a:r>
              <a:rPr lang="fr-FR" dirty="0"/>
              <a:t> des Statines ( surveiller myalgies)</a:t>
            </a:r>
          </a:p>
          <a:p>
            <a:pPr lvl="1"/>
            <a:r>
              <a:rPr lang="fr-FR" dirty="0"/>
              <a:t>Eviter avec simvastatine</a:t>
            </a:r>
          </a:p>
          <a:p>
            <a:r>
              <a:rPr lang="fr-FR" b="1" u="sng" dirty="0"/>
              <a:t>Indication:</a:t>
            </a:r>
          </a:p>
          <a:p>
            <a:r>
              <a:rPr lang="fr-FR" dirty="0"/>
              <a:t>haut ou très haut risque CV </a:t>
            </a:r>
          </a:p>
          <a:p>
            <a:r>
              <a:rPr lang="fr-FR" dirty="0"/>
              <a:t>avec une intolérance avérée aux statines ou chez qui les statines sont contre-indiquées</a:t>
            </a:r>
          </a:p>
          <a:p>
            <a:r>
              <a:rPr lang="fr-FR" dirty="0"/>
              <a:t>pour réduire le risque cardiovasculaire en diminuant le taux de LDL-c lorsque celui-ci n'est pas à l'objectif malgré un traitement hypolipémiant optimisé :</a:t>
            </a:r>
          </a:p>
          <a:p>
            <a:pPr marL="457200" lvl="1" indent="0">
              <a:buNone/>
            </a:pPr>
            <a:r>
              <a:rPr lang="fr-FR" dirty="0"/>
              <a:t>- en cas de risque élevé de maladie cardiovasculaire </a:t>
            </a:r>
            <a:r>
              <a:rPr lang="fr-FR" dirty="0" err="1"/>
              <a:t>athéroscléreuse</a:t>
            </a:r>
            <a:r>
              <a:rPr lang="fr-FR" dirty="0"/>
              <a:t> (prévention primaire) </a:t>
            </a:r>
            <a:br>
              <a:rPr lang="fr-FR" dirty="0"/>
            </a:br>
            <a:r>
              <a:rPr lang="fr-FR" dirty="0"/>
              <a:t>- ou en cas de maladie cardiovasculaire </a:t>
            </a:r>
            <a:r>
              <a:rPr lang="fr-FR" dirty="0" err="1"/>
              <a:t>athéroscléreuse</a:t>
            </a:r>
            <a:r>
              <a:rPr lang="fr-FR" dirty="0"/>
              <a:t> avérée (prévention secondaire).</a:t>
            </a:r>
          </a:p>
          <a:p>
            <a:pPr lvl="1"/>
            <a:endParaRPr lang="fr-FR" dirty="0"/>
          </a:p>
        </p:txBody>
      </p:sp>
      <p:pic>
        <p:nvPicPr>
          <p:cNvPr id="4" name="Image 3" descr="Nilemdo ▽ (bempedoic acid)">
            <a:extLst>
              <a:ext uri="{FF2B5EF4-FFF2-40B4-BE49-F238E27FC236}">
                <a16:creationId xmlns:a16="http://schemas.microsoft.com/office/drawing/2014/main" id="{8285EDF1-F265-3D6C-4D64-4D83D60D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502" y="1031377"/>
            <a:ext cx="1841836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60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03A41-E63C-78DF-ACF6-01A8725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Evinacumab</a:t>
            </a:r>
            <a:r>
              <a:rPr lang="fr-FR" dirty="0"/>
              <a:t> EVKEEZA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FE26EC-FFB1-80E8-6AE2-DEEA6F96E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Disponible en France</a:t>
            </a:r>
          </a:p>
          <a:p>
            <a:r>
              <a:rPr lang="fr-FR" dirty="0"/>
              <a:t>AC </a:t>
            </a:r>
            <a:r>
              <a:rPr lang="fr-FR" dirty="0" err="1"/>
              <a:t>antimonoclonal</a:t>
            </a:r>
            <a:r>
              <a:rPr lang="fr-FR" dirty="0"/>
              <a:t> anti ANGLPT3 ( </a:t>
            </a:r>
            <a:r>
              <a:rPr lang="fr-FR" dirty="0" err="1"/>
              <a:t>empeche</a:t>
            </a:r>
            <a:r>
              <a:rPr lang="fr-FR" dirty="0"/>
              <a:t> inhibition de </a:t>
            </a:r>
            <a:r>
              <a:rPr lang="fr-FR" dirty="0" err="1"/>
              <a:t>lipoprteine</a:t>
            </a:r>
            <a:r>
              <a:rPr lang="fr-FR" dirty="0"/>
              <a:t> lipase LPL ) </a:t>
            </a:r>
          </a:p>
          <a:p>
            <a:r>
              <a:rPr lang="fr-FR" dirty="0"/>
              <a:t>Indication </a:t>
            </a:r>
            <a:r>
              <a:rPr lang="fr-FR" dirty="0" err="1"/>
              <a:t>Hypercholesterolémies</a:t>
            </a:r>
            <a:r>
              <a:rPr lang="fr-FR" dirty="0"/>
              <a:t> familiales </a:t>
            </a:r>
            <a:r>
              <a:rPr lang="fr-FR" dirty="0" err="1"/>
              <a:t>HOMOzygotes</a:t>
            </a:r>
            <a:endParaRPr lang="fr-FR" dirty="0"/>
          </a:p>
          <a:p>
            <a:r>
              <a:rPr lang="fr-FR" dirty="0"/>
              <a:t>Une injection par mois</a:t>
            </a:r>
          </a:p>
          <a:p>
            <a:r>
              <a:rPr lang="fr-FR" dirty="0"/>
              <a:t>Population cible de 200 patients</a:t>
            </a:r>
          </a:p>
          <a:p>
            <a:r>
              <a:rPr lang="fr-FR" dirty="0"/>
              <a:t>Prix annuel : 450 000 dollars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145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69FD2-9FAA-5B92-C631-CC509A0E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INCLISIRAN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29CB01-D8DC-39A2-3782-DC4D86C59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Technologie ARN antisens</a:t>
            </a:r>
          </a:p>
          <a:p>
            <a:r>
              <a:rPr lang="fr-FR" dirty="0"/>
              <a:t>Alternative aux antiPCSK9 </a:t>
            </a:r>
          </a:p>
          <a:p>
            <a:r>
              <a:rPr lang="fr-FR" dirty="0"/>
              <a:t>Empêche l’expression du gène codant pour les PCSK9</a:t>
            </a:r>
          </a:p>
          <a:p>
            <a:r>
              <a:rPr lang="fr-FR" dirty="0"/>
              <a:t>Baisse du </a:t>
            </a:r>
            <a:r>
              <a:rPr lang="fr-FR" dirty="0" err="1"/>
              <a:t>LDLc</a:t>
            </a:r>
            <a:r>
              <a:rPr lang="fr-FR" dirty="0"/>
              <a:t> de 50%</a:t>
            </a:r>
          </a:p>
          <a:p>
            <a:r>
              <a:rPr lang="fr-FR" dirty="0"/>
              <a:t>Indication uniquement en </a:t>
            </a:r>
            <a:r>
              <a:rPr lang="fr-FR" dirty="0" err="1"/>
              <a:t>prevention</a:t>
            </a:r>
            <a:r>
              <a:rPr lang="fr-FR" dirty="0"/>
              <a:t> primaire pour </a:t>
            </a:r>
            <a:r>
              <a:rPr lang="fr-FR" dirty="0" err="1"/>
              <a:t>HeHF</a:t>
            </a:r>
            <a:r>
              <a:rPr lang="fr-FR" dirty="0"/>
              <a:t> actuellement et en association avec statines</a:t>
            </a:r>
          </a:p>
          <a:p>
            <a:endParaRPr lang="fr-FR" dirty="0"/>
          </a:p>
          <a:p>
            <a:r>
              <a:rPr lang="fr-FR" dirty="0"/>
              <a:t>PAS DISPONIBLE avant au moins 2027 en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172214-D44B-4F62-785A-6E6869205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411" y="102933"/>
            <a:ext cx="4526148" cy="33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646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4F6F1-394D-F60C-5964-8BEAB0012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D7616F-FE45-AC6A-6D69-77C5DF831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18912" cy="4351338"/>
          </a:xfrm>
        </p:spPr>
        <p:txBody>
          <a:bodyPr/>
          <a:lstStyle/>
          <a:p>
            <a:r>
              <a:rPr lang="fr-FR" dirty="0"/>
              <a:t>SCA, Syndrome coronarien aigu</a:t>
            </a:r>
          </a:p>
          <a:p>
            <a:r>
              <a:rPr lang="fr-FR" dirty="0"/>
              <a:t>Patient VIH</a:t>
            </a:r>
          </a:p>
          <a:p>
            <a:r>
              <a:rPr lang="fr-FR" dirty="0"/>
              <a:t>Patient avec cancer et haut risque de toxicité CV liée à la </a:t>
            </a:r>
            <a:r>
              <a:rPr lang="fr-FR" dirty="0" err="1"/>
              <a:t>chimiotherapie</a:t>
            </a:r>
            <a:endParaRPr lang="fr-FR" dirty="0"/>
          </a:p>
        </p:txBody>
      </p:sp>
      <p:pic>
        <p:nvPicPr>
          <p:cNvPr id="4" name="Image 3" descr="Intolérance au gluten, que faire ?">
            <a:extLst>
              <a:ext uri="{FF2B5EF4-FFF2-40B4-BE49-F238E27FC236}">
                <a16:creationId xmlns:a16="http://schemas.microsoft.com/office/drawing/2014/main" id="{416209E7-CEC0-3B96-A058-B79BA62D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501" y="41022"/>
            <a:ext cx="2471634" cy="3434270"/>
          </a:xfrm>
          <a:prstGeom prst="rect">
            <a:avLst/>
          </a:prstGeom>
        </p:spPr>
      </p:pic>
      <p:pic>
        <p:nvPicPr>
          <p:cNvPr id="5" name="Image 4" descr="File:Before-and-After copy.gif">
            <a:extLst>
              <a:ext uri="{FF2B5EF4-FFF2-40B4-BE49-F238E27FC236}">
                <a16:creationId xmlns:a16="http://schemas.microsoft.com/office/drawing/2014/main" id="{A2E18D8A-86AD-D2A7-28D9-4E04990AA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819980"/>
            <a:ext cx="24384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765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3667E-442D-65DA-5141-F0DA8732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F782F-C420-2486-9C98-D1B2EEE7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Monsieur L, 3 ans plus tard survenue d’un SCA / </a:t>
            </a:r>
            <a:r>
              <a:rPr lang="fr-FR" dirty="0" err="1"/>
              <a:t>evolution</a:t>
            </a:r>
            <a:r>
              <a:rPr lang="fr-FR" dirty="0"/>
              <a:t> des lésions coronaires sur l’IVA – </a:t>
            </a:r>
            <a:r>
              <a:rPr lang="fr-FR" dirty="0" err="1"/>
              <a:t>Nécéssité</a:t>
            </a:r>
            <a:r>
              <a:rPr lang="fr-FR" dirty="0"/>
              <a:t> d’angioplastie 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C8CEB3-DFC6-6239-072C-88B4B39D7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Finalement pourquoi pas un traitement hypolipémiant chez ce patient «  réfractaire »?</a:t>
            </a:r>
          </a:p>
          <a:p>
            <a:r>
              <a:rPr lang="fr-FR" dirty="0"/>
              <a:t>Quel Objectif chez ce patient ?</a:t>
            </a:r>
          </a:p>
        </p:txBody>
      </p:sp>
      <p:pic>
        <p:nvPicPr>
          <p:cNvPr id="9" name="FIRS IVA 10:40">
            <a:hlinkClick r:id="" action="ppaction://media"/>
            <a:extLst>
              <a:ext uri="{FF2B5EF4-FFF2-40B4-BE49-F238E27FC236}">
                <a16:creationId xmlns:a16="http://schemas.microsoft.com/office/drawing/2014/main" id="{40DA7D51-D3B0-F10E-6B60-CBC2044F101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6538" y="1825625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32572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File:Before-and-After copy.gif">
            <a:extLst>
              <a:ext uri="{FF2B5EF4-FFF2-40B4-BE49-F238E27FC236}">
                <a16:creationId xmlns:a16="http://schemas.microsoft.com/office/drawing/2014/main" id="{27D86331-21A6-55D9-8A3F-0B1F3AD0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91532"/>
            <a:ext cx="5294716" cy="26749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Syndrome coronarien aigu aux urgences - Urgences-Online">
            <a:extLst>
              <a:ext uri="{FF2B5EF4-FFF2-40B4-BE49-F238E27FC236}">
                <a16:creationId xmlns:a16="http://schemas.microsoft.com/office/drawing/2014/main" id="{1FEB34DA-5561-224A-B286-E3B427CB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313175"/>
            <a:ext cx="5294715" cy="42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8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085E7-FAE3-56D9-277C-19E6E93E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18675"/>
            <a:ext cx="10515600" cy="1325563"/>
          </a:xfrm>
        </p:spPr>
        <p:txBody>
          <a:bodyPr/>
          <a:lstStyle/>
          <a:p>
            <a:r>
              <a:rPr lang="fr-FR" dirty="0"/>
              <a:t>SCA, Il faut être </a:t>
            </a:r>
            <a:r>
              <a:rPr lang="fr-FR" dirty="0" err="1"/>
              <a:t>Aggressif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6D55DC-B198-37CC-D74D-DD7D9DDE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2101655"/>
            <a:ext cx="10776857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/>
              <a:t>Benefice</a:t>
            </a:r>
            <a:r>
              <a:rPr lang="fr-FR" dirty="0"/>
              <a:t> </a:t>
            </a:r>
            <a:r>
              <a:rPr lang="fr-FR" dirty="0" err="1"/>
              <a:t>demontré</a:t>
            </a:r>
            <a:r>
              <a:rPr lang="fr-FR" dirty="0"/>
              <a:t> de baisse du </a:t>
            </a:r>
            <a:r>
              <a:rPr lang="fr-FR" dirty="0" err="1"/>
              <a:t>LDLc</a:t>
            </a:r>
            <a:r>
              <a:rPr lang="fr-FR" dirty="0"/>
              <a:t> dès la phase aigue d’un SCA</a:t>
            </a:r>
          </a:p>
          <a:p>
            <a:r>
              <a:rPr lang="fr-FR" b="1" dirty="0"/>
              <a:t>IMPROVE IT </a:t>
            </a:r>
          </a:p>
          <a:p>
            <a:r>
              <a:rPr lang="fr-FR" dirty="0"/>
              <a:t>Difficultés à majorer le </a:t>
            </a:r>
            <a:r>
              <a:rPr lang="fr-FR" dirty="0" err="1"/>
              <a:t>ttt</a:t>
            </a:r>
            <a:r>
              <a:rPr lang="fr-FR" dirty="0"/>
              <a:t> hypolipémiant après la sortie de l’</a:t>
            </a:r>
            <a:r>
              <a:rPr lang="fr-FR" dirty="0" err="1"/>
              <a:t>hopital</a:t>
            </a:r>
            <a:endParaRPr lang="fr-FR" dirty="0"/>
          </a:p>
          <a:p>
            <a:r>
              <a:rPr lang="fr-FR" dirty="0"/>
              <a:t>Décision de recourir dès l’</a:t>
            </a:r>
            <a:r>
              <a:rPr lang="fr-FR" dirty="0" err="1"/>
              <a:t>hospitalisaiton</a:t>
            </a:r>
            <a:r>
              <a:rPr lang="fr-FR" dirty="0"/>
              <a:t> à un traitement intensif pour </a:t>
            </a:r>
            <a:r>
              <a:rPr lang="fr-FR" dirty="0" err="1"/>
              <a:t>reduire</a:t>
            </a:r>
            <a:r>
              <a:rPr lang="fr-FR" dirty="0"/>
              <a:t> le </a:t>
            </a:r>
            <a:r>
              <a:rPr lang="fr-FR" dirty="0" err="1"/>
              <a:t>LDLc</a:t>
            </a:r>
            <a:endParaRPr lang="fr-FR" dirty="0"/>
          </a:p>
          <a:p>
            <a:r>
              <a:rPr lang="fr-FR" dirty="0"/>
              <a:t>Donc</a:t>
            </a:r>
          </a:p>
          <a:p>
            <a:r>
              <a:rPr lang="fr-FR" b="1" dirty="0"/>
              <a:t>Intensification du </a:t>
            </a:r>
            <a:r>
              <a:rPr lang="fr-FR" b="1" dirty="0" err="1"/>
              <a:t>ttt</a:t>
            </a:r>
            <a:r>
              <a:rPr lang="fr-FR" b="1" dirty="0"/>
              <a:t> hypolipémiant dès l’</a:t>
            </a:r>
            <a:r>
              <a:rPr lang="fr-FR" b="1" dirty="0" err="1"/>
              <a:t>hospitalisaiotn</a:t>
            </a:r>
            <a:r>
              <a:rPr lang="fr-FR" b="1" dirty="0"/>
              <a:t> initiale pour SCA recommandée pour tout les patients qq soit leur </a:t>
            </a:r>
            <a:r>
              <a:rPr lang="fr-FR" b="1" dirty="0" err="1"/>
              <a:t>ttt</a:t>
            </a:r>
            <a:r>
              <a:rPr lang="fr-FR" b="1" dirty="0"/>
              <a:t> </a:t>
            </a:r>
            <a:r>
              <a:rPr lang="fr-FR" b="1" dirty="0" err="1"/>
              <a:t>hypolipemiant</a:t>
            </a:r>
            <a:r>
              <a:rPr lang="fr-FR" b="1" dirty="0"/>
              <a:t> antérieur ( </a:t>
            </a:r>
            <a:r>
              <a:rPr lang="fr-FR" b="1" dirty="0" err="1"/>
              <a:t>Ic</a:t>
            </a:r>
            <a:r>
              <a:rPr lang="fr-FR" b="1" dirty="0"/>
              <a:t>)</a:t>
            </a:r>
          </a:p>
          <a:p>
            <a:r>
              <a:rPr lang="fr-FR" b="1" dirty="0"/>
              <a:t>Associer une statine puissante et </a:t>
            </a:r>
            <a:r>
              <a:rPr lang="fr-FR" b="1" dirty="0" err="1"/>
              <a:t>ezetimibe</a:t>
            </a:r>
            <a:r>
              <a:rPr lang="fr-FR" b="1" dirty="0"/>
              <a:t> durant l’</a:t>
            </a:r>
            <a:r>
              <a:rPr lang="fr-FR" b="1" dirty="0" err="1"/>
              <a:t>hospit</a:t>
            </a:r>
            <a:r>
              <a:rPr lang="fr-FR" b="1" dirty="0"/>
              <a:t> </a:t>
            </a:r>
            <a:r>
              <a:rPr lang="fr-FR" b="1" dirty="0" err="1"/>
              <a:t>initale</a:t>
            </a:r>
            <a:r>
              <a:rPr lang="fr-FR" b="1" dirty="0"/>
              <a:t> du SCA chez patient « </a:t>
            </a:r>
            <a:r>
              <a:rPr lang="fr-FR" b="1" dirty="0" err="1"/>
              <a:t>naif</a:t>
            </a:r>
            <a:r>
              <a:rPr lang="fr-FR" b="1" dirty="0"/>
              <a:t> » à </a:t>
            </a:r>
            <a:r>
              <a:rPr lang="fr-FR" b="1" dirty="0" err="1"/>
              <a:t>ttt</a:t>
            </a:r>
            <a:r>
              <a:rPr lang="fr-FR" b="1" dirty="0"/>
              <a:t> </a:t>
            </a:r>
            <a:r>
              <a:rPr lang="fr-FR" b="1" dirty="0" err="1"/>
              <a:t>hypolipemiant</a:t>
            </a:r>
            <a:r>
              <a:rPr lang="fr-FR" b="1" dirty="0"/>
              <a:t> et dont l’objectif risque de ne pas être atteint sous </a:t>
            </a:r>
            <a:r>
              <a:rPr lang="fr-FR" b="1" dirty="0" err="1"/>
              <a:t>monotherapie</a:t>
            </a:r>
            <a:r>
              <a:rPr lang="fr-FR" b="1" dirty="0"/>
              <a:t> </a:t>
            </a:r>
          </a:p>
          <a:p>
            <a:pPr marL="0" indent="0">
              <a:buNone/>
            </a:pPr>
            <a:r>
              <a:rPr lang="fr-FR" b="1" dirty="0"/>
              <a:t>( ex: SCA et </a:t>
            </a:r>
            <a:r>
              <a:rPr lang="fr-FR" b="1" dirty="0" err="1"/>
              <a:t>LDLc</a:t>
            </a:r>
            <a:r>
              <a:rPr lang="fr-FR" b="1" dirty="0"/>
              <a:t> à 1.9 </a:t>
            </a:r>
            <a:r>
              <a:rPr lang="fr-FR" b="1" dirty="0" err="1"/>
              <a:t>gL</a:t>
            </a:r>
            <a:r>
              <a:rPr lang="fr-FR" b="1" dirty="0"/>
              <a:t>)</a:t>
            </a:r>
          </a:p>
        </p:txBody>
      </p:sp>
      <p:pic>
        <p:nvPicPr>
          <p:cNvPr id="6" name="Picture 2" descr="L'athérosclérose - FFC">
            <a:extLst>
              <a:ext uri="{FF2B5EF4-FFF2-40B4-BE49-F238E27FC236}">
                <a16:creationId xmlns:a16="http://schemas.microsoft.com/office/drawing/2014/main" id="{83383671-3AE3-5AA2-622F-934E82C05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6808" b="2"/>
          <a:stretch>
            <a:fillRect/>
          </a:stretch>
        </p:blipFill>
        <p:spPr bwMode="auto">
          <a:xfrm>
            <a:off x="8217725" y="261257"/>
            <a:ext cx="3800102" cy="184039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5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6F79-C315-424E-F2F0-9E88BCF6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440C02-DFFF-D4F9-A071-A02E9811A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l'athérosclérose">
            <a:extLst>
              <a:ext uri="{FF2B5EF4-FFF2-40B4-BE49-F238E27FC236}">
                <a16:creationId xmlns:a16="http://schemas.microsoft.com/office/drawing/2014/main" id="{A49AD54D-207C-14B2-DB3E-A6264D4A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65125"/>
            <a:ext cx="9397999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56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E2182-CFBD-8F2F-A18D-D3B79DD9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Patients VIH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8BA363-8F2C-DB65-A5AD-2A2FF19F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931"/>
            <a:ext cx="10762281" cy="4740049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VIH : risque CV élevé (VIH = facteur additionnel ( + 50 % risque CV ) </a:t>
            </a:r>
          </a:p>
          <a:p>
            <a:r>
              <a:rPr lang="fr-FR" u="sng" dirty="0"/>
              <a:t>Etude REPRIEVE</a:t>
            </a:r>
            <a:r>
              <a:rPr lang="fr-FR" dirty="0"/>
              <a:t>: </a:t>
            </a:r>
            <a:r>
              <a:rPr lang="fr-FR" dirty="0" err="1"/>
              <a:t>pitavastatine</a:t>
            </a:r>
            <a:r>
              <a:rPr lang="fr-FR" dirty="0"/>
              <a:t> 4mg par jour réduit précocement et significativement le risque CV chez le patient VIH</a:t>
            </a:r>
          </a:p>
          <a:p>
            <a:r>
              <a:rPr lang="fr-FR" dirty="0"/>
              <a:t>Traitement par statine est recommandé en </a:t>
            </a:r>
            <a:r>
              <a:rPr lang="fr-FR" dirty="0" err="1"/>
              <a:t>prevention</a:t>
            </a:r>
            <a:r>
              <a:rPr lang="fr-FR" dirty="0"/>
              <a:t> primaire chez patient de moins de 40 ans</a:t>
            </a:r>
          </a:p>
          <a:p>
            <a:r>
              <a:rPr lang="fr-FR" dirty="0"/>
              <a:t>Indépendamment du niveau de risque CV et du taux de </a:t>
            </a:r>
            <a:r>
              <a:rPr lang="fr-FR" dirty="0" err="1"/>
              <a:t>LDLc</a:t>
            </a:r>
            <a:r>
              <a:rPr lang="fr-FR" dirty="0"/>
              <a:t> </a:t>
            </a:r>
          </a:p>
          <a:p>
            <a:r>
              <a:rPr lang="fr-FR" dirty="0"/>
              <a:t>Choix de Statines selon </a:t>
            </a:r>
            <a:r>
              <a:rPr lang="fr-FR" dirty="0" err="1"/>
              <a:t>intercation</a:t>
            </a:r>
            <a:r>
              <a:rPr lang="fr-FR" dirty="0"/>
              <a:t> avec les traitements </a:t>
            </a:r>
            <a:r>
              <a:rPr lang="fr-FR" dirty="0" err="1"/>
              <a:t>antiretroviraux</a:t>
            </a:r>
            <a:endParaRPr lang="fr-FR" dirty="0"/>
          </a:p>
          <a:p>
            <a:pPr lvl="1"/>
            <a:r>
              <a:rPr lang="fr-FR" sz="3100" dirty="0"/>
              <a:t>SIMVASTATINE : interaction avec </a:t>
            </a:r>
            <a:r>
              <a:rPr lang="fr-FR" sz="3100" dirty="0" err="1"/>
              <a:t>antiretroviraux</a:t>
            </a:r>
            <a:r>
              <a:rPr lang="fr-FR" sz="3100" dirty="0"/>
              <a:t>. </a:t>
            </a:r>
            <a:r>
              <a:rPr lang="fr-FR" sz="3100" dirty="0" err="1"/>
              <a:t>Antiproteases</a:t>
            </a:r>
            <a:r>
              <a:rPr lang="fr-FR" sz="3100" dirty="0"/>
              <a:t> :</a:t>
            </a:r>
          </a:p>
          <a:p>
            <a:pPr lvl="1"/>
            <a:r>
              <a:rPr lang="fr-FR" sz="3100" dirty="0"/>
              <a:t>SIMVASTATINE Contre indiquée +++</a:t>
            </a:r>
          </a:p>
          <a:p>
            <a:pPr lvl="1"/>
            <a:r>
              <a:rPr lang="fr-FR" sz="3100" dirty="0"/>
              <a:t>Rosuvastatine 10 mg : peu d’interaction</a:t>
            </a:r>
          </a:p>
          <a:p>
            <a:pPr lvl="1"/>
            <a:r>
              <a:rPr lang="fr-FR" sz="3100" dirty="0"/>
              <a:t>Atorvastatine 20 mg  </a:t>
            </a:r>
          </a:p>
          <a:p>
            <a:pPr lvl="1"/>
            <a:r>
              <a:rPr lang="fr-FR" sz="3100" dirty="0" err="1"/>
              <a:t>Pitavastatine</a:t>
            </a:r>
            <a:r>
              <a:rPr lang="fr-FR" sz="3100" dirty="0"/>
              <a:t> 4 mg : pas d’interaction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Autres </a:t>
            </a:r>
            <a:r>
              <a:rPr lang="fr-FR" dirty="0" err="1"/>
              <a:t>ttt</a:t>
            </a:r>
            <a:r>
              <a:rPr lang="fr-FR" dirty="0"/>
              <a:t> ( </a:t>
            </a:r>
            <a:r>
              <a:rPr lang="fr-FR" dirty="0" err="1"/>
              <a:t>ezetimibe</a:t>
            </a:r>
            <a:r>
              <a:rPr lang="fr-FR" dirty="0"/>
              <a:t>/ antiPSCK9) peu étudiés chez le patient VIH mais données disponibles sur efficacité et </a:t>
            </a:r>
            <a:r>
              <a:rPr lang="fr-FR" dirty="0" err="1"/>
              <a:t>tolerance</a:t>
            </a:r>
            <a:r>
              <a:rPr lang="fr-FR" dirty="0"/>
              <a:t> rendant possibles leur utilisation</a:t>
            </a:r>
          </a:p>
        </p:txBody>
      </p:sp>
      <p:pic>
        <p:nvPicPr>
          <p:cNvPr id="4" name="Image 3" descr="Vih logo : résultats (8,6 mille) d'images libres de droits, de photos de  stock et d'illustrations | Shutterstock">
            <a:extLst>
              <a:ext uri="{FF2B5EF4-FFF2-40B4-BE49-F238E27FC236}">
                <a16:creationId xmlns:a16="http://schemas.microsoft.com/office/drawing/2014/main" id="{0E235E6F-F667-BEF0-EDCA-550512BF1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411" y="68283"/>
            <a:ext cx="2308645" cy="1494806"/>
          </a:xfrm>
          <a:prstGeom prst="rect">
            <a:avLst/>
          </a:prstGeom>
        </p:spPr>
      </p:pic>
      <p:pic>
        <p:nvPicPr>
          <p:cNvPr id="5" name="Image 4" descr="Virus de l'immunodéficience humaine — Wikipédia">
            <a:extLst>
              <a:ext uri="{FF2B5EF4-FFF2-40B4-BE49-F238E27FC236}">
                <a16:creationId xmlns:a16="http://schemas.microsoft.com/office/drawing/2014/main" id="{65D515CA-D4D7-A1A7-A3E2-8F590B88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35" y="123807"/>
            <a:ext cx="2123754" cy="15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29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C2E85-B6DF-3B05-EAAF-5077F876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Patient avec cancer et haut risque de toxicité CV liée à la chimiothérapie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23BD4E-2264-AF9F-B6C3-9E1D7AD8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96501" cy="4351338"/>
          </a:xfrm>
        </p:spPr>
        <p:txBody>
          <a:bodyPr/>
          <a:lstStyle/>
          <a:p>
            <a:r>
              <a:rPr lang="fr-FR" dirty="0"/>
              <a:t>Etude STOP – CA : atorvastatine 40 mg//l peut diminuer la toxicité CV d’un traitement par anthracycline chez patient avec lymphome.</a:t>
            </a:r>
          </a:p>
          <a:p>
            <a:r>
              <a:rPr lang="fr-FR" dirty="0">
                <a:sym typeface="Wingdings" pitchFamily="2" charset="2"/>
              </a:rPr>
              <a:t> </a:t>
            </a:r>
            <a:r>
              <a:rPr lang="fr-FR" dirty="0"/>
              <a:t>Statines chez patients sous CT à haut risque de développer une cardiotoxicité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A9C23D-5D9A-7566-8CDC-05E66EFC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83" y="3571147"/>
            <a:ext cx="4816434" cy="30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083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E9B66-E72C-28CC-30D1-3FAB151B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624"/>
            <a:ext cx="10515600" cy="1325563"/>
          </a:xfrm>
        </p:spPr>
        <p:txBody>
          <a:bodyPr/>
          <a:lstStyle/>
          <a:p>
            <a:r>
              <a:rPr lang="fr-FR" dirty="0" err="1"/>
              <a:t>Hypertriglicéridémies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59532F-B820-5960-249A-3B498408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325563"/>
            <a:ext cx="7248896" cy="4351338"/>
          </a:xfrm>
        </p:spPr>
        <p:txBody>
          <a:bodyPr/>
          <a:lstStyle/>
          <a:p>
            <a:r>
              <a:rPr lang="fr-FR" dirty="0" err="1"/>
              <a:t>Hypertriglyceridemie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risque CV indépendamment du niveau de </a:t>
            </a:r>
            <a:r>
              <a:rPr lang="fr-FR" dirty="0" err="1"/>
              <a:t>LDLc</a:t>
            </a:r>
            <a:endParaRPr lang="fr-FR" dirty="0"/>
          </a:p>
          <a:p>
            <a:pPr lvl="1"/>
            <a:r>
              <a:rPr lang="fr-FR" dirty="0"/>
              <a:t>Risque de </a:t>
            </a:r>
            <a:r>
              <a:rPr lang="fr-FR" dirty="0" err="1"/>
              <a:t>Pancreatite</a:t>
            </a:r>
            <a:r>
              <a:rPr lang="fr-FR" dirty="0"/>
              <a:t> si TG &gt; 5 g/l</a:t>
            </a:r>
          </a:p>
          <a:p>
            <a:r>
              <a:rPr lang="fr-FR" dirty="0"/>
              <a:t>En Cas d’</a:t>
            </a:r>
            <a:r>
              <a:rPr lang="fr-FR" dirty="0" err="1"/>
              <a:t>hypertriglyceridemie</a:t>
            </a:r>
            <a:r>
              <a:rPr lang="fr-FR" dirty="0"/>
              <a:t>:  statines en première intention pour </a:t>
            </a:r>
            <a:r>
              <a:rPr lang="fr-FR" dirty="0" err="1"/>
              <a:t>reduire</a:t>
            </a:r>
            <a:r>
              <a:rPr lang="fr-FR" dirty="0"/>
              <a:t> le risque CV</a:t>
            </a:r>
          </a:p>
          <a:p>
            <a:r>
              <a:rPr lang="fr-FR" dirty="0"/>
              <a:t>Fibrates </a:t>
            </a:r>
            <a:r>
              <a:rPr lang="fr-FR" dirty="0" err="1"/>
              <a:t>reduit</a:t>
            </a:r>
            <a:r>
              <a:rPr lang="fr-FR" dirty="0"/>
              <a:t> taux de </a:t>
            </a:r>
            <a:r>
              <a:rPr lang="fr-FR" dirty="0" err="1"/>
              <a:t>triglycerides</a:t>
            </a:r>
            <a:r>
              <a:rPr lang="fr-FR" dirty="0"/>
              <a:t> mais échec à réduire le risque CV</a:t>
            </a:r>
          </a:p>
          <a:p>
            <a:r>
              <a:rPr lang="fr-FR" dirty="0"/>
              <a:t>Idem pour oméga – 3 </a:t>
            </a:r>
          </a:p>
          <a:p>
            <a:endParaRPr lang="fr-FR" dirty="0"/>
          </a:p>
        </p:txBody>
      </p:sp>
      <p:pic>
        <p:nvPicPr>
          <p:cNvPr id="5" name="Image 4" descr="Il était une fois... la vie - Les muscles et la graisse | TV5MONDE Europe">
            <a:extLst>
              <a:ext uri="{FF2B5EF4-FFF2-40B4-BE49-F238E27FC236}">
                <a16:creationId xmlns:a16="http://schemas.microsoft.com/office/drawing/2014/main" id="{40AB59C6-3DF7-E614-D20C-C6B6E62C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724" y="0"/>
            <a:ext cx="3974275" cy="2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5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C7C60-C359-4FF0-8E9E-873AA3D8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Hypertriglyceridemies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CC0DF-4FC8-2C41-FD61-99BAC734B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REDUCE IT</a:t>
            </a:r>
          </a:p>
          <a:p>
            <a:pPr lvl="1"/>
            <a:r>
              <a:rPr lang="fr-FR" dirty="0"/>
              <a:t>Doses </a:t>
            </a:r>
            <a:r>
              <a:rPr lang="fr-FR" dirty="0" err="1"/>
              <a:t>élévées</a:t>
            </a:r>
            <a:r>
              <a:rPr lang="fr-FR" dirty="0"/>
              <a:t> d’ICOSAPENT ETHYL ( 2 gr X 2 par jour) peut être envisagées avec statine chez patient à risque CV </a:t>
            </a:r>
            <a:r>
              <a:rPr lang="fr-FR" dirty="0" err="1"/>
              <a:t>élévé</a:t>
            </a:r>
            <a:r>
              <a:rPr lang="fr-FR" dirty="0"/>
              <a:t> ou très </a:t>
            </a:r>
            <a:r>
              <a:rPr lang="fr-FR" dirty="0" err="1"/>
              <a:t>elevé</a:t>
            </a:r>
            <a:r>
              <a:rPr lang="fr-FR" dirty="0"/>
              <a:t> avec Hypertriglycéridémie en </a:t>
            </a:r>
            <a:r>
              <a:rPr lang="fr-FR" dirty="0" err="1"/>
              <a:t>tre</a:t>
            </a:r>
            <a:r>
              <a:rPr lang="fr-FR" dirty="0"/>
              <a:t> 1.35 et 5 g/l pour </a:t>
            </a:r>
            <a:r>
              <a:rPr lang="fr-FR" dirty="0" err="1"/>
              <a:t>reduire</a:t>
            </a:r>
            <a:r>
              <a:rPr lang="fr-FR" dirty="0"/>
              <a:t> le risque CV</a:t>
            </a:r>
          </a:p>
          <a:p>
            <a:r>
              <a:rPr lang="fr-FR" b="1" u="sng" dirty="0" err="1"/>
              <a:t>Volanesosrsen</a:t>
            </a:r>
            <a:r>
              <a:rPr lang="fr-FR" b="1" u="sng" dirty="0"/>
              <a:t> WAYLIVRA( 300 mg par semaine):</a:t>
            </a:r>
          </a:p>
          <a:p>
            <a:pPr lvl="1"/>
            <a:r>
              <a:rPr lang="fr-FR" dirty="0" err="1"/>
              <a:t>Hypertriglyceridémie</a:t>
            </a:r>
            <a:r>
              <a:rPr lang="fr-FR" dirty="0"/>
              <a:t> majeure ( &gt; 7.5g/l) </a:t>
            </a:r>
          </a:p>
          <a:p>
            <a:pPr lvl="1"/>
            <a:r>
              <a:rPr lang="fr-FR" dirty="0"/>
              <a:t>Due à </a:t>
            </a:r>
            <a:r>
              <a:rPr lang="fr-FR" dirty="0" err="1"/>
              <a:t>sd</a:t>
            </a:r>
            <a:r>
              <a:rPr lang="fr-FR" dirty="0"/>
              <a:t> familial de </a:t>
            </a:r>
            <a:r>
              <a:rPr lang="fr-FR" dirty="0" err="1"/>
              <a:t>chylomicronémie</a:t>
            </a:r>
            <a:endParaRPr lang="fr-FR" dirty="0"/>
          </a:p>
          <a:p>
            <a:pPr lvl="1"/>
            <a:r>
              <a:rPr lang="fr-FR" dirty="0"/>
              <a:t>Diminuer taux de triglycérides et donc risque de </a:t>
            </a:r>
            <a:r>
              <a:rPr lang="fr-FR" dirty="0" err="1"/>
              <a:t>Pancreatite</a:t>
            </a:r>
            <a:r>
              <a:rPr lang="fr-FR" dirty="0"/>
              <a:t> ( Iia, B) </a:t>
            </a:r>
          </a:p>
          <a:p>
            <a:pPr lvl="1"/>
            <a:r>
              <a:rPr lang="fr-FR" dirty="0"/>
              <a:t>10 000 euros par injection</a:t>
            </a:r>
          </a:p>
          <a:p>
            <a:pPr lvl="1"/>
            <a:r>
              <a:rPr lang="fr-FR" dirty="0"/>
              <a:t>Population cible de 50 patients en France</a:t>
            </a:r>
          </a:p>
        </p:txBody>
      </p:sp>
      <p:pic>
        <p:nvPicPr>
          <p:cNvPr id="4" name="Image 3" descr="Il était une fois... la vie - Les muscles et la graisse | TV5MONDE Europe">
            <a:extLst>
              <a:ext uri="{FF2B5EF4-FFF2-40B4-BE49-F238E27FC236}">
                <a16:creationId xmlns:a16="http://schemas.microsoft.com/office/drawing/2014/main" id="{3F20E7BD-1260-7603-A284-A85FF9F0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724" y="0"/>
            <a:ext cx="3974275" cy="2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88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091A0-3465-6AAC-30E9-9274A660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Liproteine</a:t>
            </a:r>
            <a:r>
              <a:rPr lang="fr-FR" dirty="0"/>
              <a:t> A </a:t>
            </a:r>
            <a:r>
              <a:rPr lang="fr-FR" dirty="0" err="1"/>
              <a:t>Lp</a:t>
            </a:r>
            <a:r>
              <a:rPr lang="fr-FR" dirty="0"/>
              <a:t>(a)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43116-456A-E850-D7B7-500B1EC77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Composé de </a:t>
            </a:r>
            <a:r>
              <a:rPr lang="fr-FR" dirty="0" err="1"/>
              <a:t>LDLc</a:t>
            </a:r>
            <a:r>
              <a:rPr lang="fr-FR" dirty="0"/>
              <a:t> + </a:t>
            </a:r>
            <a:r>
              <a:rPr lang="fr-FR" dirty="0" err="1"/>
              <a:t>apoA</a:t>
            </a:r>
            <a:endParaRPr lang="fr-FR" dirty="0"/>
          </a:p>
          <a:p>
            <a:r>
              <a:rPr lang="fr-FR" dirty="0"/>
              <a:t>Déterminé  par le« patrimoine génétique »</a:t>
            </a:r>
          </a:p>
          <a:p>
            <a:r>
              <a:rPr lang="fr-FR" dirty="0"/>
              <a:t>Cout 19 euros ( non remboursé)</a:t>
            </a:r>
          </a:p>
          <a:p>
            <a:r>
              <a:rPr lang="fr-FR" dirty="0" err="1"/>
              <a:t>Atherogène</a:t>
            </a:r>
            <a:r>
              <a:rPr lang="fr-FR" dirty="0"/>
              <a:t> et thrombogène +++</a:t>
            </a:r>
          </a:p>
          <a:p>
            <a:r>
              <a:rPr lang="fr-FR" dirty="0"/>
              <a:t>Accélérateur de maladie CV (risque X2 ou 3) et de sténose aortique</a:t>
            </a:r>
          </a:p>
          <a:p>
            <a:r>
              <a:rPr lang="fr-FR" b="1" u="sng" dirty="0">
                <a:solidFill>
                  <a:srgbClr val="FF0000"/>
                </a:solidFill>
              </a:rPr>
              <a:t>Dosage à envisager au moins une fois </a:t>
            </a:r>
            <a:r>
              <a:rPr lang="fr-FR" dirty="0"/>
              <a:t>dans la vie d’un adulte</a:t>
            </a:r>
          </a:p>
          <a:p>
            <a:r>
              <a:rPr lang="fr-FR" dirty="0"/>
              <a:t>Dosage Utile chez:</a:t>
            </a:r>
          </a:p>
          <a:p>
            <a:pPr lvl="1"/>
            <a:r>
              <a:rPr lang="fr-FR" dirty="0"/>
              <a:t> patients jeunes avec </a:t>
            </a:r>
            <a:r>
              <a:rPr lang="fr-FR" dirty="0" err="1"/>
              <a:t>HeHF</a:t>
            </a:r>
            <a:r>
              <a:rPr lang="fr-FR" dirty="0"/>
              <a:t> ou une maladie CV précoce sans FDR identifiables</a:t>
            </a:r>
          </a:p>
          <a:p>
            <a:pPr lvl="1"/>
            <a:r>
              <a:rPr lang="fr-FR" dirty="0"/>
              <a:t>Ou une histoire familiale de maladie CV précoce ou d’</a:t>
            </a:r>
            <a:r>
              <a:rPr lang="fr-FR" dirty="0" err="1"/>
              <a:t>élevation</a:t>
            </a:r>
            <a:r>
              <a:rPr lang="fr-FR" dirty="0"/>
              <a:t> de </a:t>
            </a:r>
            <a:r>
              <a:rPr lang="fr-FR" dirty="0" err="1"/>
              <a:t>Lp</a:t>
            </a:r>
            <a:r>
              <a:rPr lang="fr-FR" dirty="0"/>
              <a:t>(a)</a:t>
            </a:r>
          </a:p>
          <a:p>
            <a:pPr lvl="1"/>
            <a:r>
              <a:rPr lang="fr-FR" dirty="0"/>
              <a:t>Ou chez les patients à risque </a:t>
            </a:r>
            <a:r>
              <a:rPr lang="fr-FR" dirty="0" err="1"/>
              <a:t>intermediaire</a:t>
            </a:r>
            <a:r>
              <a:rPr lang="fr-FR" dirty="0"/>
              <a:t>: </a:t>
            </a:r>
            <a:r>
              <a:rPr lang="fr-FR" dirty="0" err="1"/>
              <a:t>Lp</a:t>
            </a:r>
            <a:r>
              <a:rPr lang="fr-FR" dirty="0"/>
              <a:t>(a) pour « reclassifier </a:t>
            </a:r>
          </a:p>
          <a:p>
            <a:endParaRPr lang="fr-FR" dirty="0"/>
          </a:p>
        </p:txBody>
      </p:sp>
      <p:pic>
        <p:nvPicPr>
          <p:cNvPr id="4" name="Image 3" descr="placeholder image">
            <a:extLst>
              <a:ext uri="{FF2B5EF4-FFF2-40B4-BE49-F238E27FC236}">
                <a16:creationId xmlns:a16="http://schemas.microsoft.com/office/drawing/2014/main" id="{E66AA17A-75BB-4125-FC6C-DCA87912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61" y="-130391"/>
            <a:ext cx="3772725" cy="2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480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B1909E-08CF-2ADA-325B-5723F44E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Lp</a:t>
            </a:r>
            <a:r>
              <a:rPr lang="fr-FR" dirty="0"/>
              <a:t>(a)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3E05E-9513-A381-0193-A7454BB27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valeurs des taux sanguins de lipoprotéine (a):</a:t>
            </a:r>
            <a:br>
              <a:rPr lang="fr-FR" dirty="0"/>
            </a:br>
            <a:r>
              <a:rPr lang="fr-FR" dirty="0"/>
              <a:t>• Souhaitable : &lt; 0,14 g/L</a:t>
            </a:r>
            <a:br>
              <a:rPr lang="fr-FR" dirty="0"/>
            </a:br>
            <a:r>
              <a:rPr lang="fr-FR" dirty="0"/>
              <a:t>• Risque limite : 0,14 à 0,3 g/L</a:t>
            </a:r>
            <a:br>
              <a:rPr lang="fr-FR" dirty="0"/>
            </a:br>
            <a:r>
              <a:rPr lang="fr-FR" dirty="0"/>
              <a:t>• Risque élevé : 0,31 à 0,5 g/L</a:t>
            </a:r>
            <a:br>
              <a:rPr lang="fr-FR" dirty="0"/>
            </a:br>
            <a:r>
              <a:rPr lang="fr-FR" dirty="0"/>
              <a:t>• Risque très élevé : &gt; 0,5 g/L</a:t>
            </a:r>
          </a:p>
          <a:p>
            <a:pPr marL="0" indent="0">
              <a:buNone/>
            </a:pPr>
            <a:endParaRPr lang="fr-FR" u="sng" dirty="0"/>
          </a:p>
          <a:p>
            <a:pPr marL="0" indent="0">
              <a:buNone/>
            </a:pPr>
            <a:r>
              <a:rPr lang="fr-FR" u="sng" dirty="0"/>
              <a:t>Traitement de </a:t>
            </a:r>
            <a:r>
              <a:rPr lang="fr-FR" u="sng" dirty="0" err="1"/>
              <a:t>Lp</a:t>
            </a:r>
            <a:r>
              <a:rPr lang="fr-FR" u="sng" dirty="0"/>
              <a:t>(a):</a:t>
            </a:r>
          </a:p>
          <a:p>
            <a:r>
              <a:rPr lang="fr-FR" dirty="0"/>
              <a:t>Traitement spécifiques en cours d’étude ( </a:t>
            </a:r>
            <a:r>
              <a:rPr lang="fr-FR" dirty="0" err="1"/>
              <a:t>therapie</a:t>
            </a:r>
            <a:r>
              <a:rPr lang="fr-FR" dirty="0"/>
              <a:t> </a:t>
            </a:r>
            <a:r>
              <a:rPr lang="fr-FR" dirty="0" err="1"/>
              <a:t>genique</a:t>
            </a:r>
            <a:r>
              <a:rPr lang="fr-FR" dirty="0"/>
              <a:t>, plasmaphérèse)</a:t>
            </a:r>
          </a:p>
          <a:p>
            <a:r>
              <a:rPr lang="fr-FR" dirty="0"/>
              <a:t>Personnes avec élévation importante de </a:t>
            </a:r>
            <a:r>
              <a:rPr lang="fr-FR" dirty="0" err="1"/>
              <a:t>Lp</a:t>
            </a:r>
            <a:r>
              <a:rPr lang="fr-FR" dirty="0"/>
              <a:t>(a) &gt; 1g/l doivent recevoir une statine puissante si leur risque CV globale est élevé ou </a:t>
            </a:r>
            <a:r>
              <a:rPr lang="fr-FR" dirty="0" err="1"/>
              <a:t>intermediaire</a:t>
            </a:r>
            <a:endParaRPr lang="fr-FR" dirty="0"/>
          </a:p>
        </p:txBody>
      </p:sp>
      <p:pic>
        <p:nvPicPr>
          <p:cNvPr id="4" name="Image 3" descr="placeholder image">
            <a:extLst>
              <a:ext uri="{FF2B5EF4-FFF2-40B4-BE49-F238E27FC236}">
                <a16:creationId xmlns:a16="http://schemas.microsoft.com/office/drawing/2014/main" id="{5674818B-C2D8-9CD1-89C2-BA8A73330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61" y="-130391"/>
            <a:ext cx="3772725" cy="260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163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4ADD4-40D2-BA2F-33AE-1206EA85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B44F5F1-0B6E-00C0-5CE7-026D7570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702" y="1"/>
            <a:ext cx="7979962" cy="69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538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0FF938-B14C-ECB3-F8BB-D17F3E3E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fr-FR" sz="3200" dirty="0"/>
              <a:t>Quel régime alimentaire ?</a:t>
            </a:r>
          </a:p>
        </p:txBody>
      </p:sp>
      <p:pic>
        <p:nvPicPr>
          <p:cNvPr id="5" name="Image 4" descr="aliments gras et sucrés">
            <a:extLst>
              <a:ext uri="{FF2B5EF4-FFF2-40B4-BE49-F238E27FC236}">
                <a16:creationId xmlns:a16="http://schemas.microsoft.com/office/drawing/2014/main" id="{30B1F6F7-BBD3-50C5-6246-8903EDAC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32" r="6377"/>
          <a:stretch>
            <a:fillRect/>
          </a:stretch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4" name="Image 3" descr="Le régime idéal pour la santé et... la planète | Bio à la une">
            <a:extLst>
              <a:ext uri="{FF2B5EF4-FFF2-40B4-BE49-F238E27FC236}">
                <a16:creationId xmlns:a16="http://schemas.microsoft.com/office/drawing/2014/main" id="{25141462-8913-C330-EA04-2A2F42EFB9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83" b="1"/>
          <a:stretch>
            <a:fillRect/>
          </a:stretch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5AC2C-1916-F35C-3B64-B5310C6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endParaRPr lang="fr-FR" sz="1800"/>
          </a:p>
        </p:txBody>
      </p:sp>
      <p:pic>
        <p:nvPicPr>
          <p:cNvPr id="19" name="Image 18" descr="Comprimés extrait de levure de riz rouge (180) | Cholestérol, hypertension  | Biocoop">
            <a:extLst>
              <a:ext uri="{FF2B5EF4-FFF2-40B4-BE49-F238E27FC236}">
                <a16:creationId xmlns:a16="http://schemas.microsoft.com/office/drawing/2014/main" id="{7A9E6332-B0F7-1F56-0369-51F304383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441" y="3995928"/>
            <a:ext cx="2751302" cy="2751302"/>
          </a:xfrm>
          <a:prstGeom prst="rect">
            <a:avLst/>
          </a:prstGeom>
        </p:spPr>
      </p:pic>
      <p:pic>
        <p:nvPicPr>
          <p:cNvPr id="22" name="Image 21" descr="St Hubert Oméga 3® – St Hubert">
            <a:extLst>
              <a:ext uri="{FF2B5EF4-FFF2-40B4-BE49-F238E27FC236}">
                <a16:creationId xmlns:a16="http://schemas.microsoft.com/office/drawing/2014/main" id="{53D86B70-C1B4-B1FA-B4CD-B58B1C564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044" y="4138813"/>
            <a:ext cx="3634980" cy="2663802"/>
          </a:xfrm>
          <a:prstGeom prst="rect">
            <a:avLst/>
          </a:prstGeom>
        </p:spPr>
      </p:pic>
      <p:pic>
        <p:nvPicPr>
          <p:cNvPr id="23" name="Image 22" descr="Activité physique : rien ne vaut le cardio pour réduire la mortalité">
            <a:extLst>
              <a:ext uri="{FF2B5EF4-FFF2-40B4-BE49-F238E27FC236}">
                <a16:creationId xmlns:a16="http://schemas.microsoft.com/office/drawing/2014/main" id="{021506F0-766F-E988-BB78-38787431F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050" y="2851150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561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B73-8296-94E4-739F-D3247F07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" y="250031"/>
            <a:ext cx="9836035" cy="1325563"/>
          </a:xfrm>
        </p:spPr>
        <p:txBody>
          <a:bodyPr>
            <a:normAutofit/>
          </a:bodyPr>
          <a:lstStyle/>
          <a:p>
            <a:r>
              <a:rPr lang="fr-FR" dirty="0" err="1"/>
              <a:t>Régles</a:t>
            </a:r>
            <a:r>
              <a:rPr lang="fr-FR" dirty="0"/>
              <a:t> </a:t>
            </a:r>
            <a:r>
              <a:rPr lang="fr-FR" dirty="0" err="1"/>
              <a:t>hygienodiététiques</a:t>
            </a:r>
            <a:r>
              <a:rPr lang="fr-FR" dirty="0"/>
              <a:t> et traitements complémentaires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3B2585-C544-0AD5-26CF-FBBABC0C9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825625"/>
            <a:ext cx="10965180" cy="16033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FR" dirty="0"/>
              <a:t>Alimentation «  saine » type méditerranéenne et Activité physique permet de </a:t>
            </a:r>
            <a:r>
              <a:rPr lang="fr-FR" dirty="0" err="1"/>
              <a:t>reduire</a:t>
            </a:r>
            <a:r>
              <a:rPr lang="fr-FR" dirty="0"/>
              <a:t> les taux de lipides athérogènes et donc le risque CV</a:t>
            </a:r>
          </a:p>
          <a:p>
            <a:r>
              <a:rPr lang="fr-FR" dirty="0"/>
              <a:t>Alimentation pauvre en AG saturés, riche en graines, légumes, fruits et poissons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Activité physique : rien ne vaut le cardio pour réduire la mortalité">
            <a:extLst>
              <a:ext uri="{FF2B5EF4-FFF2-40B4-BE49-F238E27FC236}">
                <a16:creationId xmlns:a16="http://schemas.microsoft.com/office/drawing/2014/main" id="{328254CE-A47D-F800-6447-84CFDDF1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43" y="3631606"/>
            <a:ext cx="4203138" cy="27953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1F5391-8310-E7F3-BD12-FA83C479CE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31" t="10429" r="12301" b="16570"/>
          <a:stretch>
            <a:fillRect/>
          </a:stretch>
        </p:blipFill>
        <p:spPr>
          <a:xfrm>
            <a:off x="6970816" y="3158936"/>
            <a:ext cx="3945666" cy="36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32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7ABEB-4ABC-6968-61F1-E6B146A3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177145-CDF5-E4A4-2E4E-BEE00938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9391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IL N’Y A AUCUNE PREUVE  SOLIDE</a:t>
            </a:r>
            <a:r>
              <a:rPr lang="fr-FR" dirty="0"/>
              <a:t> concernant la réduction du risque CV  pour :</a:t>
            </a:r>
          </a:p>
          <a:p>
            <a:pPr lvl="1"/>
            <a:r>
              <a:rPr lang="fr-FR" dirty="0"/>
              <a:t>Suppléments diététiques ou alimentaires</a:t>
            </a:r>
          </a:p>
          <a:p>
            <a:pPr lvl="1"/>
            <a:r>
              <a:rPr lang="fr-FR" dirty="0"/>
              <a:t>Levure de riz rouge</a:t>
            </a:r>
          </a:p>
          <a:p>
            <a:pPr lvl="1"/>
            <a:r>
              <a:rPr lang="fr-FR" dirty="0"/>
              <a:t>Supplémentation en oméga 3 ( sauf fortes doses </a:t>
            </a:r>
            <a:r>
              <a:rPr lang="fr-FR" dirty="0" err="1"/>
              <a:t>dicopent</a:t>
            </a:r>
            <a:r>
              <a:rPr lang="fr-FR" dirty="0"/>
              <a:t> </a:t>
            </a:r>
            <a:r>
              <a:rPr lang="fr-FR" dirty="0" err="1"/>
              <a:t>ethyl</a:t>
            </a:r>
            <a:r>
              <a:rPr lang="fr-FR" dirty="0"/>
              <a:t> si hyper TG) </a:t>
            </a:r>
          </a:p>
          <a:p>
            <a:pPr lvl="1"/>
            <a:r>
              <a:rPr lang="fr-FR" dirty="0" err="1"/>
              <a:t>Phytosterols</a:t>
            </a:r>
            <a:r>
              <a:rPr lang="fr-FR" dirty="0"/>
              <a:t> alimentaires ( Primevère..)</a:t>
            </a:r>
          </a:p>
          <a:p>
            <a:pPr lvl="1"/>
            <a:r>
              <a:rPr lang="fr-FR" dirty="0"/>
              <a:t>Vitamines</a:t>
            </a:r>
          </a:p>
          <a:p>
            <a:pPr lvl="1"/>
            <a:r>
              <a:rPr lang="fr-FR" dirty="0"/>
              <a:t>Les recos déconseillent tout ces produits pour réduire le risque CV</a:t>
            </a:r>
          </a:p>
          <a:p>
            <a:pPr marL="0" indent="0">
              <a:buNone/>
            </a:pPr>
            <a:endParaRPr lang="fr-FR" sz="4400" dirty="0">
              <a:latin typeface="Aptos Display"/>
            </a:endParaRPr>
          </a:p>
          <a:p>
            <a:pPr marL="0" indent="0">
              <a:buNone/>
            </a:pPr>
            <a:r>
              <a:rPr lang="fr-FR" sz="4400" dirty="0">
                <a:latin typeface="Aptos Display"/>
              </a:rPr>
              <a:t>EXIT : </a:t>
            </a:r>
            <a:r>
              <a:rPr lang="fr-FR" sz="4400" dirty="0" err="1">
                <a:latin typeface="Aptos Display"/>
              </a:rPr>
              <a:t>omega</a:t>
            </a:r>
            <a:r>
              <a:rPr lang="fr-FR" sz="4400" dirty="0">
                <a:latin typeface="Aptos Display"/>
              </a:rPr>
              <a:t> 3 - </a:t>
            </a:r>
            <a:r>
              <a:rPr lang="fr-FR" sz="4400" dirty="0" err="1">
                <a:latin typeface="Aptos Display"/>
              </a:rPr>
              <a:t>complements</a:t>
            </a:r>
            <a:r>
              <a:rPr lang="fr-FR" sz="4400" dirty="0">
                <a:latin typeface="Aptos Display"/>
              </a:rPr>
              <a:t> alimentaires et levure de riz rouge</a:t>
            </a:r>
            <a:endParaRPr lang="fr-FR" dirty="0"/>
          </a:p>
        </p:txBody>
      </p:sp>
      <p:pic>
        <p:nvPicPr>
          <p:cNvPr id="4" name="Image 3" descr="Exit Vector Art, Icons, and Graphics for Free Download">
            <a:extLst>
              <a:ext uri="{FF2B5EF4-FFF2-40B4-BE49-F238E27FC236}">
                <a16:creationId xmlns:a16="http://schemas.microsoft.com/office/drawing/2014/main" id="{953015FD-5F83-9033-5BAA-D2C667D1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1" y="224356"/>
            <a:ext cx="2590223" cy="1830684"/>
          </a:xfrm>
          <a:prstGeom prst="rect">
            <a:avLst/>
          </a:prstGeom>
        </p:spPr>
      </p:pic>
      <p:pic>
        <p:nvPicPr>
          <p:cNvPr id="5" name="Image 4" descr="Comprimés extrait de levure de riz rouge (180) | Cholestérol, hypertension  | Biocoop">
            <a:extLst>
              <a:ext uri="{FF2B5EF4-FFF2-40B4-BE49-F238E27FC236}">
                <a16:creationId xmlns:a16="http://schemas.microsoft.com/office/drawing/2014/main" id="{2A8C63EC-528D-9FFA-EB0D-1ED8F540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423" y="224356"/>
            <a:ext cx="1830684" cy="18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81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46629-81B1-00A2-53E7-6187A5C6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7176" cy="404267"/>
          </a:xfrm>
        </p:spPr>
        <p:txBody>
          <a:bodyPr>
            <a:normAutofit fontScale="90000"/>
          </a:bodyPr>
          <a:lstStyle/>
          <a:p>
            <a:r>
              <a:rPr lang="fr-FR" dirty="0"/>
              <a:t>Rappels Physiologiques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67E5EF-3FDE-1386-BAED-2A38E3F8F5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3C6C76-F663-1DDF-769D-CE3E4CA749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L'athérosclérose - FFC">
            <a:extLst>
              <a:ext uri="{FF2B5EF4-FFF2-40B4-BE49-F238E27FC236}">
                <a16:creationId xmlns:a16="http://schemas.microsoft.com/office/drawing/2014/main" id="{D94184DB-09F6-566B-8404-48758C16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5830552" cy="25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herosclerosis Topic Review">
            <a:extLst>
              <a:ext uri="{FF2B5EF4-FFF2-40B4-BE49-F238E27FC236}">
                <a16:creationId xmlns:a16="http://schemas.microsoft.com/office/drawing/2014/main" id="{A8406EEC-8769-E27B-11B3-69BDB298C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19" y="2606787"/>
            <a:ext cx="7950631" cy="41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’athérosclérose et l’insuffisance coronarienne">
            <a:extLst>
              <a:ext uri="{FF2B5EF4-FFF2-40B4-BE49-F238E27FC236}">
                <a16:creationId xmlns:a16="http://schemas.microsoft.com/office/drawing/2014/main" id="{02CA148F-4D89-6374-D409-DA1610E1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4517"/>
            <a:ext cx="3812820" cy="22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25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0BF6C-106A-8BA0-0077-0522CCB6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En Pratique: mes recettes…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A50A4D-94F8-F3C0-CAC9-DB9892A4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aïté flambée on Make a GIF">
            <a:extLst>
              <a:ext uri="{FF2B5EF4-FFF2-40B4-BE49-F238E27FC236}">
                <a16:creationId xmlns:a16="http://schemas.microsoft.com/office/drawing/2014/main" id="{D4AAC6B6-5025-1866-C9C5-47040C2C4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96" y="1843644"/>
            <a:ext cx="6685808" cy="50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62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BDE96-B484-DC5C-B5F9-D8F268EC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Prevention primaire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22C7B5-BA46-4C78-C0C6-9CB8E821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Statine en première intention type Rosuvastatine 5 à 10 mg par jour ( bonne </a:t>
            </a:r>
            <a:r>
              <a:rPr lang="fr-FR" dirty="0" err="1"/>
              <a:t>tolerance</a:t>
            </a:r>
            <a:r>
              <a:rPr lang="fr-FR" dirty="0"/>
              <a:t>) ou Atorvastatine 20 mg</a:t>
            </a:r>
          </a:p>
          <a:p>
            <a:r>
              <a:rPr lang="fr-FR" dirty="0"/>
              <a:t>Ajout </a:t>
            </a:r>
            <a:r>
              <a:rPr lang="fr-FR" dirty="0" err="1"/>
              <a:t>ezetimibe</a:t>
            </a:r>
            <a:r>
              <a:rPr lang="fr-FR" dirty="0"/>
              <a:t> pour atteindre objectif</a:t>
            </a:r>
          </a:p>
          <a:p>
            <a:r>
              <a:rPr lang="fr-FR" dirty="0"/>
              <a:t>Si myalgies ou cytolyse ( </a:t>
            </a:r>
            <a:r>
              <a:rPr lang="fr-FR" dirty="0" err="1"/>
              <a:t>cf</a:t>
            </a:r>
            <a:r>
              <a:rPr lang="fr-FR" dirty="0"/>
              <a:t> EI supra) </a:t>
            </a:r>
          </a:p>
          <a:p>
            <a:pPr lvl="1"/>
            <a:r>
              <a:rPr lang="fr-FR" dirty="0" err="1"/>
              <a:t>Arret</a:t>
            </a:r>
            <a:r>
              <a:rPr lang="fr-FR" dirty="0"/>
              <a:t> rosuvastatine</a:t>
            </a:r>
          </a:p>
          <a:p>
            <a:pPr lvl="1"/>
            <a:r>
              <a:rPr lang="fr-FR" dirty="0"/>
              <a:t>Essai pravastatine 20 mg  ou </a:t>
            </a:r>
            <a:r>
              <a:rPr lang="fr-FR" dirty="0" err="1"/>
              <a:t>Ezetimibe</a:t>
            </a:r>
            <a:r>
              <a:rPr lang="fr-FR" dirty="0"/>
              <a:t> seul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 err="1"/>
              <a:t>AntiPSCK</a:t>
            </a:r>
            <a:r>
              <a:rPr lang="fr-FR" dirty="0"/>
              <a:t> 9 : NON, DAP refusée par CPAM</a:t>
            </a:r>
          </a:p>
          <a:p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Bempédoique</a:t>
            </a:r>
            <a:r>
              <a:rPr lang="fr-FR" dirty="0"/>
              <a:t> / pas d’</a:t>
            </a:r>
            <a:r>
              <a:rPr lang="fr-FR" dirty="0" err="1"/>
              <a:t>experience</a:t>
            </a:r>
            <a:endParaRPr lang="fr-FR" dirty="0"/>
          </a:p>
          <a:p>
            <a:r>
              <a:rPr lang="fr-FR" dirty="0"/>
              <a:t>Fibrates/Questran: Quasiment JAMAIS</a:t>
            </a:r>
          </a:p>
        </p:txBody>
      </p:sp>
      <p:pic>
        <p:nvPicPr>
          <p:cNvPr id="4" name="Image 3" descr="Maïté flambée on Make a GIF">
            <a:extLst>
              <a:ext uri="{FF2B5EF4-FFF2-40B4-BE49-F238E27FC236}">
                <a16:creationId xmlns:a16="http://schemas.microsoft.com/office/drawing/2014/main" id="{9DC27363-EEB7-A513-A511-488F52F4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555" y="204478"/>
            <a:ext cx="1981613" cy="14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58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394FFB-AF66-F326-F797-D7B429F0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Prevention secondaire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F33471-1A2C-BE7D-D598-88037739D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Être AGRESSIF rapidement avec objectif de long terme en vue</a:t>
            </a:r>
          </a:p>
          <a:p>
            <a:r>
              <a:rPr lang="fr-FR" dirty="0" err="1"/>
              <a:t>LDLc</a:t>
            </a:r>
            <a:r>
              <a:rPr lang="fr-FR" dirty="0"/>
              <a:t> &lt; 0.55 g/L</a:t>
            </a:r>
          </a:p>
          <a:p>
            <a:r>
              <a:rPr lang="fr-FR" dirty="0"/>
              <a:t>Rosuvastatine 20 mg ou ATORVASTATINE 80 mg</a:t>
            </a:r>
          </a:p>
          <a:p>
            <a:r>
              <a:rPr lang="fr-FR" dirty="0"/>
              <a:t>Ajout EZETIMIBE ( surtout si SCA)</a:t>
            </a:r>
          </a:p>
          <a:p>
            <a:r>
              <a:rPr lang="fr-FR" dirty="0"/>
              <a:t>Contrôle LDLC à 6 semaines +++</a:t>
            </a:r>
          </a:p>
          <a:p>
            <a:r>
              <a:rPr lang="fr-FR" dirty="0"/>
              <a:t>Ajout </a:t>
            </a:r>
            <a:r>
              <a:rPr lang="fr-FR" dirty="0" err="1"/>
              <a:t>antiPSCK</a:t>
            </a:r>
            <a:r>
              <a:rPr lang="fr-FR" dirty="0"/>
              <a:t> 9 si </a:t>
            </a:r>
            <a:r>
              <a:rPr lang="fr-FR" dirty="0" err="1"/>
              <a:t>LDLc</a:t>
            </a:r>
            <a:r>
              <a:rPr lang="fr-FR" dirty="0"/>
              <a:t> &gt; 0.55g/L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Pas d’</a:t>
            </a:r>
            <a:r>
              <a:rPr lang="fr-FR" dirty="0" err="1"/>
              <a:t>experience</a:t>
            </a:r>
            <a:r>
              <a:rPr lang="fr-FR" dirty="0"/>
              <a:t> avec </a:t>
            </a:r>
            <a:r>
              <a:rPr lang="fr-FR" dirty="0" err="1"/>
              <a:t>Ac</a:t>
            </a:r>
            <a:r>
              <a:rPr lang="fr-FR" dirty="0"/>
              <a:t>. </a:t>
            </a:r>
            <a:r>
              <a:rPr lang="fr-FR" dirty="0" err="1"/>
              <a:t>Bempedoique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 descr="This Is Fine GIFs | Tenor">
            <a:extLst>
              <a:ext uri="{FF2B5EF4-FFF2-40B4-BE49-F238E27FC236}">
                <a16:creationId xmlns:a16="http://schemas.microsoft.com/office/drawing/2014/main" id="{27913659-E825-EF5D-6AD2-9FFF63FD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61" y="45901"/>
            <a:ext cx="2918172" cy="16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765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51E7D-20DC-F0D1-D00B-29C96C93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8E63B-14FE-F26F-A1C1-9B4E558E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BRAVO aux services de santé (😍), aux forces de l'Ordre (😍) et à bien  d'autres agents des services publics, notamment locaux (😍). Surtout,  n'oublions pas les rédacteurs de ces indispensables textes bâtis">
            <a:extLst>
              <a:ext uri="{FF2B5EF4-FFF2-40B4-BE49-F238E27FC236}">
                <a16:creationId xmlns:a16="http://schemas.microsoft.com/office/drawing/2014/main" id="{A6367082-B1F4-16AF-641D-152C2642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848" y="1776660"/>
            <a:ext cx="4400303" cy="44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42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C954F-372F-AAAB-E76E-78E972D7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543C9B-F8CD-BE4F-7A21-56448CA53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Recommandations ESC ESA 2025</a:t>
            </a:r>
          </a:p>
          <a:p>
            <a:r>
              <a:rPr lang="fr-FR" dirty="0"/>
              <a:t>Actualisation 2005 des recommandations Dr </a:t>
            </a:r>
            <a:r>
              <a:rPr lang="fr-FR" dirty="0" err="1"/>
              <a:t>Diévart</a:t>
            </a:r>
            <a:r>
              <a:rPr lang="fr-FR" dirty="0"/>
              <a:t> </a:t>
            </a:r>
          </a:p>
          <a:p>
            <a:r>
              <a:rPr lang="fr-FR" dirty="0"/>
              <a:t>Formation dyslipidémies DPC GRAAD Santé Dr </a:t>
            </a:r>
            <a:r>
              <a:rPr lang="fr-FR" dirty="0" err="1"/>
              <a:t>Lham</a:t>
            </a:r>
            <a:endParaRPr lang="fr-FR" dirty="0"/>
          </a:p>
          <a:p>
            <a:r>
              <a:rPr lang="fr-FR" dirty="0"/>
              <a:t>Société française de cardiologie Item 223 Dyslipidémies</a:t>
            </a:r>
          </a:p>
        </p:txBody>
      </p:sp>
    </p:spTree>
    <p:extLst>
      <p:ext uri="{BB962C8B-B14F-4D97-AF65-F5344CB8AC3E}">
        <p14:creationId xmlns:p14="http://schemas.microsoft.com/office/powerpoint/2010/main" val="20328614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3744</TotalTime>
  <Words>6051</Words>
  <Application>Microsoft Macintosh PowerPoint</Application>
  <PresentationFormat>Grand écran</PresentationFormat>
  <Paragraphs>628</Paragraphs>
  <Slides>94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101" baseType="lpstr">
      <vt:lpstr>Aptos</vt:lpstr>
      <vt:lpstr>Aptos Display</vt:lpstr>
      <vt:lpstr>Arial</vt:lpstr>
      <vt:lpstr>Calibri</vt:lpstr>
      <vt:lpstr>Helvetica</vt:lpstr>
      <vt:lpstr>Wingdings</vt:lpstr>
      <vt:lpstr>Thème Office</vt:lpstr>
      <vt:lpstr>Dyslipidémies,  quoi de neuf? Recommandations ESC 2025</vt:lpstr>
      <vt:lpstr>Questions du docteur Rochois</vt:lpstr>
      <vt:lpstr>Plan</vt:lpstr>
      <vt:lpstr>Croyances et Réalités</vt:lpstr>
      <vt:lpstr>Monsieur L, 3 ans plus tard SCA / evolution des lésions coronaires sur l’IVA – Nécéssité d’angioplastie  </vt:lpstr>
      <vt:lpstr>Maladies Cardiovasculaires</vt:lpstr>
      <vt:lpstr>Concept de maladie  chronique accumulative</vt:lpstr>
      <vt:lpstr>Présentation PowerPoint</vt:lpstr>
      <vt:lpstr>Rappels Physiologiques</vt:lpstr>
      <vt:lpstr>LDLc = facteur principal d’Atherosclerose</vt:lpstr>
      <vt:lpstr>Atherosclerose</vt:lpstr>
      <vt:lpstr>RAPPEL PCEM1: Classification des Lipides</vt:lpstr>
      <vt:lpstr>Rôle des lipoprotéines dans les dyslipidémies</vt:lpstr>
      <vt:lpstr>Influence des lipoproteines sur le risque CV</vt:lpstr>
      <vt:lpstr>Présentation PowerPoint</vt:lpstr>
      <vt:lpstr>Autres marqueurs lipidiques : ApoB</vt:lpstr>
      <vt:lpstr>Apo A1</vt:lpstr>
      <vt:lpstr>Calculs et dosages des lipides</vt:lpstr>
      <vt:lpstr>Interprétation clinique</vt:lpstr>
      <vt:lpstr>Quel est le traitement de choix pour les Dyslipidémies ? </vt:lpstr>
      <vt:lpstr>Quel est le traitement de choix pour les Dyslipidémies ? </vt:lpstr>
      <vt:lpstr>wikipédia</vt:lpstr>
      <vt:lpstr>Les statines: pharmacodynamie</vt:lpstr>
      <vt:lpstr>EFFETS PLÉIOTROPIQUES DES STATINES ( un petit truc en plus…pour la protection CV des statines)  </vt:lpstr>
      <vt:lpstr>Quel effet attendu des statines sur le LDLc: Puissance des statines</vt:lpstr>
      <vt:lpstr>COMPARAISON DES STATINES / Puissance </vt:lpstr>
      <vt:lpstr>Impact des Statines sur le LDL-Cholestérol (LDL-C) MÉCANISME D'ACTION  </vt:lpstr>
      <vt:lpstr>Impact des Statines sur le HDL-Cholestérol (HDL-C) </vt:lpstr>
      <vt:lpstr>Impact des Statines sur les Triglycérides (TG) </vt:lpstr>
      <vt:lpstr>Effets indésirables des Statines : Myalgies</vt:lpstr>
      <vt:lpstr>Effets indésirables des Statines</vt:lpstr>
      <vt:lpstr>Statine  et  … Ezetimibe</vt:lpstr>
      <vt:lpstr>EZETIMIBE</vt:lpstr>
      <vt:lpstr>Effets sur le profil lipidique </vt:lpstr>
      <vt:lpstr>Indications thérapeutiques de l'ézétimibe </vt:lpstr>
      <vt:lpstr>Indication EZETIMIBE</vt:lpstr>
      <vt:lpstr>Effets du co-traitement  Statine - Ezetimibe</vt:lpstr>
      <vt:lpstr>Ac AntiPCSK9</vt:lpstr>
      <vt:lpstr>Mécanisme action des antiPCSK 9</vt:lpstr>
      <vt:lpstr>Effets et indications des antiPSCK 9</vt:lpstr>
      <vt:lpstr>Indications anti PCSK9</vt:lpstr>
      <vt:lpstr>En pratique</vt:lpstr>
      <vt:lpstr>Présentation PowerPoint</vt:lpstr>
      <vt:lpstr>Présentation PowerPoint</vt:lpstr>
      <vt:lpstr>Autres traitements hypolipémiants</vt:lpstr>
      <vt:lpstr>Hypercholesterolémie Familiale</vt:lpstr>
      <vt:lpstr>Dépistage des HF: diagnostic clinique et biologique</vt:lpstr>
      <vt:lpstr>Xathomes cutanés</vt:lpstr>
      <vt:lpstr>Xanthelasma, arc cornéen</vt:lpstr>
      <vt:lpstr>Présentation PowerPoint</vt:lpstr>
      <vt:lpstr>Présentation PowerPoint</vt:lpstr>
      <vt:lpstr>Hypercholesterolémie Familiale</vt:lpstr>
      <vt:lpstr>CAT thérapeutique</vt:lpstr>
      <vt:lpstr>Présentation PowerPoint</vt:lpstr>
      <vt:lpstr>Recommandations ESC et ESA 2025</vt:lpstr>
      <vt:lpstr>Evaluation du risque CV global</vt:lpstr>
      <vt:lpstr>Présentation PowerPoint</vt:lpstr>
      <vt:lpstr>Présentation PowerPoint</vt:lpstr>
      <vt:lpstr>Grille Score 2</vt:lpstr>
      <vt:lpstr>Présentation PowerPoint</vt:lpstr>
      <vt:lpstr>Présentation PowerPoint</vt:lpstr>
      <vt:lpstr>Position par rapport au score calcique coronaire</vt:lpstr>
      <vt:lpstr>Rappel score calcique: </vt:lpstr>
      <vt:lpstr>Prise en compte des facteurs additionnels</vt:lpstr>
      <vt:lpstr>Prise en compte des facteurs additionnels</vt:lpstr>
      <vt:lpstr>Présentation PowerPoint</vt:lpstr>
      <vt:lpstr>Traitements: tous</vt:lpstr>
      <vt:lpstr>Quels objectifs ?</vt:lpstr>
      <vt:lpstr>Le Risque extrême LDLc &lt; 0.4 g/l </vt:lpstr>
      <vt:lpstr>Attention, baisse du LDLc c’est possible de 20 à 86 % </vt:lpstr>
      <vt:lpstr>Diminution attendue du LDLc</vt:lpstr>
      <vt:lpstr>Place des nouveaux traitements</vt:lpstr>
      <vt:lpstr>Acide bempédoique: NILEMDO 180 mg</vt:lpstr>
      <vt:lpstr>Evinacumab EVKEEZA </vt:lpstr>
      <vt:lpstr>INCLISIRAN</vt:lpstr>
      <vt:lpstr>Situations Cliniques</vt:lpstr>
      <vt:lpstr>Monsieur L, 3 ans plus tard survenue d’un SCA / evolution des lésions coronaires sur l’IVA – Nécéssité d’angioplastie  </vt:lpstr>
      <vt:lpstr>Présentation PowerPoint</vt:lpstr>
      <vt:lpstr>SCA, Il faut être Aggressif</vt:lpstr>
      <vt:lpstr>Patients VIH </vt:lpstr>
      <vt:lpstr>Patient avec cancer et haut risque de toxicité CV liée à la chimiothérapie  </vt:lpstr>
      <vt:lpstr>Hypertriglicéridémies</vt:lpstr>
      <vt:lpstr>Hypertriglyceridemies</vt:lpstr>
      <vt:lpstr>Liproteine A Lp(a)</vt:lpstr>
      <vt:lpstr>Lp(a)</vt:lpstr>
      <vt:lpstr>Présentation PowerPoint</vt:lpstr>
      <vt:lpstr>Quel régime alimentaire ?</vt:lpstr>
      <vt:lpstr>Régles hygienodiététiques et traitements complémentaires</vt:lpstr>
      <vt:lpstr>Présentation PowerPoint</vt:lpstr>
      <vt:lpstr>En Pratique: mes recettes…</vt:lpstr>
      <vt:lpstr>Prevention primaire</vt:lpstr>
      <vt:lpstr>Prevention secondaire</vt:lpstr>
      <vt:lpstr>Merci de votre attention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Remy Lubret</dc:creator>
  <cp:lastModifiedBy>Remy Lubret</cp:lastModifiedBy>
  <cp:revision>30</cp:revision>
  <dcterms:created xsi:type="dcterms:W3CDTF">2026-01-04T08:45:15Z</dcterms:created>
  <dcterms:modified xsi:type="dcterms:W3CDTF">2026-01-14T18:29:53Z</dcterms:modified>
</cp:coreProperties>
</file>