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sldIdLst>
    <p:sldId id="270" r:id="rId2"/>
    <p:sldId id="256" r:id="rId3"/>
    <p:sldId id="257" r:id="rId4"/>
    <p:sldId id="267" r:id="rId5"/>
    <p:sldId id="313" r:id="rId6"/>
    <p:sldId id="272" r:id="rId7"/>
    <p:sldId id="273" r:id="rId8"/>
    <p:sldId id="258" r:id="rId9"/>
    <p:sldId id="259" r:id="rId10"/>
    <p:sldId id="274" r:id="rId11"/>
    <p:sldId id="275" r:id="rId12"/>
    <p:sldId id="276" r:id="rId13"/>
    <p:sldId id="264" r:id="rId14"/>
    <p:sldId id="314" r:id="rId15"/>
    <p:sldId id="271" r:id="rId16"/>
    <p:sldId id="315" r:id="rId17"/>
    <p:sldId id="319" r:id="rId18"/>
    <p:sldId id="263" r:id="rId19"/>
    <p:sldId id="277" r:id="rId20"/>
    <p:sldId id="278" r:id="rId21"/>
    <p:sldId id="279" r:id="rId22"/>
    <p:sldId id="312" r:id="rId23"/>
    <p:sldId id="280" r:id="rId24"/>
    <p:sldId id="281" r:id="rId25"/>
    <p:sldId id="282" r:id="rId26"/>
    <p:sldId id="318" r:id="rId27"/>
    <p:sldId id="283" r:id="rId28"/>
    <p:sldId id="284" r:id="rId29"/>
    <p:sldId id="285" r:id="rId30"/>
    <p:sldId id="286" r:id="rId31"/>
    <p:sldId id="287" r:id="rId32"/>
    <p:sldId id="293" r:id="rId33"/>
    <p:sldId id="320" r:id="rId34"/>
    <p:sldId id="288" r:id="rId35"/>
    <p:sldId id="289" r:id="rId36"/>
    <p:sldId id="290" r:id="rId37"/>
    <p:sldId id="291" r:id="rId38"/>
    <p:sldId id="292" r:id="rId39"/>
    <p:sldId id="294" r:id="rId40"/>
    <p:sldId id="295" r:id="rId41"/>
    <p:sldId id="296" r:id="rId42"/>
    <p:sldId id="297" r:id="rId43"/>
    <p:sldId id="298" r:id="rId44"/>
    <p:sldId id="299" r:id="rId45"/>
    <p:sldId id="300" r:id="rId46"/>
    <p:sldId id="301" r:id="rId47"/>
    <p:sldId id="302" r:id="rId48"/>
    <p:sldId id="316" r:id="rId49"/>
    <p:sldId id="303" r:id="rId50"/>
    <p:sldId id="304" r:id="rId51"/>
    <p:sldId id="305" r:id="rId52"/>
    <p:sldId id="306" r:id="rId53"/>
    <p:sldId id="307" r:id="rId54"/>
    <p:sldId id="308" r:id="rId55"/>
    <p:sldId id="309" r:id="rId56"/>
    <p:sldId id="310" r:id="rId57"/>
    <p:sldId id="311" r:id="rId58"/>
    <p:sldId id="317" r:id="rId59"/>
    <p:sldId id="268"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es pollet" initials="ip" lastIdx="2" clrIdx="0">
    <p:extLst>
      <p:ext uri="{19B8F6BF-5375-455C-9EA6-DF929625EA0E}">
        <p15:presenceInfo xmlns:p15="http://schemas.microsoft.com/office/powerpoint/2012/main" userId="e562851785fb6e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4648" autoAdjust="0"/>
  </p:normalViewPr>
  <p:slideViewPr>
    <p:cSldViewPr snapToGrid="0">
      <p:cViewPr varScale="1">
        <p:scale>
          <a:sx n="103" d="100"/>
          <a:sy n="103" d="100"/>
        </p:scale>
        <p:origin x="1248" y="4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17637-4049-4965-B58D-FAA56517886B}" type="datetimeFigureOut">
              <a:rPr lang="fr-FR" smtClean="0"/>
              <a:t>12/03/2026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98A99-D1CF-4430-AB35-C9104E474CE7}" type="slidenum">
              <a:rPr lang="fr-FR" smtClean="0"/>
              <a:t>‹N°›</a:t>
            </a:fld>
            <a:endParaRPr lang="fr-FR"/>
          </a:p>
        </p:txBody>
      </p:sp>
    </p:spTree>
    <p:extLst>
      <p:ext uri="{BB962C8B-B14F-4D97-AF65-F5344CB8AC3E}">
        <p14:creationId xmlns:p14="http://schemas.microsoft.com/office/powerpoint/2010/main" val="1136784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Ni financier ni académique </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1</a:t>
            </a:fld>
            <a:endParaRPr lang="fr-FR"/>
          </a:p>
        </p:txBody>
      </p:sp>
    </p:spTree>
    <p:extLst>
      <p:ext uri="{BB962C8B-B14F-4D97-AF65-F5344CB8AC3E}">
        <p14:creationId xmlns:p14="http://schemas.microsoft.com/office/powerpoint/2010/main" val="451261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Explique des imageries normales </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21</a:t>
            </a:fld>
            <a:endParaRPr lang="fr-FR"/>
          </a:p>
        </p:txBody>
      </p:sp>
    </p:spTree>
    <p:extLst>
      <p:ext uri="{BB962C8B-B14F-4D97-AF65-F5344CB8AC3E}">
        <p14:creationId xmlns:p14="http://schemas.microsoft.com/office/powerpoint/2010/main" val="63342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Supinateur usure chaussure sur le coté </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22</a:t>
            </a:fld>
            <a:endParaRPr lang="fr-FR"/>
          </a:p>
        </p:txBody>
      </p:sp>
    </p:spTree>
    <p:extLst>
      <p:ext uri="{BB962C8B-B14F-4D97-AF65-F5344CB8AC3E}">
        <p14:creationId xmlns:p14="http://schemas.microsoft.com/office/powerpoint/2010/main" val="196088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Test </a:t>
            </a:r>
            <a:r>
              <a:rPr lang="fr-FR" dirty="0" err="1"/>
              <a:t>ober</a:t>
            </a:r>
            <a:r>
              <a:rPr lang="fr-FR" dirty="0"/>
              <a:t> : </a:t>
            </a:r>
            <a:r>
              <a:rPr lang="fr-FR" dirty="0" err="1"/>
              <a:t>décub</a:t>
            </a:r>
            <a:r>
              <a:rPr lang="fr-FR" dirty="0"/>
              <a:t> </a:t>
            </a:r>
            <a:r>
              <a:rPr lang="fr-FR" dirty="0" err="1"/>
              <a:t>lat</a:t>
            </a:r>
            <a:r>
              <a:rPr lang="fr-FR" dirty="0"/>
              <a:t>, coté testé au dessus , hanche en extension ( arrière ) vers examinateur : le doc </a:t>
            </a:r>
            <a:r>
              <a:rPr lang="fr-FR" dirty="0" err="1"/>
              <a:t>amene</a:t>
            </a:r>
            <a:r>
              <a:rPr lang="fr-FR" dirty="0"/>
              <a:t> la cuisse en </a:t>
            </a:r>
            <a:r>
              <a:rPr lang="fr-FR" dirty="0" err="1"/>
              <a:t>abd</a:t>
            </a:r>
            <a:r>
              <a:rPr lang="fr-FR" dirty="0"/>
              <a:t> max ( haut ) puis </a:t>
            </a:r>
            <a:r>
              <a:rPr lang="fr-FR" dirty="0" err="1"/>
              <a:t>add</a:t>
            </a:r>
            <a:r>
              <a:rPr lang="fr-FR" dirty="0"/>
              <a:t> </a:t>
            </a:r>
            <a:r>
              <a:rPr lang="fr-FR" dirty="0" err="1"/>
              <a:t>complete</a:t>
            </a:r>
            <a:r>
              <a:rPr lang="fr-FR" dirty="0"/>
              <a:t> + positif si </a:t>
            </a:r>
            <a:r>
              <a:rPr lang="fr-FR" dirty="0" err="1"/>
              <a:t>depasse</a:t>
            </a:r>
            <a:r>
              <a:rPr lang="fr-FR" dirty="0"/>
              <a:t> pas l’horizon </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24</a:t>
            </a:fld>
            <a:endParaRPr lang="fr-FR"/>
          </a:p>
        </p:txBody>
      </p:sp>
    </p:spTree>
    <p:extLst>
      <p:ext uri="{BB962C8B-B14F-4D97-AF65-F5344CB8AC3E}">
        <p14:creationId xmlns:p14="http://schemas.microsoft.com/office/powerpoint/2010/main" val="2802784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125F9-377D-0295-0E1F-71DCF61E633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5ABDE5-E46D-740A-2965-0D6A977D468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39F5CA-77C8-EB6D-458E-F4CCED464A4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25213B6-AA4B-0B18-2B43-6E7F74C0FE23}"/>
              </a:ext>
            </a:extLst>
          </p:cNvPr>
          <p:cNvSpPr>
            <a:spLocks noGrp="1"/>
          </p:cNvSpPr>
          <p:nvPr>
            <p:ph type="sldNum" sz="quarter" idx="5"/>
          </p:nvPr>
        </p:nvSpPr>
        <p:spPr/>
        <p:txBody>
          <a:bodyPr/>
          <a:lstStyle/>
          <a:p>
            <a:fld id="{83398A99-D1CF-4430-AB35-C9104E474CE7}" type="slidenum">
              <a:rPr lang="fr-FR" smtClean="0"/>
              <a:t>25</a:t>
            </a:fld>
            <a:endParaRPr lang="fr-FR"/>
          </a:p>
        </p:txBody>
      </p:sp>
    </p:spTree>
    <p:extLst>
      <p:ext uri="{BB962C8B-B14F-4D97-AF65-F5344CB8AC3E}">
        <p14:creationId xmlns:p14="http://schemas.microsoft.com/office/powerpoint/2010/main" val="1656022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MOULIN A  POIVRE  vs </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26</a:t>
            </a:fld>
            <a:endParaRPr lang="fr-FR"/>
          </a:p>
        </p:txBody>
      </p:sp>
    </p:spTree>
    <p:extLst>
      <p:ext uri="{BB962C8B-B14F-4D97-AF65-F5344CB8AC3E}">
        <p14:creationId xmlns:p14="http://schemas.microsoft.com/office/powerpoint/2010/main" val="1877261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10 km par semaine = 520 km par an </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28</a:t>
            </a:fld>
            <a:endParaRPr lang="fr-FR"/>
          </a:p>
        </p:txBody>
      </p:sp>
    </p:spTree>
    <p:extLst>
      <p:ext uri="{BB962C8B-B14F-4D97-AF65-F5344CB8AC3E}">
        <p14:creationId xmlns:p14="http://schemas.microsoft.com/office/powerpoint/2010/main" val="372802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CF7B-91A3-E63A-AA33-D722C4B357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8E2305-D3D1-F10B-6ABD-9C18D649FF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0DE8BA6-5A97-3757-F638-3F52C2E9296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78B23AB-8BD4-DB3B-94EF-12C00F15EAB5}"/>
              </a:ext>
            </a:extLst>
          </p:cNvPr>
          <p:cNvSpPr>
            <a:spLocks noGrp="1"/>
          </p:cNvSpPr>
          <p:nvPr>
            <p:ph type="sldNum" sz="quarter" idx="5"/>
          </p:nvPr>
        </p:nvSpPr>
        <p:spPr/>
        <p:txBody>
          <a:bodyPr/>
          <a:lstStyle/>
          <a:p>
            <a:fld id="{83398A99-D1CF-4430-AB35-C9104E474CE7}" type="slidenum">
              <a:rPr lang="fr-FR" smtClean="0"/>
              <a:t>29</a:t>
            </a:fld>
            <a:endParaRPr lang="fr-FR"/>
          </a:p>
        </p:txBody>
      </p:sp>
    </p:spTree>
    <p:extLst>
      <p:ext uri="{BB962C8B-B14F-4D97-AF65-F5344CB8AC3E}">
        <p14:creationId xmlns:p14="http://schemas.microsoft.com/office/powerpoint/2010/main" val="3590184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Microdommages</a:t>
            </a:r>
            <a:r>
              <a:rPr lang="fr-FR" dirty="0"/>
              <a:t> et prévention arthrose , hypostimulation avec </a:t>
            </a:r>
            <a:r>
              <a:rPr lang="fr-FR" dirty="0" err="1"/>
              <a:t>sedentarité</a:t>
            </a:r>
            <a:r>
              <a:rPr lang="fr-FR" dirty="0"/>
              <a:t> est à l’origine de </a:t>
            </a:r>
            <a:r>
              <a:rPr lang="fr-FR" dirty="0" err="1"/>
              <a:t>mvaise</a:t>
            </a:r>
            <a:r>
              <a:rPr lang="fr-FR" dirty="0"/>
              <a:t> </a:t>
            </a:r>
            <a:r>
              <a:rPr lang="fr-FR" dirty="0" err="1"/>
              <a:t>adapation</a:t>
            </a:r>
            <a:r>
              <a:rPr lang="fr-FR" dirty="0"/>
              <a:t> dans le sens d’une économie sans </a:t>
            </a:r>
            <a:r>
              <a:rPr lang="fr-FR" dirty="0" err="1"/>
              <a:t>recontruction</a:t>
            </a:r>
            <a:r>
              <a:rPr lang="fr-FR" dirty="0"/>
              <a:t> , La fracture de fatigue n’est pas un accident… c’est une lettre recommandée que l’os envoie quand on n’a pas répondu aux premiers avertissements.” Ce n’est pas inflammatoire primaire. C’est un échec d’adaptation osseuse à la charge. Réponse normale à un stress </a:t>
            </a:r>
            <a:r>
              <a:rPr lang="fr-FR" dirty="0" err="1"/>
              <a:t>anorm</a:t>
            </a:r>
            <a:endParaRPr lang="fr-FR" dirty="0"/>
          </a:p>
          <a:p>
            <a:r>
              <a:rPr lang="fr-FR" dirty="0"/>
              <a:t>al …</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31</a:t>
            </a:fld>
            <a:endParaRPr lang="fr-FR"/>
          </a:p>
        </p:txBody>
      </p:sp>
    </p:spTree>
    <p:extLst>
      <p:ext uri="{BB962C8B-B14F-4D97-AF65-F5344CB8AC3E}">
        <p14:creationId xmlns:p14="http://schemas.microsoft.com/office/powerpoint/2010/main" val="4007897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32</a:t>
            </a:fld>
            <a:endParaRPr lang="fr-FR"/>
          </a:p>
        </p:txBody>
      </p:sp>
    </p:spTree>
    <p:extLst>
      <p:ext uri="{BB962C8B-B14F-4D97-AF65-F5344CB8AC3E}">
        <p14:creationId xmlns:p14="http://schemas.microsoft.com/office/powerpoint/2010/main" val="112991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Pronation en dedans ( 50 % ,neutre 40% pro et 10% </a:t>
            </a:r>
            <a:r>
              <a:rPr lang="fr-FR" dirty="0" err="1"/>
              <a:t>supi</a:t>
            </a:r>
            <a:r>
              <a:rPr lang="fr-FR" dirty="0"/>
              <a:t> en dehors ) </a:t>
            </a:r>
          </a:p>
          <a:p>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33</a:t>
            </a:fld>
            <a:endParaRPr lang="fr-FR"/>
          </a:p>
        </p:txBody>
      </p:sp>
    </p:spTree>
    <p:extLst>
      <p:ext uri="{BB962C8B-B14F-4D97-AF65-F5344CB8AC3E}">
        <p14:creationId xmlns:p14="http://schemas.microsoft.com/office/powerpoint/2010/main" val="355847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Motif de consultation fréquent en médecine du sport</a:t>
            </a:r>
          </a:p>
          <a:p>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3</a:t>
            </a:fld>
            <a:endParaRPr lang="fr-FR"/>
          </a:p>
        </p:txBody>
      </p:sp>
    </p:spTree>
    <p:extLst>
      <p:ext uri="{BB962C8B-B14F-4D97-AF65-F5344CB8AC3E}">
        <p14:creationId xmlns:p14="http://schemas.microsoft.com/office/powerpoint/2010/main" val="1511650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Périostite confondue avec bonne douleur de courbature , </a:t>
            </a:r>
            <a:r>
              <a:rPr lang="fr-FR" sz="1200" dirty="0"/>
              <a:t>tuméfactions nodulaires ( micro saignements ou œdèmes collectés )</a:t>
            </a:r>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34</a:t>
            </a:fld>
            <a:endParaRPr lang="fr-FR"/>
          </a:p>
        </p:txBody>
      </p:sp>
    </p:spTree>
    <p:extLst>
      <p:ext uri="{BB962C8B-B14F-4D97-AF65-F5344CB8AC3E}">
        <p14:creationId xmlns:p14="http://schemas.microsoft.com/office/powerpoint/2010/main" val="2465502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0D95A-2EC7-CEF8-E203-D7B7DA9B426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CBCCE7-18F0-9AF6-4EC6-185E0D40ED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2B8E05E-09D9-28B5-C533-BA3EC0FA9076}"/>
              </a:ext>
            </a:extLst>
          </p:cNvPr>
          <p:cNvSpPr>
            <a:spLocks noGrp="1"/>
          </p:cNvSpPr>
          <p:nvPr>
            <p:ph type="body" idx="1"/>
          </p:nvPr>
        </p:nvSpPr>
        <p:spPr/>
        <p:txBody>
          <a:bodyPr/>
          <a:lstStyle/>
          <a:p>
            <a:r>
              <a:rPr lang="fr-FR" dirty="0"/>
              <a:t>Doppler </a:t>
            </a:r>
            <a:r>
              <a:rPr lang="fr-FR" dirty="0" err="1"/>
              <a:t>hypervascu</a:t>
            </a:r>
            <a:r>
              <a:rPr lang="fr-FR" dirty="0"/>
              <a:t> , hématome périosté </a:t>
            </a:r>
          </a:p>
        </p:txBody>
      </p:sp>
      <p:sp>
        <p:nvSpPr>
          <p:cNvPr id="4" name="Espace réservé du numéro de diapositive 3">
            <a:extLst>
              <a:ext uri="{FF2B5EF4-FFF2-40B4-BE49-F238E27FC236}">
                <a16:creationId xmlns:a16="http://schemas.microsoft.com/office/drawing/2014/main" id="{FA7DC00E-1B56-F06D-5FC1-E44050D1ACDB}"/>
              </a:ext>
            </a:extLst>
          </p:cNvPr>
          <p:cNvSpPr>
            <a:spLocks noGrp="1"/>
          </p:cNvSpPr>
          <p:nvPr>
            <p:ph type="sldNum" sz="quarter" idx="5"/>
          </p:nvPr>
        </p:nvSpPr>
        <p:spPr/>
        <p:txBody>
          <a:bodyPr/>
          <a:lstStyle/>
          <a:p>
            <a:fld id="{83398A99-D1CF-4430-AB35-C9104E474CE7}" type="slidenum">
              <a:rPr lang="fr-FR" smtClean="0"/>
              <a:t>36</a:t>
            </a:fld>
            <a:endParaRPr lang="fr-FR"/>
          </a:p>
        </p:txBody>
      </p:sp>
    </p:spTree>
    <p:extLst>
      <p:ext uri="{BB962C8B-B14F-4D97-AF65-F5344CB8AC3E}">
        <p14:creationId xmlns:p14="http://schemas.microsoft.com/office/powerpoint/2010/main" val="2793902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Moyenne 1-2 mois pour périostite vs 3-4 mois pour </a:t>
            </a:r>
            <a:r>
              <a:rPr lang="fr-FR" dirty="0" err="1"/>
              <a:t>ff</a:t>
            </a:r>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37</a:t>
            </a:fld>
            <a:endParaRPr lang="fr-FR"/>
          </a:p>
        </p:txBody>
      </p:sp>
    </p:spTree>
    <p:extLst>
      <p:ext uri="{BB962C8B-B14F-4D97-AF65-F5344CB8AC3E}">
        <p14:creationId xmlns:p14="http://schemas.microsoft.com/office/powerpoint/2010/main" val="3535203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38</a:t>
            </a:fld>
            <a:endParaRPr lang="fr-FR"/>
          </a:p>
        </p:txBody>
      </p:sp>
    </p:spTree>
    <p:extLst>
      <p:ext uri="{BB962C8B-B14F-4D97-AF65-F5344CB8AC3E}">
        <p14:creationId xmlns:p14="http://schemas.microsoft.com/office/powerpoint/2010/main" val="3141754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2A377-CE59-4530-0033-E28991227F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34FFCE-F6D9-B784-0EE7-D496C638EC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7CDD77-7A23-7176-ADEF-87B7061EF28C}"/>
              </a:ext>
            </a:extLst>
          </p:cNvPr>
          <p:cNvSpPr>
            <a:spLocks noGrp="1"/>
          </p:cNvSpPr>
          <p:nvPr>
            <p:ph type="body" idx="1"/>
          </p:nvPr>
        </p:nvSpPr>
        <p:spPr/>
        <p:txBody>
          <a:bodyPr/>
          <a:lstStyle/>
          <a:p>
            <a:r>
              <a:rPr lang="fr-FR" dirty="0"/>
              <a:t>LE + GROS MAIS PAS LE + SOLIDE, IL EST FORT MAIS MAUVAISE CAPACITE DADAPTATION </a:t>
            </a:r>
          </a:p>
          <a:p>
            <a:r>
              <a:rPr lang="fr-FR" dirty="0" err="1"/>
              <a:t>Cest</a:t>
            </a:r>
            <a:r>
              <a:rPr lang="fr-FR" dirty="0"/>
              <a:t> un ressort qui nous permets d’économiser de l’énergie Une tendinopathie d’Achille =→ perte d’économie de course→ fatigue accrue→ compensation proximale (mollet, genou, hanche)</a:t>
            </a:r>
          </a:p>
        </p:txBody>
      </p:sp>
      <p:sp>
        <p:nvSpPr>
          <p:cNvPr id="4" name="Espace réservé du numéro de diapositive 3">
            <a:extLst>
              <a:ext uri="{FF2B5EF4-FFF2-40B4-BE49-F238E27FC236}">
                <a16:creationId xmlns:a16="http://schemas.microsoft.com/office/drawing/2014/main" id="{2132C7D4-4B00-F309-70DD-EFEC1E394602}"/>
              </a:ext>
            </a:extLst>
          </p:cNvPr>
          <p:cNvSpPr>
            <a:spLocks noGrp="1"/>
          </p:cNvSpPr>
          <p:nvPr>
            <p:ph type="sldNum" sz="quarter" idx="5"/>
          </p:nvPr>
        </p:nvSpPr>
        <p:spPr/>
        <p:txBody>
          <a:bodyPr/>
          <a:lstStyle/>
          <a:p>
            <a:fld id="{83398A99-D1CF-4430-AB35-C9104E474CE7}" type="slidenum">
              <a:rPr lang="fr-FR" smtClean="0"/>
              <a:t>39</a:t>
            </a:fld>
            <a:endParaRPr lang="fr-FR"/>
          </a:p>
        </p:txBody>
      </p:sp>
    </p:spTree>
    <p:extLst>
      <p:ext uri="{BB962C8B-B14F-4D97-AF65-F5344CB8AC3E}">
        <p14:creationId xmlns:p14="http://schemas.microsoft.com/office/powerpoint/2010/main" val="742604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6A2E7-899F-167F-A65C-216AB8C648C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D8765C-2835-27E7-A39E-2EB8B780CB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3D3C43-7187-E174-D0D4-C34AC885940C}"/>
              </a:ext>
            </a:extLst>
          </p:cNvPr>
          <p:cNvSpPr>
            <a:spLocks noGrp="1"/>
          </p:cNvSpPr>
          <p:nvPr>
            <p:ph type="body" idx="1"/>
          </p:nvPr>
        </p:nvSpPr>
        <p:spPr/>
        <p:txBody>
          <a:bodyPr/>
          <a:lstStyle/>
          <a:p>
            <a:r>
              <a:rPr lang="fr-FR" dirty="0"/>
              <a:t>Glycosaminoglycanes</a:t>
            </a:r>
          </a:p>
        </p:txBody>
      </p:sp>
      <p:sp>
        <p:nvSpPr>
          <p:cNvPr id="4" name="Espace réservé du numéro de diapositive 3">
            <a:extLst>
              <a:ext uri="{FF2B5EF4-FFF2-40B4-BE49-F238E27FC236}">
                <a16:creationId xmlns:a16="http://schemas.microsoft.com/office/drawing/2014/main" id="{5DAA602A-DE02-8EB0-1EDB-A5692E9C054F}"/>
              </a:ext>
            </a:extLst>
          </p:cNvPr>
          <p:cNvSpPr>
            <a:spLocks noGrp="1"/>
          </p:cNvSpPr>
          <p:nvPr>
            <p:ph type="sldNum" sz="quarter" idx="5"/>
          </p:nvPr>
        </p:nvSpPr>
        <p:spPr/>
        <p:txBody>
          <a:bodyPr/>
          <a:lstStyle/>
          <a:p>
            <a:fld id="{83398A99-D1CF-4430-AB35-C9104E474CE7}" type="slidenum">
              <a:rPr lang="fr-FR" smtClean="0"/>
              <a:t>41</a:t>
            </a:fld>
            <a:endParaRPr lang="fr-FR"/>
          </a:p>
        </p:txBody>
      </p:sp>
    </p:spTree>
    <p:extLst>
      <p:ext uri="{BB962C8B-B14F-4D97-AF65-F5344CB8AC3E}">
        <p14:creationId xmlns:p14="http://schemas.microsoft.com/office/powerpoint/2010/main" val="2456151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5E967-2B1A-8C66-552E-0ECDDDAB4C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3C16CD-D30F-D392-465E-2BD8ED69A35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C6E214-BA7F-38C5-A386-A9346C004C98}"/>
              </a:ext>
            </a:extLst>
          </p:cNvPr>
          <p:cNvSpPr>
            <a:spLocks noGrp="1"/>
          </p:cNvSpPr>
          <p:nvPr>
            <p:ph type="body" idx="1"/>
          </p:nvPr>
        </p:nvSpPr>
        <p:spPr/>
        <p:txBody>
          <a:bodyPr/>
          <a:lstStyle/>
          <a:p>
            <a:r>
              <a:rPr lang="fr-FR" dirty="0"/>
              <a:t>Certaines tendinopathies très épaissies → peu douloureuses Certaines minimes → hyper algiques  . Une tendinopathie d’Achille, c’est autant une pathologie du système nerveux qu’une pathologie du collagène.</a:t>
            </a:r>
          </a:p>
        </p:txBody>
      </p:sp>
      <p:sp>
        <p:nvSpPr>
          <p:cNvPr id="4" name="Espace réservé du numéro de diapositive 3">
            <a:extLst>
              <a:ext uri="{FF2B5EF4-FFF2-40B4-BE49-F238E27FC236}">
                <a16:creationId xmlns:a16="http://schemas.microsoft.com/office/drawing/2014/main" id="{0206DFC2-3301-184E-3355-2C6344DC28FD}"/>
              </a:ext>
            </a:extLst>
          </p:cNvPr>
          <p:cNvSpPr>
            <a:spLocks noGrp="1"/>
          </p:cNvSpPr>
          <p:nvPr>
            <p:ph type="sldNum" sz="quarter" idx="5"/>
          </p:nvPr>
        </p:nvSpPr>
        <p:spPr/>
        <p:txBody>
          <a:bodyPr/>
          <a:lstStyle/>
          <a:p>
            <a:fld id="{83398A99-D1CF-4430-AB35-C9104E474CE7}" type="slidenum">
              <a:rPr lang="fr-FR" smtClean="0"/>
              <a:t>43</a:t>
            </a:fld>
            <a:endParaRPr lang="fr-FR"/>
          </a:p>
        </p:txBody>
      </p:sp>
    </p:spTree>
    <p:extLst>
      <p:ext uri="{BB962C8B-B14F-4D97-AF65-F5344CB8AC3E}">
        <p14:creationId xmlns:p14="http://schemas.microsoft.com/office/powerpoint/2010/main" val="2504850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Patient en procubitus pied dans le vide on pince l’endroit </a:t>
            </a:r>
            <a:r>
              <a:rPr lang="fr-FR" dirty="0" err="1"/>
              <a:t>dlrx</a:t>
            </a:r>
            <a:r>
              <a:rPr lang="fr-FR" dirty="0"/>
              <a:t> puis le </a:t>
            </a:r>
            <a:r>
              <a:rPr lang="fr-FR" dirty="0" err="1"/>
              <a:t>patint</a:t>
            </a:r>
            <a:r>
              <a:rPr lang="fr-FR" dirty="0"/>
              <a:t> fait dorsiflexion active tout en </a:t>
            </a:r>
            <a:r>
              <a:rPr lang="fr-FR" dirty="0" err="1"/>
              <a:t>pincant</a:t>
            </a:r>
            <a:r>
              <a:rPr lang="fr-FR" dirty="0"/>
              <a:t> vers la table si dl diminue : test + </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44</a:t>
            </a:fld>
            <a:endParaRPr lang="fr-FR"/>
          </a:p>
        </p:txBody>
      </p:sp>
    </p:spTree>
    <p:extLst>
      <p:ext uri="{BB962C8B-B14F-4D97-AF65-F5344CB8AC3E}">
        <p14:creationId xmlns:p14="http://schemas.microsoft.com/office/powerpoint/2010/main" val="3941268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95164-E932-AE3F-D6F9-3ED321860B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18D8E0-D17A-8449-C002-86CC685EC9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83CDE5-571C-8C2B-0F3A-AB6711EA7DA4}"/>
              </a:ext>
            </a:extLst>
          </p:cNvPr>
          <p:cNvSpPr>
            <a:spLocks noGrp="1"/>
          </p:cNvSpPr>
          <p:nvPr>
            <p:ph type="body" idx="1"/>
          </p:nvPr>
        </p:nvSpPr>
        <p:spPr/>
        <p:txBody>
          <a:bodyPr/>
          <a:lstStyle/>
          <a:p>
            <a:r>
              <a:rPr lang="fr-FR" dirty="0"/>
              <a:t>Doppler </a:t>
            </a:r>
            <a:r>
              <a:rPr lang="fr-FR" dirty="0" err="1"/>
              <a:t>hypervascu</a:t>
            </a:r>
            <a:r>
              <a:rPr lang="fr-FR" dirty="0"/>
              <a:t> , hématome périosté </a:t>
            </a:r>
          </a:p>
        </p:txBody>
      </p:sp>
      <p:sp>
        <p:nvSpPr>
          <p:cNvPr id="4" name="Espace réservé du numéro de diapositive 3">
            <a:extLst>
              <a:ext uri="{FF2B5EF4-FFF2-40B4-BE49-F238E27FC236}">
                <a16:creationId xmlns:a16="http://schemas.microsoft.com/office/drawing/2014/main" id="{C0E59A74-110A-4666-3527-EB2F6972517A}"/>
              </a:ext>
            </a:extLst>
          </p:cNvPr>
          <p:cNvSpPr>
            <a:spLocks noGrp="1"/>
          </p:cNvSpPr>
          <p:nvPr>
            <p:ph type="sldNum" sz="quarter" idx="5"/>
          </p:nvPr>
        </p:nvSpPr>
        <p:spPr/>
        <p:txBody>
          <a:bodyPr/>
          <a:lstStyle/>
          <a:p>
            <a:fld id="{83398A99-D1CF-4430-AB35-C9104E474CE7}" type="slidenum">
              <a:rPr lang="fr-FR" smtClean="0"/>
              <a:t>45</a:t>
            </a:fld>
            <a:endParaRPr lang="fr-FR"/>
          </a:p>
        </p:txBody>
      </p:sp>
    </p:spTree>
    <p:extLst>
      <p:ext uri="{BB962C8B-B14F-4D97-AF65-F5344CB8AC3E}">
        <p14:creationId xmlns:p14="http://schemas.microsoft.com/office/powerpoint/2010/main" val="703350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926B9-E58E-0EE6-EACA-F9CCEAD72CF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10A1D0-621D-F31B-3E73-A0ACCA9353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12EEC7-4393-8C65-67EE-5559970831CB}"/>
              </a:ext>
            </a:extLst>
          </p:cNvPr>
          <p:cNvSpPr>
            <a:spLocks noGrp="1"/>
          </p:cNvSpPr>
          <p:nvPr>
            <p:ph type="body" idx="1"/>
          </p:nvPr>
        </p:nvSpPr>
        <p:spPr/>
        <p:txBody>
          <a:bodyPr/>
          <a:lstStyle/>
          <a:p>
            <a:r>
              <a:rPr lang="fr-FR" dirty="0"/>
              <a:t>Peignage : ouverture de la gaine, puis incision du tendon longitudinal en 2/3 incisions pour obtenir des bandelettes, relancer production </a:t>
            </a:r>
            <a:r>
              <a:rPr lang="fr-FR" dirty="0" err="1"/>
              <a:t>ténocyte</a:t>
            </a:r>
            <a:r>
              <a:rPr lang="fr-FR" dirty="0"/>
              <a:t> et ainsi collagène</a:t>
            </a:r>
          </a:p>
        </p:txBody>
      </p:sp>
      <p:sp>
        <p:nvSpPr>
          <p:cNvPr id="4" name="Espace réservé du numéro de diapositive 3">
            <a:extLst>
              <a:ext uri="{FF2B5EF4-FFF2-40B4-BE49-F238E27FC236}">
                <a16:creationId xmlns:a16="http://schemas.microsoft.com/office/drawing/2014/main" id="{E2C11889-063C-D37F-ADC0-D03FDBD04CFD}"/>
              </a:ext>
            </a:extLst>
          </p:cNvPr>
          <p:cNvSpPr>
            <a:spLocks noGrp="1"/>
          </p:cNvSpPr>
          <p:nvPr>
            <p:ph type="sldNum" sz="quarter" idx="5"/>
          </p:nvPr>
        </p:nvSpPr>
        <p:spPr/>
        <p:txBody>
          <a:bodyPr/>
          <a:lstStyle/>
          <a:p>
            <a:fld id="{83398A99-D1CF-4430-AB35-C9104E474CE7}" type="slidenum">
              <a:rPr lang="fr-FR" smtClean="0"/>
              <a:t>46</a:t>
            </a:fld>
            <a:endParaRPr lang="fr-FR"/>
          </a:p>
        </p:txBody>
      </p:sp>
    </p:spTree>
    <p:extLst>
      <p:ext uri="{BB962C8B-B14F-4D97-AF65-F5344CB8AC3E}">
        <p14:creationId xmlns:p14="http://schemas.microsoft.com/office/powerpoint/2010/main" val="95190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 n’est pas la charge élevée qui blesse, c’est la variation brutale de charge, Il n’existe pas de dose maximale universelle de sport chez l’adulte . Ce qui détermine la blessure est la tolérance tissulaire, la progression de charge la différence entre charge aiguë et charge chronique. Course contre </a:t>
            </a:r>
            <a:r>
              <a:rPr lang="fr-FR" dirty="0" err="1"/>
              <a:t>strava</a:t>
            </a:r>
            <a:r>
              <a:rPr lang="fr-FR" dirty="0"/>
              <a:t> ,</a:t>
            </a:r>
            <a:r>
              <a:rPr lang="fr-FR" sz="1200" b="1" dirty="0"/>
              <a:t> Le paradoxe moderne : on bouge peu mais on s’entraîne dur ,</a:t>
            </a:r>
            <a:r>
              <a:rPr lang="fr-FR" sz="1200" dirty="0"/>
              <a:t> </a:t>
            </a:r>
            <a:r>
              <a:rPr lang="fr-FR" sz="1200" b="1" dirty="0"/>
              <a:t>sédentaires 8 heures par jour</a:t>
            </a:r>
            <a:r>
              <a:rPr lang="fr-FR" sz="1200" dirty="0"/>
              <a:t>, </a:t>
            </a:r>
            <a:r>
              <a:rPr lang="fr-FR" sz="1200" b="1" dirty="0"/>
              <a:t>athlète 3 heures le week-end.</a:t>
            </a:r>
            <a:r>
              <a:rPr lang="fr-FR" sz="1200" dirty="0"/>
              <a: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5</a:t>
            </a:fld>
            <a:endParaRPr lang="fr-FR"/>
          </a:p>
        </p:txBody>
      </p:sp>
    </p:spTree>
    <p:extLst>
      <p:ext uri="{BB962C8B-B14F-4D97-AF65-F5344CB8AC3E}">
        <p14:creationId xmlns:p14="http://schemas.microsoft.com/office/powerpoint/2010/main" val="3189002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298B5-AD81-A3F7-3490-388C0F1AED8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5A11ED-2853-4554-6E96-FD91D627D81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95ACE9-C34C-BF57-58FA-BBDC1C1B772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56690D4-502D-9ADC-85E3-D6C11DD42F9C}"/>
              </a:ext>
            </a:extLst>
          </p:cNvPr>
          <p:cNvSpPr>
            <a:spLocks noGrp="1"/>
          </p:cNvSpPr>
          <p:nvPr>
            <p:ph type="sldNum" sz="quarter" idx="5"/>
          </p:nvPr>
        </p:nvSpPr>
        <p:spPr/>
        <p:txBody>
          <a:bodyPr/>
          <a:lstStyle/>
          <a:p>
            <a:fld id="{83398A99-D1CF-4430-AB35-C9104E474CE7}" type="slidenum">
              <a:rPr lang="fr-FR" smtClean="0"/>
              <a:t>47</a:t>
            </a:fld>
            <a:endParaRPr lang="fr-FR"/>
          </a:p>
        </p:txBody>
      </p:sp>
    </p:spTree>
    <p:extLst>
      <p:ext uri="{BB962C8B-B14F-4D97-AF65-F5344CB8AC3E}">
        <p14:creationId xmlns:p14="http://schemas.microsoft.com/office/powerpoint/2010/main" val="306783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qualité globale des preuves limitée par l’hétérogénéité des produits, des doses, des protocoles et par une part importante d’études financées par l’industrie Les modes en nutrition vont plus vite que les preuves scientifiques.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pauvre en acides aminés essentiels et en leucine</a:t>
            </a:r>
          </a:p>
          <a:p>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48</a:t>
            </a:fld>
            <a:endParaRPr lang="fr-FR"/>
          </a:p>
        </p:txBody>
      </p:sp>
    </p:spTree>
    <p:extLst>
      <p:ext uri="{BB962C8B-B14F-4D97-AF65-F5344CB8AC3E}">
        <p14:creationId xmlns:p14="http://schemas.microsoft.com/office/powerpoint/2010/main" val="1271892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28831-A68E-E30A-34A3-618CA07B1F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EA0E66-FBC6-FFF2-3FCE-3673CFD0594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A0A7F8-3253-9B5D-50A8-913F973CA4F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8947AAB-5107-0A1A-44B6-3C43ACED9470}"/>
              </a:ext>
            </a:extLst>
          </p:cNvPr>
          <p:cNvSpPr>
            <a:spLocks noGrp="1"/>
          </p:cNvSpPr>
          <p:nvPr>
            <p:ph type="sldNum" sz="quarter" idx="5"/>
          </p:nvPr>
        </p:nvSpPr>
        <p:spPr/>
        <p:txBody>
          <a:bodyPr/>
          <a:lstStyle/>
          <a:p>
            <a:fld id="{83398A99-D1CF-4430-AB35-C9104E474CE7}" type="slidenum">
              <a:rPr lang="fr-FR" smtClean="0"/>
              <a:t>49</a:t>
            </a:fld>
            <a:endParaRPr lang="fr-FR"/>
          </a:p>
        </p:txBody>
      </p:sp>
    </p:spTree>
    <p:extLst>
      <p:ext uri="{BB962C8B-B14F-4D97-AF65-F5344CB8AC3E}">
        <p14:creationId xmlns:p14="http://schemas.microsoft.com/office/powerpoint/2010/main" val="2207478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B494B-668E-F379-0938-70F7D1BA0E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BAC69E-3F72-74AE-B237-F191EDE62C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23ED7E7-6BD6-35D7-B5CB-296786A5079A}"/>
              </a:ext>
            </a:extLst>
          </p:cNvPr>
          <p:cNvSpPr>
            <a:spLocks noGrp="1"/>
          </p:cNvSpPr>
          <p:nvPr>
            <p:ph type="body" idx="1"/>
          </p:nvPr>
        </p:nvSpPr>
        <p:spPr/>
        <p:txBody>
          <a:bodyPr/>
          <a:lstStyle/>
          <a:p>
            <a:r>
              <a:rPr lang="fr-FR" dirty="0"/>
              <a:t>Les </a:t>
            </a:r>
            <a:r>
              <a:rPr lang="fr-FR" b="1" dirty="0"/>
              <a:t>coureurs rapides ont moins de fasciites que les coureurs lents</a:t>
            </a:r>
            <a:r>
              <a:rPr lang="fr-FR" dirty="0"/>
              <a:t> (temps d’appui plus court). Karim el </a:t>
            </a:r>
            <a:r>
              <a:rPr lang="fr-FR" dirty="0" err="1"/>
              <a:t>hayani</a:t>
            </a:r>
            <a:r>
              <a:rPr lang="fr-FR" dirty="0"/>
              <a:t> </a:t>
            </a:r>
            <a:r>
              <a:rPr lang="fr-FR" sz="1200" b="1" i="0" kern="1200" dirty="0">
                <a:solidFill>
                  <a:schemeClr val="tx1"/>
                </a:solidFill>
                <a:effectLst/>
                <a:latin typeface="+mn-lt"/>
                <a:ea typeface="+mn-ea"/>
                <a:cs typeface="+mn-cs"/>
              </a:rPr>
              <a:t>record des 100km de course pieds nus </a:t>
            </a:r>
            <a:endParaRPr lang="fr-FR" dirty="0"/>
          </a:p>
        </p:txBody>
      </p:sp>
      <p:sp>
        <p:nvSpPr>
          <p:cNvPr id="4" name="Espace réservé du numéro de diapositive 3">
            <a:extLst>
              <a:ext uri="{FF2B5EF4-FFF2-40B4-BE49-F238E27FC236}">
                <a16:creationId xmlns:a16="http://schemas.microsoft.com/office/drawing/2014/main" id="{67CA31FC-A92C-724C-4DF3-67AE055E956B}"/>
              </a:ext>
            </a:extLst>
          </p:cNvPr>
          <p:cNvSpPr>
            <a:spLocks noGrp="1"/>
          </p:cNvSpPr>
          <p:nvPr>
            <p:ph type="sldNum" sz="quarter" idx="5"/>
          </p:nvPr>
        </p:nvSpPr>
        <p:spPr/>
        <p:txBody>
          <a:bodyPr/>
          <a:lstStyle/>
          <a:p>
            <a:fld id="{83398A99-D1CF-4430-AB35-C9104E474CE7}" type="slidenum">
              <a:rPr lang="fr-FR" smtClean="0"/>
              <a:t>51</a:t>
            </a:fld>
            <a:endParaRPr lang="fr-FR"/>
          </a:p>
        </p:txBody>
      </p:sp>
    </p:spTree>
    <p:extLst>
      <p:ext uri="{BB962C8B-B14F-4D97-AF65-F5344CB8AC3E}">
        <p14:creationId xmlns:p14="http://schemas.microsoft.com/office/powerpoint/2010/main" val="314339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DADE0-C418-53E9-A87F-352D3E8901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DC7472-B077-A826-798B-93CFA59D1CA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E22084-6490-A02A-45A4-CA29182A800D}"/>
              </a:ext>
            </a:extLst>
          </p:cNvPr>
          <p:cNvSpPr>
            <a:spLocks noGrp="1"/>
          </p:cNvSpPr>
          <p:nvPr>
            <p:ph type="body" idx="1"/>
          </p:nvPr>
        </p:nvSpPr>
        <p:spPr/>
        <p:txBody>
          <a:bodyPr/>
          <a:lstStyle/>
          <a:p>
            <a:r>
              <a:rPr lang="fr-FR" dirty="0"/>
              <a:t>Certaines tendinopathies très épaissies → peu douloureuses Certaines minimes → hyper algiques  . </a:t>
            </a:r>
          </a:p>
        </p:txBody>
      </p:sp>
      <p:sp>
        <p:nvSpPr>
          <p:cNvPr id="4" name="Espace réservé du numéro de diapositive 3">
            <a:extLst>
              <a:ext uri="{FF2B5EF4-FFF2-40B4-BE49-F238E27FC236}">
                <a16:creationId xmlns:a16="http://schemas.microsoft.com/office/drawing/2014/main" id="{8187BD7B-4674-19C0-4AEC-C92F5DE37FFC}"/>
              </a:ext>
            </a:extLst>
          </p:cNvPr>
          <p:cNvSpPr>
            <a:spLocks noGrp="1"/>
          </p:cNvSpPr>
          <p:nvPr>
            <p:ph type="sldNum" sz="quarter" idx="5"/>
          </p:nvPr>
        </p:nvSpPr>
        <p:spPr/>
        <p:txBody>
          <a:bodyPr/>
          <a:lstStyle/>
          <a:p>
            <a:fld id="{83398A99-D1CF-4430-AB35-C9104E474CE7}" type="slidenum">
              <a:rPr lang="fr-FR" smtClean="0"/>
              <a:t>53</a:t>
            </a:fld>
            <a:endParaRPr lang="fr-FR"/>
          </a:p>
        </p:txBody>
      </p:sp>
    </p:spTree>
    <p:extLst>
      <p:ext uri="{BB962C8B-B14F-4D97-AF65-F5344CB8AC3E}">
        <p14:creationId xmlns:p14="http://schemas.microsoft.com/office/powerpoint/2010/main" val="2299235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01EE0-71A1-9469-AF81-4599FD7DEF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2543C0-63A3-FCD5-BCE7-D547E6968C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D9A0DA-E797-1F59-EAB5-9ABBBB71A8A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3354C14-D3E7-F448-86C0-D81A658A2220}"/>
              </a:ext>
            </a:extLst>
          </p:cNvPr>
          <p:cNvSpPr>
            <a:spLocks noGrp="1"/>
          </p:cNvSpPr>
          <p:nvPr>
            <p:ph type="sldNum" sz="quarter" idx="5"/>
          </p:nvPr>
        </p:nvSpPr>
        <p:spPr/>
        <p:txBody>
          <a:bodyPr/>
          <a:lstStyle/>
          <a:p>
            <a:fld id="{83398A99-D1CF-4430-AB35-C9104E474CE7}" type="slidenum">
              <a:rPr lang="fr-FR" smtClean="0"/>
              <a:t>54</a:t>
            </a:fld>
            <a:endParaRPr lang="fr-FR"/>
          </a:p>
        </p:txBody>
      </p:sp>
    </p:spTree>
    <p:extLst>
      <p:ext uri="{BB962C8B-B14F-4D97-AF65-F5344CB8AC3E}">
        <p14:creationId xmlns:p14="http://schemas.microsoft.com/office/powerpoint/2010/main" val="1576794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5FA54-CD83-2948-F0BA-53919800BC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63AA19D-562F-C24A-34A9-DE618D25135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AD35AA3-7B09-A3FE-8948-D6A578A32D68}"/>
              </a:ext>
            </a:extLst>
          </p:cNvPr>
          <p:cNvSpPr>
            <a:spLocks noGrp="1"/>
          </p:cNvSpPr>
          <p:nvPr>
            <p:ph type="body" idx="1"/>
          </p:nvPr>
        </p:nvSpPr>
        <p:spPr/>
        <p:txBody>
          <a:bodyPr/>
          <a:lstStyle/>
          <a:p>
            <a:r>
              <a:rPr lang="fr-FR" dirty="0"/>
              <a:t>Bursite ou </a:t>
            </a:r>
            <a:r>
              <a:rPr lang="fr-FR" dirty="0" err="1"/>
              <a:t>sd</a:t>
            </a:r>
            <a:r>
              <a:rPr lang="fr-FR" dirty="0"/>
              <a:t> carrefour post = souffrance de l’articulation sous talienne , épine = traduction d’une </a:t>
            </a:r>
            <a:r>
              <a:rPr lang="fr-FR" dirty="0" err="1"/>
              <a:t>hypertraction</a:t>
            </a:r>
            <a:r>
              <a:rPr lang="fr-FR" dirty="0"/>
              <a:t> de l’enthèse </a:t>
            </a:r>
          </a:p>
        </p:txBody>
      </p:sp>
      <p:sp>
        <p:nvSpPr>
          <p:cNvPr id="4" name="Espace réservé du numéro de diapositive 3">
            <a:extLst>
              <a:ext uri="{FF2B5EF4-FFF2-40B4-BE49-F238E27FC236}">
                <a16:creationId xmlns:a16="http://schemas.microsoft.com/office/drawing/2014/main" id="{4B451170-C8F3-30B2-BA9D-AA87818E6BC3}"/>
              </a:ext>
            </a:extLst>
          </p:cNvPr>
          <p:cNvSpPr>
            <a:spLocks noGrp="1"/>
          </p:cNvSpPr>
          <p:nvPr>
            <p:ph type="sldNum" sz="quarter" idx="5"/>
          </p:nvPr>
        </p:nvSpPr>
        <p:spPr/>
        <p:txBody>
          <a:bodyPr/>
          <a:lstStyle/>
          <a:p>
            <a:fld id="{83398A99-D1CF-4430-AB35-C9104E474CE7}" type="slidenum">
              <a:rPr lang="fr-FR" smtClean="0"/>
              <a:t>55</a:t>
            </a:fld>
            <a:endParaRPr lang="fr-FR"/>
          </a:p>
        </p:txBody>
      </p:sp>
    </p:spTree>
    <p:extLst>
      <p:ext uri="{BB962C8B-B14F-4D97-AF65-F5344CB8AC3E}">
        <p14:creationId xmlns:p14="http://schemas.microsoft.com/office/powerpoint/2010/main" val="21487568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3AEB-EE2B-BA48-9DBA-5C2C621789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56DE41-A062-81F3-CDA0-771B98702B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A0DAE6-350F-B72F-8FC0-8038F771A2CC}"/>
              </a:ext>
            </a:extLst>
          </p:cNvPr>
          <p:cNvSpPr>
            <a:spLocks noGrp="1"/>
          </p:cNvSpPr>
          <p:nvPr>
            <p:ph type="body" idx="1"/>
          </p:nvPr>
        </p:nvSpPr>
        <p:spPr/>
        <p:txBody>
          <a:bodyPr/>
          <a:lstStyle/>
          <a:p>
            <a:r>
              <a:rPr lang="fr-FR" dirty="0"/>
              <a:t>Infiltration forme hyperalgique résistant AINS , efficacité a court terme </a:t>
            </a:r>
          </a:p>
        </p:txBody>
      </p:sp>
      <p:sp>
        <p:nvSpPr>
          <p:cNvPr id="4" name="Espace réservé du numéro de diapositive 3">
            <a:extLst>
              <a:ext uri="{FF2B5EF4-FFF2-40B4-BE49-F238E27FC236}">
                <a16:creationId xmlns:a16="http://schemas.microsoft.com/office/drawing/2014/main" id="{0D202B56-8B30-6933-2512-89A9883626E6}"/>
              </a:ext>
            </a:extLst>
          </p:cNvPr>
          <p:cNvSpPr>
            <a:spLocks noGrp="1"/>
          </p:cNvSpPr>
          <p:nvPr>
            <p:ph type="sldNum" sz="quarter" idx="5"/>
          </p:nvPr>
        </p:nvSpPr>
        <p:spPr/>
        <p:txBody>
          <a:bodyPr/>
          <a:lstStyle/>
          <a:p>
            <a:fld id="{83398A99-D1CF-4430-AB35-C9104E474CE7}" type="slidenum">
              <a:rPr lang="fr-FR" smtClean="0"/>
              <a:t>56</a:t>
            </a:fld>
            <a:endParaRPr lang="fr-FR"/>
          </a:p>
        </p:txBody>
      </p:sp>
    </p:spTree>
    <p:extLst>
      <p:ext uri="{BB962C8B-B14F-4D97-AF65-F5344CB8AC3E}">
        <p14:creationId xmlns:p14="http://schemas.microsoft.com/office/powerpoint/2010/main" val="2002321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CB6A-BDB3-493E-CF38-D623DCA8F1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1A86CB7-1B1D-374F-7AB8-27CCEB5AD8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7C96C9-C9DE-F9C0-A583-261398DE88C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9C9BFF0-7BBC-86B7-6FF9-EC60A6C655E7}"/>
              </a:ext>
            </a:extLst>
          </p:cNvPr>
          <p:cNvSpPr>
            <a:spLocks noGrp="1"/>
          </p:cNvSpPr>
          <p:nvPr>
            <p:ph type="sldNum" sz="quarter" idx="5"/>
          </p:nvPr>
        </p:nvSpPr>
        <p:spPr/>
        <p:txBody>
          <a:bodyPr/>
          <a:lstStyle/>
          <a:p>
            <a:fld id="{83398A99-D1CF-4430-AB35-C9104E474CE7}" type="slidenum">
              <a:rPr lang="fr-FR" smtClean="0"/>
              <a:t>57</a:t>
            </a:fld>
            <a:endParaRPr lang="fr-FR"/>
          </a:p>
        </p:txBody>
      </p:sp>
    </p:spTree>
    <p:extLst>
      <p:ext uri="{BB962C8B-B14F-4D97-AF65-F5344CB8AC3E}">
        <p14:creationId xmlns:p14="http://schemas.microsoft.com/office/powerpoint/2010/main" val="3838834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RENFO 2 fois 30 min /semaine , Stabilisateurs du bassin, tronc, mollets, pieds , Inclut excentrique/ RECUP  1 j/</a:t>
            </a:r>
            <a:r>
              <a:rPr lang="fr-FR" dirty="0" err="1"/>
              <a:t>sem</a:t>
            </a:r>
            <a:r>
              <a:rPr lang="fr-FR" dirty="0"/>
              <a:t> et sommeil / varie Alterne route, chemin, piste, trail, dénivelé et plat  Fractionné , EF Cardio croisé</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58</a:t>
            </a:fld>
            <a:endParaRPr lang="fr-FR"/>
          </a:p>
        </p:txBody>
      </p:sp>
    </p:spTree>
    <p:extLst>
      <p:ext uri="{BB962C8B-B14F-4D97-AF65-F5344CB8AC3E}">
        <p14:creationId xmlns:p14="http://schemas.microsoft.com/office/powerpoint/2010/main" val="403022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8</a:t>
            </a:fld>
            <a:endParaRPr lang="fr-FR"/>
          </a:p>
        </p:txBody>
      </p:sp>
    </p:spTree>
    <p:extLst>
      <p:ext uri="{BB962C8B-B14F-4D97-AF65-F5344CB8AC3E}">
        <p14:creationId xmlns:p14="http://schemas.microsoft.com/office/powerpoint/2010/main" val="204799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Test dérotation : Patient </a:t>
            </a:r>
            <a:r>
              <a:rPr lang="fr-FR" b="1" dirty="0"/>
              <a:t>en décubitus dorsal, Hanche et genou fléchis à 90° : L’examinateur place la hanche en RE et demande au patient de ramener la jambe vers la rotation interne (dérotation) patient effectue</a:t>
            </a:r>
            <a:r>
              <a:rPr lang="fr-FR" dirty="0"/>
              <a:t> </a:t>
            </a:r>
            <a:r>
              <a:rPr lang="fr-FR" b="1" dirty="0"/>
              <a:t>rotation interne active contre résistance</a:t>
            </a:r>
            <a:r>
              <a:rPr lang="fr-FR" dirty="0"/>
              <a:t>.</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12</a:t>
            </a:fld>
            <a:endParaRPr lang="fr-FR"/>
          </a:p>
        </p:txBody>
      </p:sp>
    </p:spTree>
    <p:extLst>
      <p:ext uri="{BB962C8B-B14F-4D97-AF65-F5344CB8AC3E}">
        <p14:creationId xmlns:p14="http://schemas.microsoft.com/office/powerpoint/2010/main" val="4138944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13</a:t>
            </a:fld>
            <a:endParaRPr lang="fr-FR"/>
          </a:p>
        </p:txBody>
      </p:sp>
    </p:spTree>
    <p:extLst>
      <p:ext uri="{BB962C8B-B14F-4D97-AF65-F5344CB8AC3E}">
        <p14:creationId xmlns:p14="http://schemas.microsoft.com/office/powerpoint/2010/main" val="332554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Terrain plat et non accidenté</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15</a:t>
            </a:fld>
            <a:endParaRPr lang="fr-FR"/>
          </a:p>
        </p:txBody>
      </p:sp>
    </p:spTree>
    <p:extLst>
      <p:ext uri="{BB962C8B-B14F-4D97-AF65-F5344CB8AC3E}">
        <p14:creationId xmlns:p14="http://schemas.microsoft.com/office/powerpoint/2010/main" val="112123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La pliométrie correspond à la production de force après un étirement rapide du muscle, grâce au cycle étirement–raccourcissement. phase finale de rééducation</a:t>
            </a:r>
          </a:p>
        </p:txBody>
      </p:sp>
      <p:sp>
        <p:nvSpPr>
          <p:cNvPr id="4" name="Espace réservé du numéro de diapositive 3"/>
          <p:cNvSpPr>
            <a:spLocks noGrp="1"/>
          </p:cNvSpPr>
          <p:nvPr>
            <p:ph type="sldNum" sz="quarter" idx="5"/>
          </p:nvPr>
        </p:nvSpPr>
        <p:spPr/>
        <p:txBody>
          <a:bodyPr/>
          <a:lstStyle/>
          <a:p>
            <a:fld id="{83398A99-D1CF-4430-AB35-C9104E474CE7}" type="slidenum">
              <a:rPr lang="fr-FR" smtClean="0"/>
              <a:t>17</a:t>
            </a:fld>
            <a:endParaRPr lang="fr-FR"/>
          </a:p>
        </p:txBody>
      </p:sp>
    </p:spTree>
    <p:extLst>
      <p:ext uri="{BB962C8B-B14F-4D97-AF65-F5344CB8AC3E}">
        <p14:creationId xmlns:p14="http://schemas.microsoft.com/office/powerpoint/2010/main" val="507211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BE0AE-7BF5-4E64-262C-A58C683C35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C55678-5FEF-D351-A5E6-BD0C95E4E5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731993-A0FC-A33C-BC70-7F8C85CEDFDE}"/>
              </a:ext>
            </a:extLst>
          </p:cNvPr>
          <p:cNvSpPr>
            <a:spLocks noGrp="1"/>
          </p:cNvSpPr>
          <p:nvPr>
            <p:ph type="body" idx="1"/>
          </p:nvPr>
        </p:nvSpPr>
        <p:spPr/>
        <p:txBody>
          <a:bodyPr/>
          <a:lstStyle/>
          <a:p>
            <a:r>
              <a:rPr lang="fr-FR" dirty="0" err="1"/>
              <a:t>Theorie</a:t>
            </a:r>
            <a:r>
              <a:rPr lang="fr-FR" dirty="0"/>
              <a:t> chez coureur mais réalité : vu chez cycliste et foot Conflit ( il faut au moins être deux ) condyle fémoral et BIT </a:t>
            </a:r>
          </a:p>
        </p:txBody>
      </p:sp>
      <p:sp>
        <p:nvSpPr>
          <p:cNvPr id="4" name="Espace réservé du numéro de diapositive 3">
            <a:extLst>
              <a:ext uri="{FF2B5EF4-FFF2-40B4-BE49-F238E27FC236}">
                <a16:creationId xmlns:a16="http://schemas.microsoft.com/office/drawing/2014/main" id="{429BDAF9-9FA1-EFCE-BB88-2BE2EBFD5A92}"/>
              </a:ext>
            </a:extLst>
          </p:cNvPr>
          <p:cNvSpPr>
            <a:spLocks noGrp="1"/>
          </p:cNvSpPr>
          <p:nvPr>
            <p:ph type="sldNum" sz="quarter" idx="5"/>
          </p:nvPr>
        </p:nvSpPr>
        <p:spPr/>
        <p:txBody>
          <a:bodyPr/>
          <a:lstStyle/>
          <a:p>
            <a:fld id="{83398A99-D1CF-4430-AB35-C9104E474CE7}" type="slidenum">
              <a:rPr lang="fr-FR" smtClean="0"/>
              <a:t>19</a:t>
            </a:fld>
            <a:endParaRPr lang="fr-FR"/>
          </a:p>
        </p:txBody>
      </p:sp>
    </p:spTree>
    <p:extLst>
      <p:ext uri="{BB962C8B-B14F-4D97-AF65-F5344CB8AC3E}">
        <p14:creationId xmlns:p14="http://schemas.microsoft.com/office/powerpoint/2010/main" val="1182501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7D6E037-491D-451D-87DA-8BBFCFB99150}" type="datetime1">
              <a:rPr lang="en-US" smtClean="0"/>
              <a:t>3/12/26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D01739A-440E-41E7-8869-BF6F45AB95CC}" type="datetime1">
              <a:rPr lang="en-US" smtClean="0"/>
              <a:t>3/12/26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6320AA5-6820-4583-B204-ABBE154CA979}" type="datetime1">
              <a:rPr lang="en-US" smtClean="0"/>
              <a:t>3/12/26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2BB53F14-7E98-4F57-AD11-FF2213A72161}" type="datetime1">
              <a:rPr lang="en-US" smtClean="0"/>
              <a:t>3/12/26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141BE158-C8B6-4E25-8AB0-651AECC046D8}" type="datetime1">
              <a:rPr lang="en-US" smtClean="0"/>
              <a:t>3/12/26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34AE81BE-0E05-4197-9FA6-EAF2D45922B9}" type="datetime1">
              <a:rPr lang="en-US" smtClean="0"/>
              <a:t>3/12/26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AF79F83-8568-412A-8B74-5AA056609EFF}" type="datetime1">
              <a:rPr lang="en-US" smtClean="0"/>
              <a:t>3/12/26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553C16D-5288-44C1-ADBA-84F2E2E8BFAC}" type="datetime1">
              <a:rPr lang="en-US" smtClean="0"/>
              <a:t>3/12/26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929FCE1-D2D1-45F9-B402-128DDB3F757F}" type="datetime1">
              <a:rPr lang="en-US" smtClean="0"/>
              <a:t>3/12/26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B75B67A-9946-4335-A1B4-EBABF618F842}" type="datetime1">
              <a:rPr lang="en-US" smtClean="0"/>
              <a:t>3/12/26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337C01E-6B2F-42A7-AF05-1BBECDD3F753}" type="datetime1">
              <a:rPr lang="en-US" smtClean="0"/>
              <a:t>3/12/26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DD54BE2-F69E-4934-A115-D88EB5815653}" type="datetime1">
              <a:rPr lang="en-US" smtClean="0"/>
              <a:t>3/12/26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143AC48-22EA-4835-8AA6-7818B8ECFD28}" type="datetime1">
              <a:rPr lang="en-US" smtClean="0"/>
              <a:t>3/12/26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A56C2-4046-4541-81BD-8B429A100B76}" type="datetime1">
              <a:rPr lang="en-US" smtClean="0"/>
              <a:t>3/12/26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20CA621-4F88-4185-9AD6-31D4D25CBCD4}" type="datetime1">
              <a:rPr lang="en-US" smtClean="0"/>
              <a:t>3/12/26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5B562A4-E8B2-4E7A-8FA6-CFCC7CACB702}" type="datetime1">
              <a:rPr lang="en-US" smtClean="0"/>
              <a:t>3/12/26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55C222F-7E94-4CB2-91C9-3C3116A518BD}" type="datetime1">
              <a:rPr lang="en-US" smtClean="0"/>
              <a:t>3/12/26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sldNum="0"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602000-87F9-4F1D-B98D-338028178146}"/>
              </a:ext>
            </a:extLst>
          </p:cNvPr>
          <p:cNvSpPr>
            <a:spLocks noGrp="1"/>
          </p:cNvSpPr>
          <p:nvPr>
            <p:ph type="title"/>
          </p:nvPr>
        </p:nvSpPr>
        <p:spPr/>
        <p:txBody>
          <a:bodyPr>
            <a:normAutofit/>
          </a:bodyPr>
          <a:lstStyle/>
          <a:p>
            <a:pPr algn="ctr"/>
            <a:r>
              <a:rPr lang="fr-FR" dirty="0"/>
              <a:t>FMC du Boulonnais 12 mars 2026</a:t>
            </a:r>
            <a:br>
              <a:rPr lang="fr-FR" dirty="0"/>
            </a:br>
            <a:endParaRPr lang="fr-FR" b="1" dirty="0"/>
          </a:p>
        </p:txBody>
      </p:sp>
      <p:sp>
        <p:nvSpPr>
          <p:cNvPr id="3" name="Espace réservé du contenu 2">
            <a:extLst>
              <a:ext uri="{FF2B5EF4-FFF2-40B4-BE49-F238E27FC236}">
                <a16:creationId xmlns:a16="http://schemas.microsoft.com/office/drawing/2014/main" id="{FB09B8C0-2554-4E6D-B80D-0ABF9CE7E875}"/>
              </a:ext>
            </a:extLst>
          </p:cNvPr>
          <p:cNvSpPr>
            <a:spLocks noGrp="1"/>
          </p:cNvSpPr>
          <p:nvPr>
            <p:ph idx="1"/>
          </p:nvPr>
        </p:nvSpPr>
        <p:spPr>
          <a:xfrm>
            <a:off x="2589212" y="1568825"/>
            <a:ext cx="8915400" cy="4342398"/>
          </a:xfrm>
        </p:spPr>
        <p:txBody>
          <a:bodyPr>
            <a:normAutofit fontScale="92500" lnSpcReduction="10000"/>
          </a:bodyPr>
          <a:lstStyle/>
          <a:p>
            <a:pPr marL="0" indent="0">
              <a:buNone/>
            </a:pPr>
            <a:endParaRPr lang="fr-FR" dirty="0"/>
          </a:p>
          <a:p>
            <a:r>
              <a:rPr lang="fr-FR" dirty="0"/>
              <a:t>Dr Inès NYADANU POLLET</a:t>
            </a:r>
          </a:p>
          <a:p>
            <a:r>
              <a:rPr lang="fr-FR" dirty="0"/>
              <a:t>Médecin du sport à Saint Martin Boulogne ( Wimereux ) </a:t>
            </a:r>
          </a:p>
          <a:p>
            <a:r>
              <a:rPr lang="fr-FR" dirty="0"/>
              <a:t>CHRU LILLE -&gt; clinique du sport </a:t>
            </a:r>
            <a:r>
              <a:rPr lang="fr-FR" dirty="0" err="1"/>
              <a:t>Marcq</a:t>
            </a:r>
            <a:r>
              <a:rPr lang="fr-FR" dirty="0"/>
              <a:t> en Baroeul -&gt; libéral Côte d’Opale</a:t>
            </a:r>
          </a:p>
          <a:p>
            <a:endParaRPr lang="fr-FR" dirty="0"/>
          </a:p>
          <a:p>
            <a:endParaRPr lang="fr-FR" dirty="0"/>
          </a:p>
          <a:p>
            <a:endParaRPr lang="fr-FR" dirty="0"/>
          </a:p>
          <a:p>
            <a:endParaRPr lang="fr-FR" dirty="0"/>
          </a:p>
          <a:p>
            <a:endParaRPr lang="fr-FR" dirty="0"/>
          </a:p>
          <a:p>
            <a:endParaRPr lang="fr-FR" dirty="0"/>
          </a:p>
          <a:p>
            <a:endParaRPr lang="fr-FR" dirty="0"/>
          </a:p>
          <a:p>
            <a:r>
              <a:rPr lang="fr-FR" dirty="0"/>
              <a:t>Aucun conflit d’intérêt</a:t>
            </a:r>
          </a:p>
          <a:p>
            <a:endParaRPr lang="fr-FR" dirty="0"/>
          </a:p>
          <a:p>
            <a:pPr marL="0" indent="0">
              <a:buNone/>
            </a:pPr>
            <a:endParaRPr lang="fr-FR" dirty="0"/>
          </a:p>
        </p:txBody>
      </p:sp>
      <p:pic>
        <p:nvPicPr>
          <p:cNvPr id="5124" name="Picture 4" descr="Résultat de recherche d'images pour &quot;ffn&quot;">
            <a:extLst>
              <a:ext uri="{FF2B5EF4-FFF2-40B4-BE49-F238E27FC236}">
                <a16:creationId xmlns:a16="http://schemas.microsoft.com/office/drawing/2014/main" id="{56B10135-A76A-48FB-B7B1-209BAF2FE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3017" y="3217766"/>
            <a:ext cx="1817078" cy="18170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ésultat de recherche d'images pour &quot;ffr&quot;">
            <a:extLst>
              <a:ext uri="{FF2B5EF4-FFF2-40B4-BE49-F238E27FC236}">
                <a16:creationId xmlns:a16="http://schemas.microsoft.com/office/drawing/2014/main" id="{0852B431-35C4-456C-8D34-4A55FB522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966" y="3825942"/>
            <a:ext cx="2413782" cy="120890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1B25ACA8-4AB9-3EC5-D833-A2FAF83BBA93}"/>
              </a:ext>
            </a:extLst>
          </p:cNvPr>
          <p:cNvSpPr>
            <a:spLocks noGrp="1"/>
          </p:cNvSpPr>
          <p:nvPr>
            <p:ph type="ftr" sz="quarter" idx="11"/>
          </p:nvPr>
        </p:nvSpPr>
        <p:spPr/>
        <p:txBody>
          <a:bodyPr/>
          <a:lstStyle/>
          <a:p>
            <a:endParaRPr lang="en-US" dirty="0"/>
          </a:p>
        </p:txBody>
      </p:sp>
      <p:pic>
        <p:nvPicPr>
          <p:cNvPr id="6" name="Image 5">
            <a:extLst>
              <a:ext uri="{FF2B5EF4-FFF2-40B4-BE49-F238E27FC236}">
                <a16:creationId xmlns:a16="http://schemas.microsoft.com/office/drawing/2014/main" id="{6958A794-7D39-1C35-0E7E-62454732F412}"/>
              </a:ext>
            </a:extLst>
          </p:cNvPr>
          <p:cNvPicPr>
            <a:picLocks noChangeAspect="1"/>
          </p:cNvPicPr>
          <p:nvPr/>
        </p:nvPicPr>
        <p:blipFill>
          <a:blip r:embed="rId5"/>
          <a:stretch>
            <a:fillRect/>
          </a:stretch>
        </p:blipFill>
        <p:spPr>
          <a:xfrm rot="10800000">
            <a:off x="3375761" y="3057501"/>
            <a:ext cx="1278839" cy="1977343"/>
          </a:xfrm>
          <a:prstGeom prst="rect">
            <a:avLst/>
          </a:prstGeom>
        </p:spPr>
      </p:pic>
    </p:spTree>
    <p:extLst>
      <p:ext uri="{BB962C8B-B14F-4D97-AF65-F5344CB8AC3E}">
        <p14:creationId xmlns:p14="http://schemas.microsoft.com/office/powerpoint/2010/main" val="3030111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85DE133-0388-F5BC-0FEE-86A68257B4B8}"/>
              </a:ext>
            </a:extLst>
          </p:cNvPr>
          <p:cNvSpPr>
            <a:spLocks noGrp="1"/>
          </p:cNvSpPr>
          <p:nvPr>
            <p:ph type="title"/>
          </p:nvPr>
        </p:nvSpPr>
        <p:spPr/>
        <p:txBody>
          <a:bodyPr/>
          <a:lstStyle/>
          <a:p>
            <a:r>
              <a:rPr lang="fr-FR" dirty="0"/>
              <a:t>Etiopathogénie</a:t>
            </a:r>
          </a:p>
        </p:txBody>
      </p:sp>
      <p:sp>
        <p:nvSpPr>
          <p:cNvPr id="8" name="Espace réservé du contenu 7">
            <a:extLst>
              <a:ext uri="{FF2B5EF4-FFF2-40B4-BE49-F238E27FC236}">
                <a16:creationId xmlns:a16="http://schemas.microsoft.com/office/drawing/2014/main" id="{AE11D023-BDE0-67F8-86E5-3BF918F1BEE6}"/>
              </a:ext>
            </a:extLst>
          </p:cNvPr>
          <p:cNvSpPr>
            <a:spLocks noGrp="1"/>
          </p:cNvSpPr>
          <p:nvPr>
            <p:ph sz="half" idx="2"/>
          </p:nvPr>
        </p:nvSpPr>
        <p:spPr>
          <a:xfrm>
            <a:off x="2680447" y="1905000"/>
            <a:ext cx="4025153" cy="3998844"/>
          </a:xfrm>
        </p:spPr>
        <p:txBody>
          <a:bodyPr>
            <a:normAutofit/>
          </a:bodyPr>
          <a:lstStyle/>
          <a:p>
            <a:r>
              <a:rPr lang="fr-FR" dirty="0"/>
              <a:t>Mécanisme :</a:t>
            </a:r>
          </a:p>
          <a:p>
            <a:pPr marL="0" indent="0">
              <a:buNone/>
            </a:pPr>
            <a:r>
              <a:rPr lang="fr-FR" sz="1500" b="1" dirty="0"/>
              <a:t>1. Surcharge en traction</a:t>
            </a:r>
          </a:p>
          <a:p>
            <a:pPr marL="0" indent="0">
              <a:buNone/>
            </a:pPr>
            <a:r>
              <a:rPr lang="fr-FR" sz="1500" dirty="0"/>
              <a:t>- Augmentation volume/intensité course</a:t>
            </a:r>
          </a:p>
          <a:p>
            <a:pPr marL="0" indent="0">
              <a:buNone/>
            </a:pPr>
            <a:r>
              <a:rPr lang="fr-FR" sz="1500" dirty="0"/>
              <a:t>- Fractionné introduit trop rapidement</a:t>
            </a:r>
          </a:p>
          <a:p>
            <a:pPr marL="0" indent="0">
              <a:buNone/>
            </a:pPr>
            <a:r>
              <a:rPr lang="fr-FR" sz="1500" dirty="0"/>
              <a:t>- Fibres musculaires peu renforcées</a:t>
            </a:r>
          </a:p>
          <a:p>
            <a:pPr>
              <a:buFontTx/>
              <a:buChar char="-"/>
            </a:pPr>
            <a:endParaRPr lang="fr-FR" sz="1500" dirty="0"/>
          </a:p>
          <a:p>
            <a:pPr marL="0" indent="0">
              <a:buNone/>
            </a:pPr>
            <a:r>
              <a:rPr lang="fr-FR" sz="1500" b="1" dirty="0"/>
              <a:t>2. Surcharge en compression </a:t>
            </a:r>
          </a:p>
          <a:p>
            <a:pPr marL="0" indent="0">
              <a:buNone/>
            </a:pPr>
            <a:r>
              <a:rPr lang="fr-FR" sz="1500" dirty="0"/>
              <a:t>- Jambes croisées</a:t>
            </a:r>
          </a:p>
          <a:p>
            <a:pPr marL="0" indent="0">
              <a:buNone/>
            </a:pPr>
            <a:r>
              <a:rPr lang="fr-FR" sz="1500" dirty="0"/>
              <a:t>- Position sommeil unilatérale</a:t>
            </a:r>
          </a:p>
          <a:p>
            <a:pPr marL="0" indent="0">
              <a:buNone/>
            </a:pPr>
            <a:endParaRPr lang="fr-FR" dirty="0"/>
          </a:p>
          <a:p>
            <a:endParaRPr lang="fr-FR" dirty="0"/>
          </a:p>
        </p:txBody>
      </p:sp>
      <p:sp>
        <p:nvSpPr>
          <p:cNvPr id="5" name="Espace réservé du pied de page 4">
            <a:extLst>
              <a:ext uri="{FF2B5EF4-FFF2-40B4-BE49-F238E27FC236}">
                <a16:creationId xmlns:a16="http://schemas.microsoft.com/office/drawing/2014/main" id="{CAC4B9E2-F8DD-12A7-2A73-5EE5F82CA5B8}"/>
              </a:ext>
            </a:extLst>
          </p:cNvPr>
          <p:cNvSpPr>
            <a:spLocks noGrp="1"/>
          </p:cNvSpPr>
          <p:nvPr>
            <p:ph type="ftr" sz="quarter" idx="11"/>
          </p:nvPr>
        </p:nvSpPr>
        <p:spPr/>
        <p:txBody>
          <a:bodyPr/>
          <a:lstStyle/>
          <a:p>
            <a:r>
              <a:rPr lang="en-US" dirty="0"/>
              <a:t>Segal NA, Felson DT, Torner JC, et al. Greater trochanteric pain syndrome: epidemiology and associated factors. Arch Phys Med </a:t>
            </a:r>
            <a:r>
              <a:rPr lang="en-US" dirty="0" err="1"/>
              <a:t>Rehabil</a:t>
            </a:r>
            <a:r>
              <a:rPr lang="en-US" dirty="0"/>
              <a:t>. 2007;88(8):988-92.</a:t>
            </a:r>
          </a:p>
        </p:txBody>
      </p:sp>
      <p:sp>
        <p:nvSpPr>
          <p:cNvPr id="11" name="ZoneTexte 10">
            <a:extLst>
              <a:ext uri="{FF2B5EF4-FFF2-40B4-BE49-F238E27FC236}">
                <a16:creationId xmlns:a16="http://schemas.microsoft.com/office/drawing/2014/main" id="{E8F5A882-E64D-5D10-DDD5-F17557323475}"/>
              </a:ext>
            </a:extLst>
          </p:cNvPr>
          <p:cNvSpPr txBox="1"/>
          <p:nvPr/>
        </p:nvSpPr>
        <p:spPr>
          <a:xfrm>
            <a:off x="6938683" y="2321004"/>
            <a:ext cx="3127779" cy="1985159"/>
          </a:xfrm>
          <a:prstGeom prst="rect">
            <a:avLst/>
          </a:prstGeom>
          <a:noFill/>
        </p:spPr>
        <p:txBody>
          <a:bodyPr wrap="none" rtlCol="0">
            <a:spAutoFit/>
          </a:bodyPr>
          <a:lstStyle/>
          <a:p>
            <a:r>
              <a:rPr lang="fr-FR" sz="1500" b="1" dirty="0"/>
              <a:t>3. Facteurs favorisants</a:t>
            </a:r>
          </a:p>
          <a:p>
            <a:endParaRPr lang="fr-FR" sz="1500" b="1" dirty="0"/>
          </a:p>
          <a:p>
            <a:r>
              <a:rPr lang="fr-FR" sz="1500" dirty="0"/>
              <a:t>- Femme &gt; homme, 40-60 ans</a:t>
            </a:r>
          </a:p>
          <a:p>
            <a:r>
              <a:rPr lang="fr-FR" sz="1500" dirty="0"/>
              <a:t>- surpoids</a:t>
            </a:r>
          </a:p>
          <a:p>
            <a:r>
              <a:rPr lang="fr-FR" sz="1500" dirty="0"/>
              <a:t>- Déficit des abducteurs</a:t>
            </a:r>
          </a:p>
          <a:p>
            <a:r>
              <a:rPr lang="fr-FR" sz="1500" dirty="0"/>
              <a:t>- Varus/valgus dynamique</a:t>
            </a:r>
          </a:p>
          <a:p>
            <a:r>
              <a:rPr lang="fr-FR" sz="1500" dirty="0"/>
              <a:t>- Différence de longueur des MI</a:t>
            </a:r>
          </a:p>
          <a:p>
            <a:endParaRPr lang="fr-FR" dirty="0"/>
          </a:p>
        </p:txBody>
      </p:sp>
    </p:spTree>
    <p:extLst>
      <p:ext uri="{BB962C8B-B14F-4D97-AF65-F5344CB8AC3E}">
        <p14:creationId xmlns:p14="http://schemas.microsoft.com/office/powerpoint/2010/main" val="3144299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D63A15-B0E2-9B80-8FFF-739159DACF6B}"/>
              </a:ext>
            </a:extLst>
          </p:cNvPr>
          <p:cNvSpPr>
            <a:spLocks noGrp="1"/>
          </p:cNvSpPr>
          <p:nvPr>
            <p:ph type="title"/>
          </p:nvPr>
        </p:nvSpPr>
        <p:spPr/>
        <p:txBody>
          <a:bodyPr/>
          <a:lstStyle/>
          <a:p>
            <a:r>
              <a:rPr lang="fr-FR" dirty="0"/>
              <a:t>Symptômes</a:t>
            </a:r>
          </a:p>
        </p:txBody>
      </p:sp>
      <p:sp>
        <p:nvSpPr>
          <p:cNvPr id="3" name="Espace réservé du contenu 2">
            <a:extLst>
              <a:ext uri="{FF2B5EF4-FFF2-40B4-BE49-F238E27FC236}">
                <a16:creationId xmlns:a16="http://schemas.microsoft.com/office/drawing/2014/main" id="{14220D11-58F7-0840-08EA-577FF501EBB6}"/>
              </a:ext>
            </a:extLst>
          </p:cNvPr>
          <p:cNvSpPr>
            <a:spLocks noGrp="1"/>
          </p:cNvSpPr>
          <p:nvPr>
            <p:ph sz="half" idx="1"/>
          </p:nvPr>
        </p:nvSpPr>
        <p:spPr>
          <a:xfrm>
            <a:off x="2618461" y="2008095"/>
            <a:ext cx="4313864" cy="3777622"/>
          </a:xfrm>
        </p:spPr>
        <p:txBody>
          <a:bodyPr>
            <a:normAutofit/>
          </a:bodyPr>
          <a:lstStyle/>
          <a:p>
            <a:r>
              <a:rPr lang="fr-FR" dirty="0"/>
              <a:t>Clinique </a:t>
            </a:r>
          </a:p>
          <a:p>
            <a:pPr>
              <a:buFontTx/>
              <a:buChar char="-"/>
            </a:pPr>
            <a:r>
              <a:rPr lang="fr-FR" dirty="0"/>
              <a:t>Douleur latérale de hanche à l’effort</a:t>
            </a:r>
          </a:p>
          <a:p>
            <a:pPr>
              <a:buFontTx/>
              <a:buChar char="-"/>
            </a:pPr>
            <a:r>
              <a:rPr lang="fr-FR" dirty="0"/>
              <a:t>Irradiation face externe cuisse</a:t>
            </a:r>
          </a:p>
          <a:p>
            <a:pPr>
              <a:buFontTx/>
              <a:buChar char="-"/>
            </a:pPr>
            <a:r>
              <a:rPr lang="fr-FR" dirty="0"/>
              <a:t>Majorée en décubitus latéral et en montée d’escaliers</a:t>
            </a:r>
          </a:p>
        </p:txBody>
      </p:sp>
      <p:pic>
        <p:nvPicPr>
          <p:cNvPr id="7" name="Espace réservé du contenu 6">
            <a:extLst>
              <a:ext uri="{FF2B5EF4-FFF2-40B4-BE49-F238E27FC236}">
                <a16:creationId xmlns:a16="http://schemas.microsoft.com/office/drawing/2014/main" id="{BB3D3856-468A-2358-4653-EBBFDE4D617F}"/>
              </a:ext>
            </a:extLst>
          </p:cNvPr>
          <p:cNvPicPr>
            <a:picLocks noGrp="1" noChangeAspect="1"/>
          </p:cNvPicPr>
          <p:nvPr>
            <p:ph sz="half" idx="2"/>
          </p:nvPr>
        </p:nvPicPr>
        <p:blipFill>
          <a:blip r:embed="rId2"/>
          <a:stretch>
            <a:fillRect/>
          </a:stretch>
        </p:blipFill>
        <p:spPr>
          <a:xfrm>
            <a:off x="7416920" y="2012101"/>
            <a:ext cx="4313238" cy="2833797"/>
          </a:xfrm>
          <a:prstGeom prst="rect">
            <a:avLst/>
          </a:prstGeom>
        </p:spPr>
      </p:pic>
      <p:sp>
        <p:nvSpPr>
          <p:cNvPr id="5" name="Espace réservé du pied de page 4">
            <a:extLst>
              <a:ext uri="{FF2B5EF4-FFF2-40B4-BE49-F238E27FC236}">
                <a16:creationId xmlns:a16="http://schemas.microsoft.com/office/drawing/2014/main" id="{5223F042-AC6E-84C3-296F-3A84E68353BB}"/>
              </a:ext>
            </a:extLst>
          </p:cNvPr>
          <p:cNvSpPr>
            <a:spLocks noGrp="1"/>
          </p:cNvSpPr>
          <p:nvPr>
            <p:ph type="ftr" sz="quarter" idx="11"/>
          </p:nvPr>
        </p:nvSpPr>
        <p:spPr/>
        <p:txBody>
          <a:bodyPr/>
          <a:lstStyle/>
          <a:p>
            <a:r>
              <a:rPr lang="en-US" dirty="0"/>
              <a:t>Grimaldi A, Fearon A. Gluteal tendinopathy: integrating </a:t>
            </a:r>
            <a:r>
              <a:rPr lang="en-US" dirty="0" err="1"/>
              <a:t>pathomechanics</a:t>
            </a:r>
            <a:r>
              <a:rPr lang="en-US" dirty="0"/>
              <a:t> and clinical features in its management. J </a:t>
            </a:r>
            <a:r>
              <a:rPr lang="en-US" dirty="0" err="1"/>
              <a:t>Orthop</a:t>
            </a:r>
            <a:r>
              <a:rPr lang="en-US" dirty="0"/>
              <a:t> Sports Phys Ther. 2015;45(11):910-22. doi:10.2519/jospt.2015.5829.</a:t>
            </a:r>
          </a:p>
        </p:txBody>
      </p:sp>
    </p:spTree>
    <p:extLst>
      <p:ext uri="{BB962C8B-B14F-4D97-AF65-F5344CB8AC3E}">
        <p14:creationId xmlns:p14="http://schemas.microsoft.com/office/powerpoint/2010/main" val="618864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C734C2-FBE0-6D31-FE96-45B1E9EA319F}"/>
              </a:ext>
            </a:extLst>
          </p:cNvPr>
          <p:cNvSpPr>
            <a:spLocks noGrp="1"/>
          </p:cNvSpPr>
          <p:nvPr>
            <p:ph type="title"/>
          </p:nvPr>
        </p:nvSpPr>
        <p:spPr/>
        <p:txBody>
          <a:bodyPr/>
          <a:lstStyle/>
          <a:p>
            <a:r>
              <a:rPr lang="fr-FR" dirty="0"/>
              <a:t>Tests sémiologiques</a:t>
            </a:r>
          </a:p>
        </p:txBody>
      </p:sp>
      <p:sp>
        <p:nvSpPr>
          <p:cNvPr id="3" name="Espace réservé du contenu 2">
            <a:extLst>
              <a:ext uri="{FF2B5EF4-FFF2-40B4-BE49-F238E27FC236}">
                <a16:creationId xmlns:a16="http://schemas.microsoft.com/office/drawing/2014/main" id="{ACB903C2-DBE8-F266-4E31-1CC2EF29E0FE}"/>
              </a:ext>
            </a:extLst>
          </p:cNvPr>
          <p:cNvSpPr>
            <a:spLocks noGrp="1"/>
          </p:cNvSpPr>
          <p:nvPr>
            <p:ph sz="half" idx="1"/>
          </p:nvPr>
        </p:nvSpPr>
        <p:spPr/>
        <p:txBody>
          <a:bodyPr/>
          <a:lstStyle/>
          <a:p>
            <a:r>
              <a:rPr lang="fr-FR" dirty="0"/>
              <a:t>Palpation du grand trochanter : sensible mais peu spécifique.</a:t>
            </a:r>
          </a:p>
          <a:p>
            <a:r>
              <a:rPr lang="fr-FR" dirty="0"/>
              <a:t>Test de Trendelenburg 30 sec : chute du bassin controlatéral. Evalue la douleur et la force des abducteurs</a:t>
            </a:r>
          </a:p>
          <a:p>
            <a:r>
              <a:rPr lang="fr-FR" dirty="0"/>
              <a:t>Abduction contrariée </a:t>
            </a:r>
          </a:p>
          <a:p>
            <a:r>
              <a:rPr lang="fr-FR" dirty="0"/>
              <a:t>Test de dérotation de Lequesne </a:t>
            </a:r>
          </a:p>
        </p:txBody>
      </p:sp>
      <p:sp>
        <p:nvSpPr>
          <p:cNvPr id="5" name="Espace réservé du pied de page 4">
            <a:extLst>
              <a:ext uri="{FF2B5EF4-FFF2-40B4-BE49-F238E27FC236}">
                <a16:creationId xmlns:a16="http://schemas.microsoft.com/office/drawing/2014/main" id="{4F85D35D-CEE2-6B93-C92E-AF8D5152742F}"/>
              </a:ext>
            </a:extLst>
          </p:cNvPr>
          <p:cNvSpPr>
            <a:spLocks noGrp="1"/>
          </p:cNvSpPr>
          <p:nvPr>
            <p:ph type="ftr" sz="quarter" idx="11"/>
          </p:nvPr>
        </p:nvSpPr>
        <p:spPr/>
        <p:txBody>
          <a:bodyPr/>
          <a:lstStyle/>
          <a:p>
            <a:endParaRPr lang="en-US" dirty="0"/>
          </a:p>
        </p:txBody>
      </p:sp>
      <p:pic>
        <p:nvPicPr>
          <p:cNvPr id="6" name="Espace réservé du contenu 5">
            <a:extLst>
              <a:ext uri="{FF2B5EF4-FFF2-40B4-BE49-F238E27FC236}">
                <a16:creationId xmlns:a16="http://schemas.microsoft.com/office/drawing/2014/main" id="{1D53C813-D085-7094-6422-538BD2AA8FEF}"/>
              </a:ext>
            </a:extLst>
          </p:cNvPr>
          <p:cNvPicPr>
            <a:picLocks noGrp="1" noChangeAspect="1"/>
          </p:cNvPicPr>
          <p:nvPr>
            <p:ph sz="half" idx="2"/>
          </p:nvPr>
        </p:nvPicPr>
        <p:blipFill>
          <a:blip r:embed="rId3"/>
          <a:stretch>
            <a:fillRect/>
          </a:stretch>
        </p:blipFill>
        <p:spPr>
          <a:xfrm>
            <a:off x="7537901" y="1362635"/>
            <a:ext cx="1780556" cy="2237348"/>
          </a:xfrm>
          <a:prstGeom prst="rect">
            <a:avLst/>
          </a:prstGeom>
        </p:spPr>
      </p:pic>
      <p:pic>
        <p:nvPicPr>
          <p:cNvPr id="4" name="Image 3">
            <a:extLst>
              <a:ext uri="{FF2B5EF4-FFF2-40B4-BE49-F238E27FC236}">
                <a16:creationId xmlns:a16="http://schemas.microsoft.com/office/drawing/2014/main" id="{8E405323-B3E2-8004-5FED-66FA0A6CB8A5}"/>
              </a:ext>
            </a:extLst>
          </p:cNvPr>
          <p:cNvPicPr>
            <a:picLocks noChangeAspect="1"/>
          </p:cNvPicPr>
          <p:nvPr/>
        </p:nvPicPr>
        <p:blipFill>
          <a:blip r:embed="rId4"/>
          <a:stretch>
            <a:fillRect/>
          </a:stretch>
        </p:blipFill>
        <p:spPr>
          <a:xfrm>
            <a:off x="7537901" y="3895409"/>
            <a:ext cx="4447910" cy="2115183"/>
          </a:xfrm>
          <a:prstGeom prst="rect">
            <a:avLst/>
          </a:prstGeom>
        </p:spPr>
      </p:pic>
    </p:spTree>
    <p:extLst>
      <p:ext uri="{BB962C8B-B14F-4D97-AF65-F5344CB8AC3E}">
        <p14:creationId xmlns:p14="http://schemas.microsoft.com/office/powerpoint/2010/main" val="101077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EEDCE-E6AD-48B0-B5B8-99B3B7386E69}"/>
              </a:ext>
            </a:extLst>
          </p:cNvPr>
          <p:cNvSpPr>
            <a:spLocks noGrp="1"/>
          </p:cNvSpPr>
          <p:nvPr>
            <p:ph type="title"/>
          </p:nvPr>
        </p:nvSpPr>
        <p:spPr/>
        <p:txBody>
          <a:bodyPr/>
          <a:lstStyle/>
          <a:p>
            <a:r>
              <a:rPr lang="fr-FR" dirty="0"/>
              <a:t>Diagnostic différentiel – </a:t>
            </a:r>
            <a:r>
              <a:rPr lang="fr-FR" dirty="0" err="1"/>
              <a:t>E.Cplr</a:t>
            </a:r>
            <a:endParaRPr lang="fr-FR" dirty="0"/>
          </a:p>
        </p:txBody>
      </p:sp>
      <p:sp>
        <p:nvSpPr>
          <p:cNvPr id="3" name="Espace réservé du contenu 2">
            <a:extLst>
              <a:ext uri="{FF2B5EF4-FFF2-40B4-BE49-F238E27FC236}">
                <a16:creationId xmlns:a16="http://schemas.microsoft.com/office/drawing/2014/main" id="{33E4FD36-98EF-4A44-8887-EEF33BEDD5F5}"/>
              </a:ext>
            </a:extLst>
          </p:cNvPr>
          <p:cNvSpPr>
            <a:spLocks noGrp="1"/>
          </p:cNvSpPr>
          <p:nvPr>
            <p:ph idx="1"/>
          </p:nvPr>
        </p:nvSpPr>
        <p:spPr/>
        <p:txBody>
          <a:bodyPr/>
          <a:lstStyle/>
          <a:p>
            <a:r>
              <a:rPr lang="fr-FR" dirty="0"/>
              <a:t>Coxarthrose débutante </a:t>
            </a:r>
            <a:r>
              <a:rPr lang="fr-FR" sz="1100" dirty="0"/>
              <a:t>( douleur plus inguinale , limitation amplitudes , FABER test ) </a:t>
            </a:r>
          </a:p>
          <a:p>
            <a:r>
              <a:rPr lang="fr-FR" dirty="0"/>
              <a:t>Conflit </a:t>
            </a:r>
            <a:r>
              <a:rPr lang="fr-FR" dirty="0" err="1"/>
              <a:t>fémoro</a:t>
            </a:r>
            <a:r>
              <a:rPr lang="fr-FR" dirty="0"/>
              <a:t>-acétabulaire </a:t>
            </a:r>
            <a:r>
              <a:rPr lang="fr-FR" sz="1100" dirty="0"/>
              <a:t>( sujet + jeune, douleur antérieure profonde ≠ douleur latérale superficielle du GTPS. FADIR test ) </a:t>
            </a:r>
          </a:p>
          <a:p>
            <a:r>
              <a:rPr lang="fr-FR" dirty="0"/>
              <a:t>Fracture de fatigue du col fémoral </a:t>
            </a:r>
            <a:r>
              <a:rPr lang="fr-FR" sz="1100" dirty="0"/>
              <a:t>( douleur nocturne, profil du patient)</a:t>
            </a:r>
          </a:p>
          <a:p>
            <a:r>
              <a:rPr lang="fr-FR" dirty="0"/>
              <a:t>Radiculalgies L4-L5 </a:t>
            </a:r>
            <a:r>
              <a:rPr lang="fr-FR" sz="1100" dirty="0"/>
              <a:t>( irradiations ) </a:t>
            </a:r>
          </a:p>
          <a:p>
            <a:r>
              <a:rPr lang="fr-FR" dirty="0"/>
              <a:t>Syndrome du piriforme </a:t>
            </a:r>
            <a:r>
              <a:rPr lang="fr-FR" sz="1100" dirty="0"/>
              <a:t>( </a:t>
            </a:r>
            <a:r>
              <a:rPr lang="fr-FR" sz="1100" dirty="0" err="1"/>
              <a:t>fessalgie</a:t>
            </a:r>
            <a:r>
              <a:rPr lang="fr-FR" sz="1100" dirty="0"/>
              <a:t>, sciatalgie FAIR test )</a:t>
            </a:r>
          </a:p>
          <a:p>
            <a:endParaRPr lang="fr-FR" dirty="0"/>
          </a:p>
          <a:p>
            <a:endParaRPr lang="fr-FR" dirty="0"/>
          </a:p>
          <a:p>
            <a:pPr marL="0" indent="0">
              <a:buNone/>
            </a:pPr>
            <a:r>
              <a:rPr lang="fr-FR" dirty="0"/>
              <a:t>	Intérêt des EC réside dans le </a:t>
            </a:r>
            <a:r>
              <a:rPr lang="fr-FR" dirty="0" err="1"/>
              <a:t>diag</a:t>
            </a:r>
            <a:r>
              <a:rPr lang="fr-FR" dirty="0"/>
              <a:t> différentiel , GTPS = diagnostic clinique.</a:t>
            </a:r>
          </a:p>
          <a:p>
            <a:pPr marL="0" indent="0">
              <a:buNone/>
            </a:pPr>
            <a:r>
              <a:rPr lang="fr-FR" dirty="0"/>
              <a:t>	Echographie : bursite /fissure / calcif </a:t>
            </a:r>
          </a:p>
        </p:txBody>
      </p:sp>
      <p:sp>
        <p:nvSpPr>
          <p:cNvPr id="4" name="Espace réservé du pied de page 3">
            <a:extLst>
              <a:ext uri="{FF2B5EF4-FFF2-40B4-BE49-F238E27FC236}">
                <a16:creationId xmlns:a16="http://schemas.microsoft.com/office/drawing/2014/main" id="{D7C0466A-C8B5-5F9A-1E4F-082B58E4A86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03680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A2BE58-E2A4-7751-CA30-9A6DDDCB55F9}"/>
              </a:ext>
            </a:extLst>
          </p:cNvPr>
          <p:cNvSpPr>
            <a:spLocks noGrp="1"/>
          </p:cNvSpPr>
          <p:nvPr>
            <p:ph type="title"/>
          </p:nvPr>
        </p:nvSpPr>
        <p:spPr/>
        <p:txBody>
          <a:bodyPr/>
          <a:lstStyle/>
          <a:p>
            <a:r>
              <a:rPr lang="fr-FR" dirty="0">
                <a:solidFill>
                  <a:srgbClr val="0070C0"/>
                </a:solidFill>
              </a:rPr>
              <a:t>Les tests cliniques de hanche </a:t>
            </a:r>
          </a:p>
        </p:txBody>
      </p:sp>
      <p:sp>
        <p:nvSpPr>
          <p:cNvPr id="3" name="Espace réservé du contenu 2">
            <a:extLst>
              <a:ext uri="{FF2B5EF4-FFF2-40B4-BE49-F238E27FC236}">
                <a16:creationId xmlns:a16="http://schemas.microsoft.com/office/drawing/2014/main" id="{DAEA8EC3-C3B3-E571-6E39-C0173CCBF5EE}"/>
              </a:ext>
            </a:extLst>
          </p:cNvPr>
          <p:cNvSpPr>
            <a:spLocks noGrp="1"/>
          </p:cNvSpPr>
          <p:nvPr>
            <p:ph idx="1"/>
          </p:nvPr>
        </p:nvSpPr>
        <p:spPr/>
        <p:txBody>
          <a:bodyPr/>
          <a:lstStyle/>
          <a:p>
            <a:r>
              <a:rPr lang="fr-FR" dirty="0"/>
              <a:t>FADIR                                         FABER                                            Dérotation</a:t>
            </a:r>
          </a:p>
          <a:p>
            <a:endParaRPr lang="fr-FR" dirty="0"/>
          </a:p>
        </p:txBody>
      </p:sp>
      <p:sp>
        <p:nvSpPr>
          <p:cNvPr id="4" name="Espace réservé du pied de page 3">
            <a:extLst>
              <a:ext uri="{FF2B5EF4-FFF2-40B4-BE49-F238E27FC236}">
                <a16:creationId xmlns:a16="http://schemas.microsoft.com/office/drawing/2014/main" id="{1336A2EA-DF0A-8502-50AD-BC6AFBD443AC}"/>
              </a:ext>
            </a:extLst>
          </p:cNvPr>
          <p:cNvSpPr>
            <a:spLocks noGrp="1"/>
          </p:cNvSpPr>
          <p:nvPr>
            <p:ph type="ftr" sz="quarter" idx="11"/>
          </p:nvPr>
        </p:nvSpPr>
        <p:spPr/>
        <p:txBody>
          <a:bodyPr/>
          <a:lstStyle/>
          <a:p>
            <a:endParaRPr lang="en-US" dirty="0"/>
          </a:p>
        </p:txBody>
      </p:sp>
      <p:pic>
        <p:nvPicPr>
          <p:cNvPr id="6" name="Image 5">
            <a:extLst>
              <a:ext uri="{FF2B5EF4-FFF2-40B4-BE49-F238E27FC236}">
                <a16:creationId xmlns:a16="http://schemas.microsoft.com/office/drawing/2014/main" id="{E2FA9148-C9FA-EEC2-0B09-CF3C7BC0EF1C}"/>
              </a:ext>
            </a:extLst>
          </p:cNvPr>
          <p:cNvPicPr>
            <a:picLocks noChangeAspect="1"/>
          </p:cNvPicPr>
          <p:nvPr/>
        </p:nvPicPr>
        <p:blipFill>
          <a:blip r:embed="rId2"/>
          <a:stretch>
            <a:fillRect/>
          </a:stretch>
        </p:blipFill>
        <p:spPr>
          <a:xfrm>
            <a:off x="2689412" y="2632615"/>
            <a:ext cx="6096000" cy="3390900"/>
          </a:xfrm>
          <a:prstGeom prst="rect">
            <a:avLst/>
          </a:prstGeom>
        </p:spPr>
      </p:pic>
      <p:pic>
        <p:nvPicPr>
          <p:cNvPr id="7" name="Image 6">
            <a:extLst>
              <a:ext uri="{FF2B5EF4-FFF2-40B4-BE49-F238E27FC236}">
                <a16:creationId xmlns:a16="http://schemas.microsoft.com/office/drawing/2014/main" id="{7FFB2389-E4CF-E163-F9A7-3B71B2855041}"/>
              </a:ext>
            </a:extLst>
          </p:cNvPr>
          <p:cNvPicPr>
            <a:picLocks noChangeAspect="1"/>
          </p:cNvPicPr>
          <p:nvPr/>
        </p:nvPicPr>
        <p:blipFill>
          <a:blip r:embed="rId3"/>
          <a:stretch>
            <a:fillRect/>
          </a:stretch>
        </p:blipFill>
        <p:spPr>
          <a:xfrm>
            <a:off x="9305502" y="2894421"/>
            <a:ext cx="2426631" cy="2684929"/>
          </a:xfrm>
          <a:prstGeom prst="rect">
            <a:avLst/>
          </a:prstGeom>
        </p:spPr>
      </p:pic>
    </p:spTree>
    <p:extLst>
      <p:ext uri="{BB962C8B-B14F-4D97-AF65-F5344CB8AC3E}">
        <p14:creationId xmlns:p14="http://schemas.microsoft.com/office/powerpoint/2010/main" val="2283499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7E1899-0286-44C0-B88A-038FD2377F0B}"/>
              </a:ext>
            </a:extLst>
          </p:cNvPr>
          <p:cNvSpPr>
            <a:spLocks noGrp="1"/>
          </p:cNvSpPr>
          <p:nvPr>
            <p:ph type="title"/>
          </p:nvPr>
        </p:nvSpPr>
        <p:spPr/>
        <p:txBody>
          <a:bodyPr/>
          <a:lstStyle/>
          <a:p>
            <a:r>
              <a:rPr lang="fr-FR" dirty="0"/>
              <a:t>Prise en charge </a:t>
            </a:r>
          </a:p>
        </p:txBody>
      </p:sp>
      <p:sp>
        <p:nvSpPr>
          <p:cNvPr id="3" name="Espace réservé du contenu 2">
            <a:extLst>
              <a:ext uri="{FF2B5EF4-FFF2-40B4-BE49-F238E27FC236}">
                <a16:creationId xmlns:a16="http://schemas.microsoft.com/office/drawing/2014/main" id="{5A8D25AD-0964-4D56-82BC-49B94D3872CF}"/>
              </a:ext>
            </a:extLst>
          </p:cNvPr>
          <p:cNvSpPr>
            <a:spLocks noGrp="1"/>
          </p:cNvSpPr>
          <p:nvPr>
            <p:ph idx="1"/>
          </p:nvPr>
        </p:nvSpPr>
        <p:spPr>
          <a:xfrm>
            <a:off x="2589212" y="1905000"/>
            <a:ext cx="8915400" cy="4006222"/>
          </a:xfrm>
        </p:spPr>
        <p:txBody>
          <a:bodyPr>
            <a:normAutofit fontScale="62500" lnSpcReduction="20000"/>
          </a:bodyPr>
          <a:lstStyle/>
          <a:p>
            <a:pPr>
              <a:buNone/>
            </a:pPr>
            <a:r>
              <a:rPr lang="fr-FR" b="1" dirty="0"/>
              <a:t>Phase douloureuse</a:t>
            </a:r>
          </a:p>
          <a:p>
            <a:pPr>
              <a:buFont typeface="Arial" panose="020B0604020202020204" pitchFamily="34" charset="0"/>
              <a:buChar char="•"/>
            </a:pPr>
            <a:r>
              <a:rPr lang="fr-FR" dirty="0"/>
              <a:t>Diminution volume course sans arrêt total</a:t>
            </a:r>
          </a:p>
          <a:p>
            <a:pPr>
              <a:buFont typeface="Arial" panose="020B0604020202020204" pitchFamily="34" charset="0"/>
              <a:buChar char="•"/>
            </a:pPr>
            <a:r>
              <a:rPr lang="fr-FR" dirty="0"/>
              <a:t>Cryothérapie post effort</a:t>
            </a:r>
          </a:p>
          <a:p>
            <a:pPr>
              <a:buFont typeface="Arial" panose="020B0604020202020204" pitchFamily="34" charset="0"/>
              <a:buChar char="•"/>
            </a:pPr>
            <a:r>
              <a:rPr lang="fr-FR" dirty="0"/>
              <a:t>AINS si hyperalgie quotidienne </a:t>
            </a:r>
          </a:p>
          <a:p>
            <a:pPr>
              <a:buFont typeface="Arial" panose="020B0604020202020204" pitchFamily="34" charset="0"/>
              <a:buChar char="•"/>
            </a:pPr>
            <a:endParaRPr lang="fr-FR" dirty="0"/>
          </a:p>
          <a:p>
            <a:pPr marL="0" indent="0">
              <a:buNone/>
            </a:pPr>
            <a:r>
              <a:rPr lang="fr-FR" b="1" dirty="0"/>
              <a:t>Rééducation spécifique </a:t>
            </a:r>
          </a:p>
          <a:p>
            <a:pPr marL="0" indent="0">
              <a:buNone/>
            </a:pPr>
            <a:r>
              <a:rPr lang="fr-FR" dirty="0"/>
              <a:t>RENFORCEMENT selon tous les modes</a:t>
            </a:r>
          </a:p>
          <a:p>
            <a:pPr marL="0" indent="0">
              <a:buNone/>
            </a:pPr>
            <a:r>
              <a:rPr lang="fr-FR" dirty="0"/>
              <a:t>Petit moyen grand fessier , tronc </a:t>
            </a:r>
          </a:p>
          <a:p>
            <a:pPr marL="0" indent="0">
              <a:buNone/>
            </a:pPr>
            <a:r>
              <a:rPr lang="fr-FR" dirty="0"/>
              <a:t>Eviter étirements directs du moyen fessier compressif contre gd </a:t>
            </a:r>
            <a:r>
              <a:rPr lang="fr-FR" dirty="0" err="1"/>
              <a:t>troch</a:t>
            </a:r>
            <a:endParaRPr lang="fr-FR" dirty="0"/>
          </a:p>
          <a:p>
            <a:pPr marL="0" indent="0">
              <a:buNone/>
            </a:pPr>
            <a:r>
              <a:rPr lang="fr-FR" dirty="0"/>
              <a:t>Étirements psoas </a:t>
            </a:r>
            <a:r>
              <a:rPr lang="fr-FR" dirty="0" err="1"/>
              <a:t>illiaque</a:t>
            </a:r>
            <a:r>
              <a:rPr lang="fr-FR" dirty="0"/>
              <a:t> , chaine postérieure </a:t>
            </a:r>
          </a:p>
          <a:p>
            <a:pPr marL="0" indent="0">
              <a:buNone/>
            </a:pPr>
            <a:endParaRPr lang="fr-FR" dirty="0"/>
          </a:p>
          <a:p>
            <a:pPr>
              <a:buNone/>
            </a:pPr>
            <a:r>
              <a:rPr lang="fr-FR" b="1" dirty="0"/>
              <a:t>Thérapies complémentaires</a:t>
            </a:r>
          </a:p>
          <a:p>
            <a:pPr>
              <a:buFont typeface="Arial" panose="020B0604020202020204" pitchFamily="34" charset="0"/>
              <a:buChar char="•"/>
            </a:pPr>
            <a:r>
              <a:rPr lang="fr-FR" dirty="0"/>
              <a:t>Ondes de choc ( résultats durables si chronique ) </a:t>
            </a:r>
          </a:p>
          <a:p>
            <a:pPr>
              <a:buFont typeface="Arial" panose="020B0604020202020204" pitchFamily="34" charset="0"/>
              <a:buChar char="•"/>
            </a:pPr>
            <a:r>
              <a:rPr lang="fr-FR" dirty="0"/>
              <a:t>PRP – infiltration d’une bursite</a:t>
            </a:r>
          </a:p>
          <a:p>
            <a:pPr>
              <a:buFont typeface="Arial" panose="020B0604020202020204" pitchFamily="34" charset="0"/>
              <a:buChar char="•"/>
            </a:pPr>
            <a:r>
              <a:rPr lang="fr-FR" dirty="0"/>
              <a:t>Chirurgie exceptionnelle (rupture massive)</a:t>
            </a:r>
          </a:p>
          <a:p>
            <a:pPr>
              <a:buFont typeface="Arial" panose="020B0604020202020204" pitchFamily="34" charset="0"/>
              <a:buChar char="•"/>
            </a:pPr>
            <a:endParaRPr lang="fr-FR" dirty="0"/>
          </a:p>
          <a:p>
            <a:pPr>
              <a:buFont typeface="Arial" panose="020B0604020202020204" pitchFamily="34" charset="0"/>
              <a:buChar char="•"/>
            </a:pPr>
            <a:endParaRPr lang="fr-FR" dirty="0"/>
          </a:p>
        </p:txBody>
      </p:sp>
      <p:sp>
        <p:nvSpPr>
          <p:cNvPr id="4" name="Espace réservé du pied de page 3">
            <a:extLst>
              <a:ext uri="{FF2B5EF4-FFF2-40B4-BE49-F238E27FC236}">
                <a16:creationId xmlns:a16="http://schemas.microsoft.com/office/drawing/2014/main" id="{A18A805E-060C-57FB-889F-18A0B516483A}"/>
              </a:ext>
            </a:extLst>
          </p:cNvPr>
          <p:cNvSpPr>
            <a:spLocks noGrp="1"/>
          </p:cNvSpPr>
          <p:nvPr>
            <p:ph type="ftr" sz="quarter" idx="11"/>
          </p:nvPr>
        </p:nvSpPr>
        <p:spPr/>
        <p:txBody>
          <a:bodyPr/>
          <a:lstStyle/>
          <a:p>
            <a:r>
              <a:rPr lang="en-US" dirty="0"/>
              <a:t>-Mellor R, Grimaldi A, </a:t>
            </a:r>
            <a:r>
              <a:rPr lang="en-US" dirty="0" err="1"/>
              <a:t>Wajswelner</a:t>
            </a:r>
            <a:r>
              <a:rPr lang="en-US" dirty="0"/>
              <a:t> H, et al. Exercise and load modification versus corticosteroid injection versus wait and see for persistent gluteal tendinopathy (the LEAP trial): a </a:t>
            </a:r>
            <a:r>
              <a:rPr lang="en-US" dirty="0" err="1"/>
              <a:t>randomised</a:t>
            </a:r>
            <a:r>
              <a:rPr lang="en-US" dirty="0"/>
              <a:t> clinical trial. BMJ. 2018;361:k1662. doi:10.1136/bmj.k1662.</a:t>
            </a:r>
          </a:p>
          <a:p>
            <a:r>
              <a:rPr lang="fr-FR" dirty="0"/>
              <a:t>-Rompe JD, Segal NA, </a:t>
            </a:r>
            <a:r>
              <a:rPr lang="fr-FR" dirty="0" err="1"/>
              <a:t>Cacchio</a:t>
            </a:r>
            <a:r>
              <a:rPr lang="fr-FR" dirty="0"/>
              <a:t> A, Furia JP, </a:t>
            </a:r>
            <a:r>
              <a:rPr lang="fr-FR" dirty="0" err="1"/>
              <a:t>Morral</a:t>
            </a:r>
            <a:r>
              <a:rPr lang="fr-FR" dirty="0"/>
              <a:t> A, </a:t>
            </a:r>
            <a:r>
              <a:rPr lang="fr-FR" dirty="0" err="1"/>
              <a:t>Maffulli</a:t>
            </a:r>
            <a:r>
              <a:rPr lang="fr-FR" dirty="0"/>
              <a:t> N. Home training, local </a:t>
            </a:r>
            <a:r>
              <a:rPr lang="fr-FR" dirty="0" err="1"/>
              <a:t>corticosteroid</a:t>
            </a:r>
            <a:r>
              <a:rPr lang="fr-FR" dirty="0"/>
              <a:t> injection, or radial </a:t>
            </a:r>
            <a:r>
              <a:rPr lang="fr-FR" dirty="0" err="1"/>
              <a:t>shock</a:t>
            </a:r>
            <a:r>
              <a:rPr lang="fr-FR" dirty="0"/>
              <a:t> </a:t>
            </a:r>
            <a:r>
              <a:rPr lang="fr-FR" dirty="0" err="1"/>
              <a:t>wave</a:t>
            </a:r>
            <a:r>
              <a:rPr lang="fr-FR" dirty="0"/>
              <a:t> </a:t>
            </a:r>
            <a:r>
              <a:rPr lang="fr-FR" dirty="0" err="1"/>
              <a:t>therapy</a:t>
            </a:r>
            <a:r>
              <a:rPr lang="fr-FR" dirty="0"/>
              <a:t> for </a:t>
            </a:r>
            <a:r>
              <a:rPr lang="fr-FR" dirty="0" err="1"/>
              <a:t>greater</a:t>
            </a:r>
            <a:r>
              <a:rPr lang="fr-FR" dirty="0"/>
              <a:t> trochanter pain syndrome. Am J Sports Med. 2009;37(10):1981-90.</a:t>
            </a:r>
            <a:endParaRPr lang="en-US" dirty="0"/>
          </a:p>
        </p:txBody>
      </p:sp>
      <p:pic>
        <p:nvPicPr>
          <p:cNvPr id="5" name="Image 4">
            <a:extLst>
              <a:ext uri="{FF2B5EF4-FFF2-40B4-BE49-F238E27FC236}">
                <a16:creationId xmlns:a16="http://schemas.microsoft.com/office/drawing/2014/main" id="{0E27A42D-83D9-B594-9137-81BEE6661B4E}"/>
              </a:ext>
            </a:extLst>
          </p:cNvPr>
          <p:cNvPicPr>
            <a:picLocks noChangeAspect="1"/>
          </p:cNvPicPr>
          <p:nvPr/>
        </p:nvPicPr>
        <p:blipFill>
          <a:blip r:embed="rId3"/>
          <a:stretch>
            <a:fillRect/>
          </a:stretch>
        </p:blipFill>
        <p:spPr>
          <a:xfrm>
            <a:off x="7838973" y="3227293"/>
            <a:ext cx="1763815" cy="1183341"/>
          </a:xfrm>
          <a:prstGeom prst="rect">
            <a:avLst/>
          </a:prstGeom>
        </p:spPr>
      </p:pic>
      <p:pic>
        <p:nvPicPr>
          <p:cNvPr id="6" name="Image 5">
            <a:extLst>
              <a:ext uri="{FF2B5EF4-FFF2-40B4-BE49-F238E27FC236}">
                <a16:creationId xmlns:a16="http://schemas.microsoft.com/office/drawing/2014/main" id="{3249DBD5-8635-4344-9370-ECB5DF7A3E28}"/>
              </a:ext>
            </a:extLst>
          </p:cNvPr>
          <p:cNvPicPr>
            <a:picLocks noChangeAspect="1"/>
          </p:cNvPicPr>
          <p:nvPr/>
        </p:nvPicPr>
        <p:blipFill>
          <a:blip r:embed="rId4"/>
          <a:stretch>
            <a:fillRect/>
          </a:stretch>
        </p:blipFill>
        <p:spPr>
          <a:xfrm>
            <a:off x="9837754" y="3227293"/>
            <a:ext cx="1431891" cy="1145932"/>
          </a:xfrm>
          <a:prstGeom prst="rect">
            <a:avLst/>
          </a:prstGeom>
        </p:spPr>
      </p:pic>
    </p:spTree>
    <p:extLst>
      <p:ext uri="{BB962C8B-B14F-4D97-AF65-F5344CB8AC3E}">
        <p14:creationId xmlns:p14="http://schemas.microsoft.com/office/powerpoint/2010/main" val="1753148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5F133C-DE53-C65F-B89E-95B51AE997DB}"/>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DC30A5EF-80F2-5E2B-0589-AA06C89DE812}"/>
              </a:ext>
            </a:extLst>
          </p:cNvPr>
          <p:cNvPicPr>
            <a:picLocks noGrp="1" noChangeAspect="1"/>
          </p:cNvPicPr>
          <p:nvPr>
            <p:ph idx="1"/>
          </p:nvPr>
        </p:nvPicPr>
        <p:blipFill>
          <a:blip r:embed="rId2"/>
          <a:stretch>
            <a:fillRect/>
          </a:stretch>
        </p:blipFill>
        <p:spPr>
          <a:xfrm>
            <a:off x="2589212" y="3933830"/>
            <a:ext cx="3197733" cy="1798725"/>
          </a:xfrm>
          <a:prstGeom prst="rect">
            <a:avLst/>
          </a:prstGeom>
        </p:spPr>
      </p:pic>
      <p:sp>
        <p:nvSpPr>
          <p:cNvPr id="4" name="Espace réservé du pied de page 3">
            <a:extLst>
              <a:ext uri="{FF2B5EF4-FFF2-40B4-BE49-F238E27FC236}">
                <a16:creationId xmlns:a16="http://schemas.microsoft.com/office/drawing/2014/main" id="{C761A9C2-E658-79BA-A4A5-60B2BE7B6EB3}"/>
              </a:ext>
            </a:extLst>
          </p:cNvPr>
          <p:cNvSpPr>
            <a:spLocks noGrp="1"/>
          </p:cNvSpPr>
          <p:nvPr>
            <p:ph type="ftr" sz="quarter" idx="11"/>
          </p:nvPr>
        </p:nvSpPr>
        <p:spPr/>
        <p:txBody>
          <a:bodyPr/>
          <a:lstStyle/>
          <a:p>
            <a:endParaRPr lang="en-US" dirty="0"/>
          </a:p>
        </p:txBody>
      </p:sp>
      <p:pic>
        <p:nvPicPr>
          <p:cNvPr id="6" name="Image 5">
            <a:extLst>
              <a:ext uri="{FF2B5EF4-FFF2-40B4-BE49-F238E27FC236}">
                <a16:creationId xmlns:a16="http://schemas.microsoft.com/office/drawing/2014/main" id="{8EDB9D0D-5008-F4C7-AFDE-DFC4A70FB79E}"/>
              </a:ext>
            </a:extLst>
          </p:cNvPr>
          <p:cNvPicPr>
            <a:picLocks noChangeAspect="1"/>
          </p:cNvPicPr>
          <p:nvPr/>
        </p:nvPicPr>
        <p:blipFill>
          <a:blip r:embed="rId3"/>
          <a:stretch>
            <a:fillRect/>
          </a:stretch>
        </p:blipFill>
        <p:spPr>
          <a:xfrm>
            <a:off x="3146007" y="2308253"/>
            <a:ext cx="2084141" cy="1531844"/>
          </a:xfrm>
          <a:prstGeom prst="rect">
            <a:avLst/>
          </a:prstGeom>
        </p:spPr>
      </p:pic>
      <p:sp>
        <p:nvSpPr>
          <p:cNvPr id="8" name="ZoneTexte 7">
            <a:extLst>
              <a:ext uri="{FF2B5EF4-FFF2-40B4-BE49-F238E27FC236}">
                <a16:creationId xmlns:a16="http://schemas.microsoft.com/office/drawing/2014/main" id="{614D1492-55E8-2434-2154-0863F232BCF1}"/>
              </a:ext>
            </a:extLst>
          </p:cNvPr>
          <p:cNvSpPr txBox="1"/>
          <p:nvPr/>
        </p:nvSpPr>
        <p:spPr>
          <a:xfrm>
            <a:off x="2738945" y="1996085"/>
            <a:ext cx="3357055" cy="369332"/>
          </a:xfrm>
          <a:prstGeom prst="rect">
            <a:avLst/>
          </a:prstGeom>
          <a:noFill/>
        </p:spPr>
        <p:txBody>
          <a:bodyPr wrap="square">
            <a:spAutoFit/>
          </a:bodyPr>
          <a:lstStyle/>
          <a:p>
            <a:r>
              <a:rPr lang="fr-FR" dirty="0">
                <a:solidFill>
                  <a:schemeClr val="accent1"/>
                </a:solidFill>
              </a:rPr>
              <a:t>Eviter : étirement compressif</a:t>
            </a:r>
          </a:p>
        </p:txBody>
      </p:sp>
      <p:sp>
        <p:nvSpPr>
          <p:cNvPr id="10" name="ZoneTexte 9">
            <a:extLst>
              <a:ext uri="{FF2B5EF4-FFF2-40B4-BE49-F238E27FC236}">
                <a16:creationId xmlns:a16="http://schemas.microsoft.com/office/drawing/2014/main" id="{EA0BCB82-2905-10A5-F0C7-ADD23D81C9FD}"/>
              </a:ext>
            </a:extLst>
          </p:cNvPr>
          <p:cNvSpPr txBox="1"/>
          <p:nvPr/>
        </p:nvSpPr>
        <p:spPr>
          <a:xfrm>
            <a:off x="7161211" y="1971518"/>
            <a:ext cx="6096000" cy="646331"/>
          </a:xfrm>
          <a:prstGeom prst="rect">
            <a:avLst/>
          </a:prstGeom>
          <a:noFill/>
        </p:spPr>
        <p:txBody>
          <a:bodyPr wrap="square">
            <a:spAutoFit/>
          </a:bodyPr>
          <a:lstStyle/>
          <a:p>
            <a:r>
              <a:rPr lang="fr-FR" dirty="0">
                <a:solidFill>
                  <a:schemeClr val="accent5"/>
                </a:solidFill>
              </a:rPr>
              <a:t>Privilégier : étirement en abduction </a:t>
            </a:r>
          </a:p>
          <a:p>
            <a:r>
              <a:rPr lang="fr-FR" dirty="0">
                <a:solidFill>
                  <a:schemeClr val="accent5"/>
                </a:solidFill>
              </a:rPr>
              <a:t>ou hanche neutre</a:t>
            </a:r>
          </a:p>
        </p:txBody>
      </p:sp>
      <p:pic>
        <p:nvPicPr>
          <p:cNvPr id="11" name="Image 10">
            <a:extLst>
              <a:ext uri="{FF2B5EF4-FFF2-40B4-BE49-F238E27FC236}">
                <a16:creationId xmlns:a16="http://schemas.microsoft.com/office/drawing/2014/main" id="{CE4C2F49-225F-66E8-C4B5-EF1421A8CAFD}"/>
              </a:ext>
            </a:extLst>
          </p:cNvPr>
          <p:cNvPicPr>
            <a:picLocks noChangeAspect="1"/>
          </p:cNvPicPr>
          <p:nvPr/>
        </p:nvPicPr>
        <p:blipFill>
          <a:blip r:embed="rId4"/>
          <a:stretch>
            <a:fillRect/>
          </a:stretch>
        </p:blipFill>
        <p:spPr>
          <a:xfrm>
            <a:off x="8371733" y="2634972"/>
            <a:ext cx="1588056" cy="1588056"/>
          </a:xfrm>
          <a:prstGeom prst="rect">
            <a:avLst/>
          </a:prstGeom>
        </p:spPr>
      </p:pic>
      <p:pic>
        <p:nvPicPr>
          <p:cNvPr id="12" name="Image 11">
            <a:extLst>
              <a:ext uri="{FF2B5EF4-FFF2-40B4-BE49-F238E27FC236}">
                <a16:creationId xmlns:a16="http://schemas.microsoft.com/office/drawing/2014/main" id="{1768DCB3-5C06-F0CB-E895-288C11E8A19A}"/>
              </a:ext>
            </a:extLst>
          </p:cNvPr>
          <p:cNvPicPr>
            <a:picLocks noChangeAspect="1"/>
          </p:cNvPicPr>
          <p:nvPr/>
        </p:nvPicPr>
        <p:blipFill>
          <a:blip r:embed="rId5"/>
          <a:stretch>
            <a:fillRect/>
          </a:stretch>
        </p:blipFill>
        <p:spPr>
          <a:xfrm>
            <a:off x="8097371" y="4334457"/>
            <a:ext cx="2275914" cy="1517276"/>
          </a:xfrm>
          <a:prstGeom prst="rect">
            <a:avLst/>
          </a:prstGeom>
        </p:spPr>
      </p:pic>
      <p:sp>
        <p:nvSpPr>
          <p:cNvPr id="14" name="Rectangle 13">
            <a:extLst>
              <a:ext uri="{FF2B5EF4-FFF2-40B4-BE49-F238E27FC236}">
                <a16:creationId xmlns:a16="http://schemas.microsoft.com/office/drawing/2014/main" id="{7A3B3401-4B8C-600F-E4CB-D5ED9D6F2EF1}"/>
              </a:ext>
            </a:extLst>
          </p:cNvPr>
          <p:cNvSpPr/>
          <p:nvPr/>
        </p:nvSpPr>
        <p:spPr>
          <a:xfrm>
            <a:off x="2303929" y="1971518"/>
            <a:ext cx="4141695" cy="396311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DC3DB7CF-C5A5-61B3-0351-64413CE171F4}"/>
              </a:ext>
            </a:extLst>
          </p:cNvPr>
          <p:cNvSpPr/>
          <p:nvPr/>
        </p:nvSpPr>
        <p:spPr>
          <a:xfrm>
            <a:off x="7161211" y="1996085"/>
            <a:ext cx="4343401" cy="396311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563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EDE975-E820-F85C-2B53-D8AB429EB993}"/>
              </a:ext>
            </a:extLst>
          </p:cNvPr>
          <p:cNvSpPr>
            <a:spLocks noGrp="1"/>
          </p:cNvSpPr>
          <p:nvPr>
            <p:ph type="title"/>
          </p:nvPr>
        </p:nvSpPr>
        <p:spPr/>
        <p:txBody>
          <a:bodyPr/>
          <a:lstStyle/>
          <a:p>
            <a:r>
              <a:rPr lang="fr-FR" dirty="0">
                <a:solidFill>
                  <a:srgbClr val="0070C0"/>
                </a:solidFill>
              </a:rPr>
              <a:t>Les différentes contractions musculaires</a:t>
            </a:r>
          </a:p>
        </p:txBody>
      </p:sp>
      <p:sp>
        <p:nvSpPr>
          <p:cNvPr id="3" name="Espace réservé du contenu 2">
            <a:extLst>
              <a:ext uri="{FF2B5EF4-FFF2-40B4-BE49-F238E27FC236}">
                <a16:creationId xmlns:a16="http://schemas.microsoft.com/office/drawing/2014/main" id="{9F059601-8CA2-A485-E0C0-F15AD08BC675}"/>
              </a:ext>
            </a:extLst>
          </p:cNvPr>
          <p:cNvSpPr>
            <a:spLocks noGrp="1"/>
          </p:cNvSpPr>
          <p:nvPr>
            <p:ph idx="1"/>
          </p:nvPr>
        </p:nvSpPr>
        <p:spPr/>
        <p:txBody>
          <a:bodyPr/>
          <a:lstStyle/>
          <a:p>
            <a:r>
              <a:rPr lang="fr-FR" dirty="0"/>
              <a:t>isométrique - concentrique – excentrique - pliométrique</a:t>
            </a:r>
          </a:p>
          <a:p>
            <a:endParaRPr lang="fr-FR" dirty="0"/>
          </a:p>
        </p:txBody>
      </p:sp>
      <p:sp>
        <p:nvSpPr>
          <p:cNvPr id="4" name="Espace réservé du pied de page 3">
            <a:extLst>
              <a:ext uri="{FF2B5EF4-FFF2-40B4-BE49-F238E27FC236}">
                <a16:creationId xmlns:a16="http://schemas.microsoft.com/office/drawing/2014/main" id="{410F61F4-8712-869D-134A-4143169FF36E}"/>
              </a:ext>
            </a:extLst>
          </p:cNvPr>
          <p:cNvSpPr>
            <a:spLocks noGrp="1"/>
          </p:cNvSpPr>
          <p:nvPr>
            <p:ph type="ftr" sz="quarter" idx="11"/>
          </p:nvPr>
        </p:nvSpPr>
        <p:spPr/>
        <p:txBody>
          <a:bodyPr/>
          <a:lstStyle/>
          <a:p>
            <a:endParaRPr lang="en-US" dirty="0"/>
          </a:p>
        </p:txBody>
      </p:sp>
      <p:pic>
        <p:nvPicPr>
          <p:cNvPr id="5" name="Image 4">
            <a:extLst>
              <a:ext uri="{FF2B5EF4-FFF2-40B4-BE49-F238E27FC236}">
                <a16:creationId xmlns:a16="http://schemas.microsoft.com/office/drawing/2014/main" id="{E1D0877A-353C-4249-55D8-D05A923E7AC6}"/>
              </a:ext>
            </a:extLst>
          </p:cNvPr>
          <p:cNvPicPr>
            <a:picLocks noChangeAspect="1"/>
          </p:cNvPicPr>
          <p:nvPr/>
        </p:nvPicPr>
        <p:blipFill>
          <a:blip r:embed="rId3"/>
          <a:stretch>
            <a:fillRect/>
          </a:stretch>
        </p:blipFill>
        <p:spPr>
          <a:xfrm>
            <a:off x="4706470" y="3201838"/>
            <a:ext cx="3563750" cy="2354037"/>
          </a:xfrm>
          <a:prstGeom prst="rect">
            <a:avLst/>
          </a:prstGeom>
        </p:spPr>
      </p:pic>
    </p:spTree>
    <p:extLst>
      <p:ext uri="{BB962C8B-B14F-4D97-AF65-F5344CB8AC3E}">
        <p14:creationId xmlns:p14="http://schemas.microsoft.com/office/powerpoint/2010/main" val="3029339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2DF294-A69E-4D9C-839E-DA9FB953AAC3}"/>
              </a:ext>
            </a:extLst>
          </p:cNvPr>
          <p:cNvSpPr>
            <a:spLocks noGrp="1"/>
          </p:cNvSpPr>
          <p:nvPr>
            <p:ph type="title"/>
          </p:nvPr>
        </p:nvSpPr>
        <p:spPr/>
        <p:txBody>
          <a:bodyPr/>
          <a:lstStyle/>
          <a:p>
            <a:r>
              <a:rPr lang="fr-FR" dirty="0"/>
              <a:t>Prévention</a:t>
            </a:r>
          </a:p>
        </p:txBody>
      </p:sp>
      <p:sp>
        <p:nvSpPr>
          <p:cNvPr id="3" name="Espace réservé du contenu 2">
            <a:extLst>
              <a:ext uri="{FF2B5EF4-FFF2-40B4-BE49-F238E27FC236}">
                <a16:creationId xmlns:a16="http://schemas.microsoft.com/office/drawing/2014/main" id="{77301FA8-6C36-468C-A3C7-6582CEE92C47}"/>
              </a:ext>
            </a:extLst>
          </p:cNvPr>
          <p:cNvSpPr>
            <a:spLocks noGrp="1"/>
          </p:cNvSpPr>
          <p:nvPr>
            <p:ph idx="1"/>
          </p:nvPr>
        </p:nvSpPr>
        <p:spPr>
          <a:xfrm>
            <a:off x="2591068" y="1801906"/>
            <a:ext cx="8915400" cy="3777622"/>
          </a:xfrm>
        </p:spPr>
        <p:txBody>
          <a:bodyPr>
            <a:normAutofit fontScale="92500" lnSpcReduction="20000"/>
          </a:bodyPr>
          <a:lstStyle/>
          <a:p>
            <a:pPr marL="0" indent="0">
              <a:buNone/>
            </a:pPr>
            <a:endParaRPr lang="fr-FR" dirty="0"/>
          </a:p>
          <a:p>
            <a:pPr>
              <a:buNone/>
            </a:pPr>
            <a:r>
              <a:rPr lang="fr-FR" b="1" dirty="0"/>
              <a:t>Entraînements</a:t>
            </a:r>
          </a:p>
          <a:p>
            <a:pPr>
              <a:buFont typeface="Arial" panose="020B0604020202020204" pitchFamily="34" charset="0"/>
              <a:buChar char="•"/>
            </a:pPr>
            <a:r>
              <a:rPr lang="fr-FR" dirty="0"/>
              <a:t>Augmentation progressive charge</a:t>
            </a:r>
          </a:p>
          <a:p>
            <a:pPr>
              <a:buFont typeface="Arial" panose="020B0604020202020204" pitchFamily="34" charset="0"/>
              <a:buChar char="•"/>
            </a:pPr>
            <a:r>
              <a:rPr lang="fr-FR" dirty="0"/>
              <a:t>Travail sur la cadence</a:t>
            </a:r>
          </a:p>
          <a:p>
            <a:pPr>
              <a:buFont typeface="Arial" panose="020B0604020202020204" pitchFamily="34" charset="0"/>
              <a:buChar char="•"/>
            </a:pPr>
            <a:r>
              <a:rPr lang="fr-FR" dirty="0"/>
              <a:t>Renforcement des abducteurs</a:t>
            </a:r>
          </a:p>
          <a:p>
            <a:pPr>
              <a:buFont typeface="Arial" panose="020B0604020202020204" pitchFamily="34" charset="0"/>
              <a:buChar char="•"/>
            </a:pPr>
            <a:r>
              <a:rPr lang="fr-FR" dirty="0"/>
              <a:t>Travail gainage frontal statique et dynamique</a:t>
            </a:r>
          </a:p>
          <a:p>
            <a:pPr>
              <a:buFont typeface="Arial" panose="020B0604020202020204" pitchFamily="34" charset="0"/>
              <a:buChar char="•"/>
            </a:pPr>
            <a:r>
              <a:rPr lang="fr-FR" dirty="0"/>
              <a:t>Étirements </a:t>
            </a:r>
          </a:p>
          <a:p>
            <a:pPr>
              <a:buNone/>
            </a:pPr>
            <a:endParaRPr lang="fr-FR" b="1" dirty="0"/>
          </a:p>
          <a:p>
            <a:pPr>
              <a:buNone/>
            </a:pPr>
            <a:r>
              <a:rPr lang="fr-FR" b="1" dirty="0"/>
              <a:t>Hygiène posturale</a:t>
            </a:r>
          </a:p>
          <a:p>
            <a:pPr>
              <a:buFont typeface="Arial" panose="020B0604020202020204" pitchFamily="34" charset="0"/>
              <a:buChar char="•"/>
            </a:pPr>
            <a:r>
              <a:rPr lang="fr-FR" dirty="0"/>
              <a:t>Ne pas croiser les jambes</a:t>
            </a:r>
          </a:p>
          <a:p>
            <a:pPr>
              <a:buFont typeface="Arial" panose="020B0604020202020204" pitchFamily="34" charset="0"/>
              <a:buChar char="•"/>
            </a:pPr>
            <a:r>
              <a:rPr lang="fr-FR" dirty="0"/>
              <a:t>Éviter étirements compressifs excessifs</a:t>
            </a:r>
          </a:p>
        </p:txBody>
      </p:sp>
      <p:sp>
        <p:nvSpPr>
          <p:cNvPr id="4" name="Espace réservé du pied de page 3">
            <a:extLst>
              <a:ext uri="{FF2B5EF4-FFF2-40B4-BE49-F238E27FC236}">
                <a16:creationId xmlns:a16="http://schemas.microsoft.com/office/drawing/2014/main" id="{88DF87F8-B061-86BA-F2D7-C36FF2DAFE7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8512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88FD7-B601-3877-87F0-346494E9BD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B69CBE-0C6E-E6A6-4CB4-BE1390DA0BB0}"/>
              </a:ext>
            </a:extLst>
          </p:cNvPr>
          <p:cNvSpPr>
            <a:spLocks noGrp="1"/>
          </p:cNvSpPr>
          <p:nvPr>
            <p:ph type="title"/>
          </p:nvPr>
        </p:nvSpPr>
        <p:spPr>
          <a:xfrm>
            <a:off x="2614518" y="624110"/>
            <a:ext cx="8911687" cy="1280890"/>
          </a:xfrm>
        </p:spPr>
        <p:txBody>
          <a:bodyPr>
            <a:normAutofit/>
          </a:bodyPr>
          <a:lstStyle/>
          <a:p>
            <a:r>
              <a:rPr lang="fr-FR" dirty="0">
                <a:solidFill>
                  <a:srgbClr val="C00000"/>
                </a:solidFill>
              </a:rPr>
              <a:t>2- Syndrome de l’essuie glace ( </a:t>
            </a:r>
            <a:r>
              <a:rPr lang="fr-FR" dirty="0" err="1">
                <a:solidFill>
                  <a:srgbClr val="C00000"/>
                </a:solidFill>
              </a:rPr>
              <a:t>Sd</a:t>
            </a:r>
            <a:r>
              <a:rPr lang="fr-FR" dirty="0">
                <a:solidFill>
                  <a:srgbClr val="C00000"/>
                </a:solidFill>
              </a:rPr>
              <a:t> de friction de la BIT  )</a:t>
            </a:r>
          </a:p>
        </p:txBody>
      </p:sp>
      <p:sp>
        <p:nvSpPr>
          <p:cNvPr id="3" name="Espace réservé du pied de page 2">
            <a:extLst>
              <a:ext uri="{FF2B5EF4-FFF2-40B4-BE49-F238E27FC236}">
                <a16:creationId xmlns:a16="http://schemas.microsoft.com/office/drawing/2014/main" id="{331A1989-AC34-BCE2-F2D0-0C48381F4A56}"/>
              </a:ext>
            </a:extLst>
          </p:cNvPr>
          <p:cNvSpPr>
            <a:spLocks noGrp="1"/>
          </p:cNvSpPr>
          <p:nvPr>
            <p:ph type="ftr" sz="quarter" idx="11"/>
          </p:nvPr>
        </p:nvSpPr>
        <p:spPr/>
        <p:txBody>
          <a:bodyPr/>
          <a:lstStyle/>
          <a:p>
            <a:endParaRPr lang="en-US" dirty="0"/>
          </a:p>
        </p:txBody>
      </p:sp>
      <p:sp>
        <p:nvSpPr>
          <p:cNvPr id="5" name="Espace réservé du contenu 4">
            <a:extLst>
              <a:ext uri="{FF2B5EF4-FFF2-40B4-BE49-F238E27FC236}">
                <a16:creationId xmlns:a16="http://schemas.microsoft.com/office/drawing/2014/main" id="{832C3483-3446-53EA-D891-C03E5CD63D74}"/>
              </a:ext>
            </a:extLst>
          </p:cNvPr>
          <p:cNvSpPr>
            <a:spLocks noGrp="1"/>
          </p:cNvSpPr>
          <p:nvPr>
            <p:ph idx="1"/>
          </p:nvPr>
        </p:nvSpPr>
        <p:spPr/>
        <p:txBody>
          <a:bodyPr/>
          <a:lstStyle/>
          <a:p>
            <a:r>
              <a:rPr lang="fr-FR" dirty="0"/>
              <a:t>douleur latérale du genou liée à une surcharge</a:t>
            </a:r>
          </a:p>
          <a:p>
            <a:r>
              <a:rPr lang="fr-FR" dirty="0"/>
              <a:t>exclusivement chez le coureur à pied.</a:t>
            </a:r>
          </a:p>
          <a:p>
            <a:r>
              <a:rPr lang="fr-FR" dirty="0"/>
              <a:t>friction/compression de la BIT au niveau du condyle fémoral latéral, lors des mouvements répétés de flexion-extension du genou.</a:t>
            </a:r>
          </a:p>
          <a:p>
            <a:r>
              <a:rPr lang="fr-FR" dirty="0"/>
              <a:t>5 à 14 % des blessures du coureur</a:t>
            </a:r>
          </a:p>
        </p:txBody>
      </p:sp>
    </p:spTree>
    <p:extLst>
      <p:ext uri="{BB962C8B-B14F-4D97-AF65-F5344CB8AC3E}">
        <p14:creationId xmlns:p14="http://schemas.microsoft.com/office/powerpoint/2010/main" val="8924018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A98438-73E6-48E7-9F51-1B3270D15900}"/>
              </a:ext>
            </a:extLst>
          </p:cNvPr>
          <p:cNvSpPr>
            <a:spLocks noGrp="1"/>
          </p:cNvSpPr>
          <p:nvPr>
            <p:ph type="ctrTitle"/>
          </p:nvPr>
        </p:nvSpPr>
        <p:spPr/>
        <p:txBody>
          <a:bodyPr>
            <a:normAutofit fontScale="90000"/>
          </a:bodyPr>
          <a:lstStyle/>
          <a:p>
            <a:r>
              <a:rPr lang="fr-FR" dirty="0"/>
              <a:t>Pathologies du membre inférieur chez le coureur loisir</a:t>
            </a:r>
          </a:p>
        </p:txBody>
      </p:sp>
      <p:sp>
        <p:nvSpPr>
          <p:cNvPr id="3" name="Sous-titre 2">
            <a:extLst>
              <a:ext uri="{FF2B5EF4-FFF2-40B4-BE49-F238E27FC236}">
                <a16:creationId xmlns:a16="http://schemas.microsoft.com/office/drawing/2014/main" id="{3FD9E6A1-1054-43C3-8853-B8E2B8A92F83}"/>
              </a:ext>
            </a:extLst>
          </p:cNvPr>
          <p:cNvSpPr>
            <a:spLocks noGrp="1"/>
          </p:cNvSpPr>
          <p:nvPr>
            <p:ph type="subTitle" idx="1"/>
          </p:nvPr>
        </p:nvSpPr>
        <p:spPr/>
        <p:txBody>
          <a:bodyPr>
            <a:normAutofit lnSpcReduction="10000"/>
          </a:bodyPr>
          <a:lstStyle/>
          <a:p>
            <a:endParaRPr lang="fr-FR" dirty="0"/>
          </a:p>
          <a:p>
            <a:endParaRPr lang="fr-FR" dirty="0"/>
          </a:p>
          <a:p>
            <a:r>
              <a:rPr lang="fr-FR" dirty="0"/>
              <a:t>Dr Inès POLLET , présentation du 12/03/26, Boulogne sur mer</a:t>
            </a:r>
          </a:p>
        </p:txBody>
      </p:sp>
      <p:pic>
        <p:nvPicPr>
          <p:cNvPr id="4" name="Image 3">
            <a:extLst>
              <a:ext uri="{FF2B5EF4-FFF2-40B4-BE49-F238E27FC236}">
                <a16:creationId xmlns:a16="http://schemas.microsoft.com/office/drawing/2014/main" id="{8B90BF6D-FD4A-9AE0-E703-C8F1E3E45982}"/>
              </a:ext>
            </a:extLst>
          </p:cNvPr>
          <p:cNvPicPr>
            <a:picLocks noChangeAspect="1"/>
          </p:cNvPicPr>
          <p:nvPr/>
        </p:nvPicPr>
        <p:blipFill>
          <a:blip r:embed="rId2"/>
          <a:stretch>
            <a:fillRect/>
          </a:stretch>
        </p:blipFill>
        <p:spPr>
          <a:xfrm>
            <a:off x="6410751" y="195887"/>
            <a:ext cx="4203462" cy="2801624"/>
          </a:xfrm>
          <a:prstGeom prst="rect">
            <a:avLst/>
          </a:prstGeom>
        </p:spPr>
      </p:pic>
      <p:sp>
        <p:nvSpPr>
          <p:cNvPr id="5" name="Espace réservé du pied de page 4">
            <a:extLst>
              <a:ext uri="{FF2B5EF4-FFF2-40B4-BE49-F238E27FC236}">
                <a16:creationId xmlns:a16="http://schemas.microsoft.com/office/drawing/2014/main" id="{723363D6-3F1A-35EC-1C5C-C5A46F4303D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352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D8E83-EC13-5CE5-5012-F74297F509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065DAB1-1740-12B3-3539-7FFC37C6A68B}"/>
              </a:ext>
            </a:extLst>
          </p:cNvPr>
          <p:cNvSpPr>
            <a:spLocks noGrp="1"/>
          </p:cNvSpPr>
          <p:nvPr>
            <p:ph type="title"/>
          </p:nvPr>
        </p:nvSpPr>
        <p:spPr/>
        <p:txBody>
          <a:bodyPr/>
          <a:lstStyle/>
          <a:p>
            <a:r>
              <a:rPr lang="fr-FR" dirty="0"/>
              <a:t>Rappel anatomique :</a:t>
            </a:r>
          </a:p>
        </p:txBody>
      </p:sp>
      <p:sp>
        <p:nvSpPr>
          <p:cNvPr id="3" name="Espace réservé du contenu 2">
            <a:extLst>
              <a:ext uri="{FF2B5EF4-FFF2-40B4-BE49-F238E27FC236}">
                <a16:creationId xmlns:a16="http://schemas.microsoft.com/office/drawing/2014/main" id="{0C1025A3-6A2A-8F3E-4114-33151AAAF89D}"/>
              </a:ext>
            </a:extLst>
          </p:cNvPr>
          <p:cNvSpPr>
            <a:spLocks noGrp="1"/>
          </p:cNvSpPr>
          <p:nvPr>
            <p:ph sz="half" idx="1"/>
          </p:nvPr>
        </p:nvSpPr>
        <p:spPr>
          <a:xfrm>
            <a:off x="2015470" y="1649873"/>
            <a:ext cx="4842529" cy="3775882"/>
          </a:xfrm>
        </p:spPr>
        <p:txBody>
          <a:bodyPr>
            <a:normAutofit/>
          </a:bodyPr>
          <a:lstStyle/>
          <a:p>
            <a:pPr lvl="1"/>
            <a:r>
              <a:rPr lang="fr-FR" dirty="0"/>
              <a:t>La bandelette ilio-tibiale = tissu aponévrotique </a:t>
            </a:r>
          </a:p>
          <a:p>
            <a:pPr marL="457200" lvl="1" indent="0">
              <a:buNone/>
            </a:pPr>
            <a:r>
              <a:rPr lang="fr-FR" dirty="0"/>
              <a:t>Origine : Muscle tenseur du fascia </a:t>
            </a:r>
            <a:r>
              <a:rPr lang="fr-FR" dirty="0" err="1"/>
              <a:t>lata</a:t>
            </a:r>
            <a:r>
              <a:rPr lang="fr-FR" dirty="0"/>
              <a:t> (TFL) + Grand fessier</a:t>
            </a:r>
          </a:p>
          <a:p>
            <a:pPr marL="457200" lvl="1" indent="0">
              <a:buNone/>
            </a:pPr>
            <a:r>
              <a:rPr lang="fr-FR" dirty="0"/>
              <a:t>Trajet : face latérale de cuisse</a:t>
            </a:r>
          </a:p>
          <a:p>
            <a:pPr marL="457200" lvl="1" indent="0">
              <a:buNone/>
            </a:pPr>
            <a:r>
              <a:rPr lang="fr-FR" dirty="0"/>
              <a:t>Insertion : tubercule de Gerdy (tibia proximal)</a:t>
            </a:r>
          </a:p>
          <a:p>
            <a:pPr marL="457200" lvl="1" indent="0">
              <a:buNone/>
            </a:pPr>
            <a:endParaRPr lang="fr-FR" dirty="0"/>
          </a:p>
          <a:p>
            <a:pPr lvl="1"/>
            <a:r>
              <a:rPr lang="fr-FR" sz="1600" b="1" dirty="0"/>
              <a:t>En course à pied : </a:t>
            </a:r>
            <a:r>
              <a:rPr lang="fr-FR" sz="1600" dirty="0"/>
              <a:t>stabilisation latérale du genou, contrôle du valgus dynamique, maintien de l’alignement hanche-genou-cheville</a:t>
            </a:r>
            <a:endParaRPr lang="fr-FR" dirty="0"/>
          </a:p>
        </p:txBody>
      </p:sp>
      <p:sp>
        <p:nvSpPr>
          <p:cNvPr id="6" name="AutoShape 6" descr="Résultat de recherche d'images pour &quot;pictogramme ski&quot;">
            <a:extLst>
              <a:ext uri="{FF2B5EF4-FFF2-40B4-BE49-F238E27FC236}">
                <a16:creationId xmlns:a16="http://schemas.microsoft.com/office/drawing/2014/main" id="{56CE268C-9916-D2CF-0729-8BB192AD3B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Résultat de recherche d'images pour &quot;pictogramme ski&quot;">
            <a:extLst>
              <a:ext uri="{FF2B5EF4-FFF2-40B4-BE49-F238E27FC236}">
                <a16:creationId xmlns:a16="http://schemas.microsoft.com/office/drawing/2014/main" id="{B6FF1FA3-7F53-27DE-D409-E5DDE8D06092}"/>
              </a:ext>
            </a:extLst>
          </p:cNvPr>
          <p:cNvSpPr>
            <a:spLocks noChangeAspect="1" noChangeArrowheads="1"/>
          </p:cNvSpPr>
          <p:nvPr/>
        </p:nvSpPr>
        <p:spPr bwMode="auto">
          <a:xfrm>
            <a:off x="5943600" y="34363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Espace réservé du pied de page 4">
            <a:extLst>
              <a:ext uri="{FF2B5EF4-FFF2-40B4-BE49-F238E27FC236}">
                <a16:creationId xmlns:a16="http://schemas.microsoft.com/office/drawing/2014/main" id="{352B2C45-D1CE-32ED-3775-BCD138E92877}"/>
              </a:ext>
            </a:extLst>
          </p:cNvPr>
          <p:cNvSpPr>
            <a:spLocks noGrp="1"/>
          </p:cNvSpPr>
          <p:nvPr>
            <p:ph type="ftr" sz="quarter" idx="11"/>
          </p:nvPr>
        </p:nvSpPr>
        <p:spPr/>
        <p:txBody>
          <a:bodyPr/>
          <a:lstStyle/>
          <a:p>
            <a:r>
              <a:rPr lang="en-US" dirty="0"/>
              <a:t>Willy RW, Davis IS. The effect of a hip-strengthening program on mechanics during running and during a single-leg squat. J </a:t>
            </a:r>
            <a:r>
              <a:rPr lang="en-US" dirty="0" err="1"/>
              <a:t>Orthop</a:t>
            </a:r>
            <a:r>
              <a:rPr lang="en-US" dirty="0"/>
              <a:t> Sports Phys Ther. 2011;41(9):625-632.</a:t>
            </a:r>
          </a:p>
        </p:txBody>
      </p:sp>
      <p:pic>
        <p:nvPicPr>
          <p:cNvPr id="10" name="Image 9">
            <a:extLst>
              <a:ext uri="{FF2B5EF4-FFF2-40B4-BE49-F238E27FC236}">
                <a16:creationId xmlns:a16="http://schemas.microsoft.com/office/drawing/2014/main" id="{A056B1C5-1DFD-8811-6B3C-2A44836406CA}"/>
              </a:ext>
            </a:extLst>
          </p:cNvPr>
          <p:cNvPicPr>
            <a:picLocks noChangeAspect="1"/>
          </p:cNvPicPr>
          <p:nvPr/>
        </p:nvPicPr>
        <p:blipFill>
          <a:blip r:embed="rId2"/>
          <a:stretch>
            <a:fillRect/>
          </a:stretch>
        </p:blipFill>
        <p:spPr>
          <a:xfrm>
            <a:off x="7873379" y="1728787"/>
            <a:ext cx="3631232" cy="3095625"/>
          </a:xfrm>
          <a:prstGeom prst="rect">
            <a:avLst/>
          </a:prstGeom>
        </p:spPr>
      </p:pic>
    </p:spTree>
    <p:extLst>
      <p:ext uri="{BB962C8B-B14F-4D97-AF65-F5344CB8AC3E}">
        <p14:creationId xmlns:p14="http://schemas.microsoft.com/office/powerpoint/2010/main" val="95721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8FF2-8990-0DE8-5F87-BE44A654ACD2}"/>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741EAF27-1397-CFFE-7924-F97564753A94}"/>
              </a:ext>
            </a:extLst>
          </p:cNvPr>
          <p:cNvSpPr>
            <a:spLocks noGrp="1"/>
          </p:cNvSpPr>
          <p:nvPr>
            <p:ph type="title"/>
          </p:nvPr>
        </p:nvSpPr>
        <p:spPr/>
        <p:txBody>
          <a:bodyPr/>
          <a:lstStyle/>
          <a:p>
            <a:r>
              <a:rPr lang="fr-FR" dirty="0"/>
              <a:t>Etiopathogénie</a:t>
            </a:r>
          </a:p>
        </p:txBody>
      </p:sp>
      <p:sp>
        <p:nvSpPr>
          <p:cNvPr id="8" name="Espace réservé du contenu 7">
            <a:extLst>
              <a:ext uri="{FF2B5EF4-FFF2-40B4-BE49-F238E27FC236}">
                <a16:creationId xmlns:a16="http://schemas.microsoft.com/office/drawing/2014/main" id="{3E87F6C5-7923-021D-3FC0-F27ADF09A308}"/>
              </a:ext>
            </a:extLst>
          </p:cNvPr>
          <p:cNvSpPr>
            <a:spLocks noGrp="1"/>
          </p:cNvSpPr>
          <p:nvPr>
            <p:ph sz="half" idx="2"/>
          </p:nvPr>
        </p:nvSpPr>
        <p:spPr>
          <a:xfrm>
            <a:off x="2680447" y="1905000"/>
            <a:ext cx="8041341" cy="3998844"/>
          </a:xfrm>
        </p:spPr>
        <p:txBody>
          <a:bodyPr>
            <a:normAutofit fontScale="70000" lnSpcReduction="20000"/>
          </a:bodyPr>
          <a:lstStyle/>
          <a:p>
            <a:r>
              <a:rPr lang="fr-FR" dirty="0"/>
              <a:t>Mécanisme :</a:t>
            </a:r>
          </a:p>
          <a:p>
            <a:pPr marL="0" indent="0">
              <a:buNone/>
            </a:pPr>
            <a:r>
              <a:rPr lang="fr-FR" b="1" dirty="0"/>
              <a:t>Ancienne théorie : </a:t>
            </a:r>
          </a:p>
          <a:p>
            <a:pPr marL="0" indent="0">
              <a:buNone/>
            </a:pPr>
            <a:r>
              <a:rPr lang="fr-FR" dirty="0"/>
              <a:t>La BIT « glisserait » d’avant en arrière. Frottement sur le condyle fémoral latéral. Pic de conflit vers 30° de flexion</a:t>
            </a:r>
          </a:p>
          <a:p>
            <a:pPr marL="0" indent="0">
              <a:buNone/>
            </a:pPr>
            <a:endParaRPr lang="fr-FR" dirty="0"/>
          </a:p>
          <a:p>
            <a:pPr marL="0" indent="0">
              <a:buNone/>
            </a:pPr>
            <a:r>
              <a:rPr lang="fr-FR" b="1" dirty="0"/>
              <a:t>Nouvelle théorie ( 2010 )</a:t>
            </a:r>
          </a:p>
          <a:p>
            <a:r>
              <a:rPr lang="fr-FR" dirty="0"/>
              <a:t>Cascade physiopathologique </a:t>
            </a:r>
          </a:p>
          <a:p>
            <a:pPr marL="0" indent="0">
              <a:buNone/>
            </a:pPr>
            <a:r>
              <a:rPr lang="fr-FR" dirty="0"/>
              <a:t> Surcharge mécanique répétée </a:t>
            </a:r>
          </a:p>
          <a:p>
            <a:pPr marL="0" indent="0">
              <a:buNone/>
            </a:pPr>
            <a:r>
              <a:rPr lang="fr-FR" dirty="0"/>
              <a:t>⬇</a:t>
            </a:r>
          </a:p>
          <a:p>
            <a:pPr marL="0" indent="0">
              <a:buNone/>
            </a:pPr>
            <a:r>
              <a:rPr lang="fr-FR" dirty="0"/>
              <a:t>Compression du tissu graisseux profond riche en nocicepteurs et très vascularisé </a:t>
            </a:r>
          </a:p>
          <a:p>
            <a:pPr marL="0" indent="0">
              <a:buNone/>
            </a:pPr>
            <a:r>
              <a:rPr lang="fr-FR" dirty="0"/>
              <a:t>⬇</a:t>
            </a:r>
          </a:p>
          <a:p>
            <a:pPr marL="0" indent="0">
              <a:buNone/>
            </a:pPr>
            <a:r>
              <a:rPr lang="fr-FR" dirty="0"/>
              <a:t>Inflammation locale / œdème + douleur à seuil décroissant</a:t>
            </a:r>
          </a:p>
          <a:p>
            <a:pPr marL="0" indent="0">
              <a:buNone/>
            </a:pPr>
            <a:r>
              <a:rPr lang="fr-FR" dirty="0"/>
              <a:t>⬇</a:t>
            </a:r>
          </a:p>
          <a:p>
            <a:pPr marL="0" indent="0">
              <a:buNone/>
            </a:pPr>
            <a:r>
              <a:rPr lang="fr-FR" dirty="0"/>
              <a:t>Bursite / inflammation BIT</a:t>
            </a:r>
          </a:p>
          <a:p>
            <a:pPr marL="0" indent="0">
              <a:buNone/>
            </a:pPr>
            <a:endParaRPr lang="fr-FR" dirty="0"/>
          </a:p>
          <a:p>
            <a:pPr marL="0" indent="0">
              <a:buNone/>
            </a:pPr>
            <a:endParaRPr lang="fr-FR" dirty="0"/>
          </a:p>
        </p:txBody>
      </p:sp>
      <p:sp>
        <p:nvSpPr>
          <p:cNvPr id="5" name="Espace réservé du pied de page 4">
            <a:extLst>
              <a:ext uri="{FF2B5EF4-FFF2-40B4-BE49-F238E27FC236}">
                <a16:creationId xmlns:a16="http://schemas.microsoft.com/office/drawing/2014/main" id="{878925C5-26A5-759F-7167-2F37C6485F0F}"/>
              </a:ext>
            </a:extLst>
          </p:cNvPr>
          <p:cNvSpPr>
            <a:spLocks noGrp="1"/>
          </p:cNvSpPr>
          <p:nvPr>
            <p:ph type="ftr" sz="quarter" idx="11"/>
          </p:nvPr>
        </p:nvSpPr>
        <p:spPr/>
        <p:txBody>
          <a:bodyPr/>
          <a:lstStyle/>
          <a:p>
            <a:r>
              <a:rPr lang="en-US" dirty="0"/>
              <a:t>Fairclough J, Hayashi K, Toumi H, Lyons K, </a:t>
            </a:r>
            <a:r>
              <a:rPr lang="en-US" dirty="0" err="1"/>
              <a:t>Bydder</a:t>
            </a:r>
            <a:r>
              <a:rPr lang="en-US" dirty="0"/>
              <a:t> G, Phillips N, et al. Is iliotibial band syndrome really a friction syndrome? J Sci Med Sport. 2007;10(2):74-76.</a:t>
            </a:r>
          </a:p>
        </p:txBody>
      </p:sp>
      <p:pic>
        <p:nvPicPr>
          <p:cNvPr id="2" name="Image 1">
            <a:extLst>
              <a:ext uri="{FF2B5EF4-FFF2-40B4-BE49-F238E27FC236}">
                <a16:creationId xmlns:a16="http://schemas.microsoft.com/office/drawing/2014/main" id="{83D66D89-1433-A4AC-EC28-50D082784C1C}"/>
              </a:ext>
            </a:extLst>
          </p:cNvPr>
          <p:cNvPicPr>
            <a:picLocks noChangeAspect="1"/>
          </p:cNvPicPr>
          <p:nvPr/>
        </p:nvPicPr>
        <p:blipFill>
          <a:blip r:embed="rId3"/>
          <a:stretch>
            <a:fillRect/>
          </a:stretch>
        </p:blipFill>
        <p:spPr>
          <a:xfrm>
            <a:off x="9511553" y="3091055"/>
            <a:ext cx="1866358" cy="1497811"/>
          </a:xfrm>
          <a:prstGeom prst="rect">
            <a:avLst/>
          </a:prstGeom>
        </p:spPr>
      </p:pic>
    </p:spTree>
    <p:extLst>
      <p:ext uri="{BB962C8B-B14F-4D97-AF65-F5344CB8AC3E}">
        <p14:creationId xmlns:p14="http://schemas.microsoft.com/office/powerpoint/2010/main" val="1255722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48235-54EC-5043-6E1E-2C44473E30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5080A05-A35A-F55B-5BA2-478660991E3E}"/>
              </a:ext>
            </a:extLst>
          </p:cNvPr>
          <p:cNvSpPr>
            <a:spLocks noGrp="1"/>
          </p:cNvSpPr>
          <p:nvPr>
            <p:ph type="title"/>
          </p:nvPr>
        </p:nvSpPr>
        <p:spPr/>
        <p:txBody>
          <a:bodyPr/>
          <a:lstStyle/>
          <a:p>
            <a:r>
              <a:rPr lang="fr-FR" dirty="0"/>
              <a:t>Facteurs de risque </a:t>
            </a:r>
          </a:p>
        </p:txBody>
      </p:sp>
      <p:sp>
        <p:nvSpPr>
          <p:cNvPr id="3" name="Espace réservé du contenu 2">
            <a:extLst>
              <a:ext uri="{FF2B5EF4-FFF2-40B4-BE49-F238E27FC236}">
                <a16:creationId xmlns:a16="http://schemas.microsoft.com/office/drawing/2014/main" id="{998A660E-8B2E-2ADB-C610-A7C5B6AD12B4}"/>
              </a:ext>
            </a:extLst>
          </p:cNvPr>
          <p:cNvSpPr>
            <a:spLocks noGrp="1"/>
          </p:cNvSpPr>
          <p:nvPr>
            <p:ph sz="half" idx="1"/>
          </p:nvPr>
        </p:nvSpPr>
        <p:spPr/>
        <p:txBody>
          <a:bodyPr>
            <a:normAutofit/>
          </a:bodyPr>
          <a:lstStyle/>
          <a:p>
            <a:r>
              <a:rPr lang="fr-FR" b="1" dirty="0"/>
              <a:t>Intrinsèques </a:t>
            </a:r>
          </a:p>
          <a:p>
            <a:pPr>
              <a:buFont typeface="Arial" panose="020B0604020202020204" pitchFamily="34" charset="0"/>
              <a:buChar char="•"/>
            </a:pPr>
            <a:r>
              <a:rPr lang="fr-FR" b="1" dirty="0"/>
              <a:t>Morphologiques</a:t>
            </a:r>
            <a:r>
              <a:rPr lang="fr-FR" dirty="0"/>
              <a:t> : </a:t>
            </a:r>
            <a:r>
              <a:rPr lang="fr-FR" dirty="0" err="1"/>
              <a:t>genu</a:t>
            </a:r>
            <a:r>
              <a:rPr lang="fr-FR" dirty="0"/>
              <a:t> varum, pied supinateur</a:t>
            </a:r>
          </a:p>
        </p:txBody>
      </p:sp>
      <p:sp>
        <p:nvSpPr>
          <p:cNvPr id="4" name="Espace réservé du contenu 3">
            <a:extLst>
              <a:ext uri="{FF2B5EF4-FFF2-40B4-BE49-F238E27FC236}">
                <a16:creationId xmlns:a16="http://schemas.microsoft.com/office/drawing/2014/main" id="{1ABD5AC9-7192-B0A0-20B0-BCC582734450}"/>
              </a:ext>
            </a:extLst>
          </p:cNvPr>
          <p:cNvSpPr>
            <a:spLocks noGrp="1"/>
          </p:cNvSpPr>
          <p:nvPr>
            <p:ph sz="half" idx="2"/>
          </p:nvPr>
        </p:nvSpPr>
        <p:spPr/>
        <p:txBody>
          <a:bodyPr>
            <a:normAutofit/>
          </a:bodyPr>
          <a:lstStyle/>
          <a:p>
            <a:r>
              <a:rPr lang="fr-FR" b="1" dirty="0"/>
              <a:t>Extrinsèques</a:t>
            </a:r>
          </a:p>
          <a:p>
            <a:pPr>
              <a:buFont typeface="Arial" panose="020B0604020202020204" pitchFamily="34" charset="0"/>
              <a:buChar char="•"/>
            </a:pPr>
            <a:r>
              <a:rPr lang="fr-FR" dirty="0"/>
              <a:t>augmentation brutale volume d'entraînement</a:t>
            </a:r>
          </a:p>
          <a:p>
            <a:pPr>
              <a:buFont typeface="Arial" panose="020B0604020202020204" pitchFamily="34" charset="0"/>
              <a:buChar char="•"/>
            </a:pPr>
            <a:r>
              <a:rPr lang="fr-FR" dirty="0"/>
              <a:t>Faiblesse muscles abducteurs</a:t>
            </a:r>
          </a:p>
          <a:p>
            <a:pPr>
              <a:buFont typeface="Arial" panose="020B0604020202020204" pitchFamily="34" charset="0"/>
              <a:buChar char="•"/>
            </a:pPr>
            <a:r>
              <a:rPr lang="fr-FR" dirty="0"/>
              <a:t>chaussures inadaptées</a:t>
            </a:r>
          </a:p>
        </p:txBody>
      </p:sp>
      <p:sp>
        <p:nvSpPr>
          <p:cNvPr id="5" name="Espace réservé du pied de page 4">
            <a:extLst>
              <a:ext uri="{FF2B5EF4-FFF2-40B4-BE49-F238E27FC236}">
                <a16:creationId xmlns:a16="http://schemas.microsoft.com/office/drawing/2014/main" id="{9813118C-91CF-A88E-9E5F-E9AE929F6939}"/>
              </a:ext>
            </a:extLst>
          </p:cNvPr>
          <p:cNvSpPr>
            <a:spLocks noGrp="1"/>
          </p:cNvSpPr>
          <p:nvPr>
            <p:ph type="ftr" sz="quarter" idx="11"/>
          </p:nvPr>
        </p:nvSpPr>
        <p:spPr/>
        <p:txBody>
          <a:bodyPr/>
          <a:lstStyle/>
          <a:p>
            <a:endParaRPr lang="en-US" dirty="0"/>
          </a:p>
        </p:txBody>
      </p:sp>
      <p:pic>
        <p:nvPicPr>
          <p:cNvPr id="6" name="Image 5">
            <a:extLst>
              <a:ext uri="{FF2B5EF4-FFF2-40B4-BE49-F238E27FC236}">
                <a16:creationId xmlns:a16="http://schemas.microsoft.com/office/drawing/2014/main" id="{FE9F50AA-1CEB-FA16-6FE9-8FF71D83EE46}"/>
              </a:ext>
            </a:extLst>
          </p:cNvPr>
          <p:cNvPicPr>
            <a:picLocks noChangeAspect="1"/>
          </p:cNvPicPr>
          <p:nvPr/>
        </p:nvPicPr>
        <p:blipFill>
          <a:blip r:embed="rId3"/>
          <a:stretch>
            <a:fillRect/>
          </a:stretch>
        </p:blipFill>
        <p:spPr>
          <a:xfrm>
            <a:off x="3245757" y="3429000"/>
            <a:ext cx="3075728" cy="2149934"/>
          </a:xfrm>
          <a:prstGeom prst="rect">
            <a:avLst/>
          </a:prstGeom>
        </p:spPr>
      </p:pic>
    </p:spTree>
    <p:extLst>
      <p:ext uri="{BB962C8B-B14F-4D97-AF65-F5344CB8AC3E}">
        <p14:creationId xmlns:p14="http://schemas.microsoft.com/office/powerpoint/2010/main" val="1711287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556E4-A282-E0CF-03C5-19AFC41A1E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24DE074-3CB7-32E5-C92B-80365A1A9B07}"/>
              </a:ext>
            </a:extLst>
          </p:cNvPr>
          <p:cNvSpPr>
            <a:spLocks noGrp="1"/>
          </p:cNvSpPr>
          <p:nvPr>
            <p:ph type="title"/>
          </p:nvPr>
        </p:nvSpPr>
        <p:spPr/>
        <p:txBody>
          <a:bodyPr/>
          <a:lstStyle/>
          <a:p>
            <a:r>
              <a:rPr lang="fr-FR" dirty="0"/>
              <a:t>Symptômes</a:t>
            </a:r>
          </a:p>
        </p:txBody>
      </p:sp>
      <p:sp>
        <p:nvSpPr>
          <p:cNvPr id="3" name="Espace réservé du contenu 2">
            <a:extLst>
              <a:ext uri="{FF2B5EF4-FFF2-40B4-BE49-F238E27FC236}">
                <a16:creationId xmlns:a16="http://schemas.microsoft.com/office/drawing/2014/main" id="{C9FB390B-FB9A-EBE7-C2ED-0616C72DB763}"/>
              </a:ext>
            </a:extLst>
          </p:cNvPr>
          <p:cNvSpPr>
            <a:spLocks noGrp="1"/>
          </p:cNvSpPr>
          <p:nvPr>
            <p:ph sz="half" idx="1"/>
          </p:nvPr>
        </p:nvSpPr>
        <p:spPr>
          <a:xfrm>
            <a:off x="2618461" y="2008095"/>
            <a:ext cx="4313864" cy="3777622"/>
          </a:xfrm>
        </p:spPr>
        <p:txBody>
          <a:bodyPr>
            <a:normAutofit/>
          </a:bodyPr>
          <a:lstStyle/>
          <a:p>
            <a:r>
              <a:rPr lang="fr-FR" dirty="0"/>
              <a:t>Douleur typique</a:t>
            </a:r>
          </a:p>
          <a:p>
            <a:pPr>
              <a:buFontTx/>
              <a:buChar char="-"/>
            </a:pPr>
            <a:r>
              <a:rPr lang="fr-FR" dirty="0"/>
              <a:t>latérale externe du genou</a:t>
            </a:r>
          </a:p>
          <a:p>
            <a:pPr>
              <a:buFontTx/>
              <a:buChar char="-"/>
            </a:pPr>
            <a:r>
              <a:rPr lang="fr-FR" dirty="0"/>
              <a:t>début progressif</a:t>
            </a:r>
          </a:p>
          <a:p>
            <a:pPr>
              <a:buFontTx/>
              <a:buChar char="-"/>
            </a:pPr>
            <a:r>
              <a:rPr lang="fr-FR" dirty="0"/>
              <a:t>apparition après quelques kilomètres</a:t>
            </a:r>
          </a:p>
          <a:p>
            <a:pPr>
              <a:buFontTx/>
              <a:buChar char="-"/>
            </a:pPr>
            <a:r>
              <a:rPr lang="fr-FR" dirty="0"/>
              <a:t>disparaît à l’arrêt</a:t>
            </a:r>
          </a:p>
          <a:p>
            <a:pPr>
              <a:buFontTx/>
              <a:buChar char="-"/>
            </a:pPr>
            <a:r>
              <a:rPr lang="fr-FR" dirty="0"/>
              <a:t>Plus vive en descente </a:t>
            </a:r>
          </a:p>
        </p:txBody>
      </p:sp>
      <p:sp>
        <p:nvSpPr>
          <p:cNvPr id="5" name="Espace réservé du pied de page 4">
            <a:extLst>
              <a:ext uri="{FF2B5EF4-FFF2-40B4-BE49-F238E27FC236}">
                <a16:creationId xmlns:a16="http://schemas.microsoft.com/office/drawing/2014/main" id="{AEA0EA42-734C-D16F-1AE7-07609E6A3257}"/>
              </a:ext>
            </a:extLst>
          </p:cNvPr>
          <p:cNvSpPr>
            <a:spLocks noGrp="1"/>
          </p:cNvSpPr>
          <p:nvPr>
            <p:ph type="ftr" sz="quarter" idx="11"/>
          </p:nvPr>
        </p:nvSpPr>
        <p:spPr/>
        <p:txBody>
          <a:bodyPr/>
          <a:lstStyle/>
          <a:p>
            <a:r>
              <a:rPr lang="en-US" dirty="0"/>
              <a:t>Lavine R. Iliotibial band friction syndrome. Curr Rev </a:t>
            </a:r>
            <a:r>
              <a:rPr lang="en-US" dirty="0" err="1"/>
              <a:t>Musculoskelet</a:t>
            </a:r>
            <a:r>
              <a:rPr lang="en-US" dirty="0"/>
              <a:t> Med. 2010;3(1-4):18-22.</a:t>
            </a:r>
          </a:p>
        </p:txBody>
      </p:sp>
      <p:pic>
        <p:nvPicPr>
          <p:cNvPr id="4" name="Image 3">
            <a:extLst>
              <a:ext uri="{FF2B5EF4-FFF2-40B4-BE49-F238E27FC236}">
                <a16:creationId xmlns:a16="http://schemas.microsoft.com/office/drawing/2014/main" id="{3B4BEF48-4010-C895-DB67-9907CDAF02B9}"/>
              </a:ext>
            </a:extLst>
          </p:cNvPr>
          <p:cNvPicPr>
            <a:picLocks noChangeAspect="1"/>
          </p:cNvPicPr>
          <p:nvPr/>
        </p:nvPicPr>
        <p:blipFill>
          <a:blip r:embed="rId2"/>
          <a:stretch>
            <a:fillRect/>
          </a:stretch>
        </p:blipFill>
        <p:spPr>
          <a:xfrm>
            <a:off x="6600917" y="2009508"/>
            <a:ext cx="4903694" cy="2943493"/>
          </a:xfrm>
          <a:prstGeom prst="rect">
            <a:avLst/>
          </a:prstGeom>
        </p:spPr>
      </p:pic>
    </p:spTree>
    <p:extLst>
      <p:ext uri="{BB962C8B-B14F-4D97-AF65-F5344CB8AC3E}">
        <p14:creationId xmlns:p14="http://schemas.microsoft.com/office/powerpoint/2010/main" val="953076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94BD7-564D-D7AB-C4FE-081791076F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9CFA951-FCE3-EB42-BB74-D92E2ACEC024}"/>
              </a:ext>
            </a:extLst>
          </p:cNvPr>
          <p:cNvSpPr>
            <a:spLocks noGrp="1"/>
          </p:cNvSpPr>
          <p:nvPr>
            <p:ph type="title"/>
          </p:nvPr>
        </p:nvSpPr>
        <p:spPr/>
        <p:txBody>
          <a:bodyPr/>
          <a:lstStyle/>
          <a:p>
            <a:r>
              <a:rPr lang="fr-FR" dirty="0"/>
              <a:t>Tests sémiologiques</a:t>
            </a:r>
          </a:p>
        </p:txBody>
      </p:sp>
      <p:sp>
        <p:nvSpPr>
          <p:cNvPr id="3" name="Espace réservé du contenu 2">
            <a:extLst>
              <a:ext uri="{FF2B5EF4-FFF2-40B4-BE49-F238E27FC236}">
                <a16:creationId xmlns:a16="http://schemas.microsoft.com/office/drawing/2014/main" id="{CCC18169-8D07-122C-4306-2E9FCF56ADBB}"/>
              </a:ext>
            </a:extLst>
          </p:cNvPr>
          <p:cNvSpPr>
            <a:spLocks noGrp="1"/>
          </p:cNvSpPr>
          <p:nvPr>
            <p:ph sz="half" idx="1"/>
          </p:nvPr>
        </p:nvSpPr>
        <p:spPr>
          <a:xfrm>
            <a:off x="2671482" y="1488141"/>
            <a:ext cx="4231594" cy="4423081"/>
          </a:xfrm>
        </p:spPr>
        <p:txBody>
          <a:bodyPr>
            <a:normAutofit lnSpcReduction="10000"/>
          </a:bodyPr>
          <a:lstStyle/>
          <a:p>
            <a:r>
              <a:rPr lang="fr-FR" dirty="0"/>
              <a:t>Douleur élective sur le condyle fémoral latéral à la palpation</a:t>
            </a:r>
          </a:p>
          <a:p>
            <a:r>
              <a:rPr lang="fr-FR" dirty="0"/>
              <a:t>Pas d’épanchement</a:t>
            </a:r>
          </a:p>
          <a:p>
            <a:r>
              <a:rPr lang="fr-FR" dirty="0"/>
              <a:t>Tests spécifiques :</a:t>
            </a:r>
          </a:p>
          <a:p>
            <a:pPr marL="0" indent="0">
              <a:buNone/>
            </a:pPr>
            <a:r>
              <a:rPr lang="fr-FR" b="1" dirty="0"/>
              <a:t>			</a:t>
            </a:r>
          </a:p>
          <a:p>
            <a:pPr marL="0" indent="0">
              <a:buNone/>
            </a:pPr>
            <a:r>
              <a:rPr lang="fr-FR" b="1" dirty="0"/>
              <a:t>			Test de Noble </a:t>
            </a:r>
            <a:r>
              <a:rPr lang="fr-FR" dirty="0"/>
              <a:t>(passif) </a:t>
            </a:r>
          </a:p>
          <a:p>
            <a:pPr marL="0" indent="0">
              <a:buNone/>
            </a:pPr>
            <a:endParaRPr lang="fr-FR" dirty="0"/>
          </a:p>
          <a:p>
            <a:pPr marL="0" indent="0">
              <a:buNone/>
            </a:pPr>
            <a:r>
              <a:rPr lang="fr-FR" b="1" dirty="0"/>
              <a:t>			Test de Renne </a:t>
            </a:r>
            <a:r>
              <a:rPr lang="fr-FR" dirty="0"/>
              <a:t>(actif) : </a:t>
            </a:r>
          </a:p>
          <a:p>
            <a:pPr marL="0" indent="0">
              <a:buNone/>
            </a:pPr>
            <a:endParaRPr lang="fr-FR" dirty="0"/>
          </a:p>
          <a:p>
            <a:pPr marL="0" indent="0">
              <a:buNone/>
            </a:pPr>
            <a:endParaRPr lang="fr-FR" dirty="0"/>
          </a:p>
          <a:p>
            <a:pPr marL="0" indent="0">
              <a:buNone/>
            </a:pPr>
            <a:r>
              <a:rPr lang="fr-FR" b="1" dirty="0"/>
              <a:t>			Test d’</a:t>
            </a:r>
            <a:r>
              <a:rPr lang="fr-FR" b="1" dirty="0" err="1"/>
              <a:t>Ober</a:t>
            </a:r>
            <a:r>
              <a:rPr lang="fr-FR" b="1" dirty="0"/>
              <a:t> </a:t>
            </a:r>
            <a:r>
              <a:rPr lang="fr-FR" dirty="0"/>
              <a:t>:étiologie </a:t>
            </a:r>
            <a:r>
              <a:rPr lang="fr-FR" dirty="0" err="1"/>
              <a:t>hypoextensibilité</a:t>
            </a:r>
            <a:r>
              <a:rPr lang="fr-FR" dirty="0"/>
              <a:t> de la BIT</a:t>
            </a:r>
          </a:p>
        </p:txBody>
      </p:sp>
      <p:sp>
        <p:nvSpPr>
          <p:cNvPr id="5" name="Espace réservé du pied de page 4">
            <a:extLst>
              <a:ext uri="{FF2B5EF4-FFF2-40B4-BE49-F238E27FC236}">
                <a16:creationId xmlns:a16="http://schemas.microsoft.com/office/drawing/2014/main" id="{EDFC76F1-AD2A-45E7-20E6-ECB9ABD38F45}"/>
              </a:ext>
            </a:extLst>
          </p:cNvPr>
          <p:cNvSpPr>
            <a:spLocks noGrp="1"/>
          </p:cNvSpPr>
          <p:nvPr>
            <p:ph type="ftr" sz="quarter" idx="11"/>
          </p:nvPr>
        </p:nvSpPr>
        <p:spPr/>
        <p:txBody>
          <a:bodyPr/>
          <a:lstStyle/>
          <a:p>
            <a:endParaRPr lang="en-US" dirty="0"/>
          </a:p>
        </p:txBody>
      </p:sp>
      <p:pic>
        <p:nvPicPr>
          <p:cNvPr id="8" name="Espace réservé du contenu 7">
            <a:extLst>
              <a:ext uri="{FF2B5EF4-FFF2-40B4-BE49-F238E27FC236}">
                <a16:creationId xmlns:a16="http://schemas.microsoft.com/office/drawing/2014/main" id="{8EEF7A1E-3B81-E301-A585-F93B8E3CC311}"/>
              </a:ext>
            </a:extLst>
          </p:cNvPr>
          <p:cNvPicPr>
            <a:picLocks noGrp="1" noChangeAspect="1"/>
          </p:cNvPicPr>
          <p:nvPr>
            <p:ph sz="half" idx="2"/>
          </p:nvPr>
        </p:nvPicPr>
        <p:blipFill>
          <a:blip r:embed="rId3"/>
          <a:stretch>
            <a:fillRect/>
          </a:stretch>
        </p:blipFill>
        <p:spPr>
          <a:xfrm>
            <a:off x="7966427" y="2786304"/>
            <a:ext cx="2900582" cy="1631577"/>
          </a:xfrm>
          <a:prstGeom prst="rect">
            <a:avLst/>
          </a:prstGeom>
        </p:spPr>
      </p:pic>
      <p:pic>
        <p:nvPicPr>
          <p:cNvPr id="9" name="Image 8">
            <a:extLst>
              <a:ext uri="{FF2B5EF4-FFF2-40B4-BE49-F238E27FC236}">
                <a16:creationId xmlns:a16="http://schemas.microsoft.com/office/drawing/2014/main" id="{8A23AFD8-8F54-C908-F6A1-EC3B5C65B4A8}"/>
              </a:ext>
            </a:extLst>
          </p:cNvPr>
          <p:cNvPicPr>
            <a:picLocks noChangeAspect="1"/>
          </p:cNvPicPr>
          <p:nvPr/>
        </p:nvPicPr>
        <p:blipFill>
          <a:blip r:embed="rId4"/>
          <a:stretch>
            <a:fillRect/>
          </a:stretch>
        </p:blipFill>
        <p:spPr>
          <a:xfrm>
            <a:off x="7955930" y="726141"/>
            <a:ext cx="2900582" cy="1631577"/>
          </a:xfrm>
          <a:prstGeom prst="rect">
            <a:avLst/>
          </a:prstGeom>
        </p:spPr>
      </p:pic>
      <p:pic>
        <p:nvPicPr>
          <p:cNvPr id="6" name="Image 5">
            <a:extLst>
              <a:ext uri="{FF2B5EF4-FFF2-40B4-BE49-F238E27FC236}">
                <a16:creationId xmlns:a16="http://schemas.microsoft.com/office/drawing/2014/main" id="{605036DC-1D88-72B4-E858-697F9DDC4AF8}"/>
              </a:ext>
            </a:extLst>
          </p:cNvPr>
          <p:cNvPicPr>
            <a:picLocks noChangeAspect="1"/>
          </p:cNvPicPr>
          <p:nvPr/>
        </p:nvPicPr>
        <p:blipFill>
          <a:blip r:embed="rId5"/>
          <a:stretch>
            <a:fillRect/>
          </a:stretch>
        </p:blipFill>
        <p:spPr>
          <a:xfrm>
            <a:off x="7955930" y="4803631"/>
            <a:ext cx="2890085" cy="1634479"/>
          </a:xfrm>
          <a:prstGeom prst="rect">
            <a:avLst/>
          </a:prstGeom>
        </p:spPr>
      </p:pic>
      <p:cxnSp>
        <p:nvCxnSpPr>
          <p:cNvPr id="7" name="Connecteur droit avec flèche 6">
            <a:extLst>
              <a:ext uri="{FF2B5EF4-FFF2-40B4-BE49-F238E27FC236}">
                <a16:creationId xmlns:a16="http://schemas.microsoft.com/office/drawing/2014/main" id="{C1A70E14-2D59-F5F1-89AB-E29E1E9930EF}"/>
              </a:ext>
            </a:extLst>
          </p:cNvPr>
          <p:cNvCxnSpPr/>
          <p:nvPr/>
        </p:nvCxnSpPr>
        <p:spPr>
          <a:xfrm flipV="1">
            <a:off x="6624918" y="2357718"/>
            <a:ext cx="770964" cy="887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necteur droit avec flèche 10">
            <a:extLst>
              <a:ext uri="{FF2B5EF4-FFF2-40B4-BE49-F238E27FC236}">
                <a16:creationId xmlns:a16="http://schemas.microsoft.com/office/drawing/2014/main" id="{B91978BB-A20A-C90C-3567-02BD5228B271}"/>
              </a:ext>
            </a:extLst>
          </p:cNvPr>
          <p:cNvCxnSpPr/>
          <p:nvPr/>
        </p:nvCxnSpPr>
        <p:spPr>
          <a:xfrm>
            <a:off x="6535271" y="4258235"/>
            <a:ext cx="10040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Connecteur droit avec flèche 12">
            <a:extLst>
              <a:ext uri="{FF2B5EF4-FFF2-40B4-BE49-F238E27FC236}">
                <a16:creationId xmlns:a16="http://schemas.microsoft.com/office/drawing/2014/main" id="{D1768D02-D2D6-DE6E-5F84-5B0AB060FC12}"/>
              </a:ext>
            </a:extLst>
          </p:cNvPr>
          <p:cNvCxnSpPr>
            <a:cxnSpLocks/>
          </p:cNvCxnSpPr>
          <p:nvPr/>
        </p:nvCxnSpPr>
        <p:spPr>
          <a:xfrm>
            <a:off x="6535271" y="5620871"/>
            <a:ext cx="1173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17885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295D4-EC4C-630A-62EE-BC9A8F6BE40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8B3F17-56E9-402D-9633-F7536B2AAB70}"/>
              </a:ext>
            </a:extLst>
          </p:cNvPr>
          <p:cNvSpPr>
            <a:spLocks noGrp="1"/>
          </p:cNvSpPr>
          <p:nvPr>
            <p:ph type="title"/>
          </p:nvPr>
        </p:nvSpPr>
        <p:spPr/>
        <p:txBody>
          <a:bodyPr/>
          <a:lstStyle/>
          <a:p>
            <a:r>
              <a:rPr lang="fr-FR" dirty="0"/>
              <a:t>Diagnostic différentiel</a:t>
            </a:r>
          </a:p>
        </p:txBody>
      </p:sp>
      <p:sp>
        <p:nvSpPr>
          <p:cNvPr id="3" name="Espace réservé du contenu 2">
            <a:extLst>
              <a:ext uri="{FF2B5EF4-FFF2-40B4-BE49-F238E27FC236}">
                <a16:creationId xmlns:a16="http://schemas.microsoft.com/office/drawing/2014/main" id="{F22920B0-95C3-C3C7-BE37-7DDFA2AFCC97}"/>
              </a:ext>
            </a:extLst>
          </p:cNvPr>
          <p:cNvSpPr>
            <a:spLocks noGrp="1"/>
          </p:cNvSpPr>
          <p:nvPr>
            <p:ph idx="1"/>
          </p:nvPr>
        </p:nvSpPr>
        <p:spPr/>
        <p:txBody>
          <a:bodyPr/>
          <a:lstStyle/>
          <a:p>
            <a:r>
              <a:rPr lang="fr-FR" dirty="0"/>
              <a:t>Lésion méniscale externe </a:t>
            </a:r>
            <a:r>
              <a:rPr lang="fr-FR" sz="1100" dirty="0"/>
              <a:t>(Blocage mécanique / ressaut articulaire/ </a:t>
            </a:r>
            <a:r>
              <a:rPr lang="fr-FR" sz="1100" dirty="0" err="1"/>
              <a:t>griding</a:t>
            </a:r>
            <a:r>
              <a:rPr lang="fr-FR" sz="1100" dirty="0"/>
              <a:t> et mc </a:t>
            </a:r>
            <a:r>
              <a:rPr lang="fr-FR" sz="1100" dirty="0" err="1"/>
              <a:t>murray</a:t>
            </a:r>
            <a:r>
              <a:rPr lang="fr-FR" sz="1100" dirty="0"/>
              <a:t>)</a:t>
            </a:r>
          </a:p>
          <a:p>
            <a:r>
              <a:rPr lang="fr-FR" dirty="0"/>
              <a:t>Lésion LCL </a:t>
            </a:r>
            <a:r>
              <a:rPr lang="fr-FR" sz="1100" dirty="0"/>
              <a:t>(mécanisme trauma indirect + dl varus ) </a:t>
            </a:r>
          </a:p>
          <a:p>
            <a:r>
              <a:rPr lang="fr-FR" dirty="0"/>
              <a:t>Syndrome </a:t>
            </a:r>
            <a:r>
              <a:rPr lang="fr-FR" dirty="0" err="1"/>
              <a:t>fémoro</a:t>
            </a:r>
            <a:r>
              <a:rPr lang="fr-FR" dirty="0"/>
              <a:t>-patellaire latéral </a:t>
            </a:r>
            <a:r>
              <a:rPr lang="fr-FR" sz="1100" dirty="0"/>
              <a:t>(Douleur diffuse antéro-latérale augmentée en position assise prolongée (signe du cinéma) )</a:t>
            </a:r>
          </a:p>
          <a:p>
            <a:r>
              <a:rPr lang="fr-FR" dirty="0"/>
              <a:t>Gonarthrose </a:t>
            </a:r>
          </a:p>
          <a:p>
            <a:endParaRPr lang="fr-FR" dirty="0"/>
          </a:p>
          <a:p>
            <a:pPr marL="0" indent="0">
              <a:buNone/>
            </a:pPr>
            <a:r>
              <a:rPr lang="fr-FR" dirty="0"/>
              <a:t>	Echo ou IRM peuvent montrer : Épaississement BIT , zone </a:t>
            </a:r>
            <a:r>
              <a:rPr lang="fr-FR" dirty="0" err="1"/>
              <a:t>hypoéchogene</a:t>
            </a:r>
            <a:r>
              <a:rPr lang="fr-FR" dirty="0"/>
              <a:t> entre BIT et condyle ( bursite associée ou œdème graisseux profond )</a:t>
            </a:r>
          </a:p>
        </p:txBody>
      </p:sp>
      <p:sp>
        <p:nvSpPr>
          <p:cNvPr id="4" name="Espace réservé du pied de page 3">
            <a:extLst>
              <a:ext uri="{FF2B5EF4-FFF2-40B4-BE49-F238E27FC236}">
                <a16:creationId xmlns:a16="http://schemas.microsoft.com/office/drawing/2014/main" id="{C369BDA6-47BA-526E-4E9D-A7975E87074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70462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57926-AB28-03FA-3542-5E38DFCE33D5}"/>
              </a:ext>
            </a:extLst>
          </p:cNvPr>
          <p:cNvSpPr>
            <a:spLocks noGrp="1"/>
          </p:cNvSpPr>
          <p:nvPr>
            <p:ph type="title"/>
          </p:nvPr>
        </p:nvSpPr>
        <p:spPr/>
        <p:txBody>
          <a:bodyPr/>
          <a:lstStyle/>
          <a:p>
            <a:r>
              <a:rPr lang="fr-FR" dirty="0">
                <a:solidFill>
                  <a:srgbClr val="0070C0"/>
                </a:solidFill>
              </a:rPr>
              <a:t>Tests méniscaux </a:t>
            </a:r>
          </a:p>
        </p:txBody>
      </p:sp>
      <p:sp>
        <p:nvSpPr>
          <p:cNvPr id="3" name="Espace réservé du contenu 2">
            <a:extLst>
              <a:ext uri="{FF2B5EF4-FFF2-40B4-BE49-F238E27FC236}">
                <a16:creationId xmlns:a16="http://schemas.microsoft.com/office/drawing/2014/main" id="{4FC5083E-3FA4-997D-ACF7-CF4603543E2A}"/>
              </a:ext>
            </a:extLst>
          </p:cNvPr>
          <p:cNvSpPr>
            <a:spLocks noGrp="1"/>
          </p:cNvSpPr>
          <p:nvPr>
            <p:ph idx="1"/>
          </p:nvPr>
        </p:nvSpPr>
        <p:spPr>
          <a:xfrm>
            <a:off x="2589212" y="1815821"/>
            <a:ext cx="3981917" cy="3777622"/>
          </a:xfrm>
        </p:spPr>
        <p:txBody>
          <a:bodyPr/>
          <a:lstStyle/>
          <a:p>
            <a:r>
              <a:rPr lang="fr-FR" b="1" dirty="0" err="1"/>
              <a:t>Appley</a:t>
            </a:r>
            <a:r>
              <a:rPr lang="fr-FR" b="1" dirty="0"/>
              <a:t> </a:t>
            </a:r>
            <a:r>
              <a:rPr lang="fr-FR" b="1" dirty="0" err="1"/>
              <a:t>Grinding</a:t>
            </a:r>
            <a:r>
              <a:rPr lang="fr-FR" b="1" dirty="0"/>
              <a:t> test </a:t>
            </a:r>
            <a:r>
              <a:rPr lang="fr-FR" dirty="0"/>
              <a:t>:</a:t>
            </a:r>
          </a:p>
          <a:p>
            <a:pPr marL="0" indent="0">
              <a:buNone/>
            </a:pPr>
            <a:r>
              <a:rPr lang="fr-FR" dirty="0"/>
              <a:t>compression distension </a:t>
            </a:r>
          </a:p>
          <a:p>
            <a:pPr marL="0" indent="0">
              <a:buNone/>
            </a:pPr>
            <a:r>
              <a:rPr lang="fr-FR" dirty="0"/>
              <a:t>patient en DV et compression tibiale vers la table </a:t>
            </a:r>
          </a:p>
        </p:txBody>
      </p:sp>
      <p:sp>
        <p:nvSpPr>
          <p:cNvPr id="4" name="Espace réservé du pied de page 3">
            <a:extLst>
              <a:ext uri="{FF2B5EF4-FFF2-40B4-BE49-F238E27FC236}">
                <a16:creationId xmlns:a16="http://schemas.microsoft.com/office/drawing/2014/main" id="{BE8EC1C8-28DB-9176-3625-3073440B8289}"/>
              </a:ext>
            </a:extLst>
          </p:cNvPr>
          <p:cNvSpPr>
            <a:spLocks noGrp="1"/>
          </p:cNvSpPr>
          <p:nvPr>
            <p:ph type="ftr" sz="quarter" idx="11"/>
          </p:nvPr>
        </p:nvSpPr>
        <p:spPr/>
        <p:txBody>
          <a:bodyPr/>
          <a:lstStyle/>
          <a:p>
            <a:endParaRPr lang="en-US" dirty="0"/>
          </a:p>
        </p:txBody>
      </p:sp>
      <p:sp>
        <p:nvSpPr>
          <p:cNvPr id="6" name="Espace réservé du contenu 2">
            <a:extLst>
              <a:ext uri="{FF2B5EF4-FFF2-40B4-BE49-F238E27FC236}">
                <a16:creationId xmlns:a16="http://schemas.microsoft.com/office/drawing/2014/main" id="{E787F77C-8A92-5998-41A8-2FAF0FCF17D3}"/>
              </a:ext>
            </a:extLst>
          </p:cNvPr>
          <p:cNvSpPr txBox="1">
            <a:spLocks/>
          </p:cNvSpPr>
          <p:nvPr/>
        </p:nvSpPr>
        <p:spPr>
          <a:xfrm>
            <a:off x="6721941" y="1815821"/>
            <a:ext cx="3981917"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b="1" dirty="0"/>
              <a:t>Mc Murray : </a:t>
            </a:r>
          </a:p>
          <a:p>
            <a:pPr>
              <a:buFont typeface="Courier New" panose="02070309020205020404" pitchFamily="49" charset="0"/>
              <a:buChar char="o"/>
            </a:pPr>
            <a:r>
              <a:rPr lang="fr-FR" u="sng" dirty="0"/>
              <a:t>Ménisque méd </a:t>
            </a:r>
            <a:r>
              <a:rPr lang="fr-FR" dirty="0"/>
              <a:t>: RI tibiale + ABD de hanche, on réalise des F-E répétée </a:t>
            </a:r>
          </a:p>
          <a:p>
            <a:pPr>
              <a:buFont typeface="Courier New" panose="02070309020205020404" pitchFamily="49" charset="0"/>
              <a:buChar char="o"/>
            </a:pPr>
            <a:r>
              <a:rPr lang="fr-FR" u="sng" dirty="0"/>
              <a:t>Ménisque </a:t>
            </a:r>
            <a:r>
              <a:rPr lang="fr-FR" u="sng" dirty="0" err="1"/>
              <a:t>lat</a:t>
            </a:r>
            <a:r>
              <a:rPr lang="fr-FR" u="sng" dirty="0"/>
              <a:t> </a:t>
            </a:r>
            <a:r>
              <a:rPr lang="fr-FR" dirty="0"/>
              <a:t>: RE tibiale et ADD hanche , on réalise des F-E répétées </a:t>
            </a:r>
          </a:p>
        </p:txBody>
      </p:sp>
      <p:pic>
        <p:nvPicPr>
          <p:cNvPr id="7" name="Image 6">
            <a:extLst>
              <a:ext uri="{FF2B5EF4-FFF2-40B4-BE49-F238E27FC236}">
                <a16:creationId xmlns:a16="http://schemas.microsoft.com/office/drawing/2014/main" id="{7972C94D-1277-58C1-52B3-3A903C9EAFEC}"/>
              </a:ext>
            </a:extLst>
          </p:cNvPr>
          <p:cNvPicPr>
            <a:picLocks noChangeAspect="1"/>
          </p:cNvPicPr>
          <p:nvPr/>
        </p:nvPicPr>
        <p:blipFill>
          <a:blip r:embed="rId3"/>
          <a:stretch>
            <a:fillRect/>
          </a:stretch>
        </p:blipFill>
        <p:spPr>
          <a:xfrm>
            <a:off x="6872752" y="4160970"/>
            <a:ext cx="3981918" cy="2239829"/>
          </a:xfrm>
          <a:prstGeom prst="rect">
            <a:avLst/>
          </a:prstGeom>
        </p:spPr>
      </p:pic>
      <p:pic>
        <p:nvPicPr>
          <p:cNvPr id="8" name="Image 7">
            <a:extLst>
              <a:ext uri="{FF2B5EF4-FFF2-40B4-BE49-F238E27FC236}">
                <a16:creationId xmlns:a16="http://schemas.microsoft.com/office/drawing/2014/main" id="{EB9B38ED-51D6-AD30-C14B-D50A222CEFD9}"/>
              </a:ext>
            </a:extLst>
          </p:cNvPr>
          <p:cNvPicPr>
            <a:picLocks noChangeAspect="1"/>
          </p:cNvPicPr>
          <p:nvPr/>
        </p:nvPicPr>
        <p:blipFill>
          <a:blip r:embed="rId4"/>
          <a:stretch>
            <a:fillRect/>
          </a:stretch>
        </p:blipFill>
        <p:spPr>
          <a:xfrm>
            <a:off x="2417291" y="4160969"/>
            <a:ext cx="3981920" cy="2239830"/>
          </a:xfrm>
          <a:prstGeom prst="rect">
            <a:avLst/>
          </a:prstGeom>
        </p:spPr>
      </p:pic>
    </p:spTree>
    <p:extLst>
      <p:ext uri="{BB962C8B-B14F-4D97-AF65-F5344CB8AC3E}">
        <p14:creationId xmlns:p14="http://schemas.microsoft.com/office/powerpoint/2010/main" val="38642821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40F8B-8F72-C293-914C-8B32D9FC42E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E29C52-8B04-FEE9-F341-7884F4E39AF1}"/>
              </a:ext>
            </a:extLst>
          </p:cNvPr>
          <p:cNvSpPr>
            <a:spLocks noGrp="1"/>
          </p:cNvSpPr>
          <p:nvPr>
            <p:ph type="title"/>
          </p:nvPr>
        </p:nvSpPr>
        <p:spPr/>
        <p:txBody>
          <a:bodyPr/>
          <a:lstStyle/>
          <a:p>
            <a:r>
              <a:rPr lang="fr-FR" dirty="0"/>
              <a:t>Prise en charge </a:t>
            </a:r>
          </a:p>
        </p:txBody>
      </p:sp>
      <p:sp>
        <p:nvSpPr>
          <p:cNvPr id="3" name="Espace réservé du contenu 2">
            <a:extLst>
              <a:ext uri="{FF2B5EF4-FFF2-40B4-BE49-F238E27FC236}">
                <a16:creationId xmlns:a16="http://schemas.microsoft.com/office/drawing/2014/main" id="{E14F1AD8-0229-36EA-F49A-1DBA2D8E3B8C}"/>
              </a:ext>
            </a:extLst>
          </p:cNvPr>
          <p:cNvSpPr>
            <a:spLocks noGrp="1"/>
          </p:cNvSpPr>
          <p:nvPr>
            <p:ph idx="1"/>
          </p:nvPr>
        </p:nvSpPr>
        <p:spPr>
          <a:xfrm>
            <a:off x="2589212" y="1559859"/>
            <a:ext cx="8915400" cy="4575949"/>
          </a:xfrm>
        </p:spPr>
        <p:txBody>
          <a:bodyPr>
            <a:normAutofit fontScale="70000" lnSpcReduction="20000"/>
          </a:bodyPr>
          <a:lstStyle/>
          <a:p>
            <a:pPr>
              <a:buNone/>
            </a:pPr>
            <a:r>
              <a:rPr lang="fr-FR" b="1" dirty="0"/>
              <a:t>Phase douloureuse</a:t>
            </a:r>
          </a:p>
          <a:p>
            <a:pPr>
              <a:buFont typeface="Arial" panose="020B0604020202020204" pitchFamily="34" charset="0"/>
              <a:buChar char="•"/>
            </a:pPr>
            <a:r>
              <a:rPr lang="fr-FR" dirty="0"/>
              <a:t>Repos relatif</a:t>
            </a:r>
          </a:p>
          <a:p>
            <a:pPr>
              <a:buFont typeface="Arial" panose="020B0604020202020204" pitchFamily="34" charset="0"/>
              <a:buChar char="•"/>
            </a:pPr>
            <a:r>
              <a:rPr lang="fr-FR" dirty="0"/>
              <a:t>Cryo</a:t>
            </a:r>
          </a:p>
          <a:p>
            <a:pPr>
              <a:buFont typeface="Arial" panose="020B0604020202020204" pitchFamily="34" charset="0"/>
              <a:buChar char="•"/>
            </a:pPr>
            <a:r>
              <a:rPr lang="fr-FR" dirty="0"/>
              <a:t>Sports portés</a:t>
            </a:r>
          </a:p>
          <a:p>
            <a:pPr>
              <a:buFont typeface="Arial" panose="020B0604020202020204" pitchFamily="34" charset="0"/>
              <a:buChar char="•"/>
            </a:pPr>
            <a:endParaRPr lang="fr-FR" dirty="0"/>
          </a:p>
          <a:p>
            <a:pPr marL="0" indent="0">
              <a:buNone/>
            </a:pPr>
            <a:r>
              <a:rPr lang="fr-FR" b="1" dirty="0"/>
              <a:t>Rééducation spécifique </a:t>
            </a:r>
          </a:p>
          <a:p>
            <a:pPr marL="0" indent="0">
              <a:buNone/>
            </a:pPr>
            <a:r>
              <a:rPr lang="fr-FR" u="sng" dirty="0">
                <a:effectLst>
                  <a:outerShdw blurRad="38100" dist="38100" dir="2700000" algn="tl">
                    <a:srgbClr val="000000">
                      <a:alpha val="43137"/>
                    </a:srgbClr>
                  </a:outerShdw>
                </a:effectLst>
              </a:rPr>
              <a:t>Travail hanche </a:t>
            </a:r>
            <a:r>
              <a:rPr lang="fr-FR" dirty="0"/>
              <a:t>: renforcement moyen fessier, Travail excentrique+++</a:t>
            </a:r>
          </a:p>
          <a:p>
            <a:pPr marL="0" indent="0">
              <a:buNone/>
            </a:pPr>
            <a:r>
              <a:rPr lang="fr-FR" u="sng" dirty="0">
                <a:effectLst>
                  <a:outerShdw blurRad="38100" dist="38100" dir="2700000" algn="tl">
                    <a:srgbClr val="000000">
                      <a:alpha val="43137"/>
                    </a:srgbClr>
                  </a:outerShdw>
                </a:effectLst>
              </a:rPr>
              <a:t>Travail neuromusculaire </a:t>
            </a:r>
            <a:r>
              <a:rPr lang="fr-FR" dirty="0"/>
              <a:t>: gainage latéral, travail unipodal</a:t>
            </a:r>
          </a:p>
          <a:p>
            <a:pPr marL="0" indent="0">
              <a:buNone/>
            </a:pPr>
            <a:r>
              <a:rPr lang="fr-FR" dirty="0"/>
              <a:t>Correction technique de course</a:t>
            </a:r>
          </a:p>
          <a:p>
            <a:pPr marL="0" indent="0">
              <a:buNone/>
            </a:pPr>
            <a:r>
              <a:rPr lang="fr-FR" dirty="0"/>
              <a:t>Étirements TFL</a:t>
            </a:r>
          </a:p>
          <a:p>
            <a:pPr marL="0" indent="0">
              <a:buNone/>
            </a:pPr>
            <a:r>
              <a:rPr lang="fr-FR" dirty="0"/>
              <a:t>MTP</a:t>
            </a:r>
          </a:p>
          <a:p>
            <a:pPr marL="0" indent="0">
              <a:buNone/>
            </a:pPr>
            <a:r>
              <a:rPr lang="fr-FR" dirty="0"/>
              <a:t>Schéma de reprise ( clinique du coureur )</a:t>
            </a:r>
          </a:p>
          <a:p>
            <a:pPr marL="0" indent="0">
              <a:buNone/>
            </a:pPr>
            <a:endParaRPr lang="fr-FR" b="1" dirty="0"/>
          </a:p>
          <a:p>
            <a:pPr marL="0" indent="0">
              <a:buNone/>
            </a:pPr>
            <a:r>
              <a:rPr lang="fr-FR" b="1" dirty="0"/>
              <a:t>Thérapies complémentaires</a:t>
            </a:r>
          </a:p>
          <a:p>
            <a:pPr>
              <a:buFont typeface="Arial" panose="020B0604020202020204" pitchFamily="34" charset="0"/>
              <a:buChar char="•"/>
            </a:pPr>
            <a:r>
              <a:rPr lang="fr-FR" dirty="0"/>
              <a:t>Mésothérapie </a:t>
            </a:r>
          </a:p>
          <a:p>
            <a:pPr>
              <a:buFont typeface="Arial" panose="020B0604020202020204" pitchFamily="34" charset="0"/>
              <a:buChar char="•"/>
            </a:pPr>
            <a:r>
              <a:rPr lang="fr-FR" dirty="0"/>
              <a:t>infiltration d’une bursite</a:t>
            </a:r>
          </a:p>
          <a:p>
            <a:pPr>
              <a:buFont typeface="Arial" panose="020B0604020202020204" pitchFamily="34" charset="0"/>
              <a:buChar char="•"/>
            </a:pPr>
            <a:endParaRPr lang="fr-FR" dirty="0"/>
          </a:p>
          <a:p>
            <a:pPr>
              <a:buFont typeface="Arial" panose="020B0604020202020204" pitchFamily="34" charset="0"/>
              <a:buChar char="•"/>
            </a:pPr>
            <a:endParaRPr lang="fr-FR" dirty="0"/>
          </a:p>
          <a:p>
            <a:pPr>
              <a:buFont typeface="Arial" panose="020B0604020202020204" pitchFamily="34" charset="0"/>
              <a:buChar char="•"/>
            </a:pPr>
            <a:endParaRPr lang="fr-FR" dirty="0"/>
          </a:p>
        </p:txBody>
      </p:sp>
      <p:sp>
        <p:nvSpPr>
          <p:cNvPr id="4" name="Espace réservé du pied de page 3">
            <a:extLst>
              <a:ext uri="{FF2B5EF4-FFF2-40B4-BE49-F238E27FC236}">
                <a16:creationId xmlns:a16="http://schemas.microsoft.com/office/drawing/2014/main" id="{FFB63B94-2040-C158-6B06-1709F179AB2E}"/>
              </a:ext>
            </a:extLst>
          </p:cNvPr>
          <p:cNvSpPr>
            <a:spLocks noGrp="1"/>
          </p:cNvSpPr>
          <p:nvPr>
            <p:ph type="ftr" sz="quarter" idx="11"/>
          </p:nvPr>
        </p:nvSpPr>
        <p:spPr/>
        <p:txBody>
          <a:bodyPr/>
          <a:lstStyle/>
          <a:p>
            <a:r>
              <a:rPr lang="en-US" dirty="0"/>
              <a:t>Louw M, Deary C, Hough J, Grimmer K. Iliotibial band syndrome: a systematic review of conservative treatments. Br J Sports Med. 2015;49(21):1428-1433.</a:t>
            </a:r>
          </a:p>
        </p:txBody>
      </p:sp>
      <p:pic>
        <p:nvPicPr>
          <p:cNvPr id="7" name="Image 6">
            <a:extLst>
              <a:ext uri="{FF2B5EF4-FFF2-40B4-BE49-F238E27FC236}">
                <a16:creationId xmlns:a16="http://schemas.microsoft.com/office/drawing/2014/main" id="{477834F2-E3D1-3D82-6DB1-49FACC7DBD34}"/>
              </a:ext>
            </a:extLst>
          </p:cNvPr>
          <p:cNvPicPr>
            <a:picLocks noChangeAspect="1"/>
          </p:cNvPicPr>
          <p:nvPr/>
        </p:nvPicPr>
        <p:blipFill>
          <a:blip r:embed="rId2"/>
          <a:stretch>
            <a:fillRect/>
          </a:stretch>
        </p:blipFill>
        <p:spPr>
          <a:xfrm>
            <a:off x="8537561" y="2134205"/>
            <a:ext cx="3090081" cy="3090081"/>
          </a:xfrm>
          <a:prstGeom prst="rect">
            <a:avLst/>
          </a:prstGeom>
        </p:spPr>
      </p:pic>
    </p:spTree>
    <p:extLst>
      <p:ext uri="{BB962C8B-B14F-4D97-AF65-F5344CB8AC3E}">
        <p14:creationId xmlns:p14="http://schemas.microsoft.com/office/powerpoint/2010/main" val="485029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A6B74-5244-07A6-749C-559A03FD16F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09C6985-9E1A-46A7-49DF-11846C270CEE}"/>
              </a:ext>
            </a:extLst>
          </p:cNvPr>
          <p:cNvSpPr>
            <a:spLocks noGrp="1"/>
          </p:cNvSpPr>
          <p:nvPr>
            <p:ph type="title"/>
          </p:nvPr>
        </p:nvSpPr>
        <p:spPr/>
        <p:txBody>
          <a:bodyPr/>
          <a:lstStyle/>
          <a:p>
            <a:r>
              <a:rPr lang="fr-FR" dirty="0"/>
              <a:t>Prévention</a:t>
            </a:r>
          </a:p>
        </p:txBody>
      </p:sp>
      <p:sp>
        <p:nvSpPr>
          <p:cNvPr id="3" name="Espace réservé du contenu 2">
            <a:extLst>
              <a:ext uri="{FF2B5EF4-FFF2-40B4-BE49-F238E27FC236}">
                <a16:creationId xmlns:a16="http://schemas.microsoft.com/office/drawing/2014/main" id="{66D3E8E8-2C44-B9D4-06CD-EFA1B4A45330}"/>
              </a:ext>
            </a:extLst>
          </p:cNvPr>
          <p:cNvSpPr>
            <a:spLocks noGrp="1"/>
          </p:cNvSpPr>
          <p:nvPr>
            <p:ph idx="1"/>
          </p:nvPr>
        </p:nvSpPr>
        <p:spPr/>
        <p:txBody>
          <a:bodyPr>
            <a:normAutofit/>
          </a:bodyPr>
          <a:lstStyle/>
          <a:p>
            <a:pPr marL="0" indent="0">
              <a:buNone/>
            </a:pPr>
            <a:endParaRPr lang="fr-FR" dirty="0"/>
          </a:p>
          <a:p>
            <a:pPr>
              <a:buNone/>
            </a:pPr>
            <a:r>
              <a:rPr lang="fr-FR" dirty="0"/>
              <a:t>Renforcement hanche systématique</a:t>
            </a:r>
          </a:p>
          <a:p>
            <a:pPr>
              <a:buNone/>
            </a:pPr>
            <a:r>
              <a:rPr lang="fr-FR" dirty="0"/>
              <a:t>Progression raisonnée</a:t>
            </a:r>
          </a:p>
          <a:p>
            <a:pPr>
              <a:buNone/>
            </a:pPr>
            <a:r>
              <a:rPr lang="fr-FR" dirty="0"/>
              <a:t>Alternance surfaces</a:t>
            </a:r>
          </a:p>
          <a:p>
            <a:pPr>
              <a:buNone/>
            </a:pPr>
            <a:r>
              <a:rPr lang="fr-FR" dirty="0"/>
              <a:t>Surveillance baskets ( 800 km ) </a:t>
            </a:r>
          </a:p>
        </p:txBody>
      </p:sp>
      <p:sp>
        <p:nvSpPr>
          <p:cNvPr id="4" name="Espace réservé du pied de page 3">
            <a:extLst>
              <a:ext uri="{FF2B5EF4-FFF2-40B4-BE49-F238E27FC236}">
                <a16:creationId xmlns:a16="http://schemas.microsoft.com/office/drawing/2014/main" id="{048318CE-7C15-A976-CD5D-52B41960BF9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35966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F60FE-E254-3035-1132-2EFD3D45038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51D2C73-D1CB-5C00-8D79-7E5F6B3741FA}"/>
              </a:ext>
            </a:extLst>
          </p:cNvPr>
          <p:cNvSpPr>
            <a:spLocks noGrp="1"/>
          </p:cNvSpPr>
          <p:nvPr>
            <p:ph type="title"/>
          </p:nvPr>
        </p:nvSpPr>
        <p:spPr>
          <a:xfrm>
            <a:off x="2614518" y="624110"/>
            <a:ext cx="8911687" cy="1280890"/>
          </a:xfrm>
        </p:spPr>
        <p:txBody>
          <a:bodyPr>
            <a:normAutofit/>
          </a:bodyPr>
          <a:lstStyle/>
          <a:p>
            <a:r>
              <a:rPr lang="fr-FR" dirty="0">
                <a:solidFill>
                  <a:srgbClr val="C00000"/>
                </a:solidFill>
              </a:rPr>
              <a:t>3- Périostites tibiales &amp; fractures de fatigue tibiales</a:t>
            </a:r>
            <a:endParaRPr lang="fr-FR" sz="2200" dirty="0">
              <a:solidFill>
                <a:srgbClr val="C00000"/>
              </a:solidFill>
            </a:endParaRPr>
          </a:p>
        </p:txBody>
      </p:sp>
      <p:sp>
        <p:nvSpPr>
          <p:cNvPr id="3" name="Espace réservé du pied de page 2">
            <a:extLst>
              <a:ext uri="{FF2B5EF4-FFF2-40B4-BE49-F238E27FC236}">
                <a16:creationId xmlns:a16="http://schemas.microsoft.com/office/drawing/2014/main" id="{3C061474-0E70-8847-548B-D2D928D5E7AE}"/>
              </a:ext>
            </a:extLst>
          </p:cNvPr>
          <p:cNvSpPr>
            <a:spLocks noGrp="1"/>
          </p:cNvSpPr>
          <p:nvPr>
            <p:ph type="ftr" sz="quarter" idx="11"/>
          </p:nvPr>
        </p:nvSpPr>
        <p:spPr/>
        <p:txBody>
          <a:bodyPr/>
          <a:lstStyle/>
          <a:p>
            <a:r>
              <a:rPr lang="en-US" dirty="0" err="1"/>
              <a:t>Nattiv</a:t>
            </a:r>
            <a:r>
              <a:rPr lang="en-US" dirty="0"/>
              <a:t> A, Goolsby MA, Matheson G, et al. The Female Athlete Triad Coalition consensus statement on treatment and return to play of bone stress injuries. Br J Sports Med. 2013;47(17):e1.</a:t>
            </a:r>
          </a:p>
        </p:txBody>
      </p:sp>
      <p:sp>
        <p:nvSpPr>
          <p:cNvPr id="5" name="Espace réservé du contenu 4">
            <a:extLst>
              <a:ext uri="{FF2B5EF4-FFF2-40B4-BE49-F238E27FC236}">
                <a16:creationId xmlns:a16="http://schemas.microsoft.com/office/drawing/2014/main" id="{08E903D6-4605-F757-626E-5A3F911BED6E}"/>
              </a:ext>
            </a:extLst>
          </p:cNvPr>
          <p:cNvSpPr>
            <a:spLocks noGrp="1"/>
          </p:cNvSpPr>
          <p:nvPr>
            <p:ph idx="1"/>
          </p:nvPr>
        </p:nvSpPr>
        <p:spPr>
          <a:xfrm>
            <a:off x="2338201" y="2097742"/>
            <a:ext cx="6366527" cy="3777622"/>
          </a:xfrm>
        </p:spPr>
        <p:txBody>
          <a:bodyPr>
            <a:normAutofit/>
          </a:bodyPr>
          <a:lstStyle/>
          <a:p>
            <a:endParaRPr lang="fr-FR" dirty="0"/>
          </a:p>
          <a:p>
            <a:r>
              <a:rPr lang="fr-FR" dirty="0"/>
              <a:t>Continuum : stress osseux médial tibial.</a:t>
            </a:r>
          </a:p>
          <a:p>
            <a:endParaRPr lang="fr-FR" dirty="0"/>
          </a:p>
          <a:p>
            <a:r>
              <a:rPr lang="fr-FR" dirty="0"/>
              <a:t>Bone Stress </a:t>
            </a:r>
            <a:r>
              <a:rPr lang="fr-FR" dirty="0" err="1"/>
              <a:t>Injury</a:t>
            </a:r>
            <a:r>
              <a:rPr lang="fr-FR" dirty="0"/>
              <a:t> (BSI) selon différents grades IRM (</a:t>
            </a:r>
            <a:r>
              <a:rPr lang="fr-FR" dirty="0" err="1"/>
              <a:t>Fredericson</a:t>
            </a:r>
            <a:r>
              <a:rPr lang="fr-FR" dirty="0"/>
              <a:t>)</a:t>
            </a:r>
          </a:p>
          <a:p>
            <a:pPr marL="0" indent="0">
              <a:buNone/>
            </a:pPr>
            <a:r>
              <a:rPr lang="fr-FR" dirty="0"/>
              <a:t>Grade 1–2 → œdème périosté puis médullaire = tableau de périostite</a:t>
            </a:r>
          </a:p>
          <a:p>
            <a:pPr marL="0" indent="0">
              <a:buNone/>
            </a:pPr>
            <a:r>
              <a:rPr lang="fr-FR" dirty="0"/>
              <a:t>Grade 3–4 → ligne de fracture puis fracture de fatigue constituée</a:t>
            </a:r>
          </a:p>
        </p:txBody>
      </p:sp>
      <p:pic>
        <p:nvPicPr>
          <p:cNvPr id="4" name="Image 3">
            <a:extLst>
              <a:ext uri="{FF2B5EF4-FFF2-40B4-BE49-F238E27FC236}">
                <a16:creationId xmlns:a16="http://schemas.microsoft.com/office/drawing/2014/main" id="{C7D87C88-E33E-592D-72CB-F45350728E7A}"/>
              </a:ext>
            </a:extLst>
          </p:cNvPr>
          <p:cNvPicPr>
            <a:picLocks noChangeAspect="1"/>
          </p:cNvPicPr>
          <p:nvPr/>
        </p:nvPicPr>
        <p:blipFill>
          <a:blip r:embed="rId3"/>
          <a:stretch>
            <a:fillRect/>
          </a:stretch>
        </p:blipFill>
        <p:spPr>
          <a:xfrm>
            <a:off x="8937034" y="3496235"/>
            <a:ext cx="3009790" cy="2008094"/>
          </a:xfrm>
          <a:prstGeom prst="rect">
            <a:avLst/>
          </a:prstGeom>
        </p:spPr>
      </p:pic>
      <p:sp>
        <p:nvSpPr>
          <p:cNvPr id="6" name="ZoneTexte 5">
            <a:extLst>
              <a:ext uri="{FF2B5EF4-FFF2-40B4-BE49-F238E27FC236}">
                <a16:creationId xmlns:a16="http://schemas.microsoft.com/office/drawing/2014/main" id="{7A24C7F3-0528-5528-DDB3-04E3A2DCCB72}"/>
              </a:ext>
            </a:extLst>
          </p:cNvPr>
          <p:cNvSpPr txBox="1"/>
          <p:nvPr/>
        </p:nvSpPr>
        <p:spPr>
          <a:xfrm>
            <a:off x="8937034" y="2146619"/>
            <a:ext cx="2948272" cy="1107996"/>
          </a:xfrm>
          <a:prstGeom prst="rect">
            <a:avLst/>
          </a:prstGeom>
          <a:noFill/>
          <a:ln>
            <a:solidFill>
              <a:schemeClr val="tx1"/>
            </a:solidFill>
          </a:ln>
        </p:spPr>
        <p:txBody>
          <a:bodyPr wrap="square" rtlCol="0">
            <a:spAutoFit/>
          </a:bodyPr>
          <a:lstStyle/>
          <a:p>
            <a:r>
              <a:rPr lang="fr-FR" sz="1100" b="1" dirty="0" err="1"/>
              <a:t>Epidémio</a:t>
            </a:r>
            <a:r>
              <a:rPr lang="fr-FR" sz="1100" dirty="0"/>
              <a:t> :</a:t>
            </a:r>
          </a:p>
          <a:p>
            <a:r>
              <a:rPr lang="fr-FR" sz="1100" u="sng" dirty="0"/>
              <a:t>Périostite</a:t>
            </a:r>
            <a:r>
              <a:rPr lang="fr-FR" sz="1100" dirty="0"/>
              <a:t> = 30 % des blessures du coureur</a:t>
            </a:r>
          </a:p>
          <a:p>
            <a:r>
              <a:rPr lang="fr-FR" sz="1100" u="sng" dirty="0"/>
              <a:t>Fractures de fatigue </a:t>
            </a:r>
            <a:r>
              <a:rPr lang="fr-FR" sz="1100" dirty="0"/>
              <a:t>= 10% des lésions liées au sport</a:t>
            </a:r>
          </a:p>
          <a:p>
            <a:r>
              <a:rPr lang="fr-FR" sz="1100" u="sng" dirty="0"/>
              <a:t>Tibia</a:t>
            </a:r>
            <a:r>
              <a:rPr lang="fr-FR" sz="1100" dirty="0"/>
              <a:t> = 35–75 % des fractures de fatigue du sportif</a:t>
            </a:r>
          </a:p>
        </p:txBody>
      </p:sp>
    </p:spTree>
    <p:extLst>
      <p:ext uri="{BB962C8B-B14F-4D97-AF65-F5344CB8AC3E}">
        <p14:creationId xmlns:p14="http://schemas.microsoft.com/office/powerpoint/2010/main" val="9853833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BE0C25-94D0-42E1-BDE5-DC7F6098AB12}"/>
              </a:ext>
            </a:extLst>
          </p:cNvPr>
          <p:cNvSpPr>
            <a:spLocks noGrp="1"/>
          </p:cNvSpPr>
          <p:nvPr>
            <p:ph type="title"/>
          </p:nvPr>
        </p:nvSpPr>
        <p:spPr/>
        <p:txBody>
          <a:bodyPr/>
          <a:lstStyle/>
          <a:p>
            <a:r>
              <a:rPr lang="fr-FR" dirty="0"/>
              <a:t>Généralités</a:t>
            </a:r>
          </a:p>
        </p:txBody>
      </p:sp>
      <p:sp>
        <p:nvSpPr>
          <p:cNvPr id="3" name="Espace réservé du contenu 2">
            <a:extLst>
              <a:ext uri="{FF2B5EF4-FFF2-40B4-BE49-F238E27FC236}">
                <a16:creationId xmlns:a16="http://schemas.microsoft.com/office/drawing/2014/main" id="{8330A7C2-C90B-4418-B2D8-61909BA39CC0}"/>
              </a:ext>
            </a:extLst>
          </p:cNvPr>
          <p:cNvSpPr>
            <a:spLocks noGrp="1"/>
          </p:cNvSpPr>
          <p:nvPr>
            <p:ph idx="1"/>
          </p:nvPr>
        </p:nvSpPr>
        <p:spPr>
          <a:xfrm>
            <a:off x="1638300" y="1776884"/>
            <a:ext cx="6600265" cy="3777622"/>
          </a:xfrm>
        </p:spPr>
        <p:txBody>
          <a:bodyPr>
            <a:normAutofit/>
          </a:bodyPr>
          <a:lstStyle/>
          <a:p>
            <a:r>
              <a:rPr lang="fr-FR" sz="2400" dirty="0"/>
              <a:t>Course : 3eme sport de loisir pratiqué en France derrière la marche et le fitness .</a:t>
            </a:r>
          </a:p>
          <a:p>
            <a:r>
              <a:rPr lang="fr-FR" sz="2400" dirty="0"/>
              <a:t>Selon l’Observatoire du Running (2024), 12,4 millions de Français pratiquent le running. 8 millions sortent 1/semaine.</a:t>
            </a:r>
          </a:p>
          <a:p>
            <a:r>
              <a:rPr lang="fr-FR" sz="2400" dirty="0"/>
              <a:t>“âge d’or du running.” Marathon de Paris, Londres, Berlin : records d’inscriptions, effet post-COVID</a:t>
            </a:r>
          </a:p>
          <a:p>
            <a:pPr marL="0" indent="0">
              <a:buNone/>
            </a:pPr>
            <a:endParaRPr lang="fr-FR" sz="2400" dirty="0"/>
          </a:p>
        </p:txBody>
      </p:sp>
      <p:sp>
        <p:nvSpPr>
          <p:cNvPr id="7" name="Espace réservé du pied de page 6">
            <a:extLst>
              <a:ext uri="{FF2B5EF4-FFF2-40B4-BE49-F238E27FC236}">
                <a16:creationId xmlns:a16="http://schemas.microsoft.com/office/drawing/2014/main" id="{EA507D63-88DC-B877-625A-7C8ED8B4623D}"/>
              </a:ext>
            </a:extLst>
          </p:cNvPr>
          <p:cNvSpPr>
            <a:spLocks noGrp="1"/>
          </p:cNvSpPr>
          <p:nvPr>
            <p:ph type="ftr" sz="quarter" idx="11"/>
          </p:nvPr>
        </p:nvSpPr>
        <p:spPr/>
        <p:txBody>
          <a:bodyPr/>
          <a:lstStyle/>
          <a:p>
            <a:endParaRPr lang="en-US" dirty="0"/>
          </a:p>
        </p:txBody>
      </p:sp>
      <p:pic>
        <p:nvPicPr>
          <p:cNvPr id="5" name="Image 4">
            <a:extLst>
              <a:ext uri="{FF2B5EF4-FFF2-40B4-BE49-F238E27FC236}">
                <a16:creationId xmlns:a16="http://schemas.microsoft.com/office/drawing/2014/main" id="{635EFFA5-BFDB-F8BF-A42C-321092052951}"/>
              </a:ext>
            </a:extLst>
          </p:cNvPr>
          <p:cNvPicPr>
            <a:picLocks noChangeAspect="1"/>
          </p:cNvPicPr>
          <p:nvPr/>
        </p:nvPicPr>
        <p:blipFill>
          <a:blip r:embed="rId3"/>
          <a:stretch>
            <a:fillRect/>
          </a:stretch>
        </p:blipFill>
        <p:spPr>
          <a:xfrm>
            <a:off x="8420753" y="1116106"/>
            <a:ext cx="3083859" cy="4625788"/>
          </a:xfrm>
          <a:prstGeom prst="rect">
            <a:avLst/>
          </a:prstGeom>
        </p:spPr>
      </p:pic>
    </p:spTree>
    <p:extLst>
      <p:ext uri="{BB962C8B-B14F-4D97-AF65-F5344CB8AC3E}">
        <p14:creationId xmlns:p14="http://schemas.microsoft.com/office/powerpoint/2010/main" val="598023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56507-5934-67CA-4946-BA4D8134DC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7B3663-4FF0-5360-C0A2-16DEF25A9D5C}"/>
              </a:ext>
            </a:extLst>
          </p:cNvPr>
          <p:cNvSpPr>
            <a:spLocks noGrp="1"/>
          </p:cNvSpPr>
          <p:nvPr>
            <p:ph type="title"/>
          </p:nvPr>
        </p:nvSpPr>
        <p:spPr/>
        <p:txBody>
          <a:bodyPr/>
          <a:lstStyle/>
          <a:p>
            <a:r>
              <a:rPr lang="fr-FR" dirty="0"/>
              <a:t>Rappel anatomique :</a:t>
            </a:r>
          </a:p>
        </p:txBody>
      </p:sp>
      <p:sp>
        <p:nvSpPr>
          <p:cNvPr id="3" name="Espace réservé du contenu 2">
            <a:extLst>
              <a:ext uri="{FF2B5EF4-FFF2-40B4-BE49-F238E27FC236}">
                <a16:creationId xmlns:a16="http://schemas.microsoft.com/office/drawing/2014/main" id="{3D543A03-2AAC-6AD2-1E00-BB9242B39125}"/>
              </a:ext>
            </a:extLst>
          </p:cNvPr>
          <p:cNvSpPr>
            <a:spLocks noGrp="1"/>
          </p:cNvSpPr>
          <p:nvPr>
            <p:ph sz="half" idx="1"/>
          </p:nvPr>
        </p:nvSpPr>
        <p:spPr>
          <a:xfrm>
            <a:off x="2015470" y="1649873"/>
            <a:ext cx="4842529" cy="3775882"/>
          </a:xfrm>
        </p:spPr>
        <p:txBody>
          <a:bodyPr>
            <a:normAutofit/>
          </a:bodyPr>
          <a:lstStyle/>
          <a:p>
            <a:pPr lvl="1"/>
            <a:r>
              <a:rPr lang="fr-FR" dirty="0"/>
              <a:t>Zone typique : bord antéro-médial du tibia (tiers moyen à distal)</a:t>
            </a:r>
          </a:p>
          <a:p>
            <a:pPr lvl="1"/>
            <a:r>
              <a:rPr lang="fr-FR" dirty="0"/>
              <a:t>Structures impliquées :</a:t>
            </a:r>
          </a:p>
          <a:p>
            <a:pPr marL="457200" lvl="1" indent="0">
              <a:buNone/>
            </a:pPr>
            <a:r>
              <a:rPr lang="fr-FR" dirty="0"/>
              <a:t>Périoste tibial</a:t>
            </a:r>
          </a:p>
          <a:p>
            <a:pPr marL="457200" lvl="1" indent="0">
              <a:buNone/>
            </a:pPr>
            <a:r>
              <a:rPr lang="fr-FR" dirty="0"/>
              <a:t>Insertions des muscles : Soléaire - Tibial postérieur  - Long extenseur des orteils</a:t>
            </a:r>
          </a:p>
        </p:txBody>
      </p:sp>
      <p:sp>
        <p:nvSpPr>
          <p:cNvPr id="6" name="AutoShape 6" descr="Résultat de recherche d'images pour &quot;pictogramme ski&quot;">
            <a:extLst>
              <a:ext uri="{FF2B5EF4-FFF2-40B4-BE49-F238E27FC236}">
                <a16:creationId xmlns:a16="http://schemas.microsoft.com/office/drawing/2014/main" id="{90FF6079-45B0-E983-A1EF-96A223F3EA9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Résultat de recherche d'images pour &quot;pictogramme ski&quot;">
            <a:extLst>
              <a:ext uri="{FF2B5EF4-FFF2-40B4-BE49-F238E27FC236}">
                <a16:creationId xmlns:a16="http://schemas.microsoft.com/office/drawing/2014/main" id="{BA659BEE-0BA5-DB92-7922-F40B2E17C3C0}"/>
              </a:ext>
            </a:extLst>
          </p:cNvPr>
          <p:cNvSpPr>
            <a:spLocks noChangeAspect="1" noChangeArrowheads="1"/>
          </p:cNvSpPr>
          <p:nvPr/>
        </p:nvSpPr>
        <p:spPr bwMode="auto">
          <a:xfrm>
            <a:off x="5943600" y="34363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Espace réservé du pied de page 4">
            <a:extLst>
              <a:ext uri="{FF2B5EF4-FFF2-40B4-BE49-F238E27FC236}">
                <a16:creationId xmlns:a16="http://schemas.microsoft.com/office/drawing/2014/main" id="{9ACD343B-DA71-18DC-920E-24C489763A5E}"/>
              </a:ext>
            </a:extLst>
          </p:cNvPr>
          <p:cNvSpPr>
            <a:spLocks noGrp="1"/>
          </p:cNvSpPr>
          <p:nvPr>
            <p:ph type="ftr" sz="quarter" idx="11"/>
          </p:nvPr>
        </p:nvSpPr>
        <p:spPr/>
        <p:txBody>
          <a:bodyPr/>
          <a:lstStyle/>
          <a:p>
            <a:endParaRPr lang="en-US" dirty="0"/>
          </a:p>
        </p:txBody>
      </p:sp>
      <p:pic>
        <p:nvPicPr>
          <p:cNvPr id="7" name="Image 6">
            <a:extLst>
              <a:ext uri="{FF2B5EF4-FFF2-40B4-BE49-F238E27FC236}">
                <a16:creationId xmlns:a16="http://schemas.microsoft.com/office/drawing/2014/main" id="{AA7CC8AA-FC7B-0254-D2DA-60B2356395D4}"/>
              </a:ext>
            </a:extLst>
          </p:cNvPr>
          <p:cNvPicPr>
            <a:picLocks noChangeAspect="1"/>
          </p:cNvPicPr>
          <p:nvPr/>
        </p:nvPicPr>
        <p:blipFill>
          <a:blip r:embed="rId2"/>
          <a:stretch>
            <a:fillRect/>
          </a:stretch>
        </p:blipFill>
        <p:spPr>
          <a:xfrm>
            <a:off x="7794042" y="1649873"/>
            <a:ext cx="2560571" cy="4230808"/>
          </a:xfrm>
          <a:prstGeom prst="rect">
            <a:avLst/>
          </a:prstGeom>
        </p:spPr>
      </p:pic>
    </p:spTree>
    <p:extLst>
      <p:ext uri="{BB962C8B-B14F-4D97-AF65-F5344CB8AC3E}">
        <p14:creationId xmlns:p14="http://schemas.microsoft.com/office/powerpoint/2010/main" val="1717620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E205D-C4D4-4B22-B067-7E0C290AFA3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FFBCC5BD-C4D4-E1A3-2499-F227DFF91466}"/>
              </a:ext>
            </a:extLst>
          </p:cNvPr>
          <p:cNvSpPr>
            <a:spLocks noGrp="1"/>
          </p:cNvSpPr>
          <p:nvPr>
            <p:ph type="title"/>
          </p:nvPr>
        </p:nvSpPr>
        <p:spPr/>
        <p:txBody>
          <a:bodyPr/>
          <a:lstStyle/>
          <a:p>
            <a:r>
              <a:rPr lang="fr-FR" dirty="0"/>
              <a:t>Etiopathogénie</a:t>
            </a:r>
          </a:p>
        </p:txBody>
      </p:sp>
      <p:sp>
        <p:nvSpPr>
          <p:cNvPr id="8" name="Espace réservé du contenu 7">
            <a:extLst>
              <a:ext uri="{FF2B5EF4-FFF2-40B4-BE49-F238E27FC236}">
                <a16:creationId xmlns:a16="http://schemas.microsoft.com/office/drawing/2014/main" id="{05CA8E37-5675-B481-A4BC-3760D0B7FF97}"/>
              </a:ext>
            </a:extLst>
          </p:cNvPr>
          <p:cNvSpPr>
            <a:spLocks noGrp="1"/>
          </p:cNvSpPr>
          <p:nvPr>
            <p:ph sz="half" idx="2"/>
          </p:nvPr>
        </p:nvSpPr>
        <p:spPr>
          <a:xfrm>
            <a:off x="2680447" y="1905000"/>
            <a:ext cx="8041341" cy="3998844"/>
          </a:xfrm>
        </p:spPr>
        <p:txBody>
          <a:bodyPr>
            <a:normAutofit/>
          </a:bodyPr>
          <a:lstStyle/>
          <a:p>
            <a:pPr>
              <a:buFont typeface="Arial" panose="020B0604020202020204" pitchFamily="34" charset="0"/>
              <a:buChar char="•"/>
            </a:pPr>
            <a:r>
              <a:rPr lang="fr-FR" dirty="0"/>
              <a:t>Course à pied = contraintes répétées→ </a:t>
            </a:r>
            <a:r>
              <a:rPr lang="fr-FR" dirty="0" err="1"/>
              <a:t>microdommages</a:t>
            </a:r>
            <a:r>
              <a:rPr lang="fr-FR" dirty="0"/>
              <a:t> osseux → remodelage physiologique</a:t>
            </a:r>
          </a:p>
          <a:p>
            <a:pPr>
              <a:buFont typeface="Arial" panose="020B0604020202020204" pitchFamily="34" charset="0"/>
              <a:buChar char="•"/>
            </a:pPr>
            <a:endParaRPr lang="fr-FR" dirty="0"/>
          </a:p>
          <a:p>
            <a:pPr>
              <a:buFont typeface="Arial" panose="020B0604020202020204" pitchFamily="34" charset="0"/>
              <a:buChar char="•"/>
            </a:pPr>
            <a:r>
              <a:rPr lang="fr-FR" dirty="0"/>
              <a:t>Si le remodelage est insuffisant :</a:t>
            </a:r>
          </a:p>
          <a:p>
            <a:pPr marL="0" indent="0">
              <a:buNone/>
            </a:pPr>
            <a:r>
              <a:rPr lang="fr-FR" dirty="0"/>
              <a:t>- accumulation de microfissures, traction insertion tendineuse </a:t>
            </a:r>
          </a:p>
          <a:p>
            <a:pPr marL="0" indent="0">
              <a:buNone/>
            </a:pPr>
            <a:r>
              <a:rPr lang="fr-FR" dirty="0"/>
              <a:t>- œdème osseux, décollement +/- </a:t>
            </a:r>
            <a:r>
              <a:rPr lang="fr-FR" dirty="0" err="1"/>
              <a:t>infl</a:t>
            </a:r>
            <a:r>
              <a:rPr lang="fr-FR" dirty="0"/>
              <a:t> périostée</a:t>
            </a:r>
          </a:p>
          <a:p>
            <a:pPr marL="0" indent="0">
              <a:buNone/>
            </a:pPr>
            <a:r>
              <a:rPr lang="fr-FR" dirty="0"/>
              <a:t>- fissure corticale</a:t>
            </a:r>
          </a:p>
          <a:p>
            <a:pPr>
              <a:buFontTx/>
              <a:buChar char="-"/>
            </a:pPr>
            <a:r>
              <a:rPr lang="fr-FR" dirty="0"/>
              <a:t>fracture de fatigue</a:t>
            </a:r>
          </a:p>
          <a:p>
            <a:pPr>
              <a:buFontTx/>
              <a:buChar char="-"/>
            </a:pPr>
            <a:endParaRPr lang="fr-FR" dirty="0"/>
          </a:p>
        </p:txBody>
      </p:sp>
      <p:sp>
        <p:nvSpPr>
          <p:cNvPr id="5" name="Espace réservé du pied de page 4">
            <a:extLst>
              <a:ext uri="{FF2B5EF4-FFF2-40B4-BE49-F238E27FC236}">
                <a16:creationId xmlns:a16="http://schemas.microsoft.com/office/drawing/2014/main" id="{D7ED8896-4024-E246-E9ED-5A5CE8DCF12B}"/>
              </a:ext>
            </a:extLst>
          </p:cNvPr>
          <p:cNvSpPr>
            <a:spLocks noGrp="1"/>
          </p:cNvSpPr>
          <p:nvPr>
            <p:ph type="ftr" sz="quarter" idx="11"/>
          </p:nvPr>
        </p:nvSpPr>
        <p:spPr/>
        <p:txBody>
          <a:bodyPr/>
          <a:lstStyle/>
          <a:p>
            <a:r>
              <a:rPr lang="en-US" dirty="0"/>
              <a:t>Burr DB. The pathogenesis of stress fractures: is bone able to adapt to repetitive loading? J </a:t>
            </a:r>
            <a:r>
              <a:rPr lang="en-US" dirty="0" err="1"/>
              <a:t>Musculoskelet</a:t>
            </a:r>
            <a:r>
              <a:rPr lang="en-US" dirty="0"/>
              <a:t> Neuronal Interact. 2002;2(3):215-221.</a:t>
            </a:r>
          </a:p>
        </p:txBody>
      </p:sp>
    </p:spTree>
    <p:extLst>
      <p:ext uri="{BB962C8B-B14F-4D97-AF65-F5344CB8AC3E}">
        <p14:creationId xmlns:p14="http://schemas.microsoft.com/office/powerpoint/2010/main" val="1968576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714C8-1974-5DD8-A9C1-BA074D184D6E}"/>
              </a:ext>
            </a:extLst>
          </p:cNvPr>
          <p:cNvSpPr>
            <a:spLocks noGrp="1"/>
          </p:cNvSpPr>
          <p:nvPr>
            <p:ph type="title"/>
          </p:nvPr>
        </p:nvSpPr>
        <p:spPr/>
        <p:txBody>
          <a:bodyPr/>
          <a:lstStyle/>
          <a:p>
            <a:r>
              <a:rPr lang="fr-FR" dirty="0"/>
              <a:t>Facteurs de risque </a:t>
            </a:r>
          </a:p>
        </p:txBody>
      </p:sp>
      <p:sp>
        <p:nvSpPr>
          <p:cNvPr id="3" name="Espace réservé du contenu 2">
            <a:extLst>
              <a:ext uri="{FF2B5EF4-FFF2-40B4-BE49-F238E27FC236}">
                <a16:creationId xmlns:a16="http://schemas.microsoft.com/office/drawing/2014/main" id="{6E77B8EC-2437-041A-4C4F-3A4664F4AB0E}"/>
              </a:ext>
            </a:extLst>
          </p:cNvPr>
          <p:cNvSpPr>
            <a:spLocks noGrp="1"/>
          </p:cNvSpPr>
          <p:nvPr>
            <p:ph sz="half" idx="1"/>
          </p:nvPr>
        </p:nvSpPr>
        <p:spPr/>
        <p:txBody>
          <a:bodyPr>
            <a:normAutofit fontScale="92500" lnSpcReduction="20000"/>
          </a:bodyPr>
          <a:lstStyle/>
          <a:p>
            <a:r>
              <a:rPr lang="fr-FR" b="1" dirty="0"/>
              <a:t>Facteurs de charge</a:t>
            </a:r>
          </a:p>
          <a:p>
            <a:pPr marL="0" indent="0">
              <a:buNone/>
            </a:pPr>
            <a:r>
              <a:rPr lang="fr-FR" dirty="0" err="1"/>
              <a:t>Entr</a:t>
            </a:r>
            <a:r>
              <a:rPr lang="fr-FR" dirty="0"/>
              <a:t> intensif et peu progressif</a:t>
            </a:r>
          </a:p>
          <a:p>
            <a:pPr marL="0" indent="0">
              <a:buNone/>
            </a:pPr>
            <a:r>
              <a:rPr lang="fr-FR" dirty="0"/>
              <a:t>Peu de variété, peu de récup</a:t>
            </a:r>
          </a:p>
          <a:p>
            <a:pPr marL="0" indent="0">
              <a:buNone/>
            </a:pPr>
            <a:r>
              <a:rPr lang="fr-FR" dirty="0"/>
              <a:t>Reprise </a:t>
            </a:r>
          </a:p>
          <a:p>
            <a:pPr marL="0" indent="0">
              <a:buNone/>
            </a:pPr>
            <a:r>
              <a:rPr lang="fr-FR" dirty="0"/>
              <a:t>Surface dure / chaussures usées</a:t>
            </a:r>
          </a:p>
          <a:p>
            <a:pPr marL="0" indent="0">
              <a:buNone/>
            </a:pPr>
            <a:endParaRPr lang="fr-FR" dirty="0"/>
          </a:p>
          <a:p>
            <a:r>
              <a:rPr lang="fr-FR" b="1" dirty="0"/>
              <a:t>Facteurs biomécaniques</a:t>
            </a:r>
          </a:p>
          <a:p>
            <a:pPr marL="0" indent="0">
              <a:buNone/>
            </a:pPr>
            <a:r>
              <a:rPr lang="fr-FR" dirty="0"/>
              <a:t>Hyperpronation</a:t>
            </a:r>
          </a:p>
          <a:p>
            <a:pPr marL="0" indent="0">
              <a:buNone/>
            </a:pPr>
            <a:r>
              <a:rPr lang="fr-FR" dirty="0"/>
              <a:t>Cadence basse</a:t>
            </a:r>
          </a:p>
          <a:p>
            <a:pPr marL="0" indent="0">
              <a:buNone/>
            </a:pPr>
            <a:r>
              <a:rPr lang="fr-FR" dirty="0"/>
              <a:t>Attaque talon marquée</a:t>
            </a:r>
          </a:p>
          <a:p>
            <a:pPr marL="0" indent="0">
              <a:buNone/>
            </a:pPr>
            <a:r>
              <a:rPr lang="fr-FR" dirty="0"/>
              <a:t>Faiblesse mollet / hanche</a:t>
            </a:r>
          </a:p>
          <a:p>
            <a:endParaRPr lang="fr-FR" dirty="0"/>
          </a:p>
        </p:txBody>
      </p:sp>
      <p:sp>
        <p:nvSpPr>
          <p:cNvPr id="4" name="Espace réservé du contenu 3">
            <a:extLst>
              <a:ext uri="{FF2B5EF4-FFF2-40B4-BE49-F238E27FC236}">
                <a16:creationId xmlns:a16="http://schemas.microsoft.com/office/drawing/2014/main" id="{5BA16FA1-9DFF-40B6-1550-E240B76D844F}"/>
              </a:ext>
            </a:extLst>
          </p:cNvPr>
          <p:cNvSpPr>
            <a:spLocks noGrp="1"/>
          </p:cNvSpPr>
          <p:nvPr>
            <p:ph sz="half" idx="2"/>
          </p:nvPr>
        </p:nvSpPr>
        <p:spPr/>
        <p:txBody>
          <a:bodyPr>
            <a:normAutofit fontScale="92500" lnSpcReduction="20000"/>
          </a:bodyPr>
          <a:lstStyle/>
          <a:p>
            <a:r>
              <a:rPr lang="fr-FR" b="1" dirty="0"/>
              <a:t>Facteurs morpho et systémiques</a:t>
            </a:r>
          </a:p>
          <a:p>
            <a:pPr marL="0" indent="0">
              <a:buNone/>
            </a:pPr>
            <a:r>
              <a:rPr lang="fr-FR" dirty="0"/>
              <a:t>Âge adulte ( femme )</a:t>
            </a:r>
          </a:p>
          <a:p>
            <a:pPr marL="0" indent="0">
              <a:buNone/>
            </a:pPr>
            <a:r>
              <a:rPr lang="fr-FR" dirty="0"/>
              <a:t>tabac</a:t>
            </a:r>
          </a:p>
          <a:p>
            <a:pPr marL="0" indent="0">
              <a:buNone/>
            </a:pPr>
            <a:r>
              <a:rPr lang="fr-FR" dirty="0"/>
              <a:t>Faible MM</a:t>
            </a:r>
          </a:p>
          <a:p>
            <a:pPr marL="0" indent="0">
              <a:buNone/>
            </a:pPr>
            <a:r>
              <a:rPr lang="fr-FR" dirty="0"/>
              <a:t>RED-S</a:t>
            </a:r>
          </a:p>
          <a:p>
            <a:pPr marL="0" indent="0">
              <a:buNone/>
            </a:pPr>
            <a:r>
              <a:rPr lang="fr-FR" dirty="0"/>
              <a:t>apports protéiques, calciques, Vit D insuffisants</a:t>
            </a:r>
          </a:p>
          <a:p>
            <a:pPr marL="0" indent="0">
              <a:buNone/>
            </a:pPr>
            <a:r>
              <a:rPr lang="fr-FR" dirty="0"/>
              <a:t>Tb </a:t>
            </a:r>
            <a:r>
              <a:rPr lang="fr-FR" dirty="0" err="1"/>
              <a:t>morphostatique</a:t>
            </a:r>
            <a:r>
              <a:rPr lang="fr-FR" dirty="0"/>
              <a:t> du pied</a:t>
            </a:r>
          </a:p>
        </p:txBody>
      </p:sp>
      <p:sp>
        <p:nvSpPr>
          <p:cNvPr id="5" name="Espace réservé du pied de page 4">
            <a:extLst>
              <a:ext uri="{FF2B5EF4-FFF2-40B4-BE49-F238E27FC236}">
                <a16:creationId xmlns:a16="http://schemas.microsoft.com/office/drawing/2014/main" id="{081FAF7F-C963-D715-DB93-1FF631DBA070}"/>
              </a:ext>
            </a:extLst>
          </p:cNvPr>
          <p:cNvSpPr>
            <a:spLocks noGrp="1"/>
          </p:cNvSpPr>
          <p:nvPr>
            <p:ph type="ftr" sz="quarter" idx="11"/>
          </p:nvPr>
        </p:nvSpPr>
        <p:spPr/>
        <p:txBody>
          <a:bodyPr/>
          <a:lstStyle/>
          <a:p>
            <a:r>
              <a:rPr lang="en-US" dirty="0" err="1"/>
              <a:t>Traumatologie</a:t>
            </a:r>
            <a:r>
              <a:rPr lang="en-US" dirty="0"/>
              <a:t> </a:t>
            </a:r>
            <a:r>
              <a:rPr lang="en-US" dirty="0" err="1"/>
              <a:t>en</a:t>
            </a:r>
            <a:r>
              <a:rPr lang="en-US" dirty="0"/>
              <a:t> pratique sportive </a:t>
            </a:r>
            <a:r>
              <a:rPr lang="en-US" dirty="0" err="1"/>
              <a:t>Catonné</a:t>
            </a:r>
            <a:r>
              <a:rPr lang="en-US" dirty="0"/>
              <a:t>, </a:t>
            </a:r>
            <a:r>
              <a:rPr lang="en-US" dirty="0" err="1"/>
              <a:t>Khiami</a:t>
            </a:r>
            <a:r>
              <a:rPr lang="en-US" dirty="0"/>
              <a:t>, </a:t>
            </a:r>
            <a:r>
              <a:rPr lang="en-US" dirty="0" err="1"/>
              <a:t>Depiesse</a:t>
            </a:r>
            <a:r>
              <a:rPr lang="en-US" dirty="0"/>
              <a:t>, Elsevier Masson 2021</a:t>
            </a:r>
          </a:p>
        </p:txBody>
      </p:sp>
    </p:spTree>
    <p:extLst>
      <p:ext uri="{BB962C8B-B14F-4D97-AF65-F5344CB8AC3E}">
        <p14:creationId xmlns:p14="http://schemas.microsoft.com/office/powerpoint/2010/main" val="494073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F2B496-27CD-0D72-63DF-2CB1AB6C19F5}"/>
              </a:ext>
            </a:extLst>
          </p:cNvPr>
          <p:cNvSpPr>
            <a:spLocks noGrp="1"/>
          </p:cNvSpPr>
          <p:nvPr>
            <p:ph type="title"/>
          </p:nvPr>
        </p:nvSpPr>
        <p:spPr/>
        <p:txBody>
          <a:bodyPr/>
          <a:lstStyle/>
          <a:p>
            <a:r>
              <a:rPr lang="fr-FR" dirty="0">
                <a:solidFill>
                  <a:srgbClr val="0070C0"/>
                </a:solidFill>
              </a:rPr>
              <a:t>Les différentes foulées </a:t>
            </a:r>
          </a:p>
        </p:txBody>
      </p:sp>
      <p:sp>
        <p:nvSpPr>
          <p:cNvPr id="3" name="Espace réservé du contenu 2">
            <a:extLst>
              <a:ext uri="{FF2B5EF4-FFF2-40B4-BE49-F238E27FC236}">
                <a16:creationId xmlns:a16="http://schemas.microsoft.com/office/drawing/2014/main" id="{AF145F71-405E-431D-BF0F-06815265357C}"/>
              </a:ext>
            </a:extLst>
          </p:cNvPr>
          <p:cNvSpPr>
            <a:spLocks noGrp="1"/>
          </p:cNvSpPr>
          <p:nvPr>
            <p:ph sz="half" idx="1"/>
          </p:nvPr>
        </p:nvSpPr>
        <p:spPr/>
        <p:txBody>
          <a:bodyPr/>
          <a:lstStyle/>
          <a:p>
            <a:endParaRPr lang="fr-FR" dirty="0"/>
          </a:p>
        </p:txBody>
      </p:sp>
      <p:sp>
        <p:nvSpPr>
          <p:cNvPr id="4" name="Espace réservé du contenu 3">
            <a:extLst>
              <a:ext uri="{FF2B5EF4-FFF2-40B4-BE49-F238E27FC236}">
                <a16:creationId xmlns:a16="http://schemas.microsoft.com/office/drawing/2014/main" id="{BA71EB16-0DE5-144A-8C3F-924C61FE9ECA}"/>
              </a:ext>
            </a:extLst>
          </p:cNvPr>
          <p:cNvSpPr>
            <a:spLocks noGrp="1"/>
          </p:cNvSpPr>
          <p:nvPr>
            <p:ph sz="half" idx="2"/>
          </p:nvPr>
        </p:nvSpPr>
        <p:spPr/>
        <p:txBody>
          <a:bodyPr/>
          <a:lstStyle/>
          <a:p>
            <a:endParaRPr lang="fr-FR"/>
          </a:p>
        </p:txBody>
      </p:sp>
      <p:sp>
        <p:nvSpPr>
          <p:cNvPr id="5" name="Espace réservé du pied de page 4">
            <a:extLst>
              <a:ext uri="{FF2B5EF4-FFF2-40B4-BE49-F238E27FC236}">
                <a16:creationId xmlns:a16="http://schemas.microsoft.com/office/drawing/2014/main" id="{BD13D4CA-DE33-F162-5983-D0B3746ED9B8}"/>
              </a:ext>
            </a:extLst>
          </p:cNvPr>
          <p:cNvSpPr>
            <a:spLocks noGrp="1"/>
          </p:cNvSpPr>
          <p:nvPr>
            <p:ph type="ftr" sz="quarter" idx="11"/>
          </p:nvPr>
        </p:nvSpPr>
        <p:spPr/>
        <p:txBody>
          <a:bodyPr/>
          <a:lstStyle/>
          <a:p>
            <a:endParaRPr lang="en-US" dirty="0"/>
          </a:p>
        </p:txBody>
      </p:sp>
      <p:pic>
        <p:nvPicPr>
          <p:cNvPr id="6" name="Image 5">
            <a:extLst>
              <a:ext uri="{FF2B5EF4-FFF2-40B4-BE49-F238E27FC236}">
                <a16:creationId xmlns:a16="http://schemas.microsoft.com/office/drawing/2014/main" id="{6B36835F-AAD0-5844-5A4C-1B9D62127D50}"/>
              </a:ext>
            </a:extLst>
          </p:cNvPr>
          <p:cNvPicPr>
            <a:picLocks noChangeAspect="1"/>
          </p:cNvPicPr>
          <p:nvPr/>
        </p:nvPicPr>
        <p:blipFill>
          <a:blip r:embed="rId3"/>
          <a:stretch>
            <a:fillRect/>
          </a:stretch>
        </p:blipFill>
        <p:spPr>
          <a:xfrm>
            <a:off x="3827461" y="1771369"/>
            <a:ext cx="6381750" cy="3781425"/>
          </a:xfrm>
          <a:prstGeom prst="rect">
            <a:avLst/>
          </a:prstGeom>
        </p:spPr>
      </p:pic>
    </p:spTree>
    <p:extLst>
      <p:ext uri="{BB962C8B-B14F-4D97-AF65-F5344CB8AC3E}">
        <p14:creationId xmlns:p14="http://schemas.microsoft.com/office/powerpoint/2010/main" val="26786793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E3200-6391-A5BC-0282-C0F25F1D563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3BCE254-FF40-BF21-1E7E-8C7E9C6AC162}"/>
              </a:ext>
            </a:extLst>
          </p:cNvPr>
          <p:cNvSpPr>
            <a:spLocks noGrp="1"/>
          </p:cNvSpPr>
          <p:nvPr>
            <p:ph type="title"/>
          </p:nvPr>
        </p:nvSpPr>
        <p:spPr/>
        <p:txBody>
          <a:bodyPr/>
          <a:lstStyle/>
          <a:p>
            <a:r>
              <a:rPr lang="fr-FR" dirty="0"/>
              <a:t>Symptômes</a:t>
            </a:r>
          </a:p>
        </p:txBody>
      </p:sp>
      <p:graphicFrame>
        <p:nvGraphicFramePr>
          <p:cNvPr id="6" name="Espace réservé du contenu 5">
            <a:extLst>
              <a:ext uri="{FF2B5EF4-FFF2-40B4-BE49-F238E27FC236}">
                <a16:creationId xmlns:a16="http://schemas.microsoft.com/office/drawing/2014/main" id="{2516E288-49FF-E34A-B467-D869DDFF371A}"/>
              </a:ext>
            </a:extLst>
          </p:cNvPr>
          <p:cNvGraphicFramePr>
            <a:graphicFrameLocks noGrp="1"/>
          </p:cNvGraphicFramePr>
          <p:nvPr>
            <p:ph sz="half" idx="1"/>
            <p:extLst>
              <p:ext uri="{D42A27DB-BD31-4B8C-83A1-F6EECF244321}">
                <p14:modId xmlns:p14="http://schemas.microsoft.com/office/powerpoint/2010/main" val="136112853"/>
              </p:ext>
            </p:extLst>
          </p:nvPr>
        </p:nvGraphicFramePr>
        <p:xfrm>
          <a:off x="2205411" y="1783975"/>
          <a:ext cx="7591422" cy="3594845"/>
        </p:xfrm>
        <a:graphic>
          <a:graphicData uri="http://schemas.openxmlformats.org/drawingml/2006/table">
            <a:tbl>
              <a:tblPr/>
              <a:tblGrid>
                <a:gridCol w="2530474">
                  <a:extLst>
                    <a:ext uri="{9D8B030D-6E8A-4147-A177-3AD203B41FA5}">
                      <a16:colId xmlns:a16="http://schemas.microsoft.com/office/drawing/2014/main" val="1466829707"/>
                    </a:ext>
                  </a:extLst>
                </a:gridCol>
                <a:gridCol w="2530474">
                  <a:extLst>
                    <a:ext uri="{9D8B030D-6E8A-4147-A177-3AD203B41FA5}">
                      <a16:colId xmlns:a16="http://schemas.microsoft.com/office/drawing/2014/main" val="3583349681"/>
                    </a:ext>
                  </a:extLst>
                </a:gridCol>
                <a:gridCol w="2530474">
                  <a:extLst>
                    <a:ext uri="{9D8B030D-6E8A-4147-A177-3AD203B41FA5}">
                      <a16:colId xmlns:a16="http://schemas.microsoft.com/office/drawing/2014/main" val="2353112444"/>
                    </a:ext>
                  </a:extLst>
                </a:gridCol>
              </a:tblGrid>
              <a:tr h="614790">
                <a:tc>
                  <a:txBody>
                    <a:bodyPr/>
                    <a:lstStyle/>
                    <a:p>
                      <a:pPr>
                        <a:buNone/>
                      </a:pPr>
                      <a:endParaRPr lang="fr-FR" sz="900" dirty="0"/>
                    </a:p>
                  </a:txBody>
                  <a:tcPr marL="44255" marR="44255" marT="22127" marB="22127" anchor="ctr">
                    <a:lnL>
                      <a:noFill/>
                    </a:lnL>
                    <a:lnR>
                      <a:noFill/>
                    </a:lnR>
                    <a:lnT>
                      <a:noFill/>
                    </a:lnT>
                    <a:lnB>
                      <a:noFill/>
                    </a:lnB>
                    <a:noFill/>
                  </a:tcPr>
                </a:tc>
                <a:tc>
                  <a:txBody>
                    <a:bodyPr/>
                    <a:lstStyle/>
                    <a:p>
                      <a:pPr>
                        <a:buNone/>
                      </a:pPr>
                      <a:r>
                        <a:rPr lang="fr-FR" sz="900" b="1" dirty="0"/>
                        <a:t>Périostite</a:t>
                      </a:r>
                      <a:endParaRPr lang="fr-FR" sz="900" dirty="0"/>
                    </a:p>
                  </a:txBody>
                  <a:tcPr marL="44255" marR="44255" marT="22127" marB="22127" anchor="ctr">
                    <a:lnL>
                      <a:noFill/>
                    </a:lnL>
                    <a:lnR>
                      <a:noFill/>
                    </a:lnR>
                    <a:lnT>
                      <a:noFill/>
                    </a:lnT>
                    <a:lnB>
                      <a:noFill/>
                    </a:lnB>
                    <a:noFill/>
                  </a:tcPr>
                </a:tc>
                <a:tc>
                  <a:txBody>
                    <a:bodyPr/>
                    <a:lstStyle/>
                    <a:p>
                      <a:pPr>
                        <a:buNone/>
                      </a:pPr>
                      <a:r>
                        <a:rPr lang="fr-FR" sz="900" b="1"/>
                        <a:t>Fracture de fatigue tibiale</a:t>
                      </a:r>
                      <a:endParaRPr lang="fr-FR" sz="900"/>
                    </a:p>
                  </a:txBody>
                  <a:tcPr marL="44255" marR="44255" marT="22127" marB="22127" anchor="ctr">
                    <a:lnL>
                      <a:noFill/>
                    </a:lnL>
                    <a:lnR>
                      <a:noFill/>
                    </a:lnR>
                    <a:lnT>
                      <a:noFill/>
                    </a:lnT>
                    <a:lnB>
                      <a:noFill/>
                    </a:lnB>
                    <a:noFill/>
                  </a:tcPr>
                </a:tc>
                <a:extLst>
                  <a:ext uri="{0D108BD9-81ED-4DB2-BD59-A6C34878D82A}">
                    <a16:rowId xmlns:a16="http://schemas.microsoft.com/office/drawing/2014/main" val="2749645464"/>
                  </a:ext>
                </a:extLst>
              </a:tr>
              <a:tr h="350095">
                <a:tc>
                  <a:txBody>
                    <a:bodyPr/>
                    <a:lstStyle/>
                    <a:p>
                      <a:pPr>
                        <a:buNone/>
                      </a:pPr>
                      <a:r>
                        <a:rPr lang="fr-FR" sz="900"/>
                        <a:t>Douleur</a:t>
                      </a:r>
                    </a:p>
                  </a:txBody>
                  <a:tcPr marL="44255" marR="44255" marT="22127" marB="22127" anchor="ctr">
                    <a:lnL>
                      <a:noFill/>
                    </a:lnL>
                    <a:lnR>
                      <a:noFill/>
                    </a:lnR>
                    <a:lnT>
                      <a:noFill/>
                    </a:lnT>
                    <a:lnB>
                      <a:noFill/>
                    </a:lnB>
                    <a:noFill/>
                  </a:tcPr>
                </a:tc>
                <a:tc>
                  <a:txBody>
                    <a:bodyPr/>
                    <a:lstStyle/>
                    <a:p>
                      <a:pPr>
                        <a:buNone/>
                      </a:pPr>
                      <a:r>
                        <a:rPr lang="fr-FR" sz="900" dirty="0"/>
                        <a:t>Diffuse, bilatérale dans 50% des cas</a:t>
                      </a:r>
                    </a:p>
                  </a:txBody>
                  <a:tcPr marL="44255" marR="44255" marT="22127" marB="22127" anchor="ctr">
                    <a:lnL>
                      <a:noFill/>
                    </a:lnL>
                    <a:lnR>
                      <a:noFill/>
                    </a:lnR>
                    <a:lnT>
                      <a:noFill/>
                    </a:lnT>
                    <a:lnB>
                      <a:noFill/>
                    </a:lnB>
                    <a:noFill/>
                  </a:tcPr>
                </a:tc>
                <a:tc>
                  <a:txBody>
                    <a:bodyPr/>
                    <a:lstStyle/>
                    <a:p>
                      <a:pPr>
                        <a:buNone/>
                      </a:pPr>
                      <a:r>
                        <a:rPr lang="fr-FR" sz="900" dirty="0"/>
                        <a:t>Élective, unilatérale </a:t>
                      </a:r>
                    </a:p>
                  </a:txBody>
                  <a:tcPr marL="44255" marR="44255" marT="22127" marB="22127" anchor="ctr">
                    <a:lnL>
                      <a:noFill/>
                    </a:lnL>
                    <a:lnR>
                      <a:noFill/>
                    </a:lnR>
                    <a:lnT>
                      <a:noFill/>
                    </a:lnT>
                    <a:lnB>
                      <a:noFill/>
                    </a:lnB>
                    <a:noFill/>
                  </a:tcPr>
                </a:tc>
                <a:extLst>
                  <a:ext uri="{0D108BD9-81ED-4DB2-BD59-A6C34878D82A}">
                    <a16:rowId xmlns:a16="http://schemas.microsoft.com/office/drawing/2014/main" val="1299158911"/>
                  </a:ext>
                </a:extLst>
              </a:tr>
              <a:tr h="614790">
                <a:tc>
                  <a:txBody>
                    <a:bodyPr/>
                    <a:lstStyle/>
                    <a:p>
                      <a:pPr>
                        <a:buNone/>
                      </a:pPr>
                      <a:r>
                        <a:rPr lang="fr-FR" sz="900"/>
                        <a:t>Début</a:t>
                      </a:r>
                    </a:p>
                  </a:txBody>
                  <a:tcPr marL="44255" marR="44255" marT="22127" marB="22127" anchor="ctr">
                    <a:lnL>
                      <a:noFill/>
                    </a:lnL>
                    <a:lnR>
                      <a:noFill/>
                    </a:lnR>
                    <a:lnT>
                      <a:noFill/>
                    </a:lnT>
                    <a:lnB>
                      <a:noFill/>
                    </a:lnB>
                    <a:noFill/>
                  </a:tcPr>
                </a:tc>
                <a:tc>
                  <a:txBody>
                    <a:bodyPr/>
                    <a:lstStyle/>
                    <a:p>
                      <a:pPr>
                        <a:buNone/>
                      </a:pPr>
                      <a:r>
                        <a:rPr lang="fr-FR" sz="900" dirty="0"/>
                        <a:t>Progressif</a:t>
                      </a:r>
                    </a:p>
                  </a:txBody>
                  <a:tcPr marL="44255" marR="44255" marT="22127" marB="22127" anchor="ctr">
                    <a:lnL>
                      <a:noFill/>
                    </a:lnL>
                    <a:lnR>
                      <a:noFill/>
                    </a:lnR>
                    <a:lnT>
                      <a:noFill/>
                    </a:lnT>
                    <a:lnB>
                      <a:noFill/>
                    </a:lnB>
                    <a:noFill/>
                  </a:tcPr>
                </a:tc>
                <a:tc>
                  <a:txBody>
                    <a:bodyPr/>
                    <a:lstStyle/>
                    <a:p>
                      <a:pPr>
                        <a:buNone/>
                      </a:pPr>
                      <a:r>
                        <a:rPr lang="fr-FR" sz="900" dirty="0"/>
                        <a:t>progressif</a:t>
                      </a:r>
                    </a:p>
                  </a:txBody>
                  <a:tcPr marL="44255" marR="44255" marT="22127" marB="22127" anchor="ctr">
                    <a:lnL>
                      <a:noFill/>
                    </a:lnL>
                    <a:lnR>
                      <a:noFill/>
                    </a:lnR>
                    <a:lnT>
                      <a:noFill/>
                    </a:lnT>
                    <a:lnB>
                      <a:noFill/>
                    </a:lnB>
                    <a:noFill/>
                  </a:tcPr>
                </a:tc>
                <a:extLst>
                  <a:ext uri="{0D108BD9-81ED-4DB2-BD59-A6C34878D82A}">
                    <a16:rowId xmlns:a16="http://schemas.microsoft.com/office/drawing/2014/main" val="1264526482"/>
                  </a:ext>
                </a:extLst>
              </a:tr>
              <a:tr h="350095">
                <a:tc>
                  <a:txBody>
                    <a:bodyPr/>
                    <a:lstStyle/>
                    <a:p>
                      <a:pPr>
                        <a:buNone/>
                      </a:pPr>
                      <a:r>
                        <a:rPr lang="fr-FR" sz="900"/>
                        <a:t>À l’échauffement</a:t>
                      </a:r>
                    </a:p>
                  </a:txBody>
                  <a:tcPr marL="44255" marR="44255" marT="22127" marB="22127" anchor="ctr">
                    <a:lnL>
                      <a:noFill/>
                    </a:lnL>
                    <a:lnR>
                      <a:noFill/>
                    </a:lnR>
                    <a:lnT>
                      <a:noFill/>
                    </a:lnT>
                    <a:lnB>
                      <a:noFill/>
                    </a:lnB>
                    <a:noFill/>
                  </a:tcPr>
                </a:tc>
                <a:tc>
                  <a:txBody>
                    <a:bodyPr/>
                    <a:lstStyle/>
                    <a:p>
                      <a:pPr>
                        <a:buNone/>
                      </a:pPr>
                      <a:r>
                        <a:rPr lang="fr-FR" sz="900"/>
                        <a:t>Peut diminuer</a:t>
                      </a:r>
                    </a:p>
                  </a:txBody>
                  <a:tcPr marL="44255" marR="44255" marT="22127" marB="22127" anchor="ctr">
                    <a:lnL>
                      <a:noFill/>
                    </a:lnL>
                    <a:lnR>
                      <a:noFill/>
                    </a:lnR>
                    <a:lnT>
                      <a:noFill/>
                    </a:lnT>
                    <a:lnB>
                      <a:noFill/>
                    </a:lnB>
                    <a:noFill/>
                  </a:tcPr>
                </a:tc>
                <a:tc>
                  <a:txBody>
                    <a:bodyPr/>
                    <a:lstStyle/>
                    <a:p>
                      <a:pPr>
                        <a:buNone/>
                      </a:pPr>
                      <a:r>
                        <a:rPr lang="fr-FR" sz="900" dirty="0"/>
                        <a:t>Persiste voire augmente</a:t>
                      </a:r>
                    </a:p>
                  </a:txBody>
                  <a:tcPr marL="44255" marR="44255" marT="22127" marB="22127" anchor="ctr">
                    <a:lnL>
                      <a:noFill/>
                    </a:lnL>
                    <a:lnR>
                      <a:noFill/>
                    </a:lnR>
                    <a:lnT>
                      <a:noFill/>
                    </a:lnT>
                    <a:lnB>
                      <a:noFill/>
                    </a:lnB>
                    <a:noFill/>
                  </a:tcPr>
                </a:tc>
                <a:extLst>
                  <a:ext uri="{0D108BD9-81ED-4DB2-BD59-A6C34878D82A}">
                    <a16:rowId xmlns:a16="http://schemas.microsoft.com/office/drawing/2014/main" val="805161497"/>
                  </a:ext>
                </a:extLst>
              </a:tr>
              <a:tr h="614790">
                <a:tc>
                  <a:txBody>
                    <a:bodyPr/>
                    <a:lstStyle/>
                    <a:p>
                      <a:pPr>
                        <a:buNone/>
                      </a:pPr>
                      <a:r>
                        <a:rPr lang="fr-FR" sz="900"/>
                        <a:t>Palpation</a:t>
                      </a:r>
                    </a:p>
                  </a:txBody>
                  <a:tcPr marL="44255" marR="44255" marT="22127" marB="22127" anchor="ctr">
                    <a:lnL>
                      <a:noFill/>
                    </a:lnL>
                    <a:lnR>
                      <a:noFill/>
                    </a:lnR>
                    <a:lnT>
                      <a:noFill/>
                    </a:lnT>
                    <a:lnB>
                      <a:noFill/>
                    </a:lnB>
                    <a:noFill/>
                  </a:tcPr>
                </a:tc>
                <a:tc>
                  <a:txBody>
                    <a:bodyPr/>
                    <a:lstStyle/>
                    <a:p>
                      <a:pPr>
                        <a:buNone/>
                      </a:pPr>
                      <a:r>
                        <a:rPr lang="fr-FR" sz="900" dirty="0"/>
                        <a:t>Bande sensible postéro-médiale</a:t>
                      </a:r>
                    </a:p>
                  </a:txBody>
                  <a:tcPr marL="44255" marR="44255" marT="22127" marB="22127" anchor="ctr">
                    <a:lnL>
                      <a:noFill/>
                    </a:lnL>
                    <a:lnR>
                      <a:noFill/>
                    </a:lnR>
                    <a:lnT>
                      <a:noFill/>
                    </a:lnT>
                    <a:lnB>
                      <a:noFill/>
                    </a:lnB>
                    <a:noFill/>
                  </a:tcPr>
                </a:tc>
                <a:tc>
                  <a:txBody>
                    <a:bodyPr/>
                    <a:lstStyle/>
                    <a:p>
                      <a:pPr>
                        <a:buNone/>
                      </a:pPr>
                      <a:r>
                        <a:rPr lang="fr-FR" sz="900" dirty="0"/>
                        <a:t>Point exquis</a:t>
                      </a:r>
                    </a:p>
                  </a:txBody>
                  <a:tcPr marL="44255" marR="44255" marT="22127" marB="22127" anchor="ctr">
                    <a:lnL>
                      <a:noFill/>
                    </a:lnL>
                    <a:lnR>
                      <a:noFill/>
                    </a:lnR>
                    <a:lnT>
                      <a:noFill/>
                    </a:lnT>
                    <a:lnB>
                      <a:noFill/>
                    </a:lnB>
                    <a:noFill/>
                  </a:tcPr>
                </a:tc>
                <a:extLst>
                  <a:ext uri="{0D108BD9-81ED-4DB2-BD59-A6C34878D82A}">
                    <a16:rowId xmlns:a16="http://schemas.microsoft.com/office/drawing/2014/main" val="4006656238"/>
                  </a:ext>
                </a:extLst>
              </a:tr>
              <a:tr h="350095">
                <a:tc>
                  <a:txBody>
                    <a:bodyPr/>
                    <a:lstStyle/>
                    <a:p>
                      <a:pPr>
                        <a:buNone/>
                      </a:pPr>
                      <a:r>
                        <a:rPr lang="fr-FR" sz="900"/>
                        <a:t>Saut unipodal</a:t>
                      </a:r>
                    </a:p>
                  </a:txBody>
                  <a:tcPr marL="44255" marR="44255" marT="22127" marB="22127" anchor="ctr">
                    <a:lnL>
                      <a:noFill/>
                    </a:lnL>
                    <a:lnR>
                      <a:noFill/>
                    </a:lnR>
                    <a:lnT>
                      <a:noFill/>
                    </a:lnT>
                    <a:lnB>
                      <a:noFill/>
                    </a:lnB>
                    <a:noFill/>
                  </a:tcPr>
                </a:tc>
                <a:tc>
                  <a:txBody>
                    <a:bodyPr/>
                    <a:lstStyle/>
                    <a:p>
                      <a:pPr>
                        <a:buNone/>
                      </a:pPr>
                      <a:r>
                        <a:rPr lang="fr-FR" sz="900"/>
                        <a:t>Possible douloureux</a:t>
                      </a:r>
                    </a:p>
                  </a:txBody>
                  <a:tcPr marL="44255" marR="44255" marT="22127" marB="22127" anchor="ctr">
                    <a:lnL>
                      <a:noFill/>
                    </a:lnL>
                    <a:lnR>
                      <a:noFill/>
                    </a:lnR>
                    <a:lnT>
                      <a:noFill/>
                    </a:lnT>
                    <a:lnB>
                      <a:noFill/>
                    </a:lnB>
                    <a:noFill/>
                  </a:tcPr>
                </a:tc>
                <a:tc>
                  <a:txBody>
                    <a:bodyPr/>
                    <a:lstStyle/>
                    <a:p>
                      <a:pPr>
                        <a:buNone/>
                      </a:pPr>
                      <a:r>
                        <a:rPr lang="fr-FR" sz="900" dirty="0"/>
                        <a:t>Souvent impossible</a:t>
                      </a:r>
                    </a:p>
                  </a:txBody>
                  <a:tcPr marL="44255" marR="44255" marT="22127" marB="22127" anchor="ctr">
                    <a:lnL>
                      <a:noFill/>
                    </a:lnL>
                    <a:lnR>
                      <a:noFill/>
                    </a:lnR>
                    <a:lnT>
                      <a:noFill/>
                    </a:lnT>
                    <a:lnB>
                      <a:noFill/>
                    </a:lnB>
                    <a:noFill/>
                  </a:tcPr>
                </a:tc>
                <a:extLst>
                  <a:ext uri="{0D108BD9-81ED-4DB2-BD59-A6C34878D82A}">
                    <a16:rowId xmlns:a16="http://schemas.microsoft.com/office/drawing/2014/main" val="270388635"/>
                  </a:ext>
                </a:extLst>
              </a:tr>
              <a:tr h="350095">
                <a:tc>
                  <a:txBody>
                    <a:bodyPr/>
                    <a:lstStyle/>
                    <a:p>
                      <a:pPr>
                        <a:buNone/>
                      </a:pPr>
                      <a:r>
                        <a:rPr lang="fr-FR" sz="900"/>
                        <a:t>Douleur nocturne</a:t>
                      </a:r>
                    </a:p>
                  </a:txBody>
                  <a:tcPr marL="44255" marR="44255" marT="22127" marB="22127" anchor="ctr">
                    <a:lnL>
                      <a:noFill/>
                    </a:lnL>
                    <a:lnR>
                      <a:noFill/>
                    </a:lnR>
                    <a:lnT>
                      <a:noFill/>
                    </a:lnT>
                    <a:lnB>
                      <a:noFill/>
                    </a:lnB>
                    <a:noFill/>
                  </a:tcPr>
                </a:tc>
                <a:tc>
                  <a:txBody>
                    <a:bodyPr/>
                    <a:lstStyle/>
                    <a:p>
                      <a:pPr>
                        <a:buNone/>
                      </a:pPr>
                      <a:r>
                        <a:rPr lang="fr-FR" sz="900"/>
                        <a:t>Rare</a:t>
                      </a:r>
                    </a:p>
                  </a:txBody>
                  <a:tcPr marL="44255" marR="44255" marT="22127" marB="22127" anchor="ctr">
                    <a:lnL>
                      <a:noFill/>
                    </a:lnL>
                    <a:lnR>
                      <a:noFill/>
                    </a:lnR>
                    <a:lnT>
                      <a:noFill/>
                    </a:lnT>
                    <a:lnB>
                      <a:noFill/>
                    </a:lnB>
                    <a:noFill/>
                  </a:tcPr>
                </a:tc>
                <a:tc>
                  <a:txBody>
                    <a:bodyPr/>
                    <a:lstStyle/>
                    <a:p>
                      <a:pPr>
                        <a:buNone/>
                      </a:pPr>
                      <a:r>
                        <a:rPr lang="fr-FR" sz="900" dirty="0"/>
                        <a:t>Possible, pulsatile</a:t>
                      </a:r>
                    </a:p>
                  </a:txBody>
                  <a:tcPr marL="44255" marR="44255" marT="22127" marB="22127" anchor="ctr">
                    <a:lnL>
                      <a:noFill/>
                    </a:lnL>
                    <a:lnR>
                      <a:noFill/>
                    </a:lnR>
                    <a:lnT>
                      <a:noFill/>
                    </a:lnT>
                    <a:lnB>
                      <a:noFill/>
                    </a:lnB>
                    <a:noFill/>
                  </a:tcPr>
                </a:tc>
                <a:extLst>
                  <a:ext uri="{0D108BD9-81ED-4DB2-BD59-A6C34878D82A}">
                    <a16:rowId xmlns:a16="http://schemas.microsoft.com/office/drawing/2014/main" val="2777837847"/>
                  </a:ext>
                </a:extLst>
              </a:tr>
              <a:tr h="350095">
                <a:tc>
                  <a:txBody>
                    <a:bodyPr/>
                    <a:lstStyle/>
                    <a:p>
                      <a:pPr>
                        <a:buNone/>
                      </a:pPr>
                      <a:r>
                        <a:rPr lang="fr-FR" sz="900" dirty="0"/>
                        <a:t>Œdème</a:t>
                      </a:r>
                    </a:p>
                  </a:txBody>
                  <a:tcPr marL="44255" marR="44255" marT="22127" marB="22127" anchor="ctr">
                    <a:lnL>
                      <a:noFill/>
                    </a:lnL>
                    <a:lnR>
                      <a:noFill/>
                    </a:lnR>
                    <a:lnT>
                      <a:noFill/>
                    </a:lnT>
                    <a:lnB>
                      <a:noFill/>
                    </a:lnB>
                    <a:noFill/>
                  </a:tcPr>
                </a:tc>
                <a:tc>
                  <a:txBody>
                    <a:bodyPr/>
                    <a:lstStyle/>
                    <a:p>
                      <a:pPr>
                        <a:buNone/>
                      </a:pPr>
                      <a:r>
                        <a:rPr lang="fr-FR" sz="900" dirty="0"/>
                        <a:t>Non, parfois tuméfactions nodulaires</a:t>
                      </a:r>
                    </a:p>
                  </a:txBody>
                  <a:tcPr marL="44255" marR="44255" marT="22127" marB="22127" anchor="ctr">
                    <a:lnL>
                      <a:noFill/>
                    </a:lnL>
                    <a:lnR>
                      <a:noFill/>
                    </a:lnR>
                    <a:lnT>
                      <a:noFill/>
                    </a:lnT>
                    <a:lnB>
                      <a:noFill/>
                    </a:lnB>
                    <a:noFill/>
                  </a:tcPr>
                </a:tc>
                <a:tc>
                  <a:txBody>
                    <a:bodyPr/>
                    <a:lstStyle/>
                    <a:p>
                      <a:pPr>
                        <a:buNone/>
                      </a:pPr>
                      <a:r>
                        <a:rPr lang="fr-FR" sz="900" dirty="0"/>
                        <a:t>Parfois</a:t>
                      </a:r>
                    </a:p>
                  </a:txBody>
                  <a:tcPr marL="44255" marR="44255" marT="22127" marB="22127" anchor="ctr">
                    <a:lnL>
                      <a:noFill/>
                    </a:lnL>
                    <a:lnR>
                      <a:noFill/>
                    </a:lnR>
                    <a:lnT>
                      <a:noFill/>
                    </a:lnT>
                    <a:lnB>
                      <a:noFill/>
                    </a:lnB>
                    <a:noFill/>
                  </a:tcPr>
                </a:tc>
                <a:extLst>
                  <a:ext uri="{0D108BD9-81ED-4DB2-BD59-A6C34878D82A}">
                    <a16:rowId xmlns:a16="http://schemas.microsoft.com/office/drawing/2014/main" val="1192971161"/>
                  </a:ext>
                </a:extLst>
              </a:tr>
            </a:tbl>
          </a:graphicData>
        </a:graphic>
      </p:graphicFrame>
      <p:sp>
        <p:nvSpPr>
          <p:cNvPr id="5" name="Espace réservé du pied de page 4">
            <a:extLst>
              <a:ext uri="{FF2B5EF4-FFF2-40B4-BE49-F238E27FC236}">
                <a16:creationId xmlns:a16="http://schemas.microsoft.com/office/drawing/2014/main" id="{18E40531-E874-6F3F-1702-88ED9DD216E1}"/>
              </a:ext>
            </a:extLst>
          </p:cNvPr>
          <p:cNvSpPr>
            <a:spLocks noGrp="1"/>
          </p:cNvSpPr>
          <p:nvPr>
            <p:ph type="ftr" sz="quarter" idx="11"/>
          </p:nvPr>
        </p:nvSpPr>
        <p:spPr/>
        <p:txBody>
          <a:bodyPr/>
          <a:lstStyle/>
          <a:p>
            <a:r>
              <a:rPr lang="en-US" dirty="0"/>
              <a:t>Warden SJ, Davis IS, </a:t>
            </a:r>
            <a:r>
              <a:rPr lang="en-US" dirty="0" err="1"/>
              <a:t>Fredericson</a:t>
            </a:r>
            <a:r>
              <a:rPr lang="en-US" dirty="0"/>
              <a:t> M. Management and prevention of bone stress injuries in long-distance runners. J </a:t>
            </a:r>
            <a:r>
              <a:rPr lang="en-US" dirty="0" err="1"/>
              <a:t>Orthop</a:t>
            </a:r>
            <a:r>
              <a:rPr lang="en-US" dirty="0"/>
              <a:t> Sports Phys Ther. 2014;44(10):749-765.</a:t>
            </a:r>
          </a:p>
        </p:txBody>
      </p:sp>
      <p:pic>
        <p:nvPicPr>
          <p:cNvPr id="7" name="Image 6">
            <a:extLst>
              <a:ext uri="{FF2B5EF4-FFF2-40B4-BE49-F238E27FC236}">
                <a16:creationId xmlns:a16="http://schemas.microsoft.com/office/drawing/2014/main" id="{4B40B987-F45C-E807-243F-D314857BB4CD}"/>
              </a:ext>
            </a:extLst>
          </p:cNvPr>
          <p:cNvPicPr>
            <a:picLocks noChangeAspect="1"/>
          </p:cNvPicPr>
          <p:nvPr/>
        </p:nvPicPr>
        <p:blipFill>
          <a:blip r:embed="rId3"/>
          <a:stretch>
            <a:fillRect/>
          </a:stretch>
        </p:blipFill>
        <p:spPr>
          <a:xfrm>
            <a:off x="9243152" y="2787528"/>
            <a:ext cx="2815141" cy="1587740"/>
          </a:xfrm>
          <a:prstGeom prst="rect">
            <a:avLst/>
          </a:prstGeom>
        </p:spPr>
      </p:pic>
    </p:spTree>
    <p:extLst>
      <p:ext uri="{BB962C8B-B14F-4D97-AF65-F5344CB8AC3E}">
        <p14:creationId xmlns:p14="http://schemas.microsoft.com/office/powerpoint/2010/main" val="1374845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97ECD-56CC-2614-3DE5-7CA246BC30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E4E21B-A704-94DD-BE00-8763C3B409B1}"/>
              </a:ext>
            </a:extLst>
          </p:cNvPr>
          <p:cNvSpPr>
            <a:spLocks noGrp="1"/>
          </p:cNvSpPr>
          <p:nvPr>
            <p:ph type="title"/>
          </p:nvPr>
        </p:nvSpPr>
        <p:spPr/>
        <p:txBody>
          <a:bodyPr/>
          <a:lstStyle/>
          <a:p>
            <a:r>
              <a:rPr lang="fr-FR" dirty="0"/>
              <a:t>Tests sémiologiques</a:t>
            </a:r>
          </a:p>
        </p:txBody>
      </p:sp>
      <p:sp>
        <p:nvSpPr>
          <p:cNvPr id="3" name="Espace réservé du contenu 2">
            <a:extLst>
              <a:ext uri="{FF2B5EF4-FFF2-40B4-BE49-F238E27FC236}">
                <a16:creationId xmlns:a16="http://schemas.microsoft.com/office/drawing/2014/main" id="{7CD04989-F65D-02C5-5558-06ACF17A852A}"/>
              </a:ext>
            </a:extLst>
          </p:cNvPr>
          <p:cNvSpPr>
            <a:spLocks noGrp="1"/>
          </p:cNvSpPr>
          <p:nvPr>
            <p:ph sz="half" idx="1"/>
          </p:nvPr>
        </p:nvSpPr>
        <p:spPr>
          <a:xfrm>
            <a:off x="2671481" y="1839227"/>
            <a:ext cx="7537729" cy="4071995"/>
          </a:xfrm>
        </p:spPr>
        <p:txBody>
          <a:bodyPr>
            <a:normAutofit/>
          </a:bodyPr>
          <a:lstStyle/>
          <a:p>
            <a:r>
              <a:rPr lang="fr-FR" dirty="0"/>
              <a:t>Palpation capitale, mm par mm, doigts en crochet</a:t>
            </a:r>
          </a:p>
          <a:p>
            <a:r>
              <a:rPr lang="fr-FR" dirty="0"/>
              <a:t>Saut unipodal ( réception sur talon + sensible )</a:t>
            </a:r>
          </a:p>
          <a:p>
            <a:r>
              <a:rPr lang="fr-FR" dirty="0"/>
              <a:t>Contraction contrariée du tibial postérieur ( inversion )ou soléaire </a:t>
            </a:r>
          </a:p>
        </p:txBody>
      </p:sp>
      <p:sp>
        <p:nvSpPr>
          <p:cNvPr id="5" name="Espace réservé du pied de page 4">
            <a:extLst>
              <a:ext uri="{FF2B5EF4-FFF2-40B4-BE49-F238E27FC236}">
                <a16:creationId xmlns:a16="http://schemas.microsoft.com/office/drawing/2014/main" id="{3EC37D68-6784-B7CA-A615-748A603FF569}"/>
              </a:ext>
            </a:extLst>
          </p:cNvPr>
          <p:cNvSpPr>
            <a:spLocks noGrp="1"/>
          </p:cNvSpPr>
          <p:nvPr>
            <p:ph type="ftr" sz="quarter" idx="11"/>
          </p:nvPr>
        </p:nvSpPr>
        <p:spPr/>
        <p:txBody>
          <a:bodyPr/>
          <a:lstStyle/>
          <a:p>
            <a:endParaRPr lang="en-US" dirty="0"/>
          </a:p>
        </p:txBody>
      </p:sp>
      <p:pic>
        <p:nvPicPr>
          <p:cNvPr id="4" name="Image 3">
            <a:extLst>
              <a:ext uri="{FF2B5EF4-FFF2-40B4-BE49-F238E27FC236}">
                <a16:creationId xmlns:a16="http://schemas.microsoft.com/office/drawing/2014/main" id="{7C6FFE8F-7B71-5D3F-38E4-6FA65A9D6C21}"/>
              </a:ext>
            </a:extLst>
          </p:cNvPr>
          <p:cNvPicPr>
            <a:picLocks noChangeAspect="1"/>
          </p:cNvPicPr>
          <p:nvPr/>
        </p:nvPicPr>
        <p:blipFill>
          <a:blip r:embed="rId2"/>
          <a:stretch>
            <a:fillRect/>
          </a:stretch>
        </p:blipFill>
        <p:spPr>
          <a:xfrm>
            <a:off x="8350795" y="3326305"/>
            <a:ext cx="3282591" cy="2332945"/>
          </a:xfrm>
          <a:prstGeom prst="rect">
            <a:avLst/>
          </a:prstGeom>
        </p:spPr>
      </p:pic>
    </p:spTree>
    <p:extLst>
      <p:ext uri="{BB962C8B-B14F-4D97-AF65-F5344CB8AC3E}">
        <p14:creationId xmlns:p14="http://schemas.microsoft.com/office/powerpoint/2010/main" val="2226504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A69F7-6E13-1380-D24E-92DD9C8671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F0DB5C3-693D-183F-7F5C-7AE323794AC5}"/>
              </a:ext>
            </a:extLst>
          </p:cNvPr>
          <p:cNvSpPr>
            <a:spLocks noGrp="1"/>
          </p:cNvSpPr>
          <p:nvPr>
            <p:ph type="title"/>
          </p:nvPr>
        </p:nvSpPr>
        <p:spPr/>
        <p:txBody>
          <a:bodyPr/>
          <a:lstStyle/>
          <a:p>
            <a:r>
              <a:rPr lang="fr-FR" dirty="0"/>
              <a:t>Diagnostic différentiel</a:t>
            </a:r>
          </a:p>
        </p:txBody>
      </p:sp>
      <p:sp>
        <p:nvSpPr>
          <p:cNvPr id="3" name="Espace réservé du contenu 2">
            <a:extLst>
              <a:ext uri="{FF2B5EF4-FFF2-40B4-BE49-F238E27FC236}">
                <a16:creationId xmlns:a16="http://schemas.microsoft.com/office/drawing/2014/main" id="{4BB828E3-2FB9-7C32-E2DE-939B206A477B}"/>
              </a:ext>
            </a:extLst>
          </p:cNvPr>
          <p:cNvSpPr>
            <a:spLocks noGrp="1"/>
          </p:cNvSpPr>
          <p:nvPr>
            <p:ph idx="1"/>
          </p:nvPr>
        </p:nvSpPr>
        <p:spPr/>
        <p:txBody>
          <a:bodyPr/>
          <a:lstStyle/>
          <a:p>
            <a:r>
              <a:rPr lang="fr-FR" dirty="0"/>
              <a:t>Syndrome des loges chronique </a:t>
            </a:r>
            <a:r>
              <a:rPr lang="fr-FR" sz="1100" dirty="0"/>
              <a:t>( sémiologie ) </a:t>
            </a:r>
          </a:p>
          <a:p>
            <a:r>
              <a:rPr lang="fr-FR" dirty="0"/>
              <a:t>Tendinopathie tibial postérieur </a:t>
            </a:r>
            <a:r>
              <a:rPr lang="fr-FR" sz="1100" dirty="0"/>
              <a:t>( palpation précise rétro </a:t>
            </a:r>
            <a:r>
              <a:rPr lang="fr-FR" sz="1100" dirty="0" err="1"/>
              <a:t>malléollaire</a:t>
            </a:r>
            <a:r>
              <a:rPr lang="fr-FR" sz="1100" dirty="0"/>
              <a:t> interne )</a:t>
            </a:r>
          </a:p>
          <a:p>
            <a:r>
              <a:rPr lang="fr-FR" dirty="0"/>
              <a:t>Tumeur osseuse </a:t>
            </a:r>
            <a:r>
              <a:rPr lang="fr-FR" sz="1100" dirty="0"/>
              <a:t>( douleur atypique, nocturne )</a:t>
            </a:r>
          </a:p>
          <a:p>
            <a:r>
              <a:rPr lang="fr-FR" dirty="0"/>
              <a:t>Artère poplitée piégée </a:t>
            </a:r>
            <a:r>
              <a:rPr lang="fr-FR" sz="1100" dirty="0"/>
              <a:t>( douleur + postérieure )</a:t>
            </a:r>
          </a:p>
          <a:p>
            <a:pPr marL="0" indent="0">
              <a:buNone/>
            </a:pPr>
            <a:r>
              <a:rPr lang="fr-FR" dirty="0"/>
              <a:t>	</a:t>
            </a:r>
          </a:p>
          <a:p>
            <a:pPr marL="0" indent="0">
              <a:buNone/>
            </a:pPr>
            <a:r>
              <a:rPr lang="fr-FR" dirty="0"/>
              <a:t>Radio normale en cas de périostite ou dans les 3 premières semaines d’une FF</a:t>
            </a:r>
          </a:p>
          <a:p>
            <a:pPr marL="0" indent="0">
              <a:buNone/>
            </a:pPr>
            <a:r>
              <a:rPr lang="fr-FR" dirty="0"/>
              <a:t>Echographie utile</a:t>
            </a:r>
          </a:p>
          <a:p>
            <a:pPr marL="0" indent="0">
              <a:buNone/>
            </a:pPr>
            <a:r>
              <a:rPr lang="fr-FR" dirty="0"/>
              <a:t>IRM = examen de choix sensible à 100%</a:t>
            </a:r>
          </a:p>
        </p:txBody>
      </p:sp>
      <p:sp>
        <p:nvSpPr>
          <p:cNvPr id="4" name="Espace réservé du pied de page 3">
            <a:extLst>
              <a:ext uri="{FF2B5EF4-FFF2-40B4-BE49-F238E27FC236}">
                <a16:creationId xmlns:a16="http://schemas.microsoft.com/office/drawing/2014/main" id="{AEF86ED8-2E03-4432-F240-BD1CFEBA2722}"/>
              </a:ext>
            </a:extLst>
          </p:cNvPr>
          <p:cNvSpPr>
            <a:spLocks noGrp="1"/>
          </p:cNvSpPr>
          <p:nvPr>
            <p:ph type="ftr" sz="quarter" idx="11"/>
          </p:nvPr>
        </p:nvSpPr>
        <p:spPr/>
        <p:txBody>
          <a:bodyPr/>
          <a:lstStyle/>
          <a:p>
            <a:endParaRPr lang="en-US" dirty="0"/>
          </a:p>
        </p:txBody>
      </p:sp>
      <p:pic>
        <p:nvPicPr>
          <p:cNvPr id="6" name="Graphique 5" descr="Avertissement">
            <a:extLst>
              <a:ext uri="{FF2B5EF4-FFF2-40B4-BE49-F238E27FC236}">
                <a16:creationId xmlns:a16="http://schemas.microsoft.com/office/drawing/2014/main" id="{FF6D8866-0106-AACC-D06C-D2694AE42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1430000" y="4150659"/>
            <a:ext cx="302058" cy="302058"/>
          </a:xfrm>
          <a:prstGeom prst="rect">
            <a:avLst/>
          </a:prstGeom>
        </p:spPr>
      </p:pic>
    </p:spTree>
    <p:extLst>
      <p:ext uri="{BB962C8B-B14F-4D97-AF65-F5344CB8AC3E}">
        <p14:creationId xmlns:p14="http://schemas.microsoft.com/office/powerpoint/2010/main" val="907282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817FF-47CA-EDCB-E9B5-7711BC4EC6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57BC781-63D8-CB1B-A3DA-726DBA2C1C35}"/>
              </a:ext>
            </a:extLst>
          </p:cNvPr>
          <p:cNvSpPr>
            <a:spLocks noGrp="1"/>
          </p:cNvSpPr>
          <p:nvPr>
            <p:ph type="title"/>
          </p:nvPr>
        </p:nvSpPr>
        <p:spPr/>
        <p:txBody>
          <a:bodyPr/>
          <a:lstStyle/>
          <a:p>
            <a:r>
              <a:rPr lang="fr-FR" dirty="0"/>
              <a:t>Prise en charge </a:t>
            </a:r>
          </a:p>
        </p:txBody>
      </p:sp>
      <p:sp>
        <p:nvSpPr>
          <p:cNvPr id="3" name="Espace réservé du contenu 2">
            <a:extLst>
              <a:ext uri="{FF2B5EF4-FFF2-40B4-BE49-F238E27FC236}">
                <a16:creationId xmlns:a16="http://schemas.microsoft.com/office/drawing/2014/main" id="{86C9CFF0-DDA0-C6DF-EF45-1199866DCB1A}"/>
              </a:ext>
            </a:extLst>
          </p:cNvPr>
          <p:cNvSpPr>
            <a:spLocks noGrp="1"/>
          </p:cNvSpPr>
          <p:nvPr>
            <p:ph idx="1"/>
          </p:nvPr>
        </p:nvSpPr>
        <p:spPr>
          <a:xfrm>
            <a:off x="2589212" y="1425389"/>
            <a:ext cx="8915400" cy="4485834"/>
          </a:xfrm>
        </p:spPr>
        <p:txBody>
          <a:bodyPr>
            <a:normAutofit fontScale="62500" lnSpcReduction="20000"/>
          </a:bodyPr>
          <a:lstStyle/>
          <a:p>
            <a:pPr>
              <a:buNone/>
            </a:pPr>
            <a:r>
              <a:rPr lang="fr-FR" b="1" dirty="0"/>
              <a:t>Phase douloureuse</a:t>
            </a:r>
          </a:p>
          <a:p>
            <a:pPr>
              <a:buFont typeface="Arial" panose="020B0604020202020204" pitchFamily="34" charset="0"/>
              <a:buChar char="•"/>
            </a:pPr>
            <a:r>
              <a:rPr lang="fr-FR" dirty="0"/>
              <a:t>Repos </a:t>
            </a:r>
            <a:r>
              <a:rPr lang="fr-FR" i="1" dirty="0"/>
              <a:t>relatif</a:t>
            </a:r>
            <a:r>
              <a:rPr lang="fr-FR" dirty="0"/>
              <a:t> si périostite VS </a:t>
            </a:r>
            <a:r>
              <a:rPr lang="fr-FR" b="1" i="1" dirty="0"/>
              <a:t>strict</a:t>
            </a:r>
            <a:r>
              <a:rPr lang="fr-FR" dirty="0"/>
              <a:t> si FF minimum 6 semaines</a:t>
            </a:r>
          </a:p>
          <a:p>
            <a:pPr>
              <a:buFont typeface="Arial" panose="020B0604020202020204" pitchFamily="34" charset="0"/>
              <a:buChar char="•"/>
            </a:pPr>
            <a:r>
              <a:rPr lang="fr-FR" dirty="0"/>
              <a:t>Pas d’immobilisation / décharge </a:t>
            </a:r>
            <a:r>
              <a:rPr lang="fr-FR" dirty="0" err="1"/>
              <a:t>eventuelle</a:t>
            </a:r>
            <a:endParaRPr lang="fr-FR" dirty="0"/>
          </a:p>
          <a:p>
            <a:pPr>
              <a:buFont typeface="Arial" panose="020B0604020202020204" pitchFamily="34" charset="0"/>
              <a:buChar char="•"/>
            </a:pPr>
            <a:r>
              <a:rPr lang="fr-FR" dirty="0"/>
              <a:t>Cryo</a:t>
            </a:r>
          </a:p>
          <a:p>
            <a:pPr>
              <a:buFont typeface="Arial" panose="020B0604020202020204" pitchFamily="34" charset="0"/>
              <a:buChar char="•"/>
            </a:pPr>
            <a:r>
              <a:rPr lang="fr-FR" dirty="0"/>
              <a:t>Sports portés</a:t>
            </a:r>
          </a:p>
          <a:p>
            <a:pPr>
              <a:buFont typeface="Arial" panose="020B0604020202020204" pitchFamily="34" charset="0"/>
              <a:buChar char="•"/>
            </a:pPr>
            <a:endParaRPr lang="fr-FR" dirty="0"/>
          </a:p>
          <a:p>
            <a:pPr marL="0" indent="0">
              <a:buNone/>
            </a:pPr>
            <a:r>
              <a:rPr lang="fr-FR" b="1" dirty="0"/>
              <a:t>Rééducation spécifique </a:t>
            </a:r>
          </a:p>
          <a:p>
            <a:pPr marL="0" indent="0">
              <a:buNone/>
            </a:pPr>
            <a:r>
              <a:rPr lang="fr-FR" dirty="0"/>
              <a:t>Étirements muscle loge </a:t>
            </a:r>
            <a:r>
              <a:rPr lang="fr-FR" dirty="0" err="1"/>
              <a:t>postéromédiale</a:t>
            </a:r>
            <a:r>
              <a:rPr lang="fr-FR" dirty="0"/>
              <a:t> de jambe</a:t>
            </a:r>
          </a:p>
          <a:p>
            <a:pPr marL="0" indent="0">
              <a:buNone/>
            </a:pPr>
            <a:r>
              <a:rPr lang="fr-FR" dirty="0"/>
              <a:t>Renforcement Soléaire ++, gastrocnémiens, tibial postérieur, moyen fessier, muscles pied intrinsèque</a:t>
            </a:r>
          </a:p>
          <a:p>
            <a:pPr marL="0" indent="0">
              <a:buNone/>
            </a:pPr>
            <a:r>
              <a:rPr lang="fr-FR" dirty="0"/>
              <a:t>Schéma de reprise ( clinique du coureur ), </a:t>
            </a:r>
            <a:r>
              <a:rPr lang="fr-FR" dirty="0" err="1"/>
              <a:t>modif</a:t>
            </a:r>
            <a:r>
              <a:rPr lang="fr-FR" dirty="0"/>
              <a:t> chaussage et foulée </a:t>
            </a:r>
          </a:p>
          <a:p>
            <a:pPr marL="0" indent="0">
              <a:buNone/>
            </a:pPr>
            <a:endParaRPr lang="fr-FR" b="1" dirty="0"/>
          </a:p>
          <a:p>
            <a:pPr marL="0" indent="0">
              <a:buNone/>
            </a:pPr>
            <a:r>
              <a:rPr lang="fr-FR" b="1" dirty="0"/>
              <a:t>Thérapies complémentaires</a:t>
            </a:r>
          </a:p>
          <a:p>
            <a:pPr>
              <a:buFont typeface="Arial" panose="020B0604020202020204" pitchFamily="34" charset="0"/>
              <a:buChar char="•"/>
            </a:pPr>
            <a:r>
              <a:rPr lang="fr-FR" dirty="0"/>
              <a:t>PRP si fracture stade 3 </a:t>
            </a:r>
          </a:p>
          <a:p>
            <a:pPr>
              <a:buFont typeface="Arial" panose="020B0604020202020204" pitchFamily="34" charset="0"/>
              <a:buChar char="•"/>
            </a:pPr>
            <a:r>
              <a:rPr lang="fr-FR" dirty="0"/>
              <a:t>Chaussettes de contention</a:t>
            </a:r>
          </a:p>
          <a:p>
            <a:pPr>
              <a:buFont typeface="Arial" panose="020B0604020202020204" pitchFamily="34" charset="0"/>
              <a:buChar char="•"/>
            </a:pPr>
            <a:r>
              <a:rPr lang="fr-FR" dirty="0"/>
              <a:t>K-Tape </a:t>
            </a:r>
          </a:p>
          <a:p>
            <a:pPr>
              <a:buFont typeface="Arial" panose="020B0604020202020204" pitchFamily="34" charset="0"/>
              <a:buChar char="•"/>
            </a:pPr>
            <a:r>
              <a:rPr lang="fr-FR" dirty="0"/>
              <a:t>Mésothérapie</a:t>
            </a:r>
          </a:p>
          <a:p>
            <a:pPr>
              <a:buFont typeface="Arial" panose="020B0604020202020204" pitchFamily="34" charset="0"/>
              <a:buChar char="•"/>
            </a:pPr>
            <a:r>
              <a:rPr lang="fr-FR" dirty="0"/>
              <a:t>Vit D </a:t>
            </a:r>
          </a:p>
          <a:p>
            <a:pPr>
              <a:buFont typeface="Arial" panose="020B0604020202020204" pitchFamily="34" charset="0"/>
              <a:buChar char="•"/>
            </a:pPr>
            <a:endParaRPr lang="fr-FR" dirty="0"/>
          </a:p>
          <a:p>
            <a:pPr>
              <a:buFont typeface="Arial" panose="020B0604020202020204" pitchFamily="34" charset="0"/>
              <a:buChar char="•"/>
            </a:pPr>
            <a:endParaRPr lang="fr-FR" dirty="0"/>
          </a:p>
          <a:p>
            <a:pPr>
              <a:buFont typeface="Arial" panose="020B0604020202020204" pitchFamily="34" charset="0"/>
              <a:buChar char="•"/>
            </a:pPr>
            <a:endParaRPr lang="fr-FR" dirty="0"/>
          </a:p>
        </p:txBody>
      </p:sp>
      <p:sp>
        <p:nvSpPr>
          <p:cNvPr id="4" name="Espace réservé du pied de page 3">
            <a:extLst>
              <a:ext uri="{FF2B5EF4-FFF2-40B4-BE49-F238E27FC236}">
                <a16:creationId xmlns:a16="http://schemas.microsoft.com/office/drawing/2014/main" id="{8D3D4587-52D1-85F9-3E32-21B57514DAA1}"/>
              </a:ext>
            </a:extLst>
          </p:cNvPr>
          <p:cNvSpPr>
            <a:spLocks noGrp="1"/>
          </p:cNvSpPr>
          <p:nvPr>
            <p:ph type="ftr" sz="quarter" idx="11"/>
          </p:nvPr>
        </p:nvSpPr>
        <p:spPr/>
        <p:txBody>
          <a:bodyPr/>
          <a:lstStyle/>
          <a:p>
            <a:r>
              <a:rPr lang="en-US" dirty="0"/>
              <a:t>Warden SJ, Davis IS, </a:t>
            </a:r>
            <a:r>
              <a:rPr lang="en-US" dirty="0" err="1"/>
              <a:t>Fredericson</a:t>
            </a:r>
            <a:r>
              <a:rPr lang="en-US" dirty="0"/>
              <a:t> M. Management and prevention of bone stress injuries in long-distance runners. J </a:t>
            </a:r>
            <a:r>
              <a:rPr lang="en-US" dirty="0" err="1"/>
              <a:t>Orthop</a:t>
            </a:r>
            <a:r>
              <a:rPr lang="en-US" dirty="0"/>
              <a:t> Sports Phys Ther. 2014;44(10):749-765.</a:t>
            </a:r>
          </a:p>
        </p:txBody>
      </p:sp>
    </p:spTree>
    <p:extLst>
      <p:ext uri="{BB962C8B-B14F-4D97-AF65-F5344CB8AC3E}">
        <p14:creationId xmlns:p14="http://schemas.microsoft.com/office/powerpoint/2010/main" val="2824211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33CB5-9847-E91F-38F8-F3F289B7FE3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5DF6F6-D574-1639-D27C-A5001948C8CD}"/>
              </a:ext>
            </a:extLst>
          </p:cNvPr>
          <p:cNvSpPr>
            <a:spLocks noGrp="1"/>
          </p:cNvSpPr>
          <p:nvPr>
            <p:ph type="title"/>
          </p:nvPr>
        </p:nvSpPr>
        <p:spPr/>
        <p:txBody>
          <a:bodyPr/>
          <a:lstStyle/>
          <a:p>
            <a:r>
              <a:rPr lang="fr-FR" dirty="0"/>
              <a:t>Prévention</a:t>
            </a:r>
          </a:p>
        </p:txBody>
      </p:sp>
      <p:sp>
        <p:nvSpPr>
          <p:cNvPr id="3" name="Espace réservé du contenu 2">
            <a:extLst>
              <a:ext uri="{FF2B5EF4-FFF2-40B4-BE49-F238E27FC236}">
                <a16:creationId xmlns:a16="http://schemas.microsoft.com/office/drawing/2014/main" id="{DB2633E4-0324-4E02-5FA3-8BB4E0062696}"/>
              </a:ext>
            </a:extLst>
          </p:cNvPr>
          <p:cNvSpPr>
            <a:spLocks noGrp="1"/>
          </p:cNvSpPr>
          <p:nvPr>
            <p:ph idx="1"/>
          </p:nvPr>
        </p:nvSpPr>
        <p:spPr>
          <a:xfrm>
            <a:off x="2185800" y="1905000"/>
            <a:ext cx="8915400" cy="3777622"/>
          </a:xfrm>
        </p:spPr>
        <p:txBody>
          <a:bodyPr>
            <a:normAutofit/>
          </a:bodyPr>
          <a:lstStyle/>
          <a:p>
            <a:pPr marL="0" indent="0">
              <a:buNone/>
            </a:pPr>
            <a:endParaRPr lang="fr-FR" dirty="0"/>
          </a:p>
          <a:p>
            <a:pPr>
              <a:buNone/>
            </a:pPr>
            <a:r>
              <a:rPr lang="fr-FR" dirty="0"/>
              <a:t>Gestion de l’entrainement : augmentation raisonnable du volume</a:t>
            </a:r>
          </a:p>
          <a:p>
            <a:pPr>
              <a:buNone/>
            </a:pPr>
            <a:r>
              <a:rPr lang="fr-FR" dirty="0"/>
              <a:t>Chaussage de qualité adapté à sa foulée</a:t>
            </a:r>
          </a:p>
          <a:p>
            <a:pPr>
              <a:buNone/>
            </a:pPr>
            <a:r>
              <a:rPr lang="fr-FR" dirty="0"/>
              <a:t>Récupération entre 2 séances </a:t>
            </a:r>
          </a:p>
          <a:p>
            <a:pPr>
              <a:buNone/>
            </a:pPr>
            <a:r>
              <a:rPr lang="fr-FR" dirty="0"/>
              <a:t>Apport énergétique suffisant</a:t>
            </a:r>
          </a:p>
          <a:p>
            <a:pPr>
              <a:buNone/>
            </a:pPr>
            <a:r>
              <a:rPr lang="fr-FR" dirty="0"/>
              <a:t>Vit D</a:t>
            </a:r>
          </a:p>
        </p:txBody>
      </p:sp>
      <p:sp>
        <p:nvSpPr>
          <p:cNvPr id="4" name="Espace réservé du pied de page 3">
            <a:extLst>
              <a:ext uri="{FF2B5EF4-FFF2-40B4-BE49-F238E27FC236}">
                <a16:creationId xmlns:a16="http://schemas.microsoft.com/office/drawing/2014/main" id="{E0B1B35E-0152-20F8-2376-A215AD897927}"/>
              </a:ext>
            </a:extLst>
          </p:cNvPr>
          <p:cNvSpPr>
            <a:spLocks noGrp="1"/>
          </p:cNvSpPr>
          <p:nvPr>
            <p:ph type="ftr" sz="quarter" idx="11"/>
          </p:nvPr>
        </p:nvSpPr>
        <p:spPr/>
        <p:txBody>
          <a:bodyPr/>
          <a:lstStyle/>
          <a:p>
            <a:r>
              <a:rPr lang="en-US" dirty="0"/>
              <a:t>Warden SJ, Davis IS, </a:t>
            </a:r>
            <a:r>
              <a:rPr lang="en-US" dirty="0" err="1"/>
              <a:t>Fredericson</a:t>
            </a:r>
            <a:r>
              <a:rPr lang="en-US" dirty="0"/>
              <a:t> M. Management and prevention of bone stress injuries in long-distance runners. J </a:t>
            </a:r>
            <a:r>
              <a:rPr lang="en-US" dirty="0" err="1"/>
              <a:t>Orthop</a:t>
            </a:r>
            <a:r>
              <a:rPr lang="en-US" dirty="0"/>
              <a:t> Sports Phys Ther. 2014;44(10):749-765.</a:t>
            </a:r>
          </a:p>
        </p:txBody>
      </p:sp>
      <p:pic>
        <p:nvPicPr>
          <p:cNvPr id="5" name="Image 4">
            <a:extLst>
              <a:ext uri="{FF2B5EF4-FFF2-40B4-BE49-F238E27FC236}">
                <a16:creationId xmlns:a16="http://schemas.microsoft.com/office/drawing/2014/main" id="{BD10E44D-23A6-ADBD-2AC7-0C480AB2C502}"/>
              </a:ext>
            </a:extLst>
          </p:cNvPr>
          <p:cNvPicPr>
            <a:picLocks noChangeAspect="1"/>
          </p:cNvPicPr>
          <p:nvPr/>
        </p:nvPicPr>
        <p:blipFill>
          <a:blip r:embed="rId3"/>
          <a:stretch>
            <a:fillRect/>
          </a:stretch>
        </p:blipFill>
        <p:spPr>
          <a:xfrm>
            <a:off x="7706379" y="2900762"/>
            <a:ext cx="3918324" cy="2938743"/>
          </a:xfrm>
          <a:prstGeom prst="rect">
            <a:avLst/>
          </a:prstGeom>
        </p:spPr>
      </p:pic>
    </p:spTree>
    <p:extLst>
      <p:ext uri="{BB962C8B-B14F-4D97-AF65-F5344CB8AC3E}">
        <p14:creationId xmlns:p14="http://schemas.microsoft.com/office/powerpoint/2010/main" val="2627221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AE319-1ED7-46DC-5F24-C952EB39C1A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42EA0A-C1DD-0E7F-6FBA-FE5A66CBBA09}"/>
              </a:ext>
            </a:extLst>
          </p:cNvPr>
          <p:cNvSpPr>
            <a:spLocks noGrp="1"/>
          </p:cNvSpPr>
          <p:nvPr>
            <p:ph type="title"/>
          </p:nvPr>
        </p:nvSpPr>
        <p:spPr>
          <a:xfrm>
            <a:off x="2614518" y="624110"/>
            <a:ext cx="8911687" cy="1280890"/>
          </a:xfrm>
        </p:spPr>
        <p:txBody>
          <a:bodyPr>
            <a:normAutofit/>
          </a:bodyPr>
          <a:lstStyle/>
          <a:p>
            <a:r>
              <a:rPr lang="fr-FR" dirty="0">
                <a:solidFill>
                  <a:srgbClr val="C00000"/>
                </a:solidFill>
              </a:rPr>
              <a:t>4- </a:t>
            </a:r>
            <a:r>
              <a:rPr lang="fr-FR" dirty="0">
                <a:solidFill>
                  <a:schemeClr val="accent1"/>
                </a:solidFill>
              </a:rPr>
              <a:t>Tendinopathie d’Achille </a:t>
            </a:r>
            <a:br>
              <a:rPr lang="fr-FR" dirty="0"/>
            </a:br>
            <a:endParaRPr lang="fr-FR" sz="2200" dirty="0">
              <a:solidFill>
                <a:srgbClr val="C00000"/>
              </a:solidFill>
            </a:endParaRPr>
          </a:p>
        </p:txBody>
      </p:sp>
      <p:sp>
        <p:nvSpPr>
          <p:cNvPr id="3" name="Espace réservé du pied de page 2">
            <a:extLst>
              <a:ext uri="{FF2B5EF4-FFF2-40B4-BE49-F238E27FC236}">
                <a16:creationId xmlns:a16="http://schemas.microsoft.com/office/drawing/2014/main" id="{338559F4-49D1-A722-6F03-4A8345AF8FF0}"/>
              </a:ext>
            </a:extLst>
          </p:cNvPr>
          <p:cNvSpPr>
            <a:spLocks noGrp="1"/>
          </p:cNvSpPr>
          <p:nvPr>
            <p:ph type="ftr" sz="quarter" idx="11"/>
          </p:nvPr>
        </p:nvSpPr>
        <p:spPr/>
        <p:txBody>
          <a:bodyPr/>
          <a:lstStyle/>
          <a:p>
            <a:r>
              <a:rPr lang="da-DK" dirty="0"/>
              <a:t>Lopes AD et al. Sports Med. 2012;42(10):891-905.</a:t>
            </a:r>
          </a:p>
          <a:p>
            <a:r>
              <a:rPr lang="da-DK" dirty="0"/>
              <a:t>van der Vlist AC et al. Br J Sports Med. 2021;55:1125-1134.</a:t>
            </a:r>
            <a:endParaRPr lang="en-US" dirty="0"/>
          </a:p>
        </p:txBody>
      </p:sp>
      <p:sp>
        <p:nvSpPr>
          <p:cNvPr id="5" name="Espace réservé du contenu 4">
            <a:extLst>
              <a:ext uri="{FF2B5EF4-FFF2-40B4-BE49-F238E27FC236}">
                <a16:creationId xmlns:a16="http://schemas.microsoft.com/office/drawing/2014/main" id="{41F01750-3B68-2D6E-183D-3A5E9A2CA3AF}"/>
              </a:ext>
            </a:extLst>
          </p:cNvPr>
          <p:cNvSpPr>
            <a:spLocks noGrp="1"/>
          </p:cNvSpPr>
          <p:nvPr>
            <p:ph idx="1"/>
          </p:nvPr>
        </p:nvSpPr>
        <p:spPr>
          <a:xfrm>
            <a:off x="2338201" y="2097742"/>
            <a:ext cx="6366527" cy="3777622"/>
          </a:xfrm>
        </p:spPr>
        <p:txBody>
          <a:bodyPr>
            <a:normAutofit/>
          </a:bodyPr>
          <a:lstStyle/>
          <a:p>
            <a:r>
              <a:rPr lang="fr-FR" u="sng" dirty="0" err="1"/>
              <a:t>Epidémio</a:t>
            </a:r>
            <a:r>
              <a:rPr lang="fr-FR" u="sng" dirty="0"/>
              <a:t> :</a:t>
            </a:r>
          </a:p>
          <a:p>
            <a:pPr>
              <a:buFont typeface="Arial" panose="020B0604020202020204" pitchFamily="34" charset="0"/>
              <a:buChar char="•"/>
            </a:pPr>
            <a:r>
              <a:rPr lang="fr-FR" dirty="0"/>
              <a:t>6 à 18% des coureurs</a:t>
            </a:r>
          </a:p>
          <a:p>
            <a:pPr marL="0" indent="0">
              <a:buNone/>
            </a:pPr>
            <a:endParaRPr lang="fr-FR" dirty="0"/>
          </a:p>
          <a:p>
            <a:r>
              <a:rPr lang="fr-FR" dirty="0"/>
              <a:t>Atteinte corporéale ou d’insertion </a:t>
            </a:r>
          </a:p>
          <a:p>
            <a:endParaRPr lang="fr-FR" dirty="0"/>
          </a:p>
          <a:p>
            <a:r>
              <a:rPr lang="fr-FR" dirty="0"/>
              <a:t>Le + volumineux et le + puissant tendon du corps humain.</a:t>
            </a:r>
          </a:p>
          <a:p>
            <a:r>
              <a:rPr lang="fr-FR" dirty="0"/>
              <a:t>Supporte jusqu’à 8–10 fois le poids du corps en course</a:t>
            </a:r>
          </a:p>
          <a:p>
            <a:r>
              <a:rPr lang="fr-FR" dirty="0"/>
              <a:t>Fonction élastique (stockage / restitution d’énergie)</a:t>
            </a:r>
          </a:p>
          <a:p>
            <a:endParaRPr lang="fr-FR" dirty="0"/>
          </a:p>
        </p:txBody>
      </p:sp>
      <p:pic>
        <p:nvPicPr>
          <p:cNvPr id="4" name="Image 3">
            <a:extLst>
              <a:ext uri="{FF2B5EF4-FFF2-40B4-BE49-F238E27FC236}">
                <a16:creationId xmlns:a16="http://schemas.microsoft.com/office/drawing/2014/main" id="{4CEA847A-2994-4278-4A20-41C2AAD2AE59}"/>
              </a:ext>
            </a:extLst>
          </p:cNvPr>
          <p:cNvPicPr>
            <a:picLocks noChangeAspect="1"/>
          </p:cNvPicPr>
          <p:nvPr/>
        </p:nvPicPr>
        <p:blipFill>
          <a:blip r:embed="rId3"/>
          <a:stretch>
            <a:fillRect/>
          </a:stretch>
        </p:blipFill>
        <p:spPr>
          <a:xfrm>
            <a:off x="8990500" y="2958350"/>
            <a:ext cx="2769622" cy="2769622"/>
          </a:xfrm>
          <a:prstGeom prst="rect">
            <a:avLst/>
          </a:prstGeom>
        </p:spPr>
      </p:pic>
    </p:spTree>
    <p:extLst>
      <p:ext uri="{BB962C8B-B14F-4D97-AF65-F5344CB8AC3E}">
        <p14:creationId xmlns:p14="http://schemas.microsoft.com/office/powerpoint/2010/main" val="348781736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ED7C9-1C0E-486D-898A-491122EACCD9}"/>
              </a:ext>
            </a:extLst>
          </p:cNvPr>
          <p:cNvSpPr>
            <a:spLocks noGrp="1"/>
          </p:cNvSpPr>
          <p:nvPr>
            <p:ph type="title"/>
          </p:nvPr>
        </p:nvSpPr>
        <p:spPr/>
        <p:txBody>
          <a:bodyPr/>
          <a:lstStyle/>
          <a:p>
            <a:r>
              <a:rPr lang="fr-FR" dirty="0"/>
              <a:t> Généralités </a:t>
            </a:r>
          </a:p>
        </p:txBody>
      </p:sp>
      <p:sp>
        <p:nvSpPr>
          <p:cNvPr id="3" name="Espace réservé du contenu 2">
            <a:extLst>
              <a:ext uri="{FF2B5EF4-FFF2-40B4-BE49-F238E27FC236}">
                <a16:creationId xmlns:a16="http://schemas.microsoft.com/office/drawing/2014/main" id="{93884E1C-310A-4416-8EC1-4BDA35227620}"/>
              </a:ext>
            </a:extLst>
          </p:cNvPr>
          <p:cNvSpPr>
            <a:spLocks noGrp="1"/>
          </p:cNvSpPr>
          <p:nvPr>
            <p:ph idx="1"/>
          </p:nvPr>
        </p:nvSpPr>
        <p:spPr>
          <a:xfrm>
            <a:off x="2589212" y="1694330"/>
            <a:ext cx="8915400" cy="3777622"/>
          </a:xfrm>
        </p:spPr>
        <p:txBody>
          <a:bodyPr>
            <a:normAutofit/>
          </a:bodyPr>
          <a:lstStyle/>
          <a:p>
            <a:r>
              <a:rPr lang="fr-FR" sz="1400" dirty="0"/>
              <a:t>Incidence des blessures MI élevée :</a:t>
            </a:r>
          </a:p>
          <a:p>
            <a:pPr>
              <a:buFontTx/>
              <a:buChar char="-"/>
            </a:pPr>
            <a:r>
              <a:rPr lang="fr-FR" sz="1400" dirty="0"/>
              <a:t>19 à 79 % des coureurs se blessent chaque année selon les cohortes</a:t>
            </a:r>
          </a:p>
          <a:p>
            <a:pPr>
              <a:buFontTx/>
              <a:buChar char="-"/>
            </a:pPr>
            <a:r>
              <a:rPr lang="fr-FR" sz="1400" dirty="0"/>
              <a:t>7 à 10 blessures pour 1000 heures de course</a:t>
            </a:r>
          </a:p>
          <a:p>
            <a:pPr marL="0" indent="0">
              <a:buNone/>
            </a:pPr>
            <a:endParaRPr lang="fr-FR" sz="1400" dirty="0"/>
          </a:p>
          <a:p>
            <a:r>
              <a:rPr lang="fr-FR" sz="1400" dirty="0"/>
              <a:t>lésions de surcharge (</a:t>
            </a:r>
            <a:r>
              <a:rPr lang="fr-FR" sz="1400" dirty="0" err="1"/>
              <a:t>overuse</a:t>
            </a:r>
            <a:r>
              <a:rPr lang="fr-FR" sz="1400" dirty="0"/>
              <a:t> injuries) </a:t>
            </a:r>
          </a:p>
          <a:p>
            <a:r>
              <a:rPr lang="fr-FR" sz="1400" dirty="0"/>
              <a:t>traumatismes aigus minoritaires chez le coureur récréatif contrairement aux sports pivot / sports de contact</a:t>
            </a:r>
          </a:p>
          <a:p>
            <a:endParaRPr lang="fr-FR" sz="1400" dirty="0"/>
          </a:p>
          <a:p>
            <a:endParaRPr lang="fr-FR" sz="1400" dirty="0"/>
          </a:p>
          <a:p>
            <a:pPr>
              <a:buFontTx/>
              <a:buChar char="-"/>
            </a:pPr>
            <a:endParaRPr lang="fr-FR" dirty="0"/>
          </a:p>
        </p:txBody>
      </p:sp>
      <p:sp>
        <p:nvSpPr>
          <p:cNvPr id="4" name="Espace réservé du pied de page 3">
            <a:extLst>
              <a:ext uri="{FF2B5EF4-FFF2-40B4-BE49-F238E27FC236}">
                <a16:creationId xmlns:a16="http://schemas.microsoft.com/office/drawing/2014/main" id="{47C45740-EEBD-E52B-827F-5461FD4D71D1}"/>
              </a:ext>
            </a:extLst>
          </p:cNvPr>
          <p:cNvSpPr>
            <a:spLocks noGrp="1"/>
          </p:cNvSpPr>
          <p:nvPr>
            <p:ph type="ftr" sz="quarter" idx="11"/>
          </p:nvPr>
        </p:nvSpPr>
        <p:spPr/>
        <p:txBody>
          <a:bodyPr/>
          <a:lstStyle/>
          <a:p>
            <a:r>
              <a:rPr lang="en-US" dirty="0"/>
              <a:t>-Van Gent RN, Siem D, van </a:t>
            </a:r>
            <a:r>
              <a:rPr lang="en-US" dirty="0" err="1"/>
              <a:t>Middelkoop</a:t>
            </a:r>
            <a:r>
              <a:rPr lang="en-US" dirty="0"/>
              <a:t> M, van </a:t>
            </a:r>
            <a:r>
              <a:rPr lang="en-US" dirty="0" err="1"/>
              <a:t>Os</a:t>
            </a:r>
            <a:r>
              <a:rPr lang="en-US" dirty="0"/>
              <a:t> AG, Bierma-Zeinstra SM, Koes BW. Incidence and determinants of lower extremity running injuries in long distance runners: a systematic review. Br J Sports Med. 2007;41(8):469-480.</a:t>
            </a:r>
          </a:p>
          <a:p>
            <a:r>
              <a:rPr lang="en-US" dirty="0"/>
              <a:t>-Lopes AD, </a:t>
            </a:r>
            <a:r>
              <a:rPr lang="en-US" dirty="0" err="1"/>
              <a:t>Hespanhol</a:t>
            </a:r>
            <a:r>
              <a:rPr lang="en-US" dirty="0"/>
              <a:t> Junior LC, Yeung SS, Costa LO. What are the main running-related musculoskeletal injuries? A systematic review. Sports Med. 2012;42(10):891-905.</a:t>
            </a:r>
          </a:p>
          <a:p>
            <a:r>
              <a:rPr lang="en-US" dirty="0"/>
              <a:t>-Videbæk S, Bueno AM, Nielsen RO, Rasmussen S. Incidence of running-related injuries per 1000 h of running in different types of runners: a systematic review and meta-analysis. J </a:t>
            </a:r>
            <a:r>
              <a:rPr lang="en-US" dirty="0" err="1"/>
              <a:t>Orthop</a:t>
            </a:r>
            <a:r>
              <a:rPr lang="en-US" dirty="0"/>
              <a:t> Sports Phys Ther. 2015;45(11):905-914.</a:t>
            </a:r>
          </a:p>
        </p:txBody>
      </p:sp>
    </p:spTree>
    <p:extLst>
      <p:ext uri="{BB962C8B-B14F-4D97-AF65-F5344CB8AC3E}">
        <p14:creationId xmlns:p14="http://schemas.microsoft.com/office/powerpoint/2010/main" val="2716971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4F031-19B2-A523-F4C8-B1FA8358C3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6473845-E1FE-F1E2-CBB3-A8B387A6B321}"/>
              </a:ext>
            </a:extLst>
          </p:cNvPr>
          <p:cNvSpPr>
            <a:spLocks noGrp="1"/>
          </p:cNvSpPr>
          <p:nvPr>
            <p:ph type="title"/>
          </p:nvPr>
        </p:nvSpPr>
        <p:spPr/>
        <p:txBody>
          <a:bodyPr/>
          <a:lstStyle/>
          <a:p>
            <a:r>
              <a:rPr lang="fr-FR" dirty="0"/>
              <a:t>Rappel anatomique :</a:t>
            </a:r>
          </a:p>
        </p:txBody>
      </p:sp>
      <p:sp>
        <p:nvSpPr>
          <p:cNvPr id="3" name="Espace réservé du contenu 2">
            <a:extLst>
              <a:ext uri="{FF2B5EF4-FFF2-40B4-BE49-F238E27FC236}">
                <a16:creationId xmlns:a16="http://schemas.microsoft.com/office/drawing/2014/main" id="{E157FEF3-91D1-CF46-E67C-E117D3E57A44}"/>
              </a:ext>
            </a:extLst>
          </p:cNvPr>
          <p:cNvSpPr>
            <a:spLocks noGrp="1"/>
          </p:cNvSpPr>
          <p:nvPr>
            <p:ph sz="half" idx="1"/>
          </p:nvPr>
        </p:nvSpPr>
        <p:spPr>
          <a:xfrm>
            <a:off x="2589212" y="1762713"/>
            <a:ext cx="5199529" cy="4103934"/>
          </a:xfrm>
        </p:spPr>
        <p:txBody>
          <a:bodyPr>
            <a:normAutofit/>
          </a:bodyPr>
          <a:lstStyle/>
          <a:p>
            <a:pPr lvl="1"/>
            <a:r>
              <a:rPr lang="fr-FR" dirty="0"/>
              <a:t>Le </a:t>
            </a:r>
            <a:r>
              <a:rPr lang="fr-FR" b="1" dirty="0"/>
              <a:t>tendon d’Achille</a:t>
            </a:r>
            <a:r>
              <a:rPr lang="fr-FR" dirty="0"/>
              <a:t> relie le triceps sural (gastrocnémiens + soléaire) au calcanéum.</a:t>
            </a:r>
          </a:p>
          <a:p>
            <a:pPr lvl="1"/>
            <a:r>
              <a:rPr lang="fr-FR" dirty="0"/>
              <a:t>Bord sup du </a:t>
            </a:r>
            <a:r>
              <a:rPr lang="fr-FR" dirty="0" err="1"/>
              <a:t>calca</a:t>
            </a:r>
            <a:r>
              <a:rPr lang="fr-FR" dirty="0"/>
              <a:t> pouvant devenir agressif surtout si </a:t>
            </a:r>
            <a:r>
              <a:rPr lang="fr-FR" dirty="0" err="1"/>
              <a:t>Haglund</a:t>
            </a:r>
            <a:endParaRPr lang="fr-FR" dirty="0"/>
          </a:p>
          <a:p>
            <a:pPr lvl="1"/>
            <a:r>
              <a:rPr lang="fr-FR" dirty="0"/>
              <a:t>Zones clés en pathologie du coureur:</a:t>
            </a:r>
          </a:p>
          <a:p>
            <a:pPr marL="457200" lvl="1" indent="0">
              <a:buNone/>
            </a:pPr>
            <a:r>
              <a:rPr lang="fr-FR" dirty="0"/>
              <a:t>- Corps du tendon → 2–6 cm au-dessus de l’insertion (zone </a:t>
            </a:r>
            <a:r>
              <a:rPr lang="fr-FR" dirty="0" err="1"/>
              <a:t>hypovascularisée</a:t>
            </a:r>
            <a:r>
              <a:rPr lang="fr-FR" dirty="0"/>
              <a:t>)</a:t>
            </a:r>
          </a:p>
          <a:p>
            <a:pPr marL="457200" lvl="1" indent="0">
              <a:buNone/>
            </a:pPr>
            <a:r>
              <a:rPr lang="fr-FR" dirty="0"/>
              <a:t>- Insertion → enthèse calcanéenne</a:t>
            </a:r>
          </a:p>
        </p:txBody>
      </p:sp>
      <p:sp>
        <p:nvSpPr>
          <p:cNvPr id="6" name="AutoShape 6" descr="Résultat de recherche d'images pour &quot;pictogramme ski&quot;">
            <a:extLst>
              <a:ext uri="{FF2B5EF4-FFF2-40B4-BE49-F238E27FC236}">
                <a16:creationId xmlns:a16="http://schemas.microsoft.com/office/drawing/2014/main" id="{06340690-10EC-1E62-51C5-CE5101B469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Résultat de recherche d'images pour &quot;pictogramme ski&quot;">
            <a:extLst>
              <a:ext uri="{FF2B5EF4-FFF2-40B4-BE49-F238E27FC236}">
                <a16:creationId xmlns:a16="http://schemas.microsoft.com/office/drawing/2014/main" id="{B450463E-7AB5-9EBC-D1B1-C2DC4C416C24}"/>
              </a:ext>
            </a:extLst>
          </p:cNvPr>
          <p:cNvSpPr>
            <a:spLocks noChangeAspect="1" noChangeArrowheads="1"/>
          </p:cNvSpPr>
          <p:nvPr/>
        </p:nvSpPr>
        <p:spPr bwMode="auto">
          <a:xfrm>
            <a:off x="5943600" y="34363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Espace réservé du pied de page 4">
            <a:extLst>
              <a:ext uri="{FF2B5EF4-FFF2-40B4-BE49-F238E27FC236}">
                <a16:creationId xmlns:a16="http://schemas.microsoft.com/office/drawing/2014/main" id="{92541F3E-D951-927E-0DE5-EC78C62C3D7F}"/>
              </a:ext>
            </a:extLst>
          </p:cNvPr>
          <p:cNvSpPr>
            <a:spLocks noGrp="1"/>
          </p:cNvSpPr>
          <p:nvPr>
            <p:ph type="ftr" sz="quarter" idx="11"/>
          </p:nvPr>
        </p:nvSpPr>
        <p:spPr/>
        <p:txBody>
          <a:bodyPr/>
          <a:lstStyle/>
          <a:p>
            <a:endParaRPr lang="en-US" dirty="0"/>
          </a:p>
        </p:txBody>
      </p:sp>
      <p:pic>
        <p:nvPicPr>
          <p:cNvPr id="4" name="Image 3">
            <a:extLst>
              <a:ext uri="{FF2B5EF4-FFF2-40B4-BE49-F238E27FC236}">
                <a16:creationId xmlns:a16="http://schemas.microsoft.com/office/drawing/2014/main" id="{D251EBFD-FC22-460B-7E52-1FD9D0CA4BE1}"/>
              </a:ext>
            </a:extLst>
          </p:cNvPr>
          <p:cNvPicPr>
            <a:picLocks noChangeAspect="1"/>
          </p:cNvPicPr>
          <p:nvPr/>
        </p:nvPicPr>
        <p:blipFill>
          <a:blip r:embed="rId2"/>
          <a:stretch>
            <a:fillRect/>
          </a:stretch>
        </p:blipFill>
        <p:spPr>
          <a:xfrm>
            <a:off x="8372787" y="1762713"/>
            <a:ext cx="2232460" cy="3027774"/>
          </a:xfrm>
          <a:prstGeom prst="rect">
            <a:avLst/>
          </a:prstGeom>
        </p:spPr>
      </p:pic>
    </p:spTree>
    <p:extLst>
      <p:ext uri="{BB962C8B-B14F-4D97-AF65-F5344CB8AC3E}">
        <p14:creationId xmlns:p14="http://schemas.microsoft.com/office/powerpoint/2010/main" val="3056321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E5519-FEA5-0D65-7F47-8E672B7CBF19}"/>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B4941DF1-DA16-5F70-83AE-5358B4CC69FC}"/>
              </a:ext>
            </a:extLst>
          </p:cNvPr>
          <p:cNvSpPr>
            <a:spLocks noGrp="1"/>
          </p:cNvSpPr>
          <p:nvPr>
            <p:ph type="title"/>
          </p:nvPr>
        </p:nvSpPr>
        <p:spPr/>
        <p:txBody>
          <a:bodyPr/>
          <a:lstStyle/>
          <a:p>
            <a:r>
              <a:rPr lang="fr-FR" dirty="0"/>
              <a:t>Etiopathogénie</a:t>
            </a:r>
          </a:p>
        </p:txBody>
      </p:sp>
      <p:sp>
        <p:nvSpPr>
          <p:cNvPr id="8" name="Espace réservé du contenu 7">
            <a:extLst>
              <a:ext uri="{FF2B5EF4-FFF2-40B4-BE49-F238E27FC236}">
                <a16:creationId xmlns:a16="http://schemas.microsoft.com/office/drawing/2014/main" id="{D6EC1A49-8540-1005-CADD-A7F8D19F76C1}"/>
              </a:ext>
            </a:extLst>
          </p:cNvPr>
          <p:cNvSpPr>
            <a:spLocks noGrp="1"/>
          </p:cNvSpPr>
          <p:nvPr>
            <p:ph sz="half" idx="2"/>
          </p:nvPr>
        </p:nvSpPr>
        <p:spPr>
          <a:xfrm>
            <a:off x="2680447" y="1905000"/>
            <a:ext cx="8041341" cy="3998844"/>
          </a:xfrm>
        </p:spPr>
        <p:txBody>
          <a:bodyPr>
            <a:normAutofit/>
          </a:bodyPr>
          <a:lstStyle/>
          <a:p>
            <a:pPr>
              <a:buFont typeface="Arial" panose="020B0604020202020204" pitchFamily="34" charset="0"/>
              <a:buChar char="•"/>
            </a:pPr>
            <a:r>
              <a:rPr lang="fr-FR" dirty="0"/>
              <a:t>Surcharge mécanique répétée </a:t>
            </a:r>
          </a:p>
          <a:p>
            <a:pPr>
              <a:buFont typeface="Arial" panose="020B0604020202020204" pitchFamily="34" charset="0"/>
              <a:buChar char="•"/>
            </a:pPr>
            <a:r>
              <a:rPr lang="fr-FR" dirty="0"/>
              <a:t>Désorganisation du collagène I</a:t>
            </a:r>
          </a:p>
          <a:p>
            <a:pPr>
              <a:buFont typeface="Arial" panose="020B0604020202020204" pitchFamily="34" charset="0"/>
              <a:buChar char="•"/>
            </a:pPr>
            <a:r>
              <a:rPr lang="fr-FR" dirty="0" err="1"/>
              <a:t>Néo-vascularisation</a:t>
            </a:r>
            <a:r>
              <a:rPr lang="fr-FR" dirty="0"/>
              <a:t> + néo-innervation (douleur)</a:t>
            </a:r>
          </a:p>
          <a:p>
            <a:pPr>
              <a:buFont typeface="Arial" panose="020B0604020202020204" pitchFamily="34" charset="0"/>
              <a:buChar char="•"/>
            </a:pPr>
            <a:r>
              <a:rPr lang="fr-FR" dirty="0"/>
              <a:t>Augmentation GAG → épaississement local</a:t>
            </a:r>
          </a:p>
          <a:p>
            <a:pPr>
              <a:buFont typeface="Arial" panose="020B0604020202020204" pitchFamily="34" charset="0"/>
              <a:buChar char="•"/>
            </a:pPr>
            <a:endParaRPr lang="fr-FR" dirty="0"/>
          </a:p>
        </p:txBody>
      </p:sp>
      <p:sp>
        <p:nvSpPr>
          <p:cNvPr id="5" name="Espace réservé du pied de page 4">
            <a:extLst>
              <a:ext uri="{FF2B5EF4-FFF2-40B4-BE49-F238E27FC236}">
                <a16:creationId xmlns:a16="http://schemas.microsoft.com/office/drawing/2014/main" id="{01B38DCC-29DA-84A6-F065-5F76D0CD2E1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447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D8923-EB32-49D6-2C63-F63A45C77A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E4DE54E-730D-74DC-B364-B57C9D1D2558}"/>
              </a:ext>
            </a:extLst>
          </p:cNvPr>
          <p:cNvSpPr>
            <a:spLocks noGrp="1"/>
          </p:cNvSpPr>
          <p:nvPr>
            <p:ph type="title"/>
          </p:nvPr>
        </p:nvSpPr>
        <p:spPr/>
        <p:txBody>
          <a:bodyPr/>
          <a:lstStyle/>
          <a:p>
            <a:r>
              <a:rPr lang="fr-FR" dirty="0"/>
              <a:t>Facteurs de risque </a:t>
            </a:r>
          </a:p>
        </p:txBody>
      </p:sp>
      <p:sp>
        <p:nvSpPr>
          <p:cNvPr id="3" name="Espace réservé du contenu 2">
            <a:extLst>
              <a:ext uri="{FF2B5EF4-FFF2-40B4-BE49-F238E27FC236}">
                <a16:creationId xmlns:a16="http://schemas.microsoft.com/office/drawing/2014/main" id="{2E86B49A-9A68-9B56-6488-265D5699F5E6}"/>
              </a:ext>
            </a:extLst>
          </p:cNvPr>
          <p:cNvSpPr>
            <a:spLocks noGrp="1"/>
          </p:cNvSpPr>
          <p:nvPr>
            <p:ph sz="half" idx="1"/>
          </p:nvPr>
        </p:nvSpPr>
        <p:spPr/>
        <p:txBody>
          <a:bodyPr>
            <a:normAutofit/>
          </a:bodyPr>
          <a:lstStyle/>
          <a:p>
            <a:r>
              <a:rPr lang="fr-FR" b="1" dirty="0"/>
              <a:t>Intrinsèques </a:t>
            </a:r>
          </a:p>
          <a:p>
            <a:pPr marL="0" indent="0">
              <a:buNone/>
            </a:pPr>
            <a:r>
              <a:rPr lang="fr-FR" dirty="0"/>
              <a:t>Age ( qualité collagène )</a:t>
            </a:r>
          </a:p>
          <a:p>
            <a:pPr marL="0" indent="0">
              <a:buNone/>
            </a:pPr>
            <a:r>
              <a:rPr lang="fr-FR" dirty="0"/>
              <a:t>Sexe masculin </a:t>
            </a:r>
          </a:p>
          <a:p>
            <a:pPr marL="0" indent="0">
              <a:buNone/>
            </a:pPr>
            <a:r>
              <a:rPr lang="fr-FR" dirty="0"/>
              <a:t>Surcharge pondérale</a:t>
            </a:r>
          </a:p>
          <a:p>
            <a:pPr marL="0" indent="0">
              <a:buNone/>
            </a:pPr>
            <a:r>
              <a:rPr lang="fr-FR" dirty="0"/>
              <a:t>Tb statiques du pied</a:t>
            </a:r>
          </a:p>
          <a:p>
            <a:pPr marL="0" indent="0">
              <a:buNone/>
            </a:pPr>
            <a:r>
              <a:rPr lang="fr-FR" dirty="0"/>
              <a:t>Tb métaboliques ( diabète goutte dyslipidémie IRC	 )</a:t>
            </a:r>
          </a:p>
          <a:p>
            <a:pPr marL="0" indent="0">
              <a:buNone/>
            </a:pPr>
            <a:r>
              <a:rPr lang="fr-FR" dirty="0"/>
              <a:t>Pathologies rhumatismales</a:t>
            </a:r>
          </a:p>
          <a:p>
            <a:endParaRPr lang="fr-FR" dirty="0"/>
          </a:p>
        </p:txBody>
      </p:sp>
      <p:sp>
        <p:nvSpPr>
          <p:cNvPr id="4" name="Espace réservé du contenu 3">
            <a:extLst>
              <a:ext uri="{FF2B5EF4-FFF2-40B4-BE49-F238E27FC236}">
                <a16:creationId xmlns:a16="http://schemas.microsoft.com/office/drawing/2014/main" id="{02F38244-75C8-697C-583B-AF5C5B4ADF0B}"/>
              </a:ext>
            </a:extLst>
          </p:cNvPr>
          <p:cNvSpPr>
            <a:spLocks noGrp="1"/>
          </p:cNvSpPr>
          <p:nvPr>
            <p:ph sz="half" idx="2"/>
          </p:nvPr>
        </p:nvSpPr>
        <p:spPr/>
        <p:txBody>
          <a:bodyPr>
            <a:normAutofit/>
          </a:bodyPr>
          <a:lstStyle/>
          <a:p>
            <a:r>
              <a:rPr lang="fr-FR" b="1" dirty="0"/>
              <a:t>Extrinsèques</a:t>
            </a:r>
          </a:p>
          <a:p>
            <a:pPr marL="0" indent="0">
              <a:buNone/>
            </a:pPr>
            <a:r>
              <a:rPr lang="fr-FR" dirty="0"/>
              <a:t>Technique de course</a:t>
            </a:r>
          </a:p>
          <a:p>
            <a:pPr marL="0" indent="0">
              <a:buNone/>
            </a:pPr>
            <a:r>
              <a:rPr lang="fr-FR" dirty="0"/>
              <a:t>Défaut d’hydratation</a:t>
            </a:r>
          </a:p>
          <a:p>
            <a:pPr marL="0" indent="0">
              <a:buNone/>
            </a:pPr>
            <a:r>
              <a:rPr lang="fr-FR" dirty="0"/>
              <a:t>Prise médicamenteuses (cortico, FQ, statines )</a:t>
            </a:r>
          </a:p>
          <a:p>
            <a:pPr marL="0" indent="0">
              <a:buNone/>
            </a:pPr>
            <a:endParaRPr lang="fr-FR" dirty="0"/>
          </a:p>
        </p:txBody>
      </p:sp>
      <p:sp>
        <p:nvSpPr>
          <p:cNvPr id="5" name="Espace réservé du pied de page 4">
            <a:extLst>
              <a:ext uri="{FF2B5EF4-FFF2-40B4-BE49-F238E27FC236}">
                <a16:creationId xmlns:a16="http://schemas.microsoft.com/office/drawing/2014/main" id="{79B44505-F34D-908E-6B90-4E130C618BE1}"/>
              </a:ext>
            </a:extLst>
          </p:cNvPr>
          <p:cNvSpPr>
            <a:spLocks noGrp="1"/>
          </p:cNvSpPr>
          <p:nvPr>
            <p:ph type="ftr" sz="quarter" idx="11"/>
          </p:nvPr>
        </p:nvSpPr>
        <p:spPr/>
        <p:txBody>
          <a:bodyPr/>
          <a:lstStyle/>
          <a:p>
            <a:endParaRPr lang="en-US" dirty="0"/>
          </a:p>
        </p:txBody>
      </p:sp>
      <p:pic>
        <p:nvPicPr>
          <p:cNvPr id="6" name="Image 5">
            <a:extLst>
              <a:ext uri="{FF2B5EF4-FFF2-40B4-BE49-F238E27FC236}">
                <a16:creationId xmlns:a16="http://schemas.microsoft.com/office/drawing/2014/main" id="{34174EE1-DA43-B683-CF82-70E329EEBD1D}"/>
              </a:ext>
            </a:extLst>
          </p:cNvPr>
          <p:cNvPicPr>
            <a:picLocks noChangeAspect="1"/>
          </p:cNvPicPr>
          <p:nvPr/>
        </p:nvPicPr>
        <p:blipFill>
          <a:blip r:embed="rId2"/>
          <a:stretch>
            <a:fillRect/>
          </a:stretch>
        </p:blipFill>
        <p:spPr>
          <a:xfrm>
            <a:off x="8555025" y="4196964"/>
            <a:ext cx="3237257" cy="1822862"/>
          </a:xfrm>
          <a:prstGeom prst="rect">
            <a:avLst/>
          </a:prstGeom>
        </p:spPr>
      </p:pic>
    </p:spTree>
    <p:extLst>
      <p:ext uri="{BB962C8B-B14F-4D97-AF65-F5344CB8AC3E}">
        <p14:creationId xmlns:p14="http://schemas.microsoft.com/office/powerpoint/2010/main" val="2500784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3D013-3D61-416C-88C7-D78C2D33FB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44D242-FB59-FB55-E4B8-7C86902921D5}"/>
              </a:ext>
            </a:extLst>
          </p:cNvPr>
          <p:cNvSpPr>
            <a:spLocks noGrp="1"/>
          </p:cNvSpPr>
          <p:nvPr>
            <p:ph type="title"/>
          </p:nvPr>
        </p:nvSpPr>
        <p:spPr/>
        <p:txBody>
          <a:bodyPr/>
          <a:lstStyle/>
          <a:p>
            <a:r>
              <a:rPr lang="fr-FR" dirty="0"/>
              <a:t>Symptômes</a:t>
            </a:r>
          </a:p>
        </p:txBody>
      </p:sp>
      <p:sp>
        <p:nvSpPr>
          <p:cNvPr id="5" name="Espace réservé du pied de page 4">
            <a:extLst>
              <a:ext uri="{FF2B5EF4-FFF2-40B4-BE49-F238E27FC236}">
                <a16:creationId xmlns:a16="http://schemas.microsoft.com/office/drawing/2014/main" id="{B6FAF6EC-D9B8-762D-3C5C-23D87A7273B3}"/>
              </a:ext>
            </a:extLst>
          </p:cNvPr>
          <p:cNvSpPr>
            <a:spLocks noGrp="1"/>
          </p:cNvSpPr>
          <p:nvPr>
            <p:ph type="ftr" sz="quarter" idx="11"/>
          </p:nvPr>
        </p:nvSpPr>
        <p:spPr/>
        <p:txBody>
          <a:bodyPr/>
          <a:lstStyle/>
          <a:p>
            <a:endParaRPr lang="en-US" dirty="0"/>
          </a:p>
        </p:txBody>
      </p:sp>
      <p:sp>
        <p:nvSpPr>
          <p:cNvPr id="4" name="Espace réservé du contenu 3">
            <a:extLst>
              <a:ext uri="{FF2B5EF4-FFF2-40B4-BE49-F238E27FC236}">
                <a16:creationId xmlns:a16="http://schemas.microsoft.com/office/drawing/2014/main" id="{69D7FB87-AD78-D20B-518D-0BE1E74EB560}"/>
              </a:ext>
            </a:extLst>
          </p:cNvPr>
          <p:cNvSpPr>
            <a:spLocks noGrp="1"/>
          </p:cNvSpPr>
          <p:nvPr>
            <p:ph sz="half" idx="1"/>
          </p:nvPr>
        </p:nvSpPr>
        <p:spPr/>
        <p:txBody>
          <a:bodyPr/>
          <a:lstStyle/>
          <a:p>
            <a:r>
              <a:rPr lang="fr-FR" dirty="0"/>
              <a:t>Douleur postéro-inférieure à l’effort</a:t>
            </a:r>
          </a:p>
          <a:p>
            <a:r>
              <a:rPr lang="fr-FR" dirty="0"/>
              <a:t>raideur matinale</a:t>
            </a:r>
          </a:p>
          <a:p>
            <a:r>
              <a:rPr lang="fr-FR" dirty="0"/>
              <a:t>Douleur au démarrage → amélioration → réapparition post-effort</a:t>
            </a:r>
          </a:p>
        </p:txBody>
      </p:sp>
      <p:pic>
        <p:nvPicPr>
          <p:cNvPr id="3" name="Image 2">
            <a:extLst>
              <a:ext uri="{FF2B5EF4-FFF2-40B4-BE49-F238E27FC236}">
                <a16:creationId xmlns:a16="http://schemas.microsoft.com/office/drawing/2014/main" id="{59E3A765-969B-1871-290F-8A6C9BCE09A0}"/>
              </a:ext>
            </a:extLst>
          </p:cNvPr>
          <p:cNvPicPr>
            <a:picLocks noChangeAspect="1"/>
          </p:cNvPicPr>
          <p:nvPr/>
        </p:nvPicPr>
        <p:blipFill>
          <a:blip r:embed="rId3"/>
          <a:stretch>
            <a:fillRect/>
          </a:stretch>
        </p:blipFill>
        <p:spPr>
          <a:xfrm>
            <a:off x="7508504" y="2129586"/>
            <a:ext cx="3996107" cy="2236974"/>
          </a:xfrm>
          <a:prstGeom prst="rect">
            <a:avLst/>
          </a:prstGeom>
        </p:spPr>
      </p:pic>
    </p:spTree>
    <p:extLst>
      <p:ext uri="{BB962C8B-B14F-4D97-AF65-F5344CB8AC3E}">
        <p14:creationId xmlns:p14="http://schemas.microsoft.com/office/powerpoint/2010/main" val="2702457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B21C1-E217-11DF-5D1A-DFFD6ADFCCF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4488DB-36E4-CF76-EB9D-3DAF8F4F20D9}"/>
              </a:ext>
            </a:extLst>
          </p:cNvPr>
          <p:cNvSpPr>
            <a:spLocks noGrp="1"/>
          </p:cNvSpPr>
          <p:nvPr>
            <p:ph type="title"/>
          </p:nvPr>
        </p:nvSpPr>
        <p:spPr/>
        <p:txBody>
          <a:bodyPr/>
          <a:lstStyle/>
          <a:p>
            <a:r>
              <a:rPr lang="fr-FR" dirty="0"/>
              <a:t>Tests sémiologiques</a:t>
            </a:r>
          </a:p>
        </p:txBody>
      </p:sp>
      <p:sp>
        <p:nvSpPr>
          <p:cNvPr id="3" name="Espace réservé du contenu 2">
            <a:extLst>
              <a:ext uri="{FF2B5EF4-FFF2-40B4-BE49-F238E27FC236}">
                <a16:creationId xmlns:a16="http://schemas.microsoft.com/office/drawing/2014/main" id="{EC5AB519-937F-6080-1073-F42FE9BA5A05}"/>
              </a:ext>
            </a:extLst>
          </p:cNvPr>
          <p:cNvSpPr>
            <a:spLocks noGrp="1"/>
          </p:cNvSpPr>
          <p:nvPr>
            <p:ph sz="half" idx="1"/>
          </p:nvPr>
        </p:nvSpPr>
        <p:spPr>
          <a:xfrm>
            <a:off x="2671481" y="1839227"/>
            <a:ext cx="5889813" cy="4071995"/>
          </a:xfrm>
        </p:spPr>
        <p:txBody>
          <a:bodyPr>
            <a:normAutofit/>
          </a:bodyPr>
          <a:lstStyle/>
          <a:p>
            <a:r>
              <a:rPr lang="fr-FR" dirty="0"/>
              <a:t>Épaississement fusiforme (</a:t>
            </a:r>
            <a:r>
              <a:rPr lang="fr-FR" dirty="0" err="1"/>
              <a:t>mid</a:t>
            </a:r>
            <a:r>
              <a:rPr lang="fr-FR" dirty="0"/>
              <a:t>-portion)</a:t>
            </a:r>
          </a:p>
          <a:p>
            <a:pPr marL="0" indent="0">
              <a:buNone/>
            </a:pPr>
            <a:r>
              <a:rPr lang="fr-FR" dirty="0"/>
              <a:t>VS Tuméfaction locale / déformation ( enthésopathie ) </a:t>
            </a:r>
          </a:p>
          <a:p>
            <a:r>
              <a:rPr lang="fr-FR" dirty="0"/>
              <a:t>Douleur postéro-inférieure à l’étirement passif ou dynamique ( accroupi )</a:t>
            </a:r>
          </a:p>
          <a:p>
            <a:r>
              <a:rPr lang="fr-FR" dirty="0"/>
              <a:t>Douleur au Royal London Hospital test</a:t>
            </a:r>
          </a:p>
          <a:p>
            <a:r>
              <a:rPr lang="fr-FR" dirty="0"/>
              <a:t>Montée sur demi pointe monopodale : douloureux</a:t>
            </a:r>
          </a:p>
        </p:txBody>
      </p:sp>
      <p:sp>
        <p:nvSpPr>
          <p:cNvPr id="5" name="Espace réservé du pied de page 4">
            <a:extLst>
              <a:ext uri="{FF2B5EF4-FFF2-40B4-BE49-F238E27FC236}">
                <a16:creationId xmlns:a16="http://schemas.microsoft.com/office/drawing/2014/main" id="{33A7CE43-F66D-DFF1-EC0F-1E350B34A88C}"/>
              </a:ext>
            </a:extLst>
          </p:cNvPr>
          <p:cNvSpPr>
            <a:spLocks noGrp="1"/>
          </p:cNvSpPr>
          <p:nvPr>
            <p:ph type="ftr" sz="quarter" idx="11"/>
          </p:nvPr>
        </p:nvSpPr>
        <p:spPr/>
        <p:txBody>
          <a:bodyPr/>
          <a:lstStyle/>
          <a:p>
            <a:endParaRPr lang="en-US" dirty="0"/>
          </a:p>
        </p:txBody>
      </p:sp>
      <p:pic>
        <p:nvPicPr>
          <p:cNvPr id="4" name="Image 3">
            <a:extLst>
              <a:ext uri="{FF2B5EF4-FFF2-40B4-BE49-F238E27FC236}">
                <a16:creationId xmlns:a16="http://schemas.microsoft.com/office/drawing/2014/main" id="{A95CC0E3-FDAE-671F-0D36-0042FCBBE888}"/>
              </a:ext>
            </a:extLst>
          </p:cNvPr>
          <p:cNvPicPr>
            <a:picLocks noChangeAspect="1"/>
          </p:cNvPicPr>
          <p:nvPr/>
        </p:nvPicPr>
        <p:blipFill>
          <a:blip r:embed="rId3"/>
          <a:stretch>
            <a:fillRect/>
          </a:stretch>
        </p:blipFill>
        <p:spPr>
          <a:xfrm>
            <a:off x="9470912" y="1615235"/>
            <a:ext cx="1476597" cy="2214287"/>
          </a:xfrm>
          <a:prstGeom prst="rect">
            <a:avLst/>
          </a:prstGeom>
        </p:spPr>
      </p:pic>
      <p:pic>
        <p:nvPicPr>
          <p:cNvPr id="6" name="Image 5">
            <a:extLst>
              <a:ext uri="{FF2B5EF4-FFF2-40B4-BE49-F238E27FC236}">
                <a16:creationId xmlns:a16="http://schemas.microsoft.com/office/drawing/2014/main" id="{BCD1EF8F-4665-53F8-ABAD-81DC63F32D9D}"/>
              </a:ext>
            </a:extLst>
          </p:cNvPr>
          <p:cNvPicPr>
            <a:picLocks noChangeAspect="1"/>
          </p:cNvPicPr>
          <p:nvPr/>
        </p:nvPicPr>
        <p:blipFill>
          <a:blip r:embed="rId4"/>
          <a:stretch>
            <a:fillRect/>
          </a:stretch>
        </p:blipFill>
        <p:spPr>
          <a:xfrm>
            <a:off x="8985103" y="4078331"/>
            <a:ext cx="2773082" cy="1559859"/>
          </a:xfrm>
          <a:prstGeom prst="rect">
            <a:avLst/>
          </a:prstGeom>
        </p:spPr>
      </p:pic>
    </p:spTree>
    <p:extLst>
      <p:ext uri="{BB962C8B-B14F-4D97-AF65-F5344CB8AC3E}">
        <p14:creationId xmlns:p14="http://schemas.microsoft.com/office/powerpoint/2010/main" val="2905615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EF709-71FB-AABE-356A-59D0E2F181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F60BD2-F4A1-B171-5482-75BFA1527470}"/>
              </a:ext>
            </a:extLst>
          </p:cNvPr>
          <p:cNvSpPr>
            <a:spLocks noGrp="1"/>
          </p:cNvSpPr>
          <p:nvPr>
            <p:ph type="title"/>
          </p:nvPr>
        </p:nvSpPr>
        <p:spPr/>
        <p:txBody>
          <a:bodyPr/>
          <a:lstStyle/>
          <a:p>
            <a:r>
              <a:rPr lang="fr-FR" dirty="0"/>
              <a:t>Diagnostic différentiel &amp; EC</a:t>
            </a:r>
          </a:p>
        </p:txBody>
      </p:sp>
      <p:sp>
        <p:nvSpPr>
          <p:cNvPr id="3" name="Espace réservé du contenu 2">
            <a:extLst>
              <a:ext uri="{FF2B5EF4-FFF2-40B4-BE49-F238E27FC236}">
                <a16:creationId xmlns:a16="http://schemas.microsoft.com/office/drawing/2014/main" id="{E2F9FACD-F65C-72F0-ECFB-746CF60B0A8A}"/>
              </a:ext>
            </a:extLst>
          </p:cNvPr>
          <p:cNvSpPr>
            <a:spLocks noGrp="1"/>
          </p:cNvSpPr>
          <p:nvPr>
            <p:ph idx="1"/>
          </p:nvPr>
        </p:nvSpPr>
        <p:spPr>
          <a:xfrm>
            <a:off x="2492188" y="1901698"/>
            <a:ext cx="9012424" cy="4009524"/>
          </a:xfrm>
        </p:spPr>
        <p:txBody>
          <a:bodyPr/>
          <a:lstStyle/>
          <a:p>
            <a:r>
              <a:rPr lang="fr-FR" dirty="0"/>
              <a:t>Bursite </a:t>
            </a:r>
            <a:r>
              <a:rPr lang="fr-FR" dirty="0" err="1"/>
              <a:t>rétrocalcanéenne</a:t>
            </a:r>
            <a:endParaRPr lang="fr-FR" dirty="0"/>
          </a:p>
          <a:p>
            <a:r>
              <a:rPr lang="fr-FR" dirty="0"/>
              <a:t>Conflit postérieur </a:t>
            </a:r>
          </a:p>
          <a:p>
            <a:r>
              <a:rPr lang="fr-FR" dirty="0"/>
              <a:t>Rupture partielle</a:t>
            </a:r>
          </a:p>
          <a:p>
            <a:r>
              <a:rPr lang="fr-FR" dirty="0"/>
              <a:t>Radiculopathie S1	</a:t>
            </a:r>
          </a:p>
          <a:p>
            <a:endParaRPr lang="fr-FR" dirty="0"/>
          </a:p>
          <a:p>
            <a:pPr marL="0" indent="0">
              <a:buNone/>
            </a:pPr>
            <a:r>
              <a:rPr lang="fr-FR" dirty="0"/>
              <a:t>Echo = examen de choix sensible à 100%</a:t>
            </a:r>
          </a:p>
          <a:p>
            <a:pPr marL="0" indent="0">
              <a:buNone/>
            </a:pPr>
            <a:r>
              <a:rPr lang="fr-FR" dirty="0"/>
              <a:t>IRM +++</a:t>
            </a:r>
          </a:p>
          <a:p>
            <a:pPr marL="0" indent="0">
              <a:buNone/>
            </a:pPr>
            <a:r>
              <a:rPr lang="fr-FR" dirty="0"/>
              <a:t>Radio afin d’évaluer la nécessité de prise en charge d’un </a:t>
            </a:r>
            <a:r>
              <a:rPr lang="fr-FR" dirty="0" err="1"/>
              <a:t>Haglund</a:t>
            </a:r>
            <a:r>
              <a:rPr lang="fr-FR" dirty="0"/>
              <a:t> </a:t>
            </a:r>
          </a:p>
        </p:txBody>
      </p:sp>
      <p:sp>
        <p:nvSpPr>
          <p:cNvPr id="4" name="Espace réservé du pied de page 3">
            <a:extLst>
              <a:ext uri="{FF2B5EF4-FFF2-40B4-BE49-F238E27FC236}">
                <a16:creationId xmlns:a16="http://schemas.microsoft.com/office/drawing/2014/main" id="{34C54F8A-4FC2-EB2C-63F6-CBD420D936E6}"/>
              </a:ext>
            </a:extLst>
          </p:cNvPr>
          <p:cNvSpPr>
            <a:spLocks noGrp="1"/>
          </p:cNvSpPr>
          <p:nvPr>
            <p:ph type="ftr" sz="quarter" idx="11"/>
          </p:nvPr>
        </p:nvSpPr>
        <p:spPr/>
        <p:txBody>
          <a:bodyPr/>
          <a:lstStyle/>
          <a:p>
            <a:endParaRPr lang="en-US" dirty="0"/>
          </a:p>
        </p:txBody>
      </p:sp>
      <p:pic>
        <p:nvPicPr>
          <p:cNvPr id="5" name="Image 4">
            <a:extLst>
              <a:ext uri="{FF2B5EF4-FFF2-40B4-BE49-F238E27FC236}">
                <a16:creationId xmlns:a16="http://schemas.microsoft.com/office/drawing/2014/main" id="{C73EFFFA-423A-CB6B-E598-FA17D45C4311}"/>
              </a:ext>
            </a:extLst>
          </p:cNvPr>
          <p:cNvPicPr>
            <a:picLocks noChangeAspect="1"/>
          </p:cNvPicPr>
          <p:nvPr/>
        </p:nvPicPr>
        <p:blipFill>
          <a:blip r:embed="rId3"/>
          <a:stretch>
            <a:fillRect/>
          </a:stretch>
        </p:blipFill>
        <p:spPr>
          <a:xfrm>
            <a:off x="7714607" y="1901698"/>
            <a:ext cx="3768936" cy="2120713"/>
          </a:xfrm>
          <a:prstGeom prst="rect">
            <a:avLst/>
          </a:prstGeom>
        </p:spPr>
      </p:pic>
    </p:spTree>
    <p:extLst>
      <p:ext uri="{BB962C8B-B14F-4D97-AF65-F5344CB8AC3E}">
        <p14:creationId xmlns:p14="http://schemas.microsoft.com/office/powerpoint/2010/main" val="3641640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52322-2073-AE56-6251-8004BD37B5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CFB24F0-69BA-C4B2-C3A6-759234F2F41C}"/>
              </a:ext>
            </a:extLst>
          </p:cNvPr>
          <p:cNvSpPr>
            <a:spLocks noGrp="1"/>
          </p:cNvSpPr>
          <p:nvPr>
            <p:ph type="title"/>
          </p:nvPr>
        </p:nvSpPr>
        <p:spPr/>
        <p:txBody>
          <a:bodyPr/>
          <a:lstStyle/>
          <a:p>
            <a:r>
              <a:rPr lang="fr-FR" dirty="0"/>
              <a:t>Prise en charge </a:t>
            </a:r>
          </a:p>
        </p:txBody>
      </p:sp>
      <p:sp>
        <p:nvSpPr>
          <p:cNvPr id="3" name="Espace réservé du contenu 2">
            <a:extLst>
              <a:ext uri="{FF2B5EF4-FFF2-40B4-BE49-F238E27FC236}">
                <a16:creationId xmlns:a16="http://schemas.microsoft.com/office/drawing/2014/main" id="{52952EF8-5471-4885-A0CF-5A794FE790C6}"/>
              </a:ext>
            </a:extLst>
          </p:cNvPr>
          <p:cNvSpPr>
            <a:spLocks noGrp="1"/>
          </p:cNvSpPr>
          <p:nvPr>
            <p:ph idx="1"/>
          </p:nvPr>
        </p:nvSpPr>
        <p:spPr>
          <a:xfrm>
            <a:off x="2589212" y="1425389"/>
            <a:ext cx="8915400" cy="4485834"/>
          </a:xfrm>
        </p:spPr>
        <p:txBody>
          <a:bodyPr>
            <a:normAutofit fontScale="62500" lnSpcReduction="20000"/>
          </a:bodyPr>
          <a:lstStyle/>
          <a:p>
            <a:pPr>
              <a:buNone/>
            </a:pPr>
            <a:r>
              <a:rPr lang="fr-FR" b="1" dirty="0"/>
              <a:t>Phase douloureuse</a:t>
            </a:r>
          </a:p>
          <a:p>
            <a:pPr>
              <a:buFont typeface="Arial" panose="020B0604020202020204" pitchFamily="34" charset="0"/>
              <a:buChar char="•"/>
            </a:pPr>
            <a:r>
              <a:rPr lang="fr-FR" dirty="0"/>
              <a:t>Repos temporaire de la course </a:t>
            </a:r>
          </a:p>
          <a:p>
            <a:pPr>
              <a:buFont typeface="Arial" panose="020B0604020202020204" pitchFamily="34" charset="0"/>
              <a:buChar char="•"/>
            </a:pPr>
            <a:r>
              <a:rPr lang="fr-FR" dirty="0"/>
              <a:t>Talonnette </a:t>
            </a:r>
          </a:p>
          <a:p>
            <a:pPr>
              <a:buFont typeface="Arial" panose="020B0604020202020204" pitchFamily="34" charset="0"/>
              <a:buChar char="•"/>
            </a:pPr>
            <a:r>
              <a:rPr lang="fr-FR" dirty="0"/>
              <a:t>Physiothérapie antalgique </a:t>
            </a:r>
          </a:p>
          <a:p>
            <a:pPr>
              <a:buFont typeface="Arial" panose="020B0604020202020204" pitchFamily="34" charset="0"/>
              <a:buChar char="•"/>
            </a:pPr>
            <a:endParaRPr lang="fr-FR" dirty="0"/>
          </a:p>
          <a:p>
            <a:pPr marL="0" indent="0">
              <a:buNone/>
            </a:pPr>
            <a:r>
              <a:rPr lang="fr-FR" b="1" dirty="0"/>
              <a:t>Rééducation spécifique </a:t>
            </a:r>
          </a:p>
          <a:p>
            <a:pPr>
              <a:buFont typeface="Arial" panose="020B0604020202020204" pitchFamily="34" charset="0"/>
              <a:buChar char="•"/>
            </a:pPr>
            <a:r>
              <a:rPr lang="fr-FR" dirty="0"/>
              <a:t>Travail en excentrique (Stanish / Alfredson )</a:t>
            </a:r>
          </a:p>
          <a:p>
            <a:pPr>
              <a:buFont typeface="Arial" panose="020B0604020202020204" pitchFamily="34" charset="0"/>
              <a:buChar char="•"/>
            </a:pPr>
            <a:r>
              <a:rPr lang="fr-FR" dirty="0"/>
              <a:t>MTP</a:t>
            </a:r>
          </a:p>
          <a:p>
            <a:pPr>
              <a:buFont typeface="Arial" panose="020B0604020202020204" pitchFamily="34" charset="0"/>
              <a:buChar char="•"/>
            </a:pPr>
            <a:r>
              <a:rPr lang="fr-FR" dirty="0"/>
              <a:t>Ondes de choc ( corporéal ) </a:t>
            </a:r>
          </a:p>
          <a:p>
            <a:pPr marL="0" indent="0">
              <a:buNone/>
            </a:pPr>
            <a:endParaRPr lang="fr-FR" b="1" dirty="0"/>
          </a:p>
          <a:p>
            <a:pPr marL="0" indent="0">
              <a:buNone/>
            </a:pPr>
            <a:r>
              <a:rPr lang="fr-FR" b="1" dirty="0"/>
              <a:t>Thérapies complémentaires</a:t>
            </a:r>
          </a:p>
          <a:p>
            <a:pPr>
              <a:buFont typeface="Arial" panose="020B0604020202020204" pitchFamily="34" charset="0"/>
              <a:buChar char="•"/>
            </a:pPr>
            <a:r>
              <a:rPr lang="fr-FR" dirty="0"/>
              <a:t>Ponction infiltration d’une bursite pré achiléenne</a:t>
            </a:r>
          </a:p>
          <a:p>
            <a:pPr>
              <a:buFont typeface="Arial" panose="020B0604020202020204" pitchFamily="34" charset="0"/>
              <a:buChar char="•"/>
            </a:pPr>
            <a:r>
              <a:rPr lang="fr-FR" dirty="0"/>
              <a:t>PRP si échec de la rééducation ou sportif impatient</a:t>
            </a:r>
          </a:p>
          <a:p>
            <a:pPr>
              <a:buFont typeface="Arial" panose="020B0604020202020204" pitchFamily="34" charset="0"/>
              <a:buChar char="•"/>
            </a:pPr>
            <a:r>
              <a:rPr lang="fr-FR" dirty="0"/>
              <a:t>Laser </a:t>
            </a:r>
          </a:p>
          <a:p>
            <a:pPr>
              <a:buFont typeface="Arial" panose="020B0604020202020204" pitchFamily="34" charset="0"/>
              <a:buChar char="•"/>
            </a:pPr>
            <a:endParaRPr lang="fr-FR" dirty="0"/>
          </a:p>
          <a:p>
            <a:pPr marL="0" indent="0">
              <a:buNone/>
            </a:pPr>
            <a:r>
              <a:rPr lang="fr-FR" b="1" dirty="0"/>
              <a:t>Chirurgie si chronicité </a:t>
            </a:r>
          </a:p>
          <a:p>
            <a:pPr>
              <a:buFont typeface="Arial" panose="020B0604020202020204" pitchFamily="34" charset="0"/>
              <a:buChar char="•"/>
            </a:pPr>
            <a:endParaRPr lang="fr-FR" dirty="0"/>
          </a:p>
          <a:p>
            <a:pPr>
              <a:buFont typeface="Arial" panose="020B0604020202020204" pitchFamily="34" charset="0"/>
              <a:buChar char="•"/>
            </a:pPr>
            <a:endParaRPr lang="fr-FR" dirty="0"/>
          </a:p>
        </p:txBody>
      </p:sp>
      <p:sp>
        <p:nvSpPr>
          <p:cNvPr id="4" name="Espace réservé du pied de page 3">
            <a:extLst>
              <a:ext uri="{FF2B5EF4-FFF2-40B4-BE49-F238E27FC236}">
                <a16:creationId xmlns:a16="http://schemas.microsoft.com/office/drawing/2014/main" id="{AE4E6751-18B5-EAB6-21A7-267C837D50F0}"/>
              </a:ext>
            </a:extLst>
          </p:cNvPr>
          <p:cNvSpPr>
            <a:spLocks noGrp="1"/>
          </p:cNvSpPr>
          <p:nvPr>
            <p:ph type="ftr" sz="quarter" idx="11"/>
          </p:nvPr>
        </p:nvSpPr>
        <p:spPr/>
        <p:txBody>
          <a:bodyPr/>
          <a:lstStyle/>
          <a:p>
            <a:endParaRPr lang="en-US" dirty="0"/>
          </a:p>
        </p:txBody>
      </p:sp>
      <p:pic>
        <p:nvPicPr>
          <p:cNvPr id="5" name="Image 4">
            <a:extLst>
              <a:ext uri="{FF2B5EF4-FFF2-40B4-BE49-F238E27FC236}">
                <a16:creationId xmlns:a16="http://schemas.microsoft.com/office/drawing/2014/main" id="{FDD70128-4656-D2A1-0A92-2116DEC4ABE8}"/>
              </a:ext>
            </a:extLst>
          </p:cNvPr>
          <p:cNvPicPr>
            <a:picLocks noChangeAspect="1"/>
          </p:cNvPicPr>
          <p:nvPr/>
        </p:nvPicPr>
        <p:blipFill>
          <a:blip r:embed="rId3"/>
          <a:stretch>
            <a:fillRect/>
          </a:stretch>
        </p:blipFill>
        <p:spPr>
          <a:xfrm>
            <a:off x="9064779" y="2254188"/>
            <a:ext cx="2626659" cy="1749923"/>
          </a:xfrm>
          <a:prstGeom prst="rect">
            <a:avLst/>
          </a:prstGeom>
        </p:spPr>
      </p:pic>
      <p:pic>
        <p:nvPicPr>
          <p:cNvPr id="6" name="Image 5">
            <a:extLst>
              <a:ext uri="{FF2B5EF4-FFF2-40B4-BE49-F238E27FC236}">
                <a16:creationId xmlns:a16="http://schemas.microsoft.com/office/drawing/2014/main" id="{FF654212-73C6-628A-0D33-731A9120F8F2}"/>
              </a:ext>
            </a:extLst>
          </p:cNvPr>
          <p:cNvPicPr>
            <a:picLocks noChangeAspect="1"/>
          </p:cNvPicPr>
          <p:nvPr/>
        </p:nvPicPr>
        <p:blipFill>
          <a:blip r:embed="rId4"/>
          <a:stretch>
            <a:fillRect/>
          </a:stretch>
        </p:blipFill>
        <p:spPr>
          <a:xfrm>
            <a:off x="7817412" y="1470372"/>
            <a:ext cx="1434193" cy="1434193"/>
          </a:xfrm>
          <a:prstGeom prst="rect">
            <a:avLst/>
          </a:prstGeom>
        </p:spPr>
      </p:pic>
      <p:pic>
        <p:nvPicPr>
          <p:cNvPr id="7" name="Image 6">
            <a:extLst>
              <a:ext uri="{FF2B5EF4-FFF2-40B4-BE49-F238E27FC236}">
                <a16:creationId xmlns:a16="http://schemas.microsoft.com/office/drawing/2014/main" id="{C616C35E-2660-A814-CFEA-3D510BF03CE5}"/>
              </a:ext>
            </a:extLst>
          </p:cNvPr>
          <p:cNvPicPr>
            <a:picLocks noChangeAspect="1"/>
          </p:cNvPicPr>
          <p:nvPr/>
        </p:nvPicPr>
        <p:blipFill>
          <a:blip r:embed="rId5"/>
          <a:stretch>
            <a:fillRect/>
          </a:stretch>
        </p:blipFill>
        <p:spPr>
          <a:xfrm>
            <a:off x="7457062" y="3599264"/>
            <a:ext cx="2154891" cy="1616168"/>
          </a:xfrm>
          <a:prstGeom prst="rect">
            <a:avLst/>
          </a:prstGeom>
        </p:spPr>
      </p:pic>
    </p:spTree>
    <p:extLst>
      <p:ext uri="{BB962C8B-B14F-4D97-AF65-F5344CB8AC3E}">
        <p14:creationId xmlns:p14="http://schemas.microsoft.com/office/powerpoint/2010/main" val="3304448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40B1B-11AC-036B-8A5E-C7F44D18B3D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EAA2BB-BCB0-6839-5C87-15D7AE567E3D}"/>
              </a:ext>
            </a:extLst>
          </p:cNvPr>
          <p:cNvSpPr>
            <a:spLocks noGrp="1"/>
          </p:cNvSpPr>
          <p:nvPr>
            <p:ph type="title"/>
          </p:nvPr>
        </p:nvSpPr>
        <p:spPr/>
        <p:txBody>
          <a:bodyPr/>
          <a:lstStyle/>
          <a:p>
            <a:r>
              <a:rPr lang="fr-FR" dirty="0"/>
              <a:t>Prévention</a:t>
            </a:r>
          </a:p>
        </p:txBody>
      </p:sp>
      <p:sp>
        <p:nvSpPr>
          <p:cNvPr id="3" name="Espace réservé du contenu 2">
            <a:extLst>
              <a:ext uri="{FF2B5EF4-FFF2-40B4-BE49-F238E27FC236}">
                <a16:creationId xmlns:a16="http://schemas.microsoft.com/office/drawing/2014/main" id="{02921B30-C659-98F4-E9AE-ADA47EAF85C3}"/>
              </a:ext>
            </a:extLst>
          </p:cNvPr>
          <p:cNvSpPr>
            <a:spLocks noGrp="1"/>
          </p:cNvSpPr>
          <p:nvPr>
            <p:ph idx="1"/>
          </p:nvPr>
        </p:nvSpPr>
        <p:spPr>
          <a:xfrm>
            <a:off x="2490600" y="1663113"/>
            <a:ext cx="8915400" cy="3777622"/>
          </a:xfrm>
        </p:spPr>
        <p:txBody>
          <a:bodyPr>
            <a:normAutofit/>
          </a:bodyPr>
          <a:lstStyle/>
          <a:p>
            <a:pPr marL="0" indent="0">
              <a:buNone/>
            </a:pPr>
            <a:endParaRPr lang="fr-FR" dirty="0"/>
          </a:p>
          <a:p>
            <a:pPr>
              <a:buNone/>
            </a:pPr>
            <a:r>
              <a:rPr lang="fr-FR" dirty="0"/>
              <a:t>Etirements et renforcement excentrique régulier</a:t>
            </a:r>
          </a:p>
          <a:p>
            <a:pPr>
              <a:buNone/>
            </a:pPr>
            <a:r>
              <a:rPr lang="fr-FR" dirty="0"/>
              <a:t>Eviter course longue distance sous </a:t>
            </a:r>
            <a:r>
              <a:rPr lang="fr-FR" dirty="0" err="1"/>
              <a:t>ttt</a:t>
            </a:r>
            <a:r>
              <a:rPr lang="fr-FR" dirty="0"/>
              <a:t> </a:t>
            </a:r>
            <a:r>
              <a:rPr lang="fr-FR" dirty="0" err="1"/>
              <a:t>tendinotoxique</a:t>
            </a:r>
            <a:endParaRPr lang="fr-FR" dirty="0"/>
          </a:p>
          <a:p>
            <a:pPr>
              <a:buNone/>
            </a:pPr>
            <a:r>
              <a:rPr lang="fr-FR" dirty="0"/>
              <a:t>Hydratation +++ </a:t>
            </a:r>
          </a:p>
          <a:p>
            <a:pPr>
              <a:buNone/>
            </a:pPr>
            <a:endParaRPr lang="fr-FR" dirty="0"/>
          </a:p>
          <a:p>
            <a:pPr>
              <a:buNone/>
            </a:pPr>
            <a:endParaRPr lang="fr-FR" dirty="0"/>
          </a:p>
        </p:txBody>
      </p:sp>
      <p:sp>
        <p:nvSpPr>
          <p:cNvPr id="4" name="Espace réservé du pied de page 3">
            <a:extLst>
              <a:ext uri="{FF2B5EF4-FFF2-40B4-BE49-F238E27FC236}">
                <a16:creationId xmlns:a16="http://schemas.microsoft.com/office/drawing/2014/main" id="{915F0037-6BC7-FC79-04D0-E31763101FA9}"/>
              </a:ext>
            </a:extLst>
          </p:cNvPr>
          <p:cNvSpPr>
            <a:spLocks noGrp="1"/>
          </p:cNvSpPr>
          <p:nvPr>
            <p:ph type="ftr" sz="quarter" idx="11"/>
          </p:nvPr>
        </p:nvSpPr>
        <p:spPr/>
        <p:txBody>
          <a:bodyPr/>
          <a:lstStyle/>
          <a:p>
            <a:endParaRPr lang="en-US" dirty="0"/>
          </a:p>
        </p:txBody>
      </p:sp>
      <p:pic>
        <p:nvPicPr>
          <p:cNvPr id="5" name="Image 4">
            <a:extLst>
              <a:ext uri="{FF2B5EF4-FFF2-40B4-BE49-F238E27FC236}">
                <a16:creationId xmlns:a16="http://schemas.microsoft.com/office/drawing/2014/main" id="{45A58965-9CD7-3DD5-471B-C772D315518B}"/>
              </a:ext>
            </a:extLst>
          </p:cNvPr>
          <p:cNvPicPr>
            <a:picLocks noChangeAspect="1"/>
          </p:cNvPicPr>
          <p:nvPr/>
        </p:nvPicPr>
        <p:blipFill>
          <a:blip r:embed="rId3"/>
          <a:stretch>
            <a:fillRect/>
          </a:stretch>
        </p:blipFill>
        <p:spPr>
          <a:xfrm>
            <a:off x="7643626" y="3295147"/>
            <a:ext cx="3918324" cy="2938743"/>
          </a:xfrm>
          <a:prstGeom prst="rect">
            <a:avLst/>
          </a:prstGeom>
        </p:spPr>
      </p:pic>
    </p:spTree>
    <p:extLst>
      <p:ext uri="{BB962C8B-B14F-4D97-AF65-F5344CB8AC3E}">
        <p14:creationId xmlns:p14="http://schemas.microsoft.com/office/powerpoint/2010/main" val="2673392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2EA6F-2EDC-0159-4085-BDB9A4286175}"/>
              </a:ext>
            </a:extLst>
          </p:cNvPr>
          <p:cNvSpPr>
            <a:spLocks noGrp="1"/>
          </p:cNvSpPr>
          <p:nvPr>
            <p:ph type="title"/>
          </p:nvPr>
        </p:nvSpPr>
        <p:spPr>
          <a:xfrm>
            <a:off x="2160495" y="624110"/>
            <a:ext cx="9344118" cy="1280890"/>
          </a:xfrm>
        </p:spPr>
        <p:txBody>
          <a:bodyPr/>
          <a:lstStyle/>
          <a:p>
            <a:r>
              <a:rPr lang="fr-FR" dirty="0">
                <a:solidFill>
                  <a:srgbClr val="0070C0"/>
                </a:solidFill>
              </a:rPr>
              <a:t>Quid de la supplémentation collagène ? </a:t>
            </a:r>
          </a:p>
        </p:txBody>
      </p:sp>
      <p:sp>
        <p:nvSpPr>
          <p:cNvPr id="3" name="Espace réservé du contenu 2">
            <a:extLst>
              <a:ext uri="{FF2B5EF4-FFF2-40B4-BE49-F238E27FC236}">
                <a16:creationId xmlns:a16="http://schemas.microsoft.com/office/drawing/2014/main" id="{85BB6C19-C75F-9C22-5F24-35DE5EDA5F05}"/>
              </a:ext>
            </a:extLst>
          </p:cNvPr>
          <p:cNvSpPr>
            <a:spLocks noGrp="1"/>
          </p:cNvSpPr>
          <p:nvPr>
            <p:ph idx="1"/>
          </p:nvPr>
        </p:nvSpPr>
        <p:spPr>
          <a:xfrm>
            <a:off x="2232072" y="2131593"/>
            <a:ext cx="4600482" cy="3777622"/>
          </a:xfrm>
        </p:spPr>
        <p:txBody>
          <a:bodyPr>
            <a:normAutofit fontScale="92500" lnSpcReduction="10000"/>
          </a:bodyPr>
          <a:lstStyle/>
          <a:p>
            <a:r>
              <a:rPr lang="fr-FR" dirty="0"/>
              <a:t>Pas indispensable, pas inutile</a:t>
            </a:r>
          </a:p>
          <a:p>
            <a:r>
              <a:rPr lang="fr-FR" dirty="0"/>
              <a:t>données plutôt favorables pour la peau et l’arthrose, prometteuses pour les tendons et la performance sportive, et faibles / incertaines pour l’os</a:t>
            </a:r>
          </a:p>
          <a:p>
            <a:r>
              <a:rPr lang="fr-FR" dirty="0"/>
              <a:t>amélioration modeste de la douleur et de la fonction, avec un profil de tolérance globalement bon</a:t>
            </a:r>
          </a:p>
          <a:p>
            <a:r>
              <a:rPr lang="fr-FR" dirty="0"/>
              <a:t>potentiel en tant que complément dans la prévention ou la prise en charge du déclin des tissus conjonctifs lié à l'âge.</a:t>
            </a:r>
          </a:p>
        </p:txBody>
      </p:sp>
      <p:sp>
        <p:nvSpPr>
          <p:cNvPr id="4" name="Espace réservé du pied de page 3">
            <a:extLst>
              <a:ext uri="{FF2B5EF4-FFF2-40B4-BE49-F238E27FC236}">
                <a16:creationId xmlns:a16="http://schemas.microsoft.com/office/drawing/2014/main" id="{A58F54D9-7C93-462B-7E6B-909696AFE088}"/>
              </a:ext>
            </a:extLst>
          </p:cNvPr>
          <p:cNvSpPr>
            <a:spLocks noGrp="1"/>
          </p:cNvSpPr>
          <p:nvPr>
            <p:ph type="ftr" sz="quarter" idx="11"/>
          </p:nvPr>
        </p:nvSpPr>
        <p:spPr/>
        <p:txBody>
          <a:bodyPr/>
          <a:lstStyle/>
          <a:p>
            <a:endParaRPr lang="en-US" dirty="0"/>
          </a:p>
        </p:txBody>
      </p:sp>
      <p:pic>
        <p:nvPicPr>
          <p:cNvPr id="6" name="Image 5">
            <a:extLst>
              <a:ext uri="{FF2B5EF4-FFF2-40B4-BE49-F238E27FC236}">
                <a16:creationId xmlns:a16="http://schemas.microsoft.com/office/drawing/2014/main" id="{C2E4E077-792F-09AA-D574-0D616328B2DA}"/>
              </a:ext>
            </a:extLst>
          </p:cNvPr>
          <p:cNvPicPr>
            <a:picLocks noChangeAspect="1"/>
          </p:cNvPicPr>
          <p:nvPr/>
        </p:nvPicPr>
        <p:blipFill>
          <a:blip r:embed="rId3"/>
          <a:stretch>
            <a:fillRect/>
          </a:stretch>
        </p:blipFill>
        <p:spPr>
          <a:xfrm>
            <a:off x="7703302" y="1418751"/>
            <a:ext cx="3623604" cy="2010249"/>
          </a:xfrm>
          <a:prstGeom prst="rect">
            <a:avLst/>
          </a:prstGeom>
        </p:spPr>
      </p:pic>
      <p:pic>
        <p:nvPicPr>
          <p:cNvPr id="8" name="Image 7">
            <a:extLst>
              <a:ext uri="{FF2B5EF4-FFF2-40B4-BE49-F238E27FC236}">
                <a16:creationId xmlns:a16="http://schemas.microsoft.com/office/drawing/2014/main" id="{0D9371BD-CF05-AC16-C643-CD0AD1F04502}"/>
              </a:ext>
            </a:extLst>
          </p:cNvPr>
          <p:cNvPicPr>
            <a:picLocks noChangeAspect="1"/>
          </p:cNvPicPr>
          <p:nvPr/>
        </p:nvPicPr>
        <p:blipFill>
          <a:blip r:embed="rId4"/>
          <a:stretch>
            <a:fillRect/>
          </a:stretch>
        </p:blipFill>
        <p:spPr>
          <a:xfrm>
            <a:off x="7703302" y="3754205"/>
            <a:ext cx="3623603" cy="2342532"/>
          </a:xfrm>
          <a:prstGeom prst="rect">
            <a:avLst/>
          </a:prstGeom>
        </p:spPr>
      </p:pic>
    </p:spTree>
    <p:extLst>
      <p:ext uri="{BB962C8B-B14F-4D97-AF65-F5344CB8AC3E}">
        <p14:creationId xmlns:p14="http://schemas.microsoft.com/office/powerpoint/2010/main" val="596954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C324D-F597-4BD8-9714-961330ADBD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AFAD92-D9B0-181D-A18F-59221020FC84}"/>
              </a:ext>
            </a:extLst>
          </p:cNvPr>
          <p:cNvSpPr>
            <a:spLocks noGrp="1"/>
          </p:cNvSpPr>
          <p:nvPr>
            <p:ph type="title"/>
          </p:nvPr>
        </p:nvSpPr>
        <p:spPr>
          <a:xfrm>
            <a:off x="2614518" y="624110"/>
            <a:ext cx="8911687" cy="1280890"/>
          </a:xfrm>
        </p:spPr>
        <p:txBody>
          <a:bodyPr>
            <a:normAutofit/>
          </a:bodyPr>
          <a:lstStyle/>
          <a:p>
            <a:r>
              <a:rPr lang="fr-FR" dirty="0">
                <a:solidFill>
                  <a:srgbClr val="C00000"/>
                </a:solidFill>
              </a:rPr>
              <a:t>5- </a:t>
            </a:r>
            <a:r>
              <a:rPr lang="fr-FR" dirty="0" err="1">
                <a:solidFill>
                  <a:schemeClr val="accent1"/>
                </a:solidFill>
              </a:rPr>
              <a:t>Aponévropathie</a:t>
            </a:r>
            <a:r>
              <a:rPr lang="fr-FR" dirty="0">
                <a:solidFill>
                  <a:schemeClr val="accent1"/>
                </a:solidFill>
              </a:rPr>
              <a:t> plantaire</a:t>
            </a:r>
            <a:br>
              <a:rPr lang="fr-FR" dirty="0"/>
            </a:br>
            <a:endParaRPr lang="fr-FR" sz="2200" dirty="0">
              <a:solidFill>
                <a:srgbClr val="C00000"/>
              </a:solidFill>
            </a:endParaRPr>
          </a:p>
        </p:txBody>
      </p:sp>
      <p:sp>
        <p:nvSpPr>
          <p:cNvPr id="3" name="Espace réservé du pied de page 2">
            <a:extLst>
              <a:ext uri="{FF2B5EF4-FFF2-40B4-BE49-F238E27FC236}">
                <a16:creationId xmlns:a16="http://schemas.microsoft.com/office/drawing/2014/main" id="{9467DFD8-7421-7B96-FD63-62EC1EFF3AC0}"/>
              </a:ext>
            </a:extLst>
          </p:cNvPr>
          <p:cNvSpPr>
            <a:spLocks noGrp="1"/>
          </p:cNvSpPr>
          <p:nvPr>
            <p:ph type="ftr" sz="quarter" idx="11"/>
          </p:nvPr>
        </p:nvSpPr>
        <p:spPr/>
        <p:txBody>
          <a:bodyPr/>
          <a:lstStyle/>
          <a:p>
            <a:endParaRPr lang="en-US" dirty="0"/>
          </a:p>
        </p:txBody>
      </p:sp>
      <p:sp>
        <p:nvSpPr>
          <p:cNvPr id="5" name="Espace réservé du contenu 4">
            <a:extLst>
              <a:ext uri="{FF2B5EF4-FFF2-40B4-BE49-F238E27FC236}">
                <a16:creationId xmlns:a16="http://schemas.microsoft.com/office/drawing/2014/main" id="{6307948E-DF81-A01E-036E-75452C7D502F}"/>
              </a:ext>
            </a:extLst>
          </p:cNvPr>
          <p:cNvSpPr>
            <a:spLocks noGrp="1"/>
          </p:cNvSpPr>
          <p:nvPr>
            <p:ph idx="1"/>
          </p:nvPr>
        </p:nvSpPr>
        <p:spPr>
          <a:xfrm>
            <a:off x="2053921" y="1905000"/>
            <a:ext cx="6366527" cy="3777622"/>
          </a:xfrm>
        </p:spPr>
        <p:txBody>
          <a:bodyPr>
            <a:normAutofit/>
          </a:bodyPr>
          <a:lstStyle/>
          <a:p>
            <a:r>
              <a:rPr lang="fr-FR" u="sng" dirty="0" err="1"/>
              <a:t>Epidémio</a:t>
            </a:r>
            <a:r>
              <a:rPr lang="fr-FR" u="sng" dirty="0"/>
              <a:t> :</a:t>
            </a:r>
          </a:p>
          <a:p>
            <a:pPr>
              <a:buFont typeface="Arial" panose="020B0604020202020204" pitchFamily="34" charset="0"/>
              <a:buChar char="•"/>
            </a:pPr>
            <a:r>
              <a:rPr lang="fr-FR" dirty="0"/>
              <a:t>cause la plus fréquente de talalgie de l’adulte</a:t>
            </a:r>
          </a:p>
          <a:p>
            <a:pPr>
              <a:buFont typeface="Arial" panose="020B0604020202020204" pitchFamily="34" charset="0"/>
              <a:buChar char="•"/>
            </a:pPr>
            <a:r>
              <a:rPr lang="fr-FR" dirty="0"/>
              <a:t>Affecte 5 à 10 % des coureurs</a:t>
            </a:r>
          </a:p>
          <a:p>
            <a:pPr>
              <a:buFont typeface="Arial" panose="020B0604020202020204" pitchFamily="34" charset="0"/>
              <a:buChar char="•"/>
            </a:pPr>
            <a:r>
              <a:rPr lang="fr-FR" dirty="0"/>
              <a:t>Surtout 40-60 ans </a:t>
            </a:r>
          </a:p>
          <a:p>
            <a:pPr>
              <a:buFont typeface="Arial" panose="020B0604020202020204" pitchFamily="34" charset="0"/>
              <a:buChar char="•"/>
            </a:pPr>
            <a:endParaRPr lang="fr-FR" dirty="0"/>
          </a:p>
          <a:p>
            <a:r>
              <a:rPr lang="fr-FR" dirty="0"/>
              <a:t>APS permet le soutien du pied . La position debout la sollicite + tractions plus intenses lors de la course</a:t>
            </a:r>
          </a:p>
        </p:txBody>
      </p:sp>
      <p:pic>
        <p:nvPicPr>
          <p:cNvPr id="7" name="Image 6">
            <a:extLst>
              <a:ext uri="{FF2B5EF4-FFF2-40B4-BE49-F238E27FC236}">
                <a16:creationId xmlns:a16="http://schemas.microsoft.com/office/drawing/2014/main" id="{A3E59035-A49D-0D99-3967-C7481C621D05}"/>
              </a:ext>
            </a:extLst>
          </p:cNvPr>
          <p:cNvPicPr>
            <a:picLocks noChangeAspect="1"/>
          </p:cNvPicPr>
          <p:nvPr/>
        </p:nvPicPr>
        <p:blipFill>
          <a:blip r:embed="rId3"/>
          <a:stretch>
            <a:fillRect/>
          </a:stretch>
        </p:blipFill>
        <p:spPr>
          <a:xfrm>
            <a:off x="8359488" y="2285414"/>
            <a:ext cx="3437007" cy="2287172"/>
          </a:xfrm>
          <a:prstGeom prst="rect">
            <a:avLst/>
          </a:prstGeom>
        </p:spPr>
      </p:pic>
    </p:spTree>
    <p:extLst>
      <p:ext uri="{BB962C8B-B14F-4D97-AF65-F5344CB8AC3E}">
        <p14:creationId xmlns:p14="http://schemas.microsoft.com/office/powerpoint/2010/main" val="80136097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5364B1-A39D-AE0D-DA3D-7479D662DBF2}"/>
              </a:ext>
            </a:extLst>
          </p:cNvPr>
          <p:cNvSpPr>
            <a:spLocks noGrp="1"/>
          </p:cNvSpPr>
          <p:nvPr>
            <p:ph type="title"/>
          </p:nvPr>
        </p:nvSpPr>
        <p:spPr/>
        <p:txBody>
          <a:bodyPr/>
          <a:lstStyle/>
          <a:p>
            <a:r>
              <a:rPr lang="fr-FR" dirty="0"/>
              <a:t>Facteurs de risque de blessure </a:t>
            </a:r>
          </a:p>
        </p:txBody>
      </p:sp>
      <p:sp>
        <p:nvSpPr>
          <p:cNvPr id="4" name="Espace réservé du pied de page 3">
            <a:extLst>
              <a:ext uri="{FF2B5EF4-FFF2-40B4-BE49-F238E27FC236}">
                <a16:creationId xmlns:a16="http://schemas.microsoft.com/office/drawing/2014/main" id="{2B021438-AC82-2683-27C5-C5FB9540D28A}"/>
              </a:ext>
            </a:extLst>
          </p:cNvPr>
          <p:cNvSpPr>
            <a:spLocks noGrp="1"/>
          </p:cNvSpPr>
          <p:nvPr>
            <p:ph type="ftr" sz="quarter" idx="11"/>
          </p:nvPr>
        </p:nvSpPr>
        <p:spPr/>
        <p:txBody>
          <a:bodyPr/>
          <a:lstStyle/>
          <a:p>
            <a:r>
              <a:rPr lang="en-US" dirty="0"/>
              <a:t>Incidence and determinants of lower extremity running injuries in long distance runners: a systematic </a:t>
            </a:r>
            <a:r>
              <a:rPr lang="en-US" dirty="0" err="1"/>
              <a:t>review.Br</a:t>
            </a:r>
            <a:r>
              <a:rPr lang="en-US" dirty="0"/>
              <a:t> J Sports Med. 2007;41(8):469–480.</a:t>
            </a:r>
          </a:p>
          <a:p>
            <a:endParaRPr lang="en-US" dirty="0"/>
          </a:p>
        </p:txBody>
      </p:sp>
      <p:pic>
        <p:nvPicPr>
          <p:cNvPr id="8" name="Image 7">
            <a:extLst>
              <a:ext uri="{FF2B5EF4-FFF2-40B4-BE49-F238E27FC236}">
                <a16:creationId xmlns:a16="http://schemas.microsoft.com/office/drawing/2014/main" id="{70FCEE66-C9A8-E875-61E3-578CE2592FEE}"/>
              </a:ext>
            </a:extLst>
          </p:cNvPr>
          <p:cNvPicPr>
            <a:picLocks noChangeAspect="1"/>
          </p:cNvPicPr>
          <p:nvPr/>
        </p:nvPicPr>
        <p:blipFill>
          <a:blip r:embed="rId3"/>
          <a:stretch>
            <a:fillRect/>
          </a:stretch>
        </p:blipFill>
        <p:spPr>
          <a:xfrm>
            <a:off x="3609788" y="2646329"/>
            <a:ext cx="5781180" cy="3251914"/>
          </a:xfrm>
          <a:prstGeom prst="rect">
            <a:avLst/>
          </a:prstGeom>
        </p:spPr>
      </p:pic>
      <p:sp>
        <p:nvSpPr>
          <p:cNvPr id="10" name="Espace réservé du contenu 9">
            <a:extLst>
              <a:ext uri="{FF2B5EF4-FFF2-40B4-BE49-F238E27FC236}">
                <a16:creationId xmlns:a16="http://schemas.microsoft.com/office/drawing/2014/main" id="{61E8DBAB-3F45-7AFC-0E85-15C9D9259276}"/>
              </a:ext>
            </a:extLst>
          </p:cNvPr>
          <p:cNvSpPr>
            <a:spLocks noGrp="1"/>
          </p:cNvSpPr>
          <p:nvPr>
            <p:ph idx="1"/>
          </p:nvPr>
        </p:nvSpPr>
        <p:spPr>
          <a:xfrm>
            <a:off x="2123047" y="1616857"/>
            <a:ext cx="8915400" cy="3777622"/>
          </a:xfrm>
        </p:spPr>
        <p:txBody>
          <a:bodyPr/>
          <a:lstStyle/>
          <a:p>
            <a:r>
              <a:rPr lang="fr-FR" dirty="0"/>
              <a:t>Notion de charge : comparer la charge d’entraînement récente (semaine écoulée) à la charge d’entraînement chronique (moyenne des 3 à 4 semaines précédentes).</a:t>
            </a:r>
          </a:p>
          <a:p>
            <a:endParaRPr lang="fr-FR" dirty="0"/>
          </a:p>
        </p:txBody>
      </p:sp>
    </p:spTree>
    <p:extLst>
      <p:ext uri="{BB962C8B-B14F-4D97-AF65-F5344CB8AC3E}">
        <p14:creationId xmlns:p14="http://schemas.microsoft.com/office/powerpoint/2010/main" val="2065010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CF0C2-B0B7-E748-1A6B-3B0A8645022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A6BF62-8433-A4CD-ECF0-7F064CBAE340}"/>
              </a:ext>
            </a:extLst>
          </p:cNvPr>
          <p:cNvSpPr>
            <a:spLocks noGrp="1"/>
          </p:cNvSpPr>
          <p:nvPr>
            <p:ph type="title"/>
          </p:nvPr>
        </p:nvSpPr>
        <p:spPr/>
        <p:txBody>
          <a:bodyPr/>
          <a:lstStyle/>
          <a:p>
            <a:r>
              <a:rPr lang="fr-FR" dirty="0"/>
              <a:t>Rappel anatomique :</a:t>
            </a:r>
          </a:p>
        </p:txBody>
      </p:sp>
      <p:sp>
        <p:nvSpPr>
          <p:cNvPr id="3" name="Espace réservé du contenu 2">
            <a:extLst>
              <a:ext uri="{FF2B5EF4-FFF2-40B4-BE49-F238E27FC236}">
                <a16:creationId xmlns:a16="http://schemas.microsoft.com/office/drawing/2014/main" id="{8811FEA7-0C65-517D-2150-D706F1EFA037}"/>
              </a:ext>
            </a:extLst>
          </p:cNvPr>
          <p:cNvSpPr>
            <a:spLocks noGrp="1"/>
          </p:cNvSpPr>
          <p:nvPr>
            <p:ph sz="half" idx="1"/>
          </p:nvPr>
        </p:nvSpPr>
        <p:spPr>
          <a:xfrm>
            <a:off x="2589212" y="1762713"/>
            <a:ext cx="4135145" cy="4103934"/>
          </a:xfrm>
        </p:spPr>
        <p:txBody>
          <a:bodyPr>
            <a:normAutofit/>
          </a:bodyPr>
          <a:lstStyle/>
          <a:p>
            <a:pPr lvl="1"/>
            <a:r>
              <a:rPr lang="fr-FR" dirty="0"/>
              <a:t>Aponévrose plantaire  :  Structure fibreuse épaisse reliant le tubercule médial du calcanéum aux bases des phalanges proximales </a:t>
            </a:r>
          </a:p>
          <a:p>
            <a:pPr lvl="1"/>
            <a:r>
              <a:rPr lang="fr-FR" dirty="0"/>
              <a:t>3 faisceaux </a:t>
            </a:r>
          </a:p>
          <a:p>
            <a:pPr lvl="1"/>
            <a:r>
              <a:rPr lang="fr-FR" dirty="0"/>
              <a:t>Le faisceau central est celui impliqué dans la pathologie.</a:t>
            </a:r>
          </a:p>
        </p:txBody>
      </p:sp>
      <p:sp>
        <p:nvSpPr>
          <p:cNvPr id="6" name="AutoShape 6" descr="Résultat de recherche d'images pour &quot;pictogramme ski&quot;">
            <a:extLst>
              <a:ext uri="{FF2B5EF4-FFF2-40B4-BE49-F238E27FC236}">
                <a16:creationId xmlns:a16="http://schemas.microsoft.com/office/drawing/2014/main" id="{D0F88E8E-505F-3D58-1B21-C89DE71D4C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Résultat de recherche d'images pour &quot;pictogramme ski&quot;">
            <a:extLst>
              <a:ext uri="{FF2B5EF4-FFF2-40B4-BE49-F238E27FC236}">
                <a16:creationId xmlns:a16="http://schemas.microsoft.com/office/drawing/2014/main" id="{2BB30CC0-C7BE-0415-0F9F-30E36008856A}"/>
              </a:ext>
            </a:extLst>
          </p:cNvPr>
          <p:cNvSpPr>
            <a:spLocks noChangeAspect="1" noChangeArrowheads="1"/>
          </p:cNvSpPr>
          <p:nvPr/>
        </p:nvSpPr>
        <p:spPr bwMode="auto">
          <a:xfrm>
            <a:off x="5943600" y="34363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Espace réservé du pied de page 4">
            <a:extLst>
              <a:ext uri="{FF2B5EF4-FFF2-40B4-BE49-F238E27FC236}">
                <a16:creationId xmlns:a16="http://schemas.microsoft.com/office/drawing/2014/main" id="{E32AA549-5B39-4448-FBAE-76382A75D53A}"/>
              </a:ext>
            </a:extLst>
          </p:cNvPr>
          <p:cNvSpPr>
            <a:spLocks noGrp="1"/>
          </p:cNvSpPr>
          <p:nvPr>
            <p:ph type="ftr" sz="quarter" idx="11"/>
          </p:nvPr>
        </p:nvSpPr>
        <p:spPr/>
        <p:txBody>
          <a:bodyPr/>
          <a:lstStyle/>
          <a:p>
            <a:endParaRPr lang="en-US" dirty="0"/>
          </a:p>
        </p:txBody>
      </p:sp>
      <p:pic>
        <p:nvPicPr>
          <p:cNvPr id="7" name="Image 6">
            <a:extLst>
              <a:ext uri="{FF2B5EF4-FFF2-40B4-BE49-F238E27FC236}">
                <a16:creationId xmlns:a16="http://schemas.microsoft.com/office/drawing/2014/main" id="{9B2119F8-9EB6-67BE-813A-ADB89C888BDD}"/>
              </a:ext>
            </a:extLst>
          </p:cNvPr>
          <p:cNvPicPr>
            <a:picLocks noChangeAspect="1"/>
          </p:cNvPicPr>
          <p:nvPr/>
        </p:nvPicPr>
        <p:blipFill>
          <a:blip r:embed="rId2"/>
          <a:stretch>
            <a:fillRect/>
          </a:stretch>
        </p:blipFill>
        <p:spPr>
          <a:xfrm>
            <a:off x="7048767" y="1812089"/>
            <a:ext cx="4175413" cy="2929021"/>
          </a:xfrm>
          <a:prstGeom prst="rect">
            <a:avLst/>
          </a:prstGeom>
        </p:spPr>
      </p:pic>
    </p:spTree>
    <p:extLst>
      <p:ext uri="{BB962C8B-B14F-4D97-AF65-F5344CB8AC3E}">
        <p14:creationId xmlns:p14="http://schemas.microsoft.com/office/powerpoint/2010/main" val="2390211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A4E02-21E0-7AC4-40DC-72A8BF780CB1}"/>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54E8F761-E16C-0BA7-CBD4-6C5E88F3CED8}"/>
              </a:ext>
            </a:extLst>
          </p:cNvPr>
          <p:cNvSpPr>
            <a:spLocks noGrp="1"/>
          </p:cNvSpPr>
          <p:nvPr>
            <p:ph type="title"/>
          </p:nvPr>
        </p:nvSpPr>
        <p:spPr/>
        <p:txBody>
          <a:bodyPr/>
          <a:lstStyle/>
          <a:p>
            <a:r>
              <a:rPr lang="fr-FR" dirty="0"/>
              <a:t>Etiopathogénie</a:t>
            </a:r>
          </a:p>
        </p:txBody>
      </p:sp>
      <p:sp>
        <p:nvSpPr>
          <p:cNvPr id="8" name="Espace réservé du contenu 7">
            <a:extLst>
              <a:ext uri="{FF2B5EF4-FFF2-40B4-BE49-F238E27FC236}">
                <a16:creationId xmlns:a16="http://schemas.microsoft.com/office/drawing/2014/main" id="{10BBB777-3A28-8D9D-94E1-BBDD890D814F}"/>
              </a:ext>
            </a:extLst>
          </p:cNvPr>
          <p:cNvSpPr>
            <a:spLocks noGrp="1"/>
          </p:cNvSpPr>
          <p:nvPr>
            <p:ph sz="half" idx="2"/>
          </p:nvPr>
        </p:nvSpPr>
        <p:spPr>
          <a:xfrm>
            <a:off x="2680447" y="1905000"/>
            <a:ext cx="8041341" cy="3998844"/>
          </a:xfrm>
        </p:spPr>
        <p:txBody>
          <a:bodyPr>
            <a:normAutofit/>
          </a:bodyPr>
          <a:lstStyle/>
          <a:p>
            <a:pPr>
              <a:buFont typeface="Arial" panose="020B0604020202020204" pitchFamily="34" charset="0"/>
              <a:buChar char="•"/>
            </a:pPr>
            <a:r>
              <a:rPr lang="fr-FR" b="1" dirty="0"/>
              <a:t>Rôles principaux </a:t>
            </a:r>
            <a:r>
              <a:rPr lang="fr-FR" dirty="0"/>
              <a:t>: maintien de l’arche longitudinale médiale / absorption des contraintes / transmission des forces</a:t>
            </a:r>
          </a:p>
          <a:p>
            <a:pPr>
              <a:buFont typeface="Arial" panose="020B0604020202020204" pitchFamily="34" charset="0"/>
              <a:buChar char="•"/>
            </a:pPr>
            <a:endParaRPr lang="fr-FR" dirty="0"/>
          </a:p>
          <a:p>
            <a:pPr>
              <a:buFont typeface="Arial" panose="020B0604020202020204" pitchFamily="34" charset="0"/>
              <a:buChar char="•"/>
            </a:pPr>
            <a:r>
              <a:rPr lang="fr-FR" b="1" dirty="0"/>
              <a:t>cascade lésionnelle </a:t>
            </a:r>
            <a:r>
              <a:rPr lang="fr-FR" dirty="0"/>
              <a:t>:</a:t>
            </a:r>
          </a:p>
          <a:p>
            <a:pPr>
              <a:buFontTx/>
              <a:buChar char="-"/>
            </a:pPr>
            <a:r>
              <a:rPr lang="fr-FR" dirty="0"/>
              <a:t>microtraumatismes répétés</a:t>
            </a:r>
          </a:p>
          <a:p>
            <a:pPr>
              <a:buFontTx/>
              <a:buChar char="-"/>
            </a:pPr>
            <a:r>
              <a:rPr lang="fr-FR" dirty="0"/>
              <a:t>Microdéchirures</a:t>
            </a:r>
          </a:p>
          <a:p>
            <a:pPr>
              <a:buFontTx/>
              <a:buChar char="-"/>
            </a:pPr>
            <a:r>
              <a:rPr lang="fr-FR" dirty="0"/>
              <a:t>réparation inefficace</a:t>
            </a:r>
          </a:p>
          <a:p>
            <a:pPr>
              <a:buFontTx/>
              <a:buChar char="-"/>
            </a:pPr>
            <a:r>
              <a:rPr lang="fr-FR" dirty="0"/>
              <a:t>Épaississement et dégénérescence</a:t>
            </a:r>
          </a:p>
        </p:txBody>
      </p:sp>
      <p:sp>
        <p:nvSpPr>
          <p:cNvPr id="5" name="Espace réservé du pied de page 4">
            <a:extLst>
              <a:ext uri="{FF2B5EF4-FFF2-40B4-BE49-F238E27FC236}">
                <a16:creationId xmlns:a16="http://schemas.microsoft.com/office/drawing/2014/main" id="{E4A7D6E3-3989-61A3-8A1C-9887F3DBE2E8}"/>
              </a:ext>
            </a:extLst>
          </p:cNvPr>
          <p:cNvSpPr>
            <a:spLocks noGrp="1"/>
          </p:cNvSpPr>
          <p:nvPr>
            <p:ph type="ftr" sz="quarter" idx="11"/>
          </p:nvPr>
        </p:nvSpPr>
        <p:spPr/>
        <p:txBody>
          <a:bodyPr/>
          <a:lstStyle/>
          <a:p>
            <a:endParaRPr lang="en-US" dirty="0"/>
          </a:p>
        </p:txBody>
      </p:sp>
      <p:pic>
        <p:nvPicPr>
          <p:cNvPr id="4" name="Image 3">
            <a:extLst>
              <a:ext uri="{FF2B5EF4-FFF2-40B4-BE49-F238E27FC236}">
                <a16:creationId xmlns:a16="http://schemas.microsoft.com/office/drawing/2014/main" id="{052E10B9-C0C2-E700-F454-78D7B021C8FF}"/>
              </a:ext>
            </a:extLst>
          </p:cNvPr>
          <p:cNvPicPr>
            <a:picLocks noChangeAspect="1"/>
          </p:cNvPicPr>
          <p:nvPr/>
        </p:nvPicPr>
        <p:blipFill>
          <a:blip r:embed="rId3"/>
          <a:stretch>
            <a:fillRect/>
          </a:stretch>
        </p:blipFill>
        <p:spPr>
          <a:xfrm>
            <a:off x="7394655" y="3098954"/>
            <a:ext cx="4233796" cy="2804890"/>
          </a:xfrm>
          <a:prstGeom prst="rect">
            <a:avLst/>
          </a:prstGeom>
        </p:spPr>
      </p:pic>
    </p:spTree>
    <p:extLst>
      <p:ext uri="{BB962C8B-B14F-4D97-AF65-F5344CB8AC3E}">
        <p14:creationId xmlns:p14="http://schemas.microsoft.com/office/powerpoint/2010/main" val="1695972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7B6AD-5057-FB2D-F61F-A113B14E610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B018FB-353C-5C05-82C3-999E3305CC0C}"/>
              </a:ext>
            </a:extLst>
          </p:cNvPr>
          <p:cNvSpPr>
            <a:spLocks noGrp="1"/>
          </p:cNvSpPr>
          <p:nvPr>
            <p:ph type="title"/>
          </p:nvPr>
        </p:nvSpPr>
        <p:spPr/>
        <p:txBody>
          <a:bodyPr/>
          <a:lstStyle/>
          <a:p>
            <a:r>
              <a:rPr lang="fr-FR" dirty="0"/>
              <a:t>Facteurs de risque </a:t>
            </a:r>
          </a:p>
        </p:txBody>
      </p:sp>
      <p:sp>
        <p:nvSpPr>
          <p:cNvPr id="3" name="Espace réservé du contenu 2">
            <a:extLst>
              <a:ext uri="{FF2B5EF4-FFF2-40B4-BE49-F238E27FC236}">
                <a16:creationId xmlns:a16="http://schemas.microsoft.com/office/drawing/2014/main" id="{C8097DAD-26C2-FD2E-D0E4-32A08A7E5E1F}"/>
              </a:ext>
            </a:extLst>
          </p:cNvPr>
          <p:cNvSpPr>
            <a:spLocks noGrp="1"/>
          </p:cNvSpPr>
          <p:nvPr>
            <p:ph sz="half" idx="1"/>
          </p:nvPr>
        </p:nvSpPr>
        <p:spPr/>
        <p:txBody>
          <a:bodyPr>
            <a:normAutofit/>
          </a:bodyPr>
          <a:lstStyle/>
          <a:p>
            <a:r>
              <a:rPr lang="fr-FR" b="1" dirty="0"/>
              <a:t>Intrinsèques </a:t>
            </a:r>
          </a:p>
          <a:p>
            <a:pPr>
              <a:buFont typeface="Arial" panose="020B0604020202020204" pitchFamily="34" charset="0"/>
              <a:buChar char="•"/>
            </a:pPr>
            <a:r>
              <a:rPr lang="fr-FR" b="1" dirty="0"/>
              <a:t>Morphologiques</a:t>
            </a:r>
            <a:r>
              <a:rPr lang="fr-FR" dirty="0"/>
              <a:t> : pied creux, hyperpronation</a:t>
            </a:r>
          </a:p>
          <a:p>
            <a:pPr>
              <a:buFont typeface="Arial" panose="020B0604020202020204" pitchFamily="34" charset="0"/>
              <a:buChar char="•"/>
            </a:pPr>
            <a:r>
              <a:rPr lang="fr-FR" b="1" dirty="0"/>
              <a:t>Biomécaniques</a:t>
            </a:r>
            <a:r>
              <a:rPr lang="fr-FR" dirty="0"/>
              <a:t> : limitation dorsiflexion cheville, rétraction triceps sural, Achille court</a:t>
            </a:r>
          </a:p>
          <a:p>
            <a:pPr>
              <a:buFont typeface="Arial" panose="020B0604020202020204" pitchFamily="34" charset="0"/>
              <a:buChar char="•"/>
            </a:pPr>
            <a:r>
              <a:rPr lang="fr-FR" b="1" dirty="0"/>
              <a:t>Autres</a:t>
            </a:r>
            <a:r>
              <a:rPr lang="fr-FR" dirty="0"/>
              <a:t> : IMC et âge élevés</a:t>
            </a:r>
          </a:p>
        </p:txBody>
      </p:sp>
      <p:sp>
        <p:nvSpPr>
          <p:cNvPr id="4" name="Espace réservé du contenu 3">
            <a:extLst>
              <a:ext uri="{FF2B5EF4-FFF2-40B4-BE49-F238E27FC236}">
                <a16:creationId xmlns:a16="http://schemas.microsoft.com/office/drawing/2014/main" id="{CC2B527B-96BF-F68E-A4AE-DB5E2CBC0F8D}"/>
              </a:ext>
            </a:extLst>
          </p:cNvPr>
          <p:cNvSpPr>
            <a:spLocks noGrp="1"/>
          </p:cNvSpPr>
          <p:nvPr>
            <p:ph sz="half" idx="2"/>
          </p:nvPr>
        </p:nvSpPr>
        <p:spPr/>
        <p:txBody>
          <a:bodyPr>
            <a:normAutofit/>
          </a:bodyPr>
          <a:lstStyle/>
          <a:p>
            <a:r>
              <a:rPr lang="fr-FR" b="1" dirty="0"/>
              <a:t>Extrinsèques</a:t>
            </a:r>
          </a:p>
          <a:p>
            <a:pPr>
              <a:buFont typeface="Arial" panose="020B0604020202020204" pitchFamily="34" charset="0"/>
              <a:buChar char="•"/>
            </a:pPr>
            <a:r>
              <a:rPr lang="fr-FR" dirty="0"/>
              <a:t>augmentation brutale volume d'entraînement</a:t>
            </a:r>
          </a:p>
          <a:p>
            <a:pPr>
              <a:buFont typeface="Arial" panose="020B0604020202020204" pitchFamily="34" charset="0"/>
              <a:buChar char="•"/>
            </a:pPr>
            <a:r>
              <a:rPr lang="fr-FR" dirty="0"/>
              <a:t>surfaces dures</a:t>
            </a:r>
          </a:p>
          <a:p>
            <a:pPr>
              <a:buFont typeface="Arial" panose="020B0604020202020204" pitchFamily="34" charset="0"/>
              <a:buChar char="•"/>
            </a:pPr>
            <a:r>
              <a:rPr lang="fr-FR" dirty="0"/>
              <a:t>chaussures inadaptées</a:t>
            </a:r>
          </a:p>
          <a:p>
            <a:pPr>
              <a:buFont typeface="Arial" panose="020B0604020202020204" pitchFamily="34" charset="0"/>
              <a:buChar char="•"/>
            </a:pPr>
            <a:r>
              <a:rPr lang="fr-FR" dirty="0"/>
              <a:t>station debout prolongée</a:t>
            </a:r>
          </a:p>
        </p:txBody>
      </p:sp>
      <p:sp>
        <p:nvSpPr>
          <p:cNvPr id="5" name="Espace réservé du pied de page 4">
            <a:extLst>
              <a:ext uri="{FF2B5EF4-FFF2-40B4-BE49-F238E27FC236}">
                <a16:creationId xmlns:a16="http://schemas.microsoft.com/office/drawing/2014/main" id="{031E2C8D-48E8-A804-5FDA-C3D5927CF36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33256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C93FD-8941-10D7-E4A0-2698A669781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D3CF07-5714-B9C0-8AA3-373A3A8D14E4}"/>
              </a:ext>
            </a:extLst>
          </p:cNvPr>
          <p:cNvSpPr>
            <a:spLocks noGrp="1"/>
          </p:cNvSpPr>
          <p:nvPr>
            <p:ph type="title"/>
          </p:nvPr>
        </p:nvSpPr>
        <p:spPr/>
        <p:txBody>
          <a:bodyPr/>
          <a:lstStyle/>
          <a:p>
            <a:r>
              <a:rPr lang="fr-FR" dirty="0"/>
              <a:t>Symptômes</a:t>
            </a:r>
          </a:p>
        </p:txBody>
      </p:sp>
      <p:sp>
        <p:nvSpPr>
          <p:cNvPr id="5" name="Espace réservé du pied de page 4">
            <a:extLst>
              <a:ext uri="{FF2B5EF4-FFF2-40B4-BE49-F238E27FC236}">
                <a16:creationId xmlns:a16="http://schemas.microsoft.com/office/drawing/2014/main" id="{8CB61490-3995-C467-53F7-E817D635DA46}"/>
              </a:ext>
            </a:extLst>
          </p:cNvPr>
          <p:cNvSpPr>
            <a:spLocks noGrp="1"/>
          </p:cNvSpPr>
          <p:nvPr>
            <p:ph type="ftr" sz="quarter" idx="11"/>
          </p:nvPr>
        </p:nvSpPr>
        <p:spPr/>
        <p:txBody>
          <a:bodyPr/>
          <a:lstStyle/>
          <a:p>
            <a:r>
              <a:rPr lang="pt-BR" dirty="0"/>
              <a:t>Buchbinder R. Clinical practice. Plantar fasciitis. N Engl J Med. 2004.</a:t>
            </a:r>
            <a:endParaRPr lang="en-US" dirty="0"/>
          </a:p>
        </p:txBody>
      </p:sp>
      <p:sp>
        <p:nvSpPr>
          <p:cNvPr id="4" name="Espace réservé du contenu 3">
            <a:extLst>
              <a:ext uri="{FF2B5EF4-FFF2-40B4-BE49-F238E27FC236}">
                <a16:creationId xmlns:a16="http://schemas.microsoft.com/office/drawing/2014/main" id="{7E8C44F5-918F-4186-6296-550C09383E4A}"/>
              </a:ext>
            </a:extLst>
          </p:cNvPr>
          <p:cNvSpPr>
            <a:spLocks noGrp="1"/>
          </p:cNvSpPr>
          <p:nvPr>
            <p:ph sz="half" idx="1"/>
          </p:nvPr>
        </p:nvSpPr>
        <p:spPr>
          <a:xfrm>
            <a:off x="2589212" y="2133600"/>
            <a:ext cx="5055772" cy="3777622"/>
          </a:xfrm>
        </p:spPr>
        <p:txBody>
          <a:bodyPr/>
          <a:lstStyle/>
          <a:p>
            <a:pPr>
              <a:buNone/>
            </a:pPr>
            <a:r>
              <a:rPr lang="fr-FR" dirty="0"/>
              <a:t>Douleur :</a:t>
            </a:r>
          </a:p>
          <a:p>
            <a:pPr>
              <a:buFont typeface="Arial" panose="020B0604020202020204" pitchFamily="34" charset="0"/>
              <a:buChar char="•"/>
            </a:pPr>
            <a:r>
              <a:rPr lang="fr-FR" dirty="0"/>
              <a:t>Installation progressive «  clou dans le pied »</a:t>
            </a:r>
          </a:p>
          <a:p>
            <a:pPr>
              <a:buFont typeface="Arial" panose="020B0604020202020204" pitchFamily="34" charset="0"/>
              <a:buChar char="•"/>
            </a:pPr>
            <a:r>
              <a:rPr lang="fr-FR" dirty="0"/>
              <a:t>talon irradiant au bord médial</a:t>
            </a:r>
          </a:p>
          <a:p>
            <a:pPr>
              <a:buFont typeface="Arial" panose="020B0604020202020204" pitchFamily="34" charset="0"/>
              <a:buChar char="•"/>
            </a:pPr>
            <a:r>
              <a:rPr lang="fr-FR" dirty="0"/>
              <a:t>Rythme mécanique </a:t>
            </a:r>
          </a:p>
          <a:p>
            <a:pPr>
              <a:buFont typeface="Arial" panose="020B0604020202020204" pitchFamily="34" charset="0"/>
              <a:buChar char="•"/>
            </a:pPr>
            <a:r>
              <a:rPr lang="fr-FR" dirty="0"/>
              <a:t>premiers pas du matin</a:t>
            </a:r>
          </a:p>
          <a:p>
            <a:pPr>
              <a:buFont typeface="Arial" panose="020B0604020202020204" pitchFamily="34" charset="0"/>
              <a:buChar char="•"/>
            </a:pPr>
            <a:r>
              <a:rPr lang="fr-FR" dirty="0"/>
              <a:t>s’améliore à l’échauffement</a:t>
            </a:r>
          </a:p>
          <a:p>
            <a:pPr>
              <a:buFont typeface="Arial" panose="020B0604020202020204" pitchFamily="34" charset="0"/>
              <a:buChar char="•"/>
            </a:pPr>
            <a:r>
              <a:rPr lang="fr-FR" dirty="0"/>
              <a:t>réapparaît après effort prolongé</a:t>
            </a:r>
          </a:p>
          <a:p>
            <a:endParaRPr lang="fr-FR" dirty="0"/>
          </a:p>
        </p:txBody>
      </p:sp>
    </p:spTree>
    <p:extLst>
      <p:ext uri="{BB962C8B-B14F-4D97-AF65-F5344CB8AC3E}">
        <p14:creationId xmlns:p14="http://schemas.microsoft.com/office/powerpoint/2010/main" val="2430074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3922-E2D9-DB45-ADA0-462F5CDE334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AB84409-A35C-8B4E-7AFE-672176C0EFD1}"/>
              </a:ext>
            </a:extLst>
          </p:cNvPr>
          <p:cNvSpPr>
            <a:spLocks noGrp="1"/>
          </p:cNvSpPr>
          <p:nvPr>
            <p:ph type="title"/>
          </p:nvPr>
        </p:nvSpPr>
        <p:spPr/>
        <p:txBody>
          <a:bodyPr/>
          <a:lstStyle/>
          <a:p>
            <a:r>
              <a:rPr lang="fr-FR" dirty="0"/>
              <a:t>Tests sémiologiques</a:t>
            </a:r>
          </a:p>
        </p:txBody>
      </p:sp>
      <p:sp>
        <p:nvSpPr>
          <p:cNvPr id="3" name="Espace réservé du contenu 2">
            <a:extLst>
              <a:ext uri="{FF2B5EF4-FFF2-40B4-BE49-F238E27FC236}">
                <a16:creationId xmlns:a16="http://schemas.microsoft.com/office/drawing/2014/main" id="{905E6962-FB22-051A-2A4A-CB8F95F91D15}"/>
              </a:ext>
            </a:extLst>
          </p:cNvPr>
          <p:cNvSpPr>
            <a:spLocks noGrp="1"/>
          </p:cNvSpPr>
          <p:nvPr>
            <p:ph sz="half" idx="1"/>
          </p:nvPr>
        </p:nvSpPr>
        <p:spPr>
          <a:xfrm>
            <a:off x="2671482" y="1839227"/>
            <a:ext cx="4473390" cy="4071995"/>
          </a:xfrm>
        </p:spPr>
        <p:txBody>
          <a:bodyPr>
            <a:normAutofit/>
          </a:bodyPr>
          <a:lstStyle/>
          <a:p>
            <a:pPr>
              <a:buNone/>
            </a:pPr>
            <a:r>
              <a:rPr lang="fr-FR" dirty="0"/>
              <a:t>Tests utiles :</a:t>
            </a:r>
          </a:p>
          <a:p>
            <a:pPr>
              <a:buFont typeface="Arial" panose="020B0604020202020204" pitchFamily="34" charset="0"/>
              <a:buChar char="•"/>
            </a:pPr>
            <a:r>
              <a:rPr lang="fr-FR" dirty="0"/>
              <a:t>Palpation</a:t>
            </a:r>
          </a:p>
          <a:p>
            <a:pPr>
              <a:buFont typeface="Arial" panose="020B0604020202020204" pitchFamily="34" charset="0"/>
              <a:buChar char="•"/>
            </a:pPr>
            <a:r>
              <a:rPr lang="fr-FR" dirty="0"/>
              <a:t>Manœuvre de </a:t>
            </a:r>
            <a:r>
              <a:rPr lang="fr-FR" dirty="0" err="1"/>
              <a:t>Windlass</a:t>
            </a:r>
            <a:r>
              <a:rPr lang="fr-FR" dirty="0"/>
              <a:t> : La </a:t>
            </a:r>
            <a:r>
              <a:rPr lang="fr-FR" b="1" dirty="0"/>
              <a:t>dorsiflexion passive du gros orteil</a:t>
            </a:r>
            <a:r>
              <a:rPr lang="fr-FR" dirty="0"/>
              <a:t> déclenche ou aggrave la douleur.</a:t>
            </a:r>
          </a:p>
          <a:p>
            <a:pPr marL="0" indent="0">
              <a:buNone/>
            </a:pPr>
            <a:endParaRPr lang="fr-FR" dirty="0"/>
          </a:p>
        </p:txBody>
      </p:sp>
      <p:sp>
        <p:nvSpPr>
          <p:cNvPr id="5" name="Espace réservé du pied de page 4">
            <a:extLst>
              <a:ext uri="{FF2B5EF4-FFF2-40B4-BE49-F238E27FC236}">
                <a16:creationId xmlns:a16="http://schemas.microsoft.com/office/drawing/2014/main" id="{BFC832F8-0630-C06E-2A9C-31682EEF50EE}"/>
              </a:ext>
            </a:extLst>
          </p:cNvPr>
          <p:cNvSpPr>
            <a:spLocks noGrp="1"/>
          </p:cNvSpPr>
          <p:nvPr>
            <p:ph type="ftr" sz="quarter" idx="11"/>
          </p:nvPr>
        </p:nvSpPr>
        <p:spPr/>
        <p:txBody>
          <a:bodyPr/>
          <a:lstStyle/>
          <a:p>
            <a:r>
              <a:rPr lang="pt-BR" dirty="0"/>
              <a:t>Buchbinder R. Clinical practice. Plantar fasciitis. N Engl J Med. 2004.</a:t>
            </a:r>
            <a:endParaRPr lang="en-US" dirty="0"/>
          </a:p>
        </p:txBody>
      </p:sp>
      <p:pic>
        <p:nvPicPr>
          <p:cNvPr id="4" name="Image 3">
            <a:extLst>
              <a:ext uri="{FF2B5EF4-FFF2-40B4-BE49-F238E27FC236}">
                <a16:creationId xmlns:a16="http://schemas.microsoft.com/office/drawing/2014/main" id="{D98DDF37-02B4-27EA-06E6-5BF7AB7E2560}"/>
              </a:ext>
            </a:extLst>
          </p:cNvPr>
          <p:cNvPicPr>
            <a:picLocks noChangeAspect="1"/>
          </p:cNvPicPr>
          <p:nvPr/>
        </p:nvPicPr>
        <p:blipFill>
          <a:blip r:embed="rId3"/>
          <a:stretch>
            <a:fillRect/>
          </a:stretch>
        </p:blipFill>
        <p:spPr>
          <a:xfrm>
            <a:off x="7485529" y="1905000"/>
            <a:ext cx="3926541" cy="2944906"/>
          </a:xfrm>
          <a:prstGeom prst="rect">
            <a:avLst/>
          </a:prstGeom>
        </p:spPr>
      </p:pic>
    </p:spTree>
    <p:extLst>
      <p:ext uri="{BB962C8B-B14F-4D97-AF65-F5344CB8AC3E}">
        <p14:creationId xmlns:p14="http://schemas.microsoft.com/office/powerpoint/2010/main" val="2870301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9906F-B3DF-A77F-AF21-869C7D9ACF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D57434-4FBE-F2EB-D2BE-0445214B679C}"/>
              </a:ext>
            </a:extLst>
          </p:cNvPr>
          <p:cNvSpPr>
            <a:spLocks noGrp="1"/>
          </p:cNvSpPr>
          <p:nvPr>
            <p:ph type="title"/>
          </p:nvPr>
        </p:nvSpPr>
        <p:spPr/>
        <p:txBody>
          <a:bodyPr/>
          <a:lstStyle/>
          <a:p>
            <a:r>
              <a:rPr lang="fr-FR" dirty="0"/>
              <a:t>Diagnostic différentiel &amp; EC </a:t>
            </a:r>
          </a:p>
        </p:txBody>
      </p:sp>
      <p:sp>
        <p:nvSpPr>
          <p:cNvPr id="3" name="Espace réservé du contenu 2">
            <a:extLst>
              <a:ext uri="{FF2B5EF4-FFF2-40B4-BE49-F238E27FC236}">
                <a16:creationId xmlns:a16="http://schemas.microsoft.com/office/drawing/2014/main" id="{047DE4AC-C80F-5F0B-05C4-3C417BF66952}"/>
              </a:ext>
            </a:extLst>
          </p:cNvPr>
          <p:cNvSpPr>
            <a:spLocks noGrp="1"/>
          </p:cNvSpPr>
          <p:nvPr>
            <p:ph idx="1"/>
          </p:nvPr>
        </p:nvSpPr>
        <p:spPr/>
        <p:txBody>
          <a:bodyPr>
            <a:normAutofit/>
          </a:bodyPr>
          <a:lstStyle/>
          <a:p>
            <a:r>
              <a:rPr lang="fr-FR" dirty="0"/>
              <a:t>fracture fatigue calcanéum </a:t>
            </a:r>
            <a:r>
              <a:rPr lang="fr-FR" sz="1100" dirty="0"/>
              <a:t>(douleur + diffuse )</a:t>
            </a:r>
          </a:p>
          <a:p>
            <a:r>
              <a:rPr lang="fr-FR" dirty="0"/>
              <a:t>compression nerf Baxter </a:t>
            </a:r>
            <a:r>
              <a:rPr lang="fr-FR" sz="1100" dirty="0"/>
              <a:t>(douleur neuropathique)</a:t>
            </a:r>
          </a:p>
          <a:p>
            <a:r>
              <a:rPr lang="fr-FR" dirty="0"/>
              <a:t>bursite sous-calcanéenne	 / syndrome du carrefour postérieur </a:t>
            </a:r>
          </a:p>
          <a:p>
            <a:r>
              <a:rPr lang="fr-FR" dirty="0"/>
              <a:t>Maladie de Sever </a:t>
            </a:r>
            <a:r>
              <a:rPr lang="fr-FR" sz="1100" dirty="0"/>
              <a:t>( </a:t>
            </a:r>
            <a:r>
              <a:rPr lang="fr-FR" sz="1100" dirty="0" err="1"/>
              <a:t>age</a:t>
            </a:r>
            <a:r>
              <a:rPr lang="fr-FR" sz="1100" dirty="0"/>
              <a:t> ) </a:t>
            </a:r>
          </a:p>
          <a:p>
            <a:r>
              <a:rPr lang="fr-FR" dirty="0"/>
              <a:t>Spondylarthropathie </a:t>
            </a:r>
            <a:r>
              <a:rPr lang="fr-FR" sz="1100" dirty="0"/>
              <a:t>( bilatéral et nocturne )</a:t>
            </a:r>
          </a:p>
          <a:p>
            <a:pPr marL="0" indent="0">
              <a:buNone/>
            </a:pPr>
            <a:endParaRPr lang="fr-FR" dirty="0"/>
          </a:p>
          <a:p>
            <a:pPr marL="0" indent="0">
              <a:buNone/>
            </a:pPr>
            <a:r>
              <a:rPr lang="fr-FR" b="1" dirty="0"/>
              <a:t>Radiographie</a:t>
            </a:r>
            <a:r>
              <a:rPr lang="fr-FR" dirty="0"/>
              <a:t> : possible épine calcanéenne ( présente chez 20 % de la pop générale souvent asymptomatique ) / utile pour le </a:t>
            </a:r>
            <a:r>
              <a:rPr lang="fr-FR" dirty="0" err="1"/>
              <a:t>diag</a:t>
            </a:r>
            <a:r>
              <a:rPr lang="fr-FR" dirty="0"/>
              <a:t> différentiel</a:t>
            </a:r>
          </a:p>
          <a:p>
            <a:pPr marL="0" indent="0">
              <a:buNone/>
            </a:pPr>
            <a:r>
              <a:rPr lang="fr-FR" b="1" dirty="0"/>
              <a:t>Échographie</a:t>
            </a:r>
            <a:r>
              <a:rPr lang="fr-FR" dirty="0"/>
              <a:t> : Examen de référence .Critères :épaississement &gt; 4 mm </a:t>
            </a:r>
            <a:r>
              <a:rPr lang="fr-FR" dirty="0" err="1"/>
              <a:t>hypoéchogénicité</a:t>
            </a:r>
            <a:r>
              <a:rPr lang="fr-FR" dirty="0"/>
              <a:t> ,hypervascularisation Doppler +/- </a:t>
            </a:r>
            <a:r>
              <a:rPr lang="fr-FR" dirty="0" err="1"/>
              <a:t>microcalcif</a:t>
            </a:r>
            <a:endParaRPr lang="fr-FR" dirty="0"/>
          </a:p>
        </p:txBody>
      </p:sp>
      <p:sp>
        <p:nvSpPr>
          <p:cNvPr id="4" name="Espace réservé du pied de page 3">
            <a:extLst>
              <a:ext uri="{FF2B5EF4-FFF2-40B4-BE49-F238E27FC236}">
                <a16:creationId xmlns:a16="http://schemas.microsoft.com/office/drawing/2014/main" id="{95A11DA7-7912-5766-884D-0A07E22913F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8192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7391-A628-D43E-6C0D-18E0C62B958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0832746-B5C3-880C-2C2F-6DC475EEA16E}"/>
              </a:ext>
            </a:extLst>
          </p:cNvPr>
          <p:cNvSpPr>
            <a:spLocks noGrp="1"/>
          </p:cNvSpPr>
          <p:nvPr>
            <p:ph type="title"/>
          </p:nvPr>
        </p:nvSpPr>
        <p:spPr/>
        <p:txBody>
          <a:bodyPr/>
          <a:lstStyle/>
          <a:p>
            <a:r>
              <a:rPr lang="fr-FR" dirty="0"/>
              <a:t>Prise en charge </a:t>
            </a:r>
          </a:p>
        </p:txBody>
      </p:sp>
      <p:sp>
        <p:nvSpPr>
          <p:cNvPr id="3" name="Espace réservé du contenu 2">
            <a:extLst>
              <a:ext uri="{FF2B5EF4-FFF2-40B4-BE49-F238E27FC236}">
                <a16:creationId xmlns:a16="http://schemas.microsoft.com/office/drawing/2014/main" id="{97670C00-D15C-905E-FC1A-93242E745A1F}"/>
              </a:ext>
            </a:extLst>
          </p:cNvPr>
          <p:cNvSpPr>
            <a:spLocks noGrp="1"/>
          </p:cNvSpPr>
          <p:nvPr>
            <p:ph idx="1"/>
          </p:nvPr>
        </p:nvSpPr>
        <p:spPr>
          <a:xfrm>
            <a:off x="2589212" y="1425389"/>
            <a:ext cx="6181725" cy="4485834"/>
          </a:xfrm>
        </p:spPr>
        <p:txBody>
          <a:bodyPr>
            <a:normAutofit fontScale="62500" lnSpcReduction="20000"/>
          </a:bodyPr>
          <a:lstStyle/>
          <a:p>
            <a:pPr>
              <a:buNone/>
            </a:pPr>
            <a:r>
              <a:rPr lang="fr-FR" b="1" dirty="0"/>
              <a:t>Phase douloureuse</a:t>
            </a:r>
          </a:p>
          <a:p>
            <a:pPr>
              <a:buFont typeface="Arial" panose="020B0604020202020204" pitchFamily="34" charset="0"/>
              <a:buChar char="•"/>
            </a:pPr>
            <a:r>
              <a:rPr lang="fr-FR" dirty="0"/>
              <a:t>Repos relatif</a:t>
            </a:r>
          </a:p>
          <a:p>
            <a:pPr>
              <a:buFont typeface="Arial" panose="020B0604020202020204" pitchFamily="34" charset="0"/>
              <a:buChar char="•"/>
            </a:pPr>
            <a:r>
              <a:rPr lang="fr-FR" dirty="0"/>
              <a:t>Physiothérapie antalgique via étirements fascia et chaine </a:t>
            </a:r>
            <a:r>
              <a:rPr lang="fr-FR" dirty="0" err="1"/>
              <a:t>suro</a:t>
            </a:r>
            <a:r>
              <a:rPr lang="fr-FR" dirty="0"/>
              <a:t> achilléenne , laser, US</a:t>
            </a:r>
          </a:p>
          <a:p>
            <a:pPr>
              <a:buFont typeface="Arial" panose="020B0604020202020204" pitchFamily="34" charset="0"/>
              <a:buChar char="•"/>
            </a:pPr>
            <a:endParaRPr lang="fr-FR" dirty="0"/>
          </a:p>
          <a:p>
            <a:pPr marL="0" indent="0">
              <a:buNone/>
            </a:pPr>
            <a:r>
              <a:rPr lang="fr-FR" b="1" dirty="0"/>
              <a:t>Rééducation spécifique</a:t>
            </a:r>
          </a:p>
          <a:p>
            <a:pPr>
              <a:buFont typeface="Arial" panose="020B0604020202020204" pitchFamily="34" charset="0"/>
              <a:buChar char="•"/>
            </a:pPr>
            <a:r>
              <a:rPr lang="fr-FR" dirty="0"/>
              <a:t> semelles orthopédiques : soutien arche médiale / décharge insertion fascia</a:t>
            </a:r>
          </a:p>
          <a:p>
            <a:pPr>
              <a:buFont typeface="Arial" panose="020B0604020202020204" pitchFamily="34" charset="0"/>
              <a:buChar char="•"/>
            </a:pPr>
            <a:r>
              <a:rPr lang="fr-FR" dirty="0"/>
              <a:t>Travail en excentrique (Stanish)</a:t>
            </a:r>
          </a:p>
          <a:p>
            <a:pPr>
              <a:buFont typeface="Arial" panose="020B0604020202020204" pitchFamily="34" charset="0"/>
              <a:buChar char="•"/>
            </a:pPr>
            <a:r>
              <a:rPr lang="fr-FR" dirty="0"/>
              <a:t>renforcement intrinsèques pied</a:t>
            </a:r>
          </a:p>
          <a:p>
            <a:pPr>
              <a:buFont typeface="Arial" panose="020B0604020202020204" pitchFamily="34" charset="0"/>
              <a:buChar char="•"/>
            </a:pPr>
            <a:r>
              <a:rPr lang="fr-FR" dirty="0"/>
              <a:t>Ondes de choc si chronique</a:t>
            </a:r>
          </a:p>
          <a:p>
            <a:pPr>
              <a:buFont typeface="Arial" panose="020B0604020202020204" pitchFamily="34" charset="0"/>
              <a:buChar char="•"/>
            </a:pPr>
            <a:endParaRPr lang="fr-FR" b="1" dirty="0"/>
          </a:p>
          <a:p>
            <a:pPr marL="0" indent="0">
              <a:buNone/>
            </a:pPr>
            <a:r>
              <a:rPr lang="fr-FR" b="1" dirty="0"/>
              <a:t>Thérapies complémentaires</a:t>
            </a:r>
          </a:p>
          <a:p>
            <a:pPr>
              <a:buFont typeface="Arial" panose="020B0604020202020204" pitchFamily="34" charset="0"/>
              <a:buChar char="•"/>
            </a:pPr>
            <a:r>
              <a:rPr lang="fr-FR" dirty="0"/>
              <a:t>Infiltration : risques rupture iatrogène secondaire fascia et atrophie graisse talonnière→ usage limité.</a:t>
            </a:r>
          </a:p>
          <a:p>
            <a:pPr>
              <a:buFont typeface="Arial" panose="020B0604020202020204" pitchFamily="34" charset="0"/>
              <a:buChar char="•"/>
            </a:pPr>
            <a:r>
              <a:rPr lang="fr-FR" dirty="0"/>
              <a:t>PRP variable</a:t>
            </a:r>
          </a:p>
          <a:p>
            <a:pPr marL="0" indent="0">
              <a:buNone/>
            </a:pPr>
            <a:endParaRPr lang="fr-FR" dirty="0"/>
          </a:p>
          <a:p>
            <a:pPr>
              <a:buFont typeface="Arial" panose="020B0604020202020204" pitchFamily="34" charset="0"/>
              <a:buChar char="•"/>
            </a:pPr>
            <a:endParaRPr lang="fr-FR" dirty="0"/>
          </a:p>
          <a:p>
            <a:pPr marL="0" indent="0">
              <a:buNone/>
            </a:pPr>
            <a:r>
              <a:rPr lang="fr-FR" b="1" dirty="0"/>
              <a:t>Chirurgie exceptionnelle</a:t>
            </a:r>
            <a:endParaRPr lang="fr-FR" dirty="0"/>
          </a:p>
        </p:txBody>
      </p:sp>
      <p:sp>
        <p:nvSpPr>
          <p:cNvPr id="4" name="Espace réservé du pied de page 3">
            <a:extLst>
              <a:ext uri="{FF2B5EF4-FFF2-40B4-BE49-F238E27FC236}">
                <a16:creationId xmlns:a16="http://schemas.microsoft.com/office/drawing/2014/main" id="{3A1F5619-DB56-E774-4F5B-1CD8884CA8A0}"/>
              </a:ext>
            </a:extLst>
          </p:cNvPr>
          <p:cNvSpPr>
            <a:spLocks noGrp="1"/>
          </p:cNvSpPr>
          <p:nvPr>
            <p:ph type="ftr" sz="quarter" idx="11"/>
          </p:nvPr>
        </p:nvSpPr>
        <p:spPr/>
        <p:txBody>
          <a:bodyPr/>
          <a:lstStyle/>
          <a:p>
            <a:r>
              <a:rPr lang="en-US" dirty="0" err="1"/>
              <a:t>Rasenberg</a:t>
            </a:r>
            <a:r>
              <a:rPr lang="en-US" dirty="0"/>
              <a:t> N et al. ESWT for plantar fasciitis. Br J Sports Med. 2018.</a:t>
            </a:r>
          </a:p>
          <a:p>
            <a:r>
              <a:rPr lang="en-US" dirty="0"/>
              <a:t>Goff JD, Crawford R. Diagnosis and treatment of plantar fasciitis. </a:t>
            </a:r>
            <a:r>
              <a:rPr lang="en-US" i="1" dirty="0"/>
              <a:t>Am Fam Physician</a:t>
            </a:r>
            <a:r>
              <a:rPr lang="en-US" dirty="0"/>
              <a:t>. 2011.</a:t>
            </a:r>
          </a:p>
        </p:txBody>
      </p:sp>
      <p:pic>
        <p:nvPicPr>
          <p:cNvPr id="8" name="Image 7">
            <a:extLst>
              <a:ext uri="{FF2B5EF4-FFF2-40B4-BE49-F238E27FC236}">
                <a16:creationId xmlns:a16="http://schemas.microsoft.com/office/drawing/2014/main" id="{A1D5BE52-D80D-B1A9-8A81-F35125CC0FE0}"/>
              </a:ext>
            </a:extLst>
          </p:cNvPr>
          <p:cNvPicPr>
            <a:picLocks noChangeAspect="1"/>
          </p:cNvPicPr>
          <p:nvPr/>
        </p:nvPicPr>
        <p:blipFill>
          <a:blip r:embed="rId3"/>
          <a:stretch>
            <a:fillRect/>
          </a:stretch>
        </p:blipFill>
        <p:spPr>
          <a:xfrm>
            <a:off x="9081722" y="1425389"/>
            <a:ext cx="2609850" cy="1752600"/>
          </a:xfrm>
          <a:prstGeom prst="rect">
            <a:avLst/>
          </a:prstGeom>
        </p:spPr>
      </p:pic>
      <p:pic>
        <p:nvPicPr>
          <p:cNvPr id="9" name="Image 8">
            <a:extLst>
              <a:ext uri="{FF2B5EF4-FFF2-40B4-BE49-F238E27FC236}">
                <a16:creationId xmlns:a16="http://schemas.microsoft.com/office/drawing/2014/main" id="{2661531F-893E-21CD-866E-E8865B4D852C}"/>
              </a:ext>
            </a:extLst>
          </p:cNvPr>
          <p:cNvPicPr>
            <a:picLocks noChangeAspect="1"/>
          </p:cNvPicPr>
          <p:nvPr/>
        </p:nvPicPr>
        <p:blipFill>
          <a:blip r:embed="rId4"/>
          <a:stretch>
            <a:fillRect/>
          </a:stretch>
        </p:blipFill>
        <p:spPr>
          <a:xfrm>
            <a:off x="8957897" y="3358523"/>
            <a:ext cx="2857500" cy="2552700"/>
          </a:xfrm>
          <a:prstGeom prst="rect">
            <a:avLst/>
          </a:prstGeom>
        </p:spPr>
      </p:pic>
    </p:spTree>
    <p:extLst>
      <p:ext uri="{BB962C8B-B14F-4D97-AF65-F5344CB8AC3E}">
        <p14:creationId xmlns:p14="http://schemas.microsoft.com/office/powerpoint/2010/main" val="1393033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7C6B4-E79F-8AC5-67FC-F3DF48CE03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91878B-494F-E1E9-D187-A3CEBD732026}"/>
              </a:ext>
            </a:extLst>
          </p:cNvPr>
          <p:cNvSpPr>
            <a:spLocks noGrp="1"/>
          </p:cNvSpPr>
          <p:nvPr>
            <p:ph type="title"/>
          </p:nvPr>
        </p:nvSpPr>
        <p:spPr/>
        <p:txBody>
          <a:bodyPr/>
          <a:lstStyle/>
          <a:p>
            <a:r>
              <a:rPr lang="fr-FR" dirty="0"/>
              <a:t>Prévention</a:t>
            </a:r>
          </a:p>
        </p:txBody>
      </p:sp>
      <p:sp>
        <p:nvSpPr>
          <p:cNvPr id="3" name="Espace réservé du contenu 2">
            <a:extLst>
              <a:ext uri="{FF2B5EF4-FFF2-40B4-BE49-F238E27FC236}">
                <a16:creationId xmlns:a16="http://schemas.microsoft.com/office/drawing/2014/main" id="{32AB0838-AD0C-3FFC-BC0A-872C6D030248}"/>
              </a:ext>
            </a:extLst>
          </p:cNvPr>
          <p:cNvSpPr>
            <a:spLocks noGrp="1"/>
          </p:cNvSpPr>
          <p:nvPr>
            <p:ph idx="1"/>
          </p:nvPr>
        </p:nvSpPr>
        <p:spPr>
          <a:xfrm>
            <a:off x="2829054" y="2358186"/>
            <a:ext cx="8915400" cy="3777622"/>
          </a:xfrm>
        </p:spPr>
        <p:txBody>
          <a:bodyPr>
            <a:normAutofit/>
          </a:bodyPr>
          <a:lstStyle/>
          <a:p>
            <a:pPr marL="0" indent="0">
              <a:buNone/>
            </a:pPr>
            <a:endParaRPr lang="fr-FR" dirty="0"/>
          </a:p>
          <a:p>
            <a:pPr>
              <a:buNone/>
            </a:pPr>
            <a:endParaRPr lang="fr-FR" dirty="0"/>
          </a:p>
        </p:txBody>
      </p:sp>
      <p:sp>
        <p:nvSpPr>
          <p:cNvPr id="4" name="Espace réservé du pied de page 3">
            <a:extLst>
              <a:ext uri="{FF2B5EF4-FFF2-40B4-BE49-F238E27FC236}">
                <a16:creationId xmlns:a16="http://schemas.microsoft.com/office/drawing/2014/main" id="{D5F1ADC9-B7FD-0B20-7E1B-DBAA85303680}"/>
              </a:ext>
            </a:extLst>
          </p:cNvPr>
          <p:cNvSpPr>
            <a:spLocks noGrp="1"/>
          </p:cNvSpPr>
          <p:nvPr>
            <p:ph type="ftr" sz="quarter" idx="11"/>
          </p:nvPr>
        </p:nvSpPr>
        <p:spPr/>
        <p:txBody>
          <a:bodyPr/>
          <a:lstStyle/>
          <a:p>
            <a:endParaRPr lang="en-US" dirty="0"/>
          </a:p>
        </p:txBody>
      </p:sp>
      <p:sp>
        <p:nvSpPr>
          <p:cNvPr id="6" name="ZoneTexte 5">
            <a:extLst>
              <a:ext uri="{FF2B5EF4-FFF2-40B4-BE49-F238E27FC236}">
                <a16:creationId xmlns:a16="http://schemas.microsoft.com/office/drawing/2014/main" id="{8B6BAC48-D90D-98B8-11E8-0111272D09BB}"/>
              </a:ext>
            </a:extLst>
          </p:cNvPr>
          <p:cNvSpPr txBox="1"/>
          <p:nvPr/>
        </p:nvSpPr>
        <p:spPr>
          <a:xfrm>
            <a:off x="3117954" y="2083632"/>
            <a:ext cx="5306518" cy="1477328"/>
          </a:xfrm>
          <a:prstGeom prst="rect">
            <a:avLst/>
          </a:prstGeom>
          <a:noFill/>
        </p:spPr>
        <p:txBody>
          <a:bodyPr wrap="square" rtlCol="0">
            <a:spAutoFit/>
          </a:bodyPr>
          <a:lstStyle/>
          <a:p>
            <a:r>
              <a:rPr lang="fr-FR" dirty="0"/>
              <a:t>progression charge &lt; 10 % / semaine</a:t>
            </a:r>
          </a:p>
          <a:p>
            <a:r>
              <a:rPr lang="fr-FR" dirty="0"/>
              <a:t>chaussures adaptées</a:t>
            </a:r>
          </a:p>
          <a:p>
            <a:r>
              <a:rPr lang="fr-FR" dirty="0"/>
              <a:t>travail mollet</a:t>
            </a:r>
          </a:p>
          <a:p>
            <a:r>
              <a:rPr lang="fr-FR" dirty="0"/>
              <a:t>mobilité cheville</a:t>
            </a:r>
          </a:p>
          <a:p>
            <a:r>
              <a:rPr lang="fr-FR" dirty="0"/>
              <a:t>renforcement pied</a:t>
            </a:r>
          </a:p>
        </p:txBody>
      </p:sp>
    </p:spTree>
    <p:extLst>
      <p:ext uri="{BB962C8B-B14F-4D97-AF65-F5344CB8AC3E}">
        <p14:creationId xmlns:p14="http://schemas.microsoft.com/office/powerpoint/2010/main" val="4197039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FC4D0-0A2F-3B4E-65DB-4DB498D1243D}"/>
              </a:ext>
            </a:extLst>
          </p:cNvPr>
          <p:cNvSpPr>
            <a:spLocks noGrp="1"/>
          </p:cNvSpPr>
          <p:nvPr>
            <p:ph type="title"/>
          </p:nvPr>
        </p:nvSpPr>
        <p:spPr/>
        <p:txBody>
          <a:bodyPr/>
          <a:lstStyle/>
          <a:p>
            <a:r>
              <a:rPr lang="fr-FR" dirty="0"/>
              <a:t>Profil du </a:t>
            </a:r>
            <a:r>
              <a:rPr lang="fr-FR" dirty="0" err="1"/>
              <a:t>runner</a:t>
            </a:r>
            <a:r>
              <a:rPr lang="fr-FR" dirty="0"/>
              <a:t> presque parfait </a:t>
            </a:r>
          </a:p>
        </p:txBody>
      </p:sp>
      <p:pic>
        <p:nvPicPr>
          <p:cNvPr id="5" name="Espace réservé du contenu 4">
            <a:extLst>
              <a:ext uri="{FF2B5EF4-FFF2-40B4-BE49-F238E27FC236}">
                <a16:creationId xmlns:a16="http://schemas.microsoft.com/office/drawing/2014/main" id="{88D50AD1-F18D-2903-2951-EFEFE85475F1}"/>
              </a:ext>
            </a:extLst>
          </p:cNvPr>
          <p:cNvPicPr>
            <a:picLocks noGrp="1" noChangeAspect="1"/>
          </p:cNvPicPr>
          <p:nvPr>
            <p:ph idx="1"/>
          </p:nvPr>
        </p:nvPicPr>
        <p:blipFill>
          <a:blip r:embed="rId3"/>
          <a:stretch>
            <a:fillRect/>
          </a:stretch>
        </p:blipFill>
        <p:spPr>
          <a:xfrm>
            <a:off x="4572839" y="1659278"/>
            <a:ext cx="3778250" cy="3778250"/>
          </a:xfrm>
          <a:prstGeom prst="rect">
            <a:avLst/>
          </a:prstGeom>
        </p:spPr>
      </p:pic>
      <p:sp>
        <p:nvSpPr>
          <p:cNvPr id="4" name="Espace réservé du pied de page 3">
            <a:extLst>
              <a:ext uri="{FF2B5EF4-FFF2-40B4-BE49-F238E27FC236}">
                <a16:creationId xmlns:a16="http://schemas.microsoft.com/office/drawing/2014/main" id="{44CA75F5-DE8E-45F8-7E82-833D3873F341}"/>
              </a:ext>
            </a:extLst>
          </p:cNvPr>
          <p:cNvSpPr>
            <a:spLocks noGrp="1"/>
          </p:cNvSpPr>
          <p:nvPr>
            <p:ph type="ftr" sz="quarter" idx="11"/>
          </p:nvPr>
        </p:nvSpPr>
        <p:spPr/>
        <p:txBody>
          <a:bodyPr/>
          <a:lstStyle/>
          <a:p>
            <a:endParaRPr lang="en-US" dirty="0"/>
          </a:p>
        </p:txBody>
      </p:sp>
      <p:sp>
        <p:nvSpPr>
          <p:cNvPr id="7" name="ZoneTexte 6">
            <a:extLst>
              <a:ext uri="{FF2B5EF4-FFF2-40B4-BE49-F238E27FC236}">
                <a16:creationId xmlns:a16="http://schemas.microsoft.com/office/drawing/2014/main" id="{7FFCFDBD-A00E-190F-8A6D-672A83DBD9AF}"/>
              </a:ext>
            </a:extLst>
          </p:cNvPr>
          <p:cNvSpPr txBox="1"/>
          <p:nvPr/>
        </p:nvSpPr>
        <p:spPr>
          <a:xfrm>
            <a:off x="1237875" y="2442489"/>
            <a:ext cx="3342341" cy="3693319"/>
          </a:xfrm>
          <a:prstGeom prst="rect">
            <a:avLst/>
          </a:prstGeom>
          <a:noFill/>
        </p:spPr>
        <p:txBody>
          <a:bodyPr wrap="square">
            <a:spAutoFit/>
          </a:bodyPr>
          <a:lstStyle/>
          <a:p>
            <a:pPr marL="285750" indent="-285750">
              <a:buFontTx/>
              <a:buChar char="-"/>
            </a:pPr>
            <a:r>
              <a:rPr lang="fr-FR" b="1" dirty="0"/>
              <a:t>renforce ses muscles </a:t>
            </a:r>
          </a:p>
          <a:p>
            <a:pPr marL="285750" indent="-285750">
              <a:buFontTx/>
              <a:buChar char="-"/>
            </a:pPr>
            <a:endParaRPr lang="fr-FR" b="1" dirty="0"/>
          </a:p>
          <a:p>
            <a:pPr marL="285750" indent="-285750">
              <a:buFontTx/>
              <a:buChar char="-"/>
            </a:pPr>
            <a:endParaRPr lang="fr-FR" b="1" dirty="0"/>
          </a:p>
          <a:p>
            <a:pPr marL="285750" indent="-285750">
              <a:buFontTx/>
              <a:buChar char="-"/>
            </a:pPr>
            <a:endParaRPr lang="fr-FR" b="1" dirty="0"/>
          </a:p>
          <a:p>
            <a:pPr marL="285750" indent="-285750">
              <a:buFontTx/>
              <a:buChar char="-"/>
            </a:pPr>
            <a:endParaRPr lang="fr-FR" b="1" dirty="0"/>
          </a:p>
          <a:p>
            <a:endParaRPr lang="fr-FR" dirty="0"/>
          </a:p>
          <a:p>
            <a:r>
              <a:rPr lang="fr-FR" b="1" dirty="0"/>
              <a:t>- respecte la récupération</a:t>
            </a:r>
          </a:p>
          <a:p>
            <a:endParaRPr lang="fr-FR" dirty="0"/>
          </a:p>
          <a:p>
            <a:endParaRPr lang="fr-FR" dirty="0"/>
          </a:p>
          <a:p>
            <a:endParaRPr lang="fr-FR" dirty="0"/>
          </a:p>
          <a:p>
            <a:endParaRPr lang="fr-FR" dirty="0"/>
          </a:p>
          <a:p>
            <a:endParaRPr lang="fr-FR" dirty="0"/>
          </a:p>
          <a:p>
            <a:endParaRPr lang="fr-FR" dirty="0"/>
          </a:p>
        </p:txBody>
      </p:sp>
      <p:sp>
        <p:nvSpPr>
          <p:cNvPr id="9" name="ZoneTexte 8">
            <a:extLst>
              <a:ext uri="{FF2B5EF4-FFF2-40B4-BE49-F238E27FC236}">
                <a16:creationId xmlns:a16="http://schemas.microsoft.com/office/drawing/2014/main" id="{63D93C44-A1BC-5F32-ECC0-B322EBE8ECA5}"/>
              </a:ext>
            </a:extLst>
          </p:cNvPr>
          <p:cNvSpPr txBox="1"/>
          <p:nvPr/>
        </p:nvSpPr>
        <p:spPr>
          <a:xfrm>
            <a:off x="8604553" y="1659278"/>
            <a:ext cx="3040599" cy="4247317"/>
          </a:xfrm>
          <a:prstGeom prst="rect">
            <a:avLst/>
          </a:prstGeom>
          <a:noFill/>
        </p:spPr>
        <p:txBody>
          <a:bodyPr wrap="square">
            <a:spAutoFit/>
          </a:bodyPr>
          <a:lstStyle/>
          <a:p>
            <a:r>
              <a:rPr lang="fr-FR" b="1" dirty="0"/>
              <a:t>- varie les surfaces et les entraînements </a:t>
            </a:r>
          </a:p>
          <a:p>
            <a:endParaRPr lang="fr-FR" dirty="0"/>
          </a:p>
          <a:p>
            <a:endParaRPr lang="fr-FR" dirty="0"/>
          </a:p>
          <a:p>
            <a:endParaRPr lang="fr-FR" dirty="0"/>
          </a:p>
          <a:p>
            <a:r>
              <a:rPr lang="fr-FR" b="1" dirty="0"/>
              <a:t>- augmente la charge progressivement</a:t>
            </a:r>
          </a:p>
          <a:p>
            <a:endParaRPr lang="fr-FR" b="1" dirty="0"/>
          </a:p>
          <a:p>
            <a:endParaRPr lang="fr-FR" b="1" dirty="0"/>
          </a:p>
          <a:p>
            <a:endParaRPr lang="fr-FR" b="1" dirty="0"/>
          </a:p>
          <a:p>
            <a:r>
              <a:rPr lang="fr-FR" b="1" dirty="0"/>
              <a:t>- a une bonne disponibilité énergétique</a:t>
            </a:r>
          </a:p>
          <a:p>
            <a:endParaRPr lang="fr-FR" dirty="0"/>
          </a:p>
          <a:p>
            <a:endParaRPr lang="fr-FR" dirty="0"/>
          </a:p>
          <a:p>
            <a:endParaRPr lang="fr-FR" dirty="0"/>
          </a:p>
        </p:txBody>
      </p:sp>
    </p:spTree>
    <p:extLst>
      <p:ext uri="{BB962C8B-B14F-4D97-AF65-F5344CB8AC3E}">
        <p14:creationId xmlns:p14="http://schemas.microsoft.com/office/powerpoint/2010/main" val="2801908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3ABC5D-2C6C-4049-ABBD-933C41C13395}"/>
              </a:ext>
            </a:extLst>
          </p:cNvPr>
          <p:cNvSpPr>
            <a:spLocks noGrp="1"/>
          </p:cNvSpPr>
          <p:nvPr>
            <p:ph type="title"/>
          </p:nvPr>
        </p:nvSpPr>
        <p:spPr/>
        <p:txBody>
          <a:bodyPr/>
          <a:lstStyle/>
          <a:p>
            <a:r>
              <a:rPr lang="fr-FR" dirty="0"/>
              <a:t>MERCI POUR VOTRE ATTENTION </a:t>
            </a:r>
            <a:br>
              <a:rPr lang="fr-FR" dirty="0"/>
            </a:br>
            <a:endParaRPr lang="fr-FR" dirty="0"/>
          </a:p>
        </p:txBody>
      </p:sp>
      <p:sp>
        <p:nvSpPr>
          <p:cNvPr id="4" name="Espace réservé du pied de page 3">
            <a:extLst>
              <a:ext uri="{FF2B5EF4-FFF2-40B4-BE49-F238E27FC236}">
                <a16:creationId xmlns:a16="http://schemas.microsoft.com/office/drawing/2014/main" id="{6F23C8BD-A39B-DF20-588B-BDDDE4601C9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58627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EF8332-99F1-82DC-CBB9-FA57409AB1AB}"/>
              </a:ext>
            </a:extLst>
          </p:cNvPr>
          <p:cNvSpPr>
            <a:spLocks noGrp="1"/>
          </p:cNvSpPr>
          <p:nvPr>
            <p:ph type="title"/>
          </p:nvPr>
        </p:nvSpPr>
        <p:spPr/>
        <p:txBody>
          <a:bodyPr/>
          <a:lstStyle/>
          <a:p>
            <a:r>
              <a:rPr lang="fr-FR" dirty="0"/>
              <a:t>Facteurs de risque</a:t>
            </a:r>
          </a:p>
        </p:txBody>
      </p:sp>
      <p:sp>
        <p:nvSpPr>
          <p:cNvPr id="3" name="Espace réservé du contenu 2">
            <a:extLst>
              <a:ext uri="{FF2B5EF4-FFF2-40B4-BE49-F238E27FC236}">
                <a16:creationId xmlns:a16="http://schemas.microsoft.com/office/drawing/2014/main" id="{E2A86CD2-2863-43C3-115D-C4FB234BD773}"/>
              </a:ext>
            </a:extLst>
          </p:cNvPr>
          <p:cNvSpPr>
            <a:spLocks noGrp="1"/>
          </p:cNvSpPr>
          <p:nvPr>
            <p:ph idx="1"/>
          </p:nvPr>
        </p:nvSpPr>
        <p:spPr>
          <a:xfrm>
            <a:off x="2589213" y="2151528"/>
            <a:ext cx="7074740" cy="3759693"/>
          </a:xfrm>
        </p:spPr>
        <p:txBody>
          <a:bodyPr>
            <a:normAutofit fontScale="92500" lnSpcReduction="20000"/>
          </a:bodyPr>
          <a:lstStyle/>
          <a:p>
            <a:r>
              <a:rPr lang="fr-FR" b="1" dirty="0"/>
              <a:t>Patient type </a:t>
            </a:r>
            <a:r>
              <a:rPr lang="fr-FR" dirty="0"/>
              <a:t>:</a:t>
            </a:r>
          </a:p>
          <a:p>
            <a:pPr marL="0" indent="0">
              <a:buNone/>
            </a:pPr>
            <a:r>
              <a:rPr lang="fr-FR" dirty="0"/>
              <a:t>- Coureur / coureuse loisir investi(e), 2–3 sorties/semaine</a:t>
            </a:r>
          </a:p>
          <a:p>
            <a:pPr marL="0" indent="0">
              <a:buNone/>
            </a:pPr>
            <a:r>
              <a:rPr lang="fr-FR" dirty="0"/>
              <a:t>- Objectif performance personnelle </a:t>
            </a:r>
          </a:p>
          <a:p>
            <a:pPr marL="0" indent="0">
              <a:buNone/>
            </a:pPr>
            <a:r>
              <a:rPr lang="fr-FR" dirty="0"/>
              <a:t>- Reprise post-sédentarité, plan d’entrainement exigeant </a:t>
            </a:r>
          </a:p>
          <a:p>
            <a:pPr>
              <a:buFontTx/>
              <a:buChar char="-"/>
            </a:pPr>
            <a:r>
              <a:rPr lang="fr-FR" dirty="0"/>
              <a:t>Sous estime l’intérêt du renforcement musculaire ( poids, esthétique, « rentabilité » de la pratique )</a:t>
            </a:r>
          </a:p>
          <a:p>
            <a:pPr>
              <a:buFontTx/>
              <a:buChar char="-"/>
            </a:pPr>
            <a:endParaRPr lang="fr-FR" dirty="0"/>
          </a:p>
          <a:p>
            <a:r>
              <a:rPr lang="fr-FR" b="1" dirty="0"/>
              <a:t>Evaluer :</a:t>
            </a:r>
          </a:p>
          <a:p>
            <a:pPr marL="0" indent="0">
              <a:buNone/>
            </a:pPr>
            <a:r>
              <a:rPr lang="fr-FR" dirty="0"/>
              <a:t>- La progression du coureur, la biomécanique et la récupération. </a:t>
            </a:r>
          </a:p>
          <a:p>
            <a:pPr marL="0" indent="0">
              <a:buNone/>
            </a:pPr>
            <a:r>
              <a:rPr lang="fr-FR" dirty="0"/>
              <a:t>- Facteurs extrinsèques : km, dénivelé, surface, chaussures</a:t>
            </a:r>
          </a:p>
          <a:p>
            <a:pPr marL="0" indent="0">
              <a:buNone/>
            </a:pPr>
            <a:r>
              <a:rPr lang="fr-FR" dirty="0"/>
              <a:t>- Facteurs intrinsèques : ATCD de blessure, fatigue, sommeil, stress, nutrition, hydratation</a:t>
            </a:r>
          </a:p>
        </p:txBody>
      </p:sp>
      <p:sp>
        <p:nvSpPr>
          <p:cNvPr id="4" name="Espace réservé du pied de page 3">
            <a:extLst>
              <a:ext uri="{FF2B5EF4-FFF2-40B4-BE49-F238E27FC236}">
                <a16:creationId xmlns:a16="http://schemas.microsoft.com/office/drawing/2014/main" id="{36FFEB7D-A17F-AB34-288F-98D9A4D397B4}"/>
              </a:ext>
            </a:extLst>
          </p:cNvPr>
          <p:cNvSpPr>
            <a:spLocks noGrp="1"/>
          </p:cNvSpPr>
          <p:nvPr>
            <p:ph type="ftr" sz="quarter" idx="11"/>
          </p:nvPr>
        </p:nvSpPr>
        <p:spPr/>
        <p:txBody>
          <a:bodyPr/>
          <a:lstStyle/>
          <a:p>
            <a:endParaRPr lang="en-US" dirty="0"/>
          </a:p>
        </p:txBody>
      </p:sp>
      <p:pic>
        <p:nvPicPr>
          <p:cNvPr id="6" name="Image 5">
            <a:extLst>
              <a:ext uri="{FF2B5EF4-FFF2-40B4-BE49-F238E27FC236}">
                <a16:creationId xmlns:a16="http://schemas.microsoft.com/office/drawing/2014/main" id="{FF670B7E-2FA9-3243-17B5-34FB892B75F0}"/>
              </a:ext>
            </a:extLst>
          </p:cNvPr>
          <p:cNvPicPr>
            <a:picLocks noChangeAspect="1"/>
          </p:cNvPicPr>
          <p:nvPr/>
        </p:nvPicPr>
        <p:blipFill>
          <a:blip r:embed="rId2"/>
          <a:stretch>
            <a:fillRect/>
          </a:stretch>
        </p:blipFill>
        <p:spPr>
          <a:xfrm>
            <a:off x="9744635" y="2404908"/>
            <a:ext cx="2284411" cy="3230991"/>
          </a:xfrm>
          <a:prstGeom prst="rect">
            <a:avLst/>
          </a:prstGeom>
        </p:spPr>
      </p:pic>
    </p:spTree>
    <p:extLst>
      <p:ext uri="{BB962C8B-B14F-4D97-AF65-F5344CB8AC3E}">
        <p14:creationId xmlns:p14="http://schemas.microsoft.com/office/powerpoint/2010/main" val="194540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E5ADE-2AA7-D1ED-A4B6-867E3E38F9C3}"/>
              </a:ext>
            </a:extLst>
          </p:cNvPr>
          <p:cNvSpPr>
            <a:spLocks noGrp="1"/>
          </p:cNvSpPr>
          <p:nvPr>
            <p:ph type="title"/>
          </p:nvPr>
        </p:nvSpPr>
        <p:spPr/>
        <p:txBody>
          <a:bodyPr/>
          <a:lstStyle/>
          <a:p>
            <a:r>
              <a:rPr lang="fr-FR" dirty="0"/>
              <a:t>LES PATHOLOGIES DU COUREUR </a:t>
            </a:r>
            <a:br>
              <a:rPr lang="fr-FR" dirty="0"/>
            </a:br>
            <a:r>
              <a:rPr lang="fr-FR" dirty="0"/>
              <a:t>choix de 5 pathologies </a:t>
            </a:r>
          </a:p>
        </p:txBody>
      </p:sp>
      <p:sp>
        <p:nvSpPr>
          <p:cNvPr id="3" name="Espace réservé du contenu 2">
            <a:extLst>
              <a:ext uri="{FF2B5EF4-FFF2-40B4-BE49-F238E27FC236}">
                <a16:creationId xmlns:a16="http://schemas.microsoft.com/office/drawing/2014/main" id="{C1C41BF2-72B4-BEB4-4A40-7F5BE73B479E}"/>
              </a:ext>
            </a:extLst>
          </p:cNvPr>
          <p:cNvSpPr>
            <a:spLocks noGrp="1"/>
          </p:cNvSpPr>
          <p:nvPr>
            <p:ph idx="1"/>
          </p:nvPr>
        </p:nvSpPr>
        <p:spPr/>
        <p:txBody>
          <a:bodyPr/>
          <a:lstStyle/>
          <a:p>
            <a:r>
              <a:rPr lang="fr-FR" dirty="0"/>
              <a:t>Tendinopathie du moyen fessier </a:t>
            </a:r>
          </a:p>
          <a:p>
            <a:r>
              <a:rPr lang="fr-FR" dirty="0"/>
              <a:t>Syndrome de l’essuie-glace</a:t>
            </a:r>
          </a:p>
          <a:p>
            <a:r>
              <a:rPr lang="fr-FR" dirty="0"/>
              <a:t>Périostites tibiales / Fractures de fatigue tibiales </a:t>
            </a:r>
          </a:p>
          <a:p>
            <a:r>
              <a:rPr lang="fr-FR" dirty="0"/>
              <a:t>Tendinopathie d’Achille </a:t>
            </a:r>
          </a:p>
          <a:p>
            <a:r>
              <a:rPr lang="fr-FR" dirty="0"/>
              <a:t>Aponévrosite plantaire </a:t>
            </a:r>
          </a:p>
          <a:p>
            <a:endParaRPr lang="fr-FR" dirty="0"/>
          </a:p>
        </p:txBody>
      </p:sp>
      <p:sp>
        <p:nvSpPr>
          <p:cNvPr id="4" name="Espace réservé du pied de page 3">
            <a:extLst>
              <a:ext uri="{FF2B5EF4-FFF2-40B4-BE49-F238E27FC236}">
                <a16:creationId xmlns:a16="http://schemas.microsoft.com/office/drawing/2014/main" id="{494829F7-DC60-D055-E7B7-6CC2ACC6CA84}"/>
              </a:ext>
            </a:extLst>
          </p:cNvPr>
          <p:cNvSpPr>
            <a:spLocks noGrp="1"/>
          </p:cNvSpPr>
          <p:nvPr>
            <p:ph type="ftr" sz="quarter" idx="11"/>
          </p:nvPr>
        </p:nvSpPr>
        <p:spPr/>
        <p:txBody>
          <a:bodyPr/>
          <a:lstStyle/>
          <a:p>
            <a:endParaRPr lang="en-US" dirty="0"/>
          </a:p>
        </p:txBody>
      </p:sp>
      <p:pic>
        <p:nvPicPr>
          <p:cNvPr id="6" name="Image 5">
            <a:extLst>
              <a:ext uri="{FF2B5EF4-FFF2-40B4-BE49-F238E27FC236}">
                <a16:creationId xmlns:a16="http://schemas.microsoft.com/office/drawing/2014/main" id="{ADA82F60-676D-D04A-A72C-813518CD6343}"/>
              </a:ext>
            </a:extLst>
          </p:cNvPr>
          <p:cNvPicPr>
            <a:picLocks noChangeAspect="1"/>
          </p:cNvPicPr>
          <p:nvPr/>
        </p:nvPicPr>
        <p:blipFill>
          <a:blip r:embed="rId2"/>
          <a:stretch>
            <a:fillRect/>
          </a:stretch>
        </p:blipFill>
        <p:spPr>
          <a:xfrm>
            <a:off x="8641883" y="1729421"/>
            <a:ext cx="2862729" cy="4294094"/>
          </a:xfrm>
          <a:prstGeom prst="rect">
            <a:avLst/>
          </a:prstGeom>
        </p:spPr>
      </p:pic>
    </p:spTree>
    <p:extLst>
      <p:ext uri="{BB962C8B-B14F-4D97-AF65-F5344CB8AC3E}">
        <p14:creationId xmlns:p14="http://schemas.microsoft.com/office/powerpoint/2010/main" val="1035070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FF2893-641E-4607-A285-20E26F59D1F5}"/>
              </a:ext>
            </a:extLst>
          </p:cNvPr>
          <p:cNvSpPr>
            <a:spLocks noGrp="1"/>
          </p:cNvSpPr>
          <p:nvPr>
            <p:ph type="title"/>
          </p:nvPr>
        </p:nvSpPr>
        <p:spPr>
          <a:xfrm>
            <a:off x="2614518" y="624110"/>
            <a:ext cx="8911687" cy="1280890"/>
          </a:xfrm>
        </p:spPr>
        <p:txBody>
          <a:bodyPr>
            <a:normAutofit fontScale="90000"/>
          </a:bodyPr>
          <a:lstStyle/>
          <a:p>
            <a:r>
              <a:rPr lang="fr-FR" dirty="0">
                <a:solidFill>
                  <a:srgbClr val="C00000"/>
                </a:solidFill>
              </a:rPr>
              <a:t>1- Tendinopathie du moyen fessier ( GTPS – </a:t>
            </a:r>
            <a:r>
              <a:rPr lang="fr-FR" dirty="0" err="1">
                <a:solidFill>
                  <a:srgbClr val="C00000"/>
                </a:solidFill>
              </a:rPr>
              <a:t>Greater</a:t>
            </a:r>
            <a:r>
              <a:rPr lang="fr-FR" dirty="0">
                <a:solidFill>
                  <a:srgbClr val="C00000"/>
                </a:solidFill>
              </a:rPr>
              <a:t> </a:t>
            </a:r>
            <a:r>
              <a:rPr lang="fr-FR" dirty="0" err="1">
                <a:solidFill>
                  <a:srgbClr val="C00000"/>
                </a:solidFill>
              </a:rPr>
              <a:t>Trochanteric</a:t>
            </a:r>
            <a:r>
              <a:rPr lang="fr-FR" dirty="0">
                <a:solidFill>
                  <a:srgbClr val="C00000"/>
                </a:solidFill>
              </a:rPr>
              <a:t> Pain Syndrome )</a:t>
            </a:r>
          </a:p>
        </p:txBody>
      </p:sp>
      <p:sp>
        <p:nvSpPr>
          <p:cNvPr id="3" name="Espace réservé du pied de page 2">
            <a:extLst>
              <a:ext uri="{FF2B5EF4-FFF2-40B4-BE49-F238E27FC236}">
                <a16:creationId xmlns:a16="http://schemas.microsoft.com/office/drawing/2014/main" id="{56EC04F1-35F1-FAB4-B7E2-4AA592F879A3}"/>
              </a:ext>
            </a:extLst>
          </p:cNvPr>
          <p:cNvSpPr>
            <a:spLocks noGrp="1"/>
          </p:cNvSpPr>
          <p:nvPr>
            <p:ph type="ftr" sz="quarter" idx="11"/>
          </p:nvPr>
        </p:nvSpPr>
        <p:spPr/>
        <p:txBody>
          <a:bodyPr/>
          <a:lstStyle/>
          <a:p>
            <a:r>
              <a:rPr lang="en-US" dirty="0"/>
              <a:t>Grimaldi A, Fearon A. Gluteal tendinopathy: integrating </a:t>
            </a:r>
            <a:r>
              <a:rPr lang="en-US" dirty="0" err="1"/>
              <a:t>pathomechanics</a:t>
            </a:r>
            <a:r>
              <a:rPr lang="en-US" dirty="0"/>
              <a:t> and clinical features in its management. J </a:t>
            </a:r>
            <a:r>
              <a:rPr lang="en-US" dirty="0" err="1"/>
              <a:t>Orthop</a:t>
            </a:r>
            <a:r>
              <a:rPr lang="en-US" dirty="0"/>
              <a:t> Sports Phys Ther. 2015;45(11):910-22. doi:10.2519/jospt.2015.5829.</a:t>
            </a:r>
          </a:p>
          <a:p>
            <a:r>
              <a:rPr lang="fr-FR" dirty="0"/>
              <a:t>Lopes AD, </a:t>
            </a:r>
            <a:r>
              <a:rPr lang="fr-FR" dirty="0" err="1"/>
              <a:t>Hespanhol</a:t>
            </a:r>
            <a:r>
              <a:rPr lang="fr-FR" dirty="0"/>
              <a:t> LC Jr, Yeung SS, Costa LO. </a:t>
            </a:r>
            <a:r>
              <a:rPr lang="fr-FR" dirty="0" err="1"/>
              <a:t>What</a:t>
            </a:r>
            <a:r>
              <a:rPr lang="fr-FR" dirty="0"/>
              <a:t> are the main running-</a:t>
            </a:r>
            <a:r>
              <a:rPr lang="fr-FR" dirty="0" err="1"/>
              <a:t>related</a:t>
            </a:r>
            <a:r>
              <a:rPr lang="fr-FR" dirty="0"/>
              <a:t> </a:t>
            </a:r>
            <a:r>
              <a:rPr lang="fr-FR" dirty="0" err="1"/>
              <a:t>musculoskeletal</a:t>
            </a:r>
            <a:r>
              <a:rPr lang="fr-FR" dirty="0"/>
              <a:t> injuries? A </a:t>
            </a:r>
            <a:r>
              <a:rPr lang="fr-FR" dirty="0" err="1"/>
              <a:t>systematic</a:t>
            </a:r>
            <a:r>
              <a:rPr lang="fr-FR" dirty="0"/>
              <a:t> </a:t>
            </a:r>
            <a:r>
              <a:rPr lang="fr-FR" dirty="0" err="1"/>
              <a:t>review</a:t>
            </a:r>
            <a:r>
              <a:rPr lang="fr-FR" dirty="0"/>
              <a:t>. Sports Med</a:t>
            </a:r>
            <a:r>
              <a:rPr lang="fr-FR" b="1" dirty="0"/>
              <a:t>.</a:t>
            </a:r>
            <a:r>
              <a:rPr lang="fr-FR" dirty="0"/>
              <a:t> 2012;42(10):891-905. doi:10.2165/11631170-000000000-00000.</a:t>
            </a:r>
          </a:p>
          <a:p>
            <a:endParaRPr lang="en-US" dirty="0"/>
          </a:p>
        </p:txBody>
      </p:sp>
      <p:pic>
        <p:nvPicPr>
          <p:cNvPr id="8" name="Espace réservé du contenu 7">
            <a:extLst>
              <a:ext uri="{FF2B5EF4-FFF2-40B4-BE49-F238E27FC236}">
                <a16:creationId xmlns:a16="http://schemas.microsoft.com/office/drawing/2014/main" id="{01F847EC-FF6D-9C66-7EF9-23FD836D6846}"/>
              </a:ext>
            </a:extLst>
          </p:cNvPr>
          <p:cNvPicPr>
            <a:picLocks noGrp="1" noChangeAspect="1"/>
          </p:cNvPicPr>
          <p:nvPr>
            <p:ph idx="1"/>
          </p:nvPr>
        </p:nvPicPr>
        <p:blipFill>
          <a:blip r:embed="rId3"/>
          <a:stretch>
            <a:fillRect/>
          </a:stretch>
        </p:blipFill>
        <p:spPr>
          <a:xfrm>
            <a:off x="2766179" y="2131279"/>
            <a:ext cx="4304182" cy="3778250"/>
          </a:xfrm>
          <a:prstGeom prst="rect">
            <a:avLst/>
          </a:prstGeom>
        </p:spPr>
      </p:pic>
      <p:sp>
        <p:nvSpPr>
          <p:cNvPr id="4" name="ZoneTexte 3">
            <a:extLst>
              <a:ext uri="{FF2B5EF4-FFF2-40B4-BE49-F238E27FC236}">
                <a16:creationId xmlns:a16="http://schemas.microsoft.com/office/drawing/2014/main" id="{6F40A558-3A54-90CB-8062-8630F0446FD7}"/>
              </a:ext>
            </a:extLst>
          </p:cNvPr>
          <p:cNvSpPr txBox="1"/>
          <p:nvPr/>
        </p:nvSpPr>
        <p:spPr>
          <a:xfrm>
            <a:off x="2766179" y="4105836"/>
            <a:ext cx="4852610" cy="338554"/>
          </a:xfrm>
          <a:prstGeom prst="rect">
            <a:avLst/>
          </a:prstGeom>
          <a:noFill/>
        </p:spPr>
        <p:txBody>
          <a:bodyPr wrap="none" rtlCol="0">
            <a:spAutoFit/>
          </a:bodyPr>
          <a:lstStyle/>
          <a:p>
            <a:r>
              <a:rPr lang="fr-FR" sz="1600" dirty="0"/>
              <a:t>4 à 8 % de l’ensemble des blessures du coureur</a:t>
            </a:r>
          </a:p>
        </p:txBody>
      </p:sp>
      <p:pic>
        <p:nvPicPr>
          <p:cNvPr id="5" name="Image 4">
            <a:extLst>
              <a:ext uri="{FF2B5EF4-FFF2-40B4-BE49-F238E27FC236}">
                <a16:creationId xmlns:a16="http://schemas.microsoft.com/office/drawing/2014/main" id="{1269214C-96EE-C37F-9EAF-E842FC81C1BC}"/>
              </a:ext>
            </a:extLst>
          </p:cNvPr>
          <p:cNvPicPr>
            <a:picLocks noChangeAspect="1"/>
          </p:cNvPicPr>
          <p:nvPr/>
        </p:nvPicPr>
        <p:blipFill>
          <a:blip r:embed="rId4"/>
          <a:stretch>
            <a:fillRect/>
          </a:stretch>
        </p:blipFill>
        <p:spPr>
          <a:xfrm>
            <a:off x="8803596" y="1863850"/>
            <a:ext cx="2402032" cy="3426249"/>
          </a:xfrm>
          <a:prstGeom prst="rect">
            <a:avLst/>
          </a:prstGeom>
        </p:spPr>
      </p:pic>
    </p:spTree>
    <p:extLst>
      <p:ext uri="{BB962C8B-B14F-4D97-AF65-F5344CB8AC3E}">
        <p14:creationId xmlns:p14="http://schemas.microsoft.com/office/powerpoint/2010/main" val="52244890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790F9-0129-4D7E-AC1D-C3639FFD6ED4}"/>
              </a:ext>
            </a:extLst>
          </p:cNvPr>
          <p:cNvSpPr>
            <a:spLocks noGrp="1"/>
          </p:cNvSpPr>
          <p:nvPr>
            <p:ph type="title"/>
          </p:nvPr>
        </p:nvSpPr>
        <p:spPr/>
        <p:txBody>
          <a:bodyPr/>
          <a:lstStyle/>
          <a:p>
            <a:r>
              <a:rPr lang="fr-FR" dirty="0"/>
              <a:t>Rappel anatomique : moyen glutéal</a:t>
            </a:r>
          </a:p>
        </p:txBody>
      </p:sp>
      <p:sp>
        <p:nvSpPr>
          <p:cNvPr id="3" name="Espace réservé du contenu 2">
            <a:extLst>
              <a:ext uri="{FF2B5EF4-FFF2-40B4-BE49-F238E27FC236}">
                <a16:creationId xmlns:a16="http://schemas.microsoft.com/office/drawing/2014/main" id="{6F6E3A67-CA88-40B7-B052-D31BA056806F}"/>
              </a:ext>
            </a:extLst>
          </p:cNvPr>
          <p:cNvSpPr>
            <a:spLocks noGrp="1"/>
          </p:cNvSpPr>
          <p:nvPr>
            <p:ph sz="half" idx="1"/>
          </p:nvPr>
        </p:nvSpPr>
        <p:spPr>
          <a:xfrm>
            <a:off x="2015470" y="1649873"/>
            <a:ext cx="4842529" cy="3775882"/>
          </a:xfrm>
        </p:spPr>
        <p:txBody>
          <a:bodyPr>
            <a:normAutofit fontScale="92500"/>
          </a:bodyPr>
          <a:lstStyle/>
          <a:p>
            <a:pPr lvl="1"/>
            <a:r>
              <a:rPr lang="fr-FR" dirty="0"/>
              <a:t>forme triangulaire reliant la crête </a:t>
            </a:r>
            <a:r>
              <a:rPr lang="fr-FR" dirty="0" err="1"/>
              <a:t>illiaque</a:t>
            </a:r>
            <a:r>
              <a:rPr lang="fr-FR" dirty="0"/>
              <a:t> au bord supérieur du grand trochanter du fémur</a:t>
            </a:r>
          </a:p>
          <a:p>
            <a:pPr lvl="1"/>
            <a:r>
              <a:rPr lang="fr-FR" dirty="0"/>
              <a:t>Structures associées : bourses péri-trochantériennes, petit glutéal, Bandelette ilio-tibiale</a:t>
            </a:r>
          </a:p>
          <a:p>
            <a:pPr lvl="1"/>
            <a:r>
              <a:rPr lang="fr-FR" dirty="0"/>
              <a:t>Muscle abducteur de hanche</a:t>
            </a:r>
          </a:p>
          <a:p>
            <a:pPr lvl="1"/>
            <a:r>
              <a:rPr lang="fr-FR" dirty="0"/>
              <a:t>Stabilisateur du bassin en appui unipodal</a:t>
            </a:r>
          </a:p>
          <a:p>
            <a:pPr lvl="1"/>
            <a:r>
              <a:rPr lang="fr-FR" dirty="0"/>
              <a:t>Contrôle du valgus dynamique- Limitation de la chute controlatérale du bassin</a:t>
            </a:r>
          </a:p>
          <a:p>
            <a:r>
              <a:rPr lang="fr-FR" sz="1600" b="1" dirty="0"/>
              <a:t>En course à pied : </a:t>
            </a:r>
            <a:r>
              <a:rPr lang="fr-FR" sz="1600" dirty="0"/>
              <a:t>sollicitation majeure en phase d’appui unipodal.</a:t>
            </a:r>
          </a:p>
          <a:p>
            <a:pPr marL="457200" lvl="1" indent="0">
              <a:buNone/>
            </a:pPr>
            <a:endParaRPr lang="fr-FR" dirty="0"/>
          </a:p>
        </p:txBody>
      </p:sp>
      <p:sp>
        <p:nvSpPr>
          <p:cNvPr id="6" name="AutoShape 6" descr="Résultat de recherche d'images pour &quot;pictogramme ski&quot;">
            <a:extLst>
              <a:ext uri="{FF2B5EF4-FFF2-40B4-BE49-F238E27FC236}">
                <a16:creationId xmlns:a16="http://schemas.microsoft.com/office/drawing/2014/main" id="{73B795A6-BF48-41EA-8219-4BD3628A91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Résultat de recherche d'images pour &quot;pictogramme ski&quot;">
            <a:extLst>
              <a:ext uri="{FF2B5EF4-FFF2-40B4-BE49-F238E27FC236}">
                <a16:creationId xmlns:a16="http://schemas.microsoft.com/office/drawing/2014/main" id="{1F133388-EBF5-401D-8C90-268DDB9391C5}"/>
              </a:ext>
            </a:extLst>
          </p:cNvPr>
          <p:cNvSpPr>
            <a:spLocks noChangeAspect="1" noChangeArrowheads="1"/>
          </p:cNvSpPr>
          <p:nvPr/>
        </p:nvSpPr>
        <p:spPr bwMode="auto">
          <a:xfrm>
            <a:off x="5943600" y="34363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Espace réservé du pied de page 4">
            <a:extLst>
              <a:ext uri="{FF2B5EF4-FFF2-40B4-BE49-F238E27FC236}">
                <a16:creationId xmlns:a16="http://schemas.microsoft.com/office/drawing/2014/main" id="{74D632C7-7680-3610-6D66-CEA7C834BF46}"/>
              </a:ext>
            </a:extLst>
          </p:cNvPr>
          <p:cNvSpPr>
            <a:spLocks noGrp="1"/>
          </p:cNvSpPr>
          <p:nvPr>
            <p:ph type="ftr" sz="quarter" idx="11"/>
          </p:nvPr>
        </p:nvSpPr>
        <p:spPr/>
        <p:txBody>
          <a:bodyPr/>
          <a:lstStyle/>
          <a:p>
            <a:endParaRPr lang="en-US" dirty="0"/>
          </a:p>
        </p:txBody>
      </p:sp>
      <p:pic>
        <p:nvPicPr>
          <p:cNvPr id="4" name="Image 3">
            <a:extLst>
              <a:ext uri="{FF2B5EF4-FFF2-40B4-BE49-F238E27FC236}">
                <a16:creationId xmlns:a16="http://schemas.microsoft.com/office/drawing/2014/main" id="{9842B1E6-03C8-E147-EB04-7C90B077E78D}"/>
              </a:ext>
            </a:extLst>
          </p:cNvPr>
          <p:cNvPicPr>
            <a:picLocks noChangeAspect="1"/>
          </p:cNvPicPr>
          <p:nvPr/>
        </p:nvPicPr>
        <p:blipFill>
          <a:blip r:embed="rId2"/>
          <a:stretch>
            <a:fillRect/>
          </a:stretch>
        </p:blipFill>
        <p:spPr>
          <a:xfrm>
            <a:off x="6823364" y="1784770"/>
            <a:ext cx="5258701" cy="2983660"/>
          </a:xfrm>
          <a:prstGeom prst="rect">
            <a:avLst/>
          </a:prstGeom>
        </p:spPr>
      </p:pic>
    </p:spTree>
    <p:extLst>
      <p:ext uri="{BB962C8B-B14F-4D97-AF65-F5344CB8AC3E}">
        <p14:creationId xmlns:p14="http://schemas.microsoft.com/office/powerpoint/2010/main" val="1680016000"/>
      </p:ext>
    </p:extLst>
  </p:cSld>
  <p:clrMapOvr>
    <a:masterClrMapping/>
  </p:clrMapOvr>
</p:sld>
</file>

<file path=ppt/theme/theme1.xml><?xml version="1.0" encoding="utf-8"?>
<a:theme xmlns:a="http://schemas.openxmlformats.org/drawingml/2006/main" name="Bri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4134</TotalTime>
  <Words>3931</Words>
  <Application>Microsoft Macintosh PowerPoint</Application>
  <PresentationFormat>Grand écran</PresentationFormat>
  <Paragraphs>596</Paragraphs>
  <Slides>59</Slides>
  <Notes>39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59</vt:i4>
      </vt:variant>
    </vt:vector>
  </HeadingPairs>
  <TitlesOfParts>
    <vt:vector size="65" baseType="lpstr">
      <vt:lpstr>Arial</vt:lpstr>
      <vt:lpstr>Calibri</vt:lpstr>
      <vt:lpstr>Century Gothic</vt:lpstr>
      <vt:lpstr>Courier New</vt:lpstr>
      <vt:lpstr>Wingdings 3</vt:lpstr>
      <vt:lpstr>Brin</vt:lpstr>
      <vt:lpstr>FMC du Boulonnais 12 mars 2026 </vt:lpstr>
      <vt:lpstr>Pathologies du membre inférieur chez le coureur loisir</vt:lpstr>
      <vt:lpstr>Généralités</vt:lpstr>
      <vt:lpstr> Généralités </vt:lpstr>
      <vt:lpstr>Facteurs de risque de blessure </vt:lpstr>
      <vt:lpstr>Facteurs de risque</vt:lpstr>
      <vt:lpstr>LES PATHOLOGIES DU COUREUR  choix de 5 pathologies </vt:lpstr>
      <vt:lpstr>1- Tendinopathie du moyen fessier ( GTPS – Greater Trochanteric Pain Syndrome )</vt:lpstr>
      <vt:lpstr>Rappel anatomique : moyen glutéal</vt:lpstr>
      <vt:lpstr>Etiopathogénie</vt:lpstr>
      <vt:lpstr>Symptômes</vt:lpstr>
      <vt:lpstr>Tests sémiologiques</vt:lpstr>
      <vt:lpstr>Diagnostic différentiel – E.Cplr</vt:lpstr>
      <vt:lpstr>Les tests cliniques de hanche </vt:lpstr>
      <vt:lpstr>Prise en charge </vt:lpstr>
      <vt:lpstr>Présentation PowerPoint</vt:lpstr>
      <vt:lpstr>Les différentes contractions musculaires</vt:lpstr>
      <vt:lpstr>Prévention</vt:lpstr>
      <vt:lpstr>2- Syndrome de l’essuie glace ( Sd de friction de la BIT  )</vt:lpstr>
      <vt:lpstr>Rappel anatomique :</vt:lpstr>
      <vt:lpstr>Etiopathogénie</vt:lpstr>
      <vt:lpstr>Facteurs de risque </vt:lpstr>
      <vt:lpstr>Symptômes</vt:lpstr>
      <vt:lpstr>Tests sémiologiques</vt:lpstr>
      <vt:lpstr>Diagnostic différentiel</vt:lpstr>
      <vt:lpstr>Tests méniscaux </vt:lpstr>
      <vt:lpstr>Prise en charge </vt:lpstr>
      <vt:lpstr>Prévention</vt:lpstr>
      <vt:lpstr>3- Périostites tibiales &amp; fractures de fatigue tibiales</vt:lpstr>
      <vt:lpstr>Rappel anatomique :</vt:lpstr>
      <vt:lpstr>Etiopathogénie</vt:lpstr>
      <vt:lpstr>Facteurs de risque </vt:lpstr>
      <vt:lpstr>Les différentes foulées </vt:lpstr>
      <vt:lpstr>Symptômes</vt:lpstr>
      <vt:lpstr>Tests sémiologiques</vt:lpstr>
      <vt:lpstr>Diagnostic différentiel</vt:lpstr>
      <vt:lpstr>Prise en charge </vt:lpstr>
      <vt:lpstr>Prévention</vt:lpstr>
      <vt:lpstr>4- Tendinopathie d’Achille  </vt:lpstr>
      <vt:lpstr>Rappel anatomique :</vt:lpstr>
      <vt:lpstr>Etiopathogénie</vt:lpstr>
      <vt:lpstr>Facteurs de risque </vt:lpstr>
      <vt:lpstr>Symptômes</vt:lpstr>
      <vt:lpstr>Tests sémiologiques</vt:lpstr>
      <vt:lpstr>Diagnostic différentiel &amp; EC</vt:lpstr>
      <vt:lpstr>Prise en charge </vt:lpstr>
      <vt:lpstr>Prévention</vt:lpstr>
      <vt:lpstr>Quid de la supplémentation collagène ? </vt:lpstr>
      <vt:lpstr>5- Aponévropathie plantaire </vt:lpstr>
      <vt:lpstr>Rappel anatomique :</vt:lpstr>
      <vt:lpstr>Etiopathogénie</vt:lpstr>
      <vt:lpstr>Facteurs de risque </vt:lpstr>
      <vt:lpstr>Symptômes</vt:lpstr>
      <vt:lpstr>Tests sémiologiques</vt:lpstr>
      <vt:lpstr>Diagnostic différentiel &amp; EC </vt:lpstr>
      <vt:lpstr>Prise en charge </vt:lpstr>
      <vt:lpstr>Prévention</vt:lpstr>
      <vt:lpstr>Profil du runner presque parfait </vt:lpstr>
      <vt:lpstr>MERCI POUR VOTRE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PUBALGIE</dc:title>
  <dc:creator>ines pollet</dc:creator>
  <cp:lastModifiedBy>Michaël Rochoy</cp:lastModifiedBy>
  <cp:revision>58</cp:revision>
  <dcterms:created xsi:type="dcterms:W3CDTF">2019-10-01T07:56:10Z</dcterms:created>
  <dcterms:modified xsi:type="dcterms:W3CDTF">2026-03-13T22:21:02Z</dcterms:modified>
</cp:coreProperties>
</file>