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49"/>
  </p:notesMasterIdLst>
  <p:sldIdLst>
    <p:sldId id="256" r:id="rId2"/>
    <p:sldId id="275" r:id="rId3"/>
    <p:sldId id="319" r:id="rId4"/>
    <p:sldId id="309" r:id="rId5"/>
    <p:sldId id="257" r:id="rId6"/>
    <p:sldId id="289" r:id="rId7"/>
    <p:sldId id="321" r:id="rId8"/>
    <p:sldId id="320" r:id="rId9"/>
    <p:sldId id="323" r:id="rId10"/>
    <p:sldId id="322" r:id="rId11"/>
    <p:sldId id="263" r:id="rId12"/>
    <p:sldId id="310" r:id="rId13"/>
    <p:sldId id="311" r:id="rId14"/>
    <p:sldId id="312" r:id="rId15"/>
    <p:sldId id="313" r:id="rId16"/>
    <p:sldId id="278" r:id="rId17"/>
    <p:sldId id="314" r:id="rId18"/>
    <p:sldId id="315" r:id="rId19"/>
    <p:sldId id="316" r:id="rId20"/>
    <p:sldId id="317" r:id="rId21"/>
    <p:sldId id="318" r:id="rId22"/>
    <p:sldId id="269" r:id="rId23"/>
    <p:sldId id="270" r:id="rId24"/>
    <p:sldId id="277" r:id="rId25"/>
    <p:sldId id="290" r:id="rId26"/>
    <p:sldId id="261" r:id="rId27"/>
    <p:sldId id="291" r:id="rId28"/>
    <p:sldId id="292" r:id="rId29"/>
    <p:sldId id="293" r:id="rId30"/>
    <p:sldId id="294" r:id="rId31"/>
    <p:sldId id="295" r:id="rId32"/>
    <p:sldId id="296" r:id="rId33"/>
    <p:sldId id="297" r:id="rId34"/>
    <p:sldId id="298" r:id="rId35"/>
    <p:sldId id="299" r:id="rId36"/>
    <p:sldId id="301" r:id="rId37"/>
    <p:sldId id="302" r:id="rId38"/>
    <p:sldId id="303" r:id="rId39"/>
    <p:sldId id="300" r:id="rId40"/>
    <p:sldId id="287" r:id="rId41"/>
    <p:sldId id="328" r:id="rId42"/>
    <p:sldId id="304" r:id="rId43"/>
    <p:sldId id="305" r:id="rId44"/>
    <p:sldId id="306" r:id="rId45"/>
    <p:sldId id="307" r:id="rId46"/>
    <p:sldId id="329" r:id="rId47"/>
    <p:sldId id="32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EIRA Sophie" initials="PS" lastIdx="1" clrIdx="0">
    <p:extLst>
      <p:ext uri="{19B8F6BF-5375-455C-9EA6-DF929625EA0E}">
        <p15:presenceInfo xmlns:p15="http://schemas.microsoft.com/office/powerpoint/2012/main" userId="PEREIRA Soph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0" autoAdjust="0"/>
    <p:restoredTop sz="68256" autoAdjust="0"/>
  </p:normalViewPr>
  <p:slideViewPr>
    <p:cSldViewPr snapToGrid="0" showGuides="1">
      <p:cViewPr varScale="1">
        <p:scale>
          <a:sx n="79" d="100"/>
          <a:sy n="79" d="100"/>
        </p:scale>
        <p:origin x="131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5-12T14:44:45.720"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6-05-12T14:44:45.720"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BC2F5-EB06-4A7B-AD80-CCC06A0C3CF5}" type="datetimeFigureOut">
              <a:rPr lang="fr-FR" smtClean="0"/>
              <a:t>19/05/2026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DBCC2-496B-4843-97AE-E21F1BB2E367}" type="slidenum">
              <a:rPr lang="fr-FR" smtClean="0"/>
              <a:t>‹N°›</a:t>
            </a:fld>
            <a:endParaRPr lang="fr-FR"/>
          </a:p>
        </p:txBody>
      </p:sp>
    </p:spTree>
    <p:extLst>
      <p:ext uri="{BB962C8B-B14F-4D97-AF65-F5344CB8AC3E}">
        <p14:creationId xmlns:p14="http://schemas.microsoft.com/office/powerpoint/2010/main" val="390165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Patiente</a:t>
            </a:r>
            <a:r>
              <a:rPr lang="fr-FR" baseline="0" dirty="0"/>
              <a:t> en plein adolescence </a:t>
            </a:r>
          </a:p>
          <a:p>
            <a:r>
              <a:rPr lang="fr-FR" baseline="0" dirty="0"/>
              <a:t>La maman appel pour une consultation en urgence chez une enfant que vous suivez depuis l’enfance  et vous dit que Amandine au lycée c’est un peu compliqué en ce moment – </a:t>
            </a:r>
            <a:r>
              <a:rPr lang="fr-FR" baseline="0" dirty="0" err="1"/>
              <a:t>éhec</a:t>
            </a:r>
            <a:r>
              <a:rPr lang="fr-FR" baseline="0" dirty="0"/>
              <a:t> scolaire – </a:t>
            </a:r>
          </a:p>
          <a:p>
            <a:r>
              <a:rPr lang="fr-FR" baseline="0" dirty="0"/>
              <a:t>Et que depuis elle a des </a:t>
            </a:r>
            <a:r>
              <a:rPr lang="fr-FR" baseline="0" dirty="0" err="1"/>
              <a:t>remardes</a:t>
            </a:r>
            <a:r>
              <a:rPr lang="fr-FR" baseline="0" dirty="0"/>
              <a:t> des prof de sport car Amandine ne veut pas finir les séances de sport car elle est </a:t>
            </a:r>
            <a:r>
              <a:rPr lang="fr-FR" baseline="0" dirty="0" err="1"/>
              <a:t>éssouflé</a:t>
            </a:r>
            <a:r>
              <a:rPr lang="fr-FR" baseline="0" dirty="0"/>
              <a:t>. </a:t>
            </a:r>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2</a:t>
            </a:fld>
            <a:endParaRPr lang="fr-FR"/>
          </a:p>
        </p:txBody>
      </p:sp>
    </p:spTree>
    <p:extLst>
      <p:ext uri="{BB962C8B-B14F-4D97-AF65-F5344CB8AC3E}">
        <p14:creationId xmlns:p14="http://schemas.microsoft.com/office/powerpoint/2010/main" val="2649497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12</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88123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Signes de DRA (sueurs, respiration abdominale paradoxale, cyanose, silence auscultatoire, tachycardie&gt;120/mon, signes de cœur</a:t>
            </a:r>
            <a:r>
              <a:rPr lang="fr-FR" baseline="0" dirty="0" smtClean="0"/>
              <a:t> pulmonaire aigu, </a:t>
            </a:r>
            <a:r>
              <a:rPr lang="fr-FR" baseline="0" dirty="0" err="1" smtClean="0"/>
              <a:t>astérixis</a:t>
            </a:r>
            <a:r>
              <a:rPr lang="fr-FR" baseline="0" dirty="0" smtClean="0"/>
              <a:t>, agitation</a:t>
            </a:r>
          </a:p>
          <a:p>
            <a:endParaRPr lang="fr-FR" baseline="0" dirty="0" smtClean="0"/>
          </a:p>
          <a:p>
            <a:r>
              <a:rPr lang="fr-FR" baseline="0" dirty="0" smtClean="0"/>
              <a:t>Patient à risque de décès :</a:t>
            </a:r>
          </a:p>
          <a:p>
            <a:r>
              <a:rPr lang="fr-FR" baseline="0" dirty="0" smtClean="0"/>
              <a:t>-</a:t>
            </a:r>
            <a:r>
              <a:rPr lang="fr-FR" baseline="0" dirty="0" err="1" smtClean="0"/>
              <a:t>Atcd</a:t>
            </a:r>
            <a:r>
              <a:rPr lang="fr-FR" baseline="0" dirty="0" smtClean="0"/>
              <a:t> AAG avec séjour en Réa</a:t>
            </a:r>
          </a:p>
          <a:p>
            <a:r>
              <a:rPr lang="fr-FR" baseline="0" dirty="0" err="1" smtClean="0"/>
              <a:t>Hospi</a:t>
            </a:r>
            <a:r>
              <a:rPr lang="fr-FR" baseline="0" dirty="0" smtClean="0"/>
              <a:t> pour exacerbation dans l’année écoulée</a:t>
            </a:r>
          </a:p>
          <a:p>
            <a:pPr marL="0" indent="0">
              <a:buFontTx/>
              <a:buNone/>
            </a:pPr>
            <a:r>
              <a:rPr lang="fr-FR" baseline="0" dirty="0" smtClean="0"/>
              <a:t>-Mauvais contrôle de l Asthme dans les 12 derniers mois</a:t>
            </a:r>
          </a:p>
          <a:p>
            <a:pPr marL="0" indent="0">
              <a:buFontTx/>
              <a:buNone/>
            </a:pPr>
            <a:r>
              <a:rPr lang="fr-FR" baseline="0" dirty="0" smtClean="0"/>
              <a:t>-Prise de CSO récente dans les 30 derniers jours</a:t>
            </a:r>
          </a:p>
          <a:p>
            <a:pPr marL="0" indent="0">
              <a:buFontTx/>
              <a:buNone/>
            </a:pPr>
            <a:r>
              <a:rPr lang="fr-FR" baseline="0" dirty="0" smtClean="0"/>
              <a:t>-Absence de tt de fond par CSI ou mauvaise observance</a:t>
            </a:r>
          </a:p>
          <a:p>
            <a:pPr marL="0" indent="0">
              <a:buFontTx/>
              <a:buNone/>
            </a:pPr>
            <a:r>
              <a:rPr lang="fr-FR" baseline="0" dirty="0" smtClean="0"/>
              <a:t>-Allergie alimentaire</a:t>
            </a:r>
          </a:p>
          <a:p>
            <a:pPr marL="0" indent="0">
              <a:buFontTx/>
              <a:buNone/>
            </a:pPr>
            <a:r>
              <a:rPr lang="fr-FR" baseline="0" dirty="0" smtClean="0"/>
              <a:t>-Conso de BCDA &gt;1 flacon /mois</a:t>
            </a:r>
          </a:p>
          <a:p>
            <a:pPr marL="0" indent="0">
              <a:buFontTx/>
              <a:buNone/>
            </a:pPr>
            <a:r>
              <a:rPr lang="fr-FR" baseline="0" dirty="0" smtClean="0"/>
              <a:t>-Comorbidités et contexte psychosocial ( toxicomanie, </a:t>
            </a:r>
            <a:r>
              <a:rPr lang="fr-FR" baseline="0" dirty="0" err="1" smtClean="0"/>
              <a:t>mdie</a:t>
            </a:r>
            <a:r>
              <a:rPr lang="fr-FR" baseline="0" dirty="0" smtClean="0"/>
              <a:t> psychiatrique, isolement social)</a:t>
            </a:r>
          </a:p>
          <a:p>
            <a:pPr marL="0" indent="0">
              <a:buFontTx/>
              <a:buNone/>
            </a:pPr>
            <a:endParaRPr lang="fr-FR" baseline="0" dirty="0" smtClean="0"/>
          </a:p>
          <a:p>
            <a:pPr marL="171450" indent="-171450">
              <a:buFontTx/>
              <a:buChar cha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13</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3287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En cas d exacerbation</a:t>
            </a:r>
            <a:r>
              <a:rPr lang="fr-FR" baseline="0" dirty="0" smtClean="0"/>
              <a:t> non sévère majoration de la CSI </a:t>
            </a:r>
            <a:r>
              <a:rPr lang="fr-FR" baseline="0" dirty="0" err="1" smtClean="0"/>
              <a:t>pr</a:t>
            </a:r>
            <a:r>
              <a:rPr lang="fr-FR" baseline="0" dirty="0" smtClean="0"/>
              <a:t> 14j si palier 1,2 du GINA et qui ont un plan d action !</a:t>
            </a:r>
          </a:p>
          <a:p>
            <a:r>
              <a:rPr lang="fr-FR" baseline="0" dirty="0" smtClean="0"/>
              <a:t>Pour les patients traités par une association fixe, on peut majorer la dose sans dépasser la </a:t>
            </a:r>
            <a:r>
              <a:rPr lang="fr-FR" baseline="0" dirty="0" err="1" smtClean="0"/>
              <a:t>poso</a:t>
            </a:r>
            <a:r>
              <a:rPr lang="fr-FR" baseline="0" dirty="0" smtClean="0"/>
              <a:t> maximale de l AMM du produit</a:t>
            </a:r>
          </a:p>
          <a:p>
            <a:endParaRPr lang="fr-FR" baseline="0" dirty="0" smtClean="0"/>
          </a:p>
          <a:p>
            <a:r>
              <a:rPr lang="fr-FR" baseline="0" dirty="0" smtClean="0"/>
              <a:t>Pour la stratégie fond et symptômes SMART, </a:t>
            </a:r>
            <a:r>
              <a:rPr lang="fr-FR" baseline="0" dirty="0" err="1" smtClean="0"/>
              <a:t>poso</a:t>
            </a:r>
            <a:r>
              <a:rPr lang="fr-FR" baseline="0" dirty="0" smtClean="0"/>
              <a:t> max </a:t>
            </a:r>
            <a:r>
              <a:rPr lang="fr-FR" baseline="0" dirty="0" err="1" smtClean="0"/>
              <a:t>symbicort</a:t>
            </a:r>
            <a:r>
              <a:rPr lang="fr-FR" baseline="0" dirty="0" smtClean="0"/>
              <a:t> 8b/j si Asthmatique persistant (palier 3 du GINA) avec au moins une exacerbation sévère sur les 12 derniers mois avec VEMS &gt;50%Th</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14</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43768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Attention à prévenir 2 risques :</a:t>
            </a:r>
          </a:p>
          <a:p>
            <a:pPr marL="171450" indent="-171450">
              <a:buFontTx/>
              <a:buChar char="-"/>
            </a:pPr>
            <a:r>
              <a:rPr lang="fr-FR" baseline="0" dirty="0" smtClean="0"/>
              <a:t>l’utilisation excessive de B2CDA sans prise concomitante de CSI et/ou CSO les expose à un risque d aggravation</a:t>
            </a:r>
          </a:p>
          <a:p>
            <a:pPr marL="171450" indent="-171450">
              <a:buFontTx/>
              <a:buChar char="-"/>
            </a:pPr>
            <a:r>
              <a:rPr lang="fr-FR" baseline="0" dirty="0" smtClean="0"/>
              <a:t>- l’utilisation de fortes doses de B2CDA les expose à des effets indésirables potentiels ( hypokaliémie, tachycardie, </a:t>
            </a:r>
            <a:r>
              <a:rPr lang="fr-FR" baseline="0" dirty="0" err="1" smtClean="0"/>
              <a:t>tble</a:t>
            </a:r>
            <a:r>
              <a:rPr lang="fr-FR" baseline="0" dirty="0" smtClean="0"/>
              <a:t> du rythme, acidose métabolique si </a:t>
            </a:r>
            <a:r>
              <a:rPr lang="fr-FR" baseline="0" dirty="0" err="1" smtClean="0"/>
              <a:t>ss</a:t>
            </a:r>
            <a:r>
              <a:rPr lang="fr-FR" baseline="0" dirty="0" smtClean="0"/>
              <a:t> </a:t>
            </a:r>
            <a:r>
              <a:rPr lang="fr-FR" baseline="0" dirty="0" err="1" smtClean="0"/>
              <a:t>cut</a:t>
            </a:r>
            <a:r>
              <a:rPr lang="fr-FR" baseline="0" dirty="0" smtClean="0"/>
              <a:t> et iv)</a:t>
            </a:r>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15</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637180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17</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537026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18</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29253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Site</a:t>
            </a:r>
            <a:r>
              <a:rPr lang="fr-FR" baseline="0" dirty="0" smtClean="0"/>
              <a:t> de la société française avec plusieurs types de plan d action référencé</a:t>
            </a:r>
          </a:p>
          <a:p>
            <a:endParaRPr lang="fr-FR" baseline="0" dirty="0" smtClean="0"/>
          </a:p>
          <a:p>
            <a:r>
              <a:rPr lang="fr-FR" baseline="0" dirty="0" smtClean="0"/>
              <a:t>Plan d’action : c est une conduite à tenir pour le patient en cas d’exacerbation</a:t>
            </a:r>
          </a:p>
          <a:p>
            <a:r>
              <a:rPr lang="fr-FR" baseline="0" dirty="0" smtClean="0"/>
              <a:t>Reconnaissance de la symptomatologie</a:t>
            </a:r>
          </a:p>
          <a:p>
            <a:r>
              <a:rPr lang="fr-FR" baseline="0" dirty="0" smtClean="0"/>
              <a:t>Des critères de sévérité</a:t>
            </a:r>
          </a:p>
          <a:p>
            <a:r>
              <a:rPr lang="fr-FR" baseline="0" dirty="0" smtClean="0"/>
              <a:t>Mesure du DEP</a:t>
            </a:r>
          </a:p>
          <a:p>
            <a:r>
              <a:rPr lang="fr-FR" baseline="0" dirty="0" smtClean="0"/>
              <a:t>Modalités de traitement</a:t>
            </a:r>
          </a:p>
          <a:p>
            <a:r>
              <a:rPr lang="fr-FR" baseline="0" dirty="0" smtClean="0"/>
              <a:t>Signes de gravité et recours aux soins d urgence</a:t>
            </a:r>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19</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607019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Plan d Action</a:t>
            </a:r>
            <a:r>
              <a:rPr lang="fr-FR" baseline="0" dirty="0" smtClean="0"/>
              <a:t> : </a:t>
            </a:r>
          </a:p>
          <a:p>
            <a:r>
              <a:rPr lang="fr-FR" sz="1200" b="0" i="0" u="none" strike="noStrike" kern="1200" baseline="0" dirty="0" smtClean="0">
                <a:solidFill>
                  <a:schemeClr val="tx1"/>
                </a:solidFill>
                <a:latin typeface="+mn-lt"/>
                <a:ea typeface="+mn-ea"/>
                <a:cs typeface="+mn-cs"/>
              </a:rPr>
              <a:t>= conduite à tenir pour le patient </a:t>
            </a:r>
            <a:r>
              <a:rPr lang="fr-FR" sz="1200" b="1" i="0" u="none" strike="noStrike" kern="1200" baseline="0" dirty="0" smtClean="0">
                <a:solidFill>
                  <a:schemeClr val="tx1"/>
                </a:solidFill>
                <a:latin typeface="+mn-lt"/>
                <a:ea typeface="+mn-ea"/>
                <a:cs typeface="+mn-cs"/>
              </a:rPr>
              <a:t>en cas d’exacerbation :</a:t>
            </a:r>
          </a:p>
          <a:p>
            <a:r>
              <a:rPr lang="fr-FR" sz="1200" b="0" i="0" u="none" strike="noStrike" kern="1200" baseline="0" dirty="0" smtClean="0">
                <a:solidFill>
                  <a:schemeClr val="tx1"/>
                </a:solidFill>
                <a:latin typeface="+mn-lt"/>
                <a:ea typeface="+mn-ea"/>
                <a:cs typeface="+mn-cs"/>
              </a:rPr>
              <a:t>- La reconnaissance par le patient de l’exacerbation et de sa sévérité à partir des symptômes ± du DEP (si mauvaise perception et </a:t>
            </a:r>
            <a:r>
              <a:rPr lang="fr-FR" sz="1200" b="0" i="0" u="none" strike="noStrike" kern="1200" baseline="0" dirty="0" err="1" smtClean="0">
                <a:solidFill>
                  <a:schemeClr val="tx1"/>
                </a:solidFill>
                <a:latin typeface="+mn-lt"/>
                <a:ea typeface="+mn-ea"/>
                <a:cs typeface="+mn-cs"/>
              </a:rPr>
              <a:t>FdR</a:t>
            </a:r>
            <a:r>
              <a:rPr lang="fr-FR" sz="1200" b="0" i="0" u="none" strike="noStrike" kern="1200" baseline="0" dirty="0" smtClean="0">
                <a:solidFill>
                  <a:schemeClr val="tx1"/>
                </a:solidFill>
                <a:latin typeface="+mn-lt"/>
                <a:ea typeface="+mn-ea"/>
                <a:cs typeface="+mn-cs"/>
              </a:rPr>
              <a:t> de décès par asthme)</a:t>
            </a:r>
          </a:p>
          <a:p>
            <a:r>
              <a:rPr lang="fr-FR" sz="1200" b="0" i="0" u="none" strike="noStrike" kern="1200" baseline="0" dirty="0" smtClean="0">
                <a:solidFill>
                  <a:schemeClr val="tx1"/>
                </a:solidFill>
                <a:latin typeface="+mn-lt"/>
                <a:ea typeface="+mn-ea"/>
                <a:cs typeface="+mn-cs"/>
              </a:rPr>
              <a:t>- Modalités de traitement</a:t>
            </a:r>
          </a:p>
          <a:p>
            <a:pPr marL="171450" indent="-171450">
              <a:buFontTx/>
              <a:buChar char="-"/>
            </a:pPr>
            <a:r>
              <a:rPr lang="fr-FR" sz="1200" b="0" i="0" u="none" strike="noStrike" kern="1200" baseline="0" dirty="0" smtClean="0">
                <a:solidFill>
                  <a:schemeClr val="tx1"/>
                </a:solidFill>
                <a:latin typeface="+mn-lt"/>
                <a:ea typeface="+mn-ea"/>
                <a:cs typeface="+mn-cs"/>
              </a:rPr>
              <a:t>Modalités d’accès à des soins médicaux en cas de signes de gravité ou d’échec du traitement applicable en aigu</a:t>
            </a:r>
            <a:endParaRPr lang="fr-FR" sz="1200" b="0" i="0" u="none" strike="noStrike" kern="1200" baseline="0" dirty="0">
              <a:solidFill>
                <a:schemeClr val="tx1"/>
              </a:solidFill>
              <a:latin typeface="+mn-lt"/>
              <a:ea typeface="+mn-ea"/>
              <a:cs typeface="+mn-cs"/>
            </a:endParaRPr>
          </a:p>
          <a:p>
            <a:pPr marL="171450" indent="-171450">
              <a:buFontTx/>
              <a:buChar char="-"/>
            </a:pPr>
            <a:endParaRPr lang="fr-FR"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Il y a aussi le dispositif SOFIA </a:t>
            </a:r>
          </a:p>
          <a:p>
            <a:pPr marL="0" indent="0">
              <a:buFontTx/>
              <a:buNone/>
            </a:pPr>
            <a:endParaRPr lang="fr-FR"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20</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085635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L’interroger de façon optimale ! L’alliance thérapeutique</a:t>
            </a:r>
          </a:p>
          <a:p>
            <a:r>
              <a:rPr lang="fr-FR" dirty="0" smtClean="0"/>
              <a:t>Combien de fois par semaine oubliez vous votre traitement ? Quand vous partez en vacances vous arrivent ils de l’oublier ?</a:t>
            </a:r>
          </a:p>
          <a:p>
            <a:r>
              <a:rPr lang="fr-FR" dirty="0" smtClean="0"/>
              <a:t>Discuter les mono prise avec traitement inhalés qui fait 24h</a:t>
            </a:r>
          </a:p>
          <a:p>
            <a:r>
              <a:rPr lang="fr-FR" dirty="0" smtClean="0"/>
              <a:t>Problématique du Générique du dispositif ( ex </a:t>
            </a:r>
            <a:r>
              <a:rPr lang="fr-FR" dirty="0" err="1" smtClean="0"/>
              <a:t>seretide</a:t>
            </a:r>
            <a:r>
              <a:rPr lang="fr-FR" dirty="0" smtClean="0"/>
              <a:t> )</a:t>
            </a:r>
          </a:p>
          <a:p>
            <a:r>
              <a:rPr lang="fr-FR" dirty="0" smtClean="0"/>
              <a:t>Astuce matinal ou vespéral en lien avec le brossage de dents</a:t>
            </a:r>
          </a:p>
          <a:p>
            <a:r>
              <a:rPr lang="fr-FR" dirty="0" smtClean="0"/>
              <a:t>Dispositif Connecté pour les adolescents </a:t>
            </a:r>
          </a:p>
          <a:p>
            <a:r>
              <a:rPr lang="fr-FR" dirty="0" smtClean="0"/>
              <a:t>Plan d’Action personnalisé</a:t>
            </a:r>
          </a:p>
          <a:p>
            <a:r>
              <a:rPr lang="fr-FR" dirty="0" smtClean="0"/>
              <a:t>Vision de son traitement ( choix partagé du dispositif, </a:t>
            </a:r>
            <a:r>
              <a:rPr lang="fr-FR" dirty="0" err="1" smtClean="0"/>
              <a:t>corticophobie</a:t>
            </a:r>
            <a:r>
              <a:rPr lang="fr-FR" dirty="0" smtClean="0"/>
              <a:t>, effets secondaires)</a:t>
            </a:r>
          </a:p>
          <a:p>
            <a:r>
              <a:rPr lang="fr-FR" dirty="0" smtClean="0"/>
              <a:t>Environnement à questionner ? </a:t>
            </a:r>
          </a:p>
          <a:p>
            <a:endParaRPr lang="fr-FR" dirty="0" smtClean="0"/>
          </a:p>
          <a:p>
            <a:r>
              <a:rPr lang="fr-FR" dirty="0" smtClean="0"/>
              <a:t>Score &lt;21</a:t>
            </a:r>
            <a:r>
              <a:rPr lang="fr-FR" baseline="0" dirty="0" smtClean="0"/>
              <a:t> mauvaise observance ou insuffisante</a:t>
            </a:r>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21</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291536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39</a:t>
            </a:fld>
            <a:endParaRPr lang="fr-FR"/>
          </a:p>
        </p:txBody>
      </p:sp>
    </p:spTree>
    <p:extLst>
      <p:ext uri="{BB962C8B-B14F-4D97-AF65-F5344CB8AC3E}">
        <p14:creationId xmlns:p14="http://schemas.microsoft.com/office/powerpoint/2010/main" val="60707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Synonyme</a:t>
            </a:r>
            <a:r>
              <a:rPr lang="fr-FR" baseline="0" dirty="0" smtClean="0"/>
              <a:t> Asthme d’effort </a:t>
            </a:r>
            <a:r>
              <a:rPr lang="fr-FR" baseline="0" dirty="0" err="1" smtClean="0"/>
              <a:t>now</a:t>
            </a:r>
            <a:r>
              <a:rPr lang="fr-FR" baseline="0" dirty="0" smtClean="0"/>
              <a:t> on dit BIE ou Asthme induit par l’exercice</a:t>
            </a:r>
          </a:p>
          <a:p>
            <a:r>
              <a:rPr lang="fr-FR" baseline="0" dirty="0" smtClean="0"/>
              <a:t>Symptômes d’asthme survenant après un exercice physique intense (ATS 2013)</a:t>
            </a:r>
          </a:p>
          <a:p>
            <a:endParaRPr lang="fr-FR" baseline="0" dirty="0" smtClean="0"/>
          </a:p>
          <a:p>
            <a:r>
              <a:rPr lang="fr-FR" baseline="0" dirty="0" smtClean="0"/>
              <a:t>Chez l asthmatique 30-50% de prévalence, reflet du non contrôle de l’asthme ( item question)</a:t>
            </a:r>
          </a:p>
          <a:p>
            <a:r>
              <a:rPr lang="fr-FR" baseline="0" dirty="0" smtClean="0"/>
              <a:t>Chez le non asthmatique 20% de prévalence, dont 30-70% chez les sportifs de haut niveau</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BIE et Sportifs de haut niveau prévalence jusqu’à 20% sports d été 55% sports d hiver (patinage froid émission de polluants des machines à glace/ natation expo </a:t>
            </a:r>
            <a:r>
              <a:rPr lang="fr-FR" baseline="0" dirty="0" err="1" smtClean="0"/>
              <a:t>trichloramine</a:t>
            </a:r>
            <a:r>
              <a:rPr lang="fr-FR" baseline="0" dirty="0" smtClean="0"/>
              <a:t>)</a:t>
            </a:r>
            <a:endParaRPr lang="fr-FR" dirty="0" smtClean="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3</a:t>
            </a:fld>
            <a:endParaRPr lang="fr-FR"/>
          </a:p>
        </p:txBody>
      </p:sp>
    </p:spTree>
    <p:extLst>
      <p:ext uri="{BB962C8B-B14F-4D97-AF65-F5344CB8AC3E}">
        <p14:creationId xmlns:p14="http://schemas.microsoft.com/office/powerpoint/2010/main" val="2386642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Décision prise</a:t>
            </a:r>
            <a:r>
              <a:rPr lang="fr-FR" baseline="0" dirty="0"/>
              <a:t> en RCA </a:t>
            </a:r>
          </a:p>
          <a:p>
            <a:pPr marL="171450" indent="-171450">
              <a:buFontTx/>
              <a:buChar char="-"/>
            </a:pPr>
            <a:r>
              <a:rPr lang="fr-FR" dirty="0"/>
              <a:t>1</a:t>
            </a:r>
            <a:r>
              <a:rPr lang="fr-FR" baseline="30000" dirty="0"/>
              <a:t>ère</a:t>
            </a:r>
            <a:r>
              <a:rPr lang="fr-FR" dirty="0"/>
              <a:t> injection en</a:t>
            </a:r>
            <a:r>
              <a:rPr lang="fr-FR" baseline="0" dirty="0"/>
              <a:t> HDJ </a:t>
            </a:r>
          </a:p>
          <a:p>
            <a:pPr marL="171450" indent="-171450">
              <a:buFontTx/>
              <a:buChar char="-"/>
            </a:pPr>
            <a:r>
              <a:rPr lang="fr-FR" baseline="0" dirty="0"/>
              <a:t>Arrivée du DEPEMOKIMAB /6mois</a:t>
            </a:r>
          </a:p>
          <a:p>
            <a:pPr marL="171450" indent="-171450">
              <a:buFontTx/>
              <a:buChar char="-"/>
            </a:pPr>
            <a:r>
              <a:rPr lang="fr-FR" baseline="0" dirty="0"/>
              <a:t>Réévaluation à 3 mois (tolérance) à 6 mois efficacité </a:t>
            </a:r>
          </a:p>
          <a:p>
            <a:pPr marL="171450" indent="-171450">
              <a:buFontTx/>
              <a:buChar char="-"/>
            </a:pPr>
            <a:r>
              <a:rPr lang="fr-FR" baseline="0" dirty="0"/>
              <a:t>Durée du traitement sous biothérapie ? </a:t>
            </a:r>
          </a:p>
          <a:p>
            <a:pPr marL="171450" indent="-171450">
              <a:buFontTx/>
              <a:buChar char="-"/>
            </a:pPr>
            <a:endParaRPr lang="fr-FR" dirty="0"/>
          </a:p>
          <a:p>
            <a:r>
              <a:rPr lang="fr-FR" dirty="0"/>
              <a:t>Ce</a:t>
            </a:r>
            <a:r>
              <a:rPr lang="fr-FR" baseline="0" dirty="0"/>
              <a:t> qui est important : </a:t>
            </a:r>
          </a:p>
          <a:p>
            <a:pPr marL="171450" indent="-171450">
              <a:buFontTx/>
              <a:buChar char="-"/>
            </a:pPr>
            <a:r>
              <a:rPr lang="fr-FR" baseline="0" dirty="0"/>
              <a:t>Définir les objectifs : contrôle de l’asthme / exacerbation / réduction de la CSO </a:t>
            </a:r>
          </a:p>
          <a:p>
            <a:pPr marL="171450" indent="-171450">
              <a:buFontTx/>
              <a:buChar char="-"/>
            </a:pPr>
            <a:r>
              <a:rPr lang="fr-FR" baseline="0" dirty="0"/>
              <a:t>Réduction du traitement de fond sous biothérapie </a:t>
            </a:r>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40</a:t>
            </a:fld>
            <a:endParaRPr lang="fr-FR"/>
          </a:p>
        </p:txBody>
      </p:sp>
    </p:spTree>
    <p:extLst>
      <p:ext uri="{BB962C8B-B14F-4D97-AF65-F5344CB8AC3E}">
        <p14:creationId xmlns:p14="http://schemas.microsoft.com/office/powerpoint/2010/main" val="580624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Risque d’exacerbation sévère : </a:t>
            </a:r>
          </a:p>
          <a:p>
            <a:r>
              <a:rPr lang="fr-FR" dirty="0" smtClean="0"/>
              <a:t>- 1 </a:t>
            </a:r>
            <a:r>
              <a:rPr lang="fr-FR" dirty="0" err="1" smtClean="0"/>
              <a:t>exa</a:t>
            </a:r>
            <a:r>
              <a:rPr lang="fr-FR" dirty="0" smtClean="0"/>
              <a:t> dans l’année </a:t>
            </a:r>
            <a:r>
              <a:rPr lang="fr-FR" dirty="0" err="1" smtClean="0"/>
              <a:t>précédante</a:t>
            </a:r>
            <a:r>
              <a:rPr lang="fr-FR" baseline="0" dirty="0" smtClean="0"/>
              <a:t> </a:t>
            </a:r>
          </a:p>
          <a:p>
            <a:pPr marL="171450" indent="-171450">
              <a:buFontTx/>
              <a:buChar char="-"/>
            </a:pPr>
            <a:r>
              <a:rPr lang="fr-FR" dirty="0" smtClean="0"/>
              <a:t>Un mauvaise</a:t>
            </a:r>
            <a:r>
              <a:rPr lang="fr-FR" baseline="0" dirty="0" smtClean="0"/>
              <a:t> observance de </a:t>
            </a:r>
            <a:r>
              <a:rPr lang="fr-FR" baseline="0" dirty="0" err="1" smtClean="0"/>
              <a:t>ttt</a:t>
            </a:r>
            <a:r>
              <a:rPr lang="fr-FR" baseline="0" dirty="0" smtClean="0"/>
              <a:t> </a:t>
            </a:r>
          </a:p>
          <a:p>
            <a:pPr marL="171450" indent="-171450">
              <a:buFontTx/>
              <a:buChar char="-"/>
            </a:pPr>
            <a:r>
              <a:rPr lang="fr-FR" baseline="0" dirty="0" smtClean="0"/>
              <a:t>Technique d’inhalation incorrecte </a:t>
            </a:r>
          </a:p>
          <a:p>
            <a:pPr marL="171450" indent="-171450">
              <a:buFontTx/>
              <a:buChar char="-"/>
            </a:pPr>
            <a:r>
              <a:rPr lang="fr-FR" baseline="0" dirty="0" smtClean="0"/>
              <a:t>- fonction pulmonaire basse </a:t>
            </a:r>
          </a:p>
          <a:p>
            <a:pPr marL="171450" indent="-171450">
              <a:buFontTx/>
              <a:buChar char="-"/>
            </a:pPr>
            <a:r>
              <a:rPr lang="fr-FR" baseline="0" dirty="0" smtClean="0"/>
              <a:t>Tabac</a:t>
            </a:r>
          </a:p>
          <a:p>
            <a:pPr marL="171450" indent="-171450">
              <a:buFontTx/>
              <a:buChar char="-"/>
            </a:pPr>
            <a:r>
              <a:rPr lang="fr-FR" baseline="0" dirty="0" smtClean="0"/>
              <a:t>- sinusite chronique </a:t>
            </a:r>
          </a:p>
          <a:p>
            <a:pPr marL="171450" indent="-171450">
              <a:buFontTx/>
              <a:buChar char="-"/>
            </a:pPr>
            <a:r>
              <a:rPr lang="fr-FR" baseline="0" dirty="0" smtClean="0"/>
              <a:t>- </a:t>
            </a:r>
            <a:r>
              <a:rPr lang="fr-FR" baseline="0" dirty="0" err="1" smtClean="0"/>
              <a:t>FeNO</a:t>
            </a:r>
            <a:r>
              <a:rPr lang="fr-FR" baseline="0" dirty="0" smtClean="0"/>
              <a:t> – </a:t>
            </a:r>
            <a:r>
              <a:rPr lang="fr-FR" baseline="0" dirty="0" err="1" smtClean="0"/>
              <a:t>eosinophilie</a:t>
            </a:r>
            <a:r>
              <a:rPr lang="fr-FR" baseline="0" dirty="0" smtClean="0"/>
              <a:t> </a:t>
            </a:r>
          </a:p>
          <a:p>
            <a:pPr marL="171450" indent="-171450">
              <a:buFontTx/>
              <a:buChar char="-"/>
            </a:pPr>
            <a:r>
              <a:rPr lang="fr-FR" baseline="0" dirty="0" smtClean="0"/>
              <a:t>=&gt; analyse contrôle randomisée chez les patients souffrants d’</a:t>
            </a:r>
            <a:r>
              <a:rPr lang="fr-FR" baseline="0" dirty="0" err="1" smtClean="0"/>
              <a:t>asthmé</a:t>
            </a:r>
            <a:r>
              <a:rPr lang="fr-FR" baseline="0" dirty="0" smtClean="0"/>
              <a:t> modéré à sévère : facteur associé de manière indépendante à un taux augmenté d’</a:t>
            </a:r>
            <a:r>
              <a:rPr lang="fr-FR" baseline="0" dirty="0" err="1" smtClean="0"/>
              <a:t>exa</a:t>
            </a:r>
            <a:r>
              <a:rPr lang="fr-FR" baseline="0" dirty="0" smtClean="0"/>
              <a:t> sévère </a:t>
            </a:r>
          </a:p>
          <a:p>
            <a:pPr marL="171450" indent="-171450">
              <a:buFontTx/>
              <a:buChar char="-"/>
            </a:pPr>
            <a:r>
              <a:rPr lang="fr-FR" baseline="0" dirty="0" smtClean="0"/>
              <a:t>Condition </a:t>
            </a:r>
            <a:r>
              <a:rPr lang="fr-FR" baseline="0" dirty="0" err="1" smtClean="0"/>
              <a:t>climtaique</a:t>
            </a:r>
            <a:r>
              <a:rPr lang="fr-FR" baseline="0" dirty="0" smtClean="0"/>
              <a:t> </a:t>
            </a:r>
            <a:r>
              <a:rPr lang="fr-FR" baseline="0" dirty="0" err="1" smtClean="0"/>
              <a:t>extreme</a:t>
            </a:r>
            <a:r>
              <a:rPr lang="fr-FR" baseline="0" dirty="0" smtClean="0"/>
              <a:t> (JO 2024)  / exposition virale (COVID19) : risque accrus d’</a:t>
            </a:r>
            <a:r>
              <a:rPr lang="fr-FR" baseline="0" dirty="0" err="1" smtClean="0"/>
              <a:t>exacerbtation</a:t>
            </a:r>
            <a:r>
              <a:rPr lang="fr-FR" baseline="0" dirty="0" smtClean="0"/>
              <a:t> mais peu pris en compte dans les études pour le moment </a:t>
            </a:r>
          </a:p>
          <a:p>
            <a:pPr marL="171450" indent="-171450">
              <a:buFontTx/>
              <a:buChar char="-"/>
            </a:pPr>
            <a:endParaRPr lang="fr-FR" baseline="0" dirty="0" smtClean="0"/>
          </a:p>
          <a:p>
            <a:pPr marL="171450" indent="-171450">
              <a:buFontTx/>
              <a:buChar char="-"/>
            </a:pPr>
            <a:r>
              <a:rPr lang="fr-FR" baseline="0" dirty="0" smtClean="0"/>
              <a:t>Limitation de débit : </a:t>
            </a:r>
          </a:p>
          <a:p>
            <a:pPr marL="0" indent="0">
              <a:buFontTx/>
              <a:buNone/>
            </a:pPr>
            <a:r>
              <a:rPr lang="fr-FR" baseline="0" dirty="0" smtClean="0"/>
              <a:t>Déclin physiologique : VEMS 15-20 </a:t>
            </a:r>
            <a:r>
              <a:rPr lang="fr-FR" baseline="0" dirty="0" err="1" smtClean="0"/>
              <a:t>mL</a:t>
            </a:r>
            <a:r>
              <a:rPr lang="fr-FR" baseline="0" dirty="0" smtClean="0"/>
              <a:t>/an</a:t>
            </a:r>
          </a:p>
          <a:p>
            <a:pPr marL="0" indent="0">
              <a:buFontTx/>
              <a:buNone/>
            </a:pPr>
            <a:r>
              <a:rPr lang="fr-FR" baseline="0" dirty="0" smtClean="0"/>
              <a:t>-&gt; accéléré chez l’asthmatique =&gt; dyspnée d’effort qui ne répond pas bien au LABA</a:t>
            </a:r>
          </a:p>
          <a:p>
            <a:pPr marL="0" indent="0">
              <a:buFontTx/>
              <a:buNone/>
            </a:pPr>
            <a:r>
              <a:rPr lang="fr-FR" baseline="0" dirty="0" smtClean="0"/>
              <a:t>Majoré : tabac / bronchorrhée (ABPA ) / une exacerbation non prise ne charge </a:t>
            </a:r>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41</a:t>
            </a:fld>
            <a:endParaRPr lang="fr-FR"/>
          </a:p>
        </p:txBody>
      </p:sp>
    </p:spTree>
    <p:extLst>
      <p:ext uri="{BB962C8B-B14F-4D97-AF65-F5344CB8AC3E}">
        <p14:creationId xmlns:p14="http://schemas.microsoft.com/office/powerpoint/2010/main" val="3088939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smtClean="0">
                <a:latin typeface="Helvetica" pitchFamily="2" charset="0"/>
                <a:ea typeface="Helvetica Neue" panose="02000503000000020004" pitchFamily="2" charset="0"/>
                <a:cs typeface="Arial" panose="020B0604020202020204" pitchFamily="34" charset="0"/>
              </a:rPr>
              <a:t>Maladie respiratoire rare.  </a:t>
            </a:r>
            <a:r>
              <a:rPr lang="fr-FR" sz="1200" dirty="0" smtClean="0">
                <a:latin typeface="Helvetica" pitchFamily="2" charset="0"/>
                <a:ea typeface="Times New Roman" panose="02020603050405020304" pitchFamily="18" charset="0"/>
              </a:rPr>
              <a:t>En France en 2016</a:t>
            </a:r>
          </a:p>
          <a:p>
            <a:r>
              <a:rPr lang="fr-FR" sz="1200" dirty="0" smtClean="0">
                <a:latin typeface="Helvetica" pitchFamily="2" charset="0"/>
                <a:ea typeface="Times New Roman" panose="02020603050405020304" pitchFamily="18" charset="0"/>
              </a:rPr>
              <a:t>	95 361 personnes au total </a:t>
            </a:r>
          </a:p>
          <a:p>
            <a:r>
              <a:rPr lang="fr-FR" sz="1200" dirty="0" smtClean="0">
                <a:latin typeface="Helvetica" pitchFamily="2" charset="0"/>
                <a:ea typeface="Times New Roman" panose="02020603050405020304" pitchFamily="18" charset="0"/>
              </a:rPr>
              <a:t>	145/100 000 habitants</a:t>
            </a:r>
          </a:p>
          <a:p>
            <a:r>
              <a:rPr lang="fr-FR" sz="1200" dirty="0" smtClean="0">
                <a:latin typeface="Helvetica" pitchFamily="2" charset="0"/>
                <a:ea typeface="Helvetica Neue" panose="02000503000000020004" pitchFamily="2" charset="0"/>
                <a:cs typeface="Arial" panose="020B0604020202020204" pitchFamily="34" charset="0"/>
              </a:rPr>
              <a:t>	2,5% des asthmatiques</a:t>
            </a:r>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42</a:t>
            </a:fld>
            <a:endParaRPr lang="fr-FR"/>
          </a:p>
        </p:txBody>
      </p:sp>
    </p:spTree>
    <p:extLst>
      <p:ext uri="{BB962C8B-B14F-4D97-AF65-F5344CB8AC3E}">
        <p14:creationId xmlns:p14="http://schemas.microsoft.com/office/powerpoint/2010/main" val="1612787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latin typeface="Helvetica" pitchFamily="2" charset="0"/>
              </a:rPr>
              <a:t>Inhalation : </a:t>
            </a:r>
            <a:r>
              <a:rPr lang="fr-FR" dirty="0" smtClean="0">
                <a:latin typeface="Helvetica" pitchFamily="2" charset="0"/>
              </a:rPr>
              <a:t>moisissure saprophyte, présente dans le sol, matière végétale en décomposition, foin, mais aussi en milieu intérieur (matériaux de construction, isolants, humidificateurs, climatiseur … </a:t>
            </a:r>
          </a:p>
          <a:p>
            <a:endParaRPr lang="fr-FR" dirty="0" smtClean="0">
              <a:latin typeface="Helvetica" pitchFamily="2" charset="0"/>
            </a:endParaRPr>
          </a:p>
          <a:p>
            <a:r>
              <a:rPr lang="fr-FR" b="1" dirty="0" smtClean="0">
                <a:latin typeface="Helvetica" pitchFamily="2" charset="0"/>
              </a:rPr>
              <a:t>Croissance</a:t>
            </a:r>
            <a:r>
              <a:rPr lang="fr-FR" dirty="0" smtClean="0">
                <a:latin typeface="Helvetica" pitchFamily="2" charset="0"/>
              </a:rPr>
              <a:t> : milieu humide et chaud (max : 37°C)</a:t>
            </a:r>
          </a:p>
          <a:p>
            <a:endParaRPr lang="fr-FR" dirty="0" smtClean="0">
              <a:latin typeface="Helvetica" pitchFamily="2" charset="0"/>
            </a:endParaRPr>
          </a:p>
          <a:p>
            <a:r>
              <a:rPr lang="fr-FR" b="1" dirty="0" smtClean="0">
                <a:latin typeface="Helvetica" pitchFamily="2" charset="0"/>
                <a:ea typeface="Helvetica Neue" panose="02000503000000020004" pitchFamily="2" charset="0"/>
                <a:cs typeface="Arial" panose="020B0604020202020204" pitchFamily="34" charset="0"/>
              </a:rPr>
              <a:t>Colonisation : </a:t>
            </a:r>
            <a:r>
              <a:rPr lang="fr-FR" dirty="0" smtClean="0">
                <a:latin typeface="Helvetica" pitchFamily="2" charset="0"/>
                <a:ea typeface="Helvetica Neue" panose="02000503000000020004" pitchFamily="2" charset="0"/>
                <a:cs typeface="Arial" panose="020B0604020202020204" pitchFamily="34" charset="0"/>
              </a:rPr>
              <a:t>production de mucus visqueux et anomalie de clairance muco-ciliaire (asthme, BPCO, mucoviscidose) </a:t>
            </a:r>
            <a:r>
              <a:rPr lang="fr-FR" dirty="0" smtClean="0">
                <a:latin typeface="Helvetica" pitchFamily="2" charset="0"/>
                <a:ea typeface="Helvetica Neue" panose="02000503000000020004" pitchFamily="2" charset="0"/>
                <a:cs typeface="Arial" panose="020B0604020202020204" pitchFamily="34" charset="0"/>
                <a:sym typeface="Wingdings" pitchFamily="2" charset="2"/>
              </a:rPr>
              <a:t> GERMINATION</a:t>
            </a:r>
            <a:endParaRPr lang="fr-FR" dirty="0" smtClean="0">
              <a:latin typeface="Helvetica" pitchFamily="2" charset="0"/>
              <a:ea typeface="Helvetica Neue" panose="02000503000000020004" pitchFamily="2" charset="0"/>
              <a:cs typeface="Arial" panose="020B0604020202020204" pitchFamily="34" charset="0"/>
            </a:endParaRPr>
          </a:p>
          <a:p>
            <a:endParaRPr lang="fr-FR" dirty="0" smtClean="0">
              <a:latin typeface="Helvetica" pitchFamily="2" charset="0"/>
              <a:ea typeface="Helvetica Neue" panose="02000503000000020004" pitchFamily="2" charset="0"/>
              <a:cs typeface="Arial" panose="020B0604020202020204" pitchFamily="34" charset="0"/>
            </a:endParaRPr>
          </a:p>
          <a:p>
            <a:r>
              <a:rPr lang="fr-FR" b="1" dirty="0" smtClean="0">
                <a:latin typeface="Helvetica" pitchFamily="2" charset="0"/>
                <a:ea typeface="Helvetica Neue" panose="02000503000000020004" pitchFamily="2" charset="0"/>
                <a:cs typeface="Arial" panose="020B0604020202020204" pitchFamily="34" charset="0"/>
              </a:rPr>
              <a:t>Réaction immunologique</a:t>
            </a:r>
            <a:r>
              <a:rPr lang="fr-FR" dirty="0" smtClean="0">
                <a:latin typeface="Helvetica" pitchFamily="2" charset="0"/>
                <a:ea typeface="Helvetica Neue" panose="02000503000000020004" pitchFamily="2" charset="0"/>
                <a:cs typeface="Arial" panose="020B0604020202020204" pitchFamily="34" charset="0"/>
              </a:rPr>
              <a:t> : IgE spécifique anti-Aspergillus, réponse </a:t>
            </a:r>
            <a:r>
              <a:rPr lang="fr-FR" dirty="0" err="1" smtClean="0">
                <a:latin typeface="Helvetica" pitchFamily="2" charset="0"/>
                <a:ea typeface="Helvetica Neue" panose="02000503000000020004" pitchFamily="2" charset="0"/>
                <a:cs typeface="Arial" panose="020B0604020202020204" pitchFamily="34" charset="0"/>
              </a:rPr>
              <a:t>polyclonale</a:t>
            </a:r>
            <a:r>
              <a:rPr lang="fr-FR" dirty="0" smtClean="0">
                <a:latin typeface="Helvetica" pitchFamily="2" charset="0"/>
                <a:ea typeface="Helvetica Neue" panose="02000503000000020004" pitchFamily="2" charset="0"/>
                <a:cs typeface="Arial" panose="020B0604020202020204" pitchFamily="34" charset="0"/>
              </a:rPr>
              <a:t> IgE, </a:t>
            </a:r>
            <a:r>
              <a:rPr lang="fr-FR" dirty="0" err="1" smtClean="0">
                <a:latin typeface="Helvetica" pitchFamily="2" charset="0"/>
                <a:ea typeface="Helvetica Neue" panose="02000503000000020004" pitchFamily="2" charset="0"/>
                <a:cs typeface="Arial" panose="020B0604020202020204" pitchFamily="34" charset="0"/>
              </a:rPr>
              <a:t>IgG</a:t>
            </a:r>
            <a:r>
              <a:rPr lang="fr-FR" dirty="0" smtClean="0">
                <a:latin typeface="Helvetica" pitchFamily="2" charset="0"/>
                <a:ea typeface="Helvetica Neue" panose="02000503000000020004" pitchFamily="2" charset="0"/>
                <a:cs typeface="Arial" panose="020B0604020202020204" pitchFamily="34" charset="0"/>
              </a:rPr>
              <a:t> et </a:t>
            </a:r>
            <a:r>
              <a:rPr lang="fr-FR" dirty="0" err="1" smtClean="0">
                <a:latin typeface="Helvetica" pitchFamily="2" charset="0"/>
                <a:ea typeface="Helvetica Neue" panose="02000503000000020004" pitchFamily="2" charset="0"/>
                <a:cs typeface="Arial" panose="020B0604020202020204" pitchFamily="34" charset="0"/>
              </a:rPr>
              <a:t>IgA</a:t>
            </a:r>
            <a:r>
              <a:rPr lang="fr-FR" dirty="0" smtClean="0">
                <a:latin typeface="Helvetica" pitchFamily="2" charset="0"/>
                <a:ea typeface="Helvetica Neue" panose="02000503000000020004" pitchFamily="2" charset="0"/>
                <a:cs typeface="Arial" panose="020B0604020202020204" pitchFamily="34" charset="0"/>
              </a:rPr>
              <a:t> spécifiques d’Aspergillus, inflammation </a:t>
            </a:r>
            <a:r>
              <a:rPr lang="fr-FR" dirty="0" err="1" smtClean="0">
                <a:latin typeface="Helvetica" pitchFamily="2" charset="0"/>
                <a:ea typeface="Helvetica Neue" panose="02000503000000020004" pitchFamily="2" charset="0"/>
                <a:cs typeface="Arial" panose="020B0604020202020204" pitchFamily="34" charset="0"/>
              </a:rPr>
              <a:t>éosinophilique</a:t>
            </a:r>
            <a:r>
              <a:rPr lang="fr-FR" dirty="0" smtClean="0">
                <a:latin typeface="Helvetica" pitchFamily="2" charset="0"/>
                <a:ea typeface="Helvetica Neue" panose="02000503000000020004" pitchFamily="2" charset="0"/>
                <a:cs typeface="Arial" panose="020B0604020202020204" pitchFamily="34" charset="0"/>
              </a:rPr>
              <a:t> intense.</a:t>
            </a:r>
            <a:endParaRPr lang="fr-FR" b="1" dirty="0" smtClean="0">
              <a:latin typeface="Helvetica" pitchFamily="2" charset="0"/>
              <a:ea typeface="Helvetica Neue" panose="02000503000000020004" pitchFamily="2" charset="0"/>
              <a:cs typeface="Arial" panose="020B0604020202020204" pitchFamily="34" charset="0"/>
            </a:endParaRPr>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43</a:t>
            </a:fld>
            <a:endParaRPr lang="fr-FR"/>
          </a:p>
        </p:txBody>
      </p:sp>
    </p:spTree>
    <p:extLst>
      <p:ext uri="{BB962C8B-B14F-4D97-AF65-F5344CB8AC3E}">
        <p14:creationId xmlns:p14="http://schemas.microsoft.com/office/powerpoint/2010/main" val="1742772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manifestations cliniques : symptômes persistants de toux productive, expectorations de moules bronchiques (très évocateur), parfois hémoptysies. </a:t>
            </a:r>
          </a:p>
          <a:p>
            <a:endParaRPr lang="fr-FR" dirty="0" smtClean="0"/>
          </a:p>
          <a:p>
            <a:r>
              <a:rPr lang="fr-FR" dirty="0" smtClean="0"/>
              <a:t>L’évolution est caractérisée par la survenue d’exacerbations (poussées de la maladie respiratoire) et parfois le développement de bronchectasies. </a:t>
            </a:r>
          </a:p>
          <a:p>
            <a:r>
              <a:rPr lang="fr-FR" dirty="0" smtClean="0"/>
              <a:t>Les circonstances de découverte sont soit l’exploration de manifestations clinique, biologique ou radiologiques inhabituelles pour un asthme, soit une recherche systématique dans le cadre d’un asthme difficile à contrôler. </a:t>
            </a:r>
          </a:p>
          <a:p>
            <a:r>
              <a:rPr lang="fr-FR" dirty="0" smtClean="0"/>
              <a:t>Le diagnostic nécessite la présence de deux critères obligatoires (IgE spécifiques anti-Aspergillus ≥ 0,35 </a:t>
            </a:r>
            <a:r>
              <a:rPr lang="fr-FR" dirty="0" err="1" smtClean="0"/>
              <a:t>kUA</a:t>
            </a:r>
            <a:r>
              <a:rPr lang="fr-FR" dirty="0" smtClean="0"/>
              <a:t>/L et IgE totales ≥ 500 </a:t>
            </a:r>
            <a:r>
              <a:rPr lang="fr-FR" dirty="0" err="1" smtClean="0"/>
              <a:t>kUI</a:t>
            </a:r>
            <a:r>
              <a:rPr lang="fr-FR" dirty="0" smtClean="0"/>
              <a:t>/L) associés à la présence de manifestations cliniques (expectorations de moules bronchiques) et/ou radiologiques (impactions </a:t>
            </a:r>
            <a:r>
              <a:rPr lang="fr-FR" dirty="0" err="1" smtClean="0"/>
              <a:t>mucoïdes</a:t>
            </a:r>
            <a:r>
              <a:rPr lang="fr-FR" dirty="0" smtClean="0"/>
              <a:t>, mucus hyperdense, bronchectasies).</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44</a:t>
            </a:fld>
            <a:endParaRPr lang="fr-FR"/>
          </a:p>
        </p:txBody>
      </p:sp>
    </p:spTree>
    <p:extLst>
      <p:ext uri="{BB962C8B-B14F-4D97-AF65-F5344CB8AC3E}">
        <p14:creationId xmlns:p14="http://schemas.microsoft.com/office/powerpoint/2010/main" val="2120913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manifestations cliniques : symptômes persistants de toux productive, expectorations de moules bronchiques (très évocateur), parfois hémoptysies. </a:t>
            </a:r>
          </a:p>
          <a:p>
            <a:endParaRPr lang="fr-FR" dirty="0" smtClean="0"/>
          </a:p>
          <a:p>
            <a:r>
              <a:rPr lang="fr-FR" dirty="0" smtClean="0"/>
              <a:t>L’évolution est caractérisée par la survenue d’exacerbations (poussées de la maladie respiratoire) et parfois le développement de bronchectasies. </a:t>
            </a:r>
          </a:p>
          <a:p>
            <a:r>
              <a:rPr lang="fr-FR" dirty="0" smtClean="0"/>
              <a:t>Les circonstances de découverte sont soit l’exploration de manifestations clinique, biologique ou radiologiques inhabituelles pour un asthme, soit une recherche systématique dans le cadre d’un asthme difficile à contrôler. </a:t>
            </a:r>
          </a:p>
          <a:p>
            <a:r>
              <a:rPr lang="fr-FR" dirty="0" smtClean="0"/>
              <a:t>Le diagnostic nécessite la présence de deux critères obligatoires (IgE spécifiques anti-Aspergillus ≥ 0,35 </a:t>
            </a:r>
            <a:r>
              <a:rPr lang="fr-FR" dirty="0" err="1" smtClean="0"/>
              <a:t>kUA</a:t>
            </a:r>
            <a:r>
              <a:rPr lang="fr-FR" dirty="0" smtClean="0"/>
              <a:t>/L et IgE totales ≥ 500 </a:t>
            </a:r>
            <a:r>
              <a:rPr lang="fr-FR" dirty="0" err="1" smtClean="0"/>
              <a:t>kUI</a:t>
            </a:r>
            <a:r>
              <a:rPr lang="fr-FR" dirty="0" smtClean="0"/>
              <a:t>/L) associés à la présence de manifestations cliniques (expectorations de moules bronchiques) et/ou radiologiques (impactions </a:t>
            </a:r>
            <a:r>
              <a:rPr lang="fr-FR" dirty="0" err="1" smtClean="0"/>
              <a:t>mucoïdes</a:t>
            </a:r>
            <a:r>
              <a:rPr lang="fr-FR" dirty="0" smtClean="0"/>
              <a:t>, mucus hyperdense, bronchectasies).</a:t>
            </a:r>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45</a:t>
            </a:fld>
            <a:endParaRPr lang="fr-FR"/>
          </a:p>
        </p:txBody>
      </p:sp>
    </p:spTree>
    <p:extLst>
      <p:ext uri="{BB962C8B-B14F-4D97-AF65-F5344CB8AC3E}">
        <p14:creationId xmlns:p14="http://schemas.microsoft.com/office/powerpoint/2010/main" val="152401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46</a:t>
            </a:fld>
            <a:endParaRPr lang="fr-FR"/>
          </a:p>
        </p:txBody>
      </p:sp>
    </p:spTree>
    <p:extLst>
      <p:ext uri="{BB962C8B-B14F-4D97-AF65-F5344CB8AC3E}">
        <p14:creationId xmlns:p14="http://schemas.microsoft.com/office/powerpoint/2010/main" val="43345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Test provocation bronchique </a:t>
            </a:r>
            <a:r>
              <a:rPr lang="fr-FR" dirty="0" smtClean="0"/>
              <a:t>(test d’</a:t>
            </a:r>
            <a:r>
              <a:rPr lang="fr-FR" baseline="0" dirty="0" smtClean="0"/>
              <a:t> exercice avec recherche de bronchospasme) VEMS 5/10/15/30min ou Test </a:t>
            </a:r>
            <a:r>
              <a:rPr lang="fr-FR" baseline="0" dirty="0" err="1" smtClean="0"/>
              <a:t>Métacholine</a:t>
            </a:r>
            <a:r>
              <a:rPr lang="fr-FR" baseline="0" dirty="0" smtClean="0"/>
              <a:t> chute de 10% voir 15 du VEMS</a:t>
            </a:r>
          </a:p>
          <a:p>
            <a:endParaRPr lang="fr-FR" dirty="0" smtClean="0"/>
          </a:p>
          <a:p>
            <a:r>
              <a:rPr lang="fr-FR" b="1" dirty="0" err="1" smtClean="0"/>
              <a:t>Dc</a:t>
            </a:r>
            <a:r>
              <a:rPr lang="fr-FR" b="1" dirty="0" smtClean="0"/>
              <a:t> différentiels </a:t>
            </a:r>
            <a:r>
              <a:rPr lang="fr-FR" dirty="0" smtClean="0"/>
              <a:t>: SHV (30-50%</a:t>
            </a:r>
            <a:r>
              <a:rPr lang="fr-FR" baseline="0" dirty="0" smtClean="0"/>
              <a:t> des asthmes ont un SHV) autres symptômes de l alcalose (picotements, tétanie, engourdissement, bâillement) ; Dysfonction laryngée (adduction paradoxale CV surtout inspiration) dyspnée </a:t>
            </a:r>
            <a:r>
              <a:rPr lang="fr-FR" baseline="0" dirty="0" err="1" smtClean="0"/>
              <a:t>inspi</a:t>
            </a:r>
            <a:r>
              <a:rPr lang="fr-FR" baseline="0" dirty="0" smtClean="0"/>
              <a:t> et sensation de blocage respiratoire caractère brutal de la dyspnée.</a:t>
            </a:r>
          </a:p>
          <a:p>
            <a:endParaRPr lang="fr-FR" baseline="0" dirty="0" smtClean="0"/>
          </a:p>
          <a:p>
            <a:r>
              <a:rPr lang="fr-FR" b="1" baseline="0" dirty="0" smtClean="0"/>
              <a:t>Tips</a:t>
            </a:r>
            <a:r>
              <a:rPr lang="fr-FR" baseline="0" dirty="0" smtClean="0"/>
              <a:t> : échauffement (induire une période réfractaire (10-15min d exercice de haute intensité intermittente), respiration nasale, port d un masque ou d’un foulard (si induction par le froid), éviter facteurs déclenchant ( pollution/</a:t>
            </a:r>
            <a:r>
              <a:rPr lang="fr-FR" baseline="0" dirty="0" err="1" smtClean="0"/>
              <a:t>app</a:t>
            </a:r>
            <a:r>
              <a:rPr lang="fr-FR" baseline="0" dirty="0" smtClean="0"/>
              <a:t>, sports) </a:t>
            </a:r>
          </a:p>
          <a:p>
            <a:r>
              <a:rPr lang="fr-FR" baseline="0" dirty="0" smtClean="0"/>
              <a:t>si déconditionnement à l’effort améliorer la condition physique : exercice en aérobie marche 30min/j 3 à 5j par semaine</a:t>
            </a:r>
          </a:p>
          <a:p>
            <a:r>
              <a:rPr lang="fr-FR" baseline="0" dirty="0" smtClean="0"/>
              <a:t>Traitement BCDA inhalé 15min avant l’exercice</a:t>
            </a:r>
          </a:p>
          <a:p>
            <a:r>
              <a:rPr lang="fr-FR" baseline="0" dirty="0" err="1" smtClean="0"/>
              <a:t>Antileucotriènes</a:t>
            </a:r>
            <a:r>
              <a:rPr lang="fr-FR" baseline="0" dirty="0" smtClean="0"/>
              <a:t> prise quotidienne ou 2h avant l’exercice</a:t>
            </a:r>
          </a:p>
          <a:p>
            <a:r>
              <a:rPr lang="fr-FR" baseline="0" dirty="0" smtClean="0"/>
              <a:t>Néanmoins la prise régulière BDCA &gt;1/j ou + et BCDA prise chronique peut entrainer une augmentation paradoxale de BIE et une réponse bronchodilatatrice sous optimale des BDCA. Quand les BDCA utilisé quotidiennement ou fréquemment un traitement CSI doit être introduit (effet après 4semaines). </a:t>
            </a:r>
          </a:p>
          <a:p>
            <a:r>
              <a:rPr lang="fr-FR" baseline="0" dirty="0" smtClean="0"/>
              <a:t>L’association </a:t>
            </a:r>
            <a:r>
              <a:rPr lang="fr-FR" baseline="0" dirty="0" err="1" smtClean="0"/>
              <a:t>budésonide-formotérol</a:t>
            </a:r>
            <a:r>
              <a:rPr lang="fr-FR" baseline="0" dirty="0" smtClean="0"/>
              <a:t> prise à la demande avant un exercice physique chez le patients présentant un asthme léger a montré un bénéfice similaire. Cette association B/F prise à la demande est proposée par le GINA palier 1-2 mais non recommandé par la SPLF et ne fait pas l objet d’une AMM européenne dans cette indication</a:t>
            </a:r>
          </a:p>
          <a:p>
            <a:r>
              <a:rPr lang="fr-FR" baseline="0" dirty="0" smtClean="0"/>
              <a:t>L’activité physique doit faire partie intégrante de la prise en charge de l’asthme (APA)</a:t>
            </a:r>
          </a:p>
          <a:p>
            <a:r>
              <a:rPr lang="fr-FR" baseline="0" dirty="0" smtClean="0"/>
              <a:t>Si le patient est asthmatique revoir le bon contrôle de l asthme</a:t>
            </a:r>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4</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81147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Symptômes</a:t>
            </a:r>
            <a:r>
              <a:rPr lang="fr-FR" baseline="0" dirty="0" smtClean="0"/>
              <a:t> (association renforce la probabilité); augmentent la nuit ou au réveil, variable </a:t>
            </a:r>
            <a:r>
              <a:rPr lang="fr-FR" baseline="0" dirty="0" err="1" smtClean="0"/>
              <a:t>ds</a:t>
            </a:r>
            <a:r>
              <a:rPr lang="fr-FR" baseline="0" dirty="0" smtClean="0"/>
              <a:t> le tps et en intensité; facteurs déclenchants</a:t>
            </a:r>
          </a:p>
          <a:p>
            <a:r>
              <a:rPr lang="fr-FR" baseline="0" dirty="0" smtClean="0"/>
              <a:t>Symptômes déclenchés par Virus, exercice, Irritants, Rire, </a:t>
            </a:r>
            <a:r>
              <a:rPr lang="fr-FR" baseline="0" dirty="0" err="1" smtClean="0"/>
              <a:t>Chgt</a:t>
            </a:r>
            <a:r>
              <a:rPr lang="fr-FR" baseline="0" dirty="0" smtClean="0"/>
              <a:t>, Orage? Allergènes</a:t>
            </a:r>
          </a:p>
          <a:p>
            <a:endParaRPr lang="fr-FR" baseline="0" dirty="0" smtClean="0"/>
          </a:p>
          <a:p>
            <a:r>
              <a:rPr lang="fr-FR" baseline="0" dirty="0" smtClean="0"/>
              <a:t>Cette maladie inflammatoire chronique des voies aériennes inférieures induit une obstruction bronchique des voies aériennes potentiellement réversible</a:t>
            </a:r>
          </a:p>
          <a:p>
            <a:r>
              <a:rPr lang="fr-FR" baseline="0" dirty="0" smtClean="0"/>
              <a:t>Variabilité en intensité et dans le temps</a:t>
            </a:r>
          </a:p>
          <a:p>
            <a:endParaRPr lang="fr-FR" dirty="0" smtClean="0"/>
          </a:p>
          <a:p>
            <a:r>
              <a:rPr lang="fr-FR" dirty="0" smtClean="0"/>
              <a:t>L’asthme est caractérisé par la survenue d’épisodes aigus,</a:t>
            </a:r>
            <a:r>
              <a:rPr lang="fr-FR" baseline="0" dirty="0" smtClean="0"/>
              <a:t> définis comme :</a:t>
            </a:r>
          </a:p>
          <a:p>
            <a:r>
              <a:rPr lang="fr-FR" baseline="0" dirty="0" smtClean="0"/>
              <a:t>-symptômes d’asthme de brève durée (gène respiratoire de plusieurs minutes cèdent en général au bout de 20min, variables et réversible spontanément ou sous B2CDA)</a:t>
            </a:r>
          </a:p>
          <a:p>
            <a:r>
              <a:rPr lang="fr-FR" baseline="0" dirty="0" smtClean="0"/>
              <a:t>-exacerbation augmentation des symptômes sur 48H, nécessitant une </a:t>
            </a:r>
            <a:r>
              <a:rPr lang="fr-FR" baseline="0" dirty="0" err="1" smtClean="0"/>
              <a:t>modif</a:t>
            </a:r>
            <a:r>
              <a:rPr lang="fr-FR" baseline="0" dirty="0" smtClean="0"/>
              <a:t> du tt et recours inopiné aux soins, non calmée par les B2CDA de façon répétée et </a:t>
            </a:r>
            <a:r>
              <a:rPr lang="fr-FR" baseline="0" dirty="0" err="1" smtClean="0"/>
              <a:t>qté</a:t>
            </a:r>
            <a:r>
              <a:rPr lang="fr-FR" baseline="0" dirty="0" smtClean="0"/>
              <a:t> importante, sans retour à l état habituel</a:t>
            </a:r>
          </a:p>
          <a:p>
            <a:endParaRPr lang="fr-FR" baseline="0" dirty="0" smtClean="0"/>
          </a:p>
          <a:p>
            <a:r>
              <a:rPr lang="fr-FR" b="1" dirty="0" smtClean="0"/>
              <a:t>Le </a:t>
            </a:r>
            <a:r>
              <a:rPr lang="fr-FR" b="1" dirty="0" err="1" smtClean="0"/>
              <a:t>Dc</a:t>
            </a:r>
            <a:r>
              <a:rPr lang="fr-FR" b="1" dirty="0" smtClean="0"/>
              <a:t> repose sur l’existence de symptômes cliniques caractéristiques et la mise en évidence d’une obstruction</a:t>
            </a:r>
            <a:r>
              <a:rPr lang="fr-FR" b="1" baseline="0" dirty="0" smtClean="0"/>
              <a:t> des voies aériennes réversible</a:t>
            </a:r>
            <a:endParaRPr lang="fr-FR" b="1" dirty="0" smtClean="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5</a:t>
            </a:fld>
            <a:endParaRPr lang="fr-FR"/>
          </a:p>
        </p:txBody>
      </p:sp>
    </p:spTree>
    <p:extLst>
      <p:ext uri="{BB962C8B-B14F-4D97-AF65-F5344CB8AC3E}">
        <p14:creationId xmlns:p14="http://schemas.microsoft.com/office/powerpoint/2010/main" val="60264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BCD17-589A-6F59-853B-18435FAF3D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423484-2675-6B88-B205-A7915EC50F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F5D7EE-ED07-260F-D6C0-29663C4F830E}"/>
              </a:ext>
            </a:extLst>
          </p:cNvPr>
          <p:cNvSpPr>
            <a:spLocks noGrp="1"/>
          </p:cNvSpPr>
          <p:nvPr>
            <p:ph type="body" idx="1"/>
          </p:nvPr>
        </p:nvSpPr>
        <p:spPr/>
        <p:txBody>
          <a:bodyPr/>
          <a:lstStyle/>
          <a:p>
            <a:r>
              <a:rPr lang="fr-FR" dirty="0"/>
              <a:t>QUID de la Spirométrie</a:t>
            </a:r>
            <a:r>
              <a:rPr lang="fr-FR" baseline="0" dirty="0"/>
              <a:t> chez le médecin généraliste : </a:t>
            </a:r>
          </a:p>
          <a:p>
            <a:pPr marL="171450" indent="-171450">
              <a:buFontTx/>
              <a:buChar char="-"/>
            </a:pPr>
            <a:r>
              <a:rPr lang="fr-FR" baseline="0" dirty="0"/>
              <a:t>Prix d’un spiromètre portable</a:t>
            </a:r>
          </a:p>
          <a:p>
            <a:pPr marL="171450" indent="-171450">
              <a:buFontTx/>
              <a:buChar char="-"/>
            </a:pPr>
            <a:r>
              <a:rPr lang="fr-FR" baseline="0" dirty="0" err="1"/>
              <a:t>Interet</a:t>
            </a:r>
            <a:r>
              <a:rPr lang="fr-FR" baseline="0" dirty="0"/>
              <a:t>  </a:t>
            </a:r>
          </a:p>
          <a:p>
            <a:pPr marL="171450" indent="-171450">
              <a:buFontTx/>
              <a:buChar char="-"/>
            </a:pPr>
            <a:r>
              <a:rPr lang="fr-FR" dirty="0"/>
              <a:t>Alternative</a:t>
            </a:r>
            <a:r>
              <a:rPr lang="fr-FR" baseline="0" dirty="0"/>
              <a:t> avec DEP </a:t>
            </a:r>
          </a:p>
        </p:txBody>
      </p:sp>
      <p:sp>
        <p:nvSpPr>
          <p:cNvPr id="4" name="Espace réservé du numéro de diapositive 3">
            <a:extLst>
              <a:ext uri="{FF2B5EF4-FFF2-40B4-BE49-F238E27FC236}">
                <a16:creationId xmlns:a16="http://schemas.microsoft.com/office/drawing/2014/main" id="{49805A83-8396-C85B-A8BD-066B2B4F668B}"/>
              </a:ext>
            </a:extLst>
          </p:cNvPr>
          <p:cNvSpPr>
            <a:spLocks noGrp="1"/>
          </p:cNvSpPr>
          <p:nvPr>
            <p:ph type="sldNum" sz="quarter" idx="10"/>
          </p:nvPr>
        </p:nvSpPr>
        <p:spPr/>
        <p:txBody>
          <a:bodyPr/>
          <a:lstStyle/>
          <a:p>
            <a:fld id="{8C8DBCC2-496B-4843-97AE-E21F1BB2E367}" type="slidenum">
              <a:rPr lang="fr-FR" smtClean="0"/>
              <a:t>6</a:t>
            </a:fld>
            <a:endParaRPr lang="fr-FR"/>
          </a:p>
        </p:txBody>
      </p:sp>
    </p:spTree>
    <p:extLst>
      <p:ext uri="{BB962C8B-B14F-4D97-AF65-F5344CB8AC3E}">
        <p14:creationId xmlns:p14="http://schemas.microsoft.com/office/powerpoint/2010/main" val="2670150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Une spirométrie normale en état stable ou lorsque l’asthme est inactif n’élimine</a:t>
            </a:r>
            <a:r>
              <a:rPr lang="fr-FR" baseline="0" dirty="0" smtClean="0"/>
              <a:t> en rien le </a:t>
            </a:r>
            <a:r>
              <a:rPr lang="fr-FR" baseline="0" dirty="0" err="1" smtClean="0"/>
              <a:t>Dc</a:t>
            </a:r>
            <a:r>
              <a:rPr lang="fr-FR" baseline="0" dirty="0" smtClean="0"/>
              <a:t> d’asthme</a:t>
            </a:r>
          </a:p>
          <a:p>
            <a:r>
              <a:rPr lang="fr-FR" baseline="0" dirty="0" smtClean="0"/>
              <a:t>Plus la réversibilité ou la variabilité de la fonction respiratoire est importante, plus la probabilité d’asthme est élevée</a:t>
            </a:r>
          </a:p>
          <a:p>
            <a:r>
              <a:rPr lang="fr-FR" baseline="0" dirty="0" smtClean="0"/>
              <a:t>Un test de </a:t>
            </a:r>
            <a:r>
              <a:rPr lang="fr-FR" baseline="0" dirty="0" err="1" smtClean="0"/>
              <a:t>bronchodilatation</a:t>
            </a:r>
            <a:r>
              <a:rPr lang="fr-FR" baseline="0" dirty="0" smtClean="0"/>
              <a:t> doit être effectué lors de la spirométrie initiale en cas de suspicion d asthme, même en l absence de TVO</a:t>
            </a:r>
          </a:p>
          <a:p>
            <a:endParaRPr lang="fr-FR" baseline="0" dirty="0" smtClean="0"/>
          </a:p>
          <a:p>
            <a:r>
              <a:rPr lang="fr-FR" baseline="0" dirty="0" smtClean="0"/>
              <a:t>TVO défini chez adulte par un rapport de VEMS/CVF &lt;0,7</a:t>
            </a:r>
          </a:p>
          <a:p>
            <a:r>
              <a:rPr lang="fr-FR" baseline="0" dirty="0" smtClean="0"/>
              <a:t>Réversibilité est complète </a:t>
            </a:r>
            <a:r>
              <a:rPr lang="fr-FR" baseline="0" dirty="0" err="1" smtClean="0"/>
              <a:t>qd</a:t>
            </a:r>
            <a:r>
              <a:rPr lang="fr-FR" baseline="0" dirty="0" smtClean="0"/>
              <a:t> normalisation du rapport VEMS/CVF &gt;0,7 et normalisation du VEMS &gt;80%Th</a:t>
            </a:r>
          </a:p>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7</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44793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LIN des équations GLI utilisables de 3 à 95ans,</a:t>
            </a:r>
            <a:r>
              <a:rPr lang="fr-FR" baseline="0" dirty="0" smtClean="0"/>
              <a:t> </a:t>
            </a:r>
            <a:r>
              <a:rPr lang="fr-FR" dirty="0" smtClean="0"/>
              <a:t>multi ethniques (paramétrage</a:t>
            </a:r>
            <a:r>
              <a:rPr lang="fr-FR" baseline="0" dirty="0" smtClean="0"/>
              <a:t> du spiromètre)</a:t>
            </a:r>
          </a:p>
          <a:p>
            <a:r>
              <a:rPr lang="fr-FR" baseline="0" dirty="0" smtClean="0"/>
              <a:t>Excellente performance des équations de référence GLI pour décrire la fonction respiratoire de la population française</a:t>
            </a:r>
          </a:p>
          <a:p>
            <a:endParaRPr lang="fr-FR" baseline="0" dirty="0" smtClean="0"/>
          </a:p>
          <a:p>
            <a:r>
              <a:rPr lang="fr-FR" baseline="0" dirty="0" smtClean="0"/>
              <a:t>Critères de validité de la spirométrie :</a:t>
            </a:r>
          </a:p>
          <a:p>
            <a:pPr marL="171450" indent="-171450">
              <a:buFontTx/>
              <a:buChar char="-"/>
            </a:pPr>
            <a:r>
              <a:rPr lang="fr-FR" baseline="0" dirty="0" smtClean="0"/>
              <a:t>Absence d artefact (absence de toux, arrêt prématuré, effort </a:t>
            </a:r>
            <a:r>
              <a:rPr lang="fr-FR" baseline="0" dirty="0" err="1" smtClean="0"/>
              <a:t>suboptimal</a:t>
            </a:r>
            <a:r>
              <a:rPr lang="fr-FR" baseline="0" dirty="0" smtClean="0"/>
              <a:t>, fuite)</a:t>
            </a:r>
          </a:p>
          <a:p>
            <a:pPr marL="171450" indent="-171450">
              <a:buFontTx/>
              <a:buChar char="-"/>
            </a:pPr>
            <a:r>
              <a:rPr lang="fr-FR" baseline="0" dirty="0" smtClean="0"/>
              <a:t>Bon début de courbe (pente maximale)</a:t>
            </a:r>
          </a:p>
          <a:p>
            <a:pPr marL="171450" indent="-171450">
              <a:buFontTx/>
              <a:buChar char="-"/>
            </a:pPr>
            <a:r>
              <a:rPr lang="fr-FR" baseline="0" dirty="0" smtClean="0"/>
              <a:t>Expiration satisfaisante (durée &gt;6s, existence d un plateau)</a:t>
            </a:r>
          </a:p>
          <a:p>
            <a:pPr marL="0" indent="0">
              <a:buFontTx/>
              <a:buNone/>
            </a:pPr>
            <a:endParaRPr lang="fr-FR" baseline="0" dirty="0" smtClean="0"/>
          </a:p>
          <a:p>
            <a:pPr marL="0" indent="0">
              <a:buFontTx/>
              <a:buNone/>
            </a:pPr>
            <a:r>
              <a:rPr lang="fr-FR" baseline="0" dirty="0" smtClean="0"/>
              <a:t>3 spirogrammes ayant les critères d’acceptabilité et de reproductibilité</a:t>
            </a: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8</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542149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9</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55028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DEP matin et soir, avant prise du traitement</a:t>
            </a:r>
            <a:r>
              <a:rPr lang="fr-FR" baseline="0" dirty="0" smtClean="0"/>
              <a:t> prendre la meilleure des 3 mesures, auto mesure sur 15 jours si spirométrie non disponible</a:t>
            </a:r>
          </a:p>
          <a:p>
            <a:r>
              <a:rPr lang="fr-FR" baseline="0" dirty="0" smtClean="0"/>
              <a:t>Dans les faits peu pratique en routine, peu sensible. </a:t>
            </a:r>
          </a:p>
          <a:p>
            <a:r>
              <a:rPr lang="fr-FR" baseline="0" dirty="0" smtClean="0"/>
              <a:t>Sur reproductibilité de la mesure</a:t>
            </a:r>
          </a:p>
          <a:p>
            <a:endParaRPr lang="fr-FR" baseline="0" dirty="0" smtClean="0"/>
          </a:p>
          <a:p>
            <a:r>
              <a:rPr lang="fr-FR" baseline="0" dirty="0" smtClean="0"/>
              <a:t>Intérêt du DEP :</a:t>
            </a:r>
          </a:p>
          <a:p>
            <a:pPr marL="171450" indent="-171450">
              <a:buFontTx/>
              <a:buChar char="-"/>
            </a:pPr>
            <a:r>
              <a:rPr lang="fr-FR" baseline="0" dirty="0" smtClean="0"/>
              <a:t>Situations d urgence ( critère pour laisser sortir un patient des urgences) DEP &gt;60-80%Th</a:t>
            </a:r>
          </a:p>
          <a:p>
            <a:pPr marL="171450" indent="-171450">
              <a:buFontTx/>
              <a:buChar char="-"/>
            </a:pPr>
            <a:r>
              <a:rPr lang="fr-FR" baseline="0" dirty="0" err="1" smtClean="0"/>
              <a:t>Dc</a:t>
            </a:r>
            <a:r>
              <a:rPr lang="fr-FR" baseline="0" dirty="0" smtClean="0"/>
              <a:t> d’Asthme professionnel </a:t>
            </a:r>
          </a:p>
          <a:p>
            <a:pPr marL="171450" indent="-171450">
              <a:buFontTx/>
              <a:buChar char="-"/>
            </a:pPr>
            <a:r>
              <a:rPr lang="fr-FR" baseline="0" dirty="0" err="1" smtClean="0"/>
              <a:t>Autosurveillance</a:t>
            </a:r>
            <a:r>
              <a:rPr lang="fr-FR" baseline="0" dirty="0" smtClean="0"/>
              <a:t> avec plan d’action</a:t>
            </a:r>
          </a:p>
        </p:txBody>
      </p:sp>
      <p:sp>
        <p:nvSpPr>
          <p:cNvPr id="4" name="Espace réservé du numéro de diapositive 3"/>
          <p:cNvSpPr>
            <a:spLocks noGrp="1"/>
          </p:cNvSpPr>
          <p:nvPr>
            <p:ph type="sldNum" sz="quarter" idx="10"/>
          </p:nvPr>
        </p:nvSpPr>
        <p:spPr/>
        <p:txBody>
          <a:bodyPr/>
          <a:lstStyle/>
          <a:p>
            <a:fld id="{8C8DBCC2-496B-4843-97AE-E21F1BB2E367}" type="slidenum">
              <a:rPr lang="fr-FR" smtClean="0"/>
              <a:t>10</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08749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AF4B7AA-A24B-440E-92C3-1D7000771030}" type="datetimeFigureOut">
              <a:rPr lang="fr-FR" smtClean="0"/>
              <a:t>19/05/2026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2094963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AF4B7AA-A24B-440E-92C3-1D7000771030}" type="datetimeFigureOut">
              <a:rPr lang="fr-FR" smtClean="0"/>
              <a:t>19/05/2026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75815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AF4B7AA-A24B-440E-92C3-1D7000771030}" type="datetimeFigureOut">
              <a:rPr lang="fr-FR" smtClean="0"/>
              <a:t>19/05/2026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308778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AF4B7AA-A24B-440E-92C3-1D7000771030}" type="datetimeFigureOut">
              <a:rPr lang="fr-FR" smtClean="0"/>
              <a:t>19/05/2026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391604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AF4B7AA-A24B-440E-92C3-1D7000771030}" type="datetimeFigureOut">
              <a:rPr lang="fr-FR" smtClean="0"/>
              <a:t>19/05/2026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110795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AF4B7AA-A24B-440E-92C3-1D7000771030}" type="datetimeFigureOut">
              <a:rPr lang="fr-FR" smtClean="0"/>
              <a:t>19/05/2026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315524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AF4B7AA-A24B-440E-92C3-1D7000771030}" type="datetimeFigureOut">
              <a:rPr lang="fr-FR" smtClean="0"/>
              <a:t>19/05/2026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141114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AF4B7AA-A24B-440E-92C3-1D7000771030}" type="datetimeFigureOut">
              <a:rPr lang="fr-FR" smtClean="0"/>
              <a:t>19/05/2026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259311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4B7AA-A24B-440E-92C3-1D7000771030}" type="datetimeFigureOut">
              <a:rPr lang="fr-FR" smtClean="0"/>
              <a:t>19/05/2026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296507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AF4B7AA-A24B-440E-92C3-1D7000771030}" type="datetimeFigureOut">
              <a:rPr lang="fr-FR" smtClean="0"/>
              <a:t>19/05/2026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1848623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AF4B7AA-A24B-440E-92C3-1D7000771030}" type="datetimeFigureOut">
              <a:rPr lang="fr-FR" smtClean="0"/>
              <a:t>19/05/2026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F34D52C-843B-478A-978D-E4ACF2D7F6C2}" type="slidenum">
              <a:rPr lang="fr-FR" smtClean="0"/>
              <a:t>‹N°›</a:t>
            </a:fld>
            <a:endParaRPr lang="fr-FR"/>
          </a:p>
        </p:txBody>
      </p:sp>
    </p:spTree>
    <p:extLst>
      <p:ext uri="{BB962C8B-B14F-4D97-AF65-F5344CB8AC3E}">
        <p14:creationId xmlns:p14="http://schemas.microsoft.com/office/powerpoint/2010/main" val="601460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F4B7AA-A24B-440E-92C3-1D7000771030}" type="datetimeFigureOut">
              <a:rPr lang="fr-FR" smtClean="0"/>
              <a:t>19/05/2026</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34D52C-843B-478A-978D-E4ACF2D7F6C2}" type="slidenum">
              <a:rPr lang="fr-FR" smtClean="0"/>
              <a:t>‹N°›</a:t>
            </a:fld>
            <a:endParaRPr lang="fr-FR"/>
          </a:p>
        </p:txBody>
      </p:sp>
    </p:spTree>
    <p:extLst>
      <p:ext uri="{BB962C8B-B14F-4D97-AF65-F5344CB8AC3E}">
        <p14:creationId xmlns:p14="http://schemas.microsoft.com/office/powerpoint/2010/main" val="396161396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8.tiff"/><Relationship Id="rId7" Type="http://schemas.openxmlformats.org/officeDocument/2006/relationships/image" Target="../media/image42.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 Id="rId9" Type="http://schemas.openxmlformats.org/officeDocument/2006/relationships/image" Target="../media/image44.tiff"/></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44.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1.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219498-D544-41AC-98FE-8F956EF66A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00DBFC-17A9-4E0A-AEE2-A49F9AEEF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960943" y="392925"/>
            <a:ext cx="4805996" cy="1297115"/>
          </a:xfrm>
        </p:spPr>
        <p:txBody>
          <a:bodyPr anchor="t">
            <a:normAutofit/>
          </a:bodyPr>
          <a:lstStyle/>
          <a:p>
            <a:r>
              <a:rPr lang="fr-FR" sz="7200" dirty="0">
                <a:solidFill>
                  <a:schemeClr val="accent1"/>
                </a:solidFill>
              </a:rPr>
              <a:t>Asthme</a:t>
            </a:r>
          </a:p>
        </p:txBody>
      </p:sp>
      <p:sp>
        <p:nvSpPr>
          <p:cNvPr id="3" name="Sous-titre 2"/>
          <p:cNvSpPr>
            <a:spLocks noGrp="1"/>
          </p:cNvSpPr>
          <p:nvPr>
            <p:ph type="subTitle" idx="1"/>
          </p:nvPr>
        </p:nvSpPr>
        <p:spPr>
          <a:xfrm>
            <a:off x="0" y="1191098"/>
            <a:ext cx="6727882" cy="1099275"/>
          </a:xfrm>
        </p:spPr>
        <p:txBody>
          <a:bodyPr anchor="b">
            <a:normAutofit fontScale="77500" lnSpcReduction="20000"/>
          </a:bodyPr>
          <a:lstStyle/>
          <a:p>
            <a:r>
              <a:rPr lang="fr-FR" sz="4000" dirty="0">
                <a:solidFill>
                  <a:schemeClr val="accent6">
                    <a:lumMod val="60000"/>
                    <a:lumOff val="40000"/>
                  </a:schemeClr>
                </a:solidFill>
              </a:rPr>
              <a:t>DPC </a:t>
            </a:r>
          </a:p>
          <a:p>
            <a:r>
              <a:rPr lang="fr-FR" sz="4000" dirty="0">
                <a:solidFill>
                  <a:schemeClr val="accent6">
                    <a:lumMod val="60000"/>
                    <a:lumOff val="40000"/>
                  </a:schemeClr>
                </a:solidFill>
              </a:rPr>
              <a:t>Club Médical Grand Boulogne</a:t>
            </a:r>
          </a:p>
        </p:txBody>
      </p:sp>
      <p:grpSp>
        <p:nvGrpSpPr>
          <p:cNvPr id="14" name="Group 13">
            <a:extLst>
              <a:ext uri="{FF2B5EF4-FFF2-40B4-BE49-F238E27FC236}">
                <a16:creationId xmlns:a16="http://schemas.microsoft.com/office/drawing/2014/main" id="{D74613BB-817C-4C4F-8A24-4936F2F064C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5" name="Freeform: Shape 14">
              <a:extLst>
                <a:ext uri="{FF2B5EF4-FFF2-40B4-BE49-F238E27FC236}">
                  <a16:creationId xmlns:a16="http://schemas.microsoft.com/office/drawing/2014/main" id="{926C820D-9A01-44F0-AE18-C2DAB089B8C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58B604F-996E-4349-B131-E04ED285D8D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16">
              <a:extLst>
                <a:ext uri="{FF2B5EF4-FFF2-40B4-BE49-F238E27FC236}">
                  <a16:creationId xmlns:a16="http://schemas.microsoft.com/office/drawing/2014/main" id="{27CCEAF3-651B-4605-AE58-F96E2270363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ED519330-E5F1-4248-B58C-1AA0D9E6DAB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ZoneTexte 3">
            <a:extLst>
              <a:ext uri="{FF2B5EF4-FFF2-40B4-BE49-F238E27FC236}">
                <a16:creationId xmlns:a16="http://schemas.microsoft.com/office/drawing/2014/main" id="{56562E58-86D4-516D-E36F-E8F2A7DF4AD1}"/>
              </a:ext>
            </a:extLst>
          </p:cNvPr>
          <p:cNvSpPr txBox="1"/>
          <p:nvPr/>
        </p:nvSpPr>
        <p:spPr>
          <a:xfrm>
            <a:off x="11010177" y="6541141"/>
            <a:ext cx="1698171" cy="369332"/>
          </a:xfrm>
          <a:prstGeom prst="rect">
            <a:avLst/>
          </a:prstGeom>
          <a:noFill/>
        </p:spPr>
        <p:txBody>
          <a:bodyPr wrap="square" rtlCol="0">
            <a:spAutoFit/>
          </a:bodyPr>
          <a:lstStyle/>
          <a:p>
            <a:r>
              <a:rPr lang="fr-FR" dirty="0"/>
              <a:t>Mai 2026</a:t>
            </a:r>
          </a:p>
        </p:txBody>
      </p:sp>
      <p:sp>
        <p:nvSpPr>
          <p:cNvPr id="8" name="ZoneTexte 7">
            <a:extLst>
              <a:ext uri="{FF2B5EF4-FFF2-40B4-BE49-F238E27FC236}">
                <a16:creationId xmlns:a16="http://schemas.microsoft.com/office/drawing/2014/main" id="{A2E0663D-F638-769A-FCF6-7A2889E82AB7}"/>
              </a:ext>
            </a:extLst>
          </p:cNvPr>
          <p:cNvSpPr txBox="1"/>
          <p:nvPr/>
        </p:nvSpPr>
        <p:spPr>
          <a:xfrm>
            <a:off x="32504" y="5525478"/>
            <a:ext cx="6451149" cy="1384995"/>
          </a:xfrm>
          <a:prstGeom prst="rect">
            <a:avLst/>
          </a:prstGeom>
          <a:noFill/>
        </p:spPr>
        <p:txBody>
          <a:bodyPr wrap="square" rtlCol="0">
            <a:spAutoFit/>
          </a:bodyPr>
          <a:lstStyle/>
          <a:p>
            <a:r>
              <a:rPr lang="fr-FR" sz="2800" i="1" dirty="0">
                <a:latin typeface="Alef" panose="00000500000000000000" pitchFamily="2" charset="-79"/>
                <a:cs typeface="Alef" panose="00000500000000000000" pitchFamily="2" charset="-79"/>
              </a:rPr>
              <a:t>Dr BARBARE</a:t>
            </a:r>
          </a:p>
          <a:p>
            <a:r>
              <a:rPr lang="fr-FR" sz="2800" i="1" dirty="0">
                <a:latin typeface="Alef" panose="00000500000000000000" pitchFamily="2" charset="-79"/>
                <a:cs typeface="Alef" panose="00000500000000000000" pitchFamily="2" charset="-79"/>
              </a:rPr>
              <a:t>Dr PEREIRA</a:t>
            </a:r>
          </a:p>
          <a:p>
            <a:r>
              <a:rPr lang="fr-FR" sz="2800" i="1" dirty="0">
                <a:latin typeface="Alef" panose="00000500000000000000" pitchFamily="2" charset="-79"/>
                <a:cs typeface="Alef" panose="00000500000000000000" pitchFamily="2" charset="-79"/>
              </a:rPr>
              <a:t>PH Pneumologie CH Boulogne sur mer</a:t>
            </a:r>
          </a:p>
        </p:txBody>
      </p:sp>
      <p:pic>
        <p:nvPicPr>
          <p:cNvPr id="21" name="Image 20" descr="Plante sur un fond vert">
            <a:extLst>
              <a:ext uri="{FF2B5EF4-FFF2-40B4-BE49-F238E27FC236}">
                <a16:creationId xmlns:a16="http://schemas.microsoft.com/office/drawing/2014/main" id="{CA1F6B20-9548-B49B-A2A9-47C0007143B3}"/>
              </a:ext>
            </a:extLst>
          </p:cNvPr>
          <p:cNvPicPr>
            <a:picLocks noChangeAspect="1"/>
          </p:cNvPicPr>
          <p:nvPr/>
        </p:nvPicPr>
        <p:blipFill>
          <a:blip r:embed="rId2" cstate="print">
            <a:clrChange>
              <a:clrFrom>
                <a:srgbClr val="DFE0B4"/>
              </a:clrFrom>
              <a:clrTo>
                <a:srgbClr val="DFE0B4">
                  <a:alpha val="0"/>
                </a:srgbClr>
              </a:clrTo>
            </a:clrChange>
            <a:extLst>
              <a:ext uri="{28A0092B-C50C-407E-A947-70E740481C1C}">
                <a14:useLocalDpi xmlns:a14="http://schemas.microsoft.com/office/drawing/2010/main" val="0"/>
              </a:ext>
            </a:extLst>
          </a:blip>
          <a:stretch>
            <a:fillRect/>
          </a:stretch>
        </p:blipFill>
        <p:spPr>
          <a:xfrm>
            <a:off x="5225061" y="662170"/>
            <a:ext cx="8304747" cy="5533659"/>
          </a:xfrm>
          <a:prstGeom prst="rect">
            <a:avLst/>
          </a:prstGeom>
        </p:spPr>
      </p:pic>
    </p:spTree>
    <p:extLst>
      <p:ext uri="{BB962C8B-B14F-4D97-AF65-F5344CB8AC3E}">
        <p14:creationId xmlns:p14="http://schemas.microsoft.com/office/powerpoint/2010/main" val="746273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7220" y="365125"/>
            <a:ext cx="10736580" cy="651795"/>
          </a:xfrm>
        </p:spPr>
        <p:txBody>
          <a:bodyPr>
            <a:normAutofit fontScale="90000"/>
          </a:bodyPr>
          <a:lstStyle/>
          <a:p>
            <a:r>
              <a:rPr lang="fr-FR" b="1" u="sng" dirty="0" smtClean="0"/>
              <a:t>Variabilité du DEP </a:t>
            </a:r>
            <a:endParaRPr lang="fr-FR" b="1" u="sng" dirty="0"/>
          </a:p>
        </p:txBody>
      </p:sp>
      <p:pic>
        <p:nvPicPr>
          <p:cNvPr id="4" name="Espace réservé du contenu 3"/>
          <p:cNvPicPr>
            <a:picLocks noGrp="1" noChangeAspect="1"/>
          </p:cNvPicPr>
          <p:nvPr>
            <p:ph idx="1"/>
          </p:nvPr>
        </p:nvPicPr>
        <p:blipFill rotWithShape="1">
          <a:blip r:embed="rId3"/>
          <a:srcRect l="57918" t="21290" r="8894" b="15869"/>
          <a:stretch/>
        </p:blipFill>
        <p:spPr>
          <a:xfrm>
            <a:off x="838200" y="1016920"/>
            <a:ext cx="4787991" cy="5370250"/>
          </a:xfrm>
          <a:prstGeom prst="rect">
            <a:avLst/>
          </a:prstGeom>
        </p:spPr>
      </p:pic>
      <p:pic>
        <p:nvPicPr>
          <p:cNvPr id="6" name="Image 5"/>
          <p:cNvPicPr>
            <a:picLocks noChangeAspect="1"/>
          </p:cNvPicPr>
          <p:nvPr/>
        </p:nvPicPr>
        <p:blipFill rotWithShape="1">
          <a:blip r:embed="rId4"/>
          <a:srcRect l="35416" t="32777" r="37917" b="35000"/>
          <a:stretch/>
        </p:blipFill>
        <p:spPr>
          <a:xfrm>
            <a:off x="6771503" y="3270178"/>
            <a:ext cx="5420497" cy="3314700"/>
          </a:xfrm>
          <a:prstGeom prst="rect">
            <a:avLst/>
          </a:prstGeom>
        </p:spPr>
      </p:pic>
      <p:pic>
        <p:nvPicPr>
          <p:cNvPr id="7" name="Image 6"/>
          <p:cNvPicPr>
            <a:picLocks noChangeAspect="1"/>
          </p:cNvPicPr>
          <p:nvPr/>
        </p:nvPicPr>
        <p:blipFill>
          <a:blip r:embed="rId5"/>
          <a:stretch>
            <a:fillRect/>
          </a:stretch>
        </p:blipFill>
        <p:spPr>
          <a:xfrm>
            <a:off x="4461044" y="1791730"/>
            <a:ext cx="7619414" cy="1210962"/>
          </a:xfrm>
          <a:prstGeom prst="rect">
            <a:avLst/>
          </a:prstGeom>
        </p:spPr>
      </p:pic>
    </p:spTree>
    <p:extLst>
      <p:ext uri="{BB962C8B-B14F-4D97-AF65-F5344CB8AC3E}">
        <p14:creationId xmlns:p14="http://schemas.microsoft.com/office/powerpoint/2010/main" val="4221754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p:cNvSpPr>
            <a:spLocks noGrp="1"/>
          </p:cNvSpPr>
          <p:nvPr>
            <p:ph type="title"/>
          </p:nvPr>
        </p:nvSpPr>
        <p:spPr>
          <a:xfrm>
            <a:off x="204651" y="1243013"/>
            <a:ext cx="3855720" cy="4371974"/>
          </a:xfrm>
        </p:spPr>
        <p:txBody>
          <a:bodyPr>
            <a:normAutofit/>
          </a:bodyPr>
          <a:lstStyle/>
          <a:p>
            <a:pPr algn="ctr"/>
            <a:r>
              <a:rPr lang="fr-FR" sz="3600" b="1" dirty="0">
                <a:solidFill>
                  <a:schemeClr val="tx2"/>
                </a:solidFill>
              </a:rPr>
              <a:t>EXACERBATION D’ASTHME</a:t>
            </a:r>
          </a:p>
        </p:txBody>
      </p:sp>
      <p:sp>
        <p:nvSpPr>
          <p:cNvPr id="3" name="Espace réservé du contenu 2"/>
          <p:cNvSpPr>
            <a:spLocks noGrp="1"/>
          </p:cNvSpPr>
          <p:nvPr>
            <p:ph idx="1"/>
          </p:nvPr>
        </p:nvSpPr>
        <p:spPr>
          <a:xfrm>
            <a:off x="5384800" y="1154534"/>
            <a:ext cx="5692334" cy="5230368"/>
          </a:xfrm>
        </p:spPr>
        <p:txBody>
          <a:bodyPr anchor="ctr">
            <a:normAutofit/>
          </a:bodyPr>
          <a:lstStyle/>
          <a:p>
            <a:r>
              <a:rPr lang="fr-FR" sz="3600" dirty="0">
                <a:solidFill>
                  <a:schemeClr val="tx2"/>
                </a:solidFill>
              </a:rPr>
              <a:t>Définition</a:t>
            </a:r>
          </a:p>
          <a:p>
            <a:r>
              <a:rPr lang="fr-FR" sz="3600" dirty="0">
                <a:solidFill>
                  <a:schemeClr val="tx2"/>
                </a:solidFill>
              </a:rPr>
              <a:t>Différence entre exacerbation vs exacerbation sévère</a:t>
            </a:r>
          </a:p>
          <a:p>
            <a:r>
              <a:rPr lang="fr-FR" sz="3600" dirty="0">
                <a:solidFill>
                  <a:schemeClr val="tx2"/>
                </a:solidFill>
              </a:rPr>
              <a:t>Plan d’action </a:t>
            </a:r>
          </a:p>
        </p:txBody>
      </p:sp>
    </p:spTree>
    <p:extLst>
      <p:ext uri="{BB962C8B-B14F-4D97-AF65-F5344CB8AC3E}">
        <p14:creationId xmlns:p14="http://schemas.microsoft.com/office/powerpoint/2010/main" val="956704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3567" y="259492"/>
            <a:ext cx="11936627" cy="6858000"/>
          </a:xfrm>
        </p:spPr>
        <p:txBody>
          <a:bodyPr>
            <a:normAutofit fontScale="92500" lnSpcReduction="20000"/>
          </a:bodyPr>
          <a:lstStyle/>
          <a:p>
            <a:r>
              <a:rPr lang="fr-FR" sz="2400" b="1" dirty="0" smtClean="0"/>
              <a:t>Exacerbation</a:t>
            </a:r>
            <a:r>
              <a:rPr lang="fr-FR" sz="2400" dirty="0" smtClean="0"/>
              <a:t> = Majoration aigue ou </a:t>
            </a:r>
            <a:r>
              <a:rPr lang="fr-FR" sz="2400" dirty="0" err="1" smtClean="0"/>
              <a:t>subaigue</a:t>
            </a:r>
            <a:r>
              <a:rPr lang="fr-FR" sz="2400" dirty="0" smtClean="0"/>
              <a:t> des symptômes respiratoires habituels et/ou de l’obstruction bronchique (chute du DEP matinal d’au moins 15% par rapport à la meilleure valeur ou la valeur théorique), durant plus de 48 h, nécessitant une modification du </a:t>
            </a:r>
            <a:r>
              <a:rPr lang="fr-FR" sz="2400" dirty="0"/>
              <a:t>traitement habituel </a:t>
            </a:r>
            <a:r>
              <a:rPr lang="fr-FR" sz="2400" dirty="0" smtClean="0"/>
              <a:t>                                                   </a:t>
            </a:r>
            <a:r>
              <a:rPr lang="fr-FR" i="1" dirty="0" err="1" smtClean="0"/>
              <a:t>Reco</a:t>
            </a:r>
            <a:r>
              <a:rPr lang="fr-FR" i="1" dirty="0" smtClean="0"/>
              <a:t> </a:t>
            </a:r>
            <a:r>
              <a:rPr lang="fr-FR" i="1" dirty="0"/>
              <a:t>SPLF </a:t>
            </a:r>
            <a:r>
              <a:rPr lang="fr-FR" i="1" dirty="0" smtClean="0"/>
              <a:t>2021</a:t>
            </a:r>
          </a:p>
          <a:p>
            <a:endParaRPr lang="fr-FR" sz="1200" i="1" dirty="0"/>
          </a:p>
          <a:p>
            <a:r>
              <a:rPr lang="fr-FR" sz="2400" b="1" dirty="0"/>
              <a:t>Signe de </a:t>
            </a:r>
            <a:r>
              <a:rPr lang="fr-FR" sz="2400" b="1" dirty="0" smtClean="0"/>
              <a:t>gravité : au moins 1 des signes suivants : CRISE SEVERE</a:t>
            </a:r>
          </a:p>
          <a:p>
            <a:pPr lvl="1"/>
            <a:r>
              <a:rPr lang="fr-FR" sz="2300" dirty="0" smtClean="0"/>
              <a:t>Dyspnée à la parole avec phrases hachées, dyspnée de repos</a:t>
            </a:r>
          </a:p>
          <a:p>
            <a:pPr lvl="1"/>
            <a:r>
              <a:rPr lang="fr-FR" sz="2300" dirty="0" smtClean="0"/>
              <a:t>FR&gt;20/min</a:t>
            </a:r>
          </a:p>
          <a:p>
            <a:pPr lvl="1"/>
            <a:r>
              <a:rPr lang="fr-FR" sz="2300" dirty="0" smtClean="0"/>
              <a:t>SpO2 &lt;94%</a:t>
            </a:r>
          </a:p>
          <a:p>
            <a:pPr lvl="1"/>
            <a:r>
              <a:rPr lang="fr-FR" sz="2300" dirty="0" smtClean="0"/>
              <a:t>DEP&lt;75%Th</a:t>
            </a:r>
          </a:p>
          <a:p>
            <a:pPr lvl="1"/>
            <a:r>
              <a:rPr lang="fr-FR" sz="2300" dirty="0" smtClean="0"/>
              <a:t>Pas d’amélioration malgré prise de bronchodilatateurs de secours dans les 6h</a:t>
            </a:r>
          </a:p>
          <a:p>
            <a:pPr lvl="1"/>
            <a:endParaRPr lang="fr-FR" sz="2300" dirty="0" smtClean="0"/>
          </a:p>
          <a:p>
            <a:r>
              <a:rPr lang="fr-FR" sz="2400" b="1" dirty="0"/>
              <a:t>Signes </a:t>
            </a:r>
            <a:r>
              <a:rPr lang="fr-FR" sz="2400" b="1" dirty="0" smtClean="0"/>
              <a:t>d’ASTHME AIGU GRAVE </a:t>
            </a:r>
            <a:r>
              <a:rPr lang="fr-FR" sz="2400" b="1" dirty="0"/>
              <a:t>(recours SAMU) </a:t>
            </a:r>
            <a:r>
              <a:rPr lang="fr-FR" sz="2400" b="1" dirty="0" smtClean="0"/>
              <a:t>:</a:t>
            </a:r>
          </a:p>
          <a:p>
            <a:pPr lvl="1"/>
            <a:r>
              <a:rPr lang="fr-FR" sz="2300" dirty="0"/>
              <a:t>Parole impossible</a:t>
            </a:r>
          </a:p>
          <a:p>
            <a:pPr lvl="1"/>
            <a:r>
              <a:rPr lang="fr-FR" sz="2300" dirty="0"/>
              <a:t>Silence auscultatoire</a:t>
            </a:r>
          </a:p>
          <a:p>
            <a:pPr lvl="1"/>
            <a:r>
              <a:rPr lang="fr-FR" sz="2300" dirty="0"/>
              <a:t>FR&gt;30/min Tachycardie &gt;120/min</a:t>
            </a:r>
          </a:p>
          <a:p>
            <a:pPr lvl="1"/>
            <a:r>
              <a:rPr lang="fr-FR" sz="2300" dirty="0"/>
              <a:t>Cyanose</a:t>
            </a:r>
          </a:p>
          <a:p>
            <a:pPr lvl="1"/>
            <a:r>
              <a:rPr lang="fr-FR" sz="2300" dirty="0"/>
              <a:t>Troubles de conscience, Agitation</a:t>
            </a:r>
          </a:p>
          <a:p>
            <a:pPr lvl="1"/>
            <a:r>
              <a:rPr lang="fr-FR" sz="2300" dirty="0"/>
              <a:t>DEP &lt;150L/min a </a:t>
            </a:r>
            <a:r>
              <a:rPr lang="fr-FR" sz="2300" dirty="0" smtClean="0"/>
              <a:t>fortiori </a:t>
            </a:r>
            <a:r>
              <a:rPr lang="fr-FR" sz="2300" dirty="0"/>
              <a:t>infaisable</a:t>
            </a:r>
          </a:p>
          <a:p>
            <a:pPr lvl="1"/>
            <a:endParaRPr lang="fr-FR" dirty="0"/>
          </a:p>
          <a:p>
            <a:endParaRPr lang="fr-FR" i="1" dirty="0" smtClean="0"/>
          </a:p>
          <a:p>
            <a:endParaRPr lang="fr-FR" i="1" dirty="0"/>
          </a:p>
          <a:p>
            <a:endParaRPr lang="fr-FR" i="1" dirty="0"/>
          </a:p>
          <a:p>
            <a:endParaRPr lang="fr-FR" dirty="0" smtClean="0"/>
          </a:p>
        </p:txBody>
      </p:sp>
    </p:spTree>
    <p:extLst>
      <p:ext uri="{BB962C8B-B14F-4D97-AF65-F5344CB8AC3E}">
        <p14:creationId xmlns:p14="http://schemas.microsoft.com/office/powerpoint/2010/main" val="1101902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3"/>
          <a:stretch>
            <a:fillRect/>
          </a:stretch>
        </p:blipFill>
        <p:spPr>
          <a:xfrm>
            <a:off x="0" y="0"/>
            <a:ext cx="12192000" cy="6899484"/>
          </a:xfrm>
          <a:prstGeom prst="rect">
            <a:avLst/>
          </a:prstGeom>
        </p:spPr>
      </p:pic>
    </p:spTree>
    <p:extLst>
      <p:ext uri="{BB962C8B-B14F-4D97-AF65-F5344CB8AC3E}">
        <p14:creationId xmlns:p14="http://schemas.microsoft.com/office/powerpoint/2010/main" val="2274012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3"/>
          <a:stretch>
            <a:fillRect/>
          </a:stretch>
        </p:blipFill>
        <p:spPr>
          <a:xfrm>
            <a:off x="0" y="0"/>
            <a:ext cx="12409068" cy="7040102"/>
          </a:xfrm>
          <a:prstGeom prst="rect">
            <a:avLst/>
          </a:prstGeom>
        </p:spPr>
      </p:pic>
    </p:spTree>
    <p:extLst>
      <p:ext uri="{BB962C8B-B14F-4D97-AF65-F5344CB8AC3E}">
        <p14:creationId xmlns:p14="http://schemas.microsoft.com/office/powerpoint/2010/main" val="773721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62891"/>
            <a:ext cx="10515600" cy="880110"/>
          </a:xfrm>
        </p:spPr>
        <p:txBody>
          <a:bodyPr>
            <a:normAutofit/>
          </a:bodyPr>
          <a:lstStyle/>
          <a:p>
            <a:r>
              <a:rPr lang="fr-FR" sz="2800" b="1" u="sng" dirty="0" smtClean="0"/>
              <a:t>Prise en charge initiale de l’exacerbation sévère en dehors de la réanimation</a:t>
            </a:r>
            <a:endParaRPr lang="fr-FR" sz="2800" b="1" u="sng" dirty="0"/>
          </a:p>
        </p:txBody>
      </p:sp>
      <p:sp>
        <p:nvSpPr>
          <p:cNvPr id="3" name="Espace réservé du contenu 2"/>
          <p:cNvSpPr>
            <a:spLocks noGrp="1"/>
          </p:cNvSpPr>
          <p:nvPr>
            <p:ph idx="1"/>
          </p:nvPr>
        </p:nvSpPr>
        <p:spPr>
          <a:xfrm>
            <a:off x="838200" y="1280160"/>
            <a:ext cx="10515600" cy="5292090"/>
          </a:xfrm>
        </p:spPr>
        <p:txBody>
          <a:bodyPr>
            <a:normAutofit fontScale="85000" lnSpcReduction="20000"/>
          </a:bodyPr>
          <a:lstStyle/>
          <a:p>
            <a:r>
              <a:rPr lang="fr-FR" sz="2400" b="1" dirty="0" smtClean="0"/>
              <a:t>B2CDA</a:t>
            </a:r>
            <a:r>
              <a:rPr lang="fr-FR" sz="2400" dirty="0" smtClean="0"/>
              <a:t> </a:t>
            </a:r>
          </a:p>
          <a:p>
            <a:pPr lvl="1"/>
            <a:r>
              <a:rPr lang="fr-FR" sz="2000" dirty="0" smtClean="0"/>
              <a:t>salbutamol ou </a:t>
            </a:r>
            <a:r>
              <a:rPr lang="fr-FR" sz="2000" dirty="0" err="1" smtClean="0"/>
              <a:t>terbutaline</a:t>
            </a:r>
            <a:r>
              <a:rPr lang="fr-FR" sz="2000" dirty="0" smtClean="0"/>
              <a:t> +/- dans une chambre d’inhalation</a:t>
            </a:r>
          </a:p>
          <a:p>
            <a:pPr lvl="1"/>
            <a:r>
              <a:rPr lang="fr-FR" sz="2000" dirty="0" smtClean="0"/>
              <a:t>Introduction précoce</a:t>
            </a:r>
          </a:p>
          <a:p>
            <a:pPr lvl="1"/>
            <a:r>
              <a:rPr lang="fr-FR" sz="2000" dirty="0" smtClean="0"/>
              <a:t>( une nébulisation = 10 bouffées de </a:t>
            </a:r>
            <a:r>
              <a:rPr lang="fr-FR" sz="2000" dirty="0" err="1" smtClean="0"/>
              <a:t>Ventoline</a:t>
            </a:r>
            <a:r>
              <a:rPr lang="fr-FR" sz="2000" dirty="0" smtClean="0"/>
              <a:t>)</a:t>
            </a:r>
          </a:p>
          <a:p>
            <a:pPr lvl="1"/>
            <a:r>
              <a:rPr lang="fr-FR" sz="2000" dirty="0" smtClean="0"/>
              <a:t>Dose initiale : 4 à 10 bouffées toutes les 20min sur la première heure, puis après la dose de 4 à 10b toutes les 3 à 4h</a:t>
            </a:r>
          </a:p>
          <a:p>
            <a:pPr lvl="1"/>
            <a:endParaRPr lang="fr-FR" sz="800" dirty="0" smtClean="0"/>
          </a:p>
          <a:p>
            <a:r>
              <a:rPr lang="fr-FR" sz="2400" b="1" dirty="0" smtClean="0"/>
              <a:t>CSO</a:t>
            </a:r>
          </a:p>
          <a:p>
            <a:pPr lvl="1"/>
            <a:r>
              <a:rPr lang="fr-FR" sz="2000" dirty="0" smtClean="0"/>
              <a:t>0,5 à 1 mg/kg/j prednisone / </a:t>
            </a:r>
            <a:r>
              <a:rPr lang="fr-FR" sz="2000" dirty="0" err="1" smtClean="0"/>
              <a:t>prednisolone</a:t>
            </a:r>
            <a:r>
              <a:rPr lang="fr-FR" sz="2000" dirty="0" smtClean="0"/>
              <a:t> sans dépasser 60mg/j</a:t>
            </a:r>
          </a:p>
          <a:p>
            <a:pPr lvl="1"/>
            <a:r>
              <a:rPr lang="fr-FR" sz="2000" dirty="0" smtClean="0"/>
              <a:t>Durée 5-7j ( pas de décroissance)</a:t>
            </a:r>
          </a:p>
          <a:p>
            <a:pPr lvl="1"/>
            <a:r>
              <a:rPr lang="fr-FR" sz="2000" dirty="0" smtClean="0"/>
              <a:t>Administration orale aussi efficace que la voie iv</a:t>
            </a:r>
          </a:p>
          <a:p>
            <a:pPr lvl="1"/>
            <a:endParaRPr lang="fr-FR" sz="800" dirty="0"/>
          </a:p>
          <a:p>
            <a:r>
              <a:rPr lang="fr-FR" sz="2400" b="1" dirty="0"/>
              <a:t>Bilan et traitement de la cause </a:t>
            </a:r>
            <a:r>
              <a:rPr lang="fr-FR" sz="2400" dirty="0"/>
              <a:t>( éviction allergène, bilan infectieux +/-AB si caractère </a:t>
            </a:r>
            <a:r>
              <a:rPr lang="fr-FR" sz="2400" dirty="0" smtClean="0"/>
              <a:t>bactérien, Tabac, Irritants, RGO)</a:t>
            </a:r>
          </a:p>
          <a:p>
            <a:endParaRPr lang="fr-FR" sz="900" dirty="0" smtClean="0"/>
          </a:p>
          <a:p>
            <a:r>
              <a:rPr lang="fr-FR" sz="2400" dirty="0" smtClean="0"/>
              <a:t>Revoir </a:t>
            </a:r>
            <a:r>
              <a:rPr lang="fr-FR" sz="2400" b="1" dirty="0" smtClean="0"/>
              <a:t>le traitement de fond </a:t>
            </a:r>
            <a:r>
              <a:rPr lang="fr-FR" sz="2400" dirty="0" smtClean="0"/>
              <a:t>et son observance</a:t>
            </a:r>
          </a:p>
          <a:p>
            <a:endParaRPr lang="fr-FR" sz="900" dirty="0" smtClean="0"/>
          </a:p>
          <a:p>
            <a:r>
              <a:rPr lang="fr-FR" sz="2400" b="1" dirty="0" smtClean="0"/>
              <a:t>Technique d inhalation </a:t>
            </a:r>
            <a:r>
              <a:rPr lang="fr-FR" sz="2400" dirty="0" smtClean="0"/>
              <a:t>:Vérifier la bonne manipulation des systèmes d’inhalation (guide </a:t>
            </a:r>
            <a:r>
              <a:rPr lang="fr-FR" sz="2400" dirty="0" err="1" smtClean="0"/>
              <a:t>Zephyr</a:t>
            </a:r>
            <a:r>
              <a:rPr lang="fr-FR" sz="2400" dirty="0"/>
              <a:t> </a:t>
            </a:r>
            <a:r>
              <a:rPr lang="fr-FR" sz="2400" dirty="0" smtClean="0"/>
              <a:t>SPLF)</a:t>
            </a:r>
          </a:p>
          <a:p>
            <a:endParaRPr lang="fr-FR" sz="1000" dirty="0" smtClean="0"/>
          </a:p>
          <a:p>
            <a:r>
              <a:rPr lang="fr-FR" sz="2400" b="1" dirty="0" smtClean="0"/>
              <a:t>Plan d action de l’Asthme</a:t>
            </a:r>
          </a:p>
          <a:p>
            <a:endParaRPr lang="fr-FR" sz="800" dirty="0"/>
          </a:p>
          <a:p>
            <a:pPr marL="0" indent="0">
              <a:buNone/>
            </a:pPr>
            <a:endParaRPr lang="fr-FR" sz="2400" b="1" dirty="0"/>
          </a:p>
          <a:p>
            <a:endParaRPr lang="fr-FR" dirty="0"/>
          </a:p>
        </p:txBody>
      </p:sp>
    </p:spTree>
    <p:extLst>
      <p:ext uri="{BB962C8B-B14F-4D97-AF65-F5344CB8AC3E}">
        <p14:creationId xmlns:p14="http://schemas.microsoft.com/office/powerpoint/2010/main" val="820200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p:cNvSpPr>
            <a:spLocks noGrp="1"/>
          </p:cNvSpPr>
          <p:nvPr>
            <p:ph idx="1"/>
          </p:nvPr>
        </p:nvSpPr>
        <p:spPr>
          <a:xfrm>
            <a:off x="6095999" y="1528302"/>
            <a:ext cx="5597769" cy="3639289"/>
          </a:xfrm>
        </p:spPr>
        <p:txBody>
          <a:bodyPr anchor="ctr">
            <a:normAutofit/>
          </a:bodyPr>
          <a:lstStyle/>
          <a:p>
            <a:r>
              <a:rPr lang="fr-FR" sz="3600" dirty="0" smtClean="0">
                <a:solidFill>
                  <a:schemeClr val="tx2"/>
                </a:solidFill>
              </a:rPr>
              <a:t>Quel </a:t>
            </a:r>
            <a:r>
              <a:rPr lang="fr-FR" sz="3600" dirty="0">
                <a:solidFill>
                  <a:schemeClr val="tx2"/>
                </a:solidFill>
              </a:rPr>
              <a:t>traitement </a:t>
            </a:r>
            <a:r>
              <a:rPr lang="fr-FR" sz="3600" dirty="0" smtClean="0">
                <a:solidFill>
                  <a:schemeClr val="tx2"/>
                </a:solidFill>
              </a:rPr>
              <a:t>?</a:t>
            </a:r>
          </a:p>
          <a:p>
            <a:r>
              <a:rPr lang="fr-FR" sz="3600" dirty="0">
                <a:solidFill>
                  <a:schemeClr val="tx2"/>
                </a:solidFill>
              </a:rPr>
              <a:t>Quand débuter ? </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itre 1"/>
          <p:cNvSpPr txBox="1">
            <a:spLocks/>
          </p:cNvSpPr>
          <p:nvPr/>
        </p:nvSpPr>
        <p:spPr>
          <a:xfrm>
            <a:off x="285154" y="2506662"/>
            <a:ext cx="3903664" cy="20653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b="1" dirty="0">
                <a:solidFill>
                  <a:schemeClr val="tx2"/>
                </a:solidFill>
              </a:rPr>
              <a:t>TRAITEMENT DE FOND </a:t>
            </a:r>
            <a:br>
              <a:rPr lang="fr-FR" sz="3600" b="1" dirty="0">
                <a:solidFill>
                  <a:schemeClr val="tx2"/>
                </a:solidFill>
              </a:rPr>
            </a:br>
            <a:r>
              <a:rPr lang="fr-FR" sz="3600" b="1" dirty="0">
                <a:solidFill>
                  <a:schemeClr val="tx2"/>
                </a:solidFill>
              </a:rPr>
              <a:t>DE </a:t>
            </a:r>
            <a:br>
              <a:rPr lang="fr-FR" sz="3600" b="1" dirty="0">
                <a:solidFill>
                  <a:schemeClr val="tx2"/>
                </a:solidFill>
              </a:rPr>
            </a:br>
            <a:r>
              <a:rPr lang="fr-FR" sz="3600" b="1" dirty="0">
                <a:solidFill>
                  <a:schemeClr val="tx2"/>
                </a:solidFill>
              </a:rPr>
              <a:t>L’ASTHME</a:t>
            </a:r>
          </a:p>
        </p:txBody>
      </p:sp>
    </p:spTree>
    <p:extLst>
      <p:ext uri="{BB962C8B-B14F-4D97-AF65-F5344CB8AC3E}">
        <p14:creationId xmlns:p14="http://schemas.microsoft.com/office/powerpoint/2010/main" val="3434572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69350" y="47679"/>
            <a:ext cx="7725472" cy="1774271"/>
          </a:xfrm>
          <a:prstGeom prst="rect">
            <a:avLst/>
          </a:prstGeom>
        </p:spPr>
      </p:pic>
      <p:pic>
        <p:nvPicPr>
          <p:cNvPr id="4" name="Image 3"/>
          <p:cNvPicPr>
            <a:picLocks noChangeAspect="1"/>
          </p:cNvPicPr>
          <p:nvPr/>
        </p:nvPicPr>
        <p:blipFill>
          <a:blip r:embed="rId4"/>
          <a:stretch>
            <a:fillRect/>
          </a:stretch>
        </p:blipFill>
        <p:spPr>
          <a:xfrm>
            <a:off x="1705233" y="1821950"/>
            <a:ext cx="8760940" cy="5036050"/>
          </a:xfrm>
          <a:prstGeom prst="rect">
            <a:avLst/>
          </a:prstGeom>
        </p:spPr>
      </p:pic>
    </p:spTree>
    <p:extLst>
      <p:ext uri="{BB962C8B-B14F-4D97-AF65-F5344CB8AC3E}">
        <p14:creationId xmlns:p14="http://schemas.microsoft.com/office/powerpoint/2010/main" val="589999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5896232" cy="932334"/>
          </a:xfrm>
        </p:spPr>
        <p:txBody>
          <a:bodyPr>
            <a:normAutofit fontScale="90000"/>
          </a:bodyPr>
          <a:lstStyle/>
          <a:p>
            <a:r>
              <a:rPr lang="fr-FR" dirty="0" smtClean="0"/>
              <a:t>Contrôle de l’Asthme</a:t>
            </a:r>
            <a:endParaRPr lang="fr-FR" dirty="0"/>
          </a:p>
        </p:txBody>
      </p:sp>
      <p:pic>
        <p:nvPicPr>
          <p:cNvPr id="5" name="Espace réservé du contenu 2">
            <a:extLst>
              <a:ext uri="{FF2B5EF4-FFF2-40B4-BE49-F238E27FC236}">
                <a16:creationId xmlns:a16="http://schemas.microsoft.com/office/drawing/2014/main" id="{48720647-BFC8-46B2-BCF3-18089E7E6CCE}"/>
              </a:ext>
            </a:extLst>
          </p:cNvPr>
          <p:cNvPicPr>
            <a:picLocks noGrp="1" noChangeAspect="1"/>
          </p:cNvPicPr>
          <p:nvPr>
            <p:ph sz="half" idx="1"/>
          </p:nvPr>
        </p:nvPicPr>
        <p:blipFill>
          <a:blip r:embed="rId3"/>
          <a:stretch>
            <a:fillRect/>
          </a:stretch>
        </p:blipFill>
        <p:spPr>
          <a:xfrm>
            <a:off x="120466" y="1977081"/>
            <a:ext cx="5899334" cy="3609305"/>
          </a:xfrm>
          <a:prstGeom prst="rect">
            <a:avLst/>
          </a:prstGeom>
        </p:spPr>
      </p:pic>
      <p:pic>
        <p:nvPicPr>
          <p:cNvPr id="4" name="Espace réservé du contenu 3"/>
          <p:cNvPicPr>
            <a:picLocks noGrp="1" noChangeAspect="1"/>
          </p:cNvPicPr>
          <p:nvPr>
            <p:ph sz="half" idx="2"/>
          </p:nvPr>
        </p:nvPicPr>
        <p:blipFill>
          <a:blip r:embed="rId4"/>
          <a:stretch>
            <a:fillRect/>
          </a:stretch>
        </p:blipFill>
        <p:spPr>
          <a:xfrm>
            <a:off x="6835020" y="-48508"/>
            <a:ext cx="4879186" cy="6906508"/>
          </a:xfrm>
          <a:prstGeom prst="rect">
            <a:avLst/>
          </a:prstGeom>
        </p:spPr>
      </p:pic>
    </p:spTree>
    <p:extLst>
      <p:ext uri="{BB962C8B-B14F-4D97-AF65-F5344CB8AC3E}">
        <p14:creationId xmlns:p14="http://schemas.microsoft.com/office/powerpoint/2010/main" val="3991866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72995"/>
            <a:ext cx="10515600" cy="877329"/>
          </a:xfrm>
        </p:spPr>
        <p:txBody>
          <a:bodyPr>
            <a:normAutofit/>
          </a:bodyPr>
          <a:lstStyle/>
          <a:p>
            <a:r>
              <a:rPr lang="fr-FR" sz="2800" b="1" u="sng" dirty="0" smtClean="0"/>
              <a:t>Plan d action de l’asthme</a:t>
            </a:r>
            <a:endParaRPr lang="fr-FR" sz="2800" b="1" u="sng" dirty="0"/>
          </a:p>
        </p:txBody>
      </p:sp>
      <p:pic>
        <p:nvPicPr>
          <p:cNvPr id="5" name="Espace réservé du contenu 4"/>
          <p:cNvPicPr>
            <a:picLocks noGrp="1" noChangeAspect="1"/>
          </p:cNvPicPr>
          <p:nvPr>
            <p:ph sz="half" idx="1"/>
          </p:nvPr>
        </p:nvPicPr>
        <p:blipFill>
          <a:blip r:embed="rId3"/>
          <a:stretch>
            <a:fillRect/>
          </a:stretch>
        </p:blipFill>
        <p:spPr>
          <a:xfrm>
            <a:off x="518985" y="1260092"/>
            <a:ext cx="5219670" cy="4916871"/>
          </a:xfrm>
          <a:prstGeom prst="rect">
            <a:avLst/>
          </a:prstGeom>
        </p:spPr>
      </p:pic>
      <p:pic>
        <p:nvPicPr>
          <p:cNvPr id="6" name="Espace réservé du contenu 5"/>
          <p:cNvPicPr>
            <a:picLocks noGrp="1" noChangeAspect="1"/>
          </p:cNvPicPr>
          <p:nvPr>
            <p:ph sz="half" idx="2"/>
          </p:nvPr>
        </p:nvPicPr>
        <p:blipFill>
          <a:blip r:embed="rId4"/>
          <a:stretch>
            <a:fillRect/>
          </a:stretch>
        </p:blipFill>
        <p:spPr>
          <a:xfrm>
            <a:off x="6124166" y="1383957"/>
            <a:ext cx="6067834" cy="4545997"/>
          </a:xfrm>
          <a:prstGeom prst="rect">
            <a:avLst/>
          </a:prstGeom>
        </p:spPr>
      </p:pic>
    </p:spTree>
    <p:extLst>
      <p:ext uri="{BB962C8B-B14F-4D97-AF65-F5344CB8AC3E}">
        <p14:creationId xmlns:p14="http://schemas.microsoft.com/office/powerpoint/2010/main" val="422993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p:cNvSpPr>
            <a:spLocks noGrp="1"/>
          </p:cNvSpPr>
          <p:nvPr>
            <p:ph type="title"/>
          </p:nvPr>
        </p:nvSpPr>
        <p:spPr>
          <a:xfrm>
            <a:off x="-52623" y="1909481"/>
            <a:ext cx="4715434" cy="3675919"/>
          </a:xfrm>
        </p:spPr>
        <p:txBody>
          <a:bodyPr>
            <a:normAutofit/>
          </a:bodyPr>
          <a:lstStyle/>
          <a:p>
            <a:pPr algn="ctr"/>
            <a:r>
              <a:rPr lang="fr-FR" sz="3600" b="1" dirty="0">
                <a:solidFill>
                  <a:schemeClr val="tx2"/>
                </a:solidFill>
              </a:rPr>
              <a:t>QUAND Y PENSER ?</a:t>
            </a:r>
          </a:p>
        </p:txBody>
      </p:sp>
      <p:sp>
        <p:nvSpPr>
          <p:cNvPr id="3" name="Espace réservé du contenu 2"/>
          <p:cNvSpPr>
            <a:spLocks noGrp="1"/>
          </p:cNvSpPr>
          <p:nvPr>
            <p:ph idx="1"/>
          </p:nvPr>
        </p:nvSpPr>
        <p:spPr>
          <a:xfrm>
            <a:off x="5165335" y="374234"/>
            <a:ext cx="6921562" cy="6100078"/>
          </a:xfrm>
        </p:spPr>
        <p:txBody>
          <a:bodyPr anchor="ctr">
            <a:normAutofit/>
          </a:bodyPr>
          <a:lstStyle/>
          <a:p>
            <a:pPr marL="0" indent="0">
              <a:buNone/>
            </a:pPr>
            <a:r>
              <a:rPr lang="fr-FR" dirty="0">
                <a:solidFill>
                  <a:schemeClr val="tx2"/>
                </a:solidFill>
              </a:rPr>
              <a:t>Clinique avec de nombreux facteur confondant : </a:t>
            </a:r>
          </a:p>
          <a:p>
            <a:pPr marL="0" indent="0">
              <a:buNone/>
            </a:pPr>
            <a:r>
              <a:rPr lang="fr-FR" dirty="0">
                <a:solidFill>
                  <a:schemeClr val="tx2"/>
                </a:solidFill>
              </a:rPr>
              <a:t>- Oppression thoracique +++ </a:t>
            </a:r>
          </a:p>
          <a:p>
            <a:pPr>
              <a:buFontTx/>
              <a:buChar char="-"/>
            </a:pPr>
            <a:r>
              <a:rPr lang="fr-FR" dirty="0">
                <a:solidFill>
                  <a:schemeClr val="tx2"/>
                </a:solidFill>
              </a:rPr>
              <a:t>Toux nocturne </a:t>
            </a:r>
          </a:p>
          <a:p>
            <a:pPr>
              <a:buFontTx/>
              <a:buChar char="-"/>
            </a:pPr>
            <a:r>
              <a:rPr lang="fr-FR" dirty="0">
                <a:solidFill>
                  <a:schemeClr val="tx2"/>
                </a:solidFill>
              </a:rPr>
              <a:t>Sibilant </a:t>
            </a:r>
          </a:p>
          <a:p>
            <a:pPr>
              <a:buFontTx/>
              <a:buChar char="-"/>
            </a:pPr>
            <a:r>
              <a:rPr lang="fr-FR" dirty="0">
                <a:solidFill>
                  <a:schemeClr val="tx2"/>
                </a:solidFill>
              </a:rPr>
              <a:t>Symptôme nocturne </a:t>
            </a:r>
          </a:p>
          <a:p>
            <a:pPr>
              <a:buFontTx/>
              <a:buChar char="-"/>
            </a:pPr>
            <a:r>
              <a:rPr lang="fr-FR" dirty="0">
                <a:solidFill>
                  <a:schemeClr val="tx2"/>
                </a:solidFill>
              </a:rPr>
              <a:t>Facteur déclenchant </a:t>
            </a:r>
          </a:p>
          <a:p>
            <a:pPr marL="0" indent="0" algn="ctr">
              <a:buNone/>
            </a:pPr>
            <a:r>
              <a:rPr lang="fr-FR" b="1" u="sng" dirty="0">
                <a:solidFill>
                  <a:schemeClr val="tx2"/>
                </a:solidFill>
              </a:rPr>
              <a:t>Variable en intensité et dans le temps </a:t>
            </a:r>
          </a:p>
          <a:p>
            <a:pPr>
              <a:buFontTx/>
              <a:buChar char="-"/>
            </a:pPr>
            <a:endParaRPr lang="fr-FR" sz="1800" dirty="0">
              <a:solidFill>
                <a:schemeClr val="tx2"/>
              </a:solidFill>
            </a:endParaRPr>
          </a:p>
          <a:p>
            <a:pPr marL="0" indent="0">
              <a:buNone/>
            </a:pPr>
            <a:endParaRPr lang="fr-FR" sz="1800" dirty="0">
              <a:solidFill>
                <a:schemeClr val="tx2"/>
              </a:solidFill>
            </a:endParaRPr>
          </a:p>
        </p:txBody>
      </p:sp>
    </p:spTree>
    <p:extLst>
      <p:ext uri="{BB962C8B-B14F-4D97-AF65-F5344CB8AC3E}">
        <p14:creationId xmlns:p14="http://schemas.microsoft.com/office/powerpoint/2010/main" val="1291662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3"/>
          <a:stretch>
            <a:fillRect/>
          </a:stretch>
        </p:blipFill>
        <p:spPr>
          <a:xfrm>
            <a:off x="383059" y="778476"/>
            <a:ext cx="5589373" cy="5572897"/>
          </a:xfrm>
          <a:prstGeom prst="rect">
            <a:avLst/>
          </a:prstGeom>
        </p:spPr>
      </p:pic>
      <p:pic>
        <p:nvPicPr>
          <p:cNvPr id="6" name="Espace réservé du contenu 5"/>
          <p:cNvPicPr>
            <a:picLocks noGrp="1" noChangeAspect="1"/>
          </p:cNvPicPr>
          <p:nvPr>
            <p:ph sz="half" idx="2"/>
          </p:nvPr>
        </p:nvPicPr>
        <p:blipFill>
          <a:blip r:embed="rId4"/>
          <a:stretch>
            <a:fillRect/>
          </a:stretch>
        </p:blipFill>
        <p:spPr>
          <a:xfrm>
            <a:off x="6771503" y="-67478"/>
            <a:ext cx="4633783" cy="6909235"/>
          </a:xfrm>
          <a:prstGeom prst="rect">
            <a:avLst/>
          </a:prstGeom>
        </p:spPr>
      </p:pic>
    </p:spTree>
    <p:extLst>
      <p:ext uri="{BB962C8B-B14F-4D97-AF65-F5344CB8AC3E}">
        <p14:creationId xmlns:p14="http://schemas.microsoft.com/office/powerpoint/2010/main" val="2700542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a:t>L</a:t>
            </a:r>
            <a:r>
              <a:rPr lang="fr-FR" b="1" u="sng" dirty="0" smtClean="0"/>
              <a:t>’observance</a:t>
            </a:r>
            <a:endParaRPr lang="fr-FR" b="1" u="sng" dirty="0"/>
          </a:p>
        </p:txBody>
      </p:sp>
      <p:sp>
        <p:nvSpPr>
          <p:cNvPr id="3" name="Espace réservé du contenu 2"/>
          <p:cNvSpPr>
            <a:spLocks noGrp="1"/>
          </p:cNvSpPr>
          <p:nvPr>
            <p:ph idx="1"/>
          </p:nvPr>
        </p:nvSpPr>
        <p:spPr/>
        <p:txBody>
          <a:bodyPr>
            <a:normAutofit/>
          </a:bodyPr>
          <a:lstStyle/>
          <a:p>
            <a:r>
              <a:rPr lang="fr-FR" dirty="0"/>
              <a:t>En consultation (questions ouvertes)</a:t>
            </a:r>
          </a:p>
          <a:p>
            <a:r>
              <a:rPr lang="fr-FR" dirty="0"/>
              <a:t>Vérification de la technique de prise </a:t>
            </a:r>
          </a:p>
          <a:p>
            <a:r>
              <a:rPr lang="fr-FR" dirty="0"/>
              <a:t>Score de mars</a:t>
            </a:r>
          </a:p>
          <a:p>
            <a:r>
              <a:rPr lang="fr-FR" dirty="0"/>
              <a:t>ETP</a:t>
            </a:r>
          </a:p>
          <a:p>
            <a:endParaRPr lang="fr-FR" dirty="0"/>
          </a:p>
        </p:txBody>
      </p:sp>
      <p:pic>
        <p:nvPicPr>
          <p:cNvPr id="5" name="Image 4"/>
          <p:cNvPicPr>
            <a:picLocks noChangeAspect="1"/>
          </p:cNvPicPr>
          <p:nvPr/>
        </p:nvPicPr>
        <p:blipFill>
          <a:blip r:embed="rId3"/>
          <a:stretch>
            <a:fillRect/>
          </a:stretch>
        </p:blipFill>
        <p:spPr>
          <a:xfrm>
            <a:off x="8921561" y="126645"/>
            <a:ext cx="3183941" cy="180252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3000" y="2954239"/>
            <a:ext cx="3362502" cy="1681251"/>
          </a:xfrm>
          <a:prstGeom prst="rect">
            <a:avLst/>
          </a:prstGeom>
        </p:spPr>
      </p:pic>
      <p:pic>
        <p:nvPicPr>
          <p:cNvPr id="7" name="Image 6">
            <a:extLst>
              <a:ext uri="{FF2B5EF4-FFF2-40B4-BE49-F238E27FC236}">
                <a16:creationId xmlns:a16="http://schemas.microsoft.com/office/drawing/2014/main" id="{C7BE428B-E151-43CF-B8D0-8ADA5CD929DD}"/>
              </a:ext>
            </a:extLst>
          </p:cNvPr>
          <p:cNvPicPr>
            <a:picLocks noChangeAspect="1"/>
          </p:cNvPicPr>
          <p:nvPr/>
        </p:nvPicPr>
        <p:blipFill>
          <a:blip r:embed="rId5"/>
          <a:stretch>
            <a:fillRect/>
          </a:stretch>
        </p:blipFill>
        <p:spPr>
          <a:xfrm>
            <a:off x="86498" y="4630189"/>
            <a:ext cx="6416642" cy="2227811"/>
          </a:xfrm>
          <a:prstGeom prst="rect">
            <a:avLst/>
          </a:prstGeom>
        </p:spPr>
      </p:pic>
      <p:sp>
        <p:nvSpPr>
          <p:cNvPr id="8" name="Rectangle 7"/>
          <p:cNvSpPr/>
          <p:nvPr/>
        </p:nvSpPr>
        <p:spPr>
          <a:xfrm>
            <a:off x="86498" y="4121472"/>
            <a:ext cx="5213800" cy="369332"/>
          </a:xfrm>
          <a:prstGeom prst="rect">
            <a:avLst/>
          </a:prstGeom>
        </p:spPr>
        <p:txBody>
          <a:bodyPr wrap="none">
            <a:spAutoFit/>
          </a:bodyPr>
          <a:lstStyle/>
          <a:p>
            <a:r>
              <a:rPr lang="fr-FR" b="1" dirty="0"/>
              <a:t>Score de MARS (</a:t>
            </a:r>
            <a:r>
              <a:rPr lang="fr-FR" b="1" dirty="0" err="1"/>
              <a:t>Medication</a:t>
            </a:r>
            <a:r>
              <a:rPr lang="fr-FR" b="1" dirty="0"/>
              <a:t> </a:t>
            </a:r>
            <a:r>
              <a:rPr lang="fr-FR" b="1" dirty="0" err="1"/>
              <a:t>Adherence</a:t>
            </a:r>
            <a:r>
              <a:rPr lang="fr-FR" b="1" dirty="0"/>
              <a:t> Report </a:t>
            </a:r>
            <a:r>
              <a:rPr lang="fr-FR" b="1" dirty="0" err="1"/>
              <a:t>Scale</a:t>
            </a:r>
            <a:r>
              <a:rPr lang="fr-FR" b="1" dirty="0"/>
              <a:t>)</a:t>
            </a:r>
          </a:p>
        </p:txBody>
      </p:sp>
      <p:pic>
        <p:nvPicPr>
          <p:cNvPr id="4" name="Image 3"/>
          <p:cNvPicPr>
            <a:picLocks noChangeAspect="1"/>
          </p:cNvPicPr>
          <p:nvPr/>
        </p:nvPicPr>
        <p:blipFill>
          <a:blip r:embed="rId6"/>
          <a:stretch>
            <a:fillRect/>
          </a:stretch>
        </p:blipFill>
        <p:spPr>
          <a:xfrm>
            <a:off x="7254842" y="4663647"/>
            <a:ext cx="3232486" cy="2052747"/>
          </a:xfrm>
          <a:prstGeom prst="rect">
            <a:avLst/>
          </a:prstGeom>
        </p:spPr>
      </p:pic>
    </p:spTree>
    <p:extLst>
      <p:ext uri="{BB962C8B-B14F-4D97-AF65-F5344CB8AC3E}">
        <p14:creationId xmlns:p14="http://schemas.microsoft.com/office/powerpoint/2010/main" val="1553659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Choix </a:t>
            </a:r>
            <a:r>
              <a:rPr lang="fr-FR"/>
              <a:t>du Dispositif</a:t>
            </a:r>
          </a:p>
        </p:txBody>
      </p:sp>
      <p:pic>
        <p:nvPicPr>
          <p:cNvPr id="4" name="Espace réservé du contenu 3"/>
          <p:cNvPicPr>
            <a:picLocks noGrp="1" noChangeAspect="1"/>
          </p:cNvPicPr>
          <p:nvPr>
            <p:ph idx="1"/>
          </p:nvPr>
        </p:nvPicPr>
        <p:blipFill>
          <a:blip r:embed="rId2"/>
          <a:stretch>
            <a:fillRect/>
          </a:stretch>
        </p:blipFill>
        <p:spPr>
          <a:xfrm>
            <a:off x="0" y="-37513"/>
            <a:ext cx="11887200" cy="6757197"/>
          </a:xfrm>
          <a:prstGeom prst="rect">
            <a:avLst/>
          </a:prstGeom>
        </p:spPr>
      </p:pic>
    </p:spTree>
    <p:extLst>
      <p:ext uri="{BB962C8B-B14F-4D97-AF65-F5344CB8AC3E}">
        <p14:creationId xmlns:p14="http://schemas.microsoft.com/office/powerpoint/2010/main" val="1076367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0" y="0"/>
            <a:ext cx="12341831" cy="6858000"/>
          </a:xfrm>
          <a:prstGeom prst="rect">
            <a:avLst/>
          </a:prstGeom>
        </p:spPr>
      </p:pic>
    </p:spTree>
    <p:extLst>
      <p:ext uri="{BB962C8B-B14F-4D97-AF65-F5344CB8AC3E}">
        <p14:creationId xmlns:p14="http://schemas.microsoft.com/office/powerpoint/2010/main" val="4284233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PARTIE SP </a:t>
            </a: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8811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83734-9366-6C6E-7372-AACD004A2CC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804E590-A67A-2BAF-6B94-A233209FB1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B78D1-5DF9-8380-7D60-FDD7CFC2E6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425F91FB-4F17-8D0A-A1C8-638BB7D60FE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0C4A4F22-645B-FCDB-7832-E1B9186FB4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3F5532F-C011-9B4A-A6A6-55DA047647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03CCFE3-4447-A4AF-F367-A1B70C5C5D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26E9B-9B8D-9EAD-0687-F3488104DD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a:extLst>
              <a:ext uri="{FF2B5EF4-FFF2-40B4-BE49-F238E27FC236}">
                <a16:creationId xmlns:a16="http://schemas.microsoft.com/office/drawing/2014/main" id="{F8B8F71B-97C9-EAFD-A97C-45D49B710A34}"/>
              </a:ext>
            </a:extLst>
          </p:cNvPr>
          <p:cNvSpPr>
            <a:spLocks noGrp="1"/>
          </p:cNvSpPr>
          <p:nvPr>
            <p:ph type="title"/>
          </p:nvPr>
        </p:nvSpPr>
        <p:spPr>
          <a:xfrm>
            <a:off x="-52623" y="1441113"/>
            <a:ext cx="5051343" cy="4371974"/>
          </a:xfrm>
        </p:spPr>
        <p:txBody>
          <a:bodyPr>
            <a:normAutofit/>
          </a:bodyPr>
          <a:lstStyle/>
          <a:p>
            <a:r>
              <a:rPr lang="fr-FR" sz="3600" b="1" dirty="0">
                <a:solidFill>
                  <a:schemeClr val="tx2"/>
                </a:solidFill>
              </a:rPr>
              <a:t>CRITERE d’ADRESSAGE</a:t>
            </a:r>
          </a:p>
        </p:txBody>
      </p:sp>
      <p:sp>
        <p:nvSpPr>
          <p:cNvPr id="3" name="Espace réservé du contenu 2">
            <a:extLst>
              <a:ext uri="{FF2B5EF4-FFF2-40B4-BE49-F238E27FC236}">
                <a16:creationId xmlns:a16="http://schemas.microsoft.com/office/drawing/2014/main" id="{64A0A09B-006A-CB2D-AE68-CD425A9D1011}"/>
              </a:ext>
            </a:extLst>
          </p:cNvPr>
          <p:cNvSpPr>
            <a:spLocks noGrp="1"/>
          </p:cNvSpPr>
          <p:nvPr>
            <p:ph idx="1"/>
          </p:nvPr>
        </p:nvSpPr>
        <p:spPr>
          <a:xfrm>
            <a:off x="5289755" y="804672"/>
            <a:ext cx="6459793" cy="5230368"/>
          </a:xfrm>
        </p:spPr>
        <p:txBody>
          <a:bodyPr anchor="ctr">
            <a:normAutofit lnSpcReduction="10000"/>
          </a:bodyPr>
          <a:lstStyle/>
          <a:p>
            <a:r>
              <a:rPr lang="fr-FR" dirty="0"/>
              <a:t>Asthme de palier 3 non contrôlé </a:t>
            </a:r>
          </a:p>
          <a:p>
            <a:r>
              <a:rPr lang="fr-FR" dirty="0"/>
              <a:t>Forte de dose de CSI (reco SPLF 2021)</a:t>
            </a:r>
          </a:p>
          <a:p>
            <a:r>
              <a:rPr lang="fr-FR" dirty="0"/>
              <a:t>Asthme à risque d’exacerbation : Cure de CSO &gt;1 /an </a:t>
            </a:r>
          </a:p>
          <a:p>
            <a:r>
              <a:rPr lang="fr-FR" dirty="0"/>
              <a:t>Asthme avec un risque de limitation de débit</a:t>
            </a:r>
          </a:p>
          <a:p>
            <a:r>
              <a:rPr lang="fr-FR" dirty="0"/>
              <a:t>Atypie : diagnostique différentiel</a:t>
            </a:r>
          </a:p>
          <a:p>
            <a:r>
              <a:rPr lang="fr-FR" dirty="0"/>
              <a:t>Bilan allergologique avant désensibilisation</a:t>
            </a:r>
          </a:p>
        </p:txBody>
      </p:sp>
    </p:spTree>
    <p:extLst>
      <p:ext uri="{BB962C8B-B14F-4D97-AF65-F5344CB8AC3E}">
        <p14:creationId xmlns:p14="http://schemas.microsoft.com/office/powerpoint/2010/main" val="2664760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455903"/>
            <a:ext cx="10515600" cy="4351338"/>
          </a:xfrm>
        </p:spPr>
        <p:txBody>
          <a:bodyPr>
            <a:normAutofit/>
          </a:bodyPr>
          <a:lstStyle/>
          <a:p>
            <a:endParaRPr lang="fr-FR" dirty="0"/>
          </a:p>
        </p:txBody>
      </p:sp>
      <p:pic>
        <p:nvPicPr>
          <p:cNvPr id="4" name="Image 3"/>
          <p:cNvPicPr>
            <a:picLocks noChangeAspect="1"/>
          </p:cNvPicPr>
          <p:nvPr/>
        </p:nvPicPr>
        <p:blipFill rotWithShape="1">
          <a:blip r:embed="rId2"/>
          <a:srcRect l="36140" t="62671" r="20702" b="16900"/>
          <a:stretch/>
        </p:blipFill>
        <p:spPr>
          <a:xfrm>
            <a:off x="297426" y="1357580"/>
            <a:ext cx="11407780" cy="3037439"/>
          </a:xfrm>
          <a:prstGeom prst="rect">
            <a:avLst/>
          </a:prstGeom>
        </p:spPr>
      </p:pic>
      <p:sp>
        <p:nvSpPr>
          <p:cNvPr id="5" name="Rectangle 4"/>
          <p:cNvSpPr/>
          <p:nvPr/>
        </p:nvSpPr>
        <p:spPr>
          <a:xfrm>
            <a:off x="10376136" y="2118295"/>
            <a:ext cx="1206264" cy="227672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6">
            <a:extLst>
              <a:ext uri="{FF2B5EF4-FFF2-40B4-BE49-F238E27FC236}">
                <a16:creationId xmlns:a16="http://schemas.microsoft.com/office/drawing/2014/main" id="{15202993-D9A1-4BC0-CCE8-4587193D8C99}"/>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4079385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D12813-A849-48B2-6990-3D72B95D5F88}"/>
            </a:ext>
          </a:extLst>
        </p:cNvPr>
        <p:cNvGrpSpPr/>
        <p:nvPr/>
      </p:nvGrpSpPr>
      <p:grpSpPr>
        <a:xfrm>
          <a:off x="0" y="0"/>
          <a:ext cx="0" cy="0"/>
          <a:chOff x="0" y="0"/>
          <a:chExt cx="0" cy="0"/>
        </a:xfrm>
      </p:grpSpPr>
      <p:pic>
        <p:nvPicPr>
          <p:cNvPr id="6" name="Espace réservé du contenu 3">
            <a:extLst>
              <a:ext uri="{FF2B5EF4-FFF2-40B4-BE49-F238E27FC236}">
                <a16:creationId xmlns:a16="http://schemas.microsoft.com/office/drawing/2014/main" id="{AE98A713-E3DF-4DAD-8E26-CCC4C10E26E6}"/>
              </a:ext>
            </a:extLst>
          </p:cNvPr>
          <p:cNvPicPr>
            <a:picLocks noGrp="1" noChangeAspect="1"/>
          </p:cNvPicPr>
          <p:nvPr>
            <p:ph idx="1"/>
          </p:nvPr>
        </p:nvPicPr>
        <p:blipFill rotWithShape="1">
          <a:blip r:embed="rId2"/>
          <a:srcRect l="39126" t="64282" r="47707" b="11342"/>
          <a:stretch>
            <a:fillRect/>
          </a:stretch>
        </p:blipFill>
        <p:spPr>
          <a:xfrm>
            <a:off x="286486" y="1954380"/>
            <a:ext cx="3565054" cy="3712520"/>
          </a:xfrm>
          <a:prstGeom prst="rect">
            <a:avLst/>
          </a:prstGeom>
        </p:spPr>
      </p:pic>
      <p:sp useBgFill="1">
        <p:nvSpPr>
          <p:cNvPr id="8" name="Rectangle 7">
            <a:extLst>
              <a:ext uri="{FF2B5EF4-FFF2-40B4-BE49-F238E27FC236}">
                <a16:creationId xmlns:a16="http://schemas.microsoft.com/office/drawing/2014/main" id="{01CDB75F-A031-F58C-90DD-5E6C7953F0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70B08-7A44-0052-E577-337C484A04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9BE576A4-69D1-004B-F46F-D539433C11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589FA03D-11ED-219A-C4B0-5BCD64406FE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290EBAD-BB96-9CCF-6B69-ABB28B9E4A4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DD1D3EA-F200-E5BB-D150-9E0E8388112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C05C903-B1BE-9B03-2422-74FB6A46AA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a:extLst>
              <a:ext uri="{FF2B5EF4-FFF2-40B4-BE49-F238E27FC236}">
                <a16:creationId xmlns:a16="http://schemas.microsoft.com/office/drawing/2014/main" id="{5F2154DD-26B2-9B8A-2F0C-A6EFAFC2EDBE}"/>
              </a:ext>
            </a:extLst>
          </p:cNvPr>
          <p:cNvSpPr>
            <a:spLocks noGrp="1"/>
          </p:cNvSpPr>
          <p:nvPr>
            <p:ph type="title"/>
          </p:nvPr>
        </p:nvSpPr>
        <p:spPr>
          <a:xfrm>
            <a:off x="115343" y="1701326"/>
            <a:ext cx="4344897" cy="4371974"/>
          </a:xfrm>
        </p:spPr>
        <p:txBody>
          <a:bodyPr>
            <a:normAutofit/>
          </a:bodyPr>
          <a:lstStyle/>
          <a:p>
            <a:r>
              <a:rPr lang="fr-FR" sz="3600" b="1" dirty="0">
                <a:solidFill>
                  <a:schemeClr val="tx2"/>
                </a:solidFill>
              </a:rPr>
              <a:t>QUAND EST CE QUE CA SE COMPLIQUE ?</a:t>
            </a:r>
            <a:br>
              <a:rPr lang="fr-FR" sz="3600" b="1" dirty="0">
                <a:solidFill>
                  <a:schemeClr val="tx2"/>
                </a:solidFill>
              </a:rPr>
            </a:br>
            <a:endParaRPr lang="fr-FR" sz="3600" b="1" dirty="0">
              <a:solidFill>
                <a:schemeClr val="tx2"/>
              </a:solidFill>
            </a:endParaRPr>
          </a:p>
        </p:txBody>
      </p:sp>
      <p:sp>
        <p:nvSpPr>
          <p:cNvPr id="7" name="ZoneTexte 6">
            <a:extLst>
              <a:ext uri="{FF2B5EF4-FFF2-40B4-BE49-F238E27FC236}">
                <a16:creationId xmlns:a16="http://schemas.microsoft.com/office/drawing/2014/main" id="{BFD153FF-C65B-F82D-3E09-38A67C580153}"/>
              </a:ext>
            </a:extLst>
          </p:cNvPr>
          <p:cNvSpPr txBox="1"/>
          <p:nvPr/>
        </p:nvSpPr>
        <p:spPr>
          <a:xfrm>
            <a:off x="5636096" y="798337"/>
            <a:ext cx="5693165" cy="2246769"/>
          </a:xfrm>
          <a:prstGeom prst="rect">
            <a:avLst/>
          </a:prstGeom>
          <a:noFill/>
        </p:spPr>
        <p:txBody>
          <a:bodyPr wrap="square" rtlCol="0">
            <a:spAutoFit/>
          </a:bodyPr>
          <a:lstStyle/>
          <a:p>
            <a:r>
              <a:rPr lang="fr-FR" sz="2800" u="sng" dirty="0"/>
              <a:t>Asthme non contrôlé : </a:t>
            </a:r>
          </a:p>
          <a:p>
            <a:pPr marL="342900" indent="-342900">
              <a:buFont typeface="Arial" panose="020B0604020202020204" pitchFamily="34" charset="0"/>
              <a:buChar char="•"/>
            </a:pPr>
            <a:r>
              <a:rPr lang="fr-FR" sz="2800" dirty="0"/>
              <a:t>utilisation du </a:t>
            </a:r>
            <a:r>
              <a:rPr lang="fr-FR" sz="2800" dirty="0" err="1"/>
              <a:t>ttt</a:t>
            </a:r>
            <a:r>
              <a:rPr lang="fr-FR" sz="2800" dirty="0"/>
              <a:t> de secours </a:t>
            </a:r>
          </a:p>
          <a:p>
            <a:pPr marL="342900" indent="-342900">
              <a:buFont typeface="Arial" panose="020B0604020202020204" pitchFamily="34" charset="0"/>
              <a:buChar char="•"/>
            </a:pPr>
            <a:r>
              <a:rPr lang="fr-FR" sz="2800" dirty="0"/>
              <a:t> réveils nocturnes </a:t>
            </a:r>
          </a:p>
          <a:p>
            <a:pPr marL="342900" indent="-342900">
              <a:buFont typeface="Arial" panose="020B0604020202020204" pitchFamily="34" charset="0"/>
              <a:buChar char="•"/>
            </a:pPr>
            <a:r>
              <a:rPr lang="fr-FR" sz="2800" dirty="0"/>
              <a:t>limitation des activités quotidiennes</a:t>
            </a:r>
          </a:p>
        </p:txBody>
      </p:sp>
      <p:sp>
        <p:nvSpPr>
          <p:cNvPr id="11" name="ZoneTexte 10">
            <a:extLst>
              <a:ext uri="{FF2B5EF4-FFF2-40B4-BE49-F238E27FC236}">
                <a16:creationId xmlns:a16="http://schemas.microsoft.com/office/drawing/2014/main" id="{4012C276-2ADB-EFC3-BCAA-B1FBD2E3CA70}"/>
              </a:ext>
            </a:extLst>
          </p:cNvPr>
          <p:cNvSpPr txBox="1"/>
          <p:nvPr/>
        </p:nvSpPr>
        <p:spPr>
          <a:xfrm>
            <a:off x="5607482" y="3627100"/>
            <a:ext cx="6105524" cy="1384995"/>
          </a:xfrm>
          <a:prstGeom prst="rect">
            <a:avLst/>
          </a:prstGeom>
          <a:noFill/>
        </p:spPr>
        <p:txBody>
          <a:bodyPr wrap="square">
            <a:spAutoFit/>
          </a:bodyPr>
          <a:lstStyle/>
          <a:p>
            <a:r>
              <a:rPr lang="fr-FR" sz="2800" u="sng" dirty="0"/>
              <a:t>Exacerbations fréquentes </a:t>
            </a:r>
          </a:p>
          <a:p>
            <a:pPr marL="457200" indent="-457200">
              <a:buFont typeface="Arial" panose="020B0604020202020204" pitchFamily="34" charset="0"/>
              <a:buChar char="•"/>
            </a:pPr>
            <a:r>
              <a:rPr lang="fr-FR" sz="2800" dirty="0"/>
              <a:t>&gt;2/an : CSO </a:t>
            </a:r>
          </a:p>
          <a:p>
            <a:pPr marL="457200" indent="-457200">
              <a:buFont typeface="Arial" panose="020B0604020202020204" pitchFamily="34" charset="0"/>
              <a:buChar char="•"/>
            </a:pPr>
            <a:r>
              <a:rPr lang="fr-FR" sz="2800" dirty="0"/>
              <a:t>&gt;1/an : hospitalisation </a:t>
            </a:r>
          </a:p>
        </p:txBody>
      </p:sp>
    </p:spTree>
    <p:extLst>
      <p:ext uri="{BB962C8B-B14F-4D97-AF65-F5344CB8AC3E}">
        <p14:creationId xmlns:p14="http://schemas.microsoft.com/office/powerpoint/2010/main" val="364868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1CD2D4-0D8C-F0A1-DF72-1AC267DB3F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F758E0-48F1-265A-BA9B-3DF8FE0AF9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D5680B-93CC-D68C-FF56-D8D2A6B95F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Espace réservé du contenu 3">
            <a:extLst>
              <a:ext uri="{FF2B5EF4-FFF2-40B4-BE49-F238E27FC236}">
                <a16:creationId xmlns:a16="http://schemas.microsoft.com/office/drawing/2014/main" id="{48D6E721-B99C-5F4F-B1B0-704700AA6017}"/>
              </a:ext>
            </a:extLst>
          </p:cNvPr>
          <p:cNvPicPr>
            <a:picLocks noGrp="1" noChangeAspect="1"/>
          </p:cNvPicPr>
          <p:nvPr>
            <p:ph idx="1"/>
          </p:nvPr>
        </p:nvPicPr>
        <p:blipFill rotWithShape="1">
          <a:blip r:embed="rId2"/>
          <a:srcRect l="39126" t="64282" r="47707" b="11342"/>
          <a:stretch>
            <a:fillRect/>
          </a:stretch>
        </p:blipFill>
        <p:spPr>
          <a:xfrm>
            <a:off x="85713" y="1880657"/>
            <a:ext cx="3565054" cy="3712520"/>
          </a:xfrm>
          <a:prstGeom prst="rect">
            <a:avLst/>
          </a:prstGeom>
        </p:spPr>
      </p:pic>
      <p:grpSp>
        <p:nvGrpSpPr>
          <p:cNvPr id="12" name="Group 11">
            <a:extLst>
              <a:ext uri="{FF2B5EF4-FFF2-40B4-BE49-F238E27FC236}">
                <a16:creationId xmlns:a16="http://schemas.microsoft.com/office/drawing/2014/main" id="{E75E6417-FE56-0FD0-0418-6128479334E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53199774-D3A3-34BD-F815-867F0B9026C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8E684FA-4D73-4A67-CCF2-45D2EAABA3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0AB7A8E-594E-1FC0-771E-AA67BC869D3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20EF104-7810-653D-D7B9-E40DBBB72A9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ZoneTexte 6">
            <a:extLst>
              <a:ext uri="{FF2B5EF4-FFF2-40B4-BE49-F238E27FC236}">
                <a16:creationId xmlns:a16="http://schemas.microsoft.com/office/drawing/2014/main" id="{850E72C1-63A2-5BCA-EEAA-9350F6D725D3}"/>
              </a:ext>
            </a:extLst>
          </p:cNvPr>
          <p:cNvSpPr txBox="1"/>
          <p:nvPr/>
        </p:nvSpPr>
        <p:spPr>
          <a:xfrm>
            <a:off x="5636096" y="798337"/>
            <a:ext cx="5693165" cy="2246769"/>
          </a:xfrm>
          <a:prstGeom prst="rect">
            <a:avLst/>
          </a:prstGeom>
          <a:noFill/>
        </p:spPr>
        <p:txBody>
          <a:bodyPr wrap="square" rtlCol="0">
            <a:spAutoFit/>
          </a:bodyPr>
          <a:lstStyle/>
          <a:p>
            <a:r>
              <a:rPr lang="fr-FR" sz="2800" u="sng" dirty="0"/>
              <a:t>Asthme non contrôlé : </a:t>
            </a:r>
          </a:p>
          <a:p>
            <a:pPr marL="342900" indent="-342900">
              <a:buFont typeface="Arial" panose="020B0604020202020204" pitchFamily="34" charset="0"/>
              <a:buChar char="•"/>
            </a:pPr>
            <a:r>
              <a:rPr lang="fr-FR" sz="2800" dirty="0"/>
              <a:t>utilisation du </a:t>
            </a:r>
            <a:r>
              <a:rPr lang="fr-FR" sz="2800" dirty="0" err="1"/>
              <a:t>ttt</a:t>
            </a:r>
            <a:r>
              <a:rPr lang="fr-FR" sz="2800" dirty="0"/>
              <a:t> de secours </a:t>
            </a:r>
          </a:p>
          <a:p>
            <a:pPr marL="342900" indent="-342900">
              <a:buFont typeface="Arial" panose="020B0604020202020204" pitchFamily="34" charset="0"/>
              <a:buChar char="•"/>
            </a:pPr>
            <a:r>
              <a:rPr lang="fr-FR" sz="2800" dirty="0"/>
              <a:t> réveils nocturnes </a:t>
            </a:r>
          </a:p>
          <a:p>
            <a:pPr marL="342900" indent="-342900">
              <a:buFont typeface="Arial" panose="020B0604020202020204" pitchFamily="34" charset="0"/>
              <a:buChar char="•"/>
            </a:pPr>
            <a:r>
              <a:rPr lang="fr-FR" sz="2800" dirty="0"/>
              <a:t>limitation des activités quotidiennes</a:t>
            </a:r>
          </a:p>
        </p:txBody>
      </p:sp>
      <p:sp>
        <p:nvSpPr>
          <p:cNvPr id="11" name="ZoneTexte 10">
            <a:extLst>
              <a:ext uri="{FF2B5EF4-FFF2-40B4-BE49-F238E27FC236}">
                <a16:creationId xmlns:a16="http://schemas.microsoft.com/office/drawing/2014/main" id="{1B55B211-885C-1284-F6C1-B241CDDF6D5A}"/>
              </a:ext>
            </a:extLst>
          </p:cNvPr>
          <p:cNvSpPr txBox="1"/>
          <p:nvPr/>
        </p:nvSpPr>
        <p:spPr>
          <a:xfrm>
            <a:off x="5636096" y="3843442"/>
            <a:ext cx="6105524" cy="1384995"/>
          </a:xfrm>
          <a:prstGeom prst="rect">
            <a:avLst/>
          </a:prstGeom>
          <a:noFill/>
        </p:spPr>
        <p:txBody>
          <a:bodyPr wrap="square">
            <a:spAutoFit/>
          </a:bodyPr>
          <a:lstStyle/>
          <a:p>
            <a:r>
              <a:rPr lang="fr-FR" sz="2800" u="sng" dirty="0"/>
              <a:t>Exacerbations fréquentes </a:t>
            </a:r>
          </a:p>
          <a:p>
            <a:pPr marL="457200" indent="-457200">
              <a:buFont typeface="Arial" panose="020B0604020202020204" pitchFamily="34" charset="0"/>
              <a:buChar char="•"/>
            </a:pPr>
            <a:r>
              <a:rPr lang="fr-FR" sz="2800" dirty="0"/>
              <a:t>&gt;2/an : CSO </a:t>
            </a:r>
          </a:p>
          <a:p>
            <a:pPr marL="457200" indent="-457200">
              <a:buFont typeface="Arial" panose="020B0604020202020204" pitchFamily="34" charset="0"/>
              <a:buChar char="•"/>
            </a:pPr>
            <a:r>
              <a:rPr lang="fr-FR" sz="2800" dirty="0"/>
              <a:t>&gt;1/an : hospitalisation </a:t>
            </a:r>
          </a:p>
        </p:txBody>
      </p:sp>
    </p:spTree>
    <p:extLst>
      <p:ext uri="{BB962C8B-B14F-4D97-AF65-F5344CB8AC3E}">
        <p14:creationId xmlns:p14="http://schemas.microsoft.com/office/powerpoint/2010/main" val="33254872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8F9FDD-E058-CE79-838D-7DB3ADBA580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9671F4-CDCA-34E7-FC00-95771B0906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ADE401-9A1C-06F4-B7BD-5FDF296BC0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Espace réservé du contenu 3">
            <a:extLst>
              <a:ext uri="{FF2B5EF4-FFF2-40B4-BE49-F238E27FC236}">
                <a16:creationId xmlns:a16="http://schemas.microsoft.com/office/drawing/2014/main" id="{4479FCEA-DCEF-0DFA-F1DC-2F5E35C156D0}"/>
              </a:ext>
            </a:extLst>
          </p:cNvPr>
          <p:cNvPicPr>
            <a:picLocks noGrp="1" noChangeAspect="1"/>
          </p:cNvPicPr>
          <p:nvPr>
            <p:ph idx="1"/>
          </p:nvPr>
        </p:nvPicPr>
        <p:blipFill rotWithShape="1">
          <a:blip r:embed="rId2"/>
          <a:srcRect l="52459" t="70660" r="36776" b="4964"/>
          <a:stretch>
            <a:fillRect/>
          </a:stretch>
        </p:blipFill>
        <p:spPr>
          <a:xfrm>
            <a:off x="450380" y="1398700"/>
            <a:ext cx="3562350" cy="4537526"/>
          </a:xfrm>
          <a:prstGeom prst="rect">
            <a:avLst/>
          </a:prstGeom>
        </p:spPr>
      </p:pic>
      <p:grpSp>
        <p:nvGrpSpPr>
          <p:cNvPr id="12" name="Group 11">
            <a:extLst>
              <a:ext uri="{FF2B5EF4-FFF2-40B4-BE49-F238E27FC236}">
                <a16:creationId xmlns:a16="http://schemas.microsoft.com/office/drawing/2014/main" id="{37D3944E-4270-611D-F9C1-7B7218FBFF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EEF3AC03-9B08-2ABE-DD70-BA453B9FC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CF5786B-F64A-3980-8A00-A5F7DC6882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CB544F66-6D20-AD97-8445-01BEBB23F7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E1DDD92-EF19-D01C-2403-D7AE5C4359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ZoneTexte 1">
            <a:extLst>
              <a:ext uri="{FF2B5EF4-FFF2-40B4-BE49-F238E27FC236}">
                <a16:creationId xmlns:a16="http://schemas.microsoft.com/office/drawing/2014/main" id="{97B33621-AB73-F14F-F0DF-ACFE8690CE74}"/>
              </a:ext>
            </a:extLst>
          </p:cNvPr>
          <p:cNvSpPr txBox="1"/>
          <p:nvPr/>
        </p:nvSpPr>
        <p:spPr>
          <a:xfrm>
            <a:off x="4933731" y="624053"/>
            <a:ext cx="7257964" cy="1815882"/>
          </a:xfrm>
          <a:prstGeom prst="rect">
            <a:avLst/>
          </a:prstGeom>
          <a:noFill/>
        </p:spPr>
        <p:txBody>
          <a:bodyPr wrap="square" rtlCol="0">
            <a:spAutoFit/>
          </a:bodyPr>
          <a:lstStyle/>
          <a:p>
            <a:r>
              <a:rPr lang="fr-FR" sz="2800" u="sng" dirty="0"/>
              <a:t>Asthme difficile: </a:t>
            </a:r>
          </a:p>
          <a:p>
            <a:pPr marL="285750" indent="-285750">
              <a:buFontTx/>
              <a:buChar char="-"/>
            </a:pPr>
            <a:r>
              <a:rPr lang="fr-FR" sz="2800" dirty="0"/>
              <a:t>Abs de contrôle sous : CSI dose moyenne / forte + </a:t>
            </a:r>
            <a:r>
              <a:rPr lang="fr-FR" sz="2800" dirty="0" err="1"/>
              <a:t>co-controler</a:t>
            </a:r>
            <a:r>
              <a:rPr lang="fr-FR" sz="2800" dirty="0"/>
              <a:t> </a:t>
            </a:r>
            <a:r>
              <a:rPr lang="fr-FR" sz="2800" u="sng" dirty="0"/>
              <a:t>ou</a:t>
            </a:r>
            <a:r>
              <a:rPr lang="fr-FR" sz="2800" dirty="0"/>
              <a:t> CSO maintien</a:t>
            </a:r>
          </a:p>
          <a:p>
            <a:pPr marL="285750" indent="-285750">
              <a:buFontTx/>
              <a:buChar char="-"/>
            </a:pPr>
            <a:r>
              <a:rPr lang="fr-FR" sz="2800" dirty="0"/>
              <a:t>Contrôlé avec CSI forte posologie ou CSO  </a:t>
            </a:r>
          </a:p>
        </p:txBody>
      </p:sp>
      <p:sp>
        <p:nvSpPr>
          <p:cNvPr id="3" name="ZoneTexte 2">
            <a:extLst>
              <a:ext uri="{FF2B5EF4-FFF2-40B4-BE49-F238E27FC236}">
                <a16:creationId xmlns:a16="http://schemas.microsoft.com/office/drawing/2014/main" id="{0C105318-33FE-785C-AFAB-E7067932E437}"/>
              </a:ext>
            </a:extLst>
          </p:cNvPr>
          <p:cNvSpPr txBox="1"/>
          <p:nvPr/>
        </p:nvSpPr>
        <p:spPr>
          <a:xfrm>
            <a:off x="5220188" y="3429000"/>
            <a:ext cx="7432007" cy="2523768"/>
          </a:xfrm>
          <a:prstGeom prst="rect">
            <a:avLst/>
          </a:prstGeom>
          <a:noFill/>
        </p:spPr>
        <p:txBody>
          <a:bodyPr wrap="square" rtlCol="0">
            <a:spAutoFit/>
          </a:bodyPr>
          <a:lstStyle/>
          <a:p>
            <a:r>
              <a:rPr lang="fr-FR" sz="2800" u="sng" dirty="0"/>
              <a:t>Non contrôle est lié à un facteur modifiable </a:t>
            </a:r>
            <a:r>
              <a:rPr lang="fr-FR" sz="2800" dirty="0"/>
              <a:t> </a:t>
            </a:r>
          </a:p>
          <a:p>
            <a:pPr marL="285750" indent="-285750">
              <a:buFontTx/>
              <a:buChar char="-"/>
            </a:pPr>
            <a:r>
              <a:rPr lang="fr-FR" sz="2800" dirty="0"/>
              <a:t>Tabagisme </a:t>
            </a:r>
          </a:p>
          <a:p>
            <a:pPr marL="285750" indent="-285750">
              <a:buFontTx/>
              <a:buChar char="-"/>
            </a:pPr>
            <a:r>
              <a:rPr lang="fr-FR" sz="2800" dirty="0"/>
              <a:t>Exposition domestique </a:t>
            </a:r>
          </a:p>
          <a:p>
            <a:pPr marL="285750" indent="-285750">
              <a:buFontTx/>
              <a:buChar char="-"/>
            </a:pPr>
            <a:r>
              <a:rPr lang="fr-FR" sz="2800" dirty="0"/>
              <a:t>SAS </a:t>
            </a:r>
          </a:p>
          <a:p>
            <a:pPr marL="285750" indent="-285750">
              <a:buFontTx/>
              <a:buChar char="-"/>
            </a:pPr>
            <a:r>
              <a:rPr lang="fr-FR" sz="2800" dirty="0"/>
              <a:t>Défaut d’observance </a:t>
            </a:r>
          </a:p>
          <a:p>
            <a:endParaRPr lang="fr-FR" dirty="0"/>
          </a:p>
        </p:txBody>
      </p:sp>
    </p:spTree>
    <p:extLst>
      <p:ext uri="{BB962C8B-B14F-4D97-AF65-F5344CB8AC3E}">
        <p14:creationId xmlns:p14="http://schemas.microsoft.com/office/powerpoint/2010/main" val="89949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p:cNvSpPr>
            <a:spLocks noGrp="1"/>
          </p:cNvSpPr>
          <p:nvPr>
            <p:ph type="title"/>
          </p:nvPr>
        </p:nvSpPr>
        <p:spPr>
          <a:xfrm>
            <a:off x="-390916" y="2169459"/>
            <a:ext cx="5366328" cy="3576401"/>
          </a:xfrm>
        </p:spPr>
        <p:txBody>
          <a:bodyPr>
            <a:normAutofit/>
          </a:bodyPr>
          <a:lstStyle/>
          <a:p>
            <a:pPr algn="ctr"/>
            <a:r>
              <a:rPr lang="fr-FR" sz="3200" b="1" dirty="0">
                <a:solidFill>
                  <a:schemeClr val="tx2"/>
                </a:solidFill>
              </a:rPr>
              <a:t>Bronchoconstriction induite par l’exercice</a:t>
            </a:r>
          </a:p>
        </p:txBody>
      </p:sp>
      <p:sp>
        <p:nvSpPr>
          <p:cNvPr id="5" name="Rectangle 4"/>
          <p:cNvSpPr/>
          <p:nvPr/>
        </p:nvSpPr>
        <p:spPr>
          <a:xfrm>
            <a:off x="5165335" y="211702"/>
            <a:ext cx="6921646" cy="6001643"/>
          </a:xfrm>
          <a:prstGeom prst="rect">
            <a:avLst/>
          </a:prstGeom>
        </p:spPr>
        <p:txBody>
          <a:bodyPr wrap="square">
            <a:spAutoFit/>
          </a:bodyPr>
          <a:lstStyle/>
          <a:p>
            <a:r>
              <a:rPr lang="fr-FR" sz="2400" dirty="0"/>
              <a:t>Obstruction bronchique transitoire des voies aériennes inférieures après l’exercice, en présence ou non d’un asthme. </a:t>
            </a:r>
            <a:r>
              <a:rPr lang="fr-FR" sz="2400" i="1" dirty="0" err="1"/>
              <a:t>Practise</a:t>
            </a:r>
            <a:r>
              <a:rPr lang="fr-FR" sz="2400" i="1" dirty="0"/>
              <a:t> </a:t>
            </a:r>
            <a:r>
              <a:rPr lang="fr-FR" sz="2400" i="1" dirty="0" err="1"/>
              <a:t>parameter</a:t>
            </a:r>
            <a:r>
              <a:rPr lang="fr-FR" sz="2400" i="1" dirty="0"/>
              <a:t> 2016</a:t>
            </a:r>
          </a:p>
          <a:p>
            <a:endParaRPr lang="fr-FR" sz="2400" dirty="0" smtClean="0"/>
          </a:p>
          <a:p>
            <a:endParaRPr lang="fr-FR" sz="2400" dirty="0"/>
          </a:p>
          <a:p>
            <a:r>
              <a:rPr lang="fr-FR" sz="2400" dirty="0"/>
              <a:t>Symptômes apparaissent pendant l’effort ou surtout dans les 5-15 min après l’arrêt de l’effort, déclenché par un exercice </a:t>
            </a:r>
            <a:r>
              <a:rPr lang="fr-FR" sz="2400" dirty="0" smtClean="0"/>
              <a:t>intense</a:t>
            </a:r>
          </a:p>
          <a:p>
            <a:endParaRPr lang="fr-FR" sz="2400" dirty="0"/>
          </a:p>
          <a:p>
            <a:endParaRPr lang="fr-FR" sz="2400" dirty="0"/>
          </a:p>
          <a:p>
            <a:r>
              <a:rPr lang="fr-FR" sz="2400" dirty="0"/>
              <a:t>Facteurs favorisants: Air froid/sec, pollution, pollens, chlore, effort intense prolongé</a:t>
            </a:r>
          </a:p>
          <a:p>
            <a:endParaRPr lang="fr-FR" sz="2400" dirty="0"/>
          </a:p>
        </p:txBody>
      </p:sp>
    </p:spTree>
    <p:extLst>
      <p:ext uri="{BB962C8B-B14F-4D97-AF65-F5344CB8AC3E}">
        <p14:creationId xmlns:p14="http://schemas.microsoft.com/office/powerpoint/2010/main" val="1978535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D7BD57-7090-40B4-11C9-0EE361276AC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CC0AE01-A86E-C359-365D-85C85470C0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4CF224-2C17-D970-12EC-2BD956A972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24DC94A3-FFC1-01AF-2D6A-637CC35DF1B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5B9CA3A4-F78B-DAA9-E3D8-EAFA3EA6B7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C05DC48-1879-3405-D62D-CC4F77CEA56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7B8922C-9A24-8F28-8088-75B398BB4A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C2C907B-F51D-0D91-9F0A-7099822F03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Espace réservé du contenu 3">
            <a:extLst>
              <a:ext uri="{FF2B5EF4-FFF2-40B4-BE49-F238E27FC236}">
                <a16:creationId xmlns:a16="http://schemas.microsoft.com/office/drawing/2014/main" id="{33300E5F-7BD2-060C-46D9-3EF021287794}"/>
              </a:ext>
            </a:extLst>
          </p:cNvPr>
          <p:cNvPicPr>
            <a:picLocks noChangeAspect="1"/>
          </p:cNvPicPr>
          <p:nvPr/>
        </p:nvPicPr>
        <p:blipFill rotWithShape="1">
          <a:blip r:embed="rId2"/>
          <a:srcRect l="63329" t="73687" r="26220" b="5974"/>
          <a:stretch>
            <a:fillRect/>
          </a:stretch>
        </p:blipFill>
        <p:spPr>
          <a:xfrm>
            <a:off x="432926" y="1862209"/>
            <a:ext cx="3190841" cy="3493158"/>
          </a:xfrm>
          <a:prstGeom prst="rect">
            <a:avLst/>
          </a:prstGeom>
        </p:spPr>
      </p:pic>
      <p:sp>
        <p:nvSpPr>
          <p:cNvPr id="9" name="ZoneTexte 8">
            <a:extLst>
              <a:ext uri="{FF2B5EF4-FFF2-40B4-BE49-F238E27FC236}">
                <a16:creationId xmlns:a16="http://schemas.microsoft.com/office/drawing/2014/main" id="{49A7A489-31BB-09AE-5F4D-A7AF9142F35C}"/>
              </a:ext>
            </a:extLst>
          </p:cNvPr>
          <p:cNvSpPr txBox="1"/>
          <p:nvPr/>
        </p:nvSpPr>
        <p:spPr>
          <a:xfrm>
            <a:off x="5215811" y="0"/>
            <a:ext cx="6263724" cy="2677656"/>
          </a:xfrm>
          <a:prstGeom prst="rect">
            <a:avLst/>
          </a:prstGeom>
          <a:noFill/>
        </p:spPr>
        <p:txBody>
          <a:bodyPr wrap="square" rtlCol="0">
            <a:spAutoFit/>
          </a:bodyPr>
          <a:lstStyle/>
          <a:p>
            <a:r>
              <a:rPr lang="fr-FR" sz="2800" u="sng" dirty="0"/>
              <a:t>Asthme sévère : GINA 2025</a:t>
            </a:r>
          </a:p>
          <a:p>
            <a:pPr marL="285750" indent="-285750">
              <a:buFontTx/>
              <a:buChar char="-"/>
            </a:pPr>
            <a:r>
              <a:rPr lang="fr-FR" sz="2800" dirty="0"/>
              <a:t>Abs de contrôle </a:t>
            </a:r>
            <a:r>
              <a:rPr lang="fr-FR" sz="2800" u="sng" dirty="0"/>
              <a:t>malgré</a:t>
            </a:r>
            <a:r>
              <a:rPr lang="fr-FR" sz="2800" dirty="0"/>
              <a:t> une bonne observance </a:t>
            </a:r>
          </a:p>
          <a:p>
            <a:pPr marL="285750" indent="-285750">
              <a:buFontTx/>
              <a:buChar char="-"/>
            </a:pPr>
            <a:r>
              <a:rPr lang="fr-FR" sz="2800" dirty="0"/>
              <a:t>Traitement optimisé CSI/LABA forte dose </a:t>
            </a:r>
          </a:p>
          <a:p>
            <a:pPr marL="285750" indent="-285750">
              <a:buFontTx/>
              <a:buChar char="-"/>
            </a:pPr>
            <a:r>
              <a:rPr lang="fr-FR" sz="2800" dirty="0"/>
              <a:t>Gestion des facteurs aggravants </a:t>
            </a:r>
          </a:p>
        </p:txBody>
      </p:sp>
      <p:sp>
        <p:nvSpPr>
          <p:cNvPr id="11" name="ZoneTexte 10">
            <a:extLst>
              <a:ext uri="{FF2B5EF4-FFF2-40B4-BE49-F238E27FC236}">
                <a16:creationId xmlns:a16="http://schemas.microsoft.com/office/drawing/2014/main" id="{F5E3E07B-FA6B-5250-610A-699F8FC06130}"/>
              </a:ext>
            </a:extLst>
          </p:cNvPr>
          <p:cNvSpPr txBox="1"/>
          <p:nvPr/>
        </p:nvSpPr>
        <p:spPr>
          <a:xfrm>
            <a:off x="5394113" y="2887681"/>
            <a:ext cx="6263724" cy="3970318"/>
          </a:xfrm>
          <a:prstGeom prst="rect">
            <a:avLst/>
          </a:prstGeom>
          <a:noFill/>
        </p:spPr>
        <p:txBody>
          <a:bodyPr wrap="square" rtlCol="0">
            <a:spAutoFit/>
          </a:bodyPr>
          <a:lstStyle/>
          <a:p>
            <a:r>
              <a:rPr lang="fr-FR" sz="2800" u="sng" dirty="0"/>
              <a:t>SPLF 2021 </a:t>
            </a:r>
            <a:r>
              <a:rPr lang="fr-FR" sz="2800" dirty="0"/>
              <a:t>: </a:t>
            </a:r>
          </a:p>
          <a:p>
            <a:pPr marL="285750" indent="-285750">
              <a:buFontTx/>
              <a:buChar char="-"/>
            </a:pPr>
            <a:r>
              <a:rPr lang="fr-FR" sz="2800" dirty="0"/>
              <a:t>CSI/LABA forte dose ou &gt; 50% de l’année sous CSO </a:t>
            </a:r>
          </a:p>
          <a:p>
            <a:r>
              <a:rPr lang="fr-FR" sz="2800" dirty="0"/>
              <a:t>Ou</a:t>
            </a:r>
          </a:p>
          <a:p>
            <a:pPr marL="285750" indent="-285750">
              <a:buFontTx/>
              <a:buChar char="-"/>
            </a:pPr>
            <a:r>
              <a:rPr lang="fr-FR" sz="2800" dirty="0"/>
              <a:t>Abs de contrôle sous CSI/LABA forte dose </a:t>
            </a:r>
          </a:p>
          <a:p>
            <a:r>
              <a:rPr lang="fr-FR" sz="2800" dirty="0"/>
              <a:t>Ou </a:t>
            </a:r>
          </a:p>
          <a:p>
            <a:r>
              <a:rPr lang="fr-FR" sz="2800" dirty="0"/>
              <a:t>- Aggravation lors de la diminution du CSI/LABA forte dose ou de CSO </a:t>
            </a:r>
          </a:p>
        </p:txBody>
      </p:sp>
    </p:spTree>
    <p:extLst>
      <p:ext uri="{BB962C8B-B14F-4D97-AF65-F5344CB8AC3E}">
        <p14:creationId xmlns:p14="http://schemas.microsoft.com/office/powerpoint/2010/main" val="1054238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69898-FCB9-0253-4BBF-1EFFCECE3E8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78CB5D-8DA8-BC53-1D3E-221FE48A74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D91D95-1695-10CC-4F38-0ABD482FD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Image 2">
            <a:extLst>
              <a:ext uri="{FF2B5EF4-FFF2-40B4-BE49-F238E27FC236}">
                <a16:creationId xmlns:a16="http://schemas.microsoft.com/office/drawing/2014/main" id="{ACEB9B28-3B22-F20D-7923-FDBF3BBE4AF4}"/>
              </a:ext>
            </a:extLst>
          </p:cNvPr>
          <p:cNvPicPr>
            <a:picLocks noChangeAspect="1"/>
          </p:cNvPicPr>
          <p:nvPr/>
        </p:nvPicPr>
        <p:blipFill rotWithShape="1">
          <a:blip r:embed="rId2"/>
          <a:srcRect l="61754" t="37719" r="6755" b="22983"/>
          <a:stretch/>
        </p:blipFill>
        <p:spPr>
          <a:xfrm>
            <a:off x="4471319" y="577060"/>
            <a:ext cx="7720376" cy="5419317"/>
          </a:xfrm>
          <a:prstGeom prst="rect">
            <a:avLst/>
          </a:prstGeom>
        </p:spPr>
      </p:pic>
      <p:grpSp>
        <p:nvGrpSpPr>
          <p:cNvPr id="12" name="Group 11">
            <a:extLst>
              <a:ext uri="{FF2B5EF4-FFF2-40B4-BE49-F238E27FC236}">
                <a16:creationId xmlns:a16="http://schemas.microsoft.com/office/drawing/2014/main" id="{7931E47F-E512-5754-5969-DFC71E1754A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C20DECBB-02B8-E214-39AD-0B53AE089D9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9633B55-79EC-880D-13E0-9058848C802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51B7732-3E3D-4D65-B3D2-AD85B0862AF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38B576B-2A03-DA49-3907-1FDF0425F4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itre 1">
            <a:extLst>
              <a:ext uri="{FF2B5EF4-FFF2-40B4-BE49-F238E27FC236}">
                <a16:creationId xmlns:a16="http://schemas.microsoft.com/office/drawing/2014/main" id="{39A89BAE-CF34-5B67-91C6-477F6DB73D6B}"/>
              </a:ext>
            </a:extLst>
          </p:cNvPr>
          <p:cNvSpPr>
            <a:spLocks noGrp="1"/>
          </p:cNvSpPr>
          <p:nvPr>
            <p:ph type="title"/>
          </p:nvPr>
        </p:nvSpPr>
        <p:spPr>
          <a:xfrm>
            <a:off x="-152400" y="1331504"/>
            <a:ext cx="4592959" cy="4371974"/>
          </a:xfrm>
        </p:spPr>
        <p:txBody>
          <a:bodyPr>
            <a:normAutofit/>
          </a:bodyPr>
          <a:lstStyle/>
          <a:p>
            <a:pPr algn="ctr"/>
            <a:r>
              <a:rPr lang="fr-FR" b="1" dirty="0">
                <a:solidFill>
                  <a:schemeClr val="tx2"/>
                </a:solidFill>
              </a:rPr>
              <a:t>QUE FAIT LE PNEUMOLOGUE ? </a:t>
            </a:r>
            <a:endParaRPr lang="fr-FR" sz="3600" b="1" dirty="0">
              <a:solidFill>
                <a:schemeClr val="tx2"/>
              </a:solidFill>
            </a:endParaRPr>
          </a:p>
        </p:txBody>
      </p:sp>
    </p:spTree>
    <p:extLst>
      <p:ext uri="{BB962C8B-B14F-4D97-AF65-F5344CB8AC3E}">
        <p14:creationId xmlns:p14="http://schemas.microsoft.com/office/powerpoint/2010/main" val="24099522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BCCDAB-79F5-DBF8-A10E-8EEAA57F8F0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66A060-4D48-AC69-829D-26C389D343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1E0205-C2AA-3F14-CE9B-E544947C30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5F84B945-04C1-97E3-3299-2B7110FC066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00616B82-C124-F49F-4943-BDDDD991CFE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6176888-6C24-5315-FCDF-6DB5C4CBEBB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478D0C7-FE9E-AF46-D2C8-D53AB5A890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B4DBC81-AEA9-5FC9-6149-FB5D871374E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ZoneTexte 4">
            <a:extLst>
              <a:ext uri="{FF2B5EF4-FFF2-40B4-BE49-F238E27FC236}">
                <a16:creationId xmlns:a16="http://schemas.microsoft.com/office/drawing/2014/main" id="{49F5D4B8-9371-CB4F-364C-14E247EC9C94}"/>
              </a:ext>
            </a:extLst>
          </p:cNvPr>
          <p:cNvSpPr txBox="1"/>
          <p:nvPr/>
        </p:nvSpPr>
        <p:spPr>
          <a:xfrm>
            <a:off x="110490" y="2885513"/>
            <a:ext cx="3994150" cy="1446550"/>
          </a:xfrm>
          <a:prstGeom prst="rect">
            <a:avLst/>
          </a:prstGeom>
          <a:noFill/>
        </p:spPr>
        <p:txBody>
          <a:bodyPr wrap="square">
            <a:spAutoFit/>
          </a:bodyPr>
          <a:lstStyle/>
          <a:p>
            <a:pPr algn="ctr"/>
            <a:r>
              <a:rPr lang="fr-FR" sz="4400" b="1" dirty="0">
                <a:solidFill>
                  <a:schemeClr val="tx2"/>
                </a:solidFill>
                <a:latin typeface="+mj-lt"/>
              </a:rPr>
              <a:t>EST CE BIEN </a:t>
            </a:r>
          </a:p>
          <a:p>
            <a:pPr algn="ctr"/>
            <a:r>
              <a:rPr lang="fr-FR" sz="4400" b="1" dirty="0">
                <a:solidFill>
                  <a:schemeClr val="tx2"/>
                </a:solidFill>
                <a:latin typeface="+mj-lt"/>
              </a:rPr>
              <a:t>UN ASTHME ?</a:t>
            </a:r>
          </a:p>
        </p:txBody>
      </p:sp>
      <p:sp>
        <p:nvSpPr>
          <p:cNvPr id="7" name="ZoneTexte 6">
            <a:extLst>
              <a:ext uri="{FF2B5EF4-FFF2-40B4-BE49-F238E27FC236}">
                <a16:creationId xmlns:a16="http://schemas.microsoft.com/office/drawing/2014/main" id="{02FB3DAA-97FE-EEE1-89E3-51BB2D573FC9}"/>
              </a:ext>
            </a:extLst>
          </p:cNvPr>
          <p:cNvSpPr txBox="1"/>
          <p:nvPr/>
        </p:nvSpPr>
        <p:spPr>
          <a:xfrm>
            <a:off x="5337810" y="115396"/>
            <a:ext cx="6164580" cy="1384995"/>
          </a:xfrm>
          <a:prstGeom prst="rect">
            <a:avLst/>
          </a:prstGeom>
          <a:noFill/>
        </p:spPr>
        <p:txBody>
          <a:bodyPr wrap="square">
            <a:spAutoFit/>
          </a:bodyPr>
          <a:lstStyle/>
          <a:p>
            <a:r>
              <a:rPr lang="fr-FR" sz="2800" dirty="0"/>
              <a:t>RXT +/- TDM thoracique : </a:t>
            </a:r>
          </a:p>
          <a:p>
            <a:pPr marL="457200" indent="-457200">
              <a:buFont typeface="Arial" panose="020B0604020202020204" pitchFamily="34" charset="0"/>
              <a:buChar char="•"/>
            </a:pPr>
            <a:r>
              <a:rPr lang="fr-FR" sz="2800" dirty="0"/>
              <a:t>corps étranger ? </a:t>
            </a:r>
          </a:p>
          <a:p>
            <a:pPr marL="457200" indent="-457200">
              <a:buFont typeface="Arial" panose="020B0604020202020204" pitchFamily="34" charset="0"/>
              <a:buChar char="•"/>
            </a:pPr>
            <a:r>
              <a:rPr lang="fr-FR" sz="2800" dirty="0"/>
              <a:t>Tumeur </a:t>
            </a:r>
            <a:r>
              <a:rPr lang="fr-FR" sz="2800" dirty="0" err="1"/>
              <a:t>endobronchique</a:t>
            </a:r>
            <a:r>
              <a:rPr lang="fr-FR" sz="2800" dirty="0"/>
              <a:t> ? </a:t>
            </a:r>
          </a:p>
        </p:txBody>
      </p:sp>
      <p:pic>
        <p:nvPicPr>
          <p:cNvPr id="2" name="Image 1"/>
          <p:cNvPicPr>
            <a:picLocks noChangeAspect="1"/>
          </p:cNvPicPr>
          <p:nvPr/>
        </p:nvPicPr>
        <p:blipFill rotWithShape="1">
          <a:blip r:embed="rId2"/>
          <a:srcRect l="49368" t="11874"/>
          <a:stretch/>
        </p:blipFill>
        <p:spPr>
          <a:xfrm>
            <a:off x="6054811" y="1615786"/>
            <a:ext cx="4934302" cy="4845558"/>
          </a:xfrm>
          <a:prstGeom prst="rect">
            <a:avLst/>
          </a:prstGeom>
        </p:spPr>
      </p:pic>
    </p:spTree>
    <p:extLst>
      <p:ext uri="{BB962C8B-B14F-4D97-AF65-F5344CB8AC3E}">
        <p14:creationId xmlns:p14="http://schemas.microsoft.com/office/powerpoint/2010/main" val="2704817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9605F5-16E9-1297-886A-F92BCB2D381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98E941-9BA8-2A72-F364-4AC083C53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C41F07-E114-BA61-0FD5-A7A0CBAE4E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349E94EB-C6EF-C164-76C2-BD7A35B923E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D84FC7A2-B70C-8218-D2B0-48B4F66053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85F011D-9B31-9B7D-0C1A-445EF9DD295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D0C53E0-8CAC-764F-4AB5-1D0A30BAE3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C2A5FF52-15FD-4525-2505-F171BC2A9A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ZoneTexte 4">
            <a:extLst>
              <a:ext uri="{FF2B5EF4-FFF2-40B4-BE49-F238E27FC236}">
                <a16:creationId xmlns:a16="http://schemas.microsoft.com/office/drawing/2014/main" id="{04F45F81-84FD-0753-E9D9-C8B0048DD642}"/>
              </a:ext>
            </a:extLst>
          </p:cNvPr>
          <p:cNvSpPr txBox="1"/>
          <p:nvPr/>
        </p:nvSpPr>
        <p:spPr>
          <a:xfrm>
            <a:off x="210479" y="3224065"/>
            <a:ext cx="4329430" cy="769441"/>
          </a:xfrm>
          <a:prstGeom prst="rect">
            <a:avLst/>
          </a:prstGeom>
          <a:noFill/>
        </p:spPr>
        <p:txBody>
          <a:bodyPr wrap="square">
            <a:spAutoFit/>
          </a:bodyPr>
          <a:lstStyle/>
          <a:p>
            <a:r>
              <a:rPr lang="fr-FR" sz="4400" b="1" dirty="0">
                <a:solidFill>
                  <a:schemeClr val="tx2"/>
                </a:solidFill>
                <a:latin typeface="+mj-lt"/>
              </a:rPr>
              <a:t>COMORBIDITES</a:t>
            </a:r>
          </a:p>
        </p:txBody>
      </p:sp>
      <p:sp>
        <p:nvSpPr>
          <p:cNvPr id="2" name="ZoneTexte 1">
            <a:extLst>
              <a:ext uri="{FF2B5EF4-FFF2-40B4-BE49-F238E27FC236}">
                <a16:creationId xmlns:a16="http://schemas.microsoft.com/office/drawing/2014/main" id="{9D19ECF2-A14E-F1D6-B3DF-8B6C0913DDE1}"/>
              </a:ext>
            </a:extLst>
          </p:cNvPr>
          <p:cNvSpPr txBox="1"/>
          <p:nvPr/>
        </p:nvSpPr>
        <p:spPr>
          <a:xfrm>
            <a:off x="5519360" y="2054515"/>
            <a:ext cx="5692884" cy="3108543"/>
          </a:xfrm>
          <a:prstGeom prst="rect">
            <a:avLst/>
          </a:prstGeom>
          <a:noFill/>
        </p:spPr>
        <p:txBody>
          <a:bodyPr wrap="square" rtlCol="0">
            <a:spAutoFit/>
          </a:bodyPr>
          <a:lstStyle/>
          <a:p>
            <a:endParaRPr lang="fr-FR" sz="2800" u="sng" dirty="0"/>
          </a:p>
          <a:p>
            <a:pPr marL="285750" indent="-285750">
              <a:buFontTx/>
              <a:buChar char="-"/>
            </a:pPr>
            <a:r>
              <a:rPr lang="fr-FR" sz="2800" dirty="0"/>
              <a:t>ORL : dysfonction </a:t>
            </a:r>
            <a:r>
              <a:rPr lang="fr-FR" sz="2800" dirty="0" err="1"/>
              <a:t>rhinosinusien</a:t>
            </a:r>
            <a:r>
              <a:rPr lang="fr-FR" sz="2800" dirty="0"/>
              <a:t> chronique / PNS </a:t>
            </a:r>
          </a:p>
          <a:p>
            <a:pPr marL="457200" indent="-457200">
              <a:buFont typeface="Symbol" panose="05050102010706020507" pitchFamily="18" charset="2"/>
              <a:buChar char="Þ"/>
            </a:pPr>
            <a:r>
              <a:rPr lang="fr-FR" sz="2800" dirty="0"/>
              <a:t>TDM des sinus </a:t>
            </a:r>
          </a:p>
          <a:p>
            <a:pPr marL="457200" indent="-457200">
              <a:buFont typeface="Symbol" panose="05050102010706020507" pitchFamily="18" charset="2"/>
              <a:buChar char="Þ"/>
            </a:pPr>
            <a:r>
              <a:rPr lang="fr-FR" sz="2800" dirty="0"/>
              <a:t>consultation ORL</a:t>
            </a:r>
          </a:p>
          <a:p>
            <a:endParaRPr lang="fr-FR" sz="2800" dirty="0"/>
          </a:p>
          <a:p>
            <a:pPr marL="285750" indent="-285750">
              <a:buFontTx/>
              <a:buChar char="-"/>
            </a:pPr>
            <a:r>
              <a:rPr lang="fr-FR" sz="2800" dirty="0"/>
              <a:t>Dermatite </a:t>
            </a:r>
            <a:r>
              <a:rPr lang="fr-FR" sz="2800" dirty="0" err="1"/>
              <a:t>atopique</a:t>
            </a:r>
            <a:r>
              <a:rPr lang="fr-FR" sz="2800" dirty="0"/>
              <a:t> </a:t>
            </a:r>
          </a:p>
        </p:txBody>
      </p:sp>
    </p:spTree>
    <p:extLst>
      <p:ext uri="{BB962C8B-B14F-4D97-AF65-F5344CB8AC3E}">
        <p14:creationId xmlns:p14="http://schemas.microsoft.com/office/powerpoint/2010/main" val="3249942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5374BA-751B-FA69-93B7-5AC1B27CE5B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DE03EE-8B1A-9C65-EB15-27061ACFE4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70B189-02C4-F6A5-29E4-B163EE1B8B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B26AB68-1C49-C0C8-166D-143EF7D064C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24616565-7581-491E-66C0-6715D3082F6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94F3BB4-CA06-72C3-8128-192FA6A359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E0E6A09-8789-3639-E90A-806163C45F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B9484AE-590D-81CA-5F01-6C33192540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ZoneTexte 4">
            <a:extLst>
              <a:ext uri="{FF2B5EF4-FFF2-40B4-BE49-F238E27FC236}">
                <a16:creationId xmlns:a16="http://schemas.microsoft.com/office/drawing/2014/main" id="{D61A4AA9-9F36-5C3B-2584-D02BE2CF9AF2}"/>
              </a:ext>
            </a:extLst>
          </p:cNvPr>
          <p:cNvSpPr txBox="1"/>
          <p:nvPr/>
        </p:nvSpPr>
        <p:spPr>
          <a:xfrm>
            <a:off x="103722" y="2546959"/>
            <a:ext cx="3821430" cy="2123658"/>
          </a:xfrm>
          <a:prstGeom prst="rect">
            <a:avLst/>
          </a:prstGeom>
          <a:noFill/>
        </p:spPr>
        <p:txBody>
          <a:bodyPr wrap="square">
            <a:spAutoFit/>
          </a:bodyPr>
          <a:lstStyle/>
          <a:p>
            <a:pPr algn="ctr"/>
            <a:r>
              <a:rPr lang="fr-FR" sz="4400" b="1" dirty="0">
                <a:solidFill>
                  <a:schemeClr val="tx2"/>
                </a:solidFill>
              </a:rPr>
              <a:t>FACTEURS DE NON CONTRÔLE  </a:t>
            </a:r>
          </a:p>
        </p:txBody>
      </p:sp>
      <p:sp>
        <p:nvSpPr>
          <p:cNvPr id="2" name="ZoneTexte 1">
            <a:extLst>
              <a:ext uri="{FF2B5EF4-FFF2-40B4-BE49-F238E27FC236}">
                <a16:creationId xmlns:a16="http://schemas.microsoft.com/office/drawing/2014/main" id="{DE29B024-C487-9AD1-2358-C6533D639946}"/>
              </a:ext>
            </a:extLst>
          </p:cNvPr>
          <p:cNvSpPr txBox="1"/>
          <p:nvPr/>
        </p:nvSpPr>
        <p:spPr>
          <a:xfrm>
            <a:off x="5373801" y="1884886"/>
            <a:ext cx="6382769" cy="3970318"/>
          </a:xfrm>
          <a:prstGeom prst="rect">
            <a:avLst/>
          </a:prstGeom>
          <a:noFill/>
        </p:spPr>
        <p:txBody>
          <a:bodyPr wrap="square" rtlCol="0">
            <a:spAutoFit/>
          </a:bodyPr>
          <a:lstStyle/>
          <a:p>
            <a:pPr marL="285750" indent="-285750">
              <a:buFontTx/>
              <a:buChar char="-"/>
            </a:pPr>
            <a:r>
              <a:rPr lang="fr-FR" sz="2800" dirty="0"/>
              <a:t>RGO </a:t>
            </a:r>
          </a:p>
          <a:p>
            <a:pPr marL="285750" indent="-285750">
              <a:buFontTx/>
              <a:buChar char="-"/>
            </a:pPr>
            <a:r>
              <a:rPr lang="fr-FR" sz="2800" dirty="0"/>
              <a:t>SAS </a:t>
            </a:r>
          </a:p>
          <a:p>
            <a:pPr marL="285750" indent="-285750">
              <a:buFontTx/>
              <a:buChar char="-"/>
            </a:pPr>
            <a:r>
              <a:rPr lang="fr-FR" sz="2800" dirty="0"/>
              <a:t>Tabagique</a:t>
            </a:r>
          </a:p>
          <a:p>
            <a:pPr marL="285750" indent="-285750">
              <a:buFontTx/>
              <a:buChar char="-"/>
            </a:pPr>
            <a:r>
              <a:rPr lang="fr-FR" sz="2800" dirty="0"/>
              <a:t>Exposition domestique / professionnelle (allergène – moisissure)</a:t>
            </a:r>
          </a:p>
          <a:p>
            <a:pPr marL="285750" indent="-285750">
              <a:buFontTx/>
              <a:buChar char="-"/>
            </a:pPr>
            <a:r>
              <a:rPr lang="fr-FR" sz="2800" dirty="0"/>
              <a:t>Facteur psychologique </a:t>
            </a:r>
          </a:p>
          <a:p>
            <a:pPr marL="285750" indent="-285750">
              <a:buFontTx/>
              <a:buChar char="-"/>
            </a:pPr>
            <a:r>
              <a:rPr lang="fr-FR" sz="2800" dirty="0"/>
              <a:t>Médicament : AINS /  </a:t>
            </a:r>
            <a:r>
              <a:rPr lang="fr-FR" sz="2800" dirty="0" err="1"/>
              <a:t>Bbloquant</a:t>
            </a:r>
            <a:endParaRPr lang="fr-FR" sz="2800" dirty="0"/>
          </a:p>
          <a:p>
            <a:pPr marL="285750" indent="-285750">
              <a:buFontTx/>
              <a:buChar char="-"/>
            </a:pPr>
            <a:r>
              <a:rPr lang="fr-FR" sz="2800" dirty="0"/>
              <a:t>Observance (score de MARS) </a:t>
            </a:r>
          </a:p>
        </p:txBody>
      </p:sp>
      <p:pic>
        <p:nvPicPr>
          <p:cNvPr id="3" name="Espace réservé du contenu 3">
            <a:extLst>
              <a:ext uri="{FF2B5EF4-FFF2-40B4-BE49-F238E27FC236}">
                <a16:creationId xmlns:a16="http://schemas.microsoft.com/office/drawing/2014/main" id="{5F9ECFEF-CAF0-26AF-FF5C-B272560A5E67}"/>
              </a:ext>
            </a:extLst>
          </p:cNvPr>
          <p:cNvPicPr>
            <a:picLocks noChangeAspect="1"/>
          </p:cNvPicPr>
          <p:nvPr/>
        </p:nvPicPr>
        <p:blipFill rotWithShape="1">
          <a:blip r:embed="rId2"/>
          <a:srcRect l="39085" t="62854" r="36425" b="6342"/>
          <a:stretch/>
        </p:blipFill>
        <p:spPr>
          <a:xfrm>
            <a:off x="8091248" y="106099"/>
            <a:ext cx="3843292" cy="2719366"/>
          </a:xfrm>
          <a:prstGeom prst="rect">
            <a:avLst/>
          </a:prstGeom>
        </p:spPr>
      </p:pic>
    </p:spTree>
    <p:extLst>
      <p:ext uri="{BB962C8B-B14F-4D97-AF65-F5344CB8AC3E}">
        <p14:creationId xmlns:p14="http://schemas.microsoft.com/office/powerpoint/2010/main" val="3191379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9D1FC6-71A7-B6CF-E205-AD7561A54AD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FC08C90-60EA-2BD0-C1FA-2F79D25F3A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797B2F-BB18-B274-5E0E-35A8CC5B10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7458AD56-2F2F-6F16-4384-C7A9CF8173A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89C17DD0-187E-0482-DC94-74B15C101CC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4B36464-BA6E-5AB6-A1BC-B21FC06CB86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E12EAA8-DB8F-81DB-C225-EB72FD467BB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58242DA-236A-6A23-34AD-2354688755A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ZoneTexte 4">
            <a:extLst>
              <a:ext uri="{FF2B5EF4-FFF2-40B4-BE49-F238E27FC236}">
                <a16:creationId xmlns:a16="http://schemas.microsoft.com/office/drawing/2014/main" id="{A9749D67-A19E-8D05-509B-C578C8F536C3}"/>
              </a:ext>
            </a:extLst>
          </p:cNvPr>
          <p:cNvSpPr txBox="1"/>
          <p:nvPr/>
        </p:nvSpPr>
        <p:spPr>
          <a:xfrm>
            <a:off x="180158" y="2705725"/>
            <a:ext cx="3944802" cy="1446550"/>
          </a:xfrm>
          <a:prstGeom prst="rect">
            <a:avLst/>
          </a:prstGeom>
          <a:noFill/>
        </p:spPr>
        <p:txBody>
          <a:bodyPr wrap="square">
            <a:spAutoFit/>
          </a:bodyPr>
          <a:lstStyle/>
          <a:p>
            <a:pPr algn="ctr"/>
            <a:r>
              <a:rPr lang="fr-FR" sz="4400" b="1" dirty="0">
                <a:solidFill>
                  <a:schemeClr val="tx2"/>
                </a:solidFill>
                <a:latin typeface="+mj-lt"/>
              </a:rPr>
              <a:t>PHÉNOTYPAGE (CLINIQUE) </a:t>
            </a:r>
          </a:p>
        </p:txBody>
      </p:sp>
      <p:pic>
        <p:nvPicPr>
          <p:cNvPr id="3" name="Espace réservé du contenu 3">
            <a:extLst>
              <a:ext uri="{FF2B5EF4-FFF2-40B4-BE49-F238E27FC236}">
                <a16:creationId xmlns:a16="http://schemas.microsoft.com/office/drawing/2014/main" id="{1204845F-901D-7297-6020-C9FF463447C7}"/>
              </a:ext>
            </a:extLst>
          </p:cNvPr>
          <p:cNvPicPr>
            <a:picLocks noChangeAspect="1"/>
          </p:cNvPicPr>
          <p:nvPr/>
        </p:nvPicPr>
        <p:blipFill rotWithShape="1">
          <a:blip r:embed="rId2"/>
          <a:srcRect l="39085" t="62854" r="36425" b="6342"/>
          <a:stretch/>
        </p:blipFill>
        <p:spPr>
          <a:xfrm>
            <a:off x="8091248" y="106099"/>
            <a:ext cx="3843292" cy="2719366"/>
          </a:xfrm>
          <a:prstGeom prst="rect">
            <a:avLst/>
          </a:prstGeom>
        </p:spPr>
      </p:pic>
      <p:sp>
        <p:nvSpPr>
          <p:cNvPr id="6" name="ZoneTexte 5">
            <a:extLst>
              <a:ext uri="{FF2B5EF4-FFF2-40B4-BE49-F238E27FC236}">
                <a16:creationId xmlns:a16="http://schemas.microsoft.com/office/drawing/2014/main" id="{AA90893D-8654-F395-D4BF-16824178D0CE}"/>
              </a:ext>
            </a:extLst>
          </p:cNvPr>
          <p:cNvSpPr txBox="1"/>
          <p:nvPr/>
        </p:nvSpPr>
        <p:spPr>
          <a:xfrm>
            <a:off x="5373802" y="2931563"/>
            <a:ext cx="6638040" cy="1815882"/>
          </a:xfrm>
          <a:prstGeom prst="rect">
            <a:avLst/>
          </a:prstGeom>
          <a:noFill/>
        </p:spPr>
        <p:txBody>
          <a:bodyPr wrap="square">
            <a:spAutoFit/>
          </a:bodyPr>
          <a:lstStyle/>
          <a:p>
            <a:pPr marL="285750" indent="-285750">
              <a:buFontTx/>
              <a:buChar char="-"/>
            </a:pPr>
            <a:r>
              <a:rPr lang="fr-FR" sz="2800" dirty="0"/>
              <a:t>Allergique : </a:t>
            </a:r>
            <a:r>
              <a:rPr lang="fr-FR" sz="2800" dirty="0" err="1"/>
              <a:t>prick</a:t>
            </a:r>
            <a:r>
              <a:rPr lang="fr-FR" sz="2800" dirty="0"/>
              <a:t> test +/- IgE spécifique </a:t>
            </a:r>
          </a:p>
          <a:p>
            <a:pPr marL="285750" indent="-285750">
              <a:buFontTx/>
              <a:buChar char="-"/>
            </a:pPr>
            <a:r>
              <a:rPr lang="fr-FR" sz="2800" dirty="0"/>
              <a:t>Poids : obésité </a:t>
            </a:r>
          </a:p>
          <a:p>
            <a:pPr marL="285750" indent="-285750">
              <a:buFontTx/>
              <a:buChar char="-"/>
            </a:pPr>
            <a:r>
              <a:rPr lang="fr-FR" sz="2800" dirty="0"/>
              <a:t>SHV : score de Nijmegen </a:t>
            </a:r>
          </a:p>
          <a:p>
            <a:pPr marL="285750" indent="-285750">
              <a:buFontTx/>
              <a:buChar char="-"/>
            </a:pPr>
            <a:r>
              <a:rPr lang="fr-FR" sz="2800" dirty="0"/>
              <a:t>ABPA</a:t>
            </a:r>
          </a:p>
        </p:txBody>
      </p:sp>
    </p:spTree>
    <p:extLst>
      <p:ext uri="{BB962C8B-B14F-4D97-AF65-F5344CB8AC3E}">
        <p14:creationId xmlns:p14="http://schemas.microsoft.com/office/powerpoint/2010/main" val="713973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CFEF16-E044-7424-7E34-E4F86B77A20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299371-17C2-7CF6-8BC0-453223F677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AC7F7C-65D4-165F-8C56-1B29FE1D67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92A1FABE-3F42-D36B-8F67-C29B5F3DA91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B651AAFB-2450-9793-CA6E-A1B89E658B3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A884671-07EF-3237-A2D6-C2FCA8E2EB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BF496CF-883C-3AA6-03D7-D42C5D82F6B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C7899F0-63F6-3D3F-D995-634863B092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Espace réservé du contenu 3">
            <a:extLst>
              <a:ext uri="{FF2B5EF4-FFF2-40B4-BE49-F238E27FC236}">
                <a16:creationId xmlns:a16="http://schemas.microsoft.com/office/drawing/2014/main" id="{FD20E8C4-ABD7-E46C-1C2D-BA443ED0D888}"/>
              </a:ext>
            </a:extLst>
          </p:cNvPr>
          <p:cNvPicPr>
            <a:picLocks noChangeAspect="1"/>
          </p:cNvPicPr>
          <p:nvPr/>
        </p:nvPicPr>
        <p:blipFill rotWithShape="1">
          <a:blip r:embed="rId2"/>
          <a:srcRect l="62876" t="72979" r="26220" b="5974"/>
          <a:stretch/>
        </p:blipFill>
        <p:spPr>
          <a:xfrm>
            <a:off x="527773" y="2020131"/>
            <a:ext cx="3053626" cy="3315447"/>
          </a:xfrm>
          <a:prstGeom prst="rect">
            <a:avLst/>
          </a:prstGeom>
        </p:spPr>
      </p:pic>
    </p:spTree>
    <p:extLst>
      <p:ext uri="{BB962C8B-B14F-4D97-AF65-F5344CB8AC3E}">
        <p14:creationId xmlns:p14="http://schemas.microsoft.com/office/powerpoint/2010/main" val="1891048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4D1AC6-1644-7DDD-5F46-77381C04E6E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245BFC-55D8-DC00-0912-4C02D9D531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1DBA4F-DB56-BFF8-AB46-0DC0870A39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510BBEC0-2578-6119-F757-CA0D2EAE99D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633F915E-A9D3-593F-57D5-C8CB991051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AE545AA9-DFC1-3051-63AC-E41D5DBB8D4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136D31F-8920-77B2-F829-828E4041746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5629EB0-6408-D398-E8D4-2A7CB695B2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Espace réservé du contenu 3">
            <a:extLst>
              <a:ext uri="{FF2B5EF4-FFF2-40B4-BE49-F238E27FC236}">
                <a16:creationId xmlns:a16="http://schemas.microsoft.com/office/drawing/2014/main" id="{F8D1482C-F8E8-FE68-0C22-018A764A8688}"/>
              </a:ext>
            </a:extLst>
          </p:cNvPr>
          <p:cNvPicPr>
            <a:picLocks noChangeAspect="1"/>
          </p:cNvPicPr>
          <p:nvPr/>
        </p:nvPicPr>
        <p:blipFill rotWithShape="1">
          <a:blip r:embed="rId2"/>
          <a:srcRect l="62876" t="72979" r="26220" b="5974"/>
          <a:stretch/>
        </p:blipFill>
        <p:spPr>
          <a:xfrm>
            <a:off x="527773" y="2020131"/>
            <a:ext cx="3053626" cy="3315447"/>
          </a:xfrm>
          <a:prstGeom prst="rect">
            <a:avLst/>
          </a:prstGeom>
        </p:spPr>
      </p:pic>
      <p:sp>
        <p:nvSpPr>
          <p:cNvPr id="7" name="ZoneTexte 6">
            <a:extLst>
              <a:ext uri="{FF2B5EF4-FFF2-40B4-BE49-F238E27FC236}">
                <a16:creationId xmlns:a16="http://schemas.microsoft.com/office/drawing/2014/main" id="{3F6A85E5-7640-D2DC-1A4F-05D7E185929D}"/>
              </a:ext>
            </a:extLst>
          </p:cNvPr>
          <p:cNvSpPr txBox="1"/>
          <p:nvPr/>
        </p:nvSpPr>
        <p:spPr>
          <a:xfrm>
            <a:off x="5187197" y="6689"/>
            <a:ext cx="7026360" cy="2246769"/>
          </a:xfrm>
          <a:prstGeom prst="rect">
            <a:avLst/>
          </a:prstGeom>
          <a:noFill/>
        </p:spPr>
        <p:txBody>
          <a:bodyPr wrap="square" rtlCol="0">
            <a:spAutoFit/>
          </a:bodyPr>
          <a:lstStyle/>
          <a:p>
            <a:r>
              <a:rPr lang="fr-FR" sz="2800" u="sng" dirty="0" err="1"/>
              <a:t>Phénotypage</a:t>
            </a:r>
            <a:r>
              <a:rPr lang="fr-FR" sz="2800" u="sng" dirty="0"/>
              <a:t> de l’inflammation bronchique</a:t>
            </a:r>
          </a:p>
          <a:p>
            <a:r>
              <a:rPr lang="fr-FR" sz="2800" dirty="0"/>
              <a:t>-  T2 </a:t>
            </a:r>
          </a:p>
          <a:p>
            <a:pPr marL="742950" lvl="1" indent="-285750">
              <a:buFontTx/>
              <a:buChar char="-"/>
            </a:pPr>
            <a:r>
              <a:rPr lang="fr-FR" sz="2800" dirty="0" err="1"/>
              <a:t>Éosinophilique</a:t>
            </a:r>
            <a:r>
              <a:rPr lang="fr-FR" sz="2800" dirty="0"/>
              <a:t> -  allergique</a:t>
            </a:r>
          </a:p>
          <a:p>
            <a:pPr marL="742950" lvl="1" indent="-285750">
              <a:buFontTx/>
              <a:buChar char="-"/>
            </a:pPr>
            <a:r>
              <a:rPr lang="fr-FR" sz="2800" dirty="0" err="1"/>
              <a:t>Eonisophilique</a:t>
            </a:r>
            <a:r>
              <a:rPr lang="fr-FR" sz="2800" dirty="0"/>
              <a:t> non allergique  </a:t>
            </a:r>
          </a:p>
          <a:p>
            <a:pPr marL="285750" indent="-285750">
              <a:buFontTx/>
              <a:buChar char="-"/>
            </a:pPr>
            <a:r>
              <a:rPr lang="fr-FR" sz="2800" dirty="0"/>
              <a:t>T2 </a:t>
            </a:r>
            <a:r>
              <a:rPr lang="fr-FR" sz="2800" dirty="0" err="1"/>
              <a:t>low</a:t>
            </a:r>
            <a:endParaRPr lang="fr-FR" sz="2800" dirty="0"/>
          </a:p>
        </p:txBody>
      </p:sp>
      <p:cxnSp>
        <p:nvCxnSpPr>
          <p:cNvPr id="11" name="Connecteur droit avec flèche 10">
            <a:extLst>
              <a:ext uri="{FF2B5EF4-FFF2-40B4-BE49-F238E27FC236}">
                <a16:creationId xmlns:a16="http://schemas.microsoft.com/office/drawing/2014/main" id="{B7159059-01E7-647A-E409-7486330D07C7}"/>
              </a:ext>
            </a:extLst>
          </p:cNvPr>
          <p:cNvCxnSpPr>
            <a:cxnSpLocks/>
          </p:cNvCxnSpPr>
          <p:nvPr/>
        </p:nvCxnSpPr>
        <p:spPr>
          <a:xfrm flipV="1">
            <a:off x="3992143" y="195518"/>
            <a:ext cx="1045029" cy="94717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43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B77AB5-98F4-EEBA-1663-CDC490701B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1F9B5E-6EF6-95DC-32D1-30CA978D1C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E6DB39-7429-616E-826D-AF4985839A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A0074595-5E85-818E-725E-2D2FDF26788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F342A90C-1D15-00C7-BAFF-089775C2BB5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8A6B1DF-2979-E7A6-BE2A-FDF4949FB5B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E60CBD7-5B9F-623B-8EBE-FE3278F5A37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4399BDB-73B9-B454-45A1-BD6E8D847A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Espace réservé du contenu 3">
            <a:extLst>
              <a:ext uri="{FF2B5EF4-FFF2-40B4-BE49-F238E27FC236}">
                <a16:creationId xmlns:a16="http://schemas.microsoft.com/office/drawing/2014/main" id="{CEC33EBE-955A-2812-A005-171B6E6267A5}"/>
              </a:ext>
            </a:extLst>
          </p:cNvPr>
          <p:cNvPicPr>
            <a:picLocks noChangeAspect="1"/>
          </p:cNvPicPr>
          <p:nvPr/>
        </p:nvPicPr>
        <p:blipFill rotWithShape="1">
          <a:blip r:embed="rId2"/>
          <a:srcRect l="62876" t="72979" r="26220" b="5974"/>
          <a:stretch/>
        </p:blipFill>
        <p:spPr>
          <a:xfrm>
            <a:off x="527773" y="2020131"/>
            <a:ext cx="3053626" cy="3315447"/>
          </a:xfrm>
          <a:prstGeom prst="rect">
            <a:avLst/>
          </a:prstGeom>
        </p:spPr>
      </p:pic>
      <p:pic>
        <p:nvPicPr>
          <p:cNvPr id="4" name="Image 3">
            <a:extLst>
              <a:ext uri="{FF2B5EF4-FFF2-40B4-BE49-F238E27FC236}">
                <a16:creationId xmlns:a16="http://schemas.microsoft.com/office/drawing/2014/main" id="{A074BAEF-F84E-D8CA-EEAF-5498DBE57135}"/>
              </a:ext>
            </a:extLst>
          </p:cNvPr>
          <p:cNvPicPr>
            <a:picLocks noChangeAspect="1"/>
          </p:cNvPicPr>
          <p:nvPr/>
        </p:nvPicPr>
        <p:blipFill rotWithShape="1">
          <a:blip r:embed="rId3"/>
          <a:srcRect l="61754" t="37719" r="6755" b="22983"/>
          <a:stretch/>
        </p:blipFill>
        <p:spPr>
          <a:xfrm>
            <a:off x="5927569" y="2831153"/>
            <a:ext cx="5736658" cy="4026846"/>
          </a:xfrm>
          <a:prstGeom prst="rect">
            <a:avLst/>
          </a:prstGeom>
        </p:spPr>
      </p:pic>
      <p:sp>
        <p:nvSpPr>
          <p:cNvPr id="7" name="ZoneTexte 6">
            <a:extLst>
              <a:ext uri="{FF2B5EF4-FFF2-40B4-BE49-F238E27FC236}">
                <a16:creationId xmlns:a16="http://schemas.microsoft.com/office/drawing/2014/main" id="{D68120B6-378F-293E-64FF-45525275FA70}"/>
              </a:ext>
            </a:extLst>
          </p:cNvPr>
          <p:cNvSpPr txBox="1"/>
          <p:nvPr/>
        </p:nvSpPr>
        <p:spPr>
          <a:xfrm>
            <a:off x="5187197" y="6689"/>
            <a:ext cx="7026360" cy="2246769"/>
          </a:xfrm>
          <a:prstGeom prst="rect">
            <a:avLst/>
          </a:prstGeom>
          <a:noFill/>
        </p:spPr>
        <p:txBody>
          <a:bodyPr wrap="square" rtlCol="0">
            <a:spAutoFit/>
          </a:bodyPr>
          <a:lstStyle/>
          <a:p>
            <a:r>
              <a:rPr lang="fr-FR" sz="2800" u="sng" dirty="0" err="1"/>
              <a:t>Phénotypage</a:t>
            </a:r>
            <a:r>
              <a:rPr lang="fr-FR" sz="2800" u="sng" dirty="0"/>
              <a:t> de l’inflammation bronchique</a:t>
            </a:r>
          </a:p>
          <a:p>
            <a:r>
              <a:rPr lang="fr-FR" sz="2800" dirty="0"/>
              <a:t>-  T2 </a:t>
            </a:r>
          </a:p>
          <a:p>
            <a:pPr marL="742950" lvl="1" indent="-285750">
              <a:buFontTx/>
              <a:buChar char="-"/>
            </a:pPr>
            <a:r>
              <a:rPr lang="fr-FR" sz="2800" dirty="0" err="1"/>
              <a:t>Éosinophilique</a:t>
            </a:r>
            <a:r>
              <a:rPr lang="fr-FR" sz="2800" dirty="0"/>
              <a:t> -  allergique</a:t>
            </a:r>
          </a:p>
          <a:p>
            <a:pPr marL="742950" lvl="1" indent="-285750">
              <a:buFontTx/>
              <a:buChar char="-"/>
            </a:pPr>
            <a:r>
              <a:rPr lang="fr-FR" sz="2800" dirty="0" err="1"/>
              <a:t>Eonisophilique</a:t>
            </a:r>
            <a:r>
              <a:rPr lang="fr-FR" sz="2800" dirty="0"/>
              <a:t> non allergique  </a:t>
            </a:r>
          </a:p>
          <a:p>
            <a:pPr marL="285750" indent="-285750">
              <a:buFontTx/>
              <a:buChar char="-"/>
            </a:pPr>
            <a:r>
              <a:rPr lang="fr-FR" sz="2800" dirty="0"/>
              <a:t>T2 </a:t>
            </a:r>
            <a:r>
              <a:rPr lang="fr-FR" sz="2800" dirty="0" err="1"/>
              <a:t>low</a:t>
            </a:r>
            <a:endParaRPr lang="fr-FR" sz="2800" dirty="0"/>
          </a:p>
        </p:txBody>
      </p:sp>
      <p:cxnSp>
        <p:nvCxnSpPr>
          <p:cNvPr id="11" name="Connecteur droit avec flèche 10">
            <a:extLst>
              <a:ext uri="{FF2B5EF4-FFF2-40B4-BE49-F238E27FC236}">
                <a16:creationId xmlns:a16="http://schemas.microsoft.com/office/drawing/2014/main" id="{42D31830-312F-BAD2-003C-35DE7A5D5280}"/>
              </a:ext>
            </a:extLst>
          </p:cNvPr>
          <p:cNvCxnSpPr>
            <a:cxnSpLocks/>
          </p:cNvCxnSpPr>
          <p:nvPr/>
        </p:nvCxnSpPr>
        <p:spPr>
          <a:xfrm flipV="1">
            <a:off x="3992143" y="195518"/>
            <a:ext cx="1045029" cy="94717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4E2D37BA-1CDE-7BA2-E503-38ECCEC188D4}"/>
              </a:ext>
            </a:extLst>
          </p:cNvPr>
          <p:cNvCxnSpPr>
            <a:cxnSpLocks/>
          </p:cNvCxnSpPr>
          <p:nvPr/>
        </p:nvCxnSpPr>
        <p:spPr>
          <a:xfrm>
            <a:off x="9307286" y="1817914"/>
            <a:ext cx="0" cy="1013239"/>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53163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D0B2FD-692D-2BF5-9267-5EF5ADA8EC0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E595EC8-5F6F-C04D-1D6C-B09E025F8B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C01507-4D98-7A3B-CBAA-E3E4EBDCDE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DC45B4A-B16D-9C2C-CCA2-8038FBF2C5D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142EA54B-C834-B9AC-ED43-53F7E3901F1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5C203F6-F3FF-A01D-884C-C8DC0C20D9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A78026E-58AE-D81F-94B7-304184B949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A0D7E6A-5751-AB32-588C-1965985771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 name="ZoneTexte 29">
            <a:extLst>
              <a:ext uri="{FF2B5EF4-FFF2-40B4-BE49-F238E27FC236}">
                <a16:creationId xmlns:a16="http://schemas.microsoft.com/office/drawing/2014/main" id="{88674457-EC4B-B763-5973-D72B0644DEF3}"/>
              </a:ext>
            </a:extLst>
          </p:cNvPr>
          <p:cNvSpPr txBox="1"/>
          <p:nvPr/>
        </p:nvSpPr>
        <p:spPr>
          <a:xfrm>
            <a:off x="-637162" y="2438717"/>
            <a:ext cx="5274513" cy="1754326"/>
          </a:xfrm>
          <a:prstGeom prst="rect">
            <a:avLst/>
          </a:prstGeom>
          <a:noFill/>
        </p:spPr>
        <p:txBody>
          <a:bodyPr wrap="square">
            <a:spAutoFit/>
          </a:bodyPr>
          <a:lstStyle/>
          <a:p>
            <a:pPr algn="ctr"/>
            <a:r>
              <a:rPr lang="fr-FR" sz="3600" b="1" dirty="0">
                <a:solidFill>
                  <a:schemeClr val="tx2"/>
                </a:solidFill>
                <a:latin typeface="+mj-lt"/>
              </a:rPr>
              <a:t>PHÉNOTYPAGE DE L’INFLAMMATION BRONCHIQUE</a:t>
            </a:r>
          </a:p>
        </p:txBody>
      </p:sp>
      <p:pic>
        <p:nvPicPr>
          <p:cNvPr id="2" name="Image 1"/>
          <p:cNvPicPr>
            <a:picLocks noChangeAspect="1"/>
          </p:cNvPicPr>
          <p:nvPr/>
        </p:nvPicPr>
        <p:blipFill rotWithShape="1">
          <a:blip r:embed="rId3"/>
          <a:srcRect r="16990"/>
          <a:stretch/>
        </p:blipFill>
        <p:spPr>
          <a:xfrm>
            <a:off x="5301853" y="341061"/>
            <a:ext cx="6779791" cy="6175877"/>
          </a:xfrm>
          <a:prstGeom prst="rect">
            <a:avLst/>
          </a:prstGeom>
        </p:spPr>
      </p:pic>
    </p:spTree>
    <p:extLst>
      <p:ext uri="{BB962C8B-B14F-4D97-AF65-F5344CB8AC3E}">
        <p14:creationId xmlns:p14="http://schemas.microsoft.com/office/powerpoint/2010/main" val="2120486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35676" y="-20676"/>
            <a:ext cx="9691517" cy="6878675"/>
          </a:xfrm>
          <a:prstGeom prst="rect">
            <a:avLst/>
          </a:prstGeom>
        </p:spPr>
      </p:pic>
    </p:spTree>
    <p:extLst>
      <p:ext uri="{BB962C8B-B14F-4D97-AF65-F5344CB8AC3E}">
        <p14:creationId xmlns:p14="http://schemas.microsoft.com/office/powerpoint/2010/main" val="35557076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t="11208" r="59298" b="9728"/>
          <a:stretch/>
        </p:blipFill>
        <p:spPr>
          <a:xfrm>
            <a:off x="44357" y="0"/>
            <a:ext cx="6292273" cy="6875393"/>
          </a:xfrm>
          <a:prstGeom prst="rect">
            <a:avLst/>
          </a:prstGeom>
        </p:spPr>
      </p:pic>
      <p:pic>
        <p:nvPicPr>
          <p:cNvPr id="7" name="Image 6"/>
          <p:cNvPicPr>
            <a:picLocks noChangeAspect="1"/>
          </p:cNvPicPr>
          <p:nvPr/>
        </p:nvPicPr>
        <p:blipFill rotWithShape="1">
          <a:blip r:embed="rId4"/>
          <a:srcRect l="61228" t="37251" r="6316" b="24230"/>
          <a:stretch/>
        </p:blipFill>
        <p:spPr>
          <a:xfrm>
            <a:off x="6336631" y="1943680"/>
            <a:ext cx="3148020" cy="2101516"/>
          </a:xfrm>
          <a:prstGeom prst="rect">
            <a:avLst/>
          </a:prstGeom>
        </p:spPr>
      </p:pic>
      <p:pic>
        <p:nvPicPr>
          <p:cNvPr id="8" name="Image 7"/>
          <p:cNvPicPr>
            <a:picLocks noChangeAspect="1"/>
          </p:cNvPicPr>
          <p:nvPr/>
        </p:nvPicPr>
        <p:blipFill rotWithShape="1">
          <a:blip r:embed="rId5"/>
          <a:srcRect l="62281" t="41774" r="7105" b="30468"/>
          <a:stretch/>
        </p:blipFill>
        <p:spPr>
          <a:xfrm>
            <a:off x="7327513" y="124305"/>
            <a:ext cx="3532991" cy="1801927"/>
          </a:xfrm>
          <a:prstGeom prst="rect">
            <a:avLst/>
          </a:prstGeom>
        </p:spPr>
      </p:pic>
      <p:pic>
        <p:nvPicPr>
          <p:cNvPr id="9" name="Image 8"/>
          <p:cNvPicPr>
            <a:picLocks noChangeAspect="1"/>
          </p:cNvPicPr>
          <p:nvPr/>
        </p:nvPicPr>
        <p:blipFill rotWithShape="1">
          <a:blip r:embed="rId6"/>
          <a:srcRect l="67807" t="38967" r="12105" b="23762"/>
          <a:stretch/>
        </p:blipFill>
        <p:spPr>
          <a:xfrm>
            <a:off x="9913982" y="1900969"/>
            <a:ext cx="2278018" cy="2377495"/>
          </a:xfrm>
          <a:prstGeom prst="rect">
            <a:avLst/>
          </a:prstGeom>
        </p:spPr>
      </p:pic>
      <p:pic>
        <p:nvPicPr>
          <p:cNvPr id="10" name="Image 9"/>
          <p:cNvPicPr>
            <a:picLocks noChangeAspect="1"/>
          </p:cNvPicPr>
          <p:nvPr/>
        </p:nvPicPr>
        <p:blipFill rotWithShape="1">
          <a:blip r:embed="rId7"/>
          <a:srcRect l="64562" t="34444" r="8509" b="35302"/>
          <a:stretch/>
        </p:blipFill>
        <p:spPr>
          <a:xfrm>
            <a:off x="6486924" y="4405190"/>
            <a:ext cx="2847435" cy="1799356"/>
          </a:xfrm>
          <a:prstGeom prst="rect">
            <a:avLst/>
          </a:prstGeom>
        </p:spPr>
      </p:pic>
      <p:pic>
        <p:nvPicPr>
          <p:cNvPr id="11" name="Image 10"/>
          <p:cNvPicPr>
            <a:picLocks noChangeAspect="1"/>
          </p:cNvPicPr>
          <p:nvPr/>
        </p:nvPicPr>
        <p:blipFill rotWithShape="1">
          <a:blip r:embed="rId8"/>
          <a:srcRect l="62807" t="35068" r="6579" b="27505"/>
          <a:stretch/>
        </p:blipFill>
        <p:spPr>
          <a:xfrm>
            <a:off x="9484651" y="4904790"/>
            <a:ext cx="2662991" cy="1831283"/>
          </a:xfrm>
          <a:prstGeom prst="rect">
            <a:avLst/>
          </a:prstGeom>
        </p:spPr>
      </p:pic>
    </p:spTree>
    <p:extLst>
      <p:ext uri="{BB962C8B-B14F-4D97-AF65-F5344CB8AC3E}">
        <p14:creationId xmlns:p14="http://schemas.microsoft.com/office/powerpoint/2010/main" val="3751257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D0B2FD-692D-2BF5-9267-5EF5ADA8EC0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E595EC8-5F6F-C04D-1D6C-B09E025F8B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C01507-4D98-7A3B-CBAA-E3E4EBDCDE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DC45B4A-B16D-9C2C-CCA2-8038FBF2C5D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142EA54B-C834-B9AC-ED43-53F7E3901F1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5C203F6-F3FF-A01D-884C-C8DC0C20D9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A78026E-58AE-D81F-94B7-304184B949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A0D7E6A-5751-AB32-588C-1965985771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 name="ZoneTexte 29">
            <a:extLst>
              <a:ext uri="{FF2B5EF4-FFF2-40B4-BE49-F238E27FC236}">
                <a16:creationId xmlns:a16="http://schemas.microsoft.com/office/drawing/2014/main" id="{88674457-EC4B-B763-5973-D72B0644DEF3}"/>
              </a:ext>
            </a:extLst>
          </p:cNvPr>
          <p:cNvSpPr txBox="1"/>
          <p:nvPr/>
        </p:nvSpPr>
        <p:spPr>
          <a:xfrm>
            <a:off x="-662067" y="3026935"/>
            <a:ext cx="5274513" cy="1200329"/>
          </a:xfrm>
          <a:prstGeom prst="rect">
            <a:avLst/>
          </a:prstGeom>
          <a:noFill/>
        </p:spPr>
        <p:txBody>
          <a:bodyPr wrap="square">
            <a:spAutoFit/>
          </a:bodyPr>
          <a:lstStyle/>
          <a:p>
            <a:pPr algn="ctr"/>
            <a:r>
              <a:rPr lang="fr-FR" sz="3600" b="1" dirty="0" smtClean="0">
                <a:solidFill>
                  <a:schemeClr val="tx2"/>
                </a:solidFill>
                <a:latin typeface="+mj-lt"/>
              </a:rPr>
              <a:t>EVALUER la SEVERITE</a:t>
            </a:r>
            <a:endParaRPr lang="fr-FR" sz="3600" b="1" dirty="0">
              <a:solidFill>
                <a:schemeClr val="tx2"/>
              </a:solidFill>
              <a:latin typeface="+mj-lt"/>
            </a:endParaRPr>
          </a:p>
        </p:txBody>
      </p:sp>
      <p:sp>
        <p:nvSpPr>
          <p:cNvPr id="17" name="ZoneTexte 16"/>
          <p:cNvSpPr txBox="1"/>
          <p:nvPr/>
        </p:nvSpPr>
        <p:spPr>
          <a:xfrm>
            <a:off x="5215811" y="2547352"/>
            <a:ext cx="6372519" cy="2585323"/>
          </a:xfrm>
          <a:prstGeom prst="rect">
            <a:avLst/>
          </a:prstGeom>
          <a:noFill/>
        </p:spPr>
        <p:txBody>
          <a:bodyPr wrap="square" rtlCol="0">
            <a:spAutoFit/>
          </a:bodyPr>
          <a:lstStyle/>
          <a:p>
            <a:pPr marL="285750" indent="-285750">
              <a:buFontTx/>
              <a:buChar char="-"/>
            </a:pPr>
            <a:r>
              <a:rPr lang="fr-FR" sz="3600" dirty="0" smtClean="0"/>
              <a:t>risque </a:t>
            </a:r>
            <a:r>
              <a:rPr lang="fr-FR" sz="3600" dirty="0"/>
              <a:t>d’exacerbation sévère</a:t>
            </a:r>
          </a:p>
          <a:p>
            <a:pPr marL="285750" indent="-285750">
              <a:buFontTx/>
              <a:buChar char="-"/>
            </a:pPr>
            <a:r>
              <a:rPr lang="fr-FR" sz="3600" dirty="0"/>
              <a:t>risque de limitation de débit   </a:t>
            </a:r>
          </a:p>
          <a:p>
            <a:pPr marL="285750" indent="-285750">
              <a:buFontTx/>
              <a:buChar char="-"/>
            </a:pPr>
            <a:endParaRPr lang="fr-FR" u="sng" dirty="0"/>
          </a:p>
        </p:txBody>
      </p:sp>
    </p:spTree>
    <p:extLst>
      <p:ext uri="{BB962C8B-B14F-4D97-AF65-F5344CB8AC3E}">
        <p14:creationId xmlns:p14="http://schemas.microsoft.com/office/powerpoint/2010/main" val="3114676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onnecteur droit avec flèche 4"/>
          <p:cNvSpPr/>
          <p:nvPr/>
        </p:nvSpPr>
        <p:spPr>
          <a:xfrm flipH="1">
            <a:off x="2865797" y="5355611"/>
            <a:ext cx="3234696" cy="23959"/>
          </a:xfrm>
          <a:prstGeom prst="line">
            <a:avLst/>
          </a:prstGeom>
          <a:noFill/>
          <a:ln w="57150" cap="flat">
            <a:solidFill>
              <a:srgbClr val="7CB51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9" name="Arc 12">
            <a:extLst>
              <a:ext uri="{FF2B5EF4-FFF2-40B4-BE49-F238E27FC236}">
                <a16:creationId xmlns:a16="http://schemas.microsoft.com/office/drawing/2014/main" id="{91CE8C0A-95F2-1B4F-865C-0047B554E844}"/>
              </a:ext>
            </a:extLst>
          </p:cNvPr>
          <p:cNvSpPr/>
          <p:nvPr/>
        </p:nvSpPr>
        <p:spPr>
          <a:xfrm rot="16200000" flipH="1">
            <a:off x="3225377" y="2318298"/>
            <a:ext cx="2503896" cy="32537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543"/>
                  <a:pt x="21600" y="21315"/>
                </a:cubicBezTo>
                <a:cubicBezTo>
                  <a:pt x="21600" y="21410"/>
                  <a:pt x="21599" y="21505"/>
                  <a:pt x="21598" y="21600"/>
                </a:cubicBezTo>
              </a:path>
            </a:pathLst>
          </a:custGeom>
          <a:noFill/>
          <a:ln w="25400" cap="flat">
            <a:solidFill>
              <a:srgbClr val="7CB511"/>
            </a:solidFill>
            <a:prstDash val="solid"/>
            <a:round/>
          </a:ln>
          <a:effectLst>
            <a:outerShdw blurRad="38100" dist="20000" dir="5400000" rotWithShape="0">
              <a:srgbClr val="000000">
                <a:alpha val="38000"/>
              </a:srgbClr>
            </a:outerShdw>
          </a:effectLst>
        </p:spPr>
        <p:txBody>
          <a:bodyPr wrap="square" lIns="45719" tIns="45719" rIns="45719" bIns="45719" numCol="1" anchor="ctr">
            <a:noAutofit/>
          </a:bodyPr>
          <a:lstStyle/>
          <a:p>
            <a:pPr algn="ctr"/>
            <a:endParaRPr/>
          </a:p>
        </p:txBody>
      </p:sp>
      <p:sp>
        <p:nvSpPr>
          <p:cNvPr id="11" name="ZoneTexte 7">
            <a:extLst>
              <a:ext uri="{FF2B5EF4-FFF2-40B4-BE49-F238E27FC236}">
                <a16:creationId xmlns:a16="http://schemas.microsoft.com/office/drawing/2014/main" id="{8058B7F6-F96B-4141-A7A4-52C027338114}"/>
              </a:ext>
            </a:extLst>
          </p:cNvPr>
          <p:cNvSpPr txBox="1"/>
          <p:nvPr/>
        </p:nvSpPr>
        <p:spPr>
          <a:xfrm>
            <a:off x="3653229" y="4346113"/>
            <a:ext cx="994822" cy="584773"/>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sz="2000" b="1">
                <a:solidFill>
                  <a:srgbClr val="92D050"/>
                </a:solidFill>
                <a:latin typeface="Century Gothic"/>
                <a:ea typeface="Century Gothic"/>
                <a:cs typeface="Century Gothic"/>
                <a:sym typeface="Century Gothic"/>
              </a:defRPr>
            </a:pPr>
            <a:r>
              <a:rPr sz="1600" dirty="0">
                <a:solidFill>
                  <a:schemeClr val="accent3">
                    <a:lumMod val="75000"/>
                  </a:schemeClr>
                </a:solidFill>
                <a:latin typeface="Helvetica" pitchFamily="2" charset="0"/>
              </a:rPr>
              <a:t>Invasion </a:t>
            </a:r>
          </a:p>
          <a:p>
            <a:pPr algn="ctr">
              <a:defRPr sz="2000" b="1">
                <a:solidFill>
                  <a:srgbClr val="92D050"/>
                </a:solidFill>
                <a:latin typeface="Century Gothic"/>
                <a:ea typeface="Century Gothic"/>
                <a:cs typeface="Century Gothic"/>
                <a:sym typeface="Century Gothic"/>
              </a:defRPr>
            </a:pPr>
            <a:r>
              <a:rPr sz="1600" dirty="0" err="1">
                <a:solidFill>
                  <a:schemeClr val="accent3">
                    <a:lumMod val="75000"/>
                  </a:schemeClr>
                </a:solidFill>
                <a:latin typeface="Helvetica" pitchFamily="2" charset="0"/>
              </a:rPr>
              <a:t>tissulaire</a:t>
            </a:r>
            <a:endParaRPr sz="1600" dirty="0">
              <a:solidFill>
                <a:schemeClr val="accent3">
                  <a:lumMod val="75000"/>
                </a:schemeClr>
              </a:solidFill>
              <a:latin typeface="Helvetica" pitchFamily="2" charset="0"/>
            </a:endParaRPr>
          </a:p>
        </p:txBody>
      </p:sp>
      <p:sp>
        <p:nvSpPr>
          <p:cNvPr id="18" name="ZoneTexte 5">
            <a:extLst>
              <a:ext uri="{FF2B5EF4-FFF2-40B4-BE49-F238E27FC236}">
                <a16:creationId xmlns:a16="http://schemas.microsoft.com/office/drawing/2014/main" id="{824BDE7A-940C-C34A-9A53-1E4C9DA26569}"/>
              </a:ext>
            </a:extLst>
          </p:cNvPr>
          <p:cNvSpPr txBox="1"/>
          <p:nvPr/>
        </p:nvSpPr>
        <p:spPr>
          <a:xfrm>
            <a:off x="1743119" y="5401030"/>
            <a:ext cx="2214707" cy="7078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000">
                <a:latin typeface="Century Gothic"/>
                <a:ea typeface="Century Gothic"/>
                <a:cs typeface="Century Gothic"/>
                <a:sym typeface="Century Gothic"/>
              </a:defRPr>
            </a:lvl1pPr>
          </a:lstStyle>
          <a:p>
            <a:pPr algn="ctr"/>
            <a:r>
              <a:rPr lang="fr-FR" dirty="0">
                <a:latin typeface="Helvetica" pitchFamily="2" charset="0"/>
              </a:rPr>
              <a:t>Déficience </a:t>
            </a:r>
          </a:p>
          <a:p>
            <a:pPr algn="ctr"/>
            <a:r>
              <a:rPr lang="fr-FR" dirty="0">
                <a:latin typeface="Helvetica" pitchFamily="2" charset="0"/>
              </a:rPr>
              <a:t>Immunitaire (PNN)</a:t>
            </a:r>
            <a:endParaRPr dirty="0">
              <a:latin typeface="Helvetica" pitchFamily="2" charset="0"/>
            </a:endParaRPr>
          </a:p>
        </p:txBody>
      </p:sp>
      <p:sp>
        <p:nvSpPr>
          <p:cNvPr id="14" name="Asthme sévère avec SA…">
            <a:extLst>
              <a:ext uri="{FF2B5EF4-FFF2-40B4-BE49-F238E27FC236}">
                <a16:creationId xmlns:a16="http://schemas.microsoft.com/office/drawing/2014/main" id="{52E00787-3F0A-F84F-A9C1-1E16548E337B}"/>
              </a:ext>
            </a:extLst>
          </p:cNvPr>
          <p:cNvSpPr txBox="1"/>
          <p:nvPr/>
        </p:nvSpPr>
        <p:spPr>
          <a:xfrm>
            <a:off x="4663325" y="4952537"/>
            <a:ext cx="1160572" cy="307777"/>
          </a:xfrm>
          <a:prstGeom prst="rect">
            <a:avLst/>
          </a:prstGeom>
          <a:solidFill>
            <a:schemeClr val="bg1"/>
          </a:solidFill>
          <a:ln w="12700">
            <a:solidFill>
              <a:schemeClr val="bg1">
                <a:lumMod val="85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1600">
                <a:latin typeface="Century Gothic"/>
                <a:ea typeface="Century Gothic"/>
                <a:cs typeface="Century Gothic"/>
                <a:sym typeface="Century Gothic"/>
              </a:defRPr>
            </a:pPr>
            <a:r>
              <a:rPr lang="fr-FR" sz="1400" b="1" dirty="0"/>
              <a:t>Bronchite</a:t>
            </a:r>
            <a:endParaRPr sz="1400" b="1" dirty="0"/>
          </a:p>
        </p:txBody>
      </p:sp>
      <p:sp>
        <p:nvSpPr>
          <p:cNvPr id="19" name="Rectangle 18">
            <a:extLst>
              <a:ext uri="{FF2B5EF4-FFF2-40B4-BE49-F238E27FC236}">
                <a16:creationId xmlns:a16="http://schemas.microsoft.com/office/drawing/2014/main" id="{3A76A7C3-DFA3-D840-BE3A-B89B2BF91633}"/>
              </a:ext>
            </a:extLst>
          </p:cNvPr>
          <p:cNvSpPr/>
          <p:nvPr/>
        </p:nvSpPr>
        <p:spPr>
          <a:xfrm>
            <a:off x="1715518" y="3684167"/>
            <a:ext cx="3253717" cy="523220"/>
          </a:xfrm>
          <a:prstGeom prst="rect">
            <a:avLst/>
          </a:prstGeom>
          <a:solidFill>
            <a:schemeClr val="bg1"/>
          </a:solidFill>
          <a:ln>
            <a:solidFill>
              <a:schemeClr val="bg1">
                <a:lumMod val="85000"/>
              </a:schemeClr>
            </a:solidFill>
          </a:ln>
        </p:spPr>
        <p:txBody>
          <a:bodyPr wrap="square">
            <a:spAutoFit/>
          </a:bodyPr>
          <a:lstStyle/>
          <a:p>
            <a:r>
              <a:rPr lang="fr-FR" sz="1400" b="1" dirty="0">
                <a:latin typeface="Century Gothic" panose="020B0502020202020204" pitchFamily="34" charset="0"/>
              </a:rPr>
              <a:t>Aspergillose pulmonaire chronique</a:t>
            </a:r>
          </a:p>
          <a:p>
            <a:r>
              <a:rPr lang="fr-FR" sz="1400" b="1" dirty="0" err="1">
                <a:latin typeface="Century Gothic" panose="020B0502020202020204" pitchFamily="34" charset="0"/>
              </a:rPr>
              <a:t>Aspergillome</a:t>
            </a:r>
            <a:endParaRPr lang="fr-FR" sz="1400" b="1" dirty="0">
              <a:latin typeface="Century Gothic" panose="020B0502020202020204" pitchFamily="34" charset="0"/>
            </a:endParaRPr>
          </a:p>
        </p:txBody>
      </p:sp>
      <p:pic>
        <p:nvPicPr>
          <p:cNvPr id="24" name="Image 23">
            <a:extLst>
              <a:ext uri="{FF2B5EF4-FFF2-40B4-BE49-F238E27FC236}">
                <a16:creationId xmlns:a16="http://schemas.microsoft.com/office/drawing/2014/main" id="{42FEC3F1-B439-6045-A8AF-1653497BD087}"/>
              </a:ext>
            </a:extLst>
          </p:cNvPr>
          <p:cNvPicPr>
            <a:picLocks noChangeAspect="1"/>
          </p:cNvPicPr>
          <p:nvPr/>
        </p:nvPicPr>
        <p:blipFill>
          <a:blip r:embed="rId3"/>
          <a:stretch>
            <a:fillRect/>
          </a:stretch>
        </p:blipFill>
        <p:spPr>
          <a:xfrm>
            <a:off x="2712778" y="4336422"/>
            <a:ext cx="801822" cy="707884"/>
          </a:xfrm>
          <a:prstGeom prst="rect">
            <a:avLst/>
          </a:prstGeom>
        </p:spPr>
      </p:pic>
      <p:sp>
        <p:nvSpPr>
          <p:cNvPr id="21" name="ZoneTexte 6">
            <a:extLst>
              <a:ext uri="{FF2B5EF4-FFF2-40B4-BE49-F238E27FC236}">
                <a16:creationId xmlns:a16="http://schemas.microsoft.com/office/drawing/2014/main" id="{0FBA28F5-29AB-C340-983D-A6EDECF4ACA9}"/>
              </a:ext>
            </a:extLst>
          </p:cNvPr>
          <p:cNvSpPr txBox="1"/>
          <p:nvPr/>
        </p:nvSpPr>
        <p:spPr>
          <a:xfrm>
            <a:off x="2284288" y="2802448"/>
            <a:ext cx="1220845" cy="584773"/>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sz="2000" b="1">
                <a:solidFill>
                  <a:srgbClr val="92D050"/>
                </a:solidFill>
                <a:latin typeface="Century Gothic"/>
                <a:ea typeface="Century Gothic"/>
                <a:cs typeface="Century Gothic"/>
                <a:sym typeface="Century Gothic"/>
              </a:defRPr>
            </a:pPr>
            <a:r>
              <a:rPr sz="1600" dirty="0">
                <a:solidFill>
                  <a:schemeClr val="accent3">
                    <a:lumMod val="75000"/>
                  </a:schemeClr>
                </a:solidFill>
                <a:latin typeface="Helvetica" pitchFamily="2" charset="0"/>
              </a:rPr>
              <a:t>Invasion </a:t>
            </a:r>
          </a:p>
          <a:p>
            <a:pPr algn="ctr">
              <a:defRPr sz="2000" b="1">
                <a:solidFill>
                  <a:srgbClr val="92D050"/>
                </a:solidFill>
                <a:latin typeface="Century Gothic"/>
                <a:ea typeface="Century Gothic"/>
                <a:cs typeface="Century Gothic"/>
                <a:sym typeface="Century Gothic"/>
              </a:defRPr>
            </a:pPr>
            <a:r>
              <a:rPr sz="1600" dirty="0" err="1">
                <a:solidFill>
                  <a:schemeClr val="accent3">
                    <a:lumMod val="75000"/>
                  </a:schemeClr>
                </a:solidFill>
                <a:latin typeface="Helvetica" pitchFamily="2" charset="0"/>
              </a:rPr>
              <a:t>systémique</a:t>
            </a:r>
            <a:endParaRPr sz="1600" dirty="0">
              <a:solidFill>
                <a:schemeClr val="accent3">
                  <a:lumMod val="75000"/>
                </a:schemeClr>
              </a:solidFill>
              <a:latin typeface="Helvetica" pitchFamily="2" charset="0"/>
            </a:endParaRPr>
          </a:p>
        </p:txBody>
      </p:sp>
      <p:sp>
        <p:nvSpPr>
          <p:cNvPr id="25" name="Aspergillose pulmonaire invasive">
            <a:extLst>
              <a:ext uri="{FF2B5EF4-FFF2-40B4-BE49-F238E27FC236}">
                <a16:creationId xmlns:a16="http://schemas.microsoft.com/office/drawing/2014/main" id="{AB131950-2B24-814F-8256-84903F2BBBA6}"/>
              </a:ext>
            </a:extLst>
          </p:cNvPr>
          <p:cNvSpPr txBox="1"/>
          <p:nvPr/>
        </p:nvSpPr>
        <p:spPr>
          <a:xfrm>
            <a:off x="1856676" y="2363784"/>
            <a:ext cx="1968266" cy="307777"/>
          </a:xfrm>
          <a:prstGeom prst="rect">
            <a:avLst/>
          </a:prstGeom>
          <a:solidFill>
            <a:schemeClr val="bg1"/>
          </a:solidFill>
          <a:ln w="12700">
            <a:solidFill>
              <a:schemeClr val="bg1">
                <a:lumMod val="85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600">
                <a:latin typeface="Century Gothic"/>
                <a:ea typeface="Century Gothic"/>
                <a:cs typeface="Century Gothic"/>
                <a:sym typeface="Century Gothic"/>
              </a:defRPr>
            </a:lvl1pPr>
          </a:lstStyle>
          <a:p>
            <a:r>
              <a:rPr sz="1400" b="1" dirty="0" err="1"/>
              <a:t>Aspergillose</a:t>
            </a:r>
            <a:r>
              <a:rPr sz="1400" b="1" dirty="0"/>
              <a:t> invasive</a:t>
            </a:r>
            <a:endParaRPr lang="fr-FR" sz="1400" b="1" dirty="0"/>
          </a:p>
        </p:txBody>
      </p:sp>
      <p:pic>
        <p:nvPicPr>
          <p:cNvPr id="26" name="Image 25">
            <a:extLst>
              <a:ext uri="{FF2B5EF4-FFF2-40B4-BE49-F238E27FC236}">
                <a16:creationId xmlns:a16="http://schemas.microsoft.com/office/drawing/2014/main" id="{7E85C548-FF8F-6B4A-8B38-004416B96F18}"/>
              </a:ext>
            </a:extLst>
          </p:cNvPr>
          <p:cNvPicPr>
            <a:picLocks noChangeAspect="1"/>
          </p:cNvPicPr>
          <p:nvPr/>
        </p:nvPicPr>
        <p:blipFill>
          <a:blip r:embed="rId4"/>
          <a:stretch>
            <a:fillRect/>
          </a:stretch>
        </p:blipFill>
        <p:spPr>
          <a:xfrm>
            <a:off x="3697526" y="2766857"/>
            <a:ext cx="1368000" cy="695400"/>
          </a:xfrm>
          <a:prstGeom prst="rect">
            <a:avLst/>
          </a:prstGeom>
        </p:spPr>
      </p:pic>
      <p:sp>
        <p:nvSpPr>
          <p:cNvPr id="27" name="Connecteur droit avec flèche 3">
            <a:extLst>
              <a:ext uri="{FF2B5EF4-FFF2-40B4-BE49-F238E27FC236}">
                <a16:creationId xmlns:a16="http://schemas.microsoft.com/office/drawing/2014/main" id="{027E3601-E6C1-BD4B-9888-D9A20777404E}"/>
              </a:ext>
            </a:extLst>
          </p:cNvPr>
          <p:cNvSpPr/>
          <p:nvPr/>
        </p:nvSpPr>
        <p:spPr>
          <a:xfrm>
            <a:off x="6268217" y="5355613"/>
            <a:ext cx="3234695" cy="1"/>
          </a:xfrm>
          <a:prstGeom prst="line">
            <a:avLst/>
          </a:prstGeom>
          <a:noFill/>
          <a:ln w="57150" cap="flat">
            <a:solidFill>
              <a:srgbClr val="B90A12"/>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9" name="Arc 13">
            <a:extLst>
              <a:ext uri="{FF2B5EF4-FFF2-40B4-BE49-F238E27FC236}">
                <a16:creationId xmlns:a16="http://schemas.microsoft.com/office/drawing/2014/main" id="{7C74EDB4-0EA4-3947-902C-D2D364FF1B99}"/>
              </a:ext>
            </a:extLst>
          </p:cNvPr>
          <p:cNvSpPr/>
          <p:nvPr/>
        </p:nvSpPr>
        <p:spPr>
          <a:xfrm rot="5400000">
            <a:off x="6624105" y="2309646"/>
            <a:ext cx="2503896" cy="32537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543"/>
                  <a:pt x="21600" y="21315"/>
                </a:cubicBezTo>
                <a:cubicBezTo>
                  <a:pt x="21600" y="21410"/>
                  <a:pt x="21599" y="21505"/>
                  <a:pt x="21598" y="21600"/>
                </a:cubicBezTo>
              </a:path>
            </a:pathLst>
          </a:custGeom>
          <a:noFill/>
          <a:ln w="25400" cap="flat">
            <a:solidFill>
              <a:srgbClr val="B90A12"/>
            </a:solidFill>
            <a:prstDash val="solid"/>
            <a:round/>
          </a:ln>
          <a:effectLst>
            <a:outerShdw blurRad="38100" dist="20000" dir="5400000" rotWithShape="0">
              <a:srgbClr val="000000">
                <a:alpha val="38000"/>
              </a:srgbClr>
            </a:outerShdw>
          </a:effectLst>
        </p:spPr>
        <p:txBody>
          <a:bodyPr wrap="square" lIns="45719" tIns="45719" rIns="45719" bIns="45719" numCol="1" anchor="ctr">
            <a:noAutofit/>
          </a:bodyPr>
          <a:lstStyle/>
          <a:p>
            <a:pPr algn="ctr"/>
            <a:endParaRPr/>
          </a:p>
        </p:txBody>
      </p:sp>
      <p:sp>
        <p:nvSpPr>
          <p:cNvPr id="30" name="Asthme sévère avec SA…">
            <a:extLst>
              <a:ext uri="{FF2B5EF4-FFF2-40B4-BE49-F238E27FC236}">
                <a16:creationId xmlns:a16="http://schemas.microsoft.com/office/drawing/2014/main" id="{4E9618E8-6BC0-804B-BC8A-FE5A2B340EC7}"/>
              </a:ext>
            </a:extLst>
          </p:cNvPr>
          <p:cNvSpPr txBox="1"/>
          <p:nvPr/>
        </p:nvSpPr>
        <p:spPr>
          <a:xfrm>
            <a:off x="7546281" y="3743159"/>
            <a:ext cx="2773597" cy="523220"/>
          </a:xfrm>
          <a:prstGeom prst="rect">
            <a:avLst/>
          </a:prstGeom>
          <a:solidFill>
            <a:schemeClr val="bg1"/>
          </a:solidFill>
          <a:ln w="12700">
            <a:solidFill>
              <a:schemeClr val="bg1">
                <a:lumMod val="85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600">
                <a:latin typeface="Century Gothic"/>
                <a:ea typeface="Century Gothic"/>
                <a:cs typeface="Century Gothic"/>
                <a:sym typeface="Century Gothic"/>
              </a:defRPr>
            </a:pPr>
            <a:r>
              <a:rPr sz="1400" b="1" dirty="0" err="1"/>
              <a:t>Asthme</a:t>
            </a:r>
            <a:r>
              <a:rPr sz="1400" b="1" dirty="0"/>
              <a:t> </a:t>
            </a:r>
            <a:r>
              <a:rPr sz="1400" b="1" dirty="0" err="1"/>
              <a:t>sévère</a:t>
            </a:r>
            <a:r>
              <a:rPr sz="1400" b="1" dirty="0"/>
              <a:t> avec </a:t>
            </a:r>
            <a:r>
              <a:rPr lang="fr-FR" sz="1400" b="1" dirty="0"/>
              <a:t>sensibilisation fongique</a:t>
            </a:r>
            <a:endParaRPr sz="1400" b="1" dirty="0"/>
          </a:p>
        </p:txBody>
      </p:sp>
      <p:sp>
        <p:nvSpPr>
          <p:cNvPr id="32" name="Asthme sévère avec SA…">
            <a:extLst>
              <a:ext uri="{FF2B5EF4-FFF2-40B4-BE49-F238E27FC236}">
                <a16:creationId xmlns:a16="http://schemas.microsoft.com/office/drawing/2014/main" id="{CDEB2DD2-1F9D-2448-8638-18D3BDA54C14}"/>
              </a:ext>
            </a:extLst>
          </p:cNvPr>
          <p:cNvSpPr txBox="1"/>
          <p:nvPr/>
        </p:nvSpPr>
        <p:spPr>
          <a:xfrm>
            <a:off x="9009157" y="2378532"/>
            <a:ext cx="969194" cy="307777"/>
          </a:xfrm>
          <a:prstGeom prst="rect">
            <a:avLst/>
          </a:prstGeom>
          <a:solidFill>
            <a:schemeClr val="bg1"/>
          </a:solidFill>
          <a:ln w="12700">
            <a:solidFill>
              <a:schemeClr val="bg1">
                <a:lumMod val="85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1600">
                <a:latin typeface="Century Gothic"/>
                <a:ea typeface="Century Gothic"/>
                <a:cs typeface="Century Gothic"/>
                <a:sym typeface="Century Gothic"/>
              </a:defRPr>
            </a:pPr>
            <a:r>
              <a:rPr lang="fr-FR" sz="1400" b="1" dirty="0"/>
              <a:t>ABPA</a:t>
            </a:r>
            <a:endParaRPr sz="1400" b="1" dirty="0"/>
          </a:p>
        </p:txBody>
      </p:sp>
      <p:pic>
        <p:nvPicPr>
          <p:cNvPr id="3" name="Image 2">
            <a:extLst>
              <a:ext uri="{FF2B5EF4-FFF2-40B4-BE49-F238E27FC236}">
                <a16:creationId xmlns:a16="http://schemas.microsoft.com/office/drawing/2014/main" id="{7C4E3D23-CA04-7141-88ED-A480D9DB08C0}"/>
              </a:ext>
            </a:extLst>
          </p:cNvPr>
          <p:cNvPicPr>
            <a:picLocks noChangeAspect="1"/>
          </p:cNvPicPr>
          <p:nvPr/>
        </p:nvPicPr>
        <p:blipFill>
          <a:blip r:embed="rId5"/>
          <a:stretch>
            <a:fillRect/>
          </a:stretch>
        </p:blipFill>
        <p:spPr>
          <a:xfrm flipH="1">
            <a:off x="6650295" y="2772951"/>
            <a:ext cx="1368000" cy="768356"/>
          </a:xfrm>
          <a:prstGeom prst="rect">
            <a:avLst/>
          </a:prstGeom>
        </p:spPr>
      </p:pic>
      <p:sp>
        <p:nvSpPr>
          <p:cNvPr id="35" name="ZoneTexte 7">
            <a:extLst>
              <a:ext uri="{FF2B5EF4-FFF2-40B4-BE49-F238E27FC236}">
                <a16:creationId xmlns:a16="http://schemas.microsoft.com/office/drawing/2014/main" id="{3EC72317-D513-6B43-8F6F-A673178CBF4A}"/>
              </a:ext>
            </a:extLst>
          </p:cNvPr>
          <p:cNvSpPr txBox="1"/>
          <p:nvPr/>
        </p:nvSpPr>
        <p:spPr>
          <a:xfrm>
            <a:off x="8072490" y="2925557"/>
            <a:ext cx="2595511" cy="584773"/>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2000" b="1">
                <a:solidFill>
                  <a:srgbClr val="92D050"/>
                </a:solidFill>
                <a:latin typeface="Century Gothic"/>
                <a:ea typeface="Century Gothic"/>
                <a:cs typeface="Century Gothic"/>
                <a:sym typeface="Century Gothic"/>
              </a:defRPr>
            </a:pPr>
            <a:r>
              <a:rPr lang="fr-FR" sz="1600" dirty="0">
                <a:solidFill>
                  <a:srgbClr val="C00000"/>
                </a:solidFill>
                <a:latin typeface="Helvetica" pitchFamily="2" charset="0"/>
              </a:rPr>
              <a:t>Réponse immunologique complexe</a:t>
            </a:r>
          </a:p>
        </p:txBody>
      </p:sp>
      <p:pic>
        <p:nvPicPr>
          <p:cNvPr id="31" name="Image 30">
            <a:extLst>
              <a:ext uri="{FF2B5EF4-FFF2-40B4-BE49-F238E27FC236}">
                <a16:creationId xmlns:a16="http://schemas.microsoft.com/office/drawing/2014/main" id="{BAD19E66-94F5-C24A-9325-B838BAAEBA38}"/>
              </a:ext>
            </a:extLst>
          </p:cNvPr>
          <p:cNvPicPr>
            <a:picLocks noChangeAspect="1"/>
          </p:cNvPicPr>
          <p:nvPr/>
        </p:nvPicPr>
        <p:blipFill>
          <a:blip r:embed="rId6"/>
          <a:stretch>
            <a:fillRect/>
          </a:stretch>
        </p:blipFill>
        <p:spPr>
          <a:xfrm>
            <a:off x="5710135" y="6115263"/>
            <a:ext cx="972000" cy="692807"/>
          </a:xfrm>
          <a:prstGeom prst="rect">
            <a:avLst/>
          </a:prstGeom>
        </p:spPr>
      </p:pic>
      <p:sp>
        <p:nvSpPr>
          <p:cNvPr id="33" name="ZoneTexte 5">
            <a:extLst>
              <a:ext uri="{FF2B5EF4-FFF2-40B4-BE49-F238E27FC236}">
                <a16:creationId xmlns:a16="http://schemas.microsoft.com/office/drawing/2014/main" id="{D1598DCE-9A37-2048-B7A6-582093FDAA15}"/>
              </a:ext>
            </a:extLst>
          </p:cNvPr>
          <p:cNvSpPr txBox="1"/>
          <p:nvPr/>
        </p:nvSpPr>
        <p:spPr>
          <a:xfrm>
            <a:off x="5217823" y="5401030"/>
            <a:ext cx="1956624" cy="7078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000">
                <a:latin typeface="Century Gothic"/>
                <a:ea typeface="Century Gothic"/>
                <a:cs typeface="Century Gothic"/>
                <a:sym typeface="Century Gothic"/>
              </a:defRPr>
            </a:lvl1pPr>
          </a:lstStyle>
          <a:p>
            <a:pPr algn="ctr"/>
            <a:r>
              <a:rPr dirty="0" err="1">
                <a:latin typeface="Helvetica" pitchFamily="2" charset="0"/>
              </a:rPr>
              <a:t>Immunité</a:t>
            </a:r>
            <a:endParaRPr lang="fr-FR" dirty="0">
              <a:latin typeface="Helvetica" pitchFamily="2" charset="0"/>
            </a:endParaRPr>
          </a:p>
          <a:p>
            <a:pPr algn="ctr"/>
            <a:r>
              <a:rPr lang="fr-FR" dirty="0">
                <a:latin typeface="Helvetica" pitchFamily="2" charset="0"/>
              </a:rPr>
              <a:t>normale (type 1)</a:t>
            </a:r>
            <a:endParaRPr dirty="0">
              <a:latin typeface="Helvetica" pitchFamily="2" charset="0"/>
            </a:endParaRPr>
          </a:p>
        </p:txBody>
      </p:sp>
      <p:sp>
        <p:nvSpPr>
          <p:cNvPr id="36" name="ZoneTexte 5">
            <a:extLst>
              <a:ext uri="{FF2B5EF4-FFF2-40B4-BE49-F238E27FC236}">
                <a16:creationId xmlns:a16="http://schemas.microsoft.com/office/drawing/2014/main" id="{AD280761-B2EF-9143-810E-30307E7E1103}"/>
              </a:ext>
            </a:extLst>
          </p:cNvPr>
          <p:cNvSpPr txBox="1"/>
          <p:nvPr/>
        </p:nvSpPr>
        <p:spPr>
          <a:xfrm>
            <a:off x="8417465" y="5430526"/>
            <a:ext cx="1905328"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000">
                <a:latin typeface="Century Gothic"/>
                <a:ea typeface="Century Gothic"/>
                <a:cs typeface="Century Gothic"/>
                <a:sym typeface="Century Gothic"/>
              </a:defRPr>
            </a:lvl1pPr>
          </a:lstStyle>
          <a:p>
            <a:pPr algn="ctr"/>
            <a:r>
              <a:rPr lang="fr-FR" dirty="0">
                <a:latin typeface="Helvetica" pitchFamily="2" charset="0"/>
              </a:rPr>
              <a:t>Hypersensibilité</a:t>
            </a:r>
            <a:endParaRPr dirty="0">
              <a:latin typeface="Helvetica" pitchFamily="2" charset="0"/>
            </a:endParaRPr>
          </a:p>
        </p:txBody>
      </p:sp>
      <p:pic>
        <p:nvPicPr>
          <p:cNvPr id="37" name="Image 36">
            <a:extLst>
              <a:ext uri="{FF2B5EF4-FFF2-40B4-BE49-F238E27FC236}">
                <a16:creationId xmlns:a16="http://schemas.microsoft.com/office/drawing/2014/main" id="{2A0F3130-1E6A-1847-8139-E7A2B9A1AF6F}"/>
              </a:ext>
            </a:extLst>
          </p:cNvPr>
          <p:cNvPicPr>
            <a:picLocks noChangeAspect="1"/>
          </p:cNvPicPr>
          <p:nvPr/>
        </p:nvPicPr>
        <p:blipFill>
          <a:blip r:embed="rId7"/>
          <a:stretch>
            <a:fillRect/>
          </a:stretch>
        </p:blipFill>
        <p:spPr>
          <a:xfrm>
            <a:off x="9143978" y="4343701"/>
            <a:ext cx="1203545" cy="685095"/>
          </a:xfrm>
          <a:prstGeom prst="rect">
            <a:avLst/>
          </a:prstGeom>
        </p:spPr>
      </p:pic>
      <p:sp>
        <p:nvSpPr>
          <p:cNvPr id="38" name="ZoneTexte 7">
            <a:extLst>
              <a:ext uri="{FF2B5EF4-FFF2-40B4-BE49-F238E27FC236}">
                <a16:creationId xmlns:a16="http://schemas.microsoft.com/office/drawing/2014/main" id="{BCD0F53D-642E-704C-BB0F-F9004376A468}"/>
              </a:ext>
            </a:extLst>
          </p:cNvPr>
          <p:cNvSpPr txBox="1"/>
          <p:nvPr/>
        </p:nvSpPr>
        <p:spPr>
          <a:xfrm>
            <a:off x="7594308" y="4570291"/>
            <a:ext cx="845742" cy="338552"/>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ctr">
              <a:defRPr sz="2000" b="1">
                <a:solidFill>
                  <a:srgbClr val="92D050"/>
                </a:solidFill>
                <a:latin typeface="Century Gothic"/>
                <a:ea typeface="Century Gothic"/>
                <a:cs typeface="Century Gothic"/>
                <a:sym typeface="Century Gothic"/>
              </a:defRPr>
            </a:pPr>
            <a:r>
              <a:rPr lang="fr-FR" sz="1600" dirty="0">
                <a:solidFill>
                  <a:srgbClr val="C00000"/>
                </a:solidFill>
                <a:latin typeface="Helvetica" pitchFamily="2" charset="0"/>
              </a:rPr>
              <a:t>Allergie</a:t>
            </a:r>
          </a:p>
        </p:txBody>
      </p:sp>
      <p:sp>
        <p:nvSpPr>
          <p:cNvPr id="39" name="Responsable de nombreuses pathologies pulmonaires en fonction de l’immunité de l’hôte et la charge en Aspergillus">
            <a:extLst>
              <a:ext uri="{FF2B5EF4-FFF2-40B4-BE49-F238E27FC236}">
                <a16:creationId xmlns:a16="http://schemas.microsoft.com/office/drawing/2014/main" id="{2EEAD62B-36B0-904C-B672-0893CECB857A}"/>
              </a:ext>
            </a:extLst>
          </p:cNvPr>
          <p:cNvSpPr txBox="1"/>
          <p:nvPr/>
        </p:nvSpPr>
        <p:spPr>
          <a:xfrm>
            <a:off x="2154506" y="1540264"/>
            <a:ext cx="787651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Century Gothic"/>
                <a:ea typeface="Century Gothic"/>
                <a:cs typeface="Century Gothic"/>
                <a:sym typeface="Century Gothic"/>
              </a:defRPr>
            </a:lvl1pPr>
          </a:lstStyle>
          <a:p>
            <a:r>
              <a:rPr sz="2000" dirty="0" err="1">
                <a:latin typeface="Helvetica" pitchFamily="2" charset="0"/>
                <a:ea typeface="Helvetica Neue" panose="02000503000000020004" pitchFamily="2" charset="0"/>
                <a:cs typeface="Arial" panose="020B0604020202020204" pitchFamily="34" charset="0"/>
              </a:rPr>
              <a:t>Responsable</a:t>
            </a:r>
            <a:r>
              <a:rPr sz="2000" dirty="0">
                <a:latin typeface="Helvetica" pitchFamily="2" charset="0"/>
                <a:ea typeface="Helvetica Neue" panose="02000503000000020004" pitchFamily="2" charset="0"/>
                <a:cs typeface="Arial" panose="020B0604020202020204" pitchFamily="34" charset="0"/>
              </a:rPr>
              <a:t> de </a:t>
            </a:r>
            <a:r>
              <a:rPr sz="2000" dirty="0" err="1">
                <a:latin typeface="Helvetica" pitchFamily="2" charset="0"/>
                <a:ea typeface="Helvetica Neue" panose="02000503000000020004" pitchFamily="2" charset="0"/>
                <a:cs typeface="Arial" panose="020B0604020202020204" pitchFamily="34" charset="0"/>
              </a:rPr>
              <a:t>nombreuses</a:t>
            </a:r>
            <a:r>
              <a:rPr sz="2000" dirty="0">
                <a:latin typeface="Helvetica" pitchFamily="2" charset="0"/>
                <a:ea typeface="Helvetica Neue" panose="02000503000000020004" pitchFamily="2" charset="0"/>
                <a:cs typeface="Arial" panose="020B0604020202020204" pitchFamily="34" charset="0"/>
              </a:rPr>
              <a:t> pathologies </a:t>
            </a:r>
            <a:r>
              <a:rPr sz="2000" dirty="0" err="1">
                <a:latin typeface="Helvetica" pitchFamily="2" charset="0"/>
                <a:ea typeface="Helvetica Neue" panose="02000503000000020004" pitchFamily="2" charset="0"/>
                <a:cs typeface="Arial" panose="020B0604020202020204" pitchFamily="34" charset="0"/>
              </a:rPr>
              <a:t>pulmonaires</a:t>
            </a:r>
            <a:r>
              <a:rPr sz="2000" dirty="0">
                <a:latin typeface="Helvetica" pitchFamily="2" charset="0"/>
                <a:ea typeface="Helvetica Neue" panose="02000503000000020004" pitchFamily="2" charset="0"/>
                <a:cs typeface="Arial" panose="020B0604020202020204" pitchFamily="34" charset="0"/>
              </a:rPr>
              <a:t> </a:t>
            </a:r>
            <a:r>
              <a:rPr sz="2000" dirty="0" err="1">
                <a:latin typeface="Helvetica" pitchFamily="2" charset="0"/>
                <a:ea typeface="Helvetica Neue" panose="02000503000000020004" pitchFamily="2" charset="0"/>
                <a:cs typeface="Arial" panose="020B0604020202020204" pitchFamily="34" charset="0"/>
              </a:rPr>
              <a:t>en</a:t>
            </a:r>
            <a:r>
              <a:rPr sz="2000" dirty="0">
                <a:latin typeface="Helvetica" pitchFamily="2" charset="0"/>
                <a:ea typeface="Helvetica Neue" panose="02000503000000020004" pitchFamily="2" charset="0"/>
                <a:cs typeface="Arial" panose="020B0604020202020204" pitchFamily="34" charset="0"/>
              </a:rPr>
              <a:t> </a:t>
            </a:r>
            <a:r>
              <a:rPr sz="2000" dirty="0" err="1">
                <a:latin typeface="Helvetica" pitchFamily="2" charset="0"/>
                <a:ea typeface="Helvetica Neue" panose="02000503000000020004" pitchFamily="2" charset="0"/>
                <a:cs typeface="Arial" panose="020B0604020202020204" pitchFamily="34" charset="0"/>
              </a:rPr>
              <a:t>fonction</a:t>
            </a:r>
            <a:r>
              <a:rPr sz="2000" dirty="0">
                <a:latin typeface="Helvetica" pitchFamily="2" charset="0"/>
                <a:ea typeface="Helvetica Neue" panose="02000503000000020004" pitchFamily="2" charset="0"/>
                <a:cs typeface="Arial" panose="020B0604020202020204" pitchFamily="34" charset="0"/>
              </a:rPr>
              <a:t> de </a:t>
            </a:r>
            <a:r>
              <a:rPr sz="2000" dirty="0" err="1">
                <a:latin typeface="Helvetica" pitchFamily="2" charset="0"/>
                <a:ea typeface="Helvetica Neue" panose="02000503000000020004" pitchFamily="2" charset="0"/>
                <a:cs typeface="Arial" panose="020B0604020202020204" pitchFamily="34" charset="0"/>
              </a:rPr>
              <a:t>l’immunité</a:t>
            </a:r>
            <a:r>
              <a:rPr sz="2000" dirty="0">
                <a:latin typeface="Helvetica" pitchFamily="2" charset="0"/>
                <a:ea typeface="Helvetica Neue" panose="02000503000000020004" pitchFamily="2" charset="0"/>
                <a:cs typeface="Arial" panose="020B0604020202020204" pitchFamily="34" charset="0"/>
              </a:rPr>
              <a:t> de </a:t>
            </a:r>
            <a:r>
              <a:rPr sz="2000" dirty="0" err="1">
                <a:latin typeface="Helvetica" pitchFamily="2" charset="0"/>
                <a:ea typeface="Helvetica Neue" panose="02000503000000020004" pitchFamily="2" charset="0"/>
                <a:cs typeface="Arial" panose="020B0604020202020204" pitchFamily="34" charset="0"/>
              </a:rPr>
              <a:t>l’hôte</a:t>
            </a:r>
            <a:r>
              <a:rPr sz="2000" dirty="0">
                <a:latin typeface="Helvetica" pitchFamily="2" charset="0"/>
                <a:ea typeface="Helvetica Neue" panose="02000503000000020004" pitchFamily="2" charset="0"/>
                <a:cs typeface="Arial" panose="020B0604020202020204" pitchFamily="34" charset="0"/>
              </a:rPr>
              <a:t> et la charge </a:t>
            </a:r>
            <a:r>
              <a:rPr sz="2000" dirty="0" err="1">
                <a:latin typeface="Helvetica" pitchFamily="2" charset="0"/>
                <a:ea typeface="Helvetica Neue" panose="02000503000000020004" pitchFamily="2" charset="0"/>
                <a:cs typeface="Arial" panose="020B0604020202020204" pitchFamily="34" charset="0"/>
              </a:rPr>
              <a:t>en</a:t>
            </a:r>
            <a:r>
              <a:rPr sz="2000" dirty="0">
                <a:latin typeface="Helvetica" pitchFamily="2" charset="0"/>
                <a:ea typeface="Helvetica Neue" panose="02000503000000020004" pitchFamily="2" charset="0"/>
                <a:cs typeface="Arial" panose="020B0604020202020204" pitchFamily="34" charset="0"/>
              </a:rPr>
              <a:t> Aspergillus</a:t>
            </a:r>
          </a:p>
        </p:txBody>
      </p:sp>
      <p:sp>
        <p:nvSpPr>
          <p:cNvPr id="40" name="Titre 1">
            <a:extLst>
              <a:ext uri="{FF2B5EF4-FFF2-40B4-BE49-F238E27FC236}">
                <a16:creationId xmlns:a16="http://schemas.microsoft.com/office/drawing/2014/main" id="{0AD21903-FE74-6A42-A939-9DAD25F20F5E}"/>
              </a:ext>
            </a:extLst>
          </p:cNvPr>
          <p:cNvSpPr txBox="1">
            <a:spLocks noGrp="1"/>
          </p:cNvSpPr>
          <p:nvPr>
            <p:ph type="title"/>
          </p:nvPr>
        </p:nvSpPr>
        <p:spPr>
          <a:xfrm>
            <a:off x="1856676" y="904398"/>
            <a:ext cx="8229600" cy="572139"/>
          </a:xfrm>
          <a:prstGeom prst="rect">
            <a:avLst/>
          </a:prstGeom>
          <a:noFill/>
        </p:spPr>
        <p:txBody>
          <a:bodyPr/>
          <a:lstStyle>
            <a:lvl1pPr algn="l">
              <a:spcBef>
                <a:spcPts val="600"/>
              </a:spcBef>
              <a:defRPr sz="2700">
                <a:solidFill>
                  <a:srgbClr val="FFFFFF"/>
                </a:solidFill>
                <a:latin typeface="Century Gothic"/>
                <a:ea typeface="Century Gothic"/>
                <a:cs typeface="Century Gothic"/>
                <a:sym typeface="Century Gothic"/>
              </a:defRPr>
            </a:lvl1pPr>
          </a:lstStyle>
          <a:p>
            <a:r>
              <a:rPr lang="fr-FR" b="1" dirty="0">
                <a:solidFill>
                  <a:srgbClr val="C00000"/>
                </a:solidFill>
                <a:latin typeface="Helvetica" pitchFamily="2" charset="0"/>
              </a:rPr>
              <a:t>Aspergillus</a:t>
            </a:r>
            <a:r>
              <a:rPr b="1" dirty="0">
                <a:solidFill>
                  <a:srgbClr val="C00000"/>
                </a:solidFill>
                <a:latin typeface="Helvetica" pitchFamily="2" charset="0"/>
              </a:rPr>
              <a:t> : </a:t>
            </a:r>
            <a:r>
              <a:rPr b="1" dirty="0" err="1">
                <a:solidFill>
                  <a:srgbClr val="C00000"/>
                </a:solidFill>
                <a:latin typeface="Helvetica" pitchFamily="2" charset="0"/>
              </a:rPr>
              <a:t>allergène</a:t>
            </a:r>
            <a:r>
              <a:rPr b="1" dirty="0">
                <a:solidFill>
                  <a:srgbClr val="C00000"/>
                </a:solidFill>
                <a:latin typeface="Helvetica" pitchFamily="2" charset="0"/>
              </a:rPr>
              <a:t> </a:t>
            </a:r>
            <a:r>
              <a:rPr lang="fr-FR" b="1" dirty="0">
                <a:solidFill>
                  <a:srgbClr val="C00000"/>
                </a:solidFill>
                <a:latin typeface="Helvetica" pitchFamily="2" charset="0"/>
              </a:rPr>
              <a:t>et</a:t>
            </a:r>
            <a:r>
              <a:rPr b="1" dirty="0">
                <a:solidFill>
                  <a:srgbClr val="C00000"/>
                </a:solidFill>
                <a:latin typeface="Helvetica" pitchFamily="2" charset="0"/>
              </a:rPr>
              <a:t> </a:t>
            </a:r>
            <a:r>
              <a:rPr b="1" dirty="0" err="1">
                <a:solidFill>
                  <a:srgbClr val="C00000"/>
                </a:solidFill>
                <a:latin typeface="Helvetica" pitchFamily="2" charset="0"/>
              </a:rPr>
              <a:t>pathogène</a:t>
            </a:r>
            <a:endParaRPr b="1" dirty="0">
              <a:solidFill>
                <a:srgbClr val="C00000"/>
              </a:solidFill>
              <a:latin typeface="Helvetica" pitchFamily="2" charset="0"/>
            </a:endParaRPr>
          </a:p>
        </p:txBody>
      </p:sp>
      <p:pic>
        <p:nvPicPr>
          <p:cNvPr id="42" name="Image 41">
            <a:extLst>
              <a:ext uri="{FF2B5EF4-FFF2-40B4-BE49-F238E27FC236}">
                <a16:creationId xmlns:a16="http://schemas.microsoft.com/office/drawing/2014/main" id="{C6196FD6-F33C-7C47-B535-B8DA4BE8BDE7}"/>
              </a:ext>
            </a:extLst>
          </p:cNvPr>
          <p:cNvPicPr>
            <a:picLocks noChangeAspect="1"/>
          </p:cNvPicPr>
          <p:nvPr/>
        </p:nvPicPr>
        <p:blipFill>
          <a:blip r:embed="rId8"/>
          <a:stretch>
            <a:fillRect/>
          </a:stretch>
        </p:blipFill>
        <p:spPr>
          <a:xfrm>
            <a:off x="2230863" y="6113333"/>
            <a:ext cx="1044000" cy="694736"/>
          </a:xfrm>
          <a:prstGeom prst="rect">
            <a:avLst/>
          </a:prstGeom>
        </p:spPr>
      </p:pic>
      <p:sp>
        <p:nvSpPr>
          <p:cNvPr id="43" name="ZoneTexte 42">
            <a:extLst>
              <a:ext uri="{FF2B5EF4-FFF2-40B4-BE49-F238E27FC236}">
                <a16:creationId xmlns:a16="http://schemas.microsoft.com/office/drawing/2014/main" id="{850B7064-97C9-BD4E-963F-9A9DBD4F6312}"/>
              </a:ext>
            </a:extLst>
          </p:cNvPr>
          <p:cNvSpPr txBox="1"/>
          <p:nvPr/>
        </p:nvSpPr>
        <p:spPr>
          <a:xfrm>
            <a:off x="9131659" y="4702844"/>
            <a:ext cx="37125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200" hangingPunct="0"/>
            <a:r>
              <a:rPr lang="fr-FR" b="1" dirty="0">
                <a:solidFill>
                  <a:srgbClr val="5BF8FA"/>
                </a:solidFill>
                <a:sym typeface="Calibri"/>
              </a:rPr>
              <a:t>IgE</a:t>
            </a:r>
          </a:p>
        </p:txBody>
      </p:sp>
      <p:pic>
        <p:nvPicPr>
          <p:cNvPr id="44" name="Image 43">
            <a:extLst>
              <a:ext uri="{FF2B5EF4-FFF2-40B4-BE49-F238E27FC236}">
                <a16:creationId xmlns:a16="http://schemas.microsoft.com/office/drawing/2014/main" id="{D167C5BF-B974-474E-A211-C06543E2E75D}"/>
              </a:ext>
            </a:extLst>
          </p:cNvPr>
          <p:cNvPicPr>
            <a:picLocks noChangeAspect="1"/>
          </p:cNvPicPr>
          <p:nvPr/>
        </p:nvPicPr>
        <p:blipFill>
          <a:blip r:embed="rId9"/>
          <a:stretch>
            <a:fillRect/>
          </a:stretch>
        </p:blipFill>
        <p:spPr>
          <a:xfrm>
            <a:off x="1652481" y="4349196"/>
            <a:ext cx="1004050" cy="695111"/>
          </a:xfrm>
          <a:prstGeom prst="rect">
            <a:avLst/>
          </a:prstGeom>
        </p:spPr>
      </p:pic>
      <p:sp>
        <p:nvSpPr>
          <p:cNvPr id="2" name="ZoneTexte 1"/>
          <p:cNvSpPr txBox="1"/>
          <p:nvPr/>
        </p:nvSpPr>
        <p:spPr>
          <a:xfrm>
            <a:off x="10347523" y="6438737"/>
            <a:ext cx="2711138" cy="369332"/>
          </a:xfrm>
          <a:prstGeom prst="rect">
            <a:avLst/>
          </a:prstGeom>
          <a:noFill/>
        </p:spPr>
        <p:txBody>
          <a:bodyPr wrap="square" rtlCol="0">
            <a:spAutoFit/>
          </a:bodyPr>
          <a:lstStyle/>
          <a:p>
            <a:r>
              <a:rPr lang="fr-FR" dirty="0" smtClean="0"/>
              <a:t>Pr CHENIVESSE </a:t>
            </a:r>
            <a:endParaRPr lang="fr-FR" dirty="0"/>
          </a:p>
        </p:txBody>
      </p:sp>
      <p:sp>
        <p:nvSpPr>
          <p:cNvPr id="34" name="Titre 1"/>
          <p:cNvSpPr txBox="1">
            <a:spLocks/>
          </p:cNvSpPr>
          <p:nvPr/>
        </p:nvSpPr>
        <p:spPr>
          <a:xfrm>
            <a:off x="229047" y="168095"/>
            <a:ext cx="11934176" cy="7015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tx2"/>
                </a:solidFill>
                <a:ea typeface="+mn-ea"/>
                <a:cs typeface="+mn-cs"/>
              </a:rPr>
              <a:t>Quand ca se complique vraiment … </a:t>
            </a:r>
            <a:br>
              <a:rPr lang="fr-FR" sz="3600" b="1" dirty="0">
                <a:solidFill>
                  <a:schemeClr val="tx2"/>
                </a:solidFill>
                <a:ea typeface="+mn-ea"/>
                <a:cs typeface="+mn-cs"/>
              </a:rPr>
            </a:br>
            <a:r>
              <a:rPr lang="fr-FR" sz="3600" b="1" dirty="0">
                <a:solidFill>
                  <a:schemeClr val="tx2"/>
                </a:solidFill>
                <a:ea typeface="+mn-ea"/>
                <a:cs typeface="+mn-cs"/>
              </a:rPr>
              <a:t>forme particulière : ABPA</a:t>
            </a:r>
          </a:p>
        </p:txBody>
      </p:sp>
    </p:spTree>
    <p:extLst>
      <p:ext uri="{BB962C8B-B14F-4D97-AF65-F5344CB8AC3E}">
        <p14:creationId xmlns:p14="http://schemas.microsoft.com/office/powerpoint/2010/main" val="163727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43483" t="17017" r="28105" b="16905"/>
          <a:stretch/>
        </p:blipFill>
        <p:spPr>
          <a:xfrm>
            <a:off x="0" y="208546"/>
            <a:ext cx="4908884" cy="6422017"/>
          </a:xfrm>
          <a:prstGeom prst="rect">
            <a:avLst/>
          </a:prstGeom>
        </p:spPr>
      </p:pic>
      <p:sp>
        <p:nvSpPr>
          <p:cNvPr id="6" name="ZoneTexte 5"/>
          <p:cNvSpPr txBox="1"/>
          <p:nvPr/>
        </p:nvSpPr>
        <p:spPr>
          <a:xfrm>
            <a:off x="5053262" y="529389"/>
            <a:ext cx="6849979" cy="1200329"/>
          </a:xfrm>
          <a:prstGeom prst="rect">
            <a:avLst/>
          </a:prstGeom>
          <a:noFill/>
        </p:spPr>
        <p:txBody>
          <a:bodyPr wrap="square" rtlCol="0">
            <a:spAutoFit/>
          </a:bodyPr>
          <a:lstStyle/>
          <a:p>
            <a:r>
              <a:rPr lang="fr-FR" dirty="0">
                <a:latin typeface="Helvetica" pitchFamily="2" charset="0"/>
              </a:rPr>
              <a:t>Caractérisée par une réaction immunologique complexe dirigée spécifiquement contre </a:t>
            </a:r>
            <a:r>
              <a:rPr lang="fr-FR" i="1" dirty="0">
                <a:latin typeface="Helvetica" pitchFamily="2" charset="0"/>
              </a:rPr>
              <a:t>Aspergillus </a:t>
            </a:r>
            <a:r>
              <a:rPr lang="fr-FR" i="1" dirty="0" err="1">
                <a:latin typeface="Helvetica" pitchFamily="2" charset="0"/>
              </a:rPr>
              <a:t>fumigatus</a:t>
            </a:r>
            <a:r>
              <a:rPr lang="fr-FR" i="1" dirty="0">
                <a:latin typeface="Helvetica" pitchFamily="2" charset="0"/>
              </a:rPr>
              <a:t> </a:t>
            </a:r>
            <a:r>
              <a:rPr lang="fr-FR" dirty="0">
                <a:latin typeface="Helvetica" pitchFamily="2" charset="0"/>
              </a:rPr>
              <a:t>colonisant les voies aériennes au cours d’une maladie respiratoire chronique.</a:t>
            </a:r>
            <a:endParaRPr lang="fr-FR" dirty="0">
              <a:latin typeface="Helvetica" pitchFamily="2" charset="0"/>
              <a:ea typeface="Helvetica Neue" panose="02000503000000020004" pitchFamily="2" charset="0"/>
              <a:cs typeface="Arial" panose="020B0604020202020204" pitchFamily="34" charset="0"/>
            </a:endParaRPr>
          </a:p>
          <a:p>
            <a:endParaRPr lang="fr-FR" dirty="0"/>
          </a:p>
        </p:txBody>
      </p:sp>
      <p:sp>
        <p:nvSpPr>
          <p:cNvPr id="8" name="Rectangle 7">
            <a:extLst>
              <a:ext uri="{FF2B5EF4-FFF2-40B4-BE49-F238E27FC236}">
                <a16:creationId xmlns:a16="http://schemas.microsoft.com/office/drawing/2014/main" id="{D77C54BC-6A05-E24A-872E-26FE460E6164}"/>
              </a:ext>
            </a:extLst>
          </p:cNvPr>
          <p:cNvSpPr/>
          <p:nvPr/>
        </p:nvSpPr>
        <p:spPr>
          <a:xfrm>
            <a:off x="7684967" y="2406316"/>
            <a:ext cx="415498" cy="369332"/>
          </a:xfrm>
          <a:prstGeom prst="rect">
            <a:avLst/>
          </a:prstGeom>
        </p:spPr>
        <p:txBody>
          <a:bodyPr wrap="none">
            <a:spAutoFit/>
          </a:bodyPr>
          <a:lstStyle/>
          <a:p>
            <a:r>
              <a:rPr lang="fr-FR" dirty="0">
                <a:latin typeface="Apple Color Emoji" pitchFamily="2" charset="0"/>
              </a:rPr>
              <a:t>➕</a:t>
            </a:r>
          </a:p>
        </p:txBody>
      </p:sp>
      <p:sp>
        <p:nvSpPr>
          <p:cNvPr id="9" name="Responsable de nombreuses pathologies pulmonaires en fonction de l’immunité de l’hôte et la charge en Aspergillus">
            <a:extLst>
              <a:ext uri="{FF2B5EF4-FFF2-40B4-BE49-F238E27FC236}">
                <a16:creationId xmlns:a16="http://schemas.microsoft.com/office/drawing/2014/main" id="{185C0505-6BED-B740-AC87-3FD19E237CBA}"/>
              </a:ext>
            </a:extLst>
          </p:cNvPr>
          <p:cNvSpPr txBox="1"/>
          <p:nvPr/>
        </p:nvSpPr>
        <p:spPr>
          <a:xfrm>
            <a:off x="8306559" y="2406316"/>
            <a:ext cx="2569989" cy="440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lvl1pPr>
              <a:defRPr>
                <a:latin typeface="Century Gothic"/>
                <a:ea typeface="Century Gothic"/>
                <a:cs typeface="Century Gothic"/>
                <a:sym typeface="Century Gothic"/>
              </a:defRPr>
            </a:lvl1pPr>
          </a:lstStyle>
          <a:p>
            <a:r>
              <a:rPr lang="fr-FR" sz="1600" b="1" dirty="0">
                <a:latin typeface="Helvetica" pitchFamily="2" charset="0"/>
                <a:ea typeface="Helvetica Neue" panose="02000503000000020004" pitchFamily="2" charset="0"/>
                <a:cs typeface="Arial" panose="020B0604020202020204" pitchFamily="34" charset="0"/>
              </a:rPr>
              <a:t>Réaction immunologique</a:t>
            </a:r>
            <a:endParaRPr sz="1600" b="1" dirty="0">
              <a:latin typeface="Helvetica" pitchFamily="2" charset="0"/>
              <a:ea typeface="Helvetica Neue" panose="02000503000000020004" pitchFamily="2" charset="0"/>
              <a:cs typeface="Arial" panose="020B0604020202020204" pitchFamily="34" charset="0"/>
            </a:endParaRPr>
          </a:p>
        </p:txBody>
      </p:sp>
      <p:sp>
        <p:nvSpPr>
          <p:cNvPr id="10" name="Responsable de nombreuses pathologies pulmonaires en fonction de l’immunité de l’hôte et la charge en Aspergillus">
            <a:extLst>
              <a:ext uri="{FF2B5EF4-FFF2-40B4-BE49-F238E27FC236}">
                <a16:creationId xmlns:a16="http://schemas.microsoft.com/office/drawing/2014/main" id="{3EB6F219-391B-8D4A-8F4A-4610B65F68CF}"/>
              </a:ext>
            </a:extLst>
          </p:cNvPr>
          <p:cNvSpPr txBox="1"/>
          <p:nvPr/>
        </p:nvSpPr>
        <p:spPr>
          <a:xfrm>
            <a:off x="4761015" y="2406316"/>
            <a:ext cx="2923952" cy="440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lvl1pPr>
              <a:defRPr>
                <a:latin typeface="Century Gothic"/>
                <a:ea typeface="Century Gothic"/>
                <a:cs typeface="Century Gothic"/>
                <a:sym typeface="Century Gothic"/>
              </a:defRPr>
            </a:lvl1pPr>
          </a:lstStyle>
          <a:p>
            <a:pPr algn="ctr"/>
            <a:r>
              <a:rPr lang="fr-FR" sz="1600" b="1" dirty="0">
                <a:latin typeface="Helvetica" pitchFamily="2" charset="0"/>
              </a:rPr>
              <a:t>Inhalation et colonisation</a:t>
            </a:r>
            <a:endParaRPr sz="1600" b="1" dirty="0">
              <a:latin typeface="Helvetica" pitchFamily="2" charset="0"/>
              <a:ea typeface="Helvetica Neue" panose="02000503000000020004" pitchFamily="2" charset="0"/>
              <a:cs typeface="Arial" panose="020B0604020202020204" pitchFamily="34" charset="0"/>
            </a:endParaRPr>
          </a:p>
        </p:txBody>
      </p:sp>
      <p:pic>
        <p:nvPicPr>
          <p:cNvPr id="11" name="Image 10">
            <a:extLst>
              <a:ext uri="{FF2B5EF4-FFF2-40B4-BE49-F238E27FC236}">
                <a16:creationId xmlns:a16="http://schemas.microsoft.com/office/drawing/2014/main" id="{E2EC60A4-C14C-0745-ABEC-C9D56DD7D453}"/>
              </a:ext>
            </a:extLst>
          </p:cNvPr>
          <p:cNvPicPr>
            <a:picLocks noChangeAspect="1"/>
          </p:cNvPicPr>
          <p:nvPr/>
        </p:nvPicPr>
        <p:blipFill>
          <a:blip r:embed="rId4"/>
          <a:stretch>
            <a:fillRect/>
          </a:stretch>
        </p:blipFill>
        <p:spPr>
          <a:xfrm>
            <a:off x="8591852" y="2846437"/>
            <a:ext cx="1999401" cy="1503265"/>
          </a:xfrm>
          <a:prstGeom prst="rect">
            <a:avLst/>
          </a:prstGeom>
          <a:ln>
            <a:noFill/>
          </a:ln>
        </p:spPr>
      </p:pic>
      <p:pic>
        <p:nvPicPr>
          <p:cNvPr id="12" name="Image 11">
            <a:extLst>
              <a:ext uri="{FF2B5EF4-FFF2-40B4-BE49-F238E27FC236}">
                <a16:creationId xmlns:a16="http://schemas.microsoft.com/office/drawing/2014/main" id="{BE07B1A0-3583-0B44-B5AE-0C1864271D6E}"/>
              </a:ext>
            </a:extLst>
          </p:cNvPr>
          <p:cNvPicPr>
            <a:picLocks noChangeAspect="1"/>
          </p:cNvPicPr>
          <p:nvPr/>
        </p:nvPicPr>
        <p:blipFill>
          <a:blip r:embed="rId5"/>
          <a:stretch>
            <a:fillRect/>
          </a:stretch>
        </p:blipFill>
        <p:spPr>
          <a:xfrm>
            <a:off x="5372214" y="2846437"/>
            <a:ext cx="2051328" cy="1503265"/>
          </a:xfrm>
          <a:prstGeom prst="rect">
            <a:avLst/>
          </a:prstGeom>
          <a:ln>
            <a:noFill/>
          </a:ln>
        </p:spPr>
      </p:pic>
      <p:sp>
        <p:nvSpPr>
          <p:cNvPr id="13" name="ZoneTexte 12"/>
          <p:cNvSpPr txBox="1"/>
          <p:nvPr/>
        </p:nvSpPr>
        <p:spPr>
          <a:xfrm>
            <a:off x="10347523" y="6438737"/>
            <a:ext cx="2711138" cy="369332"/>
          </a:xfrm>
          <a:prstGeom prst="rect">
            <a:avLst/>
          </a:prstGeom>
          <a:noFill/>
        </p:spPr>
        <p:txBody>
          <a:bodyPr wrap="square" rtlCol="0">
            <a:spAutoFit/>
          </a:bodyPr>
          <a:lstStyle/>
          <a:p>
            <a:r>
              <a:rPr lang="fr-FR" dirty="0" smtClean="0"/>
              <a:t>Pr CHENIVESSE </a:t>
            </a:r>
            <a:endParaRPr lang="fr-FR" dirty="0"/>
          </a:p>
        </p:txBody>
      </p:sp>
    </p:spTree>
    <p:extLst>
      <p:ext uri="{BB962C8B-B14F-4D97-AF65-F5344CB8AC3E}">
        <p14:creationId xmlns:p14="http://schemas.microsoft.com/office/powerpoint/2010/main" val="3111545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sponsable de nombreuses pathologies pulmonaires en fonction de l’immunité de l’hôte et la charge en Aspergillus">
            <a:extLst>
              <a:ext uri="{FF2B5EF4-FFF2-40B4-BE49-F238E27FC236}">
                <a16:creationId xmlns:a16="http://schemas.microsoft.com/office/drawing/2014/main" id="{F0921B26-AE06-B24F-BFC2-9857622F08F9}"/>
              </a:ext>
            </a:extLst>
          </p:cNvPr>
          <p:cNvSpPr txBox="1"/>
          <p:nvPr/>
        </p:nvSpPr>
        <p:spPr>
          <a:xfrm>
            <a:off x="158678" y="352340"/>
            <a:ext cx="1143976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latin typeface="Century Gothic"/>
                <a:ea typeface="Century Gothic"/>
                <a:cs typeface="Century Gothic"/>
                <a:sym typeface="Century Gothic"/>
              </a:defRPr>
            </a:lvl1pPr>
          </a:lstStyle>
          <a:p>
            <a:r>
              <a:rPr lang="fr-FR" sz="2000" dirty="0">
                <a:latin typeface="Helvetica" pitchFamily="2" charset="0"/>
              </a:rPr>
              <a:t>Définie par des </a:t>
            </a:r>
            <a:r>
              <a:rPr lang="fr-FR" dirty="0">
                <a:latin typeface="Helvetica" pitchFamily="2" charset="0"/>
              </a:rPr>
              <a:t>manifestations cliniques typiques associées à des anomalies radiologiques et biologiques.</a:t>
            </a:r>
            <a:endParaRPr sz="2000" dirty="0">
              <a:latin typeface="Helvetica" pitchFamily="2" charset="0"/>
              <a:ea typeface="Helvetica Neue" panose="02000503000000020004" pitchFamily="2" charset="0"/>
              <a:cs typeface="Arial" panose="020B0604020202020204" pitchFamily="34" charset="0"/>
            </a:endParaRPr>
          </a:p>
        </p:txBody>
      </p:sp>
      <p:sp>
        <p:nvSpPr>
          <p:cNvPr id="10" name="Rectangle 9">
            <a:extLst>
              <a:ext uri="{FF2B5EF4-FFF2-40B4-BE49-F238E27FC236}">
                <a16:creationId xmlns:a16="http://schemas.microsoft.com/office/drawing/2014/main" id="{91E79442-A663-7347-878A-1BD682DDBEDA}"/>
              </a:ext>
            </a:extLst>
          </p:cNvPr>
          <p:cNvSpPr/>
          <p:nvPr/>
        </p:nvSpPr>
        <p:spPr>
          <a:xfrm>
            <a:off x="4301871" y="5260566"/>
            <a:ext cx="4572000" cy="1200329"/>
          </a:xfrm>
          <a:prstGeom prst="rect">
            <a:avLst/>
          </a:prstGeom>
        </p:spPr>
        <p:txBody>
          <a:bodyPr>
            <a:spAutoFit/>
          </a:bodyPr>
          <a:lstStyle/>
          <a:p>
            <a:r>
              <a:rPr lang="fr-FR" dirty="0">
                <a:latin typeface="Helvetica" pitchFamily="2" charset="0"/>
              </a:rPr>
              <a:t>IgE spécifiques d’</a:t>
            </a:r>
            <a:r>
              <a:rPr lang="fr-FR" i="1" dirty="0">
                <a:latin typeface="Helvetica" pitchFamily="2" charset="0"/>
              </a:rPr>
              <a:t>Aspergillus </a:t>
            </a:r>
            <a:r>
              <a:rPr lang="fr-FR" i="1" dirty="0" err="1">
                <a:latin typeface="Helvetica" pitchFamily="2" charset="0"/>
              </a:rPr>
              <a:t>fumigatus</a:t>
            </a:r>
            <a:r>
              <a:rPr lang="fr-FR" dirty="0">
                <a:latin typeface="Helvetica" pitchFamily="2" charset="0"/>
              </a:rPr>
              <a:t> Elévation des IgE totales</a:t>
            </a:r>
          </a:p>
          <a:p>
            <a:r>
              <a:rPr lang="fr-FR" dirty="0" err="1">
                <a:latin typeface="Helvetica" pitchFamily="2" charset="0"/>
              </a:rPr>
              <a:t>IgG</a:t>
            </a:r>
            <a:r>
              <a:rPr lang="fr-FR" dirty="0">
                <a:latin typeface="Helvetica" pitchFamily="2" charset="0"/>
              </a:rPr>
              <a:t> spécifiques d’</a:t>
            </a:r>
            <a:r>
              <a:rPr lang="fr-FR" i="1" dirty="0">
                <a:latin typeface="Helvetica" pitchFamily="2" charset="0"/>
              </a:rPr>
              <a:t>Aspergillus </a:t>
            </a:r>
            <a:r>
              <a:rPr lang="fr-FR" i="1" dirty="0" err="1">
                <a:latin typeface="Helvetica" pitchFamily="2" charset="0"/>
              </a:rPr>
              <a:t>fumigatus</a:t>
            </a:r>
            <a:endParaRPr lang="fr-FR" i="1" dirty="0">
              <a:latin typeface="Helvetica" pitchFamily="2" charset="0"/>
            </a:endParaRPr>
          </a:p>
          <a:p>
            <a:r>
              <a:rPr lang="fr-FR" dirty="0">
                <a:latin typeface="Helvetica" pitchFamily="2" charset="0"/>
              </a:rPr>
              <a:t>Eosinophilie</a:t>
            </a:r>
          </a:p>
        </p:txBody>
      </p:sp>
      <p:sp>
        <p:nvSpPr>
          <p:cNvPr id="16" name="Responsable de nombreuses pathologies pulmonaires en fonction de l’immunité de l’hôte et la charge en Aspergillus">
            <a:extLst>
              <a:ext uri="{FF2B5EF4-FFF2-40B4-BE49-F238E27FC236}">
                <a16:creationId xmlns:a16="http://schemas.microsoft.com/office/drawing/2014/main" id="{584E2E8D-9EFC-A64B-86E2-B75189E034EE}"/>
              </a:ext>
            </a:extLst>
          </p:cNvPr>
          <p:cNvSpPr txBox="1"/>
          <p:nvPr/>
        </p:nvSpPr>
        <p:spPr>
          <a:xfrm>
            <a:off x="668142" y="1151715"/>
            <a:ext cx="2330685" cy="440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lvl1pPr>
              <a:defRPr>
                <a:latin typeface="Century Gothic"/>
                <a:ea typeface="Century Gothic"/>
                <a:cs typeface="Century Gothic"/>
                <a:sym typeface="Century Gothic"/>
              </a:defRPr>
            </a:lvl1pPr>
          </a:lstStyle>
          <a:p>
            <a:pPr algn="ctr"/>
            <a:r>
              <a:rPr lang="fr-FR" sz="1600" b="1" dirty="0">
                <a:latin typeface="Helvetica" pitchFamily="2" charset="0"/>
              </a:rPr>
              <a:t>Clinique</a:t>
            </a:r>
          </a:p>
          <a:p>
            <a:pPr algn="ctr"/>
            <a:endParaRPr lang="fr-FR" sz="1600" b="1" dirty="0">
              <a:latin typeface="Helvetica" pitchFamily="2" charset="0"/>
              <a:ea typeface="Helvetica Neue" panose="02000503000000020004" pitchFamily="2" charset="0"/>
              <a:cs typeface="Arial" panose="020B0604020202020204" pitchFamily="34" charset="0"/>
            </a:endParaRPr>
          </a:p>
        </p:txBody>
      </p:sp>
      <p:sp>
        <p:nvSpPr>
          <p:cNvPr id="18" name="Rectangle : coins arrondis 17">
            <a:extLst>
              <a:ext uri="{FF2B5EF4-FFF2-40B4-BE49-F238E27FC236}">
                <a16:creationId xmlns:a16="http://schemas.microsoft.com/office/drawing/2014/main" id="{1D228975-C361-8541-97A4-88C3D4346AE2}"/>
              </a:ext>
            </a:extLst>
          </p:cNvPr>
          <p:cNvSpPr/>
          <p:nvPr/>
        </p:nvSpPr>
        <p:spPr>
          <a:xfrm>
            <a:off x="441661" y="1128506"/>
            <a:ext cx="2880000" cy="1548000"/>
          </a:xfrm>
          <a:prstGeom prst="roundRect">
            <a:avLst/>
          </a:prstGeom>
          <a:noFill/>
          <a:ln w="25400" cap="flat">
            <a:solidFill>
              <a:srgbClr val="C00000"/>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457200" hangingPunct="0"/>
            <a:endParaRPr lang="fr-FR">
              <a:solidFill>
                <a:srgbClr val="000000"/>
              </a:solidFill>
              <a:sym typeface="Calibri"/>
            </a:endParaRPr>
          </a:p>
        </p:txBody>
      </p:sp>
      <p:pic>
        <p:nvPicPr>
          <p:cNvPr id="19" name="Image 18">
            <a:extLst>
              <a:ext uri="{FF2B5EF4-FFF2-40B4-BE49-F238E27FC236}">
                <a16:creationId xmlns:a16="http://schemas.microsoft.com/office/drawing/2014/main" id="{C6BE4C59-5A0D-054A-8773-2588F0330E02}"/>
              </a:ext>
            </a:extLst>
          </p:cNvPr>
          <p:cNvPicPr>
            <a:picLocks noChangeAspect="1"/>
          </p:cNvPicPr>
          <p:nvPr/>
        </p:nvPicPr>
        <p:blipFill>
          <a:blip r:embed="rId3"/>
          <a:stretch>
            <a:fillRect/>
          </a:stretch>
        </p:blipFill>
        <p:spPr>
          <a:xfrm>
            <a:off x="1293874" y="1458039"/>
            <a:ext cx="1288750" cy="965318"/>
          </a:xfrm>
          <a:prstGeom prst="rect">
            <a:avLst/>
          </a:prstGeom>
        </p:spPr>
      </p:pic>
      <p:sp>
        <p:nvSpPr>
          <p:cNvPr id="20" name="Responsable de nombreuses pathologies pulmonaires en fonction de l’immunité de l’hôte et la charge en Aspergillus">
            <a:extLst>
              <a:ext uri="{FF2B5EF4-FFF2-40B4-BE49-F238E27FC236}">
                <a16:creationId xmlns:a16="http://schemas.microsoft.com/office/drawing/2014/main" id="{B2697733-A963-184A-8F52-DF857A2CB542}"/>
              </a:ext>
            </a:extLst>
          </p:cNvPr>
          <p:cNvSpPr txBox="1"/>
          <p:nvPr/>
        </p:nvSpPr>
        <p:spPr>
          <a:xfrm>
            <a:off x="824998" y="3133747"/>
            <a:ext cx="2330685" cy="440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lvl1pPr>
              <a:defRPr>
                <a:latin typeface="Century Gothic"/>
                <a:ea typeface="Century Gothic"/>
                <a:cs typeface="Century Gothic"/>
                <a:sym typeface="Century Gothic"/>
              </a:defRPr>
            </a:lvl1pPr>
          </a:lstStyle>
          <a:p>
            <a:pPr algn="ctr"/>
            <a:r>
              <a:rPr lang="fr-FR" sz="1600" b="1" dirty="0">
                <a:latin typeface="Helvetica" pitchFamily="2" charset="0"/>
              </a:rPr>
              <a:t>Radiologie</a:t>
            </a:r>
          </a:p>
          <a:p>
            <a:pPr algn="ctr"/>
            <a:endParaRPr lang="fr-FR" sz="1600" b="1" dirty="0">
              <a:latin typeface="Helvetica" pitchFamily="2" charset="0"/>
              <a:ea typeface="Helvetica Neue" panose="02000503000000020004" pitchFamily="2" charset="0"/>
              <a:cs typeface="Arial" panose="020B0604020202020204" pitchFamily="34" charset="0"/>
            </a:endParaRPr>
          </a:p>
        </p:txBody>
      </p:sp>
      <p:sp>
        <p:nvSpPr>
          <p:cNvPr id="21" name="Rectangle : coins arrondis 20">
            <a:extLst>
              <a:ext uri="{FF2B5EF4-FFF2-40B4-BE49-F238E27FC236}">
                <a16:creationId xmlns:a16="http://schemas.microsoft.com/office/drawing/2014/main" id="{2DFCE9AD-F47D-B648-B22E-4AFC6746EE73}"/>
              </a:ext>
            </a:extLst>
          </p:cNvPr>
          <p:cNvSpPr/>
          <p:nvPr/>
        </p:nvSpPr>
        <p:spPr>
          <a:xfrm>
            <a:off x="504871" y="3106172"/>
            <a:ext cx="2880000" cy="1548000"/>
          </a:xfrm>
          <a:prstGeom prst="roundRect">
            <a:avLst/>
          </a:prstGeom>
          <a:noFill/>
          <a:ln w="25400" cap="flat">
            <a:solidFill>
              <a:srgbClr val="C00000"/>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457200" hangingPunct="0"/>
            <a:endParaRPr lang="fr-FR">
              <a:solidFill>
                <a:srgbClr val="000000"/>
              </a:solidFill>
              <a:sym typeface="Calibri"/>
            </a:endParaRPr>
          </a:p>
        </p:txBody>
      </p:sp>
      <p:sp>
        <p:nvSpPr>
          <p:cNvPr id="11" name="Rectangle 10">
            <a:extLst>
              <a:ext uri="{FF2B5EF4-FFF2-40B4-BE49-F238E27FC236}">
                <a16:creationId xmlns:a16="http://schemas.microsoft.com/office/drawing/2014/main" id="{B6D1C6C7-C42F-D445-A199-A2AF2375187C}"/>
              </a:ext>
            </a:extLst>
          </p:cNvPr>
          <p:cNvSpPr/>
          <p:nvPr/>
        </p:nvSpPr>
        <p:spPr>
          <a:xfrm>
            <a:off x="4173874" y="1306000"/>
            <a:ext cx="5261550" cy="923330"/>
          </a:xfrm>
          <a:prstGeom prst="rect">
            <a:avLst/>
          </a:prstGeom>
        </p:spPr>
        <p:txBody>
          <a:bodyPr wrap="square">
            <a:spAutoFit/>
          </a:bodyPr>
          <a:lstStyle/>
          <a:p>
            <a:r>
              <a:rPr lang="fr-FR" dirty="0">
                <a:latin typeface="Helvetica" pitchFamily="2" charset="0"/>
              </a:rPr>
              <a:t>Bronchite chronique, bronchorrhée</a:t>
            </a:r>
          </a:p>
          <a:p>
            <a:r>
              <a:rPr lang="fr-FR" dirty="0">
                <a:latin typeface="Helvetica" pitchFamily="2" charset="0"/>
              </a:rPr>
              <a:t>Expectoration de moules bronchiques </a:t>
            </a:r>
            <a:r>
              <a:rPr lang="fr-FR" dirty="0" err="1">
                <a:latin typeface="Helvetica" pitchFamily="2" charset="0"/>
              </a:rPr>
              <a:t>brûnatres</a:t>
            </a:r>
            <a:r>
              <a:rPr lang="fr-FR" dirty="0">
                <a:latin typeface="Helvetica" pitchFamily="2" charset="0"/>
              </a:rPr>
              <a:t> Hémoptysies</a:t>
            </a:r>
            <a:endParaRPr lang="fr-FR" dirty="0"/>
          </a:p>
        </p:txBody>
      </p:sp>
      <p:sp>
        <p:nvSpPr>
          <p:cNvPr id="22" name="Rectangle 21">
            <a:extLst>
              <a:ext uri="{FF2B5EF4-FFF2-40B4-BE49-F238E27FC236}">
                <a16:creationId xmlns:a16="http://schemas.microsoft.com/office/drawing/2014/main" id="{AB12B9A6-1051-9B4A-ACFA-DD6D38382304}"/>
              </a:ext>
            </a:extLst>
          </p:cNvPr>
          <p:cNvSpPr/>
          <p:nvPr/>
        </p:nvSpPr>
        <p:spPr>
          <a:xfrm>
            <a:off x="4301871" y="3353807"/>
            <a:ext cx="4572000" cy="923330"/>
          </a:xfrm>
          <a:prstGeom prst="rect">
            <a:avLst/>
          </a:prstGeom>
        </p:spPr>
        <p:txBody>
          <a:bodyPr>
            <a:spAutoFit/>
          </a:bodyPr>
          <a:lstStyle/>
          <a:p>
            <a:r>
              <a:rPr lang="fr-FR" dirty="0">
                <a:latin typeface="Helvetica" pitchFamily="2" charset="0"/>
              </a:rPr>
              <a:t>Impactions </a:t>
            </a:r>
            <a:r>
              <a:rPr lang="fr-FR" dirty="0" err="1">
                <a:latin typeface="Helvetica" pitchFamily="2" charset="0"/>
              </a:rPr>
              <a:t>mucoïdes</a:t>
            </a:r>
            <a:endParaRPr lang="fr-FR" dirty="0">
              <a:latin typeface="Helvetica" pitchFamily="2" charset="0"/>
            </a:endParaRPr>
          </a:p>
          <a:p>
            <a:r>
              <a:rPr lang="fr-FR" dirty="0">
                <a:latin typeface="Helvetica" pitchFamily="2" charset="0"/>
              </a:rPr>
              <a:t>Opacités labiles</a:t>
            </a:r>
          </a:p>
          <a:p>
            <a:r>
              <a:rPr lang="fr-FR" dirty="0">
                <a:latin typeface="Helvetica" pitchFamily="2" charset="0"/>
              </a:rPr>
              <a:t>Bronchectasies</a:t>
            </a:r>
            <a:endParaRPr lang="fr-FR" dirty="0"/>
          </a:p>
        </p:txBody>
      </p:sp>
      <p:pic>
        <p:nvPicPr>
          <p:cNvPr id="23" name="Image 11" descr="Image 11">
            <a:extLst>
              <a:ext uri="{FF2B5EF4-FFF2-40B4-BE49-F238E27FC236}">
                <a16:creationId xmlns:a16="http://schemas.microsoft.com/office/drawing/2014/main" id="{B15DF0A8-CDBE-1F4E-9482-6296A5D1BE53}"/>
              </a:ext>
            </a:extLst>
          </p:cNvPr>
          <p:cNvPicPr>
            <a:picLocks noChangeAspect="1"/>
          </p:cNvPicPr>
          <p:nvPr/>
        </p:nvPicPr>
        <p:blipFill>
          <a:blip r:embed="rId4"/>
          <a:srcRect l="6589" r="6589"/>
          <a:stretch>
            <a:fillRect/>
          </a:stretch>
        </p:blipFill>
        <p:spPr>
          <a:xfrm>
            <a:off x="668142" y="3554172"/>
            <a:ext cx="1144330" cy="885782"/>
          </a:xfrm>
          <a:prstGeom prst="rect">
            <a:avLst/>
          </a:prstGeom>
          <a:ln w="12700">
            <a:solidFill>
              <a:srgbClr val="000000"/>
            </a:solidFill>
            <a:miter lim="400000"/>
          </a:ln>
        </p:spPr>
      </p:pic>
      <p:pic>
        <p:nvPicPr>
          <p:cNvPr id="24" name="Image 3" descr="Image 3">
            <a:extLst>
              <a:ext uri="{FF2B5EF4-FFF2-40B4-BE49-F238E27FC236}">
                <a16:creationId xmlns:a16="http://schemas.microsoft.com/office/drawing/2014/main" id="{F9327267-F986-144E-BEEB-2415689153F4}"/>
              </a:ext>
            </a:extLst>
          </p:cNvPr>
          <p:cNvPicPr>
            <a:picLocks noChangeAspect="1"/>
          </p:cNvPicPr>
          <p:nvPr/>
        </p:nvPicPr>
        <p:blipFill>
          <a:blip r:embed="rId5"/>
          <a:stretch>
            <a:fillRect/>
          </a:stretch>
        </p:blipFill>
        <p:spPr>
          <a:xfrm>
            <a:off x="2123565" y="3565524"/>
            <a:ext cx="1208723" cy="885782"/>
          </a:xfrm>
          <a:prstGeom prst="rect">
            <a:avLst/>
          </a:prstGeom>
          <a:ln w="12700">
            <a:miter lim="400000"/>
          </a:ln>
        </p:spPr>
      </p:pic>
      <p:sp>
        <p:nvSpPr>
          <p:cNvPr id="25" name="Responsable de nombreuses pathologies pulmonaires en fonction de l’immunité de l’hôte et la charge en Aspergillus">
            <a:extLst>
              <a:ext uri="{FF2B5EF4-FFF2-40B4-BE49-F238E27FC236}">
                <a16:creationId xmlns:a16="http://schemas.microsoft.com/office/drawing/2014/main" id="{6AB9FB6F-7754-7F45-9B5B-071657BA13EE}"/>
              </a:ext>
            </a:extLst>
          </p:cNvPr>
          <p:cNvSpPr txBox="1"/>
          <p:nvPr/>
        </p:nvSpPr>
        <p:spPr>
          <a:xfrm>
            <a:off x="772906" y="5230196"/>
            <a:ext cx="2330685" cy="440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lvl1pPr>
              <a:defRPr>
                <a:latin typeface="Century Gothic"/>
                <a:ea typeface="Century Gothic"/>
                <a:cs typeface="Century Gothic"/>
                <a:sym typeface="Century Gothic"/>
              </a:defRPr>
            </a:lvl1pPr>
          </a:lstStyle>
          <a:p>
            <a:pPr algn="ctr"/>
            <a:r>
              <a:rPr lang="fr-FR" sz="1600" b="1" dirty="0">
                <a:latin typeface="Helvetica" pitchFamily="2" charset="0"/>
              </a:rPr>
              <a:t>Biologie</a:t>
            </a:r>
          </a:p>
          <a:p>
            <a:pPr algn="ctr"/>
            <a:endParaRPr lang="fr-FR" sz="1600" b="1" dirty="0">
              <a:latin typeface="Helvetica" pitchFamily="2" charset="0"/>
              <a:ea typeface="Helvetica Neue" panose="02000503000000020004" pitchFamily="2" charset="0"/>
              <a:cs typeface="Arial" panose="020B0604020202020204" pitchFamily="34" charset="0"/>
            </a:endParaRPr>
          </a:p>
        </p:txBody>
      </p:sp>
      <p:sp>
        <p:nvSpPr>
          <p:cNvPr id="26" name="Rectangle : coins arrondis 25">
            <a:extLst>
              <a:ext uri="{FF2B5EF4-FFF2-40B4-BE49-F238E27FC236}">
                <a16:creationId xmlns:a16="http://schemas.microsoft.com/office/drawing/2014/main" id="{2E16B568-BAB1-F643-9D6A-2C66E41B9D25}"/>
              </a:ext>
            </a:extLst>
          </p:cNvPr>
          <p:cNvSpPr/>
          <p:nvPr/>
        </p:nvSpPr>
        <p:spPr>
          <a:xfrm>
            <a:off x="612575" y="5173723"/>
            <a:ext cx="2880000" cy="1548000"/>
          </a:xfrm>
          <a:prstGeom prst="roundRect">
            <a:avLst/>
          </a:prstGeom>
          <a:noFill/>
          <a:ln w="25400" cap="flat">
            <a:solidFill>
              <a:srgbClr val="C00000"/>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defTabSz="457200" hangingPunct="0"/>
            <a:endParaRPr lang="fr-FR">
              <a:solidFill>
                <a:srgbClr val="000000"/>
              </a:solidFill>
              <a:sym typeface="Calibri"/>
            </a:endParaRPr>
          </a:p>
        </p:txBody>
      </p:sp>
      <p:pic>
        <p:nvPicPr>
          <p:cNvPr id="27" name="Image 26">
            <a:extLst>
              <a:ext uri="{FF2B5EF4-FFF2-40B4-BE49-F238E27FC236}">
                <a16:creationId xmlns:a16="http://schemas.microsoft.com/office/drawing/2014/main" id="{16CC0843-2F2E-DD45-A128-B7794886B702}"/>
              </a:ext>
            </a:extLst>
          </p:cNvPr>
          <p:cNvPicPr>
            <a:picLocks noChangeAspect="1"/>
          </p:cNvPicPr>
          <p:nvPr/>
        </p:nvPicPr>
        <p:blipFill>
          <a:blip r:embed="rId6"/>
          <a:stretch>
            <a:fillRect/>
          </a:stretch>
        </p:blipFill>
        <p:spPr>
          <a:xfrm>
            <a:off x="851720" y="5672337"/>
            <a:ext cx="1133535" cy="852257"/>
          </a:xfrm>
          <a:prstGeom prst="rect">
            <a:avLst/>
          </a:prstGeom>
          <a:ln>
            <a:noFill/>
          </a:ln>
        </p:spPr>
      </p:pic>
      <p:pic>
        <p:nvPicPr>
          <p:cNvPr id="28" name="Image 27">
            <a:extLst>
              <a:ext uri="{FF2B5EF4-FFF2-40B4-BE49-F238E27FC236}">
                <a16:creationId xmlns:a16="http://schemas.microsoft.com/office/drawing/2014/main" id="{5A61EC85-57AC-C94A-9AB5-7742F7613E79}"/>
              </a:ext>
            </a:extLst>
          </p:cNvPr>
          <p:cNvPicPr>
            <a:picLocks noChangeAspect="1"/>
          </p:cNvPicPr>
          <p:nvPr/>
        </p:nvPicPr>
        <p:blipFill>
          <a:blip r:embed="rId7"/>
          <a:stretch>
            <a:fillRect/>
          </a:stretch>
        </p:blipFill>
        <p:spPr>
          <a:xfrm>
            <a:off x="2094375" y="5670317"/>
            <a:ext cx="1289080" cy="961852"/>
          </a:xfrm>
          <a:prstGeom prst="rect">
            <a:avLst/>
          </a:prstGeom>
        </p:spPr>
      </p:pic>
      <p:sp>
        <p:nvSpPr>
          <p:cNvPr id="29" name="ZoneTexte 28"/>
          <p:cNvSpPr txBox="1"/>
          <p:nvPr/>
        </p:nvSpPr>
        <p:spPr>
          <a:xfrm>
            <a:off x="10347523" y="6438737"/>
            <a:ext cx="2711138" cy="369332"/>
          </a:xfrm>
          <a:prstGeom prst="rect">
            <a:avLst/>
          </a:prstGeom>
          <a:noFill/>
        </p:spPr>
        <p:txBody>
          <a:bodyPr wrap="square" rtlCol="0">
            <a:spAutoFit/>
          </a:bodyPr>
          <a:lstStyle/>
          <a:p>
            <a:r>
              <a:rPr lang="fr-FR" dirty="0" smtClean="0"/>
              <a:t>Pr CHENIVESSE </a:t>
            </a:r>
            <a:endParaRPr lang="fr-FR" dirty="0"/>
          </a:p>
        </p:txBody>
      </p:sp>
    </p:spTree>
    <p:extLst>
      <p:ext uri="{BB962C8B-B14F-4D97-AF65-F5344CB8AC3E}">
        <p14:creationId xmlns:p14="http://schemas.microsoft.com/office/powerpoint/2010/main" val="2634236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39640" t="24322" r="26769" b="10192"/>
          <a:stretch/>
        </p:blipFill>
        <p:spPr>
          <a:xfrm>
            <a:off x="0" y="0"/>
            <a:ext cx="6144126" cy="6737685"/>
          </a:xfrm>
          <a:prstGeom prst="rect">
            <a:avLst/>
          </a:prstGeom>
        </p:spPr>
      </p:pic>
      <p:sp>
        <p:nvSpPr>
          <p:cNvPr id="6" name="ZoneTexte 5"/>
          <p:cNvSpPr txBox="1"/>
          <p:nvPr/>
        </p:nvSpPr>
        <p:spPr>
          <a:xfrm>
            <a:off x="6448927" y="240632"/>
            <a:ext cx="2903621" cy="369332"/>
          </a:xfrm>
          <a:prstGeom prst="rect">
            <a:avLst/>
          </a:prstGeom>
          <a:noFill/>
        </p:spPr>
        <p:txBody>
          <a:bodyPr wrap="square" rtlCol="0">
            <a:spAutoFit/>
          </a:bodyPr>
          <a:lstStyle/>
          <a:p>
            <a:r>
              <a:rPr lang="fr-FR" dirty="0" smtClean="0"/>
              <a:t>EVICTION +++ </a:t>
            </a:r>
            <a:endParaRPr lang="fr-FR" dirty="0"/>
          </a:p>
        </p:txBody>
      </p:sp>
    </p:spTree>
    <p:extLst>
      <p:ext uri="{BB962C8B-B14F-4D97-AF65-F5344CB8AC3E}">
        <p14:creationId xmlns:p14="http://schemas.microsoft.com/office/powerpoint/2010/main" val="17439570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185470" y="972592"/>
            <a:ext cx="10021329" cy="5724854"/>
          </a:xfrm>
          <a:prstGeom prst="rect">
            <a:avLst/>
          </a:prstGeom>
        </p:spPr>
      </p:pic>
      <p:sp>
        <p:nvSpPr>
          <p:cNvPr id="5" name="Titre 1"/>
          <p:cNvSpPr txBox="1">
            <a:spLocks/>
          </p:cNvSpPr>
          <p:nvPr/>
        </p:nvSpPr>
        <p:spPr>
          <a:xfrm>
            <a:off x="229047" y="168095"/>
            <a:ext cx="11934176" cy="7015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tx2"/>
                </a:solidFill>
                <a:ea typeface="+mn-ea"/>
                <a:cs typeface="+mn-cs"/>
              </a:rPr>
              <a:t>Quand ca se complique vraiment … </a:t>
            </a:r>
            <a:br>
              <a:rPr lang="fr-FR" sz="3600" b="1" dirty="0">
                <a:solidFill>
                  <a:schemeClr val="tx2"/>
                </a:solidFill>
                <a:ea typeface="+mn-ea"/>
                <a:cs typeface="+mn-cs"/>
              </a:rPr>
            </a:br>
            <a:r>
              <a:rPr lang="fr-FR" sz="3600" b="1" dirty="0">
                <a:solidFill>
                  <a:schemeClr val="tx2"/>
                </a:solidFill>
                <a:ea typeface="+mn-ea"/>
                <a:cs typeface="+mn-cs"/>
              </a:rPr>
              <a:t>forme particulière : </a:t>
            </a:r>
            <a:r>
              <a:rPr lang="fr-FR" sz="3600" b="1" dirty="0" smtClean="0">
                <a:solidFill>
                  <a:schemeClr val="tx2"/>
                </a:solidFill>
                <a:ea typeface="+mn-ea"/>
                <a:cs typeface="+mn-cs"/>
              </a:rPr>
              <a:t>ACO</a:t>
            </a:r>
            <a:endParaRPr lang="fr-FR" sz="3600" b="1" dirty="0">
              <a:solidFill>
                <a:schemeClr val="tx2"/>
              </a:solidFill>
              <a:ea typeface="+mn-ea"/>
              <a:cs typeface="+mn-cs"/>
            </a:endParaRPr>
          </a:p>
        </p:txBody>
      </p:sp>
    </p:spTree>
    <p:extLst>
      <p:ext uri="{BB962C8B-B14F-4D97-AF65-F5344CB8AC3E}">
        <p14:creationId xmlns:p14="http://schemas.microsoft.com/office/powerpoint/2010/main" val="1258444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219498-D544-41AC-98FE-8F956EF66A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00DBFC-17A9-4E0A-AEE2-A49F9AEEF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619378" y="2815445"/>
            <a:ext cx="5277400" cy="1694247"/>
          </a:xfrm>
        </p:spPr>
        <p:txBody>
          <a:bodyPr anchor="t">
            <a:normAutofit/>
          </a:bodyPr>
          <a:lstStyle/>
          <a:p>
            <a:r>
              <a:rPr lang="fr-FR" sz="7200" dirty="0" smtClean="0">
                <a:solidFill>
                  <a:schemeClr val="accent1"/>
                </a:solidFill>
              </a:rPr>
              <a:t>MERCI</a:t>
            </a:r>
            <a:endParaRPr lang="fr-FR" sz="7200" dirty="0">
              <a:solidFill>
                <a:schemeClr val="accent1"/>
              </a:solidFill>
            </a:endParaRPr>
          </a:p>
        </p:txBody>
      </p:sp>
      <p:grpSp>
        <p:nvGrpSpPr>
          <p:cNvPr id="14" name="Group 13">
            <a:extLst>
              <a:ext uri="{FF2B5EF4-FFF2-40B4-BE49-F238E27FC236}">
                <a16:creationId xmlns:a16="http://schemas.microsoft.com/office/drawing/2014/main" id="{D74613BB-817C-4C4F-8A24-4936F2F064C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5" name="Freeform: Shape 14">
              <a:extLst>
                <a:ext uri="{FF2B5EF4-FFF2-40B4-BE49-F238E27FC236}">
                  <a16:creationId xmlns:a16="http://schemas.microsoft.com/office/drawing/2014/main" id="{926C820D-9A01-44F0-AE18-C2DAB089B8C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58B604F-996E-4349-B131-E04ED285D8D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16">
              <a:extLst>
                <a:ext uri="{FF2B5EF4-FFF2-40B4-BE49-F238E27FC236}">
                  <a16:creationId xmlns:a16="http://schemas.microsoft.com/office/drawing/2014/main" id="{27CCEAF3-651B-4605-AE58-F96E2270363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ED519330-E5F1-4248-B58C-1AA0D9E6DAB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ZoneTexte 3">
            <a:extLst>
              <a:ext uri="{FF2B5EF4-FFF2-40B4-BE49-F238E27FC236}">
                <a16:creationId xmlns:a16="http://schemas.microsoft.com/office/drawing/2014/main" id="{56562E58-86D4-516D-E36F-E8F2A7DF4AD1}"/>
              </a:ext>
            </a:extLst>
          </p:cNvPr>
          <p:cNvSpPr txBox="1"/>
          <p:nvPr/>
        </p:nvSpPr>
        <p:spPr>
          <a:xfrm>
            <a:off x="11010177" y="6541141"/>
            <a:ext cx="1698171" cy="369332"/>
          </a:xfrm>
          <a:prstGeom prst="rect">
            <a:avLst/>
          </a:prstGeom>
          <a:noFill/>
        </p:spPr>
        <p:txBody>
          <a:bodyPr wrap="square" rtlCol="0">
            <a:spAutoFit/>
          </a:bodyPr>
          <a:lstStyle/>
          <a:p>
            <a:r>
              <a:rPr lang="fr-FR" dirty="0"/>
              <a:t>Mai 2026</a:t>
            </a:r>
          </a:p>
        </p:txBody>
      </p:sp>
      <p:sp>
        <p:nvSpPr>
          <p:cNvPr id="8" name="ZoneTexte 7">
            <a:extLst>
              <a:ext uri="{FF2B5EF4-FFF2-40B4-BE49-F238E27FC236}">
                <a16:creationId xmlns:a16="http://schemas.microsoft.com/office/drawing/2014/main" id="{A2E0663D-F638-769A-FCF6-7A2889E82AB7}"/>
              </a:ext>
            </a:extLst>
          </p:cNvPr>
          <p:cNvSpPr txBox="1"/>
          <p:nvPr/>
        </p:nvSpPr>
        <p:spPr>
          <a:xfrm>
            <a:off x="32504" y="5525478"/>
            <a:ext cx="6451149" cy="1384995"/>
          </a:xfrm>
          <a:prstGeom prst="rect">
            <a:avLst/>
          </a:prstGeom>
          <a:noFill/>
        </p:spPr>
        <p:txBody>
          <a:bodyPr wrap="square" rtlCol="0">
            <a:spAutoFit/>
          </a:bodyPr>
          <a:lstStyle/>
          <a:p>
            <a:r>
              <a:rPr lang="fr-FR" sz="2800" i="1" dirty="0">
                <a:latin typeface="Alef" panose="00000500000000000000" pitchFamily="2" charset="-79"/>
                <a:cs typeface="Alef" panose="00000500000000000000" pitchFamily="2" charset="-79"/>
              </a:rPr>
              <a:t>Dr BARBARE</a:t>
            </a:r>
          </a:p>
          <a:p>
            <a:r>
              <a:rPr lang="fr-FR" sz="2800" i="1" dirty="0">
                <a:latin typeface="Alef" panose="00000500000000000000" pitchFamily="2" charset="-79"/>
                <a:cs typeface="Alef" panose="00000500000000000000" pitchFamily="2" charset="-79"/>
              </a:rPr>
              <a:t>Dr PEREIRA</a:t>
            </a:r>
          </a:p>
          <a:p>
            <a:r>
              <a:rPr lang="fr-FR" sz="2800" i="1" dirty="0">
                <a:latin typeface="Alef" panose="00000500000000000000" pitchFamily="2" charset="-79"/>
                <a:cs typeface="Alef" panose="00000500000000000000" pitchFamily="2" charset="-79"/>
              </a:rPr>
              <a:t>PH Pneumologie CH Boulogne sur mer</a:t>
            </a:r>
          </a:p>
        </p:txBody>
      </p:sp>
      <p:pic>
        <p:nvPicPr>
          <p:cNvPr id="21" name="Image 20" descr="Plante sur un fond vert">
            <a:extLst>
              <a:ext uri="{FF2B5EF4-FFF2-40B4-BE49-F238E27FC236}">
                <a16:creationId xmlns:a16="http://schemas.microsoft.com/office/drawing/2014/main" id="{CA1F6B20-9548-B49B-A2A9-47C0007143B3}"/>
              </a:ext>
            </a:extLst>
          </p:cNvPr>
          <p:cNvPicPr>
            <a:picLocks noChangeAspect="1"/>
          </p:cNvPicPr>
          <p:nvPr/>
        </p:nvPicPr>
        <p:blipFill>
          <a:blip r:embed="rId2" cstate="print">
            <a:clrChange>
              <a:clrFrom>
                <a:srgbClr val="DFE0B4"/>
              </a:clrFrom>
              <a:clrTo>
                <a:srgbClr val="DFE0B4">
                  <a:alpha val="0"/>
                </a:srgbClr>
              </a:clrTo>
            </a:clrChange>
            <a:extLst>
              <a:ext uri="{28A0092B-C50C-407E-A947-70E740481C1C}">
                <a14:useLocalDpi xmlns:a14="http://schemas.microsoft.com/office/drawing/2010/main" val="0"/>
              </a:ext>
            </a:extLst>
          </a:blip>
          <a:stretch>
            <a:fillRect/>
          </a:stretch>
        </p:blipFill>
        <p:spPr>
          <a:xfrm>
            <a:off x="5109313" y="662170"/>
            <a:ext cx="8304747" cy="5533659"/>
          </a:xfrm>
          <a:prstGeom prst="rect">
            <a:avLst/>
          </a:prstGeom>
        </p:spPr>
      </p:pic>
    </p:spTree>
    <p:extLst>
      <p:ext uri="{BB962C8B-B14F-4D97-AF65-F5344CB8AC3E}">
        <p14:creationId xmlns:p14="http://schemas.microsoft.com/office/powerpoint/2010/main" val="958225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p:cNvSpPr>
            <a:spLocks noGrp="1"/>
          </p:cNvSpPr>
          <p:nvPr>
            <p:ph type="title"/>
          </p:nvPr>
        </p:nvSpPr>
        <p:spPr>
          <a:xfrm>
            <a:off x="262139" y="1601099"/>
            <a:ext cx="5215811" cy="4052001"/>
          </a:xfrm>
        </p:spPr>
        <p:txBody>
          <a:bodyPr>
            <a:normAutofit/>
          </a:bodyPr>
          <a:lstStyle/>
          <a:p>
            <a:r>
              <a:rPr lang="fr-FR" b="1" dirty="0">
                <a:solidFill>
                  <a:schemeClr val="tx2"/>
                </a:solidFill>
              </a:rPr>
              <a:t>DÉFINITION </a:t>
            </a:r>
          </a:p>
        </p:txBody>
      </p:sp>
      <p:sp>
        <p:nvSpPr>
          <p:cNvPr id="3" name="Espace réservé du contenu 2"/>
          <p:cNvSpPr>
            <a:spLocks noGrp="1"/>
          </p:cNvSpPr>
          <p:nvPr>
            <p:ph idx="1"/>
          </p:nvPr>
        </p:nvSpPr>
        <p:spPr>
          <a:xfrm>
            <a:off x="5345723" y="804672"/>
            <a:ext cx="6047701" cy="5230368"/>
          </a:xfrm>
        </p:spPr>
        <p:txBody>
          <a:bodyPr anchor="ctr">
            <a:normAutofit/>
          </a:bodyPr>
          <a:lstStyle/>
          <a:p>
            <a:r>
              <a:rPr lang="fr-FR" sz="2400" u="sng" dirty="0">
                <a:solidFill>
                  <a:schemeClr val="tx2"/>
                </a:solidFill>
              </a:rPr>
              <a:t>selon GINA </a:t>
            </a:r>
            <a:r>
              <a:rPr lang="fr-FR" sz="2400" dirty="0">
                <a:solidFill>
                  <a:schemeClr val="tx2"/>
                </a:solidFill>
              </a:rPr>
              <a:t>:</a:t>
            </a:r>
          </a:p>
          <a:p>
            <a:pPr lvl="1"/>
            <a:r>
              <a:rPr lang="fr-FR" dirty="0">
                <a:solidFill>
                  <a:schemeClr val="tx2"/>
                </a:solidFill>
              </a:rPr>
              <a:t>Symptômes cliniques compatibles associé à une démonstration objective d’une hyperréactivité bronchique </a:t>
            </a:r>
            <a:r>
              <a:rPr lang="fr-FR" b="1" u="sng" dirty="0" smtClean="0">
                <a:solidFill>
                  <a:schemeClr val="tx2"/>
                </a:solidFill>
              </a:rPr>
              <a:t>variable</a:t>
            </a:r>
          </a:p>
          <a:p>
            <a:pPr lvl="1"/>
            <a:endParaRPr lang="fr-FR" b="1" u="sng" dirty="0">
              <a:solidFill>
                <a:schemeClr val="tx2"/>
              </a:solidFill>
            </a:endParaRPr>
          </a:p>
          <a:p>
            <a:pPr marL="457200" lvl="1" indent="0">
              <a:buNone/>
            </a:pPr>
            <a:r>
              <a:rPr lang="fr-FR" dirty="0">
                <a:solidFill>
                  <a:schemeClr val="tx2"/>
                </a:solidFill>
              </a:rPr>
              <a:t>Symptômes de Toux, Sifflements respiratoires, Dyspnée, récidivants (ni Se ni </a:t>
            </a:r>
            <a:r>
              <a:rPr lang="fr-FR" dirty="0" err="1">
                <a:solidFill>
                  <a:schemeClr val="tx2"/>
                </a:solidFill>
              </a:rPr>
              <a:t>Sp</a:t>
            </a:r>
            <a:r>
              <a:rPr lang="fr-FR">
                <a:solidFill>
                  <a:schemeClr val="tx2"/>
                </a:solidFill>
              </a:rPr>
              <a:t>) </a:t>
            </a:r>
            <a:endParaRPr lang="fr-FR" smtClean="0">
              <a:solidFill>
                <a:schemeClr val="tx2"/>
              </a:solidFill>
            </a:endParaRPr>
          </a:p>
          <a:p>
            <a:pPr marL="457200" lvl="1" indent="0">
              <a:buNone/>
            </a:pPr>
            <a:endParaRPr lang="fr-FR" dirty="0">
              <a:solidFill>
                <a:schemeClr val="tx2"/>
              </a:solidFill>
              <a:latin typeface="Calibri" panose="020F0502020204030204" pitchFamily="34" charset="0"/>
              <a:cs typeface="Calibri" panose="020F0502020204030204" pitchFamily="34" charset="0"/>
            </a:endParaRPr>
          </a:p>
          <a:p>
            <a:pPr lvl="1"/>
            <a:r>
              <a:rPr lang="fr-FR" dirty="0" smtClean="0">
                <a:solidFill>
                  <a:schemeClr val="tx2"/>
                </a:solidFill>
              </a:rPr>
              <a:t>Atopie </a:t>
            </a:r>
            <a:r>
              <a:rPr lang="fr-FR" dirty="0">
                <a:solidFill>
                  <a:schemeClr val="tx2"/>
                </a:solidFill>
              </a:rPr>
              <a:t>Personnelle/ Familiale</a:t>
            </a:r>
          </a:p>
          <a:p>
            <a:pPr marL="457200" lvl="1" indent="0">
              <a:buNone/>
            </a:pPr>
            <a:endParaRPr lang="fr-FR" sz="1500" dirty="0">
              <a:solidFill>
                <a:schemeClr val="tx2"/>
              </a:solidFill>
              <a:latin typeface="Calibri" panose="020F0502020204030204" pitchFamily="34" charset="0"/>
              <a:cs typeface="Calibri" panose="020F0502020204030204" pitchFamily="34" charset="0"/>
            </a:endParaRPr>
          </a:p>
          <a:p>
            <a:pPr marL="457200" lvl="1" indent="0">
              <a:buNone/>
            </a:pPr>
            <a:endParaRPr lang="fr-FR" sz="1500" dirty="0">
              <a:solidFill>
                <a:schemeClr val="tx2"/>
              </a:solidFill>
              <a:latin typeface="Calibri" panose="020F0502020204030204" pitchFamily="34" charset="0"/>
              <a:cs typeface="Calibri" panose="020F0502020204030204" pitchFamily="34" charset="0"/>
            </a:endParaRPr>
          </a:p>
          <a:p>
            <a:pPr marL="457200" lvl="1" indent="0">
              <a:buNone/>
            </a:pPr>
            <a:endParaRPr lang="fr-FR" sz="1500" dirty="0">
              <a:solidFill>
                <a:schemeClr val="tx2"/>
              </a:solidFill>
            </a:endParaRPr>
          </a:p>
        </p:txBody>
      </p:sp>
      <p:sp>
        <p:nvSpPr>
          <p:cNvPr id="17" name="ZoneTexte 16"/>
          <p:cNvSpPr txBox="1"/>
          <p:nvPr/>
        </p:nvSpPr>
        <p:spPr>
          <a:xfrm>
            <a:off x="3751464" y="6197601"/>
            <a:ext cx="8279027" cy="577081"/>
          </a:xfrm>
          <a:prstGeom prst="rect">
            <a:avLst/>
          </a:prstGeom>
          <a:noFill/>
        </p:spPr>
        <p:txBody>
          <a:bodyPr wrap="square" rtlCol="0">
            <a:spAutoFit/>
          </a:bodyPr>
          <a:lstStyle/>
          <a:p>
            <a:r>
              <a:rPr lang="fr-FR" sz="1050" i="1" dirty="0" smtClean="0"/>
              <a:t>GINA. Global </a:t>
            </a:r>
            <a:r>
              <a:rPr lang="fr-FR" sz="1050" i="1" dirty="0" err="1" smtClean="0"/>
              <a:t>strategy</a:t>
            </a:r>
            <a:r>
              <a:rPr lang="fr-FR" sz="1050" i="1" dirty="0" smtClean="0"/>
              <a:t> for </a:t>
            </a:r>
            <a:r>
              <a:rPr lang="fr-FR" sz="1050" i="1" dirty="0" err="1" smtClean="0"/>
              <a:t>Asthma</a:t>
            </a:r>
            <a:r>
              <a:rPr lang="fr-FR" sz="1050" i="1" dirty="0" smtClean="0"/>
              <a:t> </a:t>
            </a:r>
            <a:r>
              <a:rPr lang="fr-FR" sz="1050" i="1" dirty="0" err="1" smtClean="0"/>
              <a:t>prevention</a:t>
            </a:r>
            <a:r>
              <a:rPr lang="fr-FR" sz="1050" i="1" dirty="0" smtClean="0"/>
              <a:t> and management 2020</a:t>
            </a:r>
          </a:p>
          <a:p>
            <a:r>
              <a:rPr lang="fr-FR" sz="1050" i="1" dirty="0" smtClean="0"/>
              <a:t>Mise à jour des recommandations 2021 pour la prise en charge et le suivi des patients asthmatiques adultes sous l’égide de la SPLF et SP2A</a:t>
            </a:r>
            <a:endParaRPr lang="fr-FR" sz="1050" i="1" dirty="0"/>
          </a:p>
        </p:txBody>
      </p:sp>
    </p:spTree>
    <p:extLst>
      <p:ext uri="{BB962C8B-B14F-4D97-AF65-F5344CB8AC3E}">
        <p14:creationId xmlns:p14="http://schemas.microsoft.com/office/powerpoint/2010/main" val="2054857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7E9722-57B7-9E8E-CF49-4851D330291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CC434F-DB68-7F19-1DB4-0AF6A63525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65441F-DB53-FCFB-58CF-048CCC770C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B10F8278-BEC3-4F6C-8047-4E0B9FE6491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52CEF143-CBBB-9205-1CE7-4472CE6747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66C5C7F-FD45-C038-D8E9-3949DDC8D3D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484BED1-FA30-73EA-3C12-7DE6D4E6A32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69ABC32-AE31-B3CB-0207-6A5E09CCCD7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a:extLst>
              <a:ext uri="{FF2B5EF4-FFF2-40B4-BE49-F238E27FC236}">
                <a16:creationId xmlns:a16="http://schemas.microsoft.com/office/drawing/2014/main" id="{B442FE19-3F99-2079-982F-A933AA7A629D}"/>
              </a:ext>
            </a:extLst>
          </p:cNvPr>
          <p:cNvSpPr>
            <a:spLocks noGrp="1"/>
          </p:cNvSpPr>
          <p:nvPr>
            <p:ph type="title"/>
          </p:nvPr>
        </p:nvSpPr>
        <p:spPr>
          <a:xfrm>
            <a:off x="426719" y="1497013"/>
            <a:ext cx="5215811" cy="4052001"/>
          </a:xfrm>
        </p:spPr>
        <p:txBody>
          <a:bodyPr>
            <a:normAutofit/>
          </a:bodyPr>
          <a:lstStyle/>
          <a:p>
            <a:r>
              <a:rPr lang="fr-FR" b="1" dirty="0">
                <a:solidFill>
                  <a:schemeClr val="tx2"/>
                </a:solidFill>
              </a:rPr>
              <a:t>DIAGNOSTIC</a:t>
            </a:r>
          </a:p>
        </p:txBody>
      </p:sp>
      <p:sp>
        <p:nvSpPr>
          <p:cNvPr id="7" name="ZoneTexte 6">
            <a:extLst>
              <a:ext uri="{FF2B5EF4-FFF2-40B4-BE49-F238E27FC236}">
                <a16:creationId xmlns:a16="http://schemas.microsoft.com/office/drawing/2014/main" id="{3BD154FC-7292-994C-3D50-C285253C9160}"/>
              </a:ext>
            </a:extLst>
          </p:cNvPr>
          <p:cNvSpPr txBox="1"/>
          <p:nvPr/>
        </p:nvSpPr>
        <p:spPr>
          <a:xfrm>
            <a:off x="5498456" y="2440653"/>
            <a:ext cx="6386586" cy="2677656"/>
          </a:xfrm>
          <a:prstGeom prst="rect">
            <a:avLst/>
          </a:prstGeom>
          <a:noFill/>
        </p:spPr>
        <p:txBody>
          <a:bodyPr wrap="square" rtlCol="0">
            <a:spAutoFit/>
          </a:bodyPr>
          <a:lstStyle/>
          <a:p>
            <a:pPr marL="514350" indent="-514350">
              <a:buFont typeface="+mj-lt"/>
              <a:buAutoNum type="arabicPeriod"/>
            </a:pPr>
            <a:r>
              <a:rPr lang="fr-FR" sz="2800" dirty="0"/>
              <a:t>Spirométrie chez le médecin généraliste </a:t>
            </a:r>
          </a:p>
          <a:p>
            <a:pPr marL="514350" indent="-514350">
              <a:buFont typeface="+mj-lt"/>
              <a:buAutoNum type="arabicPeriod"/>
            </a:pPr>
            <a:endParaRPr lang="fr-FR" sz="2800" dirty="0"/>
          </a:p>
          <a:p>
            <a:pPr marL="514350" indent="-514350">
              <a:buFont typeface="+mj-lt"/>
              <a:buAutoNum type="arabicPeriod"/>
            </a:pPr>
            <a:r>
              <a:rPr lang="fr-FR" sz="2800" dirty="0"/>
              <a:t>Surveillance du DEP </a:t>
            </a:r>
          </a:p>
          <a:p>
            <a:pPr marL="514350" indent="-514350">
              <a:buFont typeface="+mj-lt"/>
              <a:buAutoNum type="arabicPeriod"/>
            </a:pPr>
            <a:endParaRPr lang="fr-FR" sz="2800" dirty="0"/>
          </a:p>
          <a:p>
            <a:pPr marL="514350" indent="-514350">
              <a:buFont typeface="+mj-lt"/>
              <a:buAutoNum type="arabicPeriod"/>
            </a:pPr>
            <a:r>
              <a:rPr lang="fr-FR" sz="2800" dirty="0"/>
              <a:t>Test au CSI </a:t>
            </a:r>
          </a:p>
        </p:txBody>
      </p:sp>
    </p:spTree>
    <p:extLst>
      <p:ext uri="{BB962C8B-B14F-4D97-AF65-F5344CB8AC3E}">
        <p14:creationId xmlns:p14="http://schemas.microsoft.com/office/powerpoint/2010/main" val="187869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989" y="365125"/>
            <a:ext cx="11702575" cy="1006475"/>
          </a:xfrm>
        </p:spPr>
        <p:txBody>
          <a:bodyPr>
            <a:noAutofit/>
          </a:bodyPr>
          <a:lstStyle/>
          <a:p>
            <a:r>
              <a:rPr lang="fr-FR" sz="3600" b="1" dirty="0">
                <a:solidFill>
                  <a:schemeClr val="tx2"/>
                </a:solidFill>
              </a:rPr>
              <a:t>Explorations Fonctionnelles respiratoires</a:t>
            </a:r>
          </a:p>
        </p:txBody>
      </p:sp>
      <p:sp>
        <p:nvSpPr>
          <p:cNvPr id="3" name="Espace réservé du contenu 2"/>
          <p:cNvSpPr>
            <a:spLocks noGrp="1"/>
          </p:cNvSpPr>
          <p:nvPr>
            <p:ph idx="1"/>
          </p:nvPr>
        </p:nvSpPr>
        <p:spPr>
          <a:xfrm>
            <a:off x="345989" y="1825624"/>
            <a:ext cx="8662087" cy="4772883"/>
          </a:xfrm>
        </p:spPr>
        <p:txBody>
          <a:bodyPr>
            <a:normAutofit fontScale="92500" lnSpcReduction="10000"/>
          </a:bodyPr>
          <a:lstStyle/>
          <a:p>
            <a:r>
              <a:rPr lang="fr-FR" dirty="0" smtClean="0"/>
              <a:t>Trouble </a:t>
            </a:r>
            <a:r>
              <a:rPr lang="fr-FR" dirty="0"/>
              <a:t>ventilatoire obstructif </a:t>
            </a:r>
            <a:r>
              <a:rPr lang="fr-FR" dirty="0" smtClean="0"/>
              <a:t>réversible</a:t>
            </a:r>
          </a:p>
          <a:p>
            <a:pPr lvl="1"/>
            <a:r>
              <a:rPr lang="fr-FR" b="1" dirty="0"/>
              <a:t>Rapport VEMS </a:t>
            </a:r>
            <a:r>
              <a:rPr lang="fr-FR" dirty="0"/>
              <a:t>mesuré </a:t>
            </a:r>
            <a:r>
              <a:rPr lang="fr-FR" b="1" dirty="0"/>
              <a:t>/CVF </a:t>
            </a:r>
            <a:r>
              <a:rPr lang="fr-FR" dirty="0"/>
              <a:t>mesurée </a:t>
            </a:r>
            <a:r>
              <a:rPr lang="fr-FR" b="1" dirty="0"/>
              <a:t>&lt; 0,7 (ou &lt; 70</a:t>
            </a:r>
            <a:r>
              <a:rPr lang="fr-FR" b="1" dirty="0" smtClean="0"/>
              <a:t>%)</a:t>
            </a:r>
          </a:p>
          <a:p>
            <a:pPr lvl="1"/>
            <a:r>
              <a:rPr lang="fr-FR" b="1" dirty="0"/>
              <a:t>R</a:t>
            </a:r>
            <a:r>
              <a:rPr lang="fr-FR" b="1" dirty="0" smtClean="0"/>
              <a:t>éversibilité</a:t>
            </a:r>
            <a:r>
              <a:rPr lang="fr-FR" dirty="0" smtClean="0"/>
              <a:t> augmentation </a:t>
            </a:r>
            <a:r>
              <a:rPr lang="fr-FR" dirty="0"/>
              <a:t>du VEMS ou CVF d’au moins 12% et au moins </a:t>
            </a:r>
            <a:r>
              <a:rPr lang="fr-FR" dirty="0" smtClean="0"/>
              <a:t>200mL</a:t>
            </a:r>
          </a:p>
          <a:p>
            <a:pPr marL="0" indent="0">
              <a:buNone/>
            </a:pPr>
            <a:endParaRPr lang="fr-FR" dirty="0"/>
          </a:p>
          <a:p>
            <a:pPr marL="0" indent="0">
              <a:buNone/>
            </a:pPr>
            <a:r>
              <a:rPr lang="fr-FR" dirty="0" smtClean="0"/>
              <a:t>Test de réversibilité : salbutamol </a:t>
            </a:r>
            <a:r>
              <a:rPr lang="fr-FR" dirty="0"/>
              <a:t>400µg (soit 4b) boucle débit volume après 15min) : </a:t>
            </a:r>
          </a:p>
          <a:p>
            <a:pPr marL="457200" lvl="1" indent="0">
              <a:buNone/>
            </a:pPr>
            <a:endParaRPr lang="fr-FR" dirty="0"/>
          </a:p>
          <a:p>
            <a:pPr lvl="1"/>
            <a:r>
              <a:rPr lang="fr-FR" dirty="0"/>
              <a:t>En cas de </a:t>
            </a:r>
            <a:r>
              <a:rPr lang="fr-FR" u="sng" dirty="0"/>
              <a:t>spirométrie normale </a:t>
            </a:r>
            <a:r>
              <a:rPr lang="fr-FR" dirty="0"/>
              <a:t>: </a:t>
            </a:r>
          </a:p>
          <a:p>
            <a:pPr marL="914400" lvl="2" indent="0">
              <a:buNone/>
            </a:pPr>
            <a:r>
              <a:rPr lang="fr-FR" dirty="0"/>
              <a:t>réalisation de test </a:t>
            </a:r>
            <a:r>
              <a:rPr lang="fr-FR" dirty="0" err="1"/>
              <a:t>Métacholine</a:t>
            </a:r>
            <a:r>
              <a:rPr lang="fr-FR" dirty="0"/>
              <a:t> </a:t>
            </a:r>
          </a:p>
          <a:p>
            <a:pPr marL="914400" lvl="2" indent="0">
              <a:buNone/>
            </a:pPr>
            <a:r>
              <a:rPr lang="fr-FR" dirty="0"/>
              <a:t>mesure de variabilité du </a:t>
            </a:r>
            <a:r>
              <a:rPr lang="fr-FR" dirty="0" smtClean="0"/>
              <a:t>DEP</a:t>
            </a:r>
            <a:endParaRPr lang="fr-FR" dirty="0"/>
          </a:p>
        </p:txBody>
      </p:sp>
      <p:pic>
        <p:nvPicPr>
          <p:cNvPr id="5" name="Image 4"/>
          <p:cNvPicPr>
            <a:picLocks noChangeAspect="1"/>
          </p:cNvPicPr>
          <p:nvPr/>
        </p:nvPicPr>
        <p:blipFill>
          <a:blip r:embed="rId3"/>
          <a:stretch>
            <a:fillRect/>
          </a:stretch>
        </p:blipFill>
        <p:spPr>
          <a:xfrm>
            <a:off x="8866039" y="2331870"/>
            <a:ext cx="3325961" cy="4526130"/>
          </a:xfrm>
          <a:prstGeom prst="rect">
            <a:avLst/>
          </a:prstGeom>
        </p:spPr>
      </p:pic>
    </p:spTree>
    <p:extLst>
      <p:ext uri="{BB962C8B-B14F-4D97-AF65-F5344CB8AC3E}">
        <p14:creationId xmlns:p14="http://schemas.microsoft.com/office/powerpoint/2010/main" val="2079381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5266" y="365125"/>
            <a:ext cx="5893724" cy="1325563"/>
          </a:xfrm>
        </p:spPr>
        <p:txBody>
          <a:bodyPr>
            <a:normAutofit/>
          </a:bodyPr>
          <a:lstStyle/>
          <a:p>
            <a:r>
              <a:rPr lang="fr-FR" sz="2800" b="1" u="sng" dirty="0" smtClean="0"/>
              <a:t>« L’art de faire des EFR »</a:t>
            </a:r>
            <a:endParaRPr lang="fr-FR" sz="2800" b="1" u="sng" dirty="0"/>
          </a:p>
        </p:txBody>
      </p:sp>
      <p:pic>
        <p:nvPicPr>
          <p:cNvPr id="1028" name="Picture 4" descr="La spirométrie pour tous (2) : interprétation | 2 Garçons, 1 Fille : 3  Sensibilité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0574" y="1870363"/>
            <a:ext cx="6190875" cy="467235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7290486" y="2568633"/>
            <a:ext cx="4901514" cy="2954655"/>
          </a:xfrm>
          <a:prstGeom prst="rect">
            <a:avLst/>
          </a:prstGeom>
          <a:noFill/>
        </p:spPr>
        <p:txBody>
          <a:bodyPr wrap="square" rtlCol="0">
            <a:spAutoFit/>
          </a:bodyPr>
          <a:lstStyle/>
          <a:p>
            <a:r>
              <a:rPr lang="fr-FR" i="1" dirty="0"/>
              <a:t>Critères d acceptabilité </a:t>
            </a:r>
            <a:r>
              <a:rPr lang="fr-FR" i="1" dirty="0" smtClean="0"/>
              <a:t>et de reproductibilité de la courbe débit-volume:</a:t>
            </a:r>
            <a:endParaRPr lang="fr-FR" i="1" dirty="0"/>
          </a:p>
          <a:p>
            <a:pPr lvl="0" algn="just" eaLnBrk="0" fontAlgn="base" hangingPunct="0">
              <a:spcBef>
                <a:spcPct val="0"/>
              </a:spcBef>
              <a:spcAft>
                <a:spcPct val="0"/>
              </a:spcAft>
            </a:pPr>
            <a:r>
              <a:rPr lang="fr-FR" altLang="fr-FR" dirty="0"/>
              <a:t>* </a:t>
            </a:r>
            <a:r>
              <a:rPr lang="fr-FR" altLang="fr-FR" sz="1600" dirty="0"/>
              <a:t>Inspiration complète et </a:t>
            </a:r>
            <a:r>
              <a:rPr lang="fr-FR" altLang="fr-FR" sz="1600" dirty="0" smtClean="0"/>
              <a:t>rapide (&lt;1s)</a:t>
            </a:r>
            <a:endParaRPr lang="fr-FR" altLang="fr-FR" sz="1600" dirty="0"/>
          </a:p>
          <a:p>
            <a:pPr lvl="0" algn="just" eaLnBrk="0" fontAlgn="base" hangingPunct="0">
              <a:spcBef>
                <a:spcPct val="0"/>
              </a:spcBef>
              <a:spcAft>
                <a:spcPct val="0"/>
              </a:spcAft>
            </a:pPr>
            <a:r>
              <a:rPr lang="fr-FR" altLang="fr-FR" sz="1600" dirty="0" smtClean="0"/>
              <a:t>*Absence </a:t>
            </a:r>
            <a:r>
              <a:rPr lang="fr-FR" altLang="fr-FR" sz="1600" dirty="0"/>
              <a:t>de pause en fin d’inspiration</a:t>
            </a:r>
          </a:p>
          <a:p>
            <a:pPr lvl="0" algn="just" eaLnBrk="0" fontAlgn="base" hangingPunct="0">
              <a:spcBef>
                <a:spcPct val="0"/>
              </a:spcBef>
              <a:spcAft>
                <a:spcPct val="0"/>
              </a:spcAft>
            </a:pPr>
            <a:r>
              <a:rPr lang="fr-FR" altLang="fr-FR" sz="1600" dirty="0"/>
              <a:t>* Début d’effort expiratoire franc et immédiat</a:t>
            </a:r>
          </a:p>
          <a:p>
            <a:pPr lvl="0" algn="just" eaLnBrk="0" fontAlgn="base" hangingPunct="0">
              <a:spcBef>
                <a:spcPct val="0"/>
              </a:spcBef>
              <a:spcAft>
                <a:spcPct val="0"/>
              </a:spcAft>
            </a:pPr>
            <a:r>
              <a:rPr lang="fr-FR" altLang="fr-FR" sz="1600" dirty="0" smtClean="0"/>
              <a:t>* Expiration </a:t>
            </a:r>
            <a:r>
              <a:rPr lang="fr-FR" altLang="fr-FR" sz="1600" dirty="0"/>
              <a:t>prolongée jusqu’à la vidange pulmonaire </a:t>
            </a:r>
            <a:r>
              <a:rPr lang="fr-FR" altLang="fr-FR" sz="1600" dirty="0" smtClean="0"/>
              <a:t>maximale (tenir 15s </a:t>
            </a:r>
            <a:r>
              <a:rPr lang="fr-FR" altLang="fr-FR" sz="1600" dirty="0" err="1" smtClean="0"/>
              <a:t>pr</a:t>
            </a:r>
            <a:r>
              <a:rPr lang="fr-FR" altLang="fr-FR" sz="1600" dirty="0" smtClean="0"/>
              <a:t> VEMS)</a:t>
            </a:r>
          </a:p>
          <a:p>
            <a:pPr lvl="0" algn="just" eaLnBrk="0" fontAlgn="base" hangingPunct="0">
              <a:spcBef>
                <a:spcPct val="0"/>
              </a:spcBef>
              <a:spcAft>
                <a:spcPct val="0"/>
              </a:spcAft>
            </a:pPr>
            <a:r>
              <a:rPr lang="fr-FR" altLang="fr-FR" sz="1600" dirty="0" smtClean="0"/>
              <a:t>* Ecart de 150mL entre les 2 meilleurs valeurs de CVF et VEMS ( sur 3 essais reproductibles)</a:t>
            </a:r>
            <a:endParaRPr lang="fr-FR" altLang="fr-FR" sz="1600" dirty="0"/>
          </a:p>
          <a:p>
            <a:endParaRPr lang="fr-FR" dirty="0" smtClean="0"/>
          </a:p>
          <a:p>
            <a:endParaRPr lang="fr-FR" dirty="0"/>
          </a:p>
        </p:txBody>
      </p:sp>
      <p:sp>
        <p:nvSpPr>
          <p:cNvPr id="9" name="Rectangle 5"/>
          <p:cNvSpPr>
            <a:spLocks noChangeArrowheads="1"/>
          </p:cNvSpPr>
          <p:nvPr/>
        </p:nvSpPr>
        <p:spPr bwMode="auto">
          <a:xfrm>
            <a:off x="6003634"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pic>
        <p:nvPicPr>
          <p:cNvPr id="12" name="Image 11" descr="https://formathon.fr/ftp/800xauto/2025/book/efr/efr-4.jpg"/>
          <p:cNvPicPr/>
          <p:nvPr/>
        </p:nvPicPr>
        <p:blipFill rotWithShape="1">
          <a:blip r:embed="rId4">
            <a:extLst>
              <a:ext uri="{28A0092B-C50C-407E-A947-70E740481C1C}">
                <a14:useLocalDpi xmlns:a14="http://schemas.microsoft.com/office/drawing/2010/main" val="0"/>
              </a:ext>
            </a:extLst>
          </a:blip>
          <a:srcRect l="51239" b="55058"/>
          <a:stretch/>
        </p:blipFill>
        <p:spPr bwMode="auto">
          <a:xfrm>
            <a:off x="7730837" y="39211"/>
            <a:ext cx="4163262" cy="25294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5036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22185" y="259492"/>
            <a:ext cx="5636064" cy="6328212"/>
          </a:xfrm>
          <a:prstGeom prst="rect">
            <a:avLst/>
          </a:prstGeom>
        </p:spPr>
      </p:pic>
      <p:pic>
        <p:nvPicPr>
          <p:cNvPr id="8" name="Image 7"/>
          <p:cNvPicPr>
            <a:picLocks noChangeAspect="1"/>
          </p:cNvPicPr>
          <p:nvPr/>
        </p:nvPicPr>
        <p:blipFill>
          <a:blip r:embed="rId4"/>
          <a:stretch>
            <a:fillRect/>
          </a:stretch>
        </p:blipFill>
        <p:spPr>
          <a:xfrm>
            <a:off x="5730407" y="840259"/>
            <a:ext cx="6119723" cy="4060088"/>
          </a:xfrm>
          <a:prstGeom prst="rect">
            <a:avLst/>
          </a:prstGeom>
        </p:spPr>
      </p:pic>
      <p:sp>
        <p:nvSpPr>
          <p:cNvPr id="9" name="ZoneTexte 8"/>
          <p:cNvSpPr txBox="1"/>
          <p:nvPr/>
        </p:nvSpPr>
        <p:spPr>
          <a:xfrm>
            <a:off x="6693243" y="5750004"/>
            <a:ext cx="5498757" cy="1107996"/>
          </a:xfrm>
          <a:prstGeom prst="rect">
            <a:avLst/>
          </a:prstGeom>
          <a:noFill/>
        </p:spPr>
        <p:txBody>
          <a:bodyPr wrap="square" rtlCol="0">
            <a:spAutoFit/>
          </a:bodyPr>
          <a:lstStyle/>
          <a:p>
            <a:r>
              <a:rPr lang="fr-FR" sz="1200" i="1" dirty="0" smtClean="0"/>
              <a:t>Algorithme de prise en charge en fonction de la probabilité clinique et de la disponibilité de la spirométrie.</a:t>
            </a:r>
          </a:p>
          <a:p>
            <a:r>
              <a:rPr lang="fr-FR" sz="1200" i="1" dirty="0"/>
              <a:t>Mise à jour des recommandations 2021 pour la prise en charge et le suivi des patients asthmatiques adultes sous l’égide de la SPLF et SP2A</a:t>
            </a:r>
          </a:p>
          <a:p>
            <a:endParaRPr lang="fr-FR" dirty="0"/>
          </a:p>
        </p:txBody>
      </p:sp>
    </p:spTree>
    <p:extLst>
      <p:ext uri="{BB962C8B-B14F-4D97-AF65-F5344CB8AC3E}">
        <p14:creationId xmlns:p14="http://schemas.microsoft.com/office/powerpoint/2010/main" val="313626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1429</TotalTime>
  <Words>3035</Words>
  <Application>Microsoft Office PowerPoint</Application>
  <PresentationFormat>Grand écran</PresentationFormat>
  <Paragraphs>417</Paragraphs>
  <Slides>47</Slides>
  <Notes>26</Notes>
  <HiddenSlides>1</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47</vt:i4>
      </vt:variant>
    </vt:vector>
  </HeadingPairs>
  <TitlesOfParts>
    <vt:vector size="60" baseType="lpstr">
      <vt:lpstr>Alef</vt:lpstr>
      <vt:lpstr>Apple Color Emoji</vt:lpstr>
      <vt:lpstr>Aptos</vt:lpstr>
      <vt:lpstr>Aptos Display</vt:lpstr>
      <vt:lpstr>Arial</vt:lpstr>
      <vt:lpstr>Calibri</vt:lpstr>
      <vt:lpstr>Century Gothic</vt:lpstr>
      <vt:lpstr>Helvetica</vt:lpstr>
      <vt:lpstr>Helvetica Neue</vt:lpstr>
      <vt:lpstr>Symbol</vt:lpstr>
      <vt:lpstr>Times New Roman</vt:lpstr>
      <vt:lpstr>Wingdings</vt:lpstr>
      <vt:lpstr>Office Theme</vt:lpstr>
      <vt:lpstr>Asthme</vt:lpstr>
      <vt:lpstr>QUAND Y PENSER ?</vt:lpstr>
      <vt:lpstr>Bronchoconstriction induite par l’exercice</vt:lpstr>
      <vt:lpstr>Présentation PowerPoint</vt:lpstr>
      <vt:lpstr>DÉFINITION </vt:lpstr>
      <vt:lpstr>DIAGNOSTIC</vt:lpstr>
      <vt:lpstr>Explorations Fonctionnelles respiratoires</vt:lpstr>
      <vt:lpstr>« L’art de faire des EFR »</vt:lpstr>
      <vt:lpstr>Présentation PowerPoint</vt:lpstr>
      <vt:lpstr>Variabilité du DEP </vt:lpstr>
      <vt:lpstr>EXACERBATION D’ASTHME</vt:lpstr>
      <vt:lpstr>Présentation PowerPoint</vt:lpstr>
      <vt:lpstr>Présentation PowerPoint</vt:lpstr>
      <vt:lpstr>Présentation PowerPoint</vt:lpstr>
      <vt:lpstr>Prise en charge initiale de l’exacerbation sévère en dehors de la réanimation</vt:lpstr>
      <vt:lpstr>Présentation PowerPoint</vt:lpstr>
      <vt:lpstr>Présentation PowerPoint</vt:lpstr>
      <vt:lpstr>Contrôle de l’Asthme</vt:lpstr>
      <vt:lpstr>Plan d action de l’asthme</vt:lpstr>
      <vt:lpstr>Présentation PowerPoint</vt:lpstr>
      <vt:lpstr>L’observance</vt:lpstr>
      <vt:lpstr>Choix du Dispositif</vt:lpstr>
      <vt:lpstr>Présentation PowerPoint</vt:lpstr>
      <vt:lpstr>PARTIE SP </vt:lpstr>
      <vt:lpstr>CRITERE d’ADRESSAGE</vt:lpstr>
      <vt:lpstr>Présentation PowerPoint</vt:lpstr>
      <vt:lpstr>QUAND EST CE QUE CA SE COMPLIQUE ? </vt:lpstr>
      <vt:lpstr>Présentation PowerPoint</vt:lpstr>
      <vt:lpstr>Présentation PowerPoint</vt:lpstr>
      <vt:lpstr>Présentation PowerPoint</vt:lpstr>
      <vt:lpstr>QUE FAIT LE PNEUMOLOGUE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Aspergillus : allergène et pathogène</vt:lpstr>
      <vt:lpstr>Présentation PowerPoint</vt:lpstr>
      <vt:lpstr>Présentation PowerPoint</vt:lpstr>
      <vt:lpstr>Présentation PowerPoint</vt:lpstr>
      <vt:lpstr>Présentation PowerPoint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Asthme</dc:title>
  <dc:creator>elodie barbare</dc:creator>
  <cp:lastModifiedBy>elodie barbare</cp:lastModifiedBy>
  <cp:revision>51</cp:revision>
  <dcterms:created xsi:type="dcterms:W3CDTF">2026-04-29T08:50:14Z</dcterms:created>
  <dcterms:modified xsi:type="dcterms:W3CDTF">2026-05-19T16:55:48Z</dcterms:modified>
</cp:coreProperties>
</file>