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12/04/12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12/04/12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RETARD PUBERTAIRE </a:t>
            </a:r>
            <a:br>
              <a:rPr lang="fr-FR" dirty="0" smtClean="0"/>
            </a:br>
            <a:r>
              <a:rPr lang="fr-FR" dirty="0" smtClean="0"/>
              <a:t>chez la fille </a:t>
            </a:r>
            <a:br>
              <a:rPr lang="fr-FR" dirty="0" smtClean="0"/>
            </a:br>
            <a:r>
              <a:rPr lang="fr-FR" dirty="0" smtClean="0"/>
              <a:t>ET AMENORRHEES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62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RETARD PUBERTAIRE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Absence de signes pubertaires après 14 ans </a:t>
            </a:r>
          </a:p>
          <a:p>
            <a:r>
              <a:rPr lang="fr-FR" dirty="0" smtClean="0"/>
              <a:t>Antécédents </a:t>
            </a:r>
            <a:r>
              <a:rPr lang="fr-FR" dirty="0"/>
              <a:t>médicaux</a:t>
            </a:r>
            <a:r>
              <a:rPr lang="fr-FR" dirty="0" smtClean="0"/>
              <a:t>, </a:t>
            </a:r>
            <a:r>
              <a:rPr lang="fr-FR" dirty="0" err="1" smtClean="0"/>
              <a:t>chir</a:t>
            </a:r>
            <a:r>
              <a:rPr lang="fr-FR" dirty="0" smtClean="0"/>
              <a:t>, </a:t>
            </a:r>
            <a:r>
              <a:rPr lang="fr-FR" dirty="0" err="1" smtClean="0"/>
              <a:t>ttt</a:t>
            </a:r>
            <a:r>
              <a:rPr lang="fr-FR" dirty="0" smtClean="0"/>
              <a:t>, </a:t>
            </a:r>
            <a:r>
              <a:rPr lang="fr-FR" dirty="0"/>
              <a:t>antécédents familiaux</a:t>
            </a:r>
            <a:endParaRPr lang="fr-FR" dirty="0" smtClean="0"/>
          </a:p>
          <a:p>
            <a:r>
              <a:rPr lang="fr-FR" dirty="0" smtClean="0"/>
              <a:t>Croissance staturo</a:t>
            </a:r>
            <a:r>
              <a:rPr lang="fr-FR" dirty="0"/>
              <a:t>-</a:t>
            </a:r>
            <a:r>
              <a:rPr lang="fr-FR" dirty="0" smtClean="0"/>
              <a:t>pondérale</a:t>
            </a:r>
          </a:p>
          <a:p>
            <a:r>
              <a:rPr lang="fr-FR" dirty="0" smtClean="0"/>
              <a:t>TCA, douleurs pelviennes, galactorrhée, céphalées, troubles visuels, activité physique</a:t>
            </a:r>
          </a:p>
          <a:p>
            <a:r>
              <a:rPr lang="fr-FR" dirty="0" smtClean="0"/>
              <a:t>Selon interrogatoire et examen : AO, FSH, LH, E2, écho pelvienne, caryotype, IRM hypophysaire</a:t>
            </a:r>
          </a:p>
          <a:p>
            <a:r>
              <a:rPr lang="fr-FR" dirty="0" smtClean="0"/>
              <a:t>Le plus souvent retard simple (30%), hypogonadisme </a:t>
            </a:r>
            <a:r>
              <a:rPr lang="fr-FR" dirty="0" err="1" smtClean="0"/>
              <a:t>hypogonadotrope</a:t>
            </a:r>
            <a:r>
              <a:rPr lang="fr-FR" dirty="0" smtClean="0"/>
              <a:t> permanent (20%), fonctionnel (20%), insuffisance ovarienne 25%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89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ETIOLOGIES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Hypothalamohypophysaire</a:t>
            </a:r>
            <a:r>
              <a:rPr lang="fr-FR" dirty="0" smtClean="0"/>
              <a:t> : FSH, LH, E2 bas</a:t>
            </a:r>
          </a:p>
          <a:p>
            <a:pPr lvl="1"/>
            <a:r>
              <a:rPr lang="fr-FR" dirty="0" smtClean="0"/>
              <a:t>Tumeurs et processus </a:t>
            </a:r>
            <a:r>
              <a:rPr lang="fr-FR" dirty="0" err="1" smtClean="0"/>
              <a:t>infiltratifs</a:t>
            </a:r>
            <a:r>
              <a:rPr lang="fr-FR" dirty="0" smtClean="0"/>
              <a:t> : </a:t>
            </a:r>
            <a:r>
              <a:rPr lang="fr-FR" dirty="0" err="1" smtClean="0"/>
              <a:t>macroadénomes</a:t>
            </a:r>
            <a:r>
              <a:rPr lang="fr-FR" dirty="0" smtClean="0"/>
              <a:t> et craniopharyngiomes (retard </a:t>
            </a:r>
            <a:r>
              <a:rPr lang="fr-FR" dirty="0" err="1" smtClean="0"/>
              <a:t>staturopondéral</a:t>
            </a:r>
            <a:r>
              <a:rPr lang="fr-FR" dirty="0" smtClean="0"/>
              <a:t> associé), sarcoïdose, </a:t>
            </a:r>
            <a:r>
              <a:rPr lang="fr-FR" dirty="0" err="1" smtClean="0"/>
              <a:t>histiocytose</a:t>
            </a:r>
            <a:r>
              <a:rPr lang="fr-FR" dirty="0" smtClean="0"/>
              <a:t>, RT</a:t>
            </a:r>
          </a:p>
          <a:p>
            <a:pPr lvl="1"/>
            <a:r>
              <a:rPr lang="fr-FR" dirty="0" smtClean="0"/>
              <a:t>Congénital (</a:t>
            </a:r>
            <a:r>
              <a:rPr lang="fr-FR" dirty="0" err="1" smtClean="0"/>
              <a:t>impubérisme</a:t>
            </a:r>
            <a:r>
              <a:rPr lang="fr-FR" dirty="0" smtClean="0"/>
              <a:t> ou aménorrhée primaire) : </a:t>
            </a:r>
            <a:r>
              <a:rPr lang="fr-FR" dirty="0" err="1"/>
              <a:t>S</a:t>
            </a:r>
            <a:r>
              <a:rPr lang="fr-FR" dirty="0" err="1" smtClean="0"/>
              <a:t>d</a:t>
            </a:r>
            <a:r>
              <a:rPr lang="fr-FR" dirty="0" smtClean="0"/>
              <a:t> de </a:t>
            </a:r>
            <a:r>
              <a:rPr lang="fr-FR" dirty="0" err="1" smtClean="0"/>
              <a:t>Kallman</a:t>
            </a:r>
            <a:r>
              <a:rPr lang="fr-FR" dirty="0" smtClean="0"/>
              <a:t> (anosmie)…</a:t>
            </a:r>
          </a:p>
          <a:p>
            <a:pPr lvl="1"/>
            <a:r>
              <a:rPr lang="fr-FR" dirty="0" smtClean="0"/>
              <a:t>Fonctionnel : TCA, exercice physique intense, maladie chronique (diagnostic d’élimination)</a:t>
            </a:r>
          </a:p>
          <a:p>
            <a:pPr lvl="1"/>
            <a:r>
              <a:rPr lang="fr-FR" dirty="0" smtClean="0"/>
              <a:t>Retard simple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40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ETIOLOGIES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Origine périphérique : E2 bas, FSH et LH augmentés</a:t>
            </a:r>
          </a:p>
          <a:p>
            <a:pPr lvl="1"/>
            <a:r>
              <a:rPr lang="fr-FR" dirty="0" smtClean="0"/>
              <a:t>Syndrome de Turner : 30% puberté spontanée</a:t>
            </a:r>
          </a:p>
          <a:p>
            <a:pPr lvl="1"/>
            <a:r>
              <a:rPr lang="fr-FR" dirty="0" smtClean="0"/>
              <a:t>CT, RT</a:t>
            </a:r>
          </a:p>
          <a:p>
            <a:pPr lvl="1"/>
            <a:r>
              <a:rPr lang="fr-FR" dirty="0" smtClean="0"/>
              <a:t>Auto-immunité</a:t>
            </a:r>
          </a:p>
          <a:p>
            <a:pPr lvl="1"/>
            <a:r>
              <a:rPr lang="fr-FR" dirty="0" smtClean="0"/>
              <a:t>Insuffisance ovarienne précoce génétique</a:t>
            </a:r>
          </a:p>
          <a:p>
            <a:pPr lvl="1"/>
            <a:r>
              <a:rPr lang="fr-FR" dirty="0" smtClean="0"/>
              <a:t>Mutations des gènes des enzymes de la </a:t>
            </a:r>
            <a:r>
              <a:rPr lang="fr-FR" dirty="0" err="1" smtClean="0"/>
              <a:t>stéroïdogénèse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26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AMENORRHEE PRIMAIRE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26483" y="1547226"/>
            <a:ext cx="213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Aménorrhée primaire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58939" y="1933721"/>
            <a:ext cx="91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puberté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11800" y="1933721"/>
            <a:ext cx="133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impubérisme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22128" y="2797493"/>
            <a:ext cx="226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Examen clinique</a:t>
            </a:r>
          </a:p>
          <a:p>
            <a:r>
              <a:rPr lang="fr-FR" dirty="0" smtClean="0"/>
              <a:t>Échographie pelvienne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0432" y="3462229"/>
            <a:ext cx="2483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Anomalie des OG</a:t>
            </a:r>
          </a:p>
          <a:p>
            <a:r>
              <a:rPr lang="fr-FR" dirty="0" smtClean="0"/>
              <a:t>Syndrome de </a:t>
            </a:r>
            <a:r>
              <a:rPr lang="fr-FR" dirty="0" err="1" smtClean="0"/>
              <a:t>Rokitansky</a:t>
            </a:r>
            <a:endParaRPr lang="fr-FR" dirty="0" smtClean="0"/>
          </a:p>
          <a:p>
            <a:r>
              <a:rPr lang="fr-FR" dirty="0" smtClean="0"/>
              <a:t>Imperforation </a:t>
            </a:r>
            <a:r>
              <a:rPr lang="fr-FR" dirty="0" err="1" smtClean="0"/>
              <a:t>hyménéale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51000" y="3920172"/>
            <a:ext cx="173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Cf</a:t>
            </a:r>
            <a:r>
              <a:rPr lang="fr-FR" dirty="0" smtClean="0"/>
              <a:t> aménorrhée II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6381" y="4932423"/>
            <a:ext cx="176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Sd</a:t>
            </a:r>
            <a:r>
              <a:rPr lang="fr-FR" dirty="0" smtClean="0"/>
              <a:t> d’insensibilité </a:t>
            </a:r>
          </a:p>
          <a:p>
            <a:r>
              <a:rPr lang="fr-FR" dirty="0" smtClean="0"/>
              <a:t>aux androgènes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11198" y="2520339"/>
            <a:ext cx="117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Caryotype</a:t>
            </a:r>
          </a:p>
          <a:p>
            <a:r>
              <a:rPr lang="fr-FR" dirty="0" smtClean="0"/>
              <a:t>FSH, E2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27339" y="3480634"/>
            <a:ext cx="136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FSH haut</a:t>
            </a:r>
          </a:p>
          <a:p>
            <a:r>
              <a:rPr lang="fr-FR" dirty="0" smtClean="0"/>
              <a:t>E2 </a:t>
            </a:r>
            <a:r>
              <a:rPr lang="fr-FR" dirty="0" err="1" smtClean="0"/>
              <a:t>indosable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684228" y="3462229"/>
            <a:ext cx="136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FSH bas</a:t>
            </a:r>
          </a:p>
          <a:p>
            <a:r>
              <a:rPr lang="fr-FR" dirty="0" smtClean="0"/>
              <a:t>E2 </a:t>
            </a:r>
            <a:r>
              <a:rPr lang="fr-FR" dirty="0" err="1" smtClean="0"/>
              <a:t>indosable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52896" y="4490713"/>
            <a:ext cx="7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Turner</a:t>
            </a:r>
          </a:p>
          <a:p>
            <a:r>
              <a:rPr lang="fr-FR" dirty="0" smtClean="0"/>
              <a:t>IOP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11485" y="4398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IRM HP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753876" y="630356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Tumeur HTHP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87248" y="5447750"/>
            <a:ext cx="14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Retard simple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43694" y="6266753"/>
            <a:ext cx="1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hGhG</a:t>
            </a:r>
            <a:r>
              <a:rPr lang="fr-FR" dirty="0" smtClean="0"/>
              <a:t> congénital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774311" y="1933721"/>
            <a:ext cx="787122" cy="164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7" idx="1"/>
          </p:cNvCxnSpPr>
          <p:nvPr/>
        </p:nvCxnSpPr>
        <p:spPr>
          <a:xfrm>
            <a:off x="5527339" y="1916558"/>
            <a:ext cx="684461" cy="201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6" idx="2"/>
          </p:cNvCxnSpPr>
          <p:nvPr/>
        </p:nvCxnSpPr>
        <p:spPr>
          <a:xfrm>
            <a:off x="2316625" y="2303053"/>
            <a:ext cx="0" cy="586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896261" y="2265158"/>
            <a:ext cx="17357" cy="29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1"/>
          </p:cNvCxnSpPr>
          <p:nvPr/>
        </p:nvCxnSpPr>
        <p:spPr>
          <a:xfrm flipH="1">
            <a:off x="966280" y="3120659"/>
            <a:ext cx="855848" cy="44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774311" y="3480634"/>
            <a:ext cx="142934" cy="1451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451000" y="3480634"/>
            <a:ext cx="386512" cy="439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14" idx="0"/>
          </p:cNvCxnSpPr>
          <p:nvPr/>
        </p:nvCxnSpPr>
        <p:spPr>
          <a:xfrm flipH="1">
            <a:off x="6211800" y="3120659"/>
            <a:ext cx="524552" cy="359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7417350" y="3093052"/>
            <a:ext cx="494135" cy="468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119774" y="4126965"/>
            <a:ext cx="9202" cy="455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8328414" y="4126965"/>
            <a:ext cx="1" cy="363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6896261" y="4768023"/>
            <a:ext cx="1091654" cy="679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8503264" y="4849602"/>
            <a:ext cx="138040" cy="1453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7251702" y="4849602"/>
            <a:ext cx="929469" cy="1453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AMENORRHEE PRIMAIRE SANS RETARD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Absence de règles après 16 ans</a:t>
            </a:r>
          </a:p>
          <a:p>
            <a:r>
              <a:rPr lang="fr-FR" dirty="0" smtClean="0"/>
              <a:t>Recherche CS II, galactorrhée, </a:t>
            </a:r>
            <a:r>
              <a:rPr lang="fr-FR" dirty="0" err="1" smtClean="0"/>
              <a:t>hyperandrogénie</a:t>
            </a:r>
            <a:endParaRPr lang="fr-FR" dirty="0" smtClean="0"/>
          </a:p>
          <a:p>
            <a:r>
              <a:rPr lang="fr-FR" dirty="0" smtClean="0"/>
              <a:t>Si développement pubertaire normal, éliminer :</a:t>
            </a:r>
          </a:p>
          <a:p>
            <a:pPr lvl="1"/>
            <a:r>
              <a:rPr lang="fr-FR" dirty="0" smtClean="0"/>
              <a:t>Agénésie utérine</a:t>
            </a:r>
          </a:p>
          <a:p>
            <a:pPr lvl="1"/>
            <a:r>
              <a:rPr lang="fr-FR" dirty="0" err="1" smtClean="0"/>
              <a:t>Sd</a:t>
            </a:r>
            <a:r>
              <a:rPr lang="fr-FR" dirty="0" smtClean="0"/>
              <a:t> de </a:t>
            </a:r>
            <a:r>
              <a:rPr lang="fr-FR" dirty="0" err="1" smtClean="0"/>
              <a:t>Rokitansky</a:t>
            </a:r>
            <a:r>
              <a:rPr lang="fr-FR" dirty="0" smtClean="0"/>
              <a:t> : </a:t>
            </a:r>
            <a:r>
              <a:rPr lang="fr-FR" sz="2000" dirty="0" smtClean="0"/>
              <a:t>agénésie vaginale et malformations utérines</a:t>
            </a:r>
          </a:p>
          <a:p>
            <a:pPr lvl="1"/>
            <a:r>
              <a:rPr lang="fr-FR" dirty="0" smtClean="0"/>
              <a:t>Imperforation </a:t>
            </a:r>
            <a:r>
              <a:rPr lang="fr-FR" dirty="0" err="1" smtClean="0"/>
              <a:t>hyménéale</a:t>
            </a:r>
            <a:endParaRPr lang="fr-FR" dirty="0" smtClean="0"/>
          </a:p>
          <a:p>
            <a:pPr lvl="1"/>
            <a:r>
              <a:rPr lang="fr-FR" dirty="0" smtClean="0"/>
              <a:t>Insensibilité complète aux androgènes </a:t>
            </a:r>
            <a:r>
              <a:rPr lang="fr-FR" sz="2000" dirty="0" smtClean="0"/>
              <a:t>(forme complète : fille, absence de pilosité, absence d’OGI féminins, </a:t>
            </a:r>
            <a:r>
              <a:rPr lang="fr-FR" sz="2000" dirty="0" err="1" smtClean="0"/>
              <a:t>T</a:t>
            </a:r>
            <a:r>
              <a:rPr lang="fr-FR" sz="2000" dirty="0" smtClean="0"/>
              <a:t> et LH hauts, E2 et FSH normaux, AMH haut)</a:t>
            </a:r>
            <a:endParaRPr lang="fr-FR" sz="2000" dirty="0"/>
          </a:p>
          <a:p>
            <a:r>
              <a:rPr lang="fr-FR" dirty="0" smtClean="0"/>
              <a:t>Démarche identique à aménorrhée secondaire</a:t>
            </a:r>
          </a:p>
        </p:txBody>
      </p:sp>
    </p:spTree>
    <p:extLst>
      <p:ext uri="{BB962C8B-B14F-4D97-AF65-F5344CB8AC3E}">
        <p14:creationId xmlns:p14="http://schemas.microsoft.com/office/powerpoint/2010/main" val="14413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AMENORRHEE SECONDAIRE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4092" b="44092"/>
          <a:stretch>
            <a:fillRect/>
          </a:stretch>
        </p:blipFill>
        <p:spPr>
          <a:xfrm>
            <a:off x="68720" y="1600199"/>
            <a:ext cx="8930360" cy="492421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251200"/>
            <a:ext cx="76200" cy="355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64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AMENORRHEE SECONDAIRE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Interruption des règles après 3 mois</a:t>
            </a:r>
          </a:p>
          <a:p>
            <a:r>
              <a:rPr lang="fr-FR" dirty="0" smtClean="0"/>
              <a:t>Eliminer grossesse, médicaments (</a:t>
            </a:r>
            <a:r>
              <a:rPr lang="fr-FR" dirty="0" err="1" smtClean="0"/>
              <a:t>antidopaminergiques</a:t>
            </a:r>
            <a:r>
              <a:rPr lang="fr-FR" dirty="0" smtClean="0"/>
              <a:t> (PRL), corticoïdes), RT, CT, traumatisme </a:t>
            </a:r>
            <a:r>
              <a:rPr lang="fr-FR" dirty="0" err="1" smtClean="0"/>
              <a:t>endo</a:t>
            </a:r>
            <a:r>
              <a:rPr lang="fr-FR" dirty="0" smtClean="0"/>
              <a:t>-utérin (IVG, curetage), douleurs pelviennes cycliques</a:t>
            </a:r>
          </a:p>
          <a:p>
            <a:r>
              <a:rPr lang="fr-FR" dirty="0" smtClean="0"/>
              <a:t>Etat nutritionnel, poids apports caloriques (lipides)</a:t>
            </a:r>
          </a:p>
          <a:p>
            <a:r>
              <a:rPr lang="fr-FR" dirty="0" smtClean="0"/>
              <a:t>Bouffées de chaleur, </a:t>
            </a:r>
            <a:r>
              <a:rPr lang="fr-FR" dirty="0" err="1" smtClean="0"/>
              <a:t>hyperandrogénie</a:t>
            </a:r>
            <a:endParaRPr lang="fr-FR" dirty="0" smtClean="0"/>
          </a:p>
          <a:p>
            <a:r>
              <a:rPr lang="fr-FR" dirty="0" smtClean="0"/>
              <a:t>Test aux progestatifs : 10 jours (positif si règles dans </a:t>
            </a:r>
            <a:r>
              <a:rPr lang="fr-FR" smtClean="0"/>
              <a:t>les 5j </a:t>
            </a:r>
            <a:r>
              <a:rPr lang="fr-FR" dirty="0" smtClean="0"/>
              <a:t>suivant arrêt) carence </a:t>
            </a:r>
            <a:r>
              <a:rPr lang="fr-FR" dirty="0" err="1" smtClean="0"/>
              <a:t>estrogénique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82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ETIOLOGIES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Atteintes centrales</a:t>
            </a:r>
          </a:p>
          <a:p>
            <a:pPr lvl="1"/>
            <a:r>
              <a:rPr lang="fr-FR" dirty="0" smtClean="0"/>
              <a:t>Organiques : </a:t>
            </a:r>
            <a:r>
              <a:rPr lang="fr-FR" dirty="0" err="1" smtClean="0"/>
              <a:t>macroadénomes</a:t>
            </a:r>
            <a:r>
              <a:rPr lang="fr-FR" dirty="0" smtClean="0"/>
              <a:t>, craniopharyngiome, processus </a:t>
            </a:r>
            <a:r>
              <a:rPr lang="fr-FR" dirty="0" err="1" smtClean="0"/>
              <a:t>infiltratifs</a:t>
            </a:r>
            <a:r>
              <a:rPr lang="fr-FR" dirty="0" smtClean="0"/>
              <a:t> HT</a:t>
            </a:r>
          </a:p>
          <a:p>
            <a:pPr lvl="1"/>
            <a:r>
              <a:rPr lang="fr-FR" dirty="0" err="1" smtClean="0"/>
              <a:t>Hyperprolactinémies</a:t>
            </a:r>
            <a:r>
              <a:rPr lang="fr-FR" dirty="0" smtClean="0"/>
              <a:t> : tumorale (</a:t>
            </a:r>
            <a:r>
              <a:rPr lang="fr-FR" dirty="0" err="1" smtClean="0"/>
              <a:t>microprolactinome</a:t>
            </a:r>
            <a:r>
              <a:rPr lang="fr-FR" dirty="0" smtClean="0"/>
              <a:t>) ou de déconnexion HTHP</a:t>
            </a:r>
          </a:p>
          <a:p>
            <a:pPr lvl="1"/>
            <a:r>
              <a:rPr lang="fr-FR" dirty="0" smtClean="0"/>
              <a:t>Fonctionnelles +++</a:t>
            </a:r>
          </a:p>
          <a:p>
            <a:r>
              <a:rPr lang="fr-FR" dirty="0" smtClean="0"/>
              <a:t>Avec </a:t>
            </a:r>
            <a:r>
              <a:rPr lang="fr-FR" dirty="0" err="1" smtClean="0"/>
              <a:t>hyperandrogénie</a:t>
            </a:r>
            <a:endParaRPr lang="fr-FR" dirty="0" smtClean="0"/>
          </a:p>
          <a:p>
            <a:pPr lvl="1"/>
            <a:r>
              <a:rPr lang="fr-FR" dirty="0" smtClean="0"/>
              <a:t>SOPK, HCS, tumeur ovarienne virilisante</a:t>
            </a:r>
          </a:p>
          <a:p>
            <a:r>
              <a:rPr lang="fr-FR" dirty="0" smtClean="0"/>
              <a:t>IOP (bouffées de chaleur)</a:t>
            </a:r>
          </a:p>
          <a:p>
            <a:r>
              <a:rPr lang="fr-FR" dirty="0" smtClean="0"/>
              <a:t>Origine utérine (infections, traumatismes)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8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é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407</TotalTime>
  <Words>428</Words>
  <Application>Microsoft Macintosh PowerPoint</Application>
  <PresentationFormat>Présentation à l'écran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Médian</vt:lpstr>
      <vt:lpstr>RETARD PUBERTAIRE  chez la fille  ET AMENORRHEES </vt:lpstr>
      <vt:lpstr>RETARD PUBERTAIRE</vt:lpstr>
      <vt:lpstr>ETIOLOGIES (1)</vt:lpstr>
      <vt:lpstr>ETIOLOGIES (2)</vt:lpstr>
      <vt:lpstr>AMENORRHEE PRIMAIRE</vt:lpstr>
      <vt:lpstr>AMENORRHEE PRIMAIRE SANS RETARD</vt:lpstr>
      <vt:lpstr>AMENORRHEE SECONDAIRE</vt:lpstr>
      <vt:lpstr>AMENORRHEE SECONDAIRE</vt:lpstr>
      <vt:lpstr>ETIOLOGIES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RETARD PUBERTAIRE ET AMENORRHEES</dc:title>
  <dc:creator>AF</dc:creator>
  <cp:lastModifiedBy>AF</cp:lastModifiedBy>
  <cp:revision>21</cp:revision>
  <dcterms:created xsi:type="dcterms:W3CDTF">2012-04-01T20:53:25Z</dcterms:created>
  <dcterms:modified xsi:type="dcterms:W3CDTF">2012-04-12T21:12:13Z</dcterms:modified>
</cp:coreProperties>
</file>