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56" r:id="rId2"/>
    <p:sldId id="324" r:id="rId3"/>
    <p:sldId id="257" r:id="rId4"/>
    <p:sldId id="269" r:id="rId5"/>
    <p:sldId id="315" r:id="rId6"/>
    <p:sldId id="316" r:id="rId7"/>
    <p:sldId id="270" r:id="rId8"/>
    <p:sldId id="258" r:id="rId9"/>
    <p:sldId id="271" r:id="rId10"/>
    <p:sldId id="272" r:id="rId11"/>
    <p:sldId id="314" r:id="rId12"/>
    <p:sldId id="268" r:id="rId13"/>
    <p:sldId id="325" r:id="rId14"/>
    <p:sldId id="326" r:id="rId15"/>
    <p:sldId id="276" r:id="rId16"/>
    <p:sldId id="274" r:id="rId17"/>
    <p:sldId id="273" r:id="rId18"/>
    <p:sldId id="277" r:id="rId19"/>
    <p:sldId id="317" r:id="rId20"/>
    <p:sldId id="321" r:id="rId21"/>
    <p:sldId id="318" r:id="rId22"/>
    <p:sldId id="319" r:id="rId23"/>
    <p:sldId id="320" r:id="rId24"/>
    <p:sldId id="307" r:id="rId25"/>
    <p:sldId id="310" r:id="rId26"/>
    <p:sldId id="311" r:id="rId27"/>
    <p:sldId id="308" r:id="rId28"/>
    <p:sldId id="283" r:id="rId29"/>
    <p:sldId id="263" r:id="rId30"/>
    <p:sldId id="264" r:id="rId31"/>
    <p:sldId id="278" r:id="rId32"/>
    <p:sldId id="280" r:id="rId33"/>
    <p:sldId id="288" r:id="rId34"/>
    <p:sldId id="286" r:id="rId35"/>
    <p:sldId id="287" r:id="rId36"/>
    <p:sldId id="284" r:id="rId37"/>
    <p:sldId id="290" r:id="rId38"/>
    <p:sldId id="289" r:id="rId39"/>
    <p:sldId id="291" r:id="rId40"/>
    <p:sldId id="292" r:id="rId41"/>
    <p:sldId id="281" r:id="rId42"/>
    <p:sldId id="260" r:id="rId43"/>
    <p:sldId id="261" r:id="rId44"/>
    <p:sldId id="262" r:id="rId45"/>
    <p:sldId id="265" r:id="rId46"/>
    <p:sldId id="299" r:id="rId47"/>
    <p:sldId id="322" r:id="rId48"/>
    <p:sldId id="293" r:id="rId49"/>
    <p:sldId id="294" r:id="rId50"/>
    <p:sldId id="297" r:id="rId51"/>
    <p:sldId id="298" r:id="rId52"/>
    <p:sldId id="300" r:id="rId53"/>
    <p:sldId id="303" r:id="rId54"/>
    <p:sldId id="296" r:id="rId55"/>
    <p:sldId id="295" r:id="rId56"/>
    <p:sldId id="301" r:id="rId57"/>
    <p:sldId id="302" r:id="rId58"/>
    <p:sldId id="266" r:id="rId59"/>
    <p:sldId id="275" r:id="rId60"/>
    <p:sldId id="285" r:id="rId61"/>
    <p:sldId id="282" r:id="rId62"/>
    <p:sldId id="279" r:id="rId63"/>
    <p:sldId id="313" r:id="rId64"/>
    <p:sldId id="312" r:id="rId65"/>
    <p:sldId id="304" r:id="rId66"/>
    <p:sldId id="323" r:id="rId67"/>
    <p:sldId id="306" r:id="rId6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66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5BAF4E-BE2E-6347-89A7-F40D5F20D88F}" type="datetimeFigureOut">
              <a:rPr lang="fr-FR" smtClean="0"/>
              <a:t>28/11/18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C531F8-AD40-7644-997A-740B8CF50C38}" type="slidenum">
              <a:rPr lang="fr-FR" smtClean="0"/>
              <a:t>‹#›</a:t>
            </a:fld>
            <a:endParaRPr lang="fr-FR"/>
          </a:p>
        </p:txBody>
      </p:sp>
    </p:spTree>
    <p:extLst>
      <p:ext uri="{BB962C8B-B14F-4D97-AF65-F5344CB8AC3E}">
        <p14:creationId xmlns:p14="http://schemas.microsoft.com/office/powerpoint/2010/main" val="21007880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fld id="{7EF24102-DB27-CD47-B118-E059D3B66EAF}" type="slidenum">
              <a:rPr lang="fr-FR">
                <a:latin typeface="Arial" charset="0"/>
              </a:rPr>
              <a:pPr/>
              <a:t>4</a:t>
            </a:fld>
            <a:endParaRPr lang="fr-FR">
              <a:latin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fr-FR">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9"/>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fld id="{316BE1CA-D469-7E43-93A5-7AF5256EBC6C}" type="slidenum">
              <a:rPr lang="fr-FR">
                <a:latin typeface="Arial" charset="0"/>
              </a:rPr>
              <a:pPr/>
              <a:t>7</a:t>
            </a:fld>
            <a:endParaRPr lang="fr-FR">
              <a:latin typeface="Arial" charset="0"/>
            </a:endParaRPr>
          </a:p>
        </p:txBody>
      </p:sp>
      <p:sp>
        <p:nvSpPr>
          <p:cNvPr id="10243" name="Rectangle 2"/>
          <p:cNvSpPr>
            <a:spLocks noGrp="1" noRot="1" noChangeAspect="1" noChangeArrowheads="1" noTextEdit="1"/>
          </p:cNvSpPr>
          <p:nvPr>
            <p:ph type="sldImg"/>
          </p:nvPr>
        </p:nvSpPr>
        <p:spPr>
          <a:xfrm>
            <a:off x="1143000" y="685800"/>
            <a:ext cx="4572000" cy="3429000"/>
          </a:xfrm>
          <a:ln/>
        </p:spPr>
      </p:sp>
      <p:sp>
        <p:nvSpPr>
          <p:cNvPr id="10244" name="Rectangle 3"/>
          <p:cNvSpPr>
            <a:spLocks noGrp="1" noChangeArrowheads="1"/>
          </p:cNvSpPr>
          <p:nvPr>
            <p:ph type="body" idx="1"/>
          </p:nvPr>
        </p:nvSpPr>
        <p:spPr>
          <a:xfrm>
            <a:off x="685800" y="4341813"/>
            <a:ext cx="5486400" cy="41163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fr-FR">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9"/>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fld id="{A77A7241-D78F-654E-ACDF-44D96C9EA001}" type="slidenum">
              <a:rPr lang="fr-FR">
                <a:latin typeface="Arial" charset="0"/>
              </a:rPr>
              <a:pPr/>
              <a:t>9</a:t>
            </a:fld>
            <a:endParaRPr lang="fr-FR">
              <a:latin typeface="Arial" charset="0"/>
            </a:endParaRPr>
          </a:p>
        </p:txBody>
      </p:sp>
      <p:sp>
        <p:nvSpPr>
          <p:cNvPr id="95235" name="Text Box 2"/>
          <p:cNvSpPr txBox="1">
            <a:spLocks noChangeArrowheads="1"/>
          </p:cNvSpPr>
          <p:nvPr/>
        </p:nvSpPr>
        <p:spPr bwMode="auto">
          <a:xfrm>
            <a:off x="1143000" y="685800"/>
            <a:ext cx="4557713" cy="34274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eaLnBrk="1" hangingPunct="1">
              <a:buClr>
                <a:srgbClr val="000000"/>
              </a:buClr>
              <a:buSzPct val="100000"/>
              <a:buFont typeface="Times New Roman" charset="0"/>
              <a:buNone/>
            </a:pPr>
            <a:endParaRPr lang="fr-FR"/>
          </a:p>
        </p:txBody>
      </p:sp>
      <p:sp>
        <p:nvSpPr>
          <p:cNvPr id="95236" name="Rectangle 3"/>
          <p:cNvSpPr>
            <a:spLocks noGrp="1" noChangeArrowheads="1"/>
          </p:cNvSpPr>
          <p:nvPr>
            <p:ph type="body"/>
          </p:nvPr>
        </p:nvSpPr>
        <p:spPr>
          <a:xfrm>
            <a:off x="914400" y="4343400"/>
            <a:ext cx="4991100" cy="40989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wrap="none" anchor="ctr"/>
          <a:lstStyle/>
          <a:p>
            <a:endParaRPr lang="fr-FR">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9"/>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fld id="{8A92F42D-E7A1-1D4B-9693-7C23CC08F5BB}" type="slidenum">
              <a:rPr lang="fr-FR">
                <a:latin typeface="Arial" charset="0"/>
              </a:rPr>
              <a:pPr/>
              <a:t>10</a:t>
            </a:fld>
            <a:endParaRPr lang="fr-FR">
              <a:latin typeface="Arial" charset="0"/>
            </a:endParaRPr>
          </a:p>
        </p:txBody>
      </p:sp>
      <p:sp>
        <p:nvSpPr>
          <p:cNvPr id="89091" name="Rectangle 2"/>
          <p:cNvSpPr>
            <a:spLocks noGrp="1" noRot="1" noChangeAspect="1" noChangeArrowheads="1" noTextEdit="1"/>
          </p:cNvSpPr>
          <p:nvPr>
            <p:ph type="sldImg"/>
          </p:nvPr>
        </p:nvSpPr>
        <p:spPr>
          <a:xfrm>
            <a:off x="1143000" y="685800"/>
            <a:ext cx="4572000" cy="3429000"/>
          </a:xfrm>
          <a:ln/>
        </p:spPr>
      </p:sp>
      <p:sp>
        <p:nvSpPr>
          <p:cNvPr id="89092" name="Rectangle 3"/>
          <p:cNvSpPr>
            <a:spLocks noGrp="1" noChangeArrowheads="1"/>
          </p:cNvSpPr>
          <p:nvPr>
            <p:ph type="body" idx="1"/>
          </p:nvPr>
        </p:nvSpPr>
        <p:spPr>
          <a:xfrm>
            <a:off x="685800" y="4341813"/>
            <a:ext cx="5486400" cy="41163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fr-FR">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9"/>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fld id="{0B7896A1-181C-9C4D-9554-0CA1BEFD3899}" type="slidenum">
              <a:rPr lang="fr-FR">
                <a:latin typeface="Arial" charset="0"/>
              </a:rPr>
              <a:pPr/>
              <a:t>15</a:t>
            </a:fld>
            <a:endParaRPr lang="fr-FR">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fr-FR">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9"/>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fld id="{AE242F88-9BF9-3D40-95A4-ACC24311867B}" type="slidenum">
              <a:rPr lang="fr-FR">
                <a:latin typeface="Arial" charset="0"/>
              </a:rPr>
              <a:pPr/>
              <a:t>16</a:t>
            </a:fld>
            <a:endParaRPr lang="fr-FR">
              <a:latin typeface="Arial" charset="0"/>
            </a:endParaRPr>
          </a:p>
        </p:txBody>
      </p:sp>
      <p:sp>
        <p:nvSpPr>
          <p:cNvPr id="63491" name="Rectangle 5"/>
          <p:cNvSpPr>
            <a:spLocks noGrp="1" noRot="1" noChangeAspect="1" noChangeArrowheads="1" noTextEdit="1"/>
          </p:cNvSpPr>
          <p:nvPr>
            <p:ph type="sldImg"/>
          </p:nvPr>
        </p:nvSpPr>
        <p:spPr>
          <a:xfrm>
            <a:off x="1144588" y="687388"/>
            <a:ext cx="4570412" cy="3427412"/>
          </a:xfrm>
          <a:ln/>
        </p:spPr>
      </p:sp>
      <p:sp>
        <p:nvSpPr>
          <p:cNvPr id="63492" name="Rectangle 6"/>
          <p:cNvSpPr>
            <a:spLocks noGrp="1" noChangeArrowheads="1"/>
          </p:cNvSpPr>
          <p:nvPr>
            <p:ph type="body" idx="1"/>
          </p:nvPr>
        </p:nvSpPr>
        <p:spPr>
          <a:xfrm>
            <a:off x="1125538" y="4341813"/>
            <a:ext cx="4606925"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5571" tIns="47786" rIns="95571" bIns="47786"/>
          <a:lstStyle/>
          <a:p>
            <a:pPr marL="188913" indent="-188913" defTabSz="914400" eaLnBrk="1" hangingPunct="1">
              <a:spcAft>
                <a:spcPct val="60000"/>
              </a:spcAft>
            </a:pPr>
            <a:endParaRPr lang="fr-FR">
              <a:solidFill>
                <a:srgbClr val="24A0EC"/>
              </a:solidFill>
              <a:latin typeface="Times New Roman" charset="0"/>
              <a:cs typeface="ＭＳ Ｐゴシック" charset="0"/>
              <a:sym typeface="Symbo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a:defRPr/>
            </a:pPr>
            <a:fld id="{7C84E1CF-AB9B-BF45-B052-38DECE0E00BB}" type="slidenum">
              <a:rPr lang="fr-FR" smtClean="0">
                <a:latin typeface="Arial" charset="0"/>
              </a:rPr>
              <a:pPr>
                <a:defRPr/>
              </a:pPr>
              <a:t>23</a:t>
            </a:fld>
            <a:endParaRPr lang="fr-FR" smtClean="0">
              <a:latin typeface="Arial" charset="0"/>
            </a:endParaRPr>
          </a:p>
        </p:txBody>
      </p:sp>
      <p:sp>
        <p:nvSpPr>
          <p:cNvPr id="317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4" tIns="45657" rIns="91314" bIns="45657" anchor="b"/>
          <a:lstStyle>
            <a:lvl1pPr defTabSz="911225">
              <a:defRPr sz="6000">
                <a:solidFill>
                  <a:schemeClr val="bg1"/>
                </a:solidFill>
                <a:latin typeface="Arial" charset="0"/>
                <a:ea typeface="ＭＳ Ｐゴシック" charset="0"/>
                <a:cs typeface="ＭＳ Ｐゴシック" charset="0"/>
              </a:defRPr>
            </a:lvl1pPr>
            <a:lvl2pPr defTabSz="911225">
              <a:defRPr sz="6000">
                <a:solidFill>
                  <a:schemeClr val="bg1"/>
                </a:solidFill>
                <a:latin typeface="Arial" charset="0"/>
                <a:ea typeface="ＭＳ Ｐゴシック" charset="0"/>
              </a:defRPr>
            </a:lvl2pPr>
            <a:lvl3pPr defTabSz="911225">
              <a:defRPr sz="6000">
                <a:solidFill>
                  <a:schemeClr val="bg1"/>
                </a:solidFill>
                <a:latin typeface="Arial" charset="0"/>
                <a:ea typeface="ＭＳ Ｐゴシック" charset="0"/>
              </a:defRPr>
            </a:lvl3pPr>
            <a:lvl4pPr defTabSz="911225">
              <a:defRPr sz="6000">
                <a:solidFill>
                  <a:schemeClr val="bg1"/>
                </a:solidFill>
                <a:latin typeface="Arial" charset="0"/>
                <a:ea typeface="ＭＳ Ｐゴシック" charset="0"/>
              </a:defRPr>
            </a:lvl4pPr>
            <a:lvl5pPr defTabSz="911225">
              <a:defRPr sz="6000">
                <a:solidFill>
                  <a:schemeClr val="bg1"/>
                </a:solidFill>
                <a:latin typeface="Arial" charset="0"/>
                <a:ea typeface="ＭＳ Ｐゴシック" charset="0"/>
              </a:defRPr>
            </a:lvl5pPr>
            <a:lvl6pPr marL="2514600" indent="-228600" defTabSz="911225" eaLnBrk="0" fontAlgn="base" hangingPunct="0">
              <a:spcBef>
                <a:spcPct val="0"/>
              </a:spcBef>
              <a:spcAft>
                <a:spcPct val="0"/>
              </a:spcAft>
              <a:defRPr sz="6000">
                <a:solidFill>
                  <a:schemeClr val="bg1"/>
                </a:solidFill>
                <a:latin typeface="Arial" charset="0"/>
                <a:ea typeface="ＭＳ Ｐゴシック" charset="0"/>
              </a:defRPr>
            </a:lvl6pPr>
            <a:lvl7pPr marL="2971800" indent="-228600" defTabSz="911225" eaLnBrk="0" fontAlgn="base" hangingPunct="0">
              <a:spcBef>
                <a:spcPct val="0"/>
              </a:spcBef>
              <a:spcAft>
                <a:spcPct val="0"/>
              </a:spcAft>
              <a:defRPr sz="6000">
                <a:solidFill>
                  <a:schemeClr val="bg1"/>
                </a:solidFill>
                <a:latin typeface="Arial" charset="0"/>
                <a:ea typeface="ＭＳ Ｐゴシック" charset="0"/>
              </a:defRPr>
            </a:lvl7pPr>
            <a:lvl8pPr marL="3429000" indent="-228600" defTabSz="911225" eaLnBrk="0" fontAlgn="base" hangingPunct="0">
              <a:spcBef>
                <a:spcPct val="0"/>
              </a:spcBef>
              <a:spcAft>
                <a:spcPct val="0"/>
              </a:spcAft>
              <a:defRPr sz="6000">
                <a:solidFill>
                  <a:schemeClr val="bg1"/>
                </a:solidFill>
                <a:latin typeface="Arial" charset="0"/>
                <a:ea typeface="ＭＳ Ｐゴシック" charset="0"/>
              </a:defRPr>
            </a:lvl8pPr>
            <a:lvl9pPr marL="3886200" indent="-228600" defTabSz="911225" eaLnBrk="0" fontAlgn="base" hangingPunct="0">
              <a:spcBef>
                <a:spcPct val="0"/>
              </a:spcBef>
              <a:spcAft>
                <a:spcPct val="0"/>
              </a:spcAft>
              <a:defRPr sz="6000">
                <a:solidFill>
                  <a:schemeClr val="bg1"/>
                </a:solidFill>
                <a:latin typeface="Arial" charset="0"/>
                <a:ea typeface="ＭＳ Ｐゴシック" charset="0"/>
              </a:defRPr>
            </a:lvl9pPr>
          </a:lstStyle>
          <a:p>
            <a:pPr algn="r" eaLnBrk="1" hangingPunct="1"/>
            <a:fld id="{FC17979A-285C-6644-A315-02C4CB62B2BB}" type="slidenum">
              <a:rPr lang="en-US" sz="1200">
                <a:solidFill>
                  <a:schemeClr val="tx1"/>
                </a:solidFill>
              </a:rPr>
              <a:pPr algn="r" eaLnBrk="1" hangingPunct="1"/>
              <a:t>23</a:t>
            </a:fld>
            <a:endParaRPr lang="en-US" sz="1200">
              <a:solidFill>
                <a:schemeClr val="tx1"/>
              </a:solidFill>
            </a:endParaRPr>
          </a:p>
        </p:txBody>
      </p:sp>
      <p:sp>
        <p:nvSpPr>
          <p:cNvPr id="20484" name="Rectangle 2"/>
          <p:cNvSpPr>
            <a:spLocks noGrp="1" noRot="1" noChangeAspect="1" noChangeArrowheads="1" noTextEdit="1"/>
          </p:cNvSpPr>
          <p:nvPr>
            <p:ph type="sldImg"/>
          </p:nvPr>
        </p:nvSpPr>
        <p:spPr>
          <a:xfrm>
            <a:off x="1144588" y="687388"/>
            <a:ext cx="4570412" cy="3427412"/>
          </a:xfrm>
          <a:ln/>
        </p:spPr>
      </p:sp>
      <p:sp>
        <p:nvSpPr>
          <p:cNvPr id="20485" name="Rectangle 3"/>
          <p:cNvSpPr>
            <a:spLocks noGrp="1" noChangeArrowheads="1"/>
          </p:cNvSpPr>
          <p:nvPr>
            <p:ph type="body" idx="1"/>
          </p:nvPr>
        </p:nvSpPr>
        <p:spPr>
          <a:xfrm>
            <a:off x="914400" y="4343400"/>
            <a:ext cx="5029200" cy="4113213"/>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1314" tIns="45657" rIns="91314" bIns="45657"/>
          <a:lstStyle/>
          <a:p>
            <a:pPr defTabSz="914400" eaLnBrk="1" hangingPunct="1">
              <a:defRPr/>
            </a:pPr>
            <a:endParaRPr lang="fr-FR">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9"/>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a:defRPr/>
            </a:pPr>
            <a:fld id="{C2CB90D8-7989-DE4E-BE1A-EA9538514AAD}" type="slidenum">
              <a:rPr lang="fr-FR" smtClean="0">
                <a:latin typeface="Arial" charset="0"/>
              </a:rPr>
              <a:pPr>
                <a:defRPr/>
              </a:pPr>
              <a:t>25</a:t>
            </a:fld>
            <a:endParaRPr lang="fr-FR" smtClean="0">
              <a:latin typeface="Arial" charset="0"/>
            </a:endParaRPr>
          </a:p>
        </p:txBody>
      </p:sp>
      <p:sp>
        <p:nvSpPr>
          <p:cNvPr id="40963" name="Rectangle 4"/>
          <p:cNvSpPr>
            <a:spLocks noGrp="1" noRot="1" noChangeAspect="1" noChangeArrowheads="1" noTextEdit="1"/>
          </p:cNvSpPr>
          <p:nvPr>
            <p:ph type="sldImg"/>
          </p:nvPr>
        </p:nvSpPr>
        <p:spPr>
          <a:xfrm>
            <a:off x="1144588" y="687388"/>
            <a:ext cx="4570412" cy="3427412"/>
          </a:xfrm>
          <a:ln/>
        </p:spPr>
      </p:sp>
      <p:sp>
        <p:nvSpPr>
          <p:cNvPr id="40964" name="Rectangle 5"/>
          <p:cNvSpPr>
            <a:spLocks noGrp="1" noChangeArrowheads="1"/>
          </p:cNvSpPr>
          <p:nvPr>
            <p:ph type="body" idx="1"/>
          </p:nvPr>
        </p:nvSpPr>
        <p:spPr>
          <a:xfrm>
            <a:off x="685800" y="4343400"/>
            <a:ext cx="5486400" cy="4113213"/>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5571" tIns="47786" rIns="95571" bIns="47786"/>
          <a:lstStyle/>
          <a:p>
            <a:pPr defTabSz="914400">
              <a:defRPr/>
            </a:pPr>
            <a:endParaRPr lang="fr-FR">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9"/>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a:defRPr/>
            </a:pPr>
            <a:fld id="{CD876441-4165-0845-8748-8759ADDD1FA2}" type="slidenum">
              <a:rPr lang="fr-FR" smtClean="0">
                <a:latin typeface="Arial" charset="0"/>
              </a:rPr>
              <a:pPr>
                <a:defRPr/>
              </a:pPr>
              <a:t>26</a:t>
            </a:fld>
            <a:endParaRPr lang="fr-FR" smtClean="0">
              <a:latin typeface="Arial" charset="0"/>
            </a:endParaRPr>
          </a:p>
        </p:txBody>
      </p:sp>
      <p:sp>
        <p:nvSpPr>
          <p:cNvPr id="51203" name="Rectangle 2"/>
          <p:cNvSpPr>
            <a:spLocks noGrp="1" noRot="1" noChangeAspect="1" noChangeArrowheads="1" noTextEdit="1"/>
          </p:cNvSpPr>
          <p:nvPr>
            <p:ph type="sldImg"/>
          </p:nvPr>
        </p:nvSpPr>
        <p:spPr>
          <a:xfrm>
            <a:off x="1144588" y="687388"/>
            <a:ext cx="4570412" cy="3427412"/>
          </a:xfrm>
          <a:ln/>
        </p:spPr>
      </p:sp>
      <p:sp>
        <p:nvSpPr>
          <p:cNvPr id="51204" name="Rectangle 3"/>
          <p:cNvSpPr>
            <a:spLocks noGrp="1" noChangeArrowheads="1"/>
          </p:cNvSpPr>
          <p:nvPr>
            <p:ph type="body" idx="1"/>
          </p:nvPr>
        </p:nvSpPr>
        <p:spPr>
          <a:xfrm>
            <a:off x="1125538" y="4341813"/>
            <a:ext cx="4606925" cy="4114800"/>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5571" tIns="47786" rIns="95571" bIns="47786"/>
          <a:lstStyle/>
          <a:p>
            <a:pPr defTabSz="914400">
              <a:defRPr/>
            </a:pPr>
            <a:endParaRPr lang="fr-FR">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C7058E1-957F-C246-9FF2-B167B548B3E2}" type="datetimeFigureOut">
              <a:rPr lang="fr-FR" smtClean="0"/>
              <a:t>28/11/18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B4B957-E5FB-2D43-8A29-58396318C032}" type="slidenum">
              <a:rPr lang="fr-FR" smtClean="0"/>
              <a:t>‹#›</a:t>
            </a:fld>
            <a:endParaRPr lang="fr-FR"/>
          </a:p>
        </p:txBody>
      </p:sp>
    </p:spTree>
    <p:extLst>
      <p:ext uri="{BB962C8B-B14F-4D97-AF65-F5344CB8AC3E}">
        <p14:creationId xmlns:p14="http://schemas.microsoft.com/office/powerpoint/2010/main" val="185424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C7058E1-957F-C246-9FF2-B167B548B3E2}" type="datetimeFigureOut">
              <a:rPr lang="fr-FR" smtClean="0"/>
              <a:t>28/11/18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B4B957-E5FB-2D43-8A29-58396318C032}" type="slidenum">
              <a:rPr lang="fr-FR" smtClean="0"/>
              <a:t>‹#›</a:t>
            </a:fld>
            <a:endParaRPr lang="fr-FR"/>
          </a:p>
        </p:txBody>
      </p:sp>
    </p:spTree>
    <p:extLst>
      <p:ext uri="{BB962C8B-B14F-4D97-AF65-F5344CB8AC3E}">
        <p14:creationId xmlns:p14="http://schemas.microsoft.com/office/powerpoint/2010/main" val="542202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C7058E1-957F-C246-9FF2-B167B548B3E2}" type="datetimeFigureOut">
              <a:rPr lang="fr-FR" smtClean="0"/>
              <a:t>28/11/18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B4B957-E5FB-2D43-8A29-58396318C032}" type="slidenum">
              <a:rPr lang="fr-FR" smtClean="0"/>
              <a:t>‹#›</a:t>
            </a:fld>
            <a:endParaRPr lang="fr-FR"/>
          </a:p>
        </p:txBody>
      </p:sp>
    </p:spTree>
    <p:extLst>
      <p:ext uri="{BB962C8B-B14F-4D97-AF65-F5344CB8AC3E}">
        <p14:creationId xmlns:p14="http://schemas.microsoft.com/office/powerpoint/2010/main" val="367047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C7058E1-957F-C246-9FF2-B167B548B3E2}" type="datetimeFigureOut">
              <a:rPr lang="fr-FR" smtClean="0"/>
              <a:t>28/11/18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B4B957-E5FB-2D43-8A29-58396318C032}" type="slidenum">
              <a:rPr lang="fr-FR" smtClean="0"/>
              <a:t>‹#›</a:t>
            </a:fld>
            <a:endParaRPr lang="fr-FR"/>
          </a:p>
        </p:txBody>
      </p:sp>
    </p:spTree>
    <p:extLst>
      <p:ext uri="{BB962C8B-B14F-4D97-AF65-F5344CB8AC3E}">
        <p14:creationId xmlns:p14="http://schemas.microsoft.com/office/powerpoint/2010/main" val="480871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C7058E1-957F-C246-9FF2-B167B548B3E2}" type="datetimeFigureOut">
              <a:rPr lang="fr-FR" smtClean="0"/>
              <a:t>28/11/18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EB4B957-E5FB-2D43-8A29-58396318C032}" type="slidenum">
              <a:rPr lang="fr-FR" smtClean="0"/>
              <a:t>‹#›</a:t>
            </a:fld>
            <a:endParaRPr lang="fr-FR"/>
          </a:p>
        </p:txBody>
      </p:sp>
    </p:spTree>
    <p:extLst>
      <p:ext uri="{BB962C8B-B14F-4D97-AF65-F5344CB8AC3E}">
        <p14:creationId xmlns:p14="http://schemas.microsoft.com/office/powerpoint/2010/main" val="217122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C7058E1-957F-C246-9FF2-B167B548B3E2}" type="datetimeFigureOut">
              <a:rPr lang="fr-FR" smtClean="0"/>
              <a:t>28/11/18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EB4B957-E5FB-2D43-8A29-58396318C032}" type="slidenum">
              <a:rPr lang="fr-FR" smtClean="0"/>
              <a:t>‹#›</a:t>
            </a:fld>
            <a:endParaRPr lang="fr-FR"/>
          </a:p>
        </p:txBody>
      </p:sp>
    </p:spTree>
    <p:extLst>
      <p:ext uri="{BB962C8B-B14F-4D97-AF65-F5344CB8AC3E}">
        <p14:creationId xmlns:p14="http://schemas.microsoft.com/office/powerpoint/2010/main" val="285545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C7058E1-957F-C246-9FF2-B167B548B3E2}" type="datetimeFigureOut">
              <a:rPr lang="fr-FR" smtClean="0"/>
              <a:t>28/11/18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EB4B957-E5FB-2D43-8A29-58396318C032}" type="slidenum">
              <a:rPr lang="fr-FR" smtClean="0"/>
              <a:t>‹#›</a:t>
            </a:fld>
            <a:endParaRPr lang="fr-FR"/>
          </a:p>
        </p:txBody>
      </p:sp>
    </p:spTree>
    <p:extLst>
      <p:ext uri="{BB962C8B-B14F-4D97-AF65-F5344CB8AC3E}">
        <p14:creationId xmlns:p14="http://schemas.microsoft.com/office/powerpoint/2010/main" val="3063052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8C7058E1-957F-C246-9FF2-B167B548B3E2}" type="datetimeFigureOut">
              <a:rPr lang="fr-FR" smtClean="0"/>
              <a:t>28/11/18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EB4B957-E5FB-2D43-8A29-58396318C032}" type="slidenum">
              <a:rPr lang="fr-FR" smtClean="0"/>
              <a:t>‹#›</a:t>
            </a:fld>
            <a:endParaRPr lang="fr-FR"/>
          </a:p>
        </p:txBody>
      </p:sp>
    </p:spTree>
    <p:extLst>
      <p:ext uri="{BB962C8B-B14F-4D97-AF65-F5344CB8AC3E}">
        <p14:creationId xmlns:p14="http://schemas.microsoft.com/office/powerpoint/2010/main" val="1556178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C7058E1-957F-C246-9FF2-B167B548B3E2}" type="datetimeFigureOut">
              <a:rPr lang="fr-FR" smtClean="0"/>
              <a:t>28/11/18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EB4B957-E5FB-2D43-8A29-58396318C032}" type="slidenum">
              <a:rPr lang="fr-FR" smtClean="0"/>
              <a:t>‹#›</a:t>
            </a:fld>
            <a:endParaRPr lang="fr-FR"/>
          </a:p>
        </p:txBody>
      </p:sp>
    </p:spTree>
    <p:extLst>
      <p:ext uri="{BB962C8B-B14F-4D97-AF65-F5344CB8AC3E}">
        <p14:creationId xmlns:p14="http://schemas.microsoft.com/office/powerpoint/2010/main" val="147997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C7058E1-957F-C246-9FF2-B167B548B3E2}" type="datetimeFigureOut">
              <a:rPr lang="fr-FR" smtClean="0"/>
              <a:t>28/11/18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EB4B957-E5FB-2D43-8A29-58396318C032}" type="slidenum">
              <a:rPr lang="fr-FR" smtClean="0"/>
              <a:t>‹#›</a:t>
            </a:fld>
            <a:endParaRPr lang="fr-FR"/>
          </a:p>
        </p:txBody>
      </p:sp>
    </p:spTree>
    <p:extLst>
      <p:ext uri="{BB962C8B-B14F-4D97-AF65-F5344CB8AC3E}">
        <p14:creationId xmlns:p14="http://schemas.microsoft.com/office/powerpoint/2010/main" val="331863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C7058E1-957F-C246-9FF2-B167B548B3E2}" type="datetimeFigureOut">
              <a:rPr lang="fr-FR" smtClean="0"/>
              <a:t>28/11/18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EB4B957-E5FB-2D43-8A29-58396318C032}" type="slidenum">
              <a:rPr lang="fr-FR" smtClean="0"/>
              <a:t>‹#›</a:t>
            </a:fld>
            <a:endParaRPr lang="fr-FR"/>
          </a:p>
        </p:txBody>
      </p:sp>
    </p:spTree>
    <p:extLst>
      <p:ext uri="{BB962C8B-B14F-4D97-AF65-F5344CB8AC3E}">
        <p14:creationId xmlns:p14="http://schemas.microsoft.com/office/powerpoint/2010/main" val="25618620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058E1-957F-C246-9FF2-B167B548B3E2}" type="datetimeFigureOut">
              <a:rPr lang="fr-FR" smtClean="0"/>
              <a:t>28/11/18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4B957-E5FB-2D43-8A29-58396318C032}" type="slidenum">
              <a:rPr lang="fr-FR" smtClean="0"/>
              <a:t>‹#›</a:t>
            </a:fld>
            <a:endParaRPr lang="fr-FR"/>
          </a:p>
        </p:txBody>
      </p:sp>
    </p:spTree>
    <p:extLst>
      <p:ext uri="{BB962C8B-B14F-4D97-AF65-F5344CB8AC3E}">
        <p14:creationId xmlns:p14="http://schemas.microsoft.com/office/powerpoint/2010/main" val="3975673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 Id="rId3" Type="http://schemas.openxmlformats.org/officeDocument/2006/relationships/image" Target="../media/image5.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4281" y="913885"/>
            <a:ext cx="8627072" cy="2686566"/>
          </a:xfrm>
        </p:spPr>
        <p:txBody>
          <a:bodyPr>
            <a:normAutofit fontScale="90000"/>
          </a:bodyPr>
          <a:lstStyle/>
          <a:p>
            <a:r>
              <a:rPr lang="fr-FR" sz="6600" b="1" dirty="0" smtClean="0"/>
              <a:t>ANTICOAGULANTS ORAUX</a:t>
            </a:r>
            <a:br>
              <a:rPr lang="fr-FR" sz="6600" b="1" dirty="0" smtClean="0"/>
            </a:br>
            <a:r>
              <a:rPr lang="fr-FR" sz="6600" b="1" dirty="0" smtClean="0"/>
              <a:t>ACO</a:t>
            </a:r>
            <a:endParaRPr lang="fr-FR" sz="6600" b="1" dirty="0"/>
          </a:p>
        </p:txBody>
      </p:sp>
      <p:sp>
        <p:nvSpPr>
          <p:cNvPr id="3" name="Sous-titre 2"/>
          <p:cNvSpPr>
            <a:spLocks noGrp="1"/>
          </p:cNvSpPr>
          <p:nvPr>
            <p:ph type="subTitle" idx="1"/>
          </p:nvPr>
        </p:nvSpPr>
        <p:spPr/>
        <p:txBody>
          <a:bodyPr/>
          <a:lstStyle/>
          <a:p>
            <a:r>
              <a:rPr lang="fr-FR" dirty="0" smtClean="0"/>
              <a:t>29 N0VEMBRE 2018</a:t>
            </a:r>
            <a:endParaRPr lang="fr-FR" dirty="0"/>
          </a:p>
        </p:txBody>
      </p:sp>
    </p:spTree>
    <p:extLst>
      <p:ext uri="{BB962C8B-B14F-4D97-AF65-F5344CB8AC3E}">
        <p14:creationId xmlns:p14="http://schemas.microsoft.com/office/powerpoint/2010/main" val="11398494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778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9133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892" y="1585060"/>
            <a:ext cx="8177908" cy="4893647"/>
          </a:xfrm>
          <a:prstGeom prst="rect">
            <a:avLst/>
          </a:prstGeom>
        </p:spPr>
        <p:txBody>
          <a:bodyPr wrap="square">
            <a:spAutoFit/>
          </a:bodyPr>
          <a:lstStyle/>
          <a:p>
            <a:r>
              <a:rPr lang="fr-FR" sz="2400" dirty="0"/>
              <a:t>Les </a:t>
            </a:r>
            <a:r>
              <a:rPr lang="fr-FR" sz="2400" dirty="0" err="1"/>
              <a:t>antivitamines</a:t>
            </a:r>
            <a:r>
              <a:rPr lang="fr-FR" sz="2400" dirty="0"/>
              <a:t> K sont indiqués dans la prévention des accidents </a:t>
            </a:r>
            <a:r>
              <a:rPr lang="fr-FR" sz="2400" dirty="0" err="1"/>
              <a:t>thrombo-emboliques</a:t>
            </a:r>
            <a:r>
              <a:rPr lang="fr-FR" sz="2400" dirty="0"/>
              <a:t>, notamment en cas de fibrillation auriculaire valvulaire et non valvulaire.</a:t>
            </a:r>
          </a:p>
          <a:p>
            <a:endParaRPr lang="fr-FR" sz="2400" dirty="0"/>
          </a:p>
          <a:p>
            <a:r>
              <a:rPr lang="fr-FR" sz="2400" dirty="0"/>
              <a:t>On distingue deux classes d’AVK </a:t>
            </a:r>
            <a:r>
              <a:rPr lang="fr-FR" sz="2400" dirty="0" smtClean="0"/>
              <a:t>:</a:t>
            </a:r>
          </a:p>
          <a:p>
            <a:r>
              <a:rPr lang="fr-FR" sz="2400" dirty="0" smtClean="0"/>
              <a:t> </a:t>
            </a:r>
            <a:r>
              <a:rPr lang="fr-FR" sz="2400" dirty="0"/>
              <a:t>les dérivés</a:t>
            </a:r>
            <a:r>
              <a:rPr lang="fr-FR" sz="2400" dirty="0">
                <a:solidFill>
                  <a:srgbClr val="FF0000"/>
                </a:solidFill>
              </a:rPr>
              <a:t> </a:t>
            </a:r>
            <a:r>
              <a:rPr lang="fr-FR" sz="2400" dirty="0" err="1">
                <a:solidFill>
                  <a:srgbClr val="FF0000"/>
                </a:solidFill>
              </a:rPr>
              <a:t>coumariniques</a:t>
            </a:r>
            <a:r>
              <a:rPr lang="fr-FR" sz="2400" dirty="0"/>
              <a:t>, l’</a:t>
            </a:r>
            <a:r>
              <a:rPr lang="fr-FR" sz="2400" dirty="0" err="1">
                <a:solidFill>
                  <a:srgbClr val="3366FF"/>
                </a:solidFill>
              </a:rPr>
              <a:t>acénocoumarol</a:t>
            </a:r>
            <a:r>
              <a:rPr lang="fr-FR" sz="2400" dirty="0"/>
              <a:t> (</a:t>
            </a:r>
            <a:r>
              <a:rPr lang="fr-FR" sz="2400" dirty="0">
                <a:solidFill>
                  <a:srgbClr val="008000"/>
                </a:solidFill>
              </a:rPr>
              <a:t>Sintrom</a:t>
            </a:r>
            <a:r>
              <a:rPr lang="fr-FR" sz="2400" dirty="0"/>
              <a:t>® et </a:t>
            </a:r>
            <a:r>
              <a:rPr lang="fr-FR" sz="2400" dirty="0" err="1"/>
              <a:t>Minisintrom</a:t>
            </a:r>
            <a:r>
              <a:rPr lang="fr-FR" sz="2400" dirty="0"/>
              <a:t>®) et la </a:t>
            </a:r>
            <a:r>
              <a:rPr lang="fr-FR" sz="2400" dirty="0" err="1">
                <a:solidFill>
                  <a:srgbClr val="3366FF"/>
                </a:solidFill>
              </a:rPr>
              <a:t>warfarine</a:t>
            </a:r>
            <a:r>
              <a:rPr lang="fr-FR" sz="2400" dirty="0"/>
              <a:t> (</a:t>
            </a:r>
            <a:r>
              <a:rPr lang="fr-FR" sz="2400" dirty="0" err="1">
                <a:solidFill>
                  <a:srgbClr val="008000"/>
                </a:solidFill>
              </a:rPr>
              <a:t>Coumadine</a:t>
            </a:r>
            <a:r>
              <a:rPr lang="fr-FR" sz="2400" dirty="0"/>
              <a:t>®), </a:t>
            </a:r>
            <a:endParaRPr lang="fr-FR" sz="2400" dirty="0" smtClean="0"/>
          </a:p>
          <a:p>
            <a:r>
              <a:rPr lang="fr-FR" sz="2400" dirty="0" smtClean="0"/>
              <a:t>et </a:t>
            </a:r>
            <a:r>
              <a:rPr lang="fr-FR" sz="2400" dirty="0"/>
              <a:t>les dérivés de l’</a:t>
            </a:r>
            <a:r>
              <a:rPr lang="fr-FR" sz="2400" dirty="0" err="1">
                <a:solidFill>
                  <a:srgbClr val="FF0000"/>
                </a:solidFill>
              </a:rPr>
              <a:t>indanedione</a:t>
            </a:r>
            <a:r>
              <a:rPr lang="fr-FR" sz="2400" dirty="0"/>
              <a:t>, par la</a:t>
            </a:r>
            <a:r>
              <a:rPr lang="fr-FR" sz="2400" dirty="0">
                <a:solidFill>
                  <a:srgbClr val="3366FF"/>
                </a:solidFill>
              </a:rPr>
              <a:t> </a:t>
            </a:r>
            <a:r>
              <a:rPr lang="fr-FR" sz="2400" dirty="0" err="1">
                <a:solidFill>
                  <a:srgbClr val="3366FF"/>
                </a:solidFill>
              </a:rPr>
              <a:t>fluindione</a:t>
            </a:r>
            <a:r>
              <a:rPr lang="fr-FR" sz="2400" dirty="0">
                <a:solidFill>
                  <a:srgbClr val="3366FF"/>
                </a:solidFill>
              </a:rPr>
              <a:t> </a:t>
            </a:r>
            <a:r>
              <a:rPr lang="fr-FR" sz="2400" dirty="0"/>
              <a:t>(</a:t>
            </a:r>
            <a:r>
              <a:rPr lang="fr-FR" sz="2400" dirty="0" err="1">
                <a:solidFill>
                  <a:srgbClr val="008000"/>
                </a:solidFill>
              </a:rPr>
              <a:t>Previscan</a:t>
            </a:r>
            <a:r>
              <a:rPr lang="fr-FR" sz="2400" dirty="0"/>
              <a:t>®).</a:t>
            </a:r>
          </a:p>
          <a:p>
            <a:endParaRPr lang="fr-FR" sz="2400" dirty="0"/>
          </a:p>
          <a:p>
            <a:r>
              <a:rPr lang="fr-FR" sz="2400" dirty="0"/>
              <a:t>De manière singulière, la prescription de la </a:t>
            </a:r>
            <a:r>
              <a:rPr lang="fr-FR" sz="2400" dirty="0" err="1"/>
              <a:t>fluindione</a:t>
            </a:r>
            <a:r>
              <a:rPr lang="fr-FR" sz="2400" dirty="0"/>
              <a:t> est très majoritaire en France (près de 70 % des patients sous AVK)</a:t>
            </a:r>
            <a:r>
              <a:rPr lang="fr-FR" sz="2400" dirty="0" smtClean="0"/>
              <a:t>.</a:t>
            </a:r>
          </a:p>
          <a:p>
            <a:r>
              <a:rPr lang="fr-FR" sz="2400" dirty="0" smtClean="0"/>
              <a:t> </a:t>
            </a:r>
            <a:r>
              <a:rPr lang="fr-FR" sz="2400" dirty="0"/>
              <a:t>La </a:t>
            </a:r>
            <a:r>
              <a:rPr lang="fr-FR" sz="2400" dirty="0" err="1"/>
              <a:t>warfarine</a:t>
            </a:r>
            <a:r>
              <a:rPr lang="fr-FR" sz="2400" dirty="0"/>
              <a:t> est globalement l’AVK le plus prescrit dans le reste du monde.</a:t>
            </a:r>
          </a:p>
        </p:txBody>
      </p:sp>
      <p:sp>
        <p:nvSpPr>
          <p:cNvPr id="3" name="Titre 2"/>
          <p:cNvSpPr>
            <a:spLocks noGrp="1"/>
          </p:cNvSpPr>
          <p:nvPr>
            <p:ph type="title"/>
          </p:nvPr>
        </p:nvSpPr>
        <p:spPr/>
        <p:txBody>
          <a:bodyPr>
            <a:normAutofit/>
          </a:bodyPr>
          <a:lstStyle/>
          <a:p>
            <a:r>
              <a:rPr lang="fr-FR" sz="4800" b="1" dirty="0" smtClean="0"/>
              <a:t>LES AVK</a:t>
            </a:r>
            <a:endParaRPr lang="fr-FR" sz="4800" b="1" dirty="0"/>
          </a:p>
        </p:txBody>
      </p:sp>
    </p:spTree>
    <p:extLst>
      <p:ext uri="{BB962C8B-B14F-4D97-AF65-F5344CB8AC3E}">
        <p14:creationId xmlns:p14="http://schemas.microsoft.com/office/powerpoint/2010/main" val="13404211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457200" y="274638"/>
            <a:ext cx="8229600" cy="1143000"/>
          </a:xfrm>
        </p:spPr>
        <p:txBody>
          <a:bodyPr>
            <a:normAutofit/>
          </a:bodyPr>
          <a:lstStyle/>
          <a:p>
            <a:r>
              <a:rPr lang="fr-FR" sz="4800" b="1" dirty="0" smtClean="0"/>
              <a:t>AVK</a:t>
            </a:r>
            <a:endParaRPr lang="fr-FR" sz="4800" b="1" dirty="0"/>
          </a:p>
        </p:txBody>
      </p:sp>
      <p:sp>
        <p:nvSpPr>
          <p:cNvPr id="7" name="Rectangle 6"/>
          <p:cNvSpPr/>
          <p:nvPr/>
        </p:nvSpPr>
        <p:spPr>
          <a:xfrm>
            <a:off x="457200" y="1417638"/>
            <a:ext cx="8229600" cy="1569660"/>
          </a:xfrm>
          <a:prstGeom prst="rect">
            <a:avLst/>
          </a:prstGeom>
        </p:spPr>
        <p:txBody>
          <a:bodyPr wrap="square">
            <a:spAutoFit/>
          </a:bodyPr>
          <a:lstStyle/>
          <a:p>
            <a:r>
              <a:rPr lang="fr-FR" sz="2400" b="1" dirty="0"/>
              <a:t>L’</a:t>
            </a:r>
            <a:r>
              <a:rPr lang="fr-FR" sz="2400" b="1" dirty="0">
                <a:solidFill>
                  <a:srgbClr val="FF0000"/>
                </a:solidFill>
              </a:rPr>
              <a:t>âge</a:t>
            </a:r>
            <a:r>
              <a:rPr lang="fr-FR" sz="2400" b="1" dirty="0"/>
              <a:t>, le </a:t>
            </a:r>
            <a:r>
              <a:rPr lang="fr-FR" sz="2400" b="1" dirty="0">
                <a:solidFill>
                  <a:srgbClr val="FF0000"/>
                </a:solidFill>
              </a:rPr>
              <a:t>petit poids </a:t>
            </a:r>
            <a:r>
              <a:rPr lang="fr-FR" sz="2400" b="1" dirty="0"/>
              <a:t>et </a:t>
            </a:r>
            <a:r>
              <a:rPr lang="fr-FR" sz="2400" b="1" dirty="0">
                <a:solidFill>
                  <a:srgbClr val="FF0000"/>
                </a:solidFill>
              </a:rPr>
              <a:t>l’insuffisance rénale chronique </a:t>
            </a:r>
            <a:r>
              <a:rPr lang="fr-FR" sz="2400" b="1" dirty="0"/>
              <a:t>étant en soi des </a:t>
            </a:r>
            <a:r>
              <a:rPr lang="fr-FR" sz="2400" b="1" u="sng" dirty="0"/>
              <a:t>facteurs de risque de saignement</a:t>
            </a:r>
            <a:r>
              <a:rPr lang="fr-FR" sz="2400" b="1" dirty="0"/>
              <a:t>, une anticoagulation avec les AVK qui permet un suivi du degré d’anticoagulation est particulièrement</a:t>
            </a:r>
            <a:r>
              <a:rPr lang="fr-FR" sz="2400" b="1" dirty="0">
                <a:solidFill>
                  <a:srgbClr val="FF0000"/>
                </a:solidFill>
              </a:rPr>
              <a:t> indiquée</a:t>
            </a:r>
            <a:r>
              <a:rPr lang="fr-FR" sz="2400" dirty="0"/>
              <a:t>.</a:t>
            </a:r>
          </a:p>
        </p:txBody>
      </p:sp>
      <p:sp>
        <p:nvSpPr>
          <p:cNvPr id="8" name="Rectangle 7"/>
          <p:cNvSpPr/>
          <p:nvPr/>
        </p:nvSpPr>
        <p:spPr>
          <a:xfrm>
            <a:off x="457201" y="2841907"/>
            <a:ext cx="7852650" cy="3693319"/>
          </a:xfrm>
          <a:prstGeom prst="rect">
            <a:avLst/>
          </a:prstGeom>
        </p:spPr>
        <p:txBody>
          <a:bodyPr wrap="square">
            <a:spAutoFit/>
          </a:bodyPr>
          <a:lstStyle/>
          <a:p>
            <a:endParaRPr lang="fr-FR" dirty="0"/>
          </a:p>
          <a:p>
            <a:r>
              <a:rPr lang="fr-FR" sz="2400" dirty="0">
                <a:solidFill>
                  <a:srgbClr val="3366FF"/>
                </a:solidFill>
              </a:rPr>
              <a:t>Si la prescription d’un AVK est envisagée, un AVK de la famille des </a:t>
            </a:r>
            <a:r>
              <a:rPr lang="fr-FR" sz="2400" dirty="0" err="1">
                <a:solidFill>
                  <a:srgbClr val="3366FF"/>
                </a:solidFill>
              </a:rPr>
              <a:t>coumariniques</a:t>
            </a:r>
            <a:r>
              <a:rPr lang="fr-FR" sz="2400" dirty="0">
                <a:solidFill>
                  <a:srgbClr val="3366FF"/>
                </a:solidFill>
              </a:rPr>
              <a:t> (</a:t>
            </a:r>
            <a:r>
              <a:rPr lang="fr-FR" sz="2400" dirty="0" err="1">
                <a:solidFill>
                  <a:srgbClr val="3366FF"/>
                </a:solidFill>
              </a:rPr>
              <a:t>warfarine</a:t>
            </a:r>
            <a:r>
              <a:rPr lang="fr-FR" sz="2400" dirty="0">
                <a:solidFill>
                  <a:srgbClr val="3366FF"/>
                </a:solidFill>
              </a:rPr>
              <a:t> ou </a:t>
            </a:r>
            <a:r>
              <a:rPr lang="fr-FR" sz="2400" dirty="0" err="1">
                <a:solidFill>
                  <a:srgbClr val="3366FF"/>
                </a:solidFill>
              </a:rPr>
              <a:t>acénocoumarol</a:t>
            </a:r>
            <a:r>
              <a:rPr lang="fr-FR" sz="2400" dirty="0">
                <a:solidFill>
                  <a:srgbClr val="3366FF"/>
                </a:solidFill>
              </a:rPr>
              <a:t>) </a:t>
            </a:r>
            <a:r>
              <a:rPr lang="fr-FR" sz="2400" dirty="0"/>
              <a:t>doit être privilégiée, en notant que la </a:t>
            </a:r>
            <a:r>
              <a:rPr lang="fr-FR" sz="2400" dirty="0" err="1"/>
              <a:t>warfarine</a:t>
            </a:r>
            <a:r>
              <a:rPr lang="fr-FR" sz="2400" dirty="0"/>
              <a:t> est l’AVK le mieux évalué</a:t>
            </a:r>
            <a:r>
              <a:rPr lang="fr-FR" sz="2400" dirty="0" smtClean="0"/>
              <a:t>.</a:t>
            </a:r>
          </a:p>
          <a:p>
            <a:endParaRPr lang="fr-FR" sz="2400" dirty="0" smtClean="0"/>
          </a:p>
          <a:p>
            <a:r>
              <a:rPr lang="fr-FR" sz="2400" dirty="0" smtClean="0"/>
              <a:t> </a:t>
            </a:r>
            <a:r>
              <a:rPr lang="fr-FR" sz="2400" dirty="0">
                <a:solidFill>
                  <a:srgbClr val="3366FF"/>
                </a:solidFill>
              </a:rPr>
              <a:t>La </a:t>
            </a:r>
            <a:r>
              <a:rPr lang="fr-FR" sz="2400" dirty="0" err="1">
                <a:solidFill>
                  <a:srgbClr val="3366FF"/>
                </a:solidFill>
              </a:rPr>
              <a:t>fluindione</a:t>
            </a:r>
            <a:r>
              <a:rPr lang="fr-FR" sz="2400" dirty="0">
                <a:solidFill>
                  <a:srgbClr val="3366FF"/>
                </a:solidFill>
              </a:rPr>
              <a:t> ne doit être envisagée qu’en dernière intention </a:t>
            </a:r>
            <a:r>
              <a:rPr lang="fr-FR" sz="2400" dirty="0"/>
              <a:t>au regard du risque d’atteintes </a:t>
            </a:r>
            <a:r>
              <a:rPr lang="fr-FR" sz="2400" dirty="0" err="1"/>
              <a:t>immuno</a:t>
            </a:r>
            <a:r>
              <a:rPr lang="fr-FR" sz="2400" dirty="0"/>
              <a:t>-allergiques, souvent sévères, apparaissant dans les 6 premiers mois et plus fréquemment observées qu’avec les autres AVK</a:t>
            </a:r>
          </a:p>
        </p:txBody>
      </p:sp>
    </p:spTree>
    <p:extLst>
      <p:ext uri="{BB962C8B-B14F-4D97-AF65-F5344CB8AC3E}">
        <p14:creationId xmlns:p14="http://schemas.microsoft.com/office/powerpoint/2010/main" val="38704660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AVK CONTRE-INDIQUES</a:t>
            </a:r>
            <a:endParaRPr lang="fr-FR" dirty="0"/>
          </a:p>
        </p:txBody>
      </p:sp>
      <p:sp>
        <p:nvSpPr>
          <p:cNvPr id="5" name="Rectangle 4"/>
          <p:cNvSpPr/>
          <p:nvPr/>
        </p:nvSpPr>
        <p:spPr>
          <a:xfrm>
            <a:off x="1548846" y="1593802"/>
            <a:ext cx="6443199" cy="4647426"/>
          </a:xfrm>
          <a:prstGeom prst="rect">
            <a:avLst/>
          </a:prstGeom>
        </p:spPr>
        <p:txBody>
          <a:bodyPr wrap="square">
            <a:spAutoFit/>
          </a:bodyPr>
          <a:lstStyle/>
          <a:p>
            <a:r>
              <a:rPr lang="fr-FR" sz="2800" b="1" dirty="0" smtClean="0"/>
              <a:t>*situations </a:t>
            </a:r>
            <a:r>
              <a:rPr lang="fr-FR" sz="2800" b="1" dirty="0"/>
              <a:t>à risque </a:t>
            </a:r>
            <a:r>
              <a:rPr lang="fr-FR" sz="2800" b="1" dirty="0" smtClean="0"/>
              <a:t>hémorragique ,</a:t>
            </a:r>
          </a:p>
          <a:p>
            <a:r>
              <a:rPr lang="fr-FR" sz="2800" b="1" dirty="0" smtClean="0"/>
              <a:t> *HTA </a:t>
            </a:r>
            <a:r>
              <a:rPr lang="fr-FR" sz="2800" b="1" dirty="0"/>
              <a:t>maligne (diastolique &gt; 120 </a:t>
            </a:r>
            <a:r>
              <a:rPr lang="fr-FR" sz="2800" b="1" dirty="0" err="1"/>
              <a:t>mmHg</a:t>
            </a:r>
            <a:r>
              <a:rPr lang="fr-FR" sz="2800" b="1" dirty="0"/>
              <a:t>)</a:t>
            </a:r>
            <a:r>
              <a:rPr lang="fr-FR" sz="2800" b="1" dirty="0" smtClean="0"/>
              <a:t>,</a:t>
            </a:r>
          </a:p>
          <a:p>
            <a:r>
              <a:rPr lang="fr-FR" sz="2800" b="1" dirty="0" smtClean="0"/>
              <a:t> *AVC </a:t>
            </a:r>
            <a:r>
              <a:rPr lang="fr-FR" sz="2800" b="1" dirty="0"/>
              <a:t>récent</a:t>
            </a:r>
            <a:r>
              <a:rPr lang="fr-FR" sz="2800" b="1" dirty="0" smtClean="0"/>
              <a:t>,</a:t>
            </a:r>
          </a:p>
          <a:p>
            <a:r>
              <a:rPr lang="fr-FR" sz="2800" b="1" dirty="0" smtClean="0"/>
              <a:t>*insuffisance </a:t>
            </a:r>
            <a:r>
              <a:rPr lang="fr-FR" sz="2800" b="1" dirty="0"/>
              <a:t>hépatique sévère</a:t>
            </a:r>
            <a:r>
              <a:rPr lang="fr-FR" sz="2800" b="1" dirty="0" smtClean="0"/>
              <a:t>,</a:t>
            </a:r>
          </a:p>
          <a:p>
            <a:r>
              <a:rPr lang="fr-FR" sz="2800" b="1" dirty="0" smtClean="0"/>
              <a:t> *grossesse </a:t>
            </a:r>
            <a:r>
              <a:rPr lang="fr-FR" sz="2800" b="1" dirty="0"/>
              <a:t>(particulièrement le 1er trimestre et les 15 derniers jours)</a:t>
            </a:r>
            <a:r>
              <a:rPr lang="fr-FR" sz="2800" b="1" dirty="0" smtClean="0"/>
              <a:t>,</a:t>
            </a:r>
          </a:p>
          <a:p>
            <a:r>
              <a:rPr lang="fr-FR" sz="2800" b="1" dirty="0" smtClean="0"/>
              <a:t> *altération </a:t>
            </a:r>
            <a:r>
              <a:rPr lang="fr-FR" sz="2800" b="1" dirty="0"/>
              <a:t>des fonctions supérieures</a:t>
            </a:r>
            <a:r>
              <a:rPr lang="fr-FR" sz="2800" b="1" dirty="0" smtClean="0"/>
              <a:t>,</a:t>
            </a:r>
          </a:p>
          <a:p>
            <a:r>
              <a:rPr lang="fr-FR" sz="2800" b="1" dirty="0" smtClean="0"/>
              <a:t> *prise </a:t>
            </a:r>
            <a:r>
              <a:rPr lang="fr-FR" sz="2800" b="1" dirty="0"/>
              <a:t>de certains médicaments</a:t>
            </a:r>
            <a:r>
              <a:rPr lang="fr-FR" sz="2800" dirty="0"/>
              <a:t> </a:t>
            </a:r>
            <a:r>
              <a:rPr lang="fr-FR" sz="2400" b="1" dirty="0">
                <a:solidFill>
                  <a:srgbClr val="3366FF"/>
                </a:solidFill>
              </a:rPr>
              <a:t>(acide acétylsalicylique y compris à faible dose, AINS, 5-fluoro-uracile, </a:t>
            </a:r>
            <a:r>
              <a:rPr lang="fr-FR" sz="2400" b="1" dirty="0" err="1">
                <a:solidFill>
                  <a:srgbClr val="3366FF"/>
                </a:solidFill>
              </a:rPr>
              <a:t>miconazole</a:t>
            </a:r>
            <a:r>
              <a:rPr lang="fr-FR" sz="2400" b="1" dirty="0">
                <a:solidFill>
                  <a:srgbClr val="3366FF"/>
                </a:solidFill>
              </a:rPr>
              <a:t>, millepertuis)</a:t>
            </a:r>
            <a:r>
              <a:rPr lang="fr-FR" sz="2400" b="1" dirty="0" smtClean="0">
                <a:solidFill>
                  <a:srgbClr val="3366FF"/>
                </a:solidFill>
              </a:rPr>
              <a:t>.</a:t>
            </a:r>
          </a:p>
          <a:p>
            <a:r>
              <a:rPr lang="fr-FR" sz="2400" b="1" dirty="0" smtClean="0">
                <a:solidFill>
                  <a:srgbClr val="3366FF"/>
                </a:solidFill>
              </a:rPr>
              <a:t>ET</a:t>
            </a:r>
            <a:r>
              <a:rPr lang="mr-IN" sz="2400" b="1" dirty="0" smtClean="0">
                <a:solidFill>
                  <a:srgbClr val="3366FF"/>
                </a:solidFill>
              </a:rPr>
              <a:t>…………</a:t>
            </a:r>
            <a:r>
              <a:rPr lang="fr-FR" sz="2400" b="1" dirty="0" smtClean="0">
                <a:solidFill>
                  <a:srgbClr val="3366FF"/>
                </a:solidFill>
              </a:rPr>
              <a:t>. </a:t>
            </a:r>
            <a:r>
              <a:rPr lang="fr-FR" sz="2400" b="1" dirty="0" err="1" smtClean="0">
                <a:solidFill>
                  <a:srgbClr val="3366FF"/>
                </a:solidFill>
              </a:rPr>
              <a:t>cf</a:t>
            </a:r>
            <a:r>
              <a:rPr lang="fr-FR" sz="2400" b="1" dirty="0" smtClean="0">
                <a:solidFill>
                  <a:srgbClr val="3366FF"/>
                </a:solidFill>
              </a:rPr>
              <a:t> VIDAL*</a:t>
            </a:r>
            <a:endParaRPr lang="fr-FR" sz="2400" b="1" dirty="0">
              <a:solidFill>
                <a:srgbClr val="3366FF"/>
              </a:solidFill>
            </a:endParaRPr>
          </a:p>
        </p:txBody>
      </p:sp>
    </p:spTree>
    <p:extLst>
      <p:ext uri="{BB962C8B-B14F-4D97-AF65-F5344CB8AC3E}">
        <p14:creationId xmlns:p14="http://schemas.microsoft.com/office/powerpoint/2010/main" val="2274837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70373" y="274638"/>
            <a:ext cx="8516427" cy="1143000"/>
          </a:xfrm>
        </p:spPr>
        <p:txBody>
          <a:bodyPr>
            <a:normAutofit fontScale="90000"/>
          </a:bodyPr>
          <a:lstStyle/>
          <a:p>
            <a:pPr algn="l"/>
            <a:r>
              <a:rPr lang="fr-FR" dirty="0" smtClean="0"/>
              <a:t>AVK ET INSUFFISANCE RENALE  </a:t>
            </a:r>
            <a:r>
              <a:rPr lang="fr-FR" dirty="0" err="1" smtClean="0"/>
              <a:t>clcr</a:t>
            </a:r>
            <a:r>
              <a:rPr lang="fr-FR" dirty="0" smtClean="0"/>
              <a:t> &lt;20</a:t>
            </a:r>
            <a:endParaRPr lang="fr-FR" dirty="0"/>
          </a:p>
        </p:txBody>
      </p:sp>
      <p:sp>
        <p:nvSpPr>
          <p:cNvPr id="4" name="Rectangle 3"/>
          <p:cNvSpPr/>
          <p:nvPr/>
        </p:nvSpPr>
        <p:spPr>
          <a:xfrm>
            <a:off x="1192611" y="5083730"/>
            <a:ext cx="6458689" cy="1569660"/>
          </a:xfrm>
          <a:prstGeom prst="rect">
            <a:avLst/>
          </a:prstGeom>
        </p:spPr>
        <p:txBody>
          <a:bodyPr wrap="square">
            <a:spAutoFit/>
          </a:bodyPr>
          <a:lstStyle/>
          <a:p>
            <a:r>
              <a:rPr lang="fr-FR" sz="2400" b="1" dirty="0" smtClean="0">
                <a:solidFill>
                  <a:srgbClr val="FF0000"/>
                </a:solidFill>
              </a:rPr>
              <a:t> </a:t>
            </a:r>
            <a:r>
              <a:rPr lang="fr-FR" sz="2400" b="1" dirty="0">
                <a:solidFill>
                  <a:srgbClr val="FF0000"/>
                </a:solidFill>
              </a:rPr>
              <a:t>Pas d’adaptation de dose en cas d’IR mais suivi </a:t>
            </a:r>
            <a:r>
              <a:rPr lang="fr-FR" sz="2400" b="1" dirty="0" smtClean="0">
                <a:solidFill>
                  <a:srgbClr val="FF0000"/>
                </a:solidFill>
              </a:rPr>
              <a:t>plus strict </a:t>
            </a:r>
            <a:r>
              <a:rPr lang="fr-FR" sz="2400" b="1" dirty="0">
                <a:solidFill>
                  <a:srgbClr val="FF0000"/>
                </a:solidFill>
              </a:rPr>
              <a:t>vu le risque hémorragique </a:t>
            </a:r>
            <a:r>
              <a:rPr lang="fr-FR" sz="2400" b="1" dirty="0" smtClean="0">
                <a:solidFill>
                  <a:srgbClr val="FF0000"/>
                </a:solidFill>
              </a:rPr>
              <a:t>accru</a:t>
            </a:r>
          </a:p>
          <a:p>
            <a:endParaRPr lang="fr-FR" sz="2400" b="1" dirty="0" smtClean="0">
              <a:solidFill>
                <a:srgbClr val="FF0000"/>
              </a:solidFill>
            </a:endParaRPr>
          </a:p>
          <a:p>
            <a:r>
              <a:rPr lang="fr-FR" sz="2400" b="1" dirty="0" smtClean="0">
                <a:solidFill>
                  <a:srgbClr val="FF0000"/>
                </a:solidFill>
              </a:rPr>
              <a:t>Octobre 2018 VIDAL CONTRE -INDICATION ???</a:t>
            </a:r>
            <a:endParaRPr lang="fr-FR" sz="2400" b="1" dirty="0">
              <a:solidFill>
                <a:srgbClr val="FF0000"/>
              </a:solidFill>
            </a:endParaRPr>
          </a:p>
        </p:txBody>
      </p:sp>
      <p:sp>
        <p:nvSpPr>
          <p:cNvPr id="5" name="Rectangle 4"/>
          <p:cNvSpPr/>
          <p:nvPr/>
        </p:nvSpPr>
        <p:spPr>
          <a:xfrm>
            <a:off x="929308" y="1295291"/>
            <a:ext cx="6721992" cy="3416320"/>
          </a:xfrm>
          <a:prstGeom prst="rect">
            <a:avLst/>
          </a:prstGeom>
        </p:spPr>
        <p:txBody>
          <a:bodyPr wrap="square">
            <a:spAutoFit/>
          </a:bodyPr>
          <a:lstStyle/>
          <a:p>
            <a:r>
              <a:rPr lang="fr-FR" sz="2400" b="1" dirty="0"/>
              <a:t>. délai d’action fonction du tps de demi vie des protéines</a:t>
            </a:r>
          </a:p>
          <a:p>
            <a:r>
              <a:rPr lang="fr-FR" sz="2400" b="1" dirty="0"/>
              <a:t>. absorption digestive complète</a:t>
            </a:r>
          </a:p>
          <a:p>
            <a:r>
              <a:rPr lang="fr-FR" sz="2400" b="1" dirty="0"/>
              <a:t>. métabolisation hépatique</a:t>
            </a:r>
            <a:r>
              <a:rPr lang="fr-FR" sz="2400" b="1" dirty="0" smtClean="0"/>
              <a:t>,</a:t>
            </a:r>
          </a:p>
          <a:p>
            <a:r>
              <a:rPr lang="fr-FR" sz="2400" b="1" dirty="0" smtClean="0"/>
              <a:t> .excrétion </a:t>
            </a:r>
            <a:r>
              <a:rPr lang="fr-FR" sz="2400" b="1" dirty="0"/>
              <a:t>sous forme </a:t>
            </a:r>
            <a:r>
              <a:rPr lang="fr-FR" sz="2400" b="1" dirty="0" smtClean="0"/>
              <a:t>inactive au </a:t>
            </a:r>
            <a:r>
              <a:rPr lang="fr-FR" sz="2400" b="1" dirty="0"/>
              <a:t>niveau des selles et des urines -&gt; pas </a:t>
            </a:r>
            <a:r>
              <a:rPr lang="fr-FR" sz="2400" b="1" dirty="0" smtClean="0"/>
              <a:t>d’adaptation de </a:t>
            </a:r>
            <a:r>
              <a:rPr lang="fr-FR" sz="2400" b="1" dirty="0"/>
              <a:t>la dose en cas d’IR </a:t>
            </a:r>
            <a:endParaRPr lang="fr-FR" sz="2400" b="1" dirty="0" smtClean="0"/>
          </a:p>
          <a:p>
            <a:r>
              <a:rPr lang="fr-FR" sz="2400" b="1" dirty="0" smtClean="0"/>
              <a:t>.MAIS </a:t>
            </a:r>
            <a:r>
              <a:rPr lang="fr-FR" sz="2400" b="1" dirty="0"/>
              <a:t>liaison aux </a:t>
            </a:r>
            <a:r>
              <a:rPr lang="fr-FR" sz="2400" b="1" dirty="0" smtClean="0"/>
              <a:t>protéines plasmatiques</a:t>
            </a:r>
            <a:r>
              <a:rPr lang="fr-FR" sz="2400" b="1" dirty="0"/>
              <a:t>+++ -&gt; </a:t>
            </a:r>
            <a:r>
              <a:rPr lang="fr-FR" sz="2400" b="1" dirty="0" err="1"/>
              <a:t>hypoalbuminémie</a:t>
            </a:r>
            <a:r>
              <a:rPr lang="fr-FR" sz="2400" b="1" dirty="0"/>
              <a:t> -&gt; effet AC </a:t>
            </a:r>
            <a:r>
              <a:rPr lang="fr-FR" sz="2400" b="1" dirty="0" smtClean="0"/>
              <a:t>plus marqué</a:t>
            </a:r>
            <a:endParaRPr lang="fr-FR" sz="2400" b="1" dirty="0"/>
          </a:p>
        </p:txBody>
      </p:sp>
    </p:spTree>
    <p:extLst>
      <p:ext uri="{BB962C8B-B14F-4D97-AF65-F5344CB8AC3E}">
        <p14:creationId xmlns:p14="http://schemas.microsoft.com/office/powerpoint/2010/main" val="12145553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fr-FR" b="1" dirty="0">
                <a:latin typeface="Arial" charset="0"/>
                <a:cs typeface="Arial Unicode MS" charset="0"/>
              </a:rPr>
              <a:t>AVK  ET  FA</a:t>
            </a:r>
          </a:p>
        </p:txBody>
      </p:sp>
      <p:sp>
        <p:nvSpPr>
          <p:cNvPr id="25603" name="Rectangle 3"/>
          <p:cNvSpPr>
            <a:spLocks noGrp="1" noChangeArrowheads="1"/>
          </p:cNvSpPr>
          <p:nvPr>
            <p:ph type="body" idx="1"/>
          </p:nvPr>
        </p:nvSpPr>
        <p:spPr/>
        <p:txBody>
          <a:bodyPr/>
          <a:lstStyle/>
          <a:p>
            <a:pPr>
              <a:lnSpc>
                <a:spcPct val="90000"/>
              </a:lnSpc>
            </a:pPr>
            <a:r>
              <a:rPr lang="fr-FR" sz="2400" dirty="0">
                <a:latin typeface="Arial" charset="0"/>
                <a:cs typeface="Arial Unicode MS" charset="0"/>
              </a:rPr>
              <a:t>*ONT MONTRE UNE </a:t>
            </a:r>
            <a:r>
              <a:rPr lang="fr-FR" sz="2400" b="1" u="sng" dirty="0">
                <a:latin typeface="Arial" charset="0"/>
                <a:cs typeface="Arial Unicode MS" charset="0"/>
              </a:rPr>
              <a:t>DIMINUTION</a:t>
            </a:r>
            <a:r>
              <a:rPr lang="fr-FR" sz="2400" dirty="0">
                <a:latin typeface="Arial" charset="0"/>
                <a:cs typeface="Arial Unicode MS" charset="0"/>
              </a:rPr>
              <a:t>  </a:t>
            </a:r>
            <a:r>
              <a:rPr lang="fr-FR" sz="2400" b="1" u="sng" dirty="0">
                <a:latin typeface="Arial" charset="0"/>
                <a:cs typeface="Arial Unicode MS" charset="0"/>
              </a:rPr>
              <a:t>IMPORTANTE DES  AVC</a:t>
            </a:r>
            <a:r>
              <a:rPr lang="fr-FR" sz="2400" dirty="0">
                <a:latin typeface="Arial" charset="0"/>
                <a:cs typeface="Arial Unicode MS" charset="0"/>
              </a:rPr>
              <a:t> .              ETUDES CONCORDANTES:       AFASAK ,SPAF, BAATAF,CAFA ,SPINAF , EAFT…</a:t>
            </a:r>
          </a:p>
          <a:p>
            <a:pPr>
              <a:lnSpc>
                <a:spcPct val="90000"/>
              </a:lnSpc>
            </a:pPr>
            <a:r>
              <a:rPr lang="fr-FR" sz="2400" dirty="0">
                <a:latin typeface="Arial" charset="0"/>
                <a:cs typeface="Arial Unicode MS" charset="0"/>
              </a:rPr>
              <a:t>*</a:t>
            </a:r>
            <a:r>
              <a:rPr lang="fr-FR" sz="2400" u="sng" dirty="0">
                <a:latin typeface="Arial" charset="0"/>
                <a:cs typeface="Arial Unicode MS" charset="0"/>
              </a:rPr>
              <a:t>MAIS  LIMITES++</a:t>
            </a:r>
          </a:p>
          <a:p>
            <a:pPr>
              <a:lnSpc>
                <a:spcPct val="90000"/>
              </a:lnSpc>
            </a:pPr>
            <a:r>
              <a:rPr lang="fr-FR" sz="2400" dirty="0">
                <a:latin typeface="Arial" charset="0"/>
                <a:cs typeface="Arial Unicode MS" charset="0"/>
              </a:rPr>
              <a:t>--réponse difficilement prévisible</a:t>
            </a:r>
          </a:p>
          <a:p>
            <a:pPr>
              <a:lnSpc>
                <a:spcPct val="90000"/>
              </a:lnSpc>
            </a:pPr>
            <a:r>
              <a:rPr lang="fr-FR" sz="2400" dirty="0">
                <a:latin typeface="Arial" charset="0"/>
                <a:cs typeface="Arial Unicode MS" charset="0"/>
              </a:rPr>
              <a:t>--index thérapeutique étroit</a:t>
            </a:r>
          </a:p>
          <a:p>
            <a:pPr>
              <a:lnSpc>
                <a:spcPct val="90000"/>
              </a:lnSpc>
            </a:pPr>
            <a:r>
              <a:rPr lang="fr-FR" sz="2400" dirty="0">
                <a:latin typeface="Arial" charset="0"/>
                <a:cs typeface="Arial Unicode MS" charset="0"/>
              </a:rPr>
              <a:t>--action lente</a:t>
            </a:r>
          </a:p>
          <a:p>
            <a:pPr>
              <a:lnSpc>
                <a:spcPct val="90000"/>
              </a:lnSpc>
            </a:pPr>
            <a:r>
              <a:rPr lang="fr-FR" sz="2400" dirty="0">
                <a:latin typeface="Arial" charset="0"/>
                <a:cs typeface="Arial Unicode MS" charset="0"/>
              </a:rPr>
              <a:t>--nécessité de surveillance biologique de la coagulation</a:t>
            </a:r>
          </a:p>
          <a:p>
            <a:pPr>
              <a:lnSpc>
                <a:spcPct val="90000"/>
              </a:lnSpc>
            </a:pPr>
            <a:r>
              <a:rPr lang="fr-FR" sz="2400" dirty="0">
                <a:latin typeface="Arial" charset="0"/>
                <a:cs typeface="Arial Unicode MS" charset="0"/>
              </a:rPr>
              <a:t>--ajustement des doses</a:t>
            </a:r>
          </a:p>
          <a:p>
            <a:pPr>
              <a:lnSpc>
                <a:spcPct val="90000"/>
              </a:lnSpc>
            </a:pPr>
            <a:r>
              <a:rPr lang="fr-FR" sz="2400" dirty="0">
                <a:latin typeface="Arial" charset="0"/>
                <a:cs typeface="Arial Unicode MS" charset="0"/>
              </a:rPr>
              <a:t>--interactions alimentaires  et médicamenteuses</a:t>
            </a:r>
          </a:p>
        </p:txBody>
      </p:sp>
    </p:spTree>
    <p:extLst>
      <p:ext uri="{BB962C8B-B14F-4D97-AF65-F5344CB8AC3E}">
        <p14:creationId xmlns:p14="http://schemas.microsoft.com/office/powerpoint/2010/main" val="27495621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1"/>
          <p:cNvSpPr>
            <a:spLocks noGrp="1" noChangeArrowheads="1"/>
          </p:cNvSpPr>
          <p:nvPr>
            <p:ph type="title" idx="4294967295"/>
          </p:nvPr>
        </p:nvSpPr>
        <p:spPr/>
        <p:txBody>
          <a:bodyPr lIns="91440" tIns="45720" rIns="91440" bIns="45720"/>
          <a:lstStyle/>
          <a:p>
            <a:r>
              <a:rPr lang="fr-FR">
                <a:latin typeface="Arial" charset="0"/>
                <a:cs typeface="Arial Unicode MS" charset="0"/>
              </a:rPr>
              <a:t>Fenêtre thérapeutique des AVK</a:t>
            </a:r>
          </a:p>
        </p:txBody>
      </p:sp>
      <p:sp>
        <p:nvSpPr>
          <p:cNvPr id="62467" name="Espace réservé du numéro de diapositive 3"/>
          <p:cNvSpPr txBox="1">
            <a:spLocks noGrp="1"/>
          </p:cNvSpPr>
          <p:nvPr/>
        </p:nvSpPr>
        <p:spPr bwMode="auto">
          <a:xfrm>
            <a:off x="7239000" y="6429375"/>
            <a:ext cx="19050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FFFFFF"/>
                </a:solidFill>
                <a:latin typeface="Arial" charset="0"/>
                <a:ea typeface="ＭＳ Ｐゴシック" charset="0"/>
                <a:cs typeface="Arial Unicode MS" charset="0"/>
              </a:defRPr>
            </a:lvl1pPr>
            <a:lvl2pPr>
              <a:defRPr sz="2800">
                <a:solidFill>
                  <a:srgbClr val="FFFFFF"/>
                </a:solidFill>
                <a:latin typeface="Arial" charset="0"/>
                <a:ea typeface="Arial Unicode MS" charset="0"/>
                <a:cs typeface="Arial Unicode MS" charset="0"/>
              </a:defRPr>
            </a:lvl2pPr>
            <a:lvl3pPr>
              <a:defRPr sz="2400">
                <a:solidFill>
                  <a:srgbClr val="FFFFFF"/>
                </a:solidFill>
                <a:latin typeface="Arial" charset="0"/>
                <a:ea typeface="Arial Unicode MS" charset="0"/>
                <a:cs typeface="Arial Unicode MS" charset="0"/>
              </a:defRPr>
            </a:lvl3pPr>
            <a:lvl4pPr>
              <a:defRPr sz="2000">
                <a:solidFill>
                  <a:srgbClr val="FFFFFF"/>
                </a:solidFill>
                <a:latin typeface="Arial" charset="0"/>
                <a:ea typeface="Arial Unicode MS" charset="0"/>
                <a:cs typeface="Arial Unicode MS" charset="0"/>
              </a:defRPr>
            </a:lvl4pPr>
            <a:lvl5pPr>
              <a:defRPr sz="2000">
                <a:solidFill>
                  <a:srgbClr val="FFFFFF"/>
                </a:solidFill>
                <a:latin typeface="Arial" charset="0"/>
                <a:ea typeface="Arial Unicode MS" charset="0"/>
                <a:cs typeface="Arial Unicode MS" charset="0"/>
              </a:defRPr>
            </a:lvl5pPr>
            <a:lvl6pPr>
              <a:buFont typeface="Times New Roman" charset="0"/>
              <a:defRPr sz="2000">
                <a:solidFill>
                  <a:srgbClr val="FFFFFF"/>
                </a:solidFill>
                <a:latin typeface="Arial" charset="0"/>
                <a:ea typeface="Arial Unicode MS" charset="0"/>
                <a:cs typeface="Arial Unicode MS" charset="0"/>
              </a:defRPr>
            </a:lvl6pPr>
            <a:lvl7pPr>
              <a:buFont typeface="Times New Roman" charset="0"/>
              <a:defRPr sz="2000">
                <a:solidFill>
                  <a:srgbClr val="FFFFFF"/>
                </a:solidFill>
                <a:latin typeface="Arial" charset="0"/>
                <a:ea typeface="Arial Unicode MS" charset="0"/>
                <a:cs typeface="Arial Unicode MS" charset="0"/>
              </a:defRPr>
            </a:lvl7pPr>
            <a:lvl8pPr>
              <a:buFont typeface="Times New Roman" charset="0"/>
              <a:defRPr sz="2000">
                <a:solidFill>
                  <a:srgbClr val="FFFFFF"/>
                </a:solidFill>
                <a:latin typeface="Arial" charset="0"/>
                <a:ea typeface="Arial Unicode MS" charset="0"/>
                <a:cs typeface="Arial Unicode MS" charset="0"/>
              </a:defRPr>
            </a:lvl8pPr>
            <a:lvl9pPr>
              <a:buFont typeface="Times New Roman" charset="0"/>
              <a:defRPr sz="2000">
                <a:solidFill>
                  <a:srgbClr val="FFFFFF"/>
                </a:solidFill>
                <a:latin typeface="Arial" charset="0"/>
                <a:ea typeface="Arial Unicode MS" charset="0"/>
                <a:cs typeface="Arial Unicode MS" charset="0"/>
              </a:defRPr>
            </a:lvl9pPr>
          </a:lstStyle>
          <a:p>
            <a:pPr algn="r" defTabSz="914400"/>
            <a:fld id="{B2C3F104-0AC5-C945-9C0D-F2B19F7B0F06}" type="slidenum">
              <a:rPr lang="fr-FR" sz="1200" b="1">
                <a:cs typeface="ＭＳ Ｐゴシック" charset="0"/>
              </a:rPr>
              <a:pPr algn="r" defTabSz="914400"/>
              <a:t>16</a:t>
            </a:fld>
            <a:endParaRPr lang="fr-FR" sz="1200" b="1">
              <a:cs typeface="ＭＳ Ｐゴシック" charset="0"/>
            </a:endParaRPr>
          </a:p>
        </p:txBody>
      </p:sp>
      <p:sp>
        <p:nvSpPr>
          <p:cNvPr id="62468" name="Rectangle 58"/>
          <p:cNvSpPr>
            <a:spLocks noChangeArrowheads="1"/>
          </p:cNvSpPr>
          <p:nvPr/>
        </p:nvSpPr>
        <p:spPr bwMode="gray">
          <a:xfrm>
            <a:off x="1185863" y="1484315"/>
            <a:ext cx="7031037"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400"/>
            <a:endParaRPr lang="fr-FR" sz="1600">
              <a:solidFill>
                <a:srgbClr val="000000"/>
              </a:solidFill>
              <a:cs typeface="ＭＳ Ｐゴシック" charset="0"/>
            </a:endParaRPr>
          </a:p>
        </p:txBody>
      </p:sp>
      <p:grpSp>
        <p:nvGrpSpPr>
          <p:cNvPr id="62469" name="Group 79"/>
          <p:cNvGrpSpPr>
            <a:grpSpLocks/>
          </p:cNvGrpSpPr>
          <p:nvPr/>
        </p:nvGrpSpPr>
        <p:grpSpPr bwMode="auto">
          <a:xfrm>
            <a:off x="1185864" y="2208213"/>
            <a:ext cx="7037387" cy="2246312"/>
            <a:chOff x="677" y="1631"/>
            <a:chExt cx="4792" cy="1529"/>
          </a:xfrm>
        </p:grpSpPr>
        <p:sp>
          <p:nvSpPr>
            <p:cNvPr id="45111" name="Line 44"/>
            <p:cNvSpPr>
              <a:spLocks noChangeShapeType="1"/>
            </p:cNvSpPr>
            <p:nvPr/>
          </p:nvSpPr>
          <p:spPr bwMode="gray">
            <a:xfrm>
              <a:off x="677" y="3160"/>
              <a:ext cx="4792" cy="0"/>
            </a:xfrm>
            <a:prstGeom prst="line">
              <a:avLst/>
            </a:prstGeom>
            <a:noFill/>
            <a:ln w="6350">
              <a:solidFill>
                <a:schemeClr val="bg1">
                  <a:lumMod val="75000"/>
                </a:schemeClr>
              </a:solidFill>
              <a:round/>
              <a:headEnd/>
              <a:tailEnd/>
            </a:ln>
          </p:spPr>
          <p:txBody>
            <a:bodyPr wrap="none">
              <a:spAutoFit/>
            </a:bodyPr>
            <a:lstStyle/>
            <a:p>
              <a:pPr defTabSz="914400" eaLnBrk="1" hangingPunct="1">
                <a:defRPr/>
              </a:pPr>
              <a:endParaRPr lang="fr-FR" sz="2400">
                <a:solidFill>
                  <a:schemeClr val="tx1"/>
                </a:solidFill>
                <a:latin typeface="Arial" panose="020B0604020202020204" pitchFamily="34" charset="0"/>
                <a:ea typeface="ＭＳ Ｐゴシック" pitchFamily="34" charset="-128"/>
                <a:cs typeface="Arial" pitchFamily="34" charset="0"/>
              </a:endParaRPr>
            </a:p>
          </p:txBody>
        </p:sp>
        <p:sp>
          <p:nvSpPr>
            <p:cNvPr id="45112" name="Line 45"/>
            <p:cNvSpPr>
              <a:spLocks noChangeShapeType="1"/>
            </p:cNvSpPr>
            <p:nvPr/>
          </p:nvSpPr>
          <p:spPr bwMode="gray">
            <a:xfrm>
              <a:off x="677" y="2651"/>
              <a:ext cx="4792" cy="0"/>
            </a:xfrm>
            <a:prstGeom prst="line">
              <a:avLst/>
            </a:prstGeom>
            <a:noFill/>
            <a:ln w="6350">
              <a:solidFill>
                <a:schemeClr val="bg1">
                  <a:lumMod val="75000"/>
                </a:schemeClr>
              </a:solidFill>
              <a:round/>
              <a:headEnd/>
              <a:tailEnd/>
            </a:ln>
          </p:spPr>
          <p:txBody>
            <a:bodyPr wrap="none">
              <a:spAutoFit/>
            </a:bodyPr>
            <a:lstStyle/>
            <a:p>
              <a:pPr defTabSz="914400" eaLnBrk="1" hangingPunct="1">
                <a:defRPr/>
              </a:pPr>
              <a:endParaRPr lang="fr-FR" sz="2400">
                <a:solidFill>
                  <a:schemeClr val="tx1"/>
                </a:solidFill>
                <a:latin typeface="Arial" panose="020B0604020202020204" pitchFamily="34" charset="0"/>
                <a:ea typeface="ＭＳ Ｐゴシック" pitchFamily="34" charset="-128"/>
                <a:cs typeface="Arial" pitchFamily="34" charset="0"/>
              </a:endParaRPr>
            </a:p>
          </p:txBody>
        </p:sp>
        <p:sp>
          <p:nvSpPr>
            <p:cNvPr id="45113" name="Line 46"/>
            <p:cNvSpPr>
              <a:spLocks noChangeShapeType="1"/>
            </p:cNvSpPr>
            <p:nvPr/>
          </p:nvSpPr>
          <p:spPr bwMode="gray">
            <a:xfrm>
              <a:off x="677" y="2141"/>
              <a:ext cx="4792" cy="1"/>
            </a:xfrm>
            <a:prstGeom prst="line">
              <a:avLst/>
            </a:prstGeom>
            <a:noFill/>
            <a:ln w="6350">
              <a:solidFill>
                <a:schemeClr val="bg1">
                  <a:lumMod val="75000"/>
                </a:schemeClr>
              </a:solidFill>
              <a:round/>
              <a:headEnd/>
              <a:tailEnd/>
            </a:ln>
          </p:spPr>
          <p:txBody>
            <a:bodyPr wrap="none">
              <a:spAutoFit/>
            </a:bodyPr>
            <a:lstStyle/>
            <a:p>
              <a:pPr defTabSz="914400" eaLnBrk="1" hangingPunct="1">
                <a:defRPr/>
              </a:pPr>
              <a:endParaRPr lang="fr-FR" sz="2400">
                <a:solidFill>
                  <a:schemeClr val="tx1"/>
                </a:solidFill>
                <a:latin typeface="Arial" panose="020B0604020202020204" pitchFamily="34" charset="0"/>
                <a:ea typeface="ＭＳ Ｐゴシック" pitchFamily="34" charset="-128"/>
                <a:cs typeface="Arial" pitchFamily="34" charset="0"/>
              </a:endParaRPr>
            </a:p>
          </p:txBody>
        </p:sp>
        <p:sp>
          <p:nvSpPr>
            <p:cNvPr id="45114" name="Line 47"/>
            <p:cNvSpPr>
              <a:spLocks noChangeShapeType="1"/>
            </p:cNvSpPr>
            <p:nvPr/>
          </p:nvSpPr>
          <p:spPr bwMode="gray">
            <a:xfrm>
              <a:off x="677" y="1631"/>
              <a:ext cx="4792" cy="2"/>
            </a:xfrm>
            <a:prstGeom prst="line">
              <a:avLst/>
            </a:prstGeom>
            <a:noFill/>
            <a:ln w="6350">
              <a:solidFill>
                <a:schemeClr val="bg1">
                  <a:lumMod val="75000"/>
                </a:schemeClr>
              </a:solidFill>
              <a:round/>
              <a:headEnd/>
              <a:tailEnd/>
            </a:ln>
          </p:spPr>
          <p:txBody>
            <a:bodyPr wrap="none">
              <a:spAutoFit/>
            </a:bodyPr>
            <a:lstStyle/>
            <a:p>
              <a:pPr defTabSz="914400" eaLnBrk="1" hangingPunct="1">
                <a:defRPr/>
              </a:pPr>
              <a:endParaRPr lang="fr-FR" sz="2400">
                <a:solidFill>
                  <a:schemeClr val="tx1"/>
                </a:solidFill>
                <a:latin typeface="Arial" panose="020B0604020202020204" pitchFamily="34" charset="0"/>
                <a:ea typeface="ＭＳ Ｐゴシック" pitchFamily="34" charset="-128"/>
                <a:cs typeface="Arial" pitchFamily="34" charset="0"/>
              </a:endParaRPr>
            </a:p>
          </p:txBody>
        </p:sp>
      </p:grpSp>
      <p:sp>
        <p:nvSpPr>
          <p:cNvPr id="56385" name="Rectangle 65"/>
          <p:cNvSpPr>
            <a:spLocks noChangeArrowheads="1"/>
          </p:cNvSpPr>
          <p:nvPr/>
        </p:nvSpPr>
        <p:spPr bwMode="gray">
          <a:xfrm>
            <a:off x="3348039" y="3429000"/>
            <a:ext cx="871537" cy="720725"/>
          </a:xfrm>
          <a:prstGeom prst="rect">
            <a:avLst/>
          </a:prstGeom>
          <a:solidFill>
            <a:srgbClr val="B5B5B5"/>
          </a:solidFill>
          <a:ln>
            <a:noFill/>
          </a:ln>
          <a:extLst>
            <a:ext uri="{91240B29-F687-4f45-9708-019B960494DF}">
              <a14:hiddenLine xmlns:a14="http://schemas.microsoft.com/office/drawing/2010/main" w="6350">
                <a:solidFill>
                  <a:srgbClr val="000000"/>
                </a:solidFill>
                <a:miter lim="800000"/>
                <a:headEnd/>
                <a:tailEnd/>
              </a14:hiddenLine>
            </a:ext>
          </a:extLst>
        </p:spPr>
        <p:txBody>
          <a:bodyPr anchor="ctr"/>
          <a:lstStyle/>
          <a:p>
            <a:pPr algn="ctr" defTabSz="914400"/>
            <a:endParaRPr lang="fr-FR" sz="1800">
              <a:solidFill>
                <a:srgbClr val="FFFFFF"/>
              </a:solidFill>
              <a:cs typeface="ＭＳ Ｐゴシック" charset="0"/>
            </a:endParaRPr>
          </a:p>
        </p:txBody>
      </p:sp>
      <p:grpSp>
        <p:nvGrpSpPr>
          <p:cNvPr id="62471" name="Group 63"/>
          <p:cNvGrpSpPr>
            <a:grpSpLocks/>
          </p:cNvGrpSpPr>
          <p:nvPr/>
        </p:nvGrpSpPr>
        <p:grpSpPr bwMode="auto">
          <a:xfrm>
            <a:off x="1436688" y="5411790"/>
            <a:ext cx="6545262" cy="255587"/>
            <a:chOff x="1052" y="3581"/>
            <a:chExt cx="4123" cy="161"/>
          </a:xfrm>
        </p:grpSpPr>
        <p:sp>
          <p:nvSpPr>
            <p:cNvPr id="62511" name="Text Box 23"/>
            <p:cNvSpPr txBox="1">
              <a:spLocks noChangeArrowheads="1"/>
            </p:cNvSpPr>
            <p:nvPr/>
          </p:nvSpPr>
          <p:spPr bwMode="gray">
            <a:xfrm>
              <a:off x="1052" y="3581"/>
              <a:ext cx="235"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3200">
                  <a:solidFill>
                    <a:srgbClr val="FFFFFF"/>
                  </a:solidFill>
                  <a:latin typeface="Arial" charset="0"/>
                  <a:ea typeface="ＭＳ Ｐゴシック" charset="0"/>
                  <a:cs typeface="Arial Unicode MS" charset="0"/>
                </a:defRPr>
              </a:lvl1pPr>
              <a:lvl2pPr>
                <a:defRPr sz="2800">
                  <a:solidFill>
                    <a:srgbClr val="FFFFFF"/>
                  </a:solidFill>
                  <a:latin typeface="Arial" charset="0"/>
                  <a:ea typeface="Arial Unicode MS" charset="0"/>
                  <a:cs typeface="Arial Unicode MS" charset="0"/>
                </a:defRPr>
              </a:lvl2pPr>
              <a:lvl3pPr>
                <a:defRPr sz="2400">
                  <a:solidFill>
                    <a:srgbClr val="FFFFFF"/>
                  </a:solidFill>
                  <a:latin typeface="Arial" charset="0"/>
                  <a:ea typeface="Arial Unicode MS" charset="0"/>
                  <a:cs typeface="Arial Unicode MS" charset="0"/>
                </a:defRPr>
              </a:lvl3pPr>
              <a:lvl4pPr>
                <a:defRPr sz="2000">
                  <a:solidFill>
                    <a:srgbClr val="FFFFFF"/>
                  </a:solidFill>
                  <a:latin typeface="Arial" charset="0"/>
                  <a:ea typeface="Arial Unicode MS" charset="0"/>
                  <a:cs typeface="Arial Unicode MS" charset="0"/>
                </a:defRPr>
              </a:lvl4pPr>
              <a:lvl5pPr>
                <a:defRPr sz="2000">
                  <a:solidFill>
                    <a:srgbClr val="FFFFFF"/>
                  </a:solidFill>
                  <a:latin typeface="Arial" charset="0"/>
                  <a:ea typeface="Arial Unicode MS" charset="0"/>
                  <a:cs typeface="Arial Unicode MS" charset="0"/>
                </a:defRPr>
              </a:lvl5pPr>
              <a:lvl6pPr>
                <a:buFont typeface="Times New Roman" charset="0"/>
                <a:defRPr sz="2000">
                  <a:solidFill>
                    <a:srgbClr val="FFFFFF"/>
                  </a:solidFill>
                  <a:latin typeface="Arial" charset="0"/>
                  <a:ea typeface="Arial Unicode MS" charset="0"/>
                  <a:cs typeface="Arial Unicode MS" charset="0"/>
                </a:defRPr>
              </a:lvl6pPr>
              <a:lvl7pPr>
                <a:buFont typeface="Times New Roman" charset="0"/>
                <a:defRPr sz="2000">
                  <a:solidFill>
                    <a:srgbClr val="FFFFFF"/>
                  </a:solidFill>
                  <a:latin typeface="Arial" charset="0"/>
                  <a:ea typeface="Arial Unicode MS" charset="0"/>
                  <a:cs typeface="Arial Unicode MS" charset="0"/>
                </a:defRPr>
              </a:lvl7pPr>
              <a:lvl8pPr>
                <a:buFont typeface="Times New Roman" charset="0"/>
                <a:defRPr sz="2000">
                  <a:solidFill>
                    <a:srgbClr val="FFFFFF"/>
                  </a:solidFill>
                  <a:latin typeface="Arial" charset="0"/>
                  <a:ea typeface="Arial Unicode MS" charset="0"/>
                  <a:cs typeface="Arial Unicode MS" charset="0"/>
                </a:defRPr>
              </a:lvl8pPr>
              <a:lvl9pPr>
                <a:buFont typeface="Times New Roman" charset="0"/>
                <a:defRPr sz="2000">
                  <a:solidFill>
                    <a:srgbClr val="FFFFFF"/>
                  </a:solidFill>
                  <a:latin typeface="Arial" charset="0"/>
                  <a:ea typeface="Arial Unicode MS" charset="0"/>
                  <a:cs typeface="Arial Unicode MS" charset="0"/>
                </a:defRPr>
              </a:lvl9pPr>
            </a:lstStyle>
            <a:p>
              <a:pPr algn="ctr" defTabSz="914400">
                <a:spcBef>
                  <a:spcPct val="50000"/>
                </a:spcBef>
              </a:pPr>
              <a:r>
                <a:rPr lang="fr-FR" sz="1200" b="1">
                  <a:solidFill>
                    <a:srgbClr val="000000"/>
                  </a:solidFill>
                  <a:cs typeface="ＭＳ Ｐゴシック" charset="0"/>
                </a:rPr>
                <a:t>&lt; 1,5</a:t>
              </a:r>
            </a:p>
          </p:txBody>
        </p:sp>
        <p:sp>
          <p:nvSpPr>
            <p:cNvPr id="62512" name="Text Box 24"/>
            <p:cNvSpPr txBox="1">
              <a:spLocks noChangeArrowheads="1"/>
            </p:cNvSpPr>
            <p:nvPr/>
          </p:nvSpPr>
          <p:spPr bwMode="gray">
            <a:xfrm>
              <a:off x="1520" y="3581"/>
              <a:ext cx="40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3200">
                  <a:solidFill>
                    <a:srgbClr val="FFFFFF"/>
                  </a:solidFill>
                  <a:latin typeface="Arial" charset="0"/>
                  <a:ea typeface="ＭＳ Ｐゴシック" charset="0"/>
                  <a:cs typeface="Arial Unicode MS" charset="0"/>
                </a:defRPr>
              </a:lvl1pPr>
              <a:lvl2pPr>
                <a:defRPr sz="2800">
                  <a:solidFill>
                    <a:srgbClr val="FFFFFF"/>
                  </a:solidFill>
                  <a:latin typeface="Arial" charset="0"/>
                  <a:ea typeface="Arial Unicode MS" charset="0"/>
                  <a:cs typeface="Arial Unicode MS" charset="0"/>
                </a:defRPr>
              </a:lvl2pPr>
              <a:lvl3pPr>
                <a:defRPr sz="2400">
                  <a:solidFill>
                    <a:srgbClr val="FFFFFF"/>
                  </a:solidFill>
                  <a:latin typeface="Arial" charset="0"/>
                  <a:ea typeface="Arial Unicode MS" charset="0"/>
                  <a:cs typeface="Arial Unicode MS" charset="0"/>
                </a:defRPr>
              </a:lvl3pPr>
              <a:lvl4pPr>
                <a:defRPr sz="2000">
                  <a:solidFill>
                    <a:srgbClr val="FFFFFF"/>
                  </a:solidFill>
                  <a:latin typeface="Arial" charset="0"/>
                  <a:ea typeface="Arial Unicode MS" charset="0"/>
                  <a:cs typeface="Arial Unicode MS" charset="0"/>
                </a:defRPr>
              </a:lvl4pPr>
              <a:lvl5pPr>
                <a:defRPr sz="2000">
                  <a:solidFill>
                    <a:srgbClr val="FFFFFF"/>
                  </a:solidFill>
                  <a:latin typeface="Arial" charset="0"/>
                  <a:ea typeface="Arial Unicode MS" charset="0"/>
                  <a:cs typeface="Arial Unicode MS" charset="0"/>
                </a:defRPr>
              </a:lvl5pPr>
              <a:lvl6pPr>
                <a:buFont typeface="Times New Roman" charset="0"/>
                <a:defRPr sz="2000">
                  <a:solidFill>
                    <a:srgbClr val="FFFFFF"/>
                  </a:solidFill>
                  <a:latin typeface="Arial" charset="0"/>
                  <a:ea typeface="Arial Unicode MS" charset="0"/>
                  <a:cs typeface="Arial Unicode MS" charset="0"/>
                </a:defRPr>
              </a:lvl6pPr>
              <a:lvl7pPr>
                <a:buFont typeface="Times New Roman" charset="0"/>
                <a:defRPr sz="2000">
                  <a:solidFill>
                    <a:srgbClr val="FFFFFF"/>
                  </a:solidFill>
                  <a:latin typeface="Arial" charset="0"/>
                  <a:ea typeface="Arial Unicode MS" charset="0"/>
                  <a:cs typeface="Arial Unicode MS" charset="0"/>
                </a:defRPr>
              </a:lvl7pPr>
              <a:lvl8pPr>
                <a:buFont typeface="Times New Roman" charset="0"/>
                <a:defRPr sz="2000">
                  <a:solidFill>
                    <a:srgbClr val="FFFFFF"/>
                  </a:solidFill>
                  <a:latin typeface="Arial" charset="0"/>
                  <a:ea typeface="Arial Unicode MS" charset="0"/>
                  <a:cs typeface="Arial Unicode MS" charset="0"/>
                </a:defRPr>
              </a:lvl8pPr>
              <a:lvl9pPr>
                <a:buFont typeface="Times New Roman" charset="0"/>
                <a:defRPr sz="2000">
                  <a:solidFill>
                    <a:srgbClr val="FFFFFF"/>
                  </a:solidFill>
                  <a:latin typeface="Arial" charset="0"/>
                  <a:ea typeface="Arial Unicode MS" charset="0"/>
                  <a:cs typeface="Arial Unicode MS" charset="0"/>
                </a:defRPr>
              </a:lvl9pPr>
            </a:lstStyle>
            <a:p>
              <a:pPr algn="ctr" defTabSz="914400">
                <a:spcBef>
                  <a:spcPct val="50000"/>
                </a:spcBef>
              </a:pPr>
              <a:r>
                <a:rPr lang="fr-FR" sz="1200" b="1">
                  <a:solidFill>
                    <a:srgbClr val="000000"/>
                  </a:solidFill>
                  <a:cs typeface="ＭＳ Ｐゴシック" charset="0"/>
                </a:rPr>
                <a:t>1,5 - 1,9</a:t>
              </a:r>
            </a:p>
          </p:txBody>
        </p:sp>
        <p:sp>
          <p:nvSpPr>
            <p:cNvPr id="62513" name="Text Box 25"/>
            <p:cNvSpPr txBox="1">
              <a:spLocks noChangeArrowheads="1"/>
            </p:cNvSpPr>
            <p:nvPr/>
          </p:nvSpPr>
          <p:spPr bwMode="gray">
            <a:xfrm>
              <a:off x="2073" y="3581"/>
              <a:ext cx="40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3200">
                  <a:solidFill>
                    <a:srgbClr val="FFFFFF"/>
                  </a:solidFill>
                  <a:latin typeface="Arial" charset="0"/>
                  <a:ea typeface="ＭＳ Ｐゴシック" charset="0"/>
                  <a:cs typeface="Arial Unicode MS" charset="0"/>
                </a:defRPr>
              </a:lvl1pPr>
              <a:lvl2pPr>
                <a:defRPr sz="2800">
                  <a:solidFill>
                    <a:srgbClr val="FFFFFF"/>
                  </a:solidFill>
                  <a:latin typeface="Arial" charset="0"/>
                  <a:ea typeface="Arial Unicode MS" charset="0"/>
                  <a:cs typeface="Arial Unicode MS" charset="0"/>
                </a:defRPr>
              </a:lvl2pPr>
              <a:lvl3pPr>
                <a:defRPr sz="2400">
                  <a:solidFill>
                    <a:srgbClr val="FFFFFF"/>
                  </a:solidFill>
                  <a:latin typeface="Arial" charset="0"/>
                  <a:ea typeface="Arial Unicode MS" charset="0"/>
                  <a:cs typeface="Arial Unicode MS" charset="0"/>
                </a:defRPr>
              </a:lvl3pPr>
              <a:lvl4pPr>
                <a:defRPr sz="2000">
                  <a:solidFill>
                    <a:srgbClr val="FFFFFF"/>
                  </a:solidFill>
                  <a:latin typeface="Arial" charset="0"/>
                  <a:ea typeface="Arial Unicode MS" charset="0"/>
                  <a:cs typeface="Arial Unicode MS" charset="0"/>
                </a:defRPr>
              </a:lvl4pPr>
              <a:lvl5pPr>
                <a:defRPr sz="2000">
                  <a:solidFill>
                    <a:srgbClr val="FFFFFF"/>
                  </a:solidFill>
                  <a:latin typeface="Arial" charset="0"/>
                  <a:ea typeface="Arial Unicode MS" charset="0"/>
                  <a:cs typeface="Arial Unicode MS" charset="0"/>
                </a:defRPr>
              </a:lvl5pPr>
              <a:lvl6pPr>
                <a:buFont typeface="Times New Roman" charset="0"/>
                <a:defRPr sz="2000">
                  <a:solidFill>
                    <a:srgbClr val="FFFFFF"/>
                  </a:solidFill>
                  <a:latin typeface="Arial" charset="0"/>
                  <a:ea typeface="Arial Unicode MS" charset="0"/>
                  <a:cs typeface="Arial Unicode MS" charset="0"/>
                </a:defRPr>
              </a:lvl6pPr>
              <a:lvl7pPr>
                <a:buFont typeface="Times New Roman" charset="0"/>
                <a:defRPr sz="2000">
                  <a:solidFill>
                    <a:srgbClr val="FFFFFF"/>
                  </a:solidFill>
                  <a:latin typeface="Arial" charset="0"/>
                  <a:ea typeface="Arial Unicode MS" charset="0"/>
                  <a:cs typeface="Arial Unicode MS" charset="0"/>
                </a:defRPr>
              </a:lvl7pPr>
              <a:lvl8pPr>
                <a:buFont typeface="Times New Roman" charset="0"/>
                <a:defRPr sz="2000">
                  <a:solidFill>
                    <a:srgbClr val="FFFFFF"/>
                  </a:solidFill>
                  <a:latin typeface="Arial" charset="0"/>
                  <a:ea typeface="Arial Unicode MS" charset="0"/>
                  <a:cs typeface="Arial Unicode MS" charset="0"/>
                </a:defRPr>
              </a:lvl8pPr>
              <a:lvl9pPr>
                <a:buFont typeface="Times New Roman" charset="0"/>
                <a:defRPr sz="2000">
                  <a:solidFill>
                    <a:srgbClr val="FFFFFF"/>
                  </a:solidFill>
                  <a:latin typeface="Arial" charset="0"/>
                  <a:ea typeface="Arial Unicode MS" charset="0"/>
                  <a:cs typeface="Arial Unicode MS" charset="0"/>
                </a:defRPr>
              </a:lvl9pPr>
            </a:lstStyle>
            <a:p>
              <a:pPr algn="ctr" defTabSz="914400">
                <a:spcBef>
                  <a:spcPct val="50000"/>
                </a:spcBef>
              </a:pPr>
              <a:r>
                <a:rPr lang="fr-FR" sz="1200" b="1">
                  <a:solidFill>
                    <a:srgbClr val="000000"/>
                  </a:solidFill>
                  <a:cs typeface="ＭＳ Ｐゴシック" charset="0"/>
                </a:rPr>
                <a:t>2,0 - 2,5</a:t>
              </a:r>
            </a:p>
          </p:txBody>
        </p:sp>
        <p:sp>
          <p:nvSpPr>
            <p:cNvPr id="62514" name="Text Box 26"/>
            <p:cNvSpPr txBox="1">
              <a:spLocks noChangeArrowheads="1"/>
            </p:cNvSpPr>
            <p:nvPr/>
          </p:nvSpPr>
          <p:spPr bwMode="gray">
            <a:xfrm>
              <a:off x="2632" y="3581"/>
              <a:ext cx="40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3200">
                  <a:solidFill>
                    <a:srgbClr val="FFFFFF"/>
                  </a:solidFill>
                  <a:latin typeface="Arial" charset="0"/>
                  <a:ea typeface="ＭＳ Ｐゴシック" charset="0"/>
                  <a:cs typeface="Arial Unicode MS" charset="0"/>
                </a:defRPr>
              </a:lvl1pPr>
              <a:lvl2pPr>
                <a:defRPr sz="2800">
                  <a:solidFill>
                    <a:srgbClr val="FFFFFF"/>
                  </a:solidFill>
                  <a:latin typeface="Arial" charset="0"/>
                  <a:ea typeface="Arial Unicode MS" charset="0"/>
                  <a:cs typeface="Arial Unicode MS" charset="0"/>
                </a:defRPr>
              </a:lvl2pPr>
              <a:lvl3pPr>
                <a:defRPr sz="2400">
                  <a:solidFill>
                    <a:srgbClr val="FFFFFF"/>
                  </a:solidFill>
                  <a:latin typeface="Arial" charset="0"/>
                  <a:ea typeface="Arial Unicode MS" charset="0"/>
                  <a:cs typeface="Arial Unicode MS" charset="0"/>
                </a:defRPr>
              </a:lvl3pPr>
              <a:lvl4pPr>
                <a:defRPr sz="2000">
                  <a:solidFill>
                    <a:srgbClr val="FFFFFF"/>
                  </a:solidFill>
                  <a:latin typeface="Arial" charset="0"/>
                  <a:ea typeface="Arial Unicode MS" charset="0"/>
                  <a:cs typeface="Arial Unicode MS" charset="0"/>
                </a:defRPr>
              </a:lvl4pPr>
              <a:lvl5pPr>
                <a:defRPr sz="2000">
                  <a:solidFill>
                    <a:srgbClr val="FFFFFF"/>
                  </a:solidFill>
                  <a:latin typeface="Arial" charset="0"/>
                  <a:ea typeface="Arial Unicode MS" charset="0"/>
                  <a:cs typeface="Arial Unicode MS" charset="0"/>
                </a:defRPr>
              </a:lvl5pPr>
              <a:lvl6pPr>
                <a:buFont typeface="Times New Roman" charset="0"/>
                <a:defRPr sz="2000">
                  <a:solidFill>
                    <a:srgbClr val="FFFFFF"/>
                  </a:solidFill>
                  <a:latin typeface="Arial" charset="0"/>
                  <a:ea typeface="Arial Unicode MS" charset="0"/>
                  <a:cs typeface="Arial Unicode MS" charset="0"/>
                </a:defRPr>
              </a:lvl6pPr>
              <a:lvl7pPr>
                <a:buFont typeface="Times New Roman" charset="0"/>
                <a:defRPr sz="2000">
                  <a:solidFill>
                    <a:srgbClr val="FFFFFF"/>
                  </a:solidFill>
                  <a:latin typeface="Arial" charset="0"/>
                  <a:ea typeface="Arial Unicode MS" charset="0"/>
                  <a:cs typeface="Arial Unicode MS" charset="0"/>
                </a:defRPr>
              </a:lvl7pPr>
              <a:lvl8pPr>
                <a:buFont typeface="Times New Roman" charset="0"/>
                <a:defRPr sz="2000">
                  <a:solidFill>
                    <a:srgbClr val="FFFFFF"/>
                  </a:solidFill>
                  <a:latin typeface="Arial" charset="0"/>
                  <a:ea typeface="Arial Unicode MS" charset="0"/>
                  <a:cs typeface="Arial Unicode MS" charset="0"/>
                </a:defRPr>
              </a:lvl8pPr>
              <a:lvl9pPr>
                <a:buFont typeface="Times New Roman" charset="0"/>
                <a:defRPr sz="2000">
                  <a:solidFill>
                    <a:srgbClr val="FFFFFF"/>
                  </a:solidFill>
                  <a:latin typeface="Arial" charset="0"/>
                  <a:ea typeface="Arial Unicode MS" charset="0"/>
                  <a:cs typeface="Arial Unicode MS" charset="0"/>
                </a:defRPr>
              </a:lvl9pPr>
            </a:lstStyle>
            <a:p>
              <a:pPr algn="ctr" defTabSz="914400">
                <a:spcBef>
                  <a:spcPct val="50000"/>
                </a:spcBef>
              </a:pPr>
              <a:r>
                <a:rPr lang="fr-FR" sz="1200" b="1">
                  <a:solidFill>
                    <a:srgbClr val="000000"/>
                  </a:solidFill>
                  <a:cs typeface="ＭＳ Ｐゴシック" charset="0"/>
                </a:rPr>
                <a:t>2,6 - 3,0</a:t>
              </a:r>
            </a:p>
          </p:txBody>
        </p:sp>
        <p:sp>
          <p:nvSpPr>
            <p:cNvPr id="62515" name="Text Box 27"/>
            <p:cNvSpPr txBox="1">
              <a:spLocks noChangeArrowheads="1"/>
            </p:cNvSpPr>
            <p:nvPr/>
          </p:nvSpPr>
          <p:spPr bwMode="gray">
            <a:xfrm>
              <a:off x="3187" y="3581"/>
              <a:ext cx="40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3200">
                  <a:solidFill>
                    <a:srgbClr val="FFFFFF"/>
                  </a:solidFill>
                  <a:latin typeface="Arial" charset="0"/>
                  <a:ea typeface="ＭＳ Ｐゴシック" charset="0"/>
                  <a:cs typeface="Arial Unicode MS" charset="0"/>
                </a:defRPr>
              </a:lvl1pPr>
              <a:lvl2pPr>
                <a:defRPr sz="2800">
                  <a:solidFill>
                    <a:srgbClr val="FFFFFF"/>
                  </a:solidFill>
                  <a:latin typeface="Arial" charset="0"/>
                  <a:ea typeface="Arial Unicode MS" charset="0"/>
                  <a:cs typeface="Arial Unicode MS" charset="0"/>
                </a:defRPr>
              </a:lvl2pPr>
              <a:lvl3pPr>
                <a:defRPr sz="2400">
                  <a:solidFill>
                    <a:srgbClr val="FFFFFF"/>
                  </a:solidFill>
                  <a:latin typeface="Arial" charset="0"/>
                  <a:ea typeface="Arial Unicode MS" charset="0"/>
                  <a:cs typeface="Arial Unicode MS" charset="0"/>
                </a:defRPr>
              </a:lvl3pPr>
              <a:lvl4pPr>
                <a:defRPr sz="2000">
                  <a:solidFill>
                    <a:srgbClr val="FFFFFF"/>
                  </a:solidFill>
                  <a:latin typeface="Arial" charset="0"/>
                  <a:ea typeface="Arial Unicode MS" charset="0"/>
                  <a:cs typeface="Arial Unicode MS" charset="0"/>
                </a:defRPr>
              </a:lvl4pPr>
              <a:lvl5pPr>
                <a:defRPr sz="2000">
                  <a:solidFill>
                    <a:srgbClr val="FFFFFF"/>
                  </a:solidFill>
                  <a:latin typeface="Arial" charset="0"/>
                  <a:ea typeface="Arial Unicode MS" charset="0"/>
                  <a:cs typeface="Arial Unicode MS" charset="0"/>
                </a:defRPr>
              </a:lvl5pPr>
              <a:lvl6pPr>
                <a:buFont typeface="Times New Roman" charset="0"/>
                <a:defRPr sz="2000">
                  <a:solidFill>
                    <a:srgbClr val="FFFFFF"/>
                  </a:solidFill>
                  <a:latin typeface="Arial" charset="0"/>
                  <a:ea typeface="Arial Unicode MS" charset="0"/>
                  <a:cs typeface="Arial Unicode MS" charset="0"/>
                </a:defRPr>
              </a:lvl6pPr>
              <a:lvl7pPr>
                <a:buFont typeface="Times New Roman" charset="0"/>
                <a:defRPr sz="2000">
                  <a:solidFill>
                    <a:srgbClr val="FFFFFF"/>
                  </a:solidFill>
                  <a:latin typeface="Arial" charset="0"/>
                  <a:ea typeface="Arial Unicode MS" charset="0"/>
                  <a:cs typeface="Arial Unicode MS" charset="0"/>
                </a:defRPr>
              </a:lvl7pPr>
              <a:lvl8pPr>
                <a:buFont typeface="Times New Roman" charset="0"/>
                <a:defRPr sz="2000">
                  <a:solidFill>
                    <a:srgbClr val="FFFFFF"/>
                  </a:solidFill>
                  <a:latin typeface="Arial" charset="0"/>
                  <a:ea typeface="Arial Unicode MS" charset="0"/>
                  <a:cs typeface="Arial Unicode MS" charset="0"/>
                </a:defRPr>
              </a:lvl8pPr>
              <a:lvl9pPr>
                <a:buFont typeface="Times New Roman" charset="0"/>
                <a:defRPr sz="2000">
                  <a:solidFill>
                    <a:srgbClr val="FFFFFF"/>
                  </a:solidFill>
                  <a:latin typeface="Arial" charset="0"/>
                  <a:ea typeface="Arial Unicode MS" charset="0"/>
                  <a:cs typeface="Arial Unicode MS" charset="0"/>
                </a:defRPr>
              </a:lvl9pPr>
            </a:lstStyle>
            <a:p>
              <a:pPr algn="ctr" defTabSz="914400">
                <a:spcBef>
                  <a:spcPct val="50000"/>
                </a:spcBef>
              </a:pPr>
              <a:r>
                <a:rPr lang="fr-FR" sz="1200" b="1">
                  <a:solidFill>
                    <a:srgbClr val="000000"/>
                  </a:solidFill>
                  <a:cs typeface="ＭＳ Ｐゴシック" charset="0"/>
                </a:rPr>
                <a:t>3,1 - 3,5</a:t>
              </a:r>
            </a:p>
          </p:txBody>
        </p:sp>
        <p:sp>
          <p:nvSpPr>
            <p:cNvPr id="62516" name="Text Box 28"/>
            <p:cNvSpPr txBox="1">
              <a:spLocks noChangeArrowheads="1"/>
            </p:cNvSpPr>
            <p:nvPr/>
          </p:nvSpPr>
          <p:spPr bwMode="gray">
            <a:xfrm>
              <a:off x="3736" y="3581"/>
              <a:ext cx="40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3200">
                  <a:solidFill>
                    <a:srgbClr val="FFFFFF"/>
                  </a:solidFill>
                  <a:latin typeface="Arial" charset="0"/>
                  <a:ea typeface="ＭＳ Ｐゴシック" charset="0"/>
                  <a:cs typeface="Arial Unicode MS" charset="0"/>
                </a:defRPr>
              </a:lvl1pPr>
              <a:lvl2pPr>
                <a:defRPr sz="2800">
                  <a:solidFill>
                    <a:srgbClr val="FFFFFF"/>
                  </a:solidFill>
                  <a:latin typeface="Arial" charset="0"/>
                  <a:ea typeface="Arial Unicode MS" charset="0"/>
                  <a:cs typeface="Arial Unicode MS" charset="0"/>
                </a:defRPr>
              </a:lvl2pPr>
              <a:lvl3pPr>
                <a:defRPr sz="2400">
                  <a:solidFill>
                    <a:srgbClr val="FFFFFF"/>
                  </a:solidFill>
                  <a:latin typeface="Arial" charset="0"/>
                  <a:ea typeface="Arial Unicode MS" charset="0"/>
                  <a:cs typeface="Arial Unicode MS" charset="0"/>
                </a:defRPr>
              </a:lvl3pPr>
              <a:lvl4pPr>
                <a:defRPr sz="2000">
                  <a:solidFill>
                    <a:srgbClr val="FFFFFF"/>
                  </a:solidFill>
                  <a:latin typeface="Arial" charset="0"/>
                  <a:ea typeface="Arial Unicode MS" charset="0"/>
                  <a:cs typeface="Arial Unicode MS" charset="0"/>
                </a:defRPr>
              </a:lvl4pPr>
              <a:lvl5pPr>
                <a:defRPr sz="2000">
                  <a:solidFill>
                    <a:srgbClr val="FFFFFF"/>
                  </a:solidFill>
                  <a:latin typeface="Arial" charset="0"/>
                  <a:ea typeface="Arial Unicode MS" charset="0"/>
                  <a:cs typeface="Arial Unicode MS" charset="0"/>
                </a:defRPr>
              </a:lvl5pPr>
              <a:lvl6pPr>
                <a:buFont typeface="Times New Roman" charset="0"/>
                <a:defRPr sz="2000">
                  <a:solidFill>
                    <a:srgbClr val="FFFFFF"/>
                  </a:solidFill>
                  <a:latin typeface="Arial" charset="0"/>
                  <a:ea typeface="Arial Unicode MS" charset="0"/>
                  <a:cs typeface="Arial Unicode MS" charset="0"/>
                </a:defRPr>
              </a:lvl6pPr>
              <a:lvl7pPr>
                <a:buFont typeface="Times New Roman" charset="0"/>
                <a:defRPr sz="2000">
                  <a:solidFill>
                    <a:srgbClr val="FFFFFF"/>
                  </a:solidFill>
                  <a:latin typeface="Arial" charset="0"/>
                  <a:ea typeface="Arial Unicode MS" charset="0"/>
                  <a:cs typeface="Arial Unicode MS" charset="0"/>
                </a:defRPr>
              </a:lvl7pPr>
              <a:lvl8pPr>
                <a:buFont typeface="Times New Roman" charset="0"/>
                <a:defRPr sz="2000">
                  <a:solidFill>
                    <a:srgbClr val="FFFFFF"/>
                  </a:solidFill>
                  <a:latin typeface="Arial" charset="0"/>
                  <a:ea typeface="Arial Unicode MS" charset="0"/>
                  <a:cs typeface="Arial Unicode MS" charset="0"/>
                </a:defRPr>
              </a:lvl8pPr>
              <a:lvl9pPr>
                <a:buFont typeface="Times New Roman" charset="0"/>
                <a:defRPr sz="2000">
                  <a:solidFill>
                    <a:srgbClr val="FFFFFF"/>
                  </a:solidFill>
                  <a:latin typeface="Arial" charset="0"/>
                  <a:ea typeface="Arial Unicode MS" charset="0"/>
                  <a:cs typeface="Arial Unicode MS" charset="0"/>
                </a:defRPr>
              </a:lvl9pPr>
            </a:lstStyle>
            <a:p>
              <a:pPr algn="ctr" defTabSz="914400">
                <a:spcBef>
                  <a:spcPct val="50000"/>
                </a:spcBef>
              </a:pPr>
              <a:r>
                <a:rPr lang="fr-FR" sz="1200" b="1">
                  <a:solidFill>
                    <a:srgbClr val="000000"/>
                  </a:solidFill>
                  <a:cs typeface="ＭＳ Ｐゴシック" charset="0"/>
                </a:rPr>
                <a:t>3,6 - 4,0</a:t>
              </a:r>
            </a:p>
          </p:txBody>
        </p:sp>
        <p:sp>
          <p:nvSpPr>
            <p:cNvPr id="62517" name="Text Box 29"/>
            <p:cNvSpPr txBox="1">
              <a:spLocks noChangeArrowheads="1"/>
            </p:cNvSpPr>
            <p:nvPr/>
          </p:nvSpPr>
          <p:spPr bwMode="gray">
            <a:xfrm>
              <a:off x="4303" y="3581"/>
              <a:ext cx="40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3200">
                  <a:solidFill>
                    <a:srgbClr val="FFFFFF"/>
                  </a:solidFill>
                  <a:latin typeface="Arial" charset="0"/>
                  <a:ea typeface="ＭＳ Ｐゴシック" charset="0"/>
                  <a:cs typeface="Arial Unicode MS" charset="0"/>
                </a:defRPr>
              </a:lvl1pPr>
              <a:lvl2pPr>
                <a:defRPr sz="2800">
                  <a:solidFill>
                    <a:srgbClr val="FFFFFF"/>
                  </a:solidFill>
                  <a:latin typeface="Arial" charset="0"/>
                  <a:ea typeface="Arial Unicode MS" charset="0"/>
                  <a:cs typeface="Arial Unicode MS" charset="0"/>
                </a:defRPr>
              </a:lvl2pPr>
              <a:lvl3pPr>
                <a:defRPr sz="2400">
                  <a:solidFill>
                    <a:srgbClr val="FFFFFF"/>
                  </a:solidFill>
                  <a:latin typeface="Arial" charset="0"/>
                  <a:ea typeface="Arial Unicode MS" charset="0"/>
                  <a:cs typeface="Arial Unicode MS" charset="0"/>
                </a:defRPr>
              </a:lvl3pPr>
              <a:lvl4pPr>
                <a:defRPr sz="2000">
                  <a:solidFill>
                    <a:srgbClr val="FFFFFF"/>
                  </a:solidFill>
                  <a:latin typeface="Arial" charset="0"/>
                  <a:ea typeface="Arial Unicode MS" charset="0"/>
                  <a:cs typeface="Arial Unicode MS" charset="0"/>
                </a:defRPr>
              </a:lvl4pPr>
              <a:lvl5pPr>
                <a:defRPr sz="2000">
                  <a:solidFill>
                    <a:srgbClr val="FFFFFF"/>
                  </a:solidFill>
                  <a:latin typeface="Arial" charset="0"/>
                  <a:ea typeface="Arial Unicode MS" charset="0"/>
                  <a:cs typeface="Arial Unicode MS" charset="0"/>
                </a:defRPr>
              </a:lvl5pPr>
              <a:lvl6pPr>
                <a:buFont typeface="Times New Roman" charset="0"/>
                <a:defRPr sz="2000">
                  <a:solidFill>
                    <a:srgbClr val="FFFFFF"/>
                  </a:solidFill>
                  <a:latin typeface="Arial" charset="0"/>
                  <a:ea typeface="Arial Unicode MS" charset="0"/>
                  <a:cs typeface="Arial Unicode MS" charset="0"/>
                </a:defRPr>
              </a:lvl6pPr>
              <a:lvl7pPr>
                <a:buFont typeface="Times New Roman" charset="0"/>
                <a:defRPr sz="2000">
                  <a:solidFill>
                    <a:srgbClr val="FFFFFF"/>
                  </a:solidFill>
                  <a:latin typeface="Arial" charset="0"/>
                  <a:ea typeface="Arial Unicode MS" charset="0"/>
                  <a:cs typeface="Arial Unicode MS" charset="0"/>
                </a:defRPr>
              </a:lvl7pPr>
              <a:lvl8pPr>
                <a:buFont typeface="Times New Roman" charset="0"/>
                <a:defRPr sz="2000">
                  <a:solidFill>
                    <a:srgbClr val="FFFFFF"/>
                  </a:solidFill>
                  <a:latin typeface="Arial" charset="0"/>
                  <a:ea typeface="Arial Unicode MS" charset="0"/>
                  <a:cs typeface="Arial Unicode MS" charset="0"/>
                </a:defRPr>
              </a:lvl8pPr>
              <a:lvl9pPr>
                <a:buFont typeface="Times New Roman" charset="0"/>
                <a:defRPr sz="2000">
                  <a:solidFill>
                    <a:srgbClr val="FFFFFF"/>
                  </a:solidFill>
                  <a:latin typeface="Arial" charset="0"/>
                  <a:ea typeface="Arial Unicode MS" charset="0"/>
                  <a:cs typeface="Arial Unicode MS" charset="0"/>
                </a:defRPr>
              </a:lvl9pPr>
            </a:lstStyle>
            <a:p>
              <a:pPr algn="ctr" defTabSz="914400">
                <a:spcBef>
                  <a:spcPct val="50000"/>
                </a:spcBef>
              </a:pPr>
              <a:r>
                <a:rPr lang="fr-FR" sz="1200" b="1">
                  <a:solidFill>
                    <a:srgbClr val="000000"/>
                  </a:solidFill>
                  <a:cs typeface="ＭＳ Ｐゴシック" charset="0"/>
                </a:rPr>
                <a:t>4,1 - 4,5</a:t>
              </a:r>
            </a:p>
          </p:txBody>
        </p:sp>
        <p:sp>
          <p:nvSpPr>
            <p:cNvPr id="62518" name="Text Box 30"/>
            <p:cNvSpPr txBox="1">
              <a:spLocks noChangeArrowheads="1"/>
            </p:cNvSpPr>
            <p:nvPr/>
          </p:nvSpPr>
          <p:spPr bwMode="gray">
            <a:xfrm>
              <a:off x="4940" y="3581"/>
              <a:ext cx="235"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3200">
                  <a:solidFill>
                    <a:srgbClr val="FFFFFF"/>
                  </a:solidFill>
                  <a:latin typeface="Arial" charset="0"/>
                  <a:ea typeface="ＭＳ Ｐゴシック" charset="0"/>
                  <a:cs typeface="Arial Unicode MS" charset="0"/>
                </a:defRPr>
              </a:lvl1pPr>
              <a:lvl2pPr>
                <a:defRPr sz="2800">
                  <a:solidFill>
                    <a:srgbClr val="FFFFFF"/>
                  </a:solidFill>
                  <a:latin typeface="Arial" charset="0"/>
                  <a:ea typeface="Arial Unicode MS" charset="0"/>
                  <a:cs typeface="Arial Unicode MS" charset="0"/>
                </a:defRPr>
              </a:lvl2pPr>
              <a:lvl3pPr>
                <a:defRPr sz="2400">
                  <a:solidFill>
                    <a:srgbClr val="FFFFFF"/>
                  </a:solidFill>
                  <a:latin typeface="Arial" charset="0"/>
                  <a:ea typeface="Arial Unicode MS" charset="0"/>
                  <a:cs typeface="Arial Unicode MS" charset="0"/>
                </a:defRPr>
              </a:lvl3pPr>
              <a:lvl4pPr>
                <a:defRPr sz="2000">
                  <a:solidFill>
                    <a:srgbClr val="FFFFFF"/>
                  </a:solidFill>
                  <a:latin typeface="Arial" charset="0"/>
                  <a:ea typeface="Arial Unicode MS" charset="0"/>
                  <a:cs typeface="Arial Unicode MS" charset="0"/>
                </a:defRPr>
              </a:lvl4pPr>
              <a:lvl5pPr>
                <a:defRPr sz="2000">
                  <a:solidFill>
                    <a:srgbClr val="FFFFFF"/>
                  </a:solidFill>
                  <a:latin typeface="Arial" charset="0"/>
                  <a:ea typeface="Arial Unicode MS" charset="0"/>
                  <a:cs typeface="Arial Unicode MS" charset="0"/>
                </a:defRPr>
              </a:lvl5pPr>
              <a:lvl6pPr>
                <a:buFont typeface="Times New Roman" charset="0"/>
                <a:defRPr sz="2000">
                  <a:solidFill>
                    <a:srgbClr val="FFFFFF"/>
                  </a:solidFill>
                  <a:latin typeface="Arial" charset="0"/>
                  <a:ea typeface="Arial Unicode MS" charset="0"/>
                  <a:cs typeface="Arial Unicode MS" charset="0"/>
                </a:defRPr>
              </a:lvl6pPr>
              <a:lvl7pPr>
                <a:buFont typeface="Times New Roman" charset="0"/>
                <a:defRPr sz="2000">
                  <a:solidFill>
                    <a:srgbClr val="FFFFFF"/>
                  </a:solidFill>
                  <a:latin typeface="Arial" charset="0"/>
                  <a:ea typeface="Arial Unicode MS" charset="0"/>
                  <a:cs typeface="Arial Unicode MS" charset="0"/>
                </a:defRPr>
              </a:lvl7pPr>
              <a:lvl8pPr>
                <a:buFont typeface="Times New Roman" charset="0"/>
                <a:defRPr sz="2000">
                  <a:solidFill>
                    <a:srgbClr val="FFFFFF"/>
                  </a:solidFill>
                  <a:latin typeface="Arial" charset="0"/>
                  <a:ea typeface="Arial Unicode MS" charset="0"/>
                  <a:cs typeface="Arial Unicode MS" charset="0"/>
                </a:defRPr>
              </a:lvl8pPr>
              <a:lvl9pPr>
                <a:buFont typeface="Times New Roman" charset="0"/>
                <a:defRPr sz="2000">
                  <a:solidFill>
                    <a:srgbClr val="FFFFFF"/>
                  </a:solidFill>
                  <a:latin typeface="Arial" charset="0"/>
                  <a:ea typeface="Arial Unicode MS" charset="0"/>
                  <a:cs typeface="Arial Unicode MS" charset="0"/>
                </a:defRPr>
              </a:lvl9pPr>
            </a:lstStyle>
            <a:p>
              <a:pPr algn="ctr" defTabSz="914400">
                <a:spcBef>
                  <a:spcPct val="50000"/>
                </a:spcBef>
              </a:pPr>
              <a:r>
                <a:rPr lang="fr-FR" sz="1200" b="1">
                  <a:solidFill>
                    <a:srgbClr val="000000"/>
                  </a:solidFill>
                  <a:cs typeface="ＭＳ Ｐゴシック" charset="0"/>
                </a:rPr>
                <a:t>&gt; 4,5</a:t>
              </a:r>
            </a:p>
          </p:txBody>
        </p:sp>
      </p:grpSp>
      <p:grpSp>
        <p:nvGrpSpPr>
          <p:cNvPr id="62472" name="Group 64"/>
          <p:cNvGrpSpPr>
            <a:grpSpLocks/>
          </p:cNvGrpSpPr>
          <p:nvPr/>
        </p:nvGrpSpPr>
        <p:grpSpPr bwMode="auto">
          <a:xfrm>
            <a:off x="865188" y="2076450"/>
            <a:ext cx="214312" cy="3252788"/>
            <a:chOff x="692" y="1480"/>
            <a:chExt cx="135" cy="2049"/>
          </a:xfrm>
        </p:grpSpPr>
        <p:sp>
          <p:nvSpPr>
            <p:cNvPr id="62506" name="Text Box 31"/>
            <p:cNvSpPr txBox="1">
              <a:spLocks noChangeArrowheads="1"/>
            </p:cNvSpPr>
            <p:nvPr/>
          </p:nvSpPr>
          <p:spPr bwMode="gray">
            <a:xfrm>
              <a:off x="759" y="3369"/>
              <a:ext cx="6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3200">
                  <a:solidFill>
                    <a:srgbClr val="FFFFFF"/>
                  </a:solidFill>
                  <a:latin typeface="Arial" charset="0"/>
                  <a:ea typeface="ＭＳ Ｐゴシック" charset="0"/>
                  <a:cs typeface="Arial Unicode MS" charset="0"/>
                </a:defRPr>
              </a:lvl1pPr>
              <a:lvl2pPr>
                <a:defRPr sz="2800">
                  <a:solidFill>
                    <a:srgbClr val="FFFFFF"/>
                  </a:solidFill>
                  <a:latin typeface="Arial" charset="0"/>
                  <a:ea typeface="Arial Unicode MS" charset="0"/>
                  <a:cs typeface="Arial Unicode MS" charset="0"/>
                </a:defRPr>
              </a:lvl2pPr>
              <a:lvl3pPr>
                <a:defRPr sz="2400">
                  <a:solidFill>
                    <a:srgbClr val="FFFFFF"/>
                  </a:solidFill>
                  <a:latin typeface="Arial" charset="0"/>
                  <a:ea typeface="Arial Unicode MS" charset="0"/>
                  <a:cs typeface="Arial Unicode MS" charset="0"/>
                </a:defRPr>
              </a:lvl3pPr>
              <a:lvl4pPr>
                <a:defRPr sz="2000">
                  <a:solidFill>
                    <a:srgbClr val="FFFFFF"/>
                  </a:solidFill>
                  <a:latin typeface="Arial" charset="0"/>
                  <a:ea typeface="Arial Unicode MS" charset="0"/>
                  <a:cs typeface="Arial Unicode MS" charset="0"/>
                </a:defRPr>
              </a:lvl4pPr>
              <a:lvl5pPr>
                <a:defRPr sz="2000">
                  <a:solidFill>
                    <a:srgbClr val="FFFFFF"/>
                  </a:solidFill>
                  <a:latin typeface="Arial" charset="0"/>
                  <a:ea typeface="Arial Unicode MS" charset="0"/>
                  <a:cs typeface="Arial Unicode MS" charset="0"/>
                </a:defRPr>
              </a:lvl5pPr>
              <a:lvl6pPr>
                <a:buFont typeface="Times New Roman" charset="0"/>
                <a:defRPr sz="2000">
                  <a:solidFill>
                    <a:srgbClr val="FFFFFF"/>
                  </a:solidFill>
                  <a:latin typeface="Arial" charset="0"/>
                  <a:ea typeface="Arial Unicode MS" charset="0"/>
                  <a:cs typeface="Arial Unicode MS" charset="0"/>
                </a:defRPr>
              </a:lvl6pPr>
              <a:lvl7pPr>
                <a:buFont typeface="Times New Roman" charset="0"/>
                <a:defRPr sz="2000">
                  <a:solidFill>
                    <a:srgbClr val="FFFFFF"/>
                  </a:solidFill>
                  <a:latin typeface="Arial" charset="0"/>
                  <a:ea typeface="Arial Unicode MS" charset="0"/>
                  <a:cs typeface="Arial Unicode MS" charset="0"/>
                </a:defRPr>
              </a:lvl7pPr>
              <a:lvl8pPr>
                <a:buFont typeface="Times New Roman" charset="0"/>
                <a:defRPr sz="2000">
                  <a:solidFill>
                    <a:srgbClr val="FFFFFF"/>
                  </a:solidFill>
                  <a:latin typeface="Arial" charset="0"/>
                  <a:ea typeface="Arial Unicode MS" charset="0"/>
                  <a:cs typeface="Arial Unicode MS" charset="0"/>
                </a:defRPr>
              </a:lvl8pPr>
              <a:lvl9pPr>
                <a:buFont typeface="Times New Roman" charset="0"/>
                <a:defRPr sz="2000">
                  <a:solidFill>
                    <a:srgbClr val="FFFFFF"/>
                  </a:solidFill>
                  <a:latin typeface="Arial" charset="0"/>
                  <a:ea typeface="Arial Unicode MS" charset="0"/>
                  <a:cs typeface="Arial Unicode MS" charset="0"/>
                </a:defRPr>
              </a:lvl9pPr>
            </a:lstStyle>
            <a:p>
              <a:pPr algn="r" defTabSz="914400">
                <a:spcBef>
                  <a:spcPct val="50000"/>
                </a:spcBef>
              </a:pPr>
              <a:r>
                <a:rPr lang="fr-FR" sz="1100">
                  <a:solidFill>
                    <a:srgbClr val="000000"/>
                  </a:solidFill>
                  <a:cs typeface="ＭＳ Ｐゴシック" charset="0"/>
                </a:rPr>
                <a:t>0</a:t>
              </a:r>
            </a:p>
          </p:txBody>
        </p:sp>
        <p:sp>
          <p:nvSpPr>
            <p:cNvPr id="62507" name="Text Box 32"/>
            <p:cNvSpPr txBox="1">
              <a:spLocks noChangeArrowheads="1"/>
            </p:cNvSpPr>
            <p:nvPr/>
          </p:nvSpPr>
          <p:spPr bwMode="gray">
            <a:xfrm>
              <a:off x="692" y="2894"/>
              <a:ext cx="135"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3200">
                  <a:solidFill>
                    <a:srgbClr val="FFFFFF"/>
                  </a:solidFill>
                  <a:latin typeface="Arial" charset="0"/>
                  <a:ea typeface="ＭＳ Ｐゴシック" charset="0"/>
                  <a:cs typeface="Arial Unicode MS" charset="0"/>
                </a:defRPr>
              </a:lvl1pPr>
              <a:lvl2pPr>
                <a:defRPr sz="2800">
                  <a:solidFill>
                    <a:srgbClr val="FFFFFF"/>
                  </a:solidFill>
                  <a:latin typeface="Arial" charset="0"/>
                  <a:ea typeface="Arial Unicode MS" charset="0"/>
                  <a:cs typeface="Arial Unicode MS" charset="0"/>
                </a:defRPr>
              </a:lvl2pPr>
              <a:lvl3pPr>
                <a:defRPr sz="2400">
                  <a:solidFill>
                    <a:srgbClr val="FFFFFF"/>
                  </a:solidFill>
                  <a:latin typeface="Arial" charset="0"/>
                  <a:ea typeface="Arial Unicode MS" charset="0"/>
                  <a:cs typeface="Arial Unicode MS" charset="0"/>
                </a:defRPr>
              </a:lvl3pPr>
              <a:lvl4pPr>
                <a:defRPr sz="2000">
                  <a:solidFill>
                    <a:srgbClr val="FFFFFF"/>
                  </a:solidFill>
                  <a:latin typeface="Arial" charset="0"/>
                  <a:ea typeface="Arial Unicode MS" charset="0"/>
                  <a:cs typeface="Arial Unicode MS" charset="0"/>
                </a:defRPr>
              </a:lvl4pPr>
              <a:lvl5pPr>
                <a:defRPr sz="2000">
                  <a:solidFill>
                    <a:srgbClr val="FFFFFF"/>
                  </a:solidFill>
                  <a:latin typeface="Arial" charset="0"/>
                  <a:ea typeface="Arial Unicode MS" charset="0"/>
                  <a:cs typeface="Arial Unicode MS" charset="0"/>
                </a:defRPr>
              </a:lvl5pPr>
              <a:lvl6pPr>
                <a:buFont typeface="Times New Roman" charset="0"/>
                <a:defRPr sz="2000">
                  <a:solidFill>
                    <a:srgbClr val="FFFFFF"/>
                  </a:solidFill>
                  <a:latin typeface="Arial" charset="0"/>
                  <a:ea typeface="Arial Unicode MS" charset="0"/>
                  <a:cs typeface="Arial Unicode MS" charset="0"/>
                </a:defRPr>
              </a:lvl6pPr>
              <a:lvl7pPr>
                <a:buFont typeface="Times New Roman" charset="0"/>
                <a:defRPr sz="2000">
                  <a:solidFill>
                    <a:srgbClr val="FFFFFF"/>
                  </a:solidFill>
                  <a:latin typeface="Arial" charset="0"/>
                  <a:ea typeface="Arial Unicode MS" charset="0"/>
                  <a:cs typeface="Arial Unicode MS" charset="0"/>
                </a:defRPr>
              </a:lvl7pPr>
              <a:lvl8pPr>
                <a:buFont typeface="Times New Roman" charset="0"/>
                <a:defRPr sz="2000">
                  <a:solidFill>
                    <a:srgbClr val="FFFFFF"/>
                  </a:solidFill>
                  <a:latin typeface="Arial" charset="0"/>
                  <a:ea typeface="Arial Unicode MS" charset="0"/>
                  <a:cs typeface="Arial Unicode MS" charset="0"/>
                </a:defRPr>
              </a:lvl8pPr>
              <a:lvl9pPr>
                <a:buFont typeface="Times New Roman" charset="0"/>
                <a:defRPr sz="2000">
                  <a:solidFill>
                    <a:srgbClr val="FFFFFF"/>
                  </a:solidFill>
                  <a:latin typeface="Arial" charset="0"/>
                  <a:ea typeface="Arial Unicode MS" charset="0"/>
                  <a:cs typeface="Arial Unicode MS" charset="0"/>
                </a:defRPr>
              </a:lvl9pPr>
            </a:lstStyle>
            <a:p>
              <a:pPr algn="r" defTabSz="914400">
                <a:spcBef>
                  <a:spcPct val="50000"/>
                </a:spcBef>
              </a:pPr>
              <a:r>
                <a:rPr lang="fr-FR" sz="1100">
                  <a:solidFill>
                    <a:srgbClr val="000000"/>
                  </a:solidFill>
                  <a:cs typeface="ＭＳ Ｐゴシック" charset="0"/>
                </a:rPr>
                <a:t>20</a:t>
              </a:r>
            </a:p>
          </p:txBody>
        </p:sp>
        <p:sp>
          <p:nvSpPr>
            <p:cNvPr id="62508" name="Text Box 33"/>
            <p:cNvSpPr txBox="1">
              <a:spLocks noChangeArrowheads="1"/>
            </p:cNvSpPr>
            <p:nvPr/>
          </p:nvSpPr>
          <p:spPr bwMode="gray">
            <a:xfrm>
              <a:off x="692" y="2417"/>
              <a:ext cx="135"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3200">
                  <a:solidFill>
                    <a:srgbClr val="FFFFFF"/>
                  </a:solidFill>
                  <a:latin typeface="Arial" charset="0"/>
                  <a:ea typeface="ＭＳ Ｐゴシック" charset="0"/>
                  <a:cs typeface="Arial Unicode MS" charset="0"/>
                </a:defRPr>
              </a:lvl1pPr>
              <a:lvl2pPr>
                <a:defRPr sz="2800">
                  <a:solidFill>
                    <a:srgbClr val="FFFFFF"/>
                  </a:solidFill>
                  <a:latin typeface="Arial" charset="0"/>
                  <a:ea typeface="Arial Unicode MS" charset="0"/>
                  <a:cs typeface="Arial Unicode MS" charset="0"/>
                </a:defRPr>
              </a:lvl2pPr>
              <a:lvl3pPr>
                <a:defRPr sz="2400">
                  <a:solidFill>
                    <a:srgbClr val="FFFFFF"/>
                  </a:solidFill>
                  <a:latin typeface="Arial" charset="0"/>
                  <a:ea typeface="Arial Unicode MS" charset="0"/>
                  <a:cs typeface="Arial Unicode MS" charset="0"/>
                </a:defRPr>
              </a:lvl3pPr>
              <a:lvl4pPr>
                <a:defRPr sz="2000">
                  <a:solidFill>
                    <a:srgbClr val="FFFFFF"/>
                  </a:solidFill>
                  <a:latin typeface="Arial" charset="0"/>
                  <a:ea typeface="Arial Unicode MS" charset="0"/>
                  <a:cs typeface="Arial Unicode MS" charset="0"/>
                </a:defRPr>
              </a:lvl4pPr>
              <a:lvl5pPr>
                <a:defRPr sz="2000">
                  <a:solidFill>
                    <a:srgbClr val="FFFFFF"/>
                  </a:solidFill>
                  <a:latin typeface="Arial" charset="0"/>
                  <a:ea typeface="Arial Unicode MS" charset="0"/>
                  <a:cs typeface="Arial Unicode MS" charset="0"/>
                </a:defRPr>
              </a:lvl5pPr>
              <a:lvl6pPr>
                <a:buFont typeface="Times New Roman" charset="0"/>
                <a:defRPr sz="2000">
                  <a:solidFill>
                    <a:srgbClr val="FFFFFF"/>
                  </a:solidFill>
                  <a:latin typeface="Arial" charset="0"/>
                  <a:ea typeface="Arial Unicode MS" charset="0"/>
                  <a:cs typeface="Arial Unicode MS" charset="0"/>
                </a:defRPr>
              </a:lvl6pPr>
              <a:lvl7pPr>
                <a:buFont typeface="Times New Roman" charset="0"/>
                <a:defRPr sz="2000">
                  <a:solidFill>
                    <a:srgbClr val="FFFFFF"/>
                  </a:solidFill>
                  <a:latin typeface="Arial" charset="0"/>
                  <a:ea typeface="Arial Unicode MS" charset="0"/>
                  <a:cs typeface="Arial Unicode MS" charset="0"/>
                </a:defRPr>
              </a:lvl7pPr>
              <a:lvl8pPr>
                <a:buFont typeface="Times New Roman" charset="0"/>
                <a:defRPr sz="2000">
                  <a:solidFill>
                    <a:srgbClr val="FFFFFF"/>
                  </a:solidFill>
                  <a:latin typeface="Arial" charset="0"/>
                  <a:ea typeface="Arial Unicode MS" charset="0"/>
                  <a:cs typeface="Arial Unicode MS" charset="0"/>
                </a:defRPr>
              </a:lvl8pPr>
              <a:lvl9pPr>
                <a:buFont typeface="Times New Roman" charset="0"/>
                <a:defRPr sz="2000">
                  <a:solidFill>
                    <a:srgbClr val="FFFFFF"/>
                  </a:solidFill>
                  <a:latin typeface="Arial" charset="0"/>
                  <a:ea typeface="Arial Unicode MS" charset="0"/>
                  <a:cs typeface="Arial Unicode MS" charset="0"/>
                </a:defRPr>
              </a:lvl9pPr>
            </a:lstStyle>
            <a:p>
              <a:pPr algn="r" defTabSz="914400">
                <a:spcBef>
                  <a:spcPct val="50000"/>
                </a:spcBef>
              </a:pPr>
              <a:r>
                <a:rPr lang="fr-FR" sz="1100">
                  <a:solidFill>
                    <a:srgbClr val="000000"/>
                  </a:solidFill>
                  <a:cs typeface="ＭＳ Ｐゴシック" charset="0"/>
                </a:rPr>
                <a:t>40</a:t>
              </a:r>
            </a:p>
          </p:txBody>
        </p:sp>
        <p:sp>
          <p:nvSpPr>
            <p:cNvPr id="62509" name="Text Box 34"/>
            <p:cNvSpPr txBox="1">
              <a:spLocks noChangeArrowheads="1"/>
            </p:cNvSpPr>
            <p:nvPr/>
          </p:nvSpPr>
          <p:spPr bwMode="gray">
            <a:xfrm>
              <a:off x="692" y="1948"/>
              <a:ext cx="135"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3200">
                  <a:solidFill>
                    <a:srgbClr val="FFFFFF"/>
                  </a:solidFill>
                  <a:latin typeface="Arial" charset="0"/>
                  <a:ea typeface="ＭＳ Ｐゴシック" charset="0"/>
                  <a:cs typeface="Arial Unicode MS" charset="0"/>
                </a:defRPr>
              </a:lvl1pPr>
              <a:lvl2pPr>
                <a:defRPr sz="2800">
                  <a:solidFill>
                    <a:srgbClr val="FFFFFF"/>
                  </a:solidFill>
                  <a:latin typeface="Arial" charset="0"/>
                  <a:ea typeface="Arial Unicode MS" charset="0"/>
                  <a:cs typeface="Arial Unicode MS" charset="0"/>
                </a:defRPr>
              </a:lvl2pPr>
              <a:lvl3pPr>
                <a:defRPr sz="2400">
                  <a:solidFill>
                    <a:srgbClr val="FFFFFF"/>
                  </a:solidFill>
                  <a:latin typeface="Arial" charset="0"/>
                  <a:ea typeface="Arial Unicode MS" charset="0"/>
                  <a:cs typeface="Arial Unicode MS" charset="0"/>
                </a:defRPr>
              </a:lvl3pPr>
              <a:lvl4pPr>
                <a:defRPr sz="2000">
                  <a:solidFill>
                    <a:srgbClr val="FFFFFF"/>
                  </a:solidFill>
                  <a:latin typeface="Arial" charset="0"/>
                  <a:ea typeface="Arial Unicode MS" charset="0"/>
                  <a:cs typeface="Arial Unicode MS" charset="0"/>
                </a:defRPr>
              </a:lvl4pPr>
              <a:lvl5pPr>
                <a:defRPr sz="2000">
                  <a:solidFill>
                    <a:srgbClr val="FFFFFF"/>
                  </a:solidFill>
                  <a:latin typeface="Arial" charset="0"/>
                  <a:ea typeface="Arial Unicode MS" charset="0"/>
                  <a:cs typeface="Arial Unicode MS" charset="0"/>
                </a:defRPr>
              </a:lvl5pPr>
              <a:lvl6pPr>
                <a:buFont typeface="Times New Roman" charset="0"/>
                <a:defRPr sz="2000">
                  <a:solidFill>
                    <a:srgbClr val="FFFFFF"/>
                  </a:solidFill>
                  <a:latin typeface="Arial" charset="0"/>
                  <a:ea typeface="Arial Unicode MS" charset="0"/>
                  <a:cs typeface="Arial Unicode MS" charset="0"/>
                </a:defRPr>
              </a:lvl6pPr>
              <a:lvl7pPr>
                <a:buFont typeface="Times New Roman" charset="0"/>
                <a:defRPr sz="2000">
                  <a:solidFill>
                    <a:srgbClr val="FFFFFF"/>
                  </a:solidFill>
                  <a:latin typeface="Arial" charset="0"/>
                  <a:ea typeface="Arial Unicode MS" charset="0"/>
                  <a:cs typeface="Arial Unicode MS" charset="0"/>
                </a:defRPr>
              </a:lvl7pPr>
              <a:lvl8pPr>
                <a:buFont typeface="Times New Roman" charset="0"/>
                <a:defRPr sz="2000">
                  <a:solidFill>
                    <a:srgbClr val="FFFFFF"/>
                  </a:solidFill>
                  <a:latin typeface="Arial" charset="0"/>
                  <a:ea typeface="Arial Unicode MS" charset="0"/>
                  <a:cs typeface="Arial Unicode MS" charset="0"/>
                </a:defRPr>
              </a:lvl8pPr>
              <a:lvl9pPr>
                <a:buFont typeface="Times New Roman" charset="0"/>
                <a:defRPr sz="2000">
                  <a:solidFill>
                    <a:srgbClr val="FFFFFF"/>
                  </a:solidFill>
                  <a:latin typeface="Arial" charset="0"/>
                  <a:ea typeface="Arial Unicode MS" charset="0"/>
                  <a:cs typeface="Arial Unicode MS" charset="0"/>
                </a:defRPr>
              </a:lvl9pPr>
            </a:lstStyle>
            <a:p>
              <a:pPr algn="r" defTabSz="914400">
                <a:spcBef>
                  <a:spcPct val="50000"/>
                </a:spcBef>
              </a:pPr>
              <a:r>
                <a:rPr lang="fr-FR" sz="1100">
                  <a:solidFill>
                    <a:srgbClr val="000000"/>
                  </a:solidFill>
                  <a:cs typeface="ＭＳ Ｐゴシック" charset="0"/>
                </a:rPr>
                <a:t>60</a:t>
              </a:r>
            </a:p>
          </p:txBody>
        </p:sp>
        <p:sp>
          <p:nvSpPr>
            <p:cNvPr id="62510" name="Text Box 35"/>
            <p:cNvSpPr txBox="1">
              <a:spLocks noChangeArrowheads="1"/>
            </p:cNvSpPr>
            <p:nvPr/>
          </p:nvSpPr>
          <p:spPr bwMode="gray">
            <a:xfrm>
              <a:off x="692" y="1480"/>
              <a:ext cx="135"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3200">
                  <a:solidFill>
                    <a:srgbClr val="FFFFFF"/>
                  </a:solidFill>
                  <a:latin typeface="Arial" charset="0"/>
                  <a:ea typeface="ＭＳ Ｐゴシック" charset="0"/>
                  <a:cs typeface="Arial Unicode MS" charset="0"/>
                </a:defRPr>
              </a:lvl1pPr>
              <a:lvl2pPr>
                <a:defRPr sz="2800">
                  <a:solidFill>
                    <a:srgbClr val="FFFFFF"/>
                  </a:solidFill>
                  <a:latin typeface="Arial" charset="0"/>
                  <a:ea typeface="Arial Unicode MS" charset="0"/>
                  <a:cs typeface="Arial Unicode MS" charset="0"/>
                </a:defRPr>
              </a:lvl2pPr>
              <a:lvl3pPr>
                <a:defRPr sz="2400">
                  <a:solidFill>
                    <a:srgbClr val="FFFFFF"/>
                  </a:solidFill>
                  <a:latin typeface="Arial" charset="0"/>
                  <a:ea typeface="Arial Unicode MS" charset="0"/>
                  <a:cs typeface="Arial Unicode MS" charset="0"/>
                </a:defRPr>
              </a:lvl3pPr>
              <a:lvl4pPr>
                <a:defRPr sz="2000">
                  <a:solidFill>
                    <a:srgbClr val="FFFFFF"/>
                  </a:solidFill>
                  <a:latin typeface="Arial" charset="0"/>
                  <a:ea typeface="Arial Unicode MS" charset="0"/>
                  <a:cs typeface="Arial Unicode MS" charset="0"/>
                </a:defRPr>
              </a:lvl4pPr>
              <a:lvl5pPr>
                <a:defRPr sz="2000">
                  <a:solidFill>
                    <a:srgbClr val="FFFFFF"/>
                  </a:solidFill>
                  <a:latin typeface="Arial" charset="0"/>
                  <a:ea typeface="Arial Unicode MS" charset="0"/>
                  <a:cs typeface="Arial Unicode MS" charset="0"/>
                </a:defRPr>
              </a:lvl5pPr>
              <a:lvl6pPr>
                <a:buFont typeface="Times New Roman" charset="0"/>
                <a:defRPr sz="2000">
                  <a:solidFill>
                    <a:srgbClr val="FFFFFF"/>
                  </a:solidFill>
                  <a:latin typeface="Arial" charset="0"/>
                  <a:ea typeface="Arial Unicode MS" charset="0"/>
                  <a:cs typeface="Arial Unicode MS" charset="0"/>
                </a:defRPr>
              </a:lvl6pPr>
              <a:lvl7pPr>
                <a:buFont typeface="Times New Roman" charset="0"/>
                <a:defRPr sz="2000">
                  <a:solidFill>
                    <a:srgbClr val="FFFFFF"/>
                  </a:solidFill>
                  <a:latin typeface="Arial" charset="0"/>
                  <a:ea typeface="Arial Unicode MS" charset="0"/>
                  <a:cs typeface="Arial Unicode MS" charset="0"/>
                </a:defRPr>
              </a:lvl7pPr>
              <a:lvl8pPr>
                <a:buFont typeface="Times New Roman" charset="0"/>
                <a:defRPr sz="2000">
                  <a:solidFill>
                    <a:srgbClr val="FFFFFF"/>
                  </a:solidFill>
                  <a:latin typeface="Arial" charset="0"/>
                  <a:ea typeface="Arial Unicode MS" charset="0"/>
                  <a:cs typeface="Arial Unicode MS" charset="0"/>
                </a:defRPr>
              </a:lvl8pPr>
              <a:lvl9pPr>
                <a:buFont typeface="Times New Roman" charset="0"/>
                <a:defRPr sz="2000">
                  <a:solidFill>
                    <a:srgbClr val="FFFFFF"/>
                  </a:solidFill>
                  <a:latin typeface="Arial" charset="0"/>
                  <a:ea typeface="Arial Unicode MS" charset="0"/>
                  <a:cs typeface="Arial Unicode MS" charset="0"/>
                </a:defRPr>
              </a:lvl9pPr>
            </a:lstStyle>
            <a:p>
              <a:pPr algn="r" defTabSz="914400">
                <a:spcBef>
                  <a:spcPct val="50000"/>
                </a:spcBef>
              </a:pPr>
              <a:r>
                <a:rPr lang="fr-FR" sz="1100">
                  <a:solidFill>
                    <a:srgbClr val="000000"/>
                  </a:solidFill>
                  <a:cs typeface="ＭＳ Ｐゴシック" charset="0"/>
                </a:rPr>
                <a:t>80</a:t>
              </a:r>
            </a:p>
          </p:txBody>
        </p:sp>
      </p:grpSp>
      <p:sp>
        <p:nvSpPr>
          <p:cNvPr id="62473" name="Text Box 37"/>
          <p:cNvSpPr txBox="1">
            <a:spLocks noChangeArrowheads="1"/>
          </p:cNvSpPr>
          <p:nvPr/>
        </p:nvSpPr>
        <p:spPr bwMode="gray">
          <a:xfrm rot="-5400000">
            <a:off x="-933450" y="3251200"/>
            <a:ext cx="3036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3200">
                <a:solidFill>
                  <a:srgbClr val="FFFFFF"/>
                </a:solidFill>
                <a:latin typeface="Arial" charset="0"/>
                <a:ea typeface="ＭＳ Ｐゴシック" charset="0"/>
                <a:cs typeface="Arial Unicode MS" charset="0"/>
              </a:defRPr>
            </a:lvl1pPr>
            <a:lvl2pPr>
              <a:defRPr sz="2800">
                <a:solidFill>
                  <a:srgbClr val="FFFFFF"/>
                </a:solidFill>
                <a:latin typeface="Arial" charset="0"/>
                <a:ea typeface="Arial Unicode MS" charset="0"/>
                <a:cs typeface="Arial Unicode MS" charset="0"/>
              </a:defRPr>
            </a:lvl2pPr>
            <a:lvl3pPr>
              <a:defRPr sz="2400">
                <a:solidFill>
                  <a:srgbClr val="FFFFFF"/>
                </a:solidFill>
                <a:latin typeface="Arial" charset="0"/>
                <a:ea typeface="Arial Unicode MS" charset="0"/>
                <a:cs typeface="Arial Unicode MS" charset="0"/>
              </a:defRPr>
            </a:lvl3pPr>
            <a:lvl4pPr>
              <a:defRPr sz="2000">
                <a:solidFill>
                  <a:srgbClr val="FFFFFF"/>
                </a:solidFill>
                <a:latin typeface="Arial" charset="0"/>
                <a:ea typeface="Arial Unicode MS" charset="0"/>
                <a:cs typeface="Arial Unicode MS" charset="0"/>
              </a:defRPr>
            </a:lvl4pPr>
            <a:lvl5pPr>
              <a:defRPr sz="2000">
                <a:solidFill>
                  <a:srgbClr val="FFFFFF"/>
                </a:solidFill>
                <a:latin typeface="Arial" charset="0"/>
                <a:ea typeface="Arial Unicode MS" charset="0"/>
                <a:cs typeface="Arial Unicode MS" charset="0"/>
              </a:defRPr>
            </a:lvl5pPr>
            <a:lvl6pPr>
              <a:buFont typeface="Times New Roman" charset="0"/>
              <a:defRPr sz="2000">
                <a:solidFill>
                  <a:srgbClr val="FFFFFF"/>
                </a:solidFill>
                <a:latin typeface="Arial" charset="0"/>
                <a:ea typeface="Arial Unicode MS" charset="0"/>
                <a:cs typeface="Arial Unicode MS" charset="0"/>
              </a:defRPr>
            </a:lvl6pPr>
            <a:lvl7pPr>
              <a:buFont typeface="Times New Roman" charset="0"/>
              <a:defRPr sz="2000">
                <a:solidFill>
                  <a:srgbClr val="FFFFFF"/>
                </a:solidFill>
                <a:latin typeface="Arial" charset="0"/>
                <a:ea typeface="Arial Unicode MS" charset="0"/>
                <a:cs typeface="Arial Unicode MS" charset="0"/>
              </a:defRPr>
            </a:lvl7pPr>
            <a:lvl8pPr>
              <a:buFont typeface="Times New Roman" charset="0"/>
              <a:defRPr sz="2000">
                <a:solidFill>
                  <a:srgbClr val="FFFFFF"/>
                </a:solidFill>
                <a:latin typeface="Arial" charset="0"/>
                <a:ea typeface="Arial Unicode MS" charset="0"/>
                <a:cs typeface="Arial Unicode MS" charset="0"/>
              </a:defRPr>
            </a:lvl8pPr>
            <a:lvl9pPr>
              <a:buFont typeface="Times New Roman" charset="0"/>
              <a:defRPr sz="2000">
                <a:solidFill>
                  <a:srgbClr val="FFFFFF"/>
                </a:solidFill>
                <a:latin typeface="Arial" charset="0"/>
                <a:ea typeface="Arial Unicode MS" charset="0"/>
                <a:cs typeface="Arial Unicode MS" charset="0"/>
              </a:defRPr>
            </a:lvl9pPr>
          </a:lstStyle>
          <a:p>
            <a:pPr algn="ctr" defTabSz="914400">
              <a:spcBef>
                <a:spcPct val="50000"/>
              </a:spcBef>
            </a:pPr>
            <a:r>
              <a:rPr lang="fr-FR" sz="1100">
                <a:solidFill>
                  <a:srgbClr val="000000"/>
                </a:solidFill>
                <a:cs typeface="ＭＳ Ｐゴシック" charset="0"/>
              </a:rPr>
              <a:t>Evénements / 1000 patients année </a:t>
            </a:r>
            <a:r>
              <a:rPr lang="fr-FR" sz="1100" baseline="30000">
                <a:solidFill>
                  <a:srgbClr val="000000"/>
                </a:solidFill>
                <a:cs typeface="ＭＳ Ｐゴシック" charset="0"/>
              </a:rPr>
              <a:t>(1)</a:t>
            </a:r>
          </a:p>
        </p:txBody>
      </p:sp>
      <p:grpSp>
        <p:nvGrpSpPr>
          <p:cNvPr id="5" name="Group 76"/>
          <p:cNvGrpSpPr>
            <a:grpSpLocks/>
          </p:cNvGrpSpPr>
          <p:nvPr/>
        </p:nvGrpSpPr>
        <p:grpSpPr bwMode="auto">
          <a:xfrm>
            <a:off x="1476376" y="1627194"/>
            <a:ext cx="1525588" cy="169863"/>
            <a:chOff x="589" y="866"/>
            <a:chExt cx="961" cy="107"/>
          </a:xfrm>
        </p:grpSpPr>
        <p:sp>
          <p:nvSpPr>
            <p:cNvPr id="62504" name="Text Box 9"/>
            <p:cNvSpPr txBox="1">
              <a:spLocks noChangeArrowheads="1"/>
            </p:cNvSpPr>
            <p:nvPr/>
          </p:nvSpPr>
          <p:spPr bwMode="gray">
            <a:xfrm>
              <a:off x="833" y="866"/>
              <a:ext cx="7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200">
                  <a:solidFill>
                    <a:srgbClr val="FFFFFF"/>
                  </a:solidFill>
                  <a:latin typeface="Arial" charset="0"/>
                  <a:ea typeface="ＭＳ Ｐゴシック" charset="0"/>
                  <a:cs typeface="Arial Unicode MS" charset="0"/>
                </a:defRPr>
              </a:lvl1pPr>
              <a:lvl2pPr>
                <a:defRPr sz="2800">
                  <a:solidFill>
                    <a:srgbClr val="FFFFFF"/>
                  </a:solidFill>
                  <a:latin typeface="Arial" charset="0"/>
                  <a:ea typeface="Arial Unicode MS" charset="0"/>
                  <a:cs typeface="Arial Unicode MS" charset="0"/>
                </a:defRPr>
              </a:lvl2pPr>
              <a:lvl3pPr>
                <a:defRPr sz="2400">
                  <a:solidFill>
                    <a:srgbClr val="FFFFFF"/>
                  </a:solidFill>
                  <a:latin typeface="Arial" charset="0"/>
                  <a:ea typeface="Arial Unicode MS" charset="0"/>
                  <a:cs typeface="Arial Unicode MS" charset="0"/>
                </a:defRPr>
              </a:lvl3pPr>
              <a:lvl4pPr>
                <a:defRPr sz="2000">
                  <a:solidFill>
                    <a:srgbClr val="FFFFFF"/>
                  </a:solidFill>
                  <a:latin typeface="Arial" charset="0"/>
                  <a:ea typeface="Arial Unicode MS" charset="0"/>
                  <a:cs typeface="Arial Unicode MS" charset="0"/>
                </a:defRPr>
              </a:lvl4pPr>
              <a:lvl5pPr>
                <a:defRPr sz="2000">
                  <a:solidFill>
                    <a:srgbClr val="FFFFFF"/>
                  </a:solidFill>
                  <a:latin typeface="Arial" charset="0"/>
                  <a:ea typeface="Arial Unicode MS" charset="0"/>
                  <a:cs typeface="Arial Unicode MS" charset="0"/>
                </a:defRPr>
              </a:lvl5pPr>
              <a:lvl6pPr>
                <a:buFont typeface="Times New Roman" charset="0"/>
                <a:defRPr sz="2000">
                  <a:solidFill>
                    <a:srgbClr val="FFFFFF"/>
                  </a:solidFill>
                  <a:latin typeface="Arial" charset="0"/>
                  <a:ea typeface="Arial Unicode MS" charset="0"/>
                  <a:cs typeface="Arial Unicode MS" charset="0"/>
                </a:defRPr>
              </a:lvl6pPr>
              <a:lvl7pPr>
                <a:buFont typeface="Times New Roman" charset="0"/>
                <a:defRPr sz="2000">
                  <a:solidFill>
                    <a:srgbClr val="FFFFFF"/>
                  </a:solidFill>
                  <a:latin typeface="Arial" charset="0"/>
                  <a:ea typeface="Arial Unicode MS" charset="0"/>
                  <a:cs typeface="Arial Unicode MS" charset="0"/>
                </a:defRPr>
              </a:lvl7pPr>
              <a:lvl8pPr>
                <a:buFont typeface="Times New Roman" charset="0"/>
                <a:defRPr sz="2000">
                  <a:solidFill>
                    <a:srgbClr val="FFFFFF"/>
                  </a:solidFill>
                  <a:latin typeface="Arial" charset="0"/>
                  <a:ea typeface="Arial Unicode MS" charset="0"/>
                  <a:cs typeface="Arial Unicode MS" charset="0"/>
                </a:defRPr>
              </a:lvl8pPr>
              <a:lvl9pPr>
                <a:buFont typeface="Times New Roman" charset="0"/>
                <a:defRPr sz="2000">
                  <a:solidFill>
                    <a:srgbClr val="FFFFFF"/>
                  </a:solidFill>
                  <a:latin typeface="Arial" charset="0"/>
                  <a:ea typeface="Arial Unicode MS" charset="0"/>
                  <a:cs typeface="Arial Unicode MS" charset="0"/>
                </a:defRPr>
              </a:lvl9pPr>
            </a:lstStyle>
            <a:p>
              <a:pPr defTabSz="914400">
                <a:lnSpc>
                  <a:spcPct val="90000"/>
                </a:lnSpc>
                <a:spcBef>
                  <a:spcPct val="50000"/>
                </a:spcBef>
              </a:pPr>
              <a:r>
                <a:rPr lang="fr-FR" sz="1200">
                  <a:solidFill>
                    <a:srgbClr val="000000"/>
                  </a:solidFill>
                  <a:cs typeface="ＭＳ Ｐゴシック" charset="0"/>
                </a:rPr>
                <a:t>AVC ischémique</a:t>
              </a:r>
            </a:p>
          </p:txBody>
        </p:sp>
        <p:sp>
          <p:nvSpPr>
            <p:cNvPr id="62505" name="Oval 94"/>
            <p:cNvSpPr>
              <a:spLocks noChangeArrowheads="1"/>
            </p:cNvSpPr>
            <p:nvPr/>
          </p:nvSpPr>
          <p:spPr bwMode="gray">
            <a:xfrm>
              <a:off x="589" y="869"/>
              <a:ext cx="105" cy="104"/>
            </a:xfrm>
            <a:prstGeom prst="ellipse">
              <a:avLst/>
            </a:prstGeom>
            <a:solidFill>
              <a:schemeClr val="bg1"/>
            </a:solidFill>
            <a:ln w="28575">
              <a:solidFill>
                <a:srgbClr val="24A0EC"/>
              </a:solidFill>
              <a:round/>
              <a:headEnd/>
              <a:tailEnd/>
            </a:ln>
          </p:spPr>
          <p:txBody>
            <a:bodyPr anchor="ctr"/>
            <a:lstStyle/>
            <a:p>
              <a:pPr defTabSz="914400">
                <a:lnSpc>
                  <a:spcPct val="90000"/>
                </a:lnSpc>
              </a:pPr>
              <a:endParaRPr lang="fr-FR" sz="1200">
                <a:solidFill>
                  <a:srgbClr val="000000"/>
                </a:solidFill>
                <a:cs typeface="ＭＳ Ｐゴシック" charset="0"/>
              </a:endParaRPr>
            </a:p>
          </p:txBody>
        </p:sp>
      </p:grpSp>
      <p:grpSp>
        <p:nvGrpSpPr>
          <p:cNvPr id="6" name="Group 77"/>
          <p:cNvGrpSpPr>
            <a:grpSpLocks/>
          </p:cNvGrpSpPr>
          <p:nvPr/>
        </p:nvGrpSpPr>
        <p:grpSpPr bwMode="auto">
          <a:xfrm>
            <a:off x="3276600" y="1627194"/>
            <a:ext cx="2178051" cy="169863"/>
            <a:chOff x="1837" y="866"/>
            <a:chExt cx="1372" cy="107"/>
          </a:xfrm>
        </p:grpSpPr>
        <p:sp>
          <p:nvSpPr>
            <p:cNvPr id="62502" name="Text Box 9"/>
            <p:cNvSpPr txBox="1">
              <a:spLocks noChangeArrowheads="1"/>
            </p:cNvSpPr>
            <p:nvPr/>
          </p:nvSpPr>
          <p:spPr bwMode="gray">
            <a:xfrm>
              <a:off x="2061" y="866"/>
              <a:ext cx="114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3200">
                  <a:solidFill>
                    <a:srgbClr val="FFFFFF"/>
                  </a:solidFill>
                  <a:latin typeface="Arial" charset="0"/>
                  <a:ea typeface="ＭＳ Ｐゴシック" charset="0"/>
                  <a:cs typeface="Arial Unicode MS" charset="0"/>
                </a:defRPr>
              </a:lvl1pPr>
              <a:lvl2pPr>
                <a:defRPr sz="2800">
                  <a:solidFill>
                    <a:srgbClr val="FFFFFF"/>
                  </a:solidFill>
                  <a:latin typeface="Arial" charset="0"/>
                  <a:ea typeface="Arial Unicode MS" charset="0"/>
                  <a:cs typeface="Arial Unicode MS" charset="0"/>
                </a:defRPr>
              </a:lvl2pPr>
              <a:lvl3pPr>
                <a:defRPr sz="2400">
                  <a:solidFill>
                    <a:srgbClr val="FFFFFF"/>
                  </a:solidFill>
                  <a:latin typeface="Arial" charset="0"/>
                  <a:ea typeface="Arial Unicode MS" charset="0"/>
                  <a:cs typeface="Arial Unicode MS" charset="0"/>
                </a:defRPr>
              </a:lvl3pPr>
              <a:lvl4pPr>
                <a:defRPr sz="2000">
                  <a:solidFill>
                    <a:srgbClr val="FFFFFF"/>
                  </a:solidFill>
                  <a:latin typeface="Arial" charset="0"/>
                  <a:ea typeface="Arial Unicode MS" charset="0"/>
                  <a:cs typeface="Arial Unicode MS" charset="0"/>
                </a:defRPr>
              </a:lvl4pPr>
              <a:lvl5pPr>
                <a:defRPr sz="2000">
                  <a:solidFill>
                    <a:srgbClr val="FFFFFF"/>
                  </a:solidFill>
                  <a:latin typeface="Arial" charset="0"/>
                  <a:ea typeface="Arial Unicode MS" charset="0"/>
                  <a:cs typeface="Arial Unicode MS" charset="0"/>
                </a:defRPr>
              </a:lvl5pPr>
              <a:lvl6pPr>
                <a:buFont typeface="Times New Roman" charset="0"/>
                <a:defRPr sz="2000">
                  <a:solidFill>
                    <a:srgbClr val="FFFFFF"/>
                  </a:solidFill>
                  <a:latin typeface="Arial" charset="0"/>
                  <a:ea typeface="Arial Unicode MS" charset="0"/>
                  <a:cs typeface="Arial Unicode MS" charset="0"/>
                </a:defRPr>
              </a:lvl6pPr>
              <a:lvl7pPr>
                <a:buFont typeface="Times New Roman" charset="0"/>
                <a:defRPr sz="2000">
                  <a:solidFill>
                    <a:srgbClr val="FFFFFF"/>
                  </a:solidFill>
                  <a:latin typeface="Arial" charset="0"/>
                  <a:ea typeface="Arial Unicode MS" charset="0"/>
                  <a:cs typeface="Arial Unicode MS" charset="0"/>
                </a:defRPr>
              </a:lvl7pPr>
              <a:lvl8pPr>
                <a:buFont typeface="Times New Roman" charset="0"/>
                <a:defRPr sz="2000">
                  <a:solidFill>
                    <a:srgbClr val="FFFFFF"/>
                  </a:solidFill>
                  <a:latin typeface="Arial" charset="0"/>
                  <a:ea typeface="Arial Unicode MS" charset="0"/>
                  <a:cs typeface="Arial Unicode MS" charset="0"/>
                </a:defRPr>
              </a:lvl8pPr>
              <a:lvl9pPr>
                <a:buFont typeface="Times New Roman" charset="0"/>
                <a:defRPr sz="2000">
                  <a:solidFill>
                    <a:srgbClr val="FFFFFF"/>
                  </a:solidFill>
                  <a:latin typeface="Arial" charset="0"/>
                  <a:ea typeface="Arial Unicode MS" charset="0"/>
                  <a:cs typeface="Arial Unicode MS" charset="0"/>
                </a:defRPr>
              </a:lvl9pPr>
            </a:lstStyle>
            <a:p>
              <a:pPr defTabSz="914400">
                <a:lnSpc>
                  <a:spcPct val="90000"/>
                </a:lnSpc>
                <a:spcBef>
                  <a:spcPct val="50000"/>
                </a:spcBef>
              </a:pPr>
              <a:r>
                <a:rPr lang="fr-FR" sz="1200">
                  <a:solidFill>
                    <a:srgbClr val="000000"/>
                  </a:solidFill>
                  <a:cs typeface="ＭＳ Ｐゴシック" charset="0"/>
                </a:rPr>
                <a:t>Hémorragie intracrânienne</a:t>
              </a:r>
            </a:p>
          </p:txBody>
        </p:sp>
        <p:sp>
          <p:nvSpPr>
            <p:cNvPr id="62503" name="Oval 95"/>
            <p:cNvSpPr>
              <a:spLocks noChangeArrowheads="1"/>
            </p:cNvSpPr>
            <p:nvPr/>
          </p:nvSpPr>
          <p:spPr bwMode="gray">
            <a:xfrm>
              <a:off x="1837" y="869"/>
              <a:ext cx="105" cy="104"/>
            </a:xfrm>
            <a:prstGeom prst="ellipse">
              <a:avLst/>
            </a:prstGeom>
            <a:solidFill>
              <a:schemeClr val="bg1"/>
            </a:solidFill>
            <a:ln w="28575">
              <a:solidFill>
                <a:srgbClr val="FF0000"/>
              </a:solidFill>
              <a:round/>
              <a:headEnd/>
              <a:tailEnd/>
            </a:ln>
          </p:spPr>
          <p:txBody>
            <a:bodyPr anchor="ctr"/>
            <a:lstStyle/>
            <a:p>
              <a:pPr defTabSz="914400">
                <a:lnSpc>
                  <a:spcPct val="90000"/>
                </a:lnSpc>
              </a:pPr>
              <a:endParaRPr lang="fr-FR" sz="1200">
                <a:solidFill>
                  <a:srgbClr val="000000"/>
                </a:solidFill>
                <a:cs typeface="ＭＳ Ｐゴシック" charset="0"/>
              </a:endParaRPr>
            </a:p>
          </p:txBody>
        </p:sp>
      </p:grpSp>
      <p:sp>
        <p:nvSpPr>
          <p:cNvPr id="191539" name="Freeform 58"/>
          <p:cNvSpPr>
            <a:spLocks/>
          </p:cNvSpPr>
          <p:nvPr/>
        </p:nvSpPr>
        <p:spPr bwMode="gray">
          <a:xfrm>
            <a:off x="1627189" y="2341565"/>
            <a:ext cx="6154737" cy="2714625"/>
          </a:xfrm>
          <a:custGeom>
            <a:avLst/>
            <a:gdLst>
              <a:gd name="T0" fmla="*/ 2147483646 w 4306"/>
              <a:gd name="T1" fmla="*/ 2147483646 h 2085"/>
              <a:gd name="T2" fmla="*/ 2147483646 w 4306"/>
              <a:gd name="T3" fmla="*/ 2147483646 h 2085"/>
              <a:gd name="T4" fmla="*/ 2147483646 w 4306"/>
              <a:gd name="T5" fmla="*/ 2147483646 h 2085"/>
              <a:gd name="T6" fmla="*/ 2147483646 w 4306"/>
              <a:gd name="T7" fmla="*/ 2147483646 h 2085"/>
              <a:gd name="T8" fmla="*/ 2147483646 w 4306"/>
              <a:gd name="T9" fmla="*/ 2147483646 h 2085"/>
              <a:gd name="T10" fmla="*/ 2147483646 w 4306"/>
              <a:gd name="T11" fmla="*/ 2147483646 h 2085"/>
              <a:gd name="T12" fmla="*/ 2147483646 w 4306"/>
              <a:gd name="T13" fmla="*/ 2147483646 h 2085"/>
              <a:gd name="T14" fmla="*/ 2147483646 w 4306"/>
              <a:gd name="T15" fmla="*/ 2147483646 h 2085"/>
              <a:gd name="T16" fmla="*/ 2147483646 w 4306"/>
              <a:gd name="T17" fmla="*/ 2147483646 h 2085"/>
              <a:gd name="T18" fmla="*/ 2147483646 w 4306"/>
              <a:gd name="T19" fmla="*/ 2147483646 h 2085"/>
              <a:gd name="T20" fmla="*/ 2147483646 w 4306"/>
              <a:gd name="T21" fmla="*/ 2147483646 h 2085"/>
              <a:gd name="T22" fmla="*/ 2147483646 w 4306"/>
              <a:gd name="T23" fmla="*/ 2147483646 h 2085"/>
              <a:gd name="T24" fmla="*/ 2147483646 w 4306"/>
              <a:gd name="T25" fmla="*/ 2147483646 h 2085"/>
              <a:gd name="T26" fmla="*/ 2147483646 w 4306"/>
              <a:gd name="T27" fmla="*/ 2147483646 h 2085"/>
              <a:gd name="T28" fmla="*/ 2147483646 w 4306"/>
              <a:gd name="T29" fmla="*/ 2147483646 h 2085"/>
              <a:gd name="T30" fmla="*/ 2147483646 w 4306"/>
              <a:gd name="T31" fmla="*/ 2147483646 h 2085"/>
              <a:gd name="T32" fmla="*/ 2147483646 w 4306"/>
              <a:gd name="T33" fmla="*/ 2147483646 h 2085"/>
              <a:gd name="T34" fmla="*/ 2147483646 w 4306"/>
              <a:gd name="T35" fmla="*/ 2147483646 h 2085"/>
              <a:gd name="T36" fmla="*/ 2147483646 w 4306"/>
              <a:gd name="T37" fmla="*/ 2147483646 h 2085"/>
              <a:gd name="T38" fmla="*/ 2147483646 w 4306"/>
              <a:gd name="T39" fmla="*/ 2147483646 h 2085"/>
              <a:gd name="T40" fmla="*/ 2147483646 w 4306"/>
              <a:gd name="T41" fmla="*/ 2147483646 h 2085"/>
              <a:gd name="T42" fmla="*/ 2147483646 w 4306"/>
              <a:gd name="T43" fmla="*/ 2147483646 h 2085"/>
              <a:gd name="T44" fmla="*/ 2147483646 w 4306"/>
              <a:gd name="T45" fmla="*/ 2147483646 h 2085"/>
              <a:gd name="T46" fmla="*/ 2147483646 w 4306"/>
              <a:gd name="T47" fmla="*/ 2147483646 h 2085"/>
              <a:gd name="T48" fmla="*/ 2147483646 w 4306"/>
              <a:gd name="T49" fmla="*/ 2147483646 h 2085"/>
              <a:gd name="T50" fmla="*/ 2147483646 w 4306"/>
              <a:gd name="T51" fmla="*/ 2147483646 h 2085"/>
              <a:gd name="T52" fmla="*/ 2147483646 w 4306"/>
              <a:gd name="T53" fmla="*/ 2147483646 h 2085"/>
              <a:gd name="T54" fmla="*/ 2147483646 w 4306"/>
              <a:gd name="T55" fmla="*/ 2147483646 h 2085"/>
              <a:gd name="T56" fmla="*/ 2147483646 w 4306"/>
              <a:gd name="T57" fmla="*/ 2147483646 h 2085"/>
              <a:gd name="T58" fmla="*/ 2147483646 w 4306"/>
              <a:gd name="T59" fmla="*/ 2147483646 h 2085"/>
              <a:gd name="T60" fmla="*/ 2147483646 w 4306"/>
              <a:gd name="T61" fmla="*/ 2147483646 h 2085"/>
              <a:gd name="T62" fmla="*/ 2147483646 w 4306"/>
              <a:gd name="T63" fmla="*/ 2147483646 h 2085"/>
              <a:gd name="T64" fmla="*/ 2147483646 w 4306"/>
              <a:gd name="T65" fmla="*/ 2147483646 h 2085"/>
              <a:gd name="T66" fmla="*/ 2147483646 w 4306"/>
              <a:gd name="T67" fmla="*/ 2147483646 h 2085"/>
              <a:gd name="T68" fmla="*/ 2147483646 w 4306"/>
              <a:gd name="T69" fmla="*/ 2147483646 h 2085"/>
              <a:gd name="T70" fmla="*/ 2147483646 w 4306"/>
              <a:gd name="T71" fmla="*/ 2147483646 h 2085"/>
              <a:gd name="T72" fmla="*/ 2147483646 w 4306"/>
              <a:gd name="T73" fmla="*/ 2147483646 h 2085"/>
              <a:gd name="T74" fmla="*/ 2147483646 w 4306"/>
              <a:gd name="T75" fmla="*/ 2147483646 h 2085"/>
              <a:gd name="T76" fmla="*/ 2147483646 w 4306"/>
              <a:gd name="T77" fmla="*/ 2147483646 h 2085"/>
              <a:gd name="T78" fmla="*/ 2147483646 w 4306"/>
              <a:gd name="T79" fmla="*/ 2147483646 h 2085"/>
              <a:gd name="T80" fmla="*/ 2147483646 w 4306"/>
              <a:gd name="T81" fmla="*/ 2147483646 h 2085"/>
              <a:gd name="T82" fmla="*/ 2147483646 w 4306"/>
              <a:gd name="T83" fmla="*/ 2147483646 h 2085"/>
              <a:gd name="T84" fmla="*/ 2147483646 w 4306"/>
              <a:gd name="T85" fmla="*/ 2147483646 h 2085"/>
              <a:gd name="T86" fmla="*/ 2147483646 w 4306"/>
              <a:gd name="T87" fmla="*/ 2147483646 h 2085"/>
              <a:gd name="T88" fmla="*/ 2147483646 w 4306"/>
              <a:gd name="T89" fmla="*/ 2147483646 h 2085"/>
              <a:gd name="T90" fmla="*/ 2147483646 w 4306"/>
              <a:gd name="T91" fmla="*/ 2147483646 h 2085"/>
              <a:gd name="T92" fmla="*/ 2147483646 w 4306"/>
              <a:gd name="T93" fmla="*/ 2147483646 h 2085"/>
              <a:gd name="T94" fmla="*/ 2147483646 w 4306"/>
              <a:gd name="T95" fmla="*/ 2147483646 h 2085"/>
              <a:gd name="T96" fmla="*/ 2147483646 w 4306"/>
              <a:gd name="T97" fmla="*/ 2147483646 h 2085"/>
              <a:gd name="T98" fmla="*/ 2147483646 w 4306"/>
              <a:gd name="T99" fmla="*/ 2147483646 h 2085"/>
              <a:gd name="T100" fmla="*/ 2147483646 w 4306"/>
              <a:gd name="T101" fmla="*/ 2147483646 h 2085"/>
              <a:gd name="T102" fmla="*/ 2147483646 w 4306"/>
              <a:gd name="T103" fmla="*/ 2147483646 h 2085"/>
              <a:gd name="T104" fmla="*/ 2147483646 w 4306"/>
              <a:gd name="T105" fmla="*/ 2147483646 h 2085"/>
              <a:gd name="T106" fmla="*/ 2147483646 w 4306"/>
              <a:gd name="T107" fmla="*/ 2147483646 h 2085"/>
              <a:gd name="T108" fmla="*/ 2147483646 w 4306"/>
              <a:gd name="T109" fmla="*/ 2147483646 h 2085"/>
              <a:gd name="T110" fmla="*/ 2147483646 w 4306"/>
              <a:gd name="T111" fmla="*/ 2147483646 h 2085"/>
              <a:gd name="T112" fmla="*/ 2147483646 w 4306"/>
              <a:gd name="T113" fmla="*/ 2147483646 h 2085"/>
              <a:gd name="T114" fmla="*/ 2147483646 w 4306"/>
              <a:gd name="T115" fmla="*/ 2147483646 h 2085"/>
              <a:gd name="T116" fmla="*/ 2147483646 w 4306"/>
              <a:gd name="T117" fmla="*/ 2147483646 h 2085"/>
              <a:gd name="T118" fmla="*/ 2147483646 w 4306"/>
              <a:gd name="T119" fmla="*/ 2147483646 h 2085"/>
              <a:gd name="T120" fmla="*/ 2147483646 w 4306"/>
              <a:gd name="T121" fmla="*/ 2147483646 h 2085"/>
              <a:gd name="T122" fmla="*/ 2147483646 w 4306"/>
              <a:gd name="T123" fmla="*/ 2147483646 h 2085"/>
              <a:gd name="T124" fmla="*/ 2147483646 w 4306"/>
              <a:gd name="T125" fmla="*/ 2147483646 h 20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06"/>
              <a:gd name="T190" fmla="*/ 0 h 2085"/>
              <a:gd name="T191" fmla="*/ 4306 w 4306"/>
              <a:gd name="T192" fmla="*/ 2085 h 20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06" h="2085">
                <a:moveTo>
                  <a:pt x="0" y="0"/>
                </a:moveTo>
                <a:lnTo>
                  <a:pt x="3" y="15"/>
                </a:lnTo>
                <a:lnTo>
                  <a:pt x="7" y="29"/>
                </a:lnTo>
                <a:lnTo>
                  <a:pt x="10" y="43"/>
                </a:lnTo>
                <a:lnTo>
                  <a:pt x="14" y="57"/>
                </a:lnTo>
                <a:lnTo>
                  <a:pt x="17" y="71"/>
                </a:lnTo>
                <a:lnTo>
                  <a:pt x="21" y="85"/>
                </a:lnTo>
                <a:lnTo>
                  <a:pt x="25" y="99"/>
                </a:lnTo>
                <a:lnTo>
                  <a:pt x="28" y="113"/>
                </a:lnTo>
                <a:lnTo>
                  <a:pt x="32" y="127"/>
                </a:lnTo>
                <a:lnTo>
                  <a:pt x="35" y="141"/>
                </a:lnTo>
                <a:lnTo>
                  <a:pt x="39" y="154"/>
                </a:lnTo>
                <a:lnTo>
                  <a:pt x="42" y="168"/>
                </a:lnTo>
                <a:lnTo>
                  <a:pt x="46" y="181"/>
                </a:lnTo>
                <a:lnTo>
                  <a:pt x="50" y="195"/>
                </a:lnTo>
                <a:lnTo>
                  <a:pt x="53" y="208"/>
                </a:lnTo>
                <a:lnTo>
                  <a:pt x="57" y="222"/>
                </a:lnTo>
                <a:lnTo>
                  <a:pt x="60" y="235"/>
                </a:lnTo>
                <a:lnTo>
                  <a:pt x="64" y="248"/>
                </a:lnTo>
                <a:lnTo>
                  <a:pt x="67" y="261"/>
                </a:lnTo>
                <a:lnTo>
                  <a:pt x="71" y="274"/>
                </a:lnTo>
                <a:lnTo>
                  <a:pt x="75" y="287"/>
                </a:lnTo>
                <a:lnTo>
                  <a:pt x="78" y="300"/>
                </a:lnTo>
                <a:lnTo>
                  <a:pt x="82" y="313"/>
                </a:lnTo>
                <a:lnTo>
                  <a:pt x="85" y="326"/>
                </a:lnTo>
                <a:lnTo>
                  <a:pt x="89" y="339"/>
                </a:lnTo>
                <a:lnTo>
                  <a:pt x="92" y="351"/>
                </a:lnTo>
                <a:lnTo>
                  <a:pt x="96" y="364"/>
                </a:lnTo>
                <a:lnTo>
                  <a:pt x="100" y="376"/>
                </a:lnTo>
                <a:lnTo>
                  <a:pt x="103" y="389"/>
                </a:lnTo>
                <a:lnTo>
                  <a:pt x="107" y="401"/>
                </a:lnTo>
                <a:lnTo>
                  <a:pt x="110" y="414"/>
                </a:lnTo>
                <a:lnTo>
                  <a:pt x="114" y="426"/>
                </a:lnTo>
                <a:lnTo>
                  <a:pt x="117" y="438"/>
                </a:lnTo>
                <a:lnTo>
                  <a:pt x="121" y="450"/>
                </a:lnTo>
                <a:lnTo>
                  <a:pt x="125" y="462"/>
                </a:lnTo>
                <a:lnTo>
                  <a:pt x="128" y="474"/>
                </a:lnTo>
                <a:lnTo>
                  <a:pt x="132" y="486"/>
                </a:lnTo>
                <a:lnTo>
                  <a:pt x="135" y="498"/>
                </a:lnTo>
                <a:lnTo>
                  <a:pt x="139" y="510"/>
                </a:lnTo>
                <a:lnTo>
                  <a:pt x="142" y="522"/>
                </a:lnTo>
                <a:lnTo>
                  <a:pt x="146" y="534"/>
                </a:lnTo>
                <a:lnTo>
                  <a:pt x="149" y="545"/>
                </a:lnTo>
                <a:lnTo>
                  <a:pt x="153" y="557"/>
                </a:lnTo>
                <a:lnTo>
                  <a:pt x="157" y="568"/>
                </a:lnTo>
                <a:lnTo>
                  <a:pt x="160" y="580"/>
                </a:lnTo>
                <a:lnTo>
                  <a:pt x="164" y="591"/>
                </a:lnTo>
                <a:lnTo>
                  <a:pt x="167" y="603"/>
                </a:lnTo>
                <a:lnTo>
                  <a:pt x="171" y="614"/>
                </a:lnTo>
                <a:lnTo>
                  <a:pt x="174" y="625"/>
                </a:lnTo>
                <a:lnTo>
                  <a:pt x="178" y="636"/>
                </a:lnTo>
                <a:lnTo>
                  <a:pt x="182" y="648"/>
                </a:lnTo>
                <a:lnTo>
                  <a:pt x="185" y="659"/>
                </a:lnTo>
                <a:lnTo>
                  <a:pt x="189" y="670"/>
                </a:lnTo>
                <a:lnTo>
                  <a:pt x="192" y="681"/>
                </a:lnTo>
                <a:lnTo>
                  <a:pt x="196" y="691"/>
                </a:lnTo>
                <a:lnTo>
                  <a:pt x="199" y="702"/>
                </a:lnTo>
                <a:lnTo>
                  <a:pt x="203" y="713"/>
                </a:lnTo>
                <a:lnTo>
                  <a:pt x="207" y="724"/>
                </a:lnTo>
                <a:lnTo>
                  <a:pt x="210" y="734"/>
                </a:lnTo>
                <a:lnTo>
                  <a:pt x="214" y="745"/>
                </a:lnTo>
                <a:lnTo>
                  <a:pt x="217" y="755"/>
                </a:lnTo>
                <a:lnTo>
                  <a:pt x="221" y="766"/>
                </a:lnTo>
                <a:lnTo>
                  <a:pt x="224" y="776"/>
                </a:lnTo>
                <a:lnTo>
                  <a:pt x="228" y="787"/>
                </a:lnTo>
                <a:lnTo>
                  <a:pt x="232" y="797"/>
                </a:lnTo>
                <a:lnTo>
                  <a:pt x="235" y="807"/>
                </a:lnTo>
                <a:lnTo>
                  <a:pt x="239" y="817"/>
                </a:lnTo>
                <a:lnTo>
                  <a:pt x="242" y="827"/>
                </a:lnTo>
                <a:lnTo>
                  <a:pt x="246" y="838"/>
                </a:lnTo>
                <a:lnTo>
                  <a:pt x="249" y="848"/>
                </a:lnTo>
                <a:lnTo>
                  <a:pt x="253" y="858"/>
                </a:lnTo>
                <a:lnTo>
                  <a:pt x="257" y="867"/>
                </a:lnTo>
                <a:lnTo>
                  <a:pt x="260" y="877"/>
                </a:lnTo>
                <a:lnTo>
                  <a:pt x="264" y="887"/>
                </a:lnTo>
                <a:lnTo>
                  <a:pt x="267" y="897"/>
                </a:lnTo>
                <a:lnTo>
                  <a:pt x="271" y="907"/>
                </a:lnTo>
                <a:lnTo>
                  <a:pt x="274" y="916"/>
                </a:lnTo>
                <a:lnTo>
                  <a:pt x="278" y="926"/>
                </a:lnTo>
                <a:lnTo>
                  <a:pt x="282" y="935"/>
                </a:lnTo>
                <a:lnTo>
                  <a:pt x="285" y="945"/>
                </a:lnTo>
                <a:lnTo>
                  <a:pt x="289" y="954"/>
                </a:lnTo>
                <a:lnTo>
                  <a:pt x="292" y="963"/>
                </a:lnTo>
                <a:lnTo>
                  <a:pt x="296" y="973"/>
                </a:lnTo>
                <a:lnTo>
                  <a:pt x="299" y="982"/>
                </a:lnTo>
                <a:lnTo>
                  <a:pt x="303" y="991"/>
                </a:lnTo>
                <a:lnTo>
                  <a:pt x="306" y="1000"/>
                </a:lnTo>
                <a:lnTo>
                  <a:pt x="310" y="1009"/>
                </a:lnTo>
                <a:lnTo>
                  <a:pt x="314" y="1018"/>
                </a:lnTo>
                <a:lnTo>
                  <a:pt x="317" y="1027"/>
                </a:lnTo>
                <a:lnTo>
                  <a:pt x="321" y="1036"/>
                </a:lnTo>
                <a:lnTo>
                  <a:pt x="324" y="1045"/>
                </a:lnTo>
                <a:lnTo>
                  <a:pt x="328" y="1054"/>
                </a:lnTo>
                <a:lnTo>
                  <a:pt x="331" y="1063"/>
                </a:lnTo>
                <a:lnTo>
                  <a:pt x="335" y="1072"/>
                </a:lnTo>
                <a:lnTo>
                  <a:pt x="339" y="1080"/>
                </a:lnTo>
                <a:lnTo>
                  <a:pt x="342" y="1089"/>
                </a:lnTo>
                <a:lnTo>
                  <a:pt x="346" y="1097"/>
                </a:lnTo>
                <a:lnTo>
                  <a:pt x="349" y="1106"/>
                </a:lnTo>
                <a:lnTo>
                  <a:pt x="353" y="1114"/>
                </a:lnTo>
                <a:lnTo>
                  <a:pt x="356" y="1123"/>
                </a:lnTo>
                <a:lnTo>
                  <a:pt x="360" y="1131"/>
                </a:lnTo>
                <a:lnTo>
                  <a:pt x="364" y="1140"/>
                </a:lnTo>
                <a:lnTo>
                  <a:pt x="367" y="1148"/>
                </a:lnTo>
                <a:lnTo>
                  <a:pt x="371" y="1156"/>
                </a:lnTo>
                <a:lnTo>
                  <a:pt x="374" y="1164"/>
                </a:lnTo>
                <a:lnTo>
                  <a:pt x="378" y="1172"/>
                </a:lnTo>
                <a:lnTo>
                  <a:pt x="381" y="1180"/>
                </a:lnTo>
                <a:lnTo>
                  <a:pt x="385" y="1188"/>
                </a:lnTo>
                <a:lnTo>
                  <a:pt x="389" y="1196"/>
                </a:lnTo>
                <a:lnTo>
                  <a:pt x="392" y="1204"/>
                </a:lnTo>
                <a:lnTo>
                  <a:pt x="396" y="1212"/>
                </a:lnTo>
                <a:lnTo>
                  <a:pt x="399" y="1220"/>
                </a:lnTo>
                <a:lnTo>
                  <a:pt x="403" y="1228"/>
                </a:lnTo>
                <a:lnTo>
                  <a:pt x="406" y="1235"/>
                </a:lnTo>
                <a:lnTo>
                  <a:pt x="410" y="1243"/>
                </a:lnTo>
                <a:lnTo>
                  <a:pt x="414" y="1251"/>
                </a:lnTo>
                <a:lnTo>
                  <a:pt x="417" y="1258"/>
                </a:lnTo>
                <a:lnTo>
                  <a:pt x="421" y="1266"/>
                </a:lnTo>
                <a:lnTo>
                  <a:pt x="424" y="1273"/>
                </a:lnTo>
                <a:lnTo>
                  <a:pt x="428" y="1281"/>
                </a:lnTo>
                <a:lnTo>
                  <a:pt x="431" y="1288"/>
                </a:lnTo>
                <a:lnTo>
                  <a:pt x="435" y="1296"/>
                </a:lnTo>
                <a:lnTo>
                  <a:pt x="439" y="1303"/>
                </a:lnTo>
                <a:lnTo>
                  <a:pt x="442" y="1310"/>
                </a:lnTo>
                <a:lnTo>
                  <a:pt x="446" y="1317"/>
                </a:lnTo>
                <a:lnTo>
                  <a:pt x="449" y="1325"/>
                </a:lnTo>
                <a:lnTo>
                  <a:pt x="453" y="1332"/>
                </a:lnTo>
                <a:lnTo>
                  <a:pt x="456" y="1339"/>
                </a:lnTo>
                <a:lnTo>
                  <a:pt x="460" y="1346"/>
                </a:lnTo>
                <a:lnTo>
                  <a:pt x="463" y="1353"/>
                </a:lnTo>
                <a:lnTo>
                  <a:pt x="467" y="1360"/>
                </a:lnTo>
                <a:lnTo>
                  <a:pt x="471" y="1367"/>
                </a:lnTo>
                <a:lnTo>
                  <a:pt x="474" y="1373"/>
                </a:lnTo>
                <a:lnTo>
                  <a:pt x="478" y="1380"/>
                </a:lnTo>
                <a:lnTo>
                  <a:pt x="481" y="1387"/>
                </a:lnTo>
                <a:lnTo>
                  <a:pt x="485" y="1394"/>
                </a:lnTo>
                <a:lnTo>
                  <a:pt x="488" y="1400"/>
                </a:lnTo>
                <a:lnTo>
                  <a:pt x="492" y="1407"/>
                </a:lnTo>
                <a:lnTo>
                  <a:pt x="496" y="1414"/>
                </a:lnTo>
                <a:lnTo>
                  <a:pt x="499" y="1420"/>
                </a:lnTo>
                <a:lnTo>
                  <a:pt x="503" y="1427"/>
                </a:lnTo>
                <a:lnTo>
                  <a:pt x="506" y="1433"/>
                </a:lnTo>
                <a:lnTo>
                  <a:pt x="510" y="1440"/>
                </a:lnTo>
                <a:lnTo>
                  <a:pt x="513" y="1446"/>
                </a:lnTo>
                <a:lnTo>
                  <a:pt x="517" y="1452"/>
                </a:lnTo>
                <a:lnTo>
                  <a:pt x="521" y="1458"/>
                </a:lnTo>
                <a:lnTo>
                  <a:pt x="524" y="1465"/>
                </a:lnTo>
                <a:lnTo>
                  <a:pt x="528" y="1471"/>
                </a:lnTo>
                <a:lnTo>
                  <a:pt x="531" y="1477"/>
                </a:lnTo>
                <a:lnTo>
                  <a:pt x="535" y="1483"/>
                </a:lnTo>
                <a:lnTo>
                  <a:pt x="538" y="1489"/>
                </a:lnTo>
                <a:lnTo>
                  <a:pt x="542" y="1495"/>
                </a:lnTo>
                <a:lnTo>
                  <a:pt x="546" y="1501"/>
                </a:lnTo>
                <a:lnTo>
                  <a:pt x="549" y="1507"/>
                </a:lnTo>
                <a:lnTo>
                  <a:pt x="553" y="1513"/>
                </a:lnTo>
                <a:lnTo>
                  <a:pt x="556" y="1519"/>
                </a:lnTo>
                <a:lnTo>
                  <a:pt x="560" y="1525"/>
                </a:lnTo>
                <a:lnTo>
                  <a:pt x="563" y="1531"/>
                </a:lnTo>
                <a:lnTo>
                  <a:pt x="567" y="1536"/>
                </a:lnTo>
                <a:lnTo>
                  <a:pt x="571" y="1542"/>
                </a:lnTo>
                <a:lnTo>
                  <a:pt x="574" y="1548"/>
                </a:lnTo>
                <a:lnTo>
                  <a:pt x="578" y="1553"/>
                </a:lnTo>
                <a:lnTo>
                  <a:pt x="581" y="1559"/>
                </a:lnTo>
                <a:lnTo>
                  <a:pt x="585" y="1564"/>
                </a:lnTo>
                <a:lnTo>
                  <a:pt x="588" y="1570"/>
                </a:lnTo>
                <a:lnTo>
                  <a:pt x="592" y="1575"/>
                </a:lnTo>
                <a:lnTo>
                  <a:pt x="596" y="1581"/>
                </a:lnTo>
                <a:lnTo>
                  <a:pt x="599" y="1586"/>
                </a:lnTo>
                <a:lnTo>
                  <a:pt x="603" y="1592"/>
                </a:lnTo>
                <a:lnTo>
                  <a:pt x="606" y="1597"/>
                </a:lnTo>
                <a:lnTo>
                  <a:pt x="610" y="1602"/>
                </a:lnTo>
                <a:lnTo>
                  <a:pt x="613" y="1607"/>
                </a:lnTo>
                <a:lnTo>
                  <a:pt x="617" y="1613"/>
                </a:lnTo>
                <a:lnTo>
                  <a:pt x="620" y="1618"/>
                </a:lnTo>
                <a:lnTo>
                  <a:pt x="624" y="1623"/>
                </a:lnTo>
                <a:lnTo>
                  <a:pt x="628" y="1628"/>
                </a:lnTo>
                <a:lnTo>
                  <a:pt x="631" y="1633"/>
                </a:lnTo>
                <a:lnTo>
                  <a:pt x="635" y="1638"/>
                </a:lnTo>
                <a:lnTo>
                  <a:pt x="638" y="1643"/>
                </a:lnTo>
                <a:lnTo>
                  <a:pt x="642" y="1648"/>
                </a:lnTo>
                <a:lnTo>
                  <a:pt x="645" y="1653"/>
                </a:lnTo>
                <a:lnTo>
                  <a:pt x="649" y="1658"/>
                </a:lnTo>
                <a:lnTo>
                  <a:pt x="653" y="1663"/>
                </a:lnTo>
                <a:lnTo>
                  <a:pt x="656" y="1667"/>
                </a:lnTo>
                <a:lnTo>
                  <a:pt x="660" y="1672"/>
                </a:lnTo>
                <a:lnTo>
                  <a:pt x="663" y="1677"/>
                </a:lnTo>
                <a:lnTo>
                  <a:pt x="667" y="1681"/>
                </a:lnTo>
                <a:lnTo>
                  <a:pt x="670" y="1686"/>
                </a:lnTo>
                <a:lnTo>
                  <a:pt x="674" y="1691"/>
                </a:lnTo>
                <a:lnTo>
                  <a:pt x="678" y="1695"/>
                </a:lnTo>
                <a:lnTo>
                  <a:pt x="681" y="1700"/>
                </a:lnTo>
                <a:lnTo>
                  <a:pt x="685" y="1704"/>
                </a:lnTo>
                <a:lnTo>
                  <a:pt x="688" y="1709"/>
                </a:lnTo>
                <a:lnTo>
                  <a:pt x="692" y="1713"/>
                </a:lnTo>
                <a:lnTo>
                  <a:pt x="695" y="1718"/>
                </a:lnTo>
                <a:lnTo>
                  <a:pt x="699" y="1722"/>
                </a:lnTo>
                <a:lnTo>
                  <a:pt x="703" y="1726"/>
                </a:lnTo>
                <a:lnTo>
                  <a:pt x="706" y="1731"/>
                </a:lnTo>
                <a:lnTo>
                  <a:pt x="710" y="1735"/>
                </a:lnTo>
                <a:lnTo>
                  <a:pt x="713" y="1739"/>
                </a:lnTo>
                <a:lnTo>
                  <a:pt x="717" y="1743"/>
                </a:lnTo>
                <a:lnTo>
                  <a:pt x="720" y="1747"/>
                </a:lnTo>
                <a:lnTo>
                  <a:pt x="724" y="1752"/>
                </a:lnTo>
                <a:lnTo>
                  <a:pt x="728" y="1756"/>
                </a:lnTo>
                <a:lnTo>
                  <a:pt x="731" y="1760"/>
                </a:lnTo>
                <a:lnTo>
                  <a:pt x="735" y="1764"/>
                </a:lnTo>
                <a:lnTo>
                  <a:pt x="738" y="1768"/>
                </a:lnTo>
                <a:lnTo>
                  <a:pt x="742" y="1772"/>
                </a:lnTo>
                <a:lnTo>
                  <a:pt x="745" y="1776"/>
                </a:lnTo>
                <a:lnTo>
                  <a:pt x="749" y="1780"/>
                </a:lnTo>
                <a:lnTo>
                  <a:pt x="753" y="1783"/>
                </a:lnTo>
                <a:lnTo>
                  <a:pt x="756" y="1787"/>
                </a:lnTo>
                <a:lnTo>
                  <a:pt x="760" y="1791"/>
                </a:lnTo>
                <a:lnTo>
                  <a:pt x="763" y="1795"/>
                </a:lnTo>
                <a:lnTo>
                  <a:pt x="767" y="1799"/>
                </a:lnTo>
                <a:lnTo>
                  <a:pt x="770" y="1802"/>
                </a:lnTo>
                <a:lnTo>
                  <a:pt x="774" y="1806"/>
                </a:lnTo>
                <a:lnTo>
                  <a:pt x="777" y="1810"/>
                </a:lnTo>
                <a:lnTo>
                  <a:pt x="781" y="1813"/>
                </a:lnTo>
                <a:lnTo>
                  <a:pt x="785" y="1817"/>
                </a:lnTo>
                <a:lnTo>
                  <a:pt x="788" y="1820"/>
                </a:lnTo>
                <a:lnTo>
                  <a:pt x="792" y="1824"/>
                </a:lnTo>
                <a:lnTo>
                  <a:pt x="795" y="1827"/>
                </a:lnTo>
                <a:lnTo>
                  <a:pt x="799" y="1831"/>
                </a:lnTo>
                <a:lnTo>
                  <a:pt x="802" y="1834"/>
                </a:lnTo>
                <a:lnTo>
                  <a:pt x="806" y="1838"/>
                </a:lnTo>
                <a:lnTo>
                  <a:pt x="810" y="1841"/>
                </a:lnTo>
                <a:lnTo>
                  <a:pt x="813" y="1844"/>
                </a:lnTo>
                <a:lnTo>
                  <a:pt x="817" y="1848"/>
                </a:lnTo>
                <a:lnTo>
                  <a:pt x="820" y="1851"/>
                </a:lnTo>
                <a:lnTo>
                  <a:pt x="824" y="1854"/>
                </a:lnTo>
                <a:lnTo>
                  <a:pt x="827" y="1857"/>
                </a:lnTo>
                <a:lnTo>
                  <a:pt x="831" y="1860"/>
                </a:lnTo>
                <a:lnTo>
                  <a:pt x="835" y="1864"/>
                </a:lnTo>
                <a:lnTo>
                  <a:pt x="838" y="1867"/>
                </a:lnTo>
                <a:lnTo>
                  <a:pt x="842" y="1870"/>
                </a:lnTo>
                <a:lnTo>
                  <a:pt x="845" y="1873"/>
                </a:lnTo>
                <a:lnTo>
                  <a:pt x="849" y="1876"/>
                </a:lnTo>
                <a:lnTo>
                  <a:pt x="852" y="1879"/>
                </a:lnTo>
                <a:lnTo>
                  <a:pt x="856" y="1882"/>
                </a:lnTo>
                <a:lnTo>
                  <a:pt x="860" y="1885"/>
                </a:lnTo>
                <a:lnTo>
                  <a:pt x="863" y="1888"/>
                </a:lnTo>
                <a:lnTo>
                  <a:pt x="867" y="1891"/>
                </a:lnTo>
                <a:lnTo>
                  <a:pt x="870" y="1894"/>
                </a:lnTo>
                <a:lnTo>
                  <a:pt x="874" y="1896"/>
                </a:lnTo>
                <a:lnTo>
                  <a:pt x="877" y="1899"/>
                </a:lnTo>
                <a:lnTo>
                  <a:pt x="881" y="1902"/>
                </a:lnTo>
                <a:lnTo>
                  <a:pt x="885" y="1905"/>
                </a:lnTo>
                <a:lnTo>
                  <a:pt x="888" y="1908"/>
                </a:lnTo>
                <a:lnTo>
                  <a:pt x="892" y="1910"/>
                </a:lnTo>
                <a:lnTo>
                  <a:pt x="895" y="1913"/>
                </a:lnTo>
                <a:lnTo>
                  <a:pt x="899" y="1916"/>
                </a:lnTo>
                <a:lnTo>
                  <a:pt x="902" y="1918"/>
                </a:lnTo>
                <a:lnTo>
                  <a:pt x="906" y="1921"/>
                </a:lnTo>
                <a:lnTo>
                  <a:pt x="910" y="1923"/>
                </a:lnTo>
                <a:lnTo>
                  <a:pt x="913" y="1926"/>
                </a:lnTo>
                <a:lnTo>
                  <a:pt x="917" y="1929"/>
                </a:lnTo>
                <a:lnTo>
                  <a:pt x="920" y="1931"/>
                </a:lnTo>
                <a:lnTo>
                  <a:pt x="924" y="1934"/>
                </a:lnTo>
                <a:lnTo>
                  <a:pt x="927" y="1936"/>
                </a:lnTo>
                <a:lnTo>
                  <a:pt x="931" y="1938"/>
                </a:lnTo>
                <a:lnTo>
                  <a:pt x="934" y="1941"/>
                </a:lnTo>
                <a:lnTo>
                  <a:pt x="938" y="1943"/>
                </a:lnTo>
                <a:lnTo>
                  <a:pt x="942" y="1946"/>
                </a:lnTo>
                <a:lnTo>
                  <a:pt x="945" y="1948"/>
                </a:lnTo>
                <a:lnTo>
                  <a:pt x="949" y="1950"/>
                </a:lnTo>
                <a:lnTo>
                  <a:pt x="952" y="1952"/>
                </a:lnTo>
                <a:lnTo>
                  <a:pt x="956" y="1955"/>
                </a:lnTo>
                <a:lnTo>
                  <a:pt x="959" y="1957"/>
                </a:lnTo>
                <a:lnTo>
                  <a:pt x="963" y="1959"/>
                </a:lnTo>
                <a:lnTo>
                  <a:pt x="967" y="1961"/>
                </a:lnTo>
                <a:lnTo>
                  <a:pt x="970" y="1964"/>
                </a:lnTo>
                <a:lnTo>
                  <a:pt x="974" y="1966"/>
                </a:lnTo>
                <a:lnTo>
                  <a:pt x="977" y="1968"/>
                </a:lnTo>
                <a:lnTo>
                  <a:pt x="981" y="1970"/>
                </a:lnTo>
                <a:lnTo>
                  <a:pt x="984" y="1972"/>
                </a:lnTo>
                <a:lnTo>
                  <a:pt x="988" y="1974"/>
                </a:lnTo>
                <a:lnTo>
                  <a:pt x="992" y="1976"/>
                </a:lnTo>
                <a:lnTo>
                  <a:pt x="995" y="1978"/>
                </a:lnTo>
                <a:lnTo>
                  <a:pt x="999" y="1980"/>
                </a:lnTo>
                <a:lnTo>
                  <a:pt x="1002" y="1982"/>
                </a:lnTo>
                <a:lnTo>
                  <a:pt x="1006" y="1984"/>
                </a:lnTo>
                <a:lnTo>
                  <a:pt x="1009" y="1986"/>
                </a:lnTo>
                <a:lnTo>
                  <a:pt x="1013" y="1988"/>
                </a:lnTo>
                <a:lnTo>
                  <a:pt x="1017" y="1989"/>
                </a:lnTo>
                <a:lnTo>
                  <a:pt x="1020" y="1991"/>
                </a:lnTo>
                <a:lnTo>
                  <a:pt x="1024" y="1993"/>
                </a:lnTo>
                <a:lnTo>
                  <a:pt x="1027" y="1995"/>
                </a:lnTo>
                <a:lnTo>
                  <a:pt x="1031" y="1997"/>
                </a:lnTo>
                <a:lnTo>
                  <a:pt x="1034" y="1998"/>
                </a:lnTo>
                <a:lnTo>
                  <a:pt x="1038" y="2000"/>
                </a:lnTo>
                <a:lnTo>
                  <a:pt x="1042" y="2002"/>
                </a:lnTo>
                <a:lnTo>
                  <a:pt x="1045" y="2004"/>
                </a:lnTo>
                <a:lnTo>
                  <a:pt x="1049" y="2005"/>
                </a:lnTo>
                <a:lnTo>
                  <a:pt x="1052" y="2007"/>
                </a:lnTo>
                <a:lnTo>
                  <a:pt x="1056" y="2008"/>
                </a:lnTo>
                <a:lnTo>
                  <a:pt x="1059" y="2010"/>
                </a:lnTo>
                <a:lnTo>
                  <a:pt x="1063" y="2012"/>
                </a:lnTo>
                <a:lnTo>
                  <a:pt x="1067" y="2013"/>
                </a:lnTo>
                <a:lnTo>
                  <a:pt x="1070" y="2015"/>
                </a:lnTo>
                <a:lnTo>
                  <a:pt x="1074" y="2016"/>
                </a:lnTo>
                <a:lnTo>
                  <a:pt x="1077" y="2018"/>
                </a:lnTo>
                <a:lnTo>
                  <a:pt x="1081" y="2019"/>
                </a:lnTo>
                <a:lnTo>
                  <a:pt x="1084" y="2021"/>
                </a:lnTo>
                <a:lnTo>
                  <a:pt x="1088" y="2022"/>
                </a:lnTo>
                <a:lnTo>
                  <a:pt x="1091" y="2024"/>
                </a:lnTo>
                <a:lnTo>
                  <a:pt x="1095" y="2025"/>
                </a:lnTo>
                <a:lnTo>
                  <a:pt x="1099" y="2026"/>
                </a:lnTo>
                <a:lnTo>
                  <a:pt x="1102" y="2028"/>
                </a:lnTo>
                <a:lnTo>
                  <a:pt x="1106" y="2029"/>
                </a:lnTo>
                <a:lnTo>
                  <a:pt x="1109" y="2030"/>
                </a:lnTo>
                <a:lnTo>
                  <a:pt x="1113" y="2032"/>
                </a:lnTo>
                <a:lnTo>
                  <a:pt x="1116" y="2033"/>
                </a:lnTo>
                <a:lnTo>
                  <a:pt x="1120" y="2034"/>
                </a:lnTo>
                <a:lnTo>
                  <a:pt x="1124" y="2035"/>
                </a:lnTo>
                <a:lnTo>
                  <a:pt x="1127" y="2037"/>
                </a:lnTo>
                <a:lnTo>
                  <a:pt x="1131" y="2038"/>
                </a:lnTo>
                <a:lnTo>
                  <a:pt x="1134" y="2039"/>
                </a:lnTo>
                <a:lnTo>
                  <a:pt x="1138" y="2040"/>
                </a:lnTo>
                <a:lnTo>
                  <a:pt x="1141" y="2041"/>
                </a:lnTo>
                <a:lnTo>
                  <a:pt x="1145" y="2043"/>
                </a:lnTo>
                <a:lnTo>
                  <a:pt x="1149" y="2044"/>
                </a:lnTo>
                <a:lnTo>
                  <a:pt x="1152" y="2045"/>
                </a:lnTo>
                <a:lnTo>
                  <a:pt x="1156" y="2046"/>
                </a:lnTo>
                <a:lnTo>
                  <a:pt x="1159" y="2047"/>
                </a:lnTo>
                <a:lnTo>
                  <a:pt x="1163" y="2048"/>
                </a:lnTo>
                <a:lnTo>
                  <a:pt x="1166" y="2049"/>
                </a:lnTo>
                <a:lnTo>
                  <a:pt x="1170" y="2050"/>
                </a:lnTo>
                <a:lnTo>
                  <a:pt x="1174" y="2051"/>
                </a:lnTo>
                <a:lnTo>
                  <a:pt x="1177" y="2052"/>
                </a:lnTo>
                <a:lnTo>
                  <a:pt x="1181" y="2053"/>
                </a:lnTo>
                <a:lnTo>
                  <a:pt x="1184" y="2054"/>
                </a:lnTo>
                <a:lnTo>
                  <a:pt x="1188" y="2055"/>
                </a:lnTo>
                <a:lnTo>
                  <a:pt x="1191" y="2056"/>
                </a:lnTo>
                <a:lnTo>
                  <a:pt x="1195" y="2057"/>
                </a:lnTo>
                <a:lnTo>
                  <a:pt x="1199" y="2058"/>
                </a:lnTo>
                <a:lnTo>
                  <a:pt x="1202" y="2058"/>
                </a:lnTo>
                <a:lnTo>
                  <a:pt x="1206" y="2059"/>
                </a:lnTo>
                <a:lnTo>
                  <a:pt x="1209" y="2060"/>
                </a:lnTo>
                <a:lnTo>
                  <a:pt x="1213" y="2061"/>
                </a:lnTo>
                <a:lnTo>
                  <a:pt x="1216" y="2062"/>
                </a:lnTo>
                <a:lnTo>
                  <a:pt x="1220" y="2063"/>
                </a:lnTo>
                <a:lnTo>
                  <a:pt x="1223" y="2063"/>
                </a:lnTo>
                <a:lnTo>
                  <a:pt x="1227" y="2064"/>
                </a:lnTo>
                <a:lnTo>
                  <a:pt x="1231" y="2065"/>
                </a:lnTo>
                <a:lnTo>
                  <a:pt x="1234" y="2066"/>
                </a:lnTo>
                <a:lnTo>
                  <a:pt x="1238" y="2066"/>
                </a:lnTo>
                <a:lnTo>
                  <a:pt x="1241" y="2067"/>
                </a:lnTo>
                <a:lnTo>
                  <a:pt x="1245" y="2068"/>
                </a:lnTo>
                <a:lnTo>
                  <a:pt x="1248" y="2068"/>
                </a:lnTo>
                <a:lnTo>
                  <a:pt x="1252" y="2069"/>
                </a:lnTo>
                <a:lnTo>
                  <a:pt x="1256" y="2070"/>
                </a:lnTo>
                <a:lnTo>
                  <a:pt x="1259" y="2070"/>
                </a:lnTo>
                <a:lnTo>
                  <a:pt x="1263" y="2071"/>
                </a:lnTo>
                <a:lnTo>
                  <a:pt x="1266" y="2071"/>
                </a:lnTo>
                <a:lnTo>
                  <a:pt x="1270" y="2072"/>
                </a:lnTo>
                <a:lnTo>
                  <a:pt x="1273" y="2073"/>
                </a:lnTo>
                <a:lnTo>
                  <a:pt x="1277" y="2073"/>
                </a:lnTo>
                <a:lnTo>
                  <a:pt x="1281" y="2074"/>
                </a:lnTo>
                <a:lnTo>
                  <a:pt x="1284" y="2074"/>
                </a:lnTo>
                <a:lnTo>
                  <a:pt x="1288" y="2075"/>
                </a:lnTo>
                <a:lnTo>
                  <a:pt x="1291" y="2075"/>
                </a:lnTo>
                <a:lnTo>
                  <a:pt x="1295" y="2076"/>
                </a:lnTo>
                <a:lnTo>
                  <a:pt x="1298" y="2076"/>
                </a:lnTo>
                <a:lnTo>
                  <a:pt x="1302" y="2077"/>
                </a:lnTo>
                <a:lnTo>
                  <a:pt x="1306" y="2077"/>
                </a:lnTo>
                <a:lnTo>
                  <a:pt x="1309" y="2078"/>
                </a:lnTo>
                <a:lnTo>
                  <a:pt x="1313" y="2078"/>
                </a:lnTo>
                <a:lnTo>
                  <a:pt x="1316" y="2078"/>
                </a:lnTo>
                <a:lnTo>
                  <a:pt x="1320" y="2079"/>
                </a:lnTo>
                <a:lnTo>
                  <a:pt x="1323" y="2079"/>
                </a:lnTo>
                <a:lnTo>
                  <a:pt x="1327" y="2080"/>
                </a:lnTo>
                <a:lnTo>
                  <a:pt x="1331" y="2080"/>
                </a:lnTo>
                <a:lnTo>
                  <a:pt x="1334" y="2080"/>
                </a:lnTo>
                <a:lnTo>
                  <a:pt x="1338" y="2081"/>
                </a:lnTo>
                <a:lnTo>
                  <a:pt x="1341" y="2081"/>
                </a:lnTo>
                <a:lnTo>
                  <a:pt x="1345" y="2081"/>
                </a:lnTo>
                <a:lnTo>
                  <a:pt x="1348" y="2081"/>
                </a:lnTo>
                <a:lnTo>
                  <a:pt x="1352" y="2082"/>
                </a:lnTo>
                <a:lnTo>
                  <a:pt x="1356" y="2082"/>
                </a:lnTo>
                <a:lnTo>
                  <a:pt x="1359" y="2082"/>
                </a:lnTo>
                <a:lnTo>
                  <a:pt x="1363" y="2083"/>
                </a:lnTo>
                <a:lnTo>
                  <a:pt x="1366" y="2083"/>
                </a:lnTo>
                <a:lnTo>
                  <a:pt x="1370" y="2083"/>
                </a:lnTo>
                <a:lnTo>
                  <a:pt x="1373" y="2083"/>
                </a:lnTo>
                <a:lnTo>
                  <a:pt x="1377" y="2083"/>
                </a:lnTo>
                <a:lnTo>
                  <a:pt x="1380" y="2084"/>
                </a:lnTo>
                <a:lnTo>
                  <a:pt x="1384" y="2084"/>
                </a:lnTo>
                <a:lnTo>
                  <a:pt x="1388" y="2084"/>
                </a:lnTo>
                <a:lnTo>
                  <a:pt x="1391" y="2084"/>
                </a:lnTo>
                <a:lnTo>
                  <a:pt x="1395" y="2084"/>
                </a:lnTo>
                <a:lnTo>
                  <a:pt x="1398" y="2084"/>
                </a:lnTo>
                <a:lnTo>
                  <a:pt x="1402" y="2085"/>
                </a:lnTo>
                <a:lnTo>
                  <a:pt x="1405" y="2085"/>
                </a:lnTo>
                <a:lnTo>
                  <a:pt x="1409" y="2085"/>
                </a:lnTo>
                <a:lnTo>
                  <a:pt x="1413" y="2085"/>
                </a:lnTo>
                <a:lnTo>
                  <a:pt x="1416" y="2085"/>
                </a:lnTo>
                <a:lnTo>
                  <a:pt x="1420" y="2085"/>
                </a:lnTo>
                <a:lnTo>
                  <a:pt x="1423" y="2085"/>
                </a:lnTo>
                <a:lnTo>
                  <a:pt x="1427" y="2085"/>
                </a:lnTo>
                <a:lnTo>
                  <a:pt x="1430" y="2085"/>
                </a:lnTo>
                <a:lnTo>
                  <a:pt x="1434" y="2085"/>
                </a:lnTo>
                <a:lnTo>
                  <a:pt x="1438" y="2085"/>
                </a:lnTo>
                <a:lnTo>
                  <a:pt x="1441" y="2085"/>
                </a:lnTo>
                <a:lnTo>
                  <a:pt x="1445" y="2085"/>
                </a:lnTo>
                <a:lnTo>
                  <a:pt x="1448" y="2085"/>
                </a:lnTo>
                <a:lnTo>
                  <a:pt x="1452" y="2085"/>
                </a:lnTo>
                <a:lnTo>
                  <a:pt x="1455" y="2085"/>
                </a:lnTo>
                <a:lnTo>
                  <a:pt x="1459" y="2085"/>
                </a:lnTo>
                <a:lnTo>
                  <a:pt x="1463" y="2085"/>
                </a:lnTo>
                <a:lnTo>
                  <a:pt x="1466" y="2085"/>
                </a:lnTo>
                <a:lnTo>
                  <a:pt x="1470" y="2085"/>
                </a:lnTo>
                <a:lnTo>
                  <a:pt x="1473" y="2085"/>
                </a:lnTo>
                <a:lnTo>
                  <a:pt x="1477" y="2085"/>
                </a:lnTo>
                <a:lnTo>
                  <a:pt x="1480" y="2085"/>
                </a:lnTo>
                <a:lnTo>
                  <a:pt x="1484" y="2085"/>
                </a:lnTo>
                <a:lnTo>
                  <a:pt x="1488" y="2085"/>
                </a:lnTo>
                <a:lnTo>
                  <a:pt x="1491" y="2085"/>
                </a:lnTo>
                <a:lnTo>
                  <a:pt x="1495" y="2085"/>
                </a:lnTo>
                <a:lnTo>
                  <a:pt x="1498" y="2084"/>
                </a:lnTo>
                <a:lnTo>
                  <a:pt x="1502" y="2084"/>
                </a:lnTo>
                <a:lnTo>
                  <a:pt x="1505" y="2084"/>
                </a:lnTo>
                <a:lnTo>
                  <a:pt x="1509" y="2084"/>
                </a:lnTo>
                <a:lnTo>
                  <a:pt x="1513" y="2084"/>
                </a:lnTo>
                <a:lnTo>
                  <a:pt x="1516" y="2084"/>
                </a:lnTo>
                <a:lnTo>
                  <a:pt x="1520" y="2084"/>
                </a:lnTo>
                <a:lnTo>
                  <a:pt x="1523" y="2083"/>
                </a:lnTo>
                <a:lnTo>
                  <a:pt x="1527" y="2083"/>
                </a:lnTo>
                <a:lnTo>
                  <a:pt x="1530" y="2083"/>
                </a:lnTo>
                <a:lnTo>
                  <a:pt x="1534" y="2083"/>
                </a:lnTo>
                <a:lnTo>
                  <a:pt x="1537" y="2083"/>
                </a:lnTo>
                <a:lnTo>
                  <a:pt x="1541" y="2082"/>
                </a:lnTo>
                <a:lnTo>
                  <a:pt x="1545" y="2082"/>
                </a:lnTo>
                <a:lnTo>
                  <a:pt x="1548" y="2082"/>
                </a:lnTo>
                <a:lnTo>
                  <a:pt x="1552" y="2082"/>
                </a:lnTo>
                <a:lnTo>
                  <a:pt x="1555" y="2081"/>
                </a:lnTo>
                <a:lnTo>
                  <a:pt x="1559" y="2081"/>
                </a:lnTo>
                <a:lnTo>
                  <a:pt x="1562" y="2081"/>
                </a:lnTo>
                <a:lnTo>
                  <a:pt x="1566" y="2081"/>
                </a:lnTo>
                <a:lnTo>
                  <a:pt x="1570" y="2080"/>
                </a:lnTo>
                <a:lnTo>
                  <a:pt x="1573" y="2080"/>
                </a:lnTo>
                <a:lnTo>
                  <a:pt x="1577" y="2080"/>
                </a:lnTo>
                <a:lnTo>
                  <a:pt x="1580" y="2080"/>
                </a:lnTo>
                <a:lnTo>
                  <a:pt x="1584" y="2079"/>
                </a:lnTo>
                <a:lnTo>
                  <a:pt x="1587" y="2079"/>
                </a:lnTo>
                <a:lnTo>
                  <a:pt x="1591" y="2079"/>
                </a:lnTo>
                <a:lnTo>
                  <a:pt x="1595" y="2078"/>
                </a:lnTo>
                <a:lnTo>
                  <a:pt x="1598" y="2078"/>
                </a:lnTo>
                <a:lnTo>
                  <a:pt x="1602" y="2078"/>
                </a:lnTo>
                <a:lnTo>
                  <a:pt x="1605" y="2077"/>
                </a:lnTo>
                <a:lnTo>
                  <a:pt x="1609" y="2077"/>
                </a:lnTo>
                <a:lnTo>
                  <a:pt x="1612" y="2077"/>
                </a:lnTo>
                <a:lnTo>
                  <a:pt x="1616" y="2076"/>
                </a:lnTo>
                <a:lnTo>
                  <a:pt x="1620" y="2076"/>
                </a:lnTo>
                <a:lnTo>
                  <a:pt x="1623" y="2076"/>
                </a:lnTo>
                <a:lnTo>
                  <a:pt x="1627" y="2075"/>
                </a:lnTo>
                <a:lnTo>
                  <a:pt x="1630" y="2075"/>
                </a:lnTo>
                <a:lnTo>
                  <a:pt x="1634" y="2075"/>
                </a:lnTo>
                <a:lnTo>
                  <a:pt x="1637" y="2074"/>
                </a:lnTo>
                <a:lnTo>
                  <a:pt x="1641" y="2074"/>
                </a:lnTo>
                <a:lnTo>
                  <a:pt x="1645" y="2073"/>
                </a:lnTo>
                <a:lnTo>
                  <a:pt x="1648" y="2073"/>
                </a:lnTo>
                <a:lnTo>
                  <a:pt x="1652" y="2073"/>
                </a:lnTo>
                <a:lnTo>
                  <a:pt x="1655" y="2072"/>
                </a:lnTo>
                <a:lnTo>
                  <a:pt x="1659" y="2072"/>
                </a:lnTo>
                <a:lnTo>
                  <a:pt x="1662" y="2071"/>
                </a:lnTo>
                <a:lnTo>
                  <a:pt x="1666" y="2071"/>
                </a:lnTo>
                <a:lnTo>
                  <a:pt x="1670" y="2071"/>
                </a:lnTo>
                <a:lnTo>
                  <a:pt x="1673" y="2070"/>
                </a:lnTo>
                <a:lnTo>
                  <a:pt x="1677" y="2070"/>
                </a:lnTo>
                <a:lnTo>
                  <a:pt x="1680" y="2069"/>
                </a:lnTo>
                <a:lnTo>
                  <a:pt x="1684" y="2069"/>
                </a:lnTo>
                <a:lnTo>
                  <a:pt x="1687" y="2068"/>
                </a:lnTo>
                <a:lnTo>
                  <a:pt x="1691" y="2068"/>
                </a:lnTo>
                <a:lnTo>
                  <a:pt x="1694" y="2068"/>
                </a:lnTo>
                <a:lnTo>
                  <a:pt x="1698" y="2067"/>
                </a:lnTo>
                <a:lnTo>
                  <a:pt x="1702" y="2067"/>
                </a:lnTo>
                <a:lnTo>
                  <a:pt x="1705" y="2066"/>
                </a:lnTo>
                <a:lnTo>
                  <a:pt x="1709" y="2066"/>
                </a:lnTo>
                <a:lnTo>
                  <a:pt x="1712" y="2065"/>
                </a:lnTo>
                <a:lnTo>
                  <a:pt x="1716" y="2065"/>
                </a:lnTo>
                <a:lnTo>
                  <a:pt x="1719" y="2064"/>
                </a:lnTo>
                <a:lnTo>
                  <a:pt x="1723" y="2064"/>
                </a:lnTo>
                <a:lnTo>
                  <a:pt x="1727" y="2063"/>
                </a:lnTo>
                <a:lnTo>
                  <a:pt x="1730" y="2063"/>
                </a:lnTo>
                <a:lnTo>
                  <a:pt x="1734" y="2062"/>
                </a:lnTo>
                <a:lnTo>
                  <a:pt x="1737" y="2062"/>
                </a:lnTo>
                <a:lnTo>
                  <a:pt x="1741" y="2061"/>
                </a:lnTo>
                <a:lnTo>
                  <a:pt x="1744" y="2061"/>
                </a:lnTo>
                <a:lnTo>
                  <a:pt x="1748" y="2060"/>
                </a:lnTo>
                <a:lnTo>
                  <a:pt x="1752" y="2060"/>
                </a:lnTo>
                <a:lnTo>
                  <a:pt x="1755" y="2059"/>
                </a:lnTo>
                <a:lnTo>
                  <a:pt x="1759" y="2059"/>
                </a:lnTo>
                <a:lnTo>
                  <a:pt x="1762" y="2058"/>
                </a:lnTo>
                <a:lnTo>
                  <a:pt x="1766" y="2058"/>
                </a:lnTo>
                <a:lnTo>
                  <a:pt x="1769" y="2057"/>
                </a:lnTo>
                <a:lnTo>
                  <a:pt x="1773" y="2057"/>
                </a:lnTo>
                <a:lnTo>
                  <a:pt x="1777" y="2056"/>
                </a:lnTo>
                <a:lnTo>
                  <a:pt x="1780" y="2056"/>
                </a:lnTo>
                <a:lnTo>
                  <a:pt x="1784" y="2055"/>
                </a:lnTo>
                <a:lnTo>
                  <a:pt x="1787" y="2055"/>
                </a:lnTo>
                <a:lnTo>
                  <a:pt x="1791" y="2054"/>
                </a:lnTo>
                <a:lnTo>
                  <a:pt x="1794" y="2054"/>
                </a:lnTo>
                <a:lnTo>
                  <a:pt x="1798" y="2053"/>
                </a:lnTo>
                <a:lnTo>
                  <a:pt x="1802" y="2053"/>
                </a:lnTo>
                <a:lnTo>
                  <a:pt x="1805" y="2052"/>
                </a:lnTo>
                <a:lnTo>
                  <a:pt x="1809" y="2052"/>
                </a:lnTo>
                <a:lnTo>
                  <a:pt x="1812" y="2051"/>
                </a:lnTo>
                <a:lnTo>
                  <a:pt x="1816" y="2050"/>
                </a:lnTo>
                <a:lnTo>
                  <a:pt x="1819" y="2050"/>
                </a:lnTo>
                <a:lnTo>
                  <a:pt x="1823" y="2049"/>
                </a:lnTo>
                <a:lnTo>
                  <a:pt x="1827" y="2049"/>
                </a:lnTo>
                <a:lnTo>
                  <a:pt x="1830" y="2048"/>
                </a:lnTo>
                <a:lnTo>
                  <a:pt x="1834" y="2048"/>
                </a:lnTo>
                <a:lnTo>
                  <a:pt x="1837" y="2047"/>
                </a:lnTo>
                <a:lnTo>
                  <a:pt x="1841" y="2047"/>
                </a:lnTo>
                <a:lnTo>
                  <a:pt x="1844" y="2046"/>
                </a:lnTo>
                <a:lnTo>
                  <a:pt x="1848" y="2046"/>
                </a:lnTo>
                <a:lnTo>
                  <a:pt x="1851" y="2045"/>
                </a:lnTo>
                <a:lnTo>
                  <a:pt x="1855" y="2044"/>
                </a:lnTo>
                <a:lnTo>
                  <a:pt x="1859" y="2044"/>
                </a:lnTo>
                <a:lnTo>
                  <a:pt x="1862" y="2043"/>
                </a:lnTo>
                <a:lnTo>
                  <a:pt x="1866" y="2043"/>
                </a:lnTo>
                <a:lnTo>
                  <a:pt x="1869" y="2042"/>
                </a:lnTo>
                <a:lnTo>
                  <a:pt x="1873" y="2042"/>
                </a:lnTo>
                <a:lnTo>
                  <a:pt x="1876" y="2041"/>
                </a:lnTo>
                <a:lnTo>
                  <a:pt x="1880" y="2040"/>
                </a:lnTo>
                <a:lnTo>
                  <a:pt x="1884" y="2040"/>
                </a:lnTo>
                <a:lnTo>
                  <a:pt x="1887" y="2039"/>
                </a:lnTo>
                <a:lnTo>
                  <a:pt x="1891" y="2039"/>
                </a:lnTo>
                <a:lnTo>
                  <a:pt x="1894" y="2038"/>
                </a:lnTo>
                <a:lnTo>
                  <a:pt x="1898" y="2038"/>
                </a:lnTo>
                <a:lnTo>
                  <a:pt x="1901" y="2037"/>
                </a:lnTo>
                <a:lnTo>
                  <a:pt x="1905" y="2036"/>
                </a:lnTo>
                <a:lnTo>
                  <a:pt x="1909" y="2036"/>
                </a:lnTo>
                <a:lnTo>
                  <a:pt x="1912" y="2035"/>
                </a:lnTo>
                <a:lnTo>
                  <a:pt x="1916" y="2035"/>
                </a:lnTo>
                <a:lnTo>
                  <a:pt x="1919" y="2034"/>
                </a:lnTo>
                <a:lnTo>
                  <a:pt x="1923" y="2034"/>
                </a:lnTo>
                <a:lnTo>
                  <a:pt x="1926" y="2033"/>
                </a:lnTo>
                <a:lnTo>
                  <a:pt x="1930" y="2032"/>
                </a:lnTo>
                <a:lnTo>
                  <a:pt x="1934" y="2032"/>
                </a:lnTo>
                <a:lnTo>
                  <a:pt x="1937" y="2031"/>
                </a:lnTo>
                <a:lnTo>
                  <a:pt x="1941" y="2031"/>
                </a:lnTo>
                <a:lnTo>
                  <a:pt x="1944" y="2030"/>
                </a:lnTo>
                <a:lnTo>
                  <a:pt x="1948" y="2030"/>
                </a:lnTo>
                <a:lnTo>
                  <a:pt x="1951" y="2029"/>
                </a:lnTo>
                <a:lnTo>
                  <a:pt x="1955" y="2028"/>
                </a:lnTo>
                <a:lnTo>
                  <a:pt x="1959" y="2028"/>
                </a:lnTo>
                <a:lnTo>
                  <a:pt x="1962" y="2027"/>
                </a:lnTo>
                <a:lnTo>
                  <a:pt x="1966" y="2027"/>
                </a:lnTo>
                <a:lnTo>
                  <a:pt x="1969" y="2026"/>
                </a:lnTo>
                <a:lnTo>
                  <a:pt x="1973" y="2025"/>
                </a:lnTo>
                <a:lnTo>
                  <a:pt x="1976" y="2025"/>
                </a:lnTo>
                <a:lnTo>
                  <a:pt x="1980" y="2024"/>
                </a:lnTo>
                <a:lnTo>
                  <a:pt x="1984" y="2024"/>
                </a:lnTo>
                <a:lnTo>
                  <a:pt x="1987" y="2023"/>
                </a:lnTo>
                <a:lnTo>
                  <a:pt x="1991" y="2023"/>
                </a:lnTo>
                <a:lnTo>
                  <a:pt x="1994" y="2022"/>
                </a:lnTo>
                <a:lnTo>
                  <a:pt x="1998" y="2021"/>
                </a:lnTo>
                <a:lnTo>
                  <a:pt x="2001" y="2021"/>
                </a:lnTo>
                <a:lnTo>
                  <a:pt x="2005" y="2020"/>
                </a:lnTo>
                <a:lnTo>
                  <a:pt x="2008" y="2020"/>
                </a:lnTo>
                <a:lnTo>
                  <a:pt x="2012" y="2019"/>
                </a:lnTo>
                <a:lnTo>
                  <a:pt x="2016" y="2019"/>
                </a:lnTo>
                <a:lnTo>
                  <a:pt x="2019" y="2018"/>
                </a:lnTo>
                <a:lnTo>
                  <a:pt x="2023" y="2017"/>
                </a:lnTo>
                <a:lnTo>
                  <a:pt x="2026" y="2017"/>
                </a:lnTo>
                <a:lnTo>
                  <a:pt x="2030" y="2016"/>
                </a:lnTo>
                <a:lnTo>
                  <a:pt x="2033" y="2016"/>
                </a:lnTo>
                <a:lnTo>
                  <a:pt x="2037" y="2015"/>
                </a:lnTo>
                <a:lnTo>
                  <a:pt x="2041" y="2015"/>
                </a:lnTo>
                <a:lnTo>
                  <a:pt x="2044" y="2014"/>
                </a:lnTo>
                <a:lnTo>
                  <a:pt x="2048" y="2014"/>
                </a:lnTo>
                <a:lnTo>
                  <a:pt x="2051" y="2013"/>
                </a:lnTo>
                <a:lnTo>
                  <a:pt x="2055" y="2012"/>
                </a:lnTo>
                <a:lnTo>
                  <a:pt x="2058" y="2012"/>
                </a:lnTo>
                <a:lnTo>
                  <a:pt x="2062" y="2011"/>
                </a:lnTo>
                <a:lnTo>
                  <a:pt x="2066" y="2011"/>
                </a:lnTo>
                <a:lnTo>
                  <a:pt x="2069" y="2010"/>
                </a:lnTo>
                <a:lnTo>
                  <a:pt x="2073" y="2010"/>
                </a:lnTo>
                <a:lnTo>
                  <a:pt x="2076" y="2009"/>
                </a:lnTo>
                <a:lnTo>
                  <a:pt x="2080" y="2009"/>
                </a:lnTo>
                <a:lnTo>
                  <a:pt x="2083" y="2008"/>
                </a:lnTo>
                <a:lnTo>
                  <a:pt x="2087" y="2007"/>
                </a:lnTo>
                <a:lnTo>
                  <a:pt x="2091" y="2007"/>
                </a:lnTo>
                <a:lnTo>
                  <a:pt x="2094" y="2006"/>
                </a:lnTo>
                <a:lnTo>
                  <a:pt x="2098" y="2006"/>
                </a:lnTo>
                <a:lnTo>
                  <a:pt x="2101" y="2005"/>
                </a:lnTo>
                <a:lnTo>
                  <a:pt x="2105" y="2005"/>
                </a:lnTo>
                <a:lnTo>
                  <a:pt x="2108" y="2004"/>
                </a:lnTo>
                <a:lnTo>
                  <a:pt x="2112" y="2004"/>
                </a:lnTo>
                <a:lnTo>
                  <a:pt x="2116" y="2003"/>
                </a:lnTo>
                <a:lnTo>
                  <a:pt x="2119" y="2003"/>
                </a:lnTo>
                <a:lnTo>
                  <a:pt x="2123" y="2002"/>
                </a:lnTo>
                <a:lnTo>
                  <a:pt x="2126" y="2002"/>
                </a:lnTo>
                <a:lnTo>
                  <a:pt x="2130" y="2001"/>
                </a:lnTo>
                <a:lnTo>
                  <a:pt x="2133" y="2001"/>
                </a:lnTo>
                <a:lnTo>
                  <a:pt x="2137" y="2000"/>
                </a:lnTo>
                <a:lnTo>
                  <a:pt x="2141" y="2000"/>
                </a:lnTo>
                <a:lnTo>
                  <a:pt x="2144" y="1999"/>
                </a:lnTo>
                <a:lnTo>
                  <a:pt x="2148" y="1999"/>
                </a:lnTo>
                <a:lnTo>
                  <a:pt x="2151" y="1998"/>
                </a:lnTo>
                <a:lnTo>
                  <a:pt x="2155" y="1998"/>
                </a:lnTo>
                <a:lnTo>
                  <a:pt x="2158" y="1997"/>
                </a:lnTo>
                <a:lnTo>
                  <a:pt x="2162" y="1997"/>
                </a:lnTo>
                <a:lnTo>
                  <a:pt x="2165" y="1996"/>
                </a:lnTo>
                <a:lnTo>
                  <a:pt x="2169" y="1996"/>
                </a:lnTo>
                <a:lnTo>
                  <a:pt x="2173" y="1995"/>
                </a:lnTo>
                <a:lnTo>
                  <a:pt x="2176" y="1995"/>
                </a:lnTo>
                <a:lnTo>
                  <a:pt x="2180" y="1994"/>
                </a:lnTo>
                <a:lnTo>
                  <a:pt x="2183" y="1994"/>
                </a:lnTo>
                <a:lnTo>
                  <a:pt x="2187" y="1993"/>
                </a:lnTo>
                <a:lnTo>
                  <a:pt x="2190" y="1993"/>
                </a:lnTo>
                <a:lnTo>
                  <a:pt x="2194" y="1992"/>
                </a:lnTo>
                <a:lnTo>
                  <a:pt x="2198" y="1992"/>
                </a:lnTo>
                <a:lnTo>
                  <a:pt x="2201" y="1991"/>
                </a:lnTo>
                <a:lnTo>
                  <a:pt x="2205" y="1991"/>
                </a:lnTo>
                <a:lnTo>
                  <a:pt x="2208" y="1990"/>
                </a:lnTo>
                <a:lnTo>
                  <a:pt x="2212" y="1990"/>
                </a:lnTo>
                <a:lnTo>
                  <a:pt x="2215" y="1989"/>
                </a:lnTo>
                <a:lnTo>
                  <a:pt x="2219" y="1989"/>
                </a:lnTo>
                <a:lnTo>
                  <a:pt x="2223" y="1988"/>
                </a:lnTo>
                <a:lnTo>
                  <a:pt x="2226" y="1988"/>
                </a:lnTo>
                <a:lnTo>
                  <a:pt x="2230" y="1987"/>
                </a:lnTo>
                <a:lnTo>
                  <a:pt x="2233" y="1987"/>
                </a:lnTo>
                <a:lnTo>
                  <a:pt x="2237" y="1987"/>
                </a:lnTo>
                <a:lnTo>
                  <a:pt x="2240" y="1986"/>
                </a:lnTo>
                <a:lnTo>
                  <a:pt x="2244" y="1986"/>
                </a:lnTo>
                <a:lnTo>
                  <a:pt x="2248" y="1985"/>
                </a:lnTo>
                <a:lnTo>
                  <a:pt x="2251" y="1985"/>
                </a:lnTo>
                <a:lnTo>
                  <a:pt x="2255" y="1984"/>
                </a:lnTo>
                <a:lnTo>
                  <a:pt x="2258" y="1984"/>
                </a:lnTo>
                <a:lnTo>
                  <a:pt x="2262" y="1983"/>
                </a:lnTo>
                <a:lnTo>
                  <a:pt x="2265" y="1983"/>
                </a:lnTo>
                <a:lnTo>
                  <a:pt x="2269" y="1983"/>
                </a:lnTo>
                <a:lnTo>
                  <a:pt x="2273" y="1982"/>
                </a:lnTo>
                <a:lnTo>
                  <a:pt x="2276" y="1982"/>
                </a:lnTo>
                <a:lnTo>
                  <a:pt x="2280" y="1981"/>
                </a:lnTo>
                <a:lnTo>
                  <a:pt x="2283" y="1981"/>
                </a:lnTo>
                <a:lnTo>
                  <a:pt x="2287" y="1980"/>
                </a:lnTo>
                <a:lnTo>
                  <a:pt x="2290" y="1980"/>
                </a:lnTo>
                <a:lnTo>
                  <a:pt x="2294" y="1980"/>
                </a:lnTo>
                <a:lnTo>
                  <a:pt x="2298" y="1979"/>
                </a:lnTo>
                <a:lnTo>
                  <a:pt x="2301" y="1979"/>
                </a:lnTo>
                <a:lnTo>
                  <a:pt x="2305" y="1978"/>
                </a:lnTo>
                <a:lnTo>
                  <a:pt x="2308" y="1978"/>
                </a:lnTo>
                <a:lnTo>
                  <a:pt x="2312" y="1978"/>
                </a:lnTo>
                <a:lnTo>
                  <a:pt x="2315" y="1977"/>
                </a:lnTo>
                <a:lnTo>
                  <a:pt x="2319" y="1977"/>
                </a:lnTo>
                <a:lnTo>
                  <a:pt x="2322" y="1977"/>
                </a:lnTo>
                <a:lnTo>
                  <a:pt x="2326" y="1976"/>
                </a:lnTo>
                <a:lnTo>
                  <a:pt x="2330" y="1976"/>
                </a:lnTo>
                <a:lnTo>
                  <a:pt x="2333" y="1975"/>
                </a:lnTo>
                <a:lnTo>
                  <a:pt x="2337" y="1975"/>
                </a:lnTo>
                <a:lnTo>
                  <a:pt x="2340" y="1975"/>
                </a:lnTo>
                <a:lnTo>
                  <a:pt x="2344" y="1974"/>
                </a:lnTo>
                <a:lnTo>
                  <a:pt x="2347" y="1974"/>
                </a:lnTo>
                <a:lnTo>
                  <a:pt x="2351" y="1974"/>
                </a:lnTo>
                <a:lnTo>
                  <a:pt x="2355" y="1973"/>
                </a:lnTo>
                <a:lnTo>
                  <a:pt x="2358" y="1973"/>
                </a:lnTo>
                <a:lnTo>
                  <a:pt x="2362" y="1973"/>
                </a:lnTo>
                <a:lnTo>
                  <a:pt x="2365" y="1972"/>
                </a:lnTo>
                <a:lnTo>
                  <a:pt x="2369" y="1972"/>
                </a:lnTo>
                <a:lnTo>
                  <a:pt x="2372" y="1972"/>
                </a:lnTo>
                <a:lnTo>
                  <a:pt x="2376" y="1971"/>
                </a:lnTo>
                <a:lnTo>
                  <a:pt x="2380" y="1971"/>
                </a:lnTo>
                <a:lnTo>
                  <a:pt x="2383" y="1971"/>
                </a:lnTo>
                <a:lnTo>
                  <a:pt x="2387" y="1970"/>
                </a:lnTo>
                <a:lnTo>
                  <a:pt x="2390" y="1970"/>
                </a:lnTo>
                <a:lnTo>
                  <a:pt x="2394" y="1970"/>
                </a:lnTo>
                <a:lnTo>
                  <a:pt x="2397" y="1969"/>
                </a:lnTo>
                <a:lnTo>
                  <a:pt x="2401" y="1969"/>
                </a:lnTo>
                <a:lnTo>
                  <a:pt x="2405" y="1969"/>
                </a:lnTo>
                <a:lnTo>
                  <a:pt x="2408" y="1968"/>
                </a:lnTo>
                <a:lnTo>
                  <a:pt x="2412" y="1968"/>
                </a:lnTo>
                <a:lnTo>
                  <a:pt x="2415" y="1968"/>
                </a:lnTo>
                <a:lnTo>
                  <a:pt x="2419" y="1967"/>
                </a:lnTo>
                <a:lnTo>
                  <a:pt x="2422" y="1967"/>
                </a:lnTo>
                <a:lnTo>
                  <a:pt x="2426" y="1967"/>
                </a:lnTo>
                <a:lnTo>
                  <a:pt x="2430" y="1967"/>
                </a:lnTo>
                <a:lnTo>
                  <a:pt x="2433" y="1966"/>
                </a:lnTo>
                <a:lnTo>
                  <a:pt x="2437" y="1966"/>
                </a:lnTo>
                <a:lnTo>
                  <a:pt x="2440" y="1966"/>
                </a:lnTo>
                <a:lnTo>
                  <a:pt x="2444" y="1966"/>
                </a:lnTo>
                <a:lnTo>
                  <a:pt x="2447" y="1965"/>
                </a:lnTo>
                <a:lnTo>
                  <a:pt x="2451" y="1965"/>
                </a:lnTo>
                <a:lnTo>
                  <a:pt x="2455" y="1965"/>
                </a:lnTo>
                <a:lnTo>
                  <a:pt x="2458" y="1965"/>
                </a:lnTo>
                <a:lnTo>
                  <a:pt x="2462" y="1964"/>
                </a:lnTo>
                <a:lnTo>
                  <a:pt x="2465" y="1964"/>
                </a:lnTo>
                <a:lnTo>
                  <a:pt x="2469" y="1964"/>
                </a:lnTo>
                <a:lnTo>
                  <a:pt x="2472" y="1964"/>
                </a:lnTo>
                <a:lnTo>
                  <a:pt x="2476" y="1963"/>
                </a:lnTo>
                <a:lnTo>
                  <a:pt x="2479" y="1963"/>
                </a:lnTo>
                <a:lnTo>
                  <a:pt x="2483" y="1963"/>
                </a:lnTo>
                <a:lnTo>
                  <a:pt x="2487" y="1963"/>
                </a:lnTo>
                <a:lnTo>
                  <a:pt x="2490" y="1962"/>
                </a:lnTo>
                <a:lnTo>
                  <a:pt x="2494" y="1962"/>
                </a:lnTo>
                <a:lnTo>
                  <a:pt x="2497" y="1962"/>
                </a:lnTo>
                <a:lnTo>
                  <a:pt x="2501" y="1962"/>
                </a:lnTo>
                <a:lnTo>
                  <a:pt x="2504" y="1962"/>
                </a:lnTo>
                <a:lnTo>
                  <a:pt x="2508" y="1961"/>
                </a:lnTo>
                <a:lnTo>
                  <a:pt x="2512" y="1961"/>
                </a:lnTo>
                <a:lnTo>
                  <a:pt x="2515" y="1961"/>
                </a:lnTo>
                <a:lnTo>
                  <a:pt x="2519" y="1961"/>
                </a:lnTo>
                <a:lnTo>
                  <a:pt x="2522" y="1961"/>
                </a:lnTo>
                <a:lnTo>
                  <a:pt x="2526" y="1960"/>
                </a:lnTo>
                <a:lnTo>
                  <a:pt x="2529" y="1960"/>
                </a:lnTo>
                <a:lnTo>
                  <a:pt x="2533" y="1960"/>
                </a:lnTo>
                <a:lnTo>
                  <a:pt x="2537" y="1960"/>
                </a:lnTo>
                <a:lnTo>
                  <a:pt x="2540" y="1960"/>
                </a:lnTo>
                <a:lnTo>
                  <a:pt x="2544" y="1959"/>
                </a:lnTo>
                <a:lnTo>
                  <a:pt x="2547" y="1959"/>
                </a:lnTo>
                <a:lnTo>
                  <a:pt x="2551" y="1959"/>
                </a:lnTo>
                <a:lnTo>
                  <a:pt x="2554" y="1959"/>
                </a:lnTo>
                <a:lnTo>
                  <a:pt x="2558" y="1959"/>
                </a:lnTo>
                <a:lnTo>
                  <a:pt x="2562" y="1959"/>
                </a:lnTo>
                <a:lnTo>
                  <a:pt x="2565" y="1958"/>
                </a:lnTo>
                <a:lnTo>
                  <a:pt x="2569" y="1958"/>
                </a:lnTo>
                <a:lnTo>
                  <a:pt x="2572" y="1958"/>
                </a:lnTo>
                <a:lnTo>
                  <a:pt x="2576" y="1958"/>
                </a:lnTo>
                <a:lnTo>
                  <a:pt x="2579" y="1958"/>
                </a:lnTo>
                <a:lnTo>
                  <a:pt x="2583" y="1958"/>
                </a:lnTo>
                <a:lnTo>
                  <a:pt x="2587" y="1958"/>
                </a:lnTo>
                <a:lnTo>
                  <a:pt x="2590" y="1957"/>
                </a:lnTo>
                <a:lnTo>
                  <a:pt x="2594" y="1957"/>
                </a:lnTo>
                <a:lnTo>
                  <a:pt x="2597" y="1957"/>
                </a:lnTo>
                <a:lnTo>
                  <a:pt x="2601" y="1957"/>
                </a:lnTo>
                <a:lnTo>
                  <a:pt x="2604" y="1957"/>
                </a:lnTo>
                <a:lnTo>
                  <a:pt x="2608" y="1957"/>
                </a:lnTo>
                <a:lnTo>
                  <a:pt x="2612" y="1957"/>
                </a:lnTo>
                <a:lnTo>
                  <a:pt x="2615" y="1957"/>
                </a:lnTo>
                <a:lnTo>
                  <a:pt x="2619" y="1957"/>
                </a:lnTo>
                <a:lnTo>
                  <a:pt x="2622" y="1956"/>
                </a:lnTo>
                <a:lnTo>
                  <a:pt x="2626" y="1956"/>
                </a:lnTo>
                <a:lnTo>
                  <a:pt x="2629" y="1956"/>
                </a:lnTo>
                <a:lnTo>
                  <a:pt x="2633" y="1956"/>
                </a:lnTo>
                <a:lnTo>
                  <a:pt x="2636" y="1956"/>
                </a:lnTo>
                <a:lnTo>
                  <a:pt x="2640" y="1956"/>
                </a:lnTo>
                <a:lnTo>
                  <a:pt x="2644" y="1956"/>
                </a:lnTo>
                <a:lnTo>
                  <a:pt x="2647" y="1956"/>
                </a:lnTo>
                <a:lnTo>
                  <a:pt x="2651" y="1956"/>
                </a:lnTo>
                <a:lnTo>
                  <a:pt x="2654" y="1956"/>
                </a:lnTo>
                <a:lnTo>
                  <a:pt x="2658" y="1956"/>
                </a:lnTo>
                <a:lnTo>
                  <a:pt x="2661" y="1956"/>
                </a:lnTo>
                <a:lnTo>
                  <a:pt x="2665" y="1956"/>
                </a:lnTo>
                <a:lnTo>
                  <a:pt x="2669" y="1955"/>
                </a:lnTo>
                <a:lnTo>
                  <a:pt x="2672" y="1955"/>
                </a:lnTo>
                <a:lnTo>
                  <a:pt x="2676" y="1955"/>
                </a:lnTo>
                <a:lnTo>
                  <a:pt x="2679" y="1955"/>
                </a:lnTo>
                <a:lnTo>
                  <a:pt x="2683" y="1955"/>
                </a:lnTo>
                <a:lnTo>
                  <a:pt x="2686" y="1955"/>
                </a:lnTo>
                <a:lnTo>
                  <a:pt x="2690" y="1955"/>
                </a:lnTo>
                <a:lnTo>
                  <a:pt x="2694" y="1955"/>
                </a:lnTo>
                <a:lnTo>
                  <a:pt x="2697" y="1955"/>
                </a:lnTo>
                <a:lnTo>
                  <a:pt x="2701" y="1955"/>
                </a:lnTo>
                <a:lnTo>
                  <a:pt x="2704" y="1955"/>
                </a:lnTo>
                <a:lnTo>
                  <a:pt x="2708" y="1955"/>
                </a:lnTo>
                <a:lnTo>
                  <a:pt x="2711" y="1955"/>
                </a:lnTo>
                <a:lnTo>
                  <a:pt x="2715" y="1955"/>
                </a:lnTo>
                <a:lnTo>
                  <a:pt x="2719" y="1955"/>
                </a:lnTo>
                <a:lnTo>
                  <a:pt x="2722" y="1955"/>
                </a:lnTo>
                <a:lnTo>
                  <a:pt x="2726" y="1955"/>
                </a:lnTo>
                <a:lnTo>
                  <a:pt x="2729" y="1955"/>
                </a:lnTo>
                <a:lnTo>
                  <a:pt x="2733" y="1955"/>
                </a:lnTo>
                <a:lnTo>
                  <a:pt x="2736" y="1955"/>
                </a:lnTo>
                <a:lnTo>
                  <a:pt x="2740" y="1955"/>
                </a:lnTo>
                <a:lnTo>
                  <a:pt x="2744" y="1955"/>
                </a:lnTo>
                <a:lnTo>
                  <a:pt x="2747" y="1955"/>
                </a:lnTo>
                <a:lnTo>
                  <a:pt x="2751" y="1955"/>
                </a:lnTo>
                <a:lnTo>
                  <a:pt x="2754" y="1955"/>
                </a:lnTo>
                <a:lnTo>
                  <a:pt x="2758" y="1955"/>
                </a:lnTo>
                <a:lnTo>
                  <a:pt x="2761" y="1955"/>
                </a:lnTo>
                <a:lnTo>
                  <a:pt x="2765" y="1955"/>
                </a:lnTo>
                <a:lnTo>
                  <a:pt x="2769" y="1955"/>
                </a:lnTo>
                <a:lnTo>
                  <a:pt x="2772" y="1955"/>
                </a:lnTo>
                <a:lnTo>
                  <a:pt x="2776" y="1955"/>
                </a:lnTo>
                <a:lnTo>
                  <a:pt x="2779" y="1955"/>
                </a:lnTo>
                <a:lnTo>
                  <a:pt x="2783" y="1955"/>
                </a:lnTo>
                <a:lnTo>
                  <a:pt x="2786" y="1955"/>
                </a:lnTo>
                <a:lnTo>
                  <a:pt x="2790" y="1955"/>
                </a:lnTo>
                <a:lnTo>
                  <a:pt x="2793" y="1955"/>
                </a:lnTo>
                <a:lnTo>
                  <a:pt x="2797" y="1955"/>
                </a:lnTo>
                <a:lnTo>
                  <a:pt x="2801" y="1955"/>
                </a:lnTo>
                <a:lnTo>
                  <a:pt x="2804" y="1955"/>
                </a:lnTo>
                <a:lnTo>
                  <a:pt x="2808" y="1955"/>
                </a:lnTo>
                <a:lnTo>
                  <a:pt x="2811" y="1955"/>
                </a:lnTo>
                <a:lnTo>
                  <a:pt x="2815" y="1955"/>
                </a:lnTo>
                <a:lnTo>
                  <a:pt x="2818" y="1955"/>
                </a:lnTo>
                <a:lnTo>
                  <a:pt x="2822" y="1955"/>
                </a:lnTo>
                <a:lnTo>
                  <a:pt x="2826" y="1955"/>
                </a:lnTo>
                <a:lnTo>
                  <a:pt x="2829" y="1956"/>
                </a:lnTo>
                <a:lnTo>
                  <a:pt x="2833" y="1956"/>
                </a:lnTo>
                <a:lnTo>
                  <a:pt x="2836" y="1956"/>
                </a:lnTo>
                <a:lnTo>
                  <a:pt x="2840" y="1956"/>
                </a:lnTo>
                <a:lnTo>
                  <a:pt x="2843" y="1956"/>
                </a:lnTo>
                <a:lnTo>
                  <a:pt x="2847" y="1956"/>
                </a:lnTo>
                <a:lnTo>
                  <a:pt x="2851" y="1956"/>
                </a:lnTo>
                <a:lnTo>
                  <a:pt x="2854" y="1956"/>
                </a:lnTo>
                <a:lnTo>
                  <a:pt x="2858" y="1956"/>
                </a:lnTo>
                <a:lnTo>
                  <a:pt x="2861" y="1956"/>
                </a:lnTo>
                <a:lnTo>
                  <a:pt x="2865" y="1956"/>
                </a:lnTo>
                <a:lnTo>
                  <a:pt x="2868" y="1956"/>
                </a:lnTo>
                <a:lnTo>
                  <a:pt x="2872" y="1956"/>
                </a:lnTo>
                <a:lnTo>
                  <a:pt x="2876" y="1956"/>
                </a:lnTo>
                <a:lnTo>
                  <a:pt x="2879" y="1956"/>
                </a:lnTo>
                <a:lnTo>
                  <a:pt x="2883" y="1957"/>
                </a:lnTo>
                <a:lnTo>
                  <a:pt x="2886" y="1957"/>
                </a:lnTo>
                <a:lnTo>
                  <a:pt x="2890" y="1957"/>
                </a:lnTo>
                <a:lnTo>
                  <a:pt x="2893" y="1957"/>
                </a:lnTo>
                <a:lnTo>
                  <a:pt x="2897" y="1957"/>
                </a:lnTo>
                <a:lnTo>
                  <a:pt x="2901" y="1957"/>
                </a:lnTo>
                <a:lnTo>
                  <a:pt x="2904" y="1957"/>
                </a:lnTo>
                <a:lnTo>
                  <a:pt x="2908" y="1957"/>
                </a:lnTo>
                <a:lnTo>
                  <a:pt x="2911" y="1957"/>
                </a:lnTo>
                <a:lnTo>
                  <a:pt x="2915" y="1957"/>
                </a:lnTo>
                <a:lnTo>
                  <a:pt x="2918" y="1957"/>
                </a:lnTo>
                <a:lnTo>
                  <a:pt x="2922" y="1958"/>
                </a:lnTo>
                <a:lnTo>
                  <a:pt x="2926" y="1958"/>
                </a:lnTo>
                <a:lnTo>
                  <a:pt x="2929" y="1958"/>
                </a:lnTo>
                <a:lnTo>
                  <a:pt x="2933" y="1958"/>
                </a:lnTo>
                <a:lnTo>
                  <a:pt x="2936" y="1958"/>
                </a:lnTo>
                <a:lnTo>
                  <a:pt x="2940" y="1958"/>
                </a:lnTo>
                <a:lnTo>
                  <a:pt x="2943" y="1958"/>
                </a:lnTo>
                <a:lnTo>
                  <a:pt x="2947" y="1958"/>
                </a:lnTo>
                <a:lnTo>
                  <a:pt x="2950" y="1958"/>
                </a:lnTo>
                <a:lnTo>
                  <a:pt x="2954" y="1958"/>
                </a:lnTo>
                <a:lnTo>
                  <a:pt x="2958" y="1959"/>
                </a:lnTo>
                <a:lnTo>
                  <a:pt x="2961" y="1959"/>
                </a:lnTo>
                <a:lnTo>
                  <a:pt x="2965" y="1959"/>
                </a:lnTo>
                <a:lnTo>
                  <a:pt x="2968" y="1959"/>
                </a:lnTo>
                <a:lnTo>
                  <a:pt x="2972" y="1959"/>
                </a:lnTo>
                <a:lnTo>
                  <a:pt x="2975" y="1959"/>
                </a:lnTo>
                <a:lnTo>
                  <a:pt x="2979" y="1959"/>
                </a:lnTo>
                <a:lnTo>
                  <a:pt x="2983" y="1959"/>
                </a:lnTo>
                <a:lnTo>
                  <a:pt x="2986" y="1959"/>
                </a:lnTo>
                <a:lnTo>
                  <a:pt x="2990" y="1959"/>
                </a:lnTo>
                <a:lnTo>
                  <a:pt x="2993" y="1960"/>
                </a:lnTo>
                <a:lnTo>
                  <a:pt x="2997" y="1960"/>
                </a:lnTo>
                <a:lnTo>
                  <a:pt x="3000" y="1960"/>
                </a:lnTo>
                <a:lnTo>
                  <a:pt x="3004" y="1960"/>
                </a:lnTo>
                <a:lnTo>
                  <a:pt x="3008" y="1960"/>
                </a:lnTo>
                <a:lnTo>
                  <a:pt x="3011" y="1960"/>
                </a:lnTo>
                <a:lnTo>
                  <a:pt x="3015" y="1960"/>
                </a:lnTo>
                <a:lnTo>
                  <a:pt x="3018" y="1960"/>
                </a:lnTo>
                <a:lnTo>
                  <a:pt x="3022" y="1960"/>
                </a:lnTo>
                <a:lnTo>
                  <a:pt x="3025" y="1961"/>
                </a:lnTo>
                <a:lnTo>
                  <a:pt x="3029" y="1961"/>
                </a:lnTo>
                <a:lnTo>
                  <a:pt x="3033" y="1961"/>
                </a:lnTo>
                <a:lnTo>
                  <a:pt x="3036" y="1961"/>
                </a:lnTo>
                <a:lnTo>
                  <a:pt x="3040" y="1961"/>
                </a:lnTo>
                <a:lnTo>
                  <a:pt x="3043" y="1961"/>
                </a:lnTo>
                <a:lnTo>
                  <a:pt x="3047" y="1961"/>
                </a:lnTo>
                <a:lnTo>
                  <a:pt x="3050" y="1961"/>
                </a:lnTo>
                <a:lnTo>
                  <a:pt x="3054" y="1961"/>
                </a:lnTo>
                <a:lnTo>
                  <a:pt x="3058" y="1961"/>
                </a:lnTo>
                <a:lnTo>
                  <a:pt x="3061" y="1962"/>
                </a:lnTo>
                <a:lnTo>
                  <a:pt x="3065" y="1962"/>
                </a:lnTo>
                <a:lnTo>
                  <a:pt x="3068" y="1962"/>
                </a:lnTo>
                <a:lnTo>
                  <a:pt x="3072" y="1962"/>
                </a:lnTo>
                <a:lnTo>
                  <a:pt x="3075" y="1962"/>
                </a:lnTo>
                <a:lnTo>
                  <a:pt x="3079" y="1962"/>
                </a:lnTo>
                <a:lnTo>
                  <a:pt x="3083" y="1962"/>
                </a:lnTo>
                <a:lnTo>
                  <a:pt x="3086" y="1962"/>
                </a:lnTo>
                <a:lnTo>
                  <a:pt x="3090" y="1962"/>
                </a:lnTo>
                <a:lnTo>
                  <a:pt x="3093" y="1962"/>
                </a:lnTo>
                <a:lnTo>
                  <a:pt x="3097" y="1963"/>
                </a:lnTo>
                <a:lnTo>
                  <a:pt x="3100" y="1963"/>
                </a:lnTo>
                <a:lnTo>
                  <a:pt x="3104" y="1963"/>
                </a:lnTo>
                <a:lnTo>
                  <a:pt x="3107" y="1963"/>
                </a:lnTo>
                <a:lnTo>
                  <a:pt x="3111" y="1963"/>
                </a:lnTo>
                <a:lnTo>
                  <a:pt x="3115" y="1963"/>
                </a:lnTo>
                <a:lnTo>
                  <a:pt x="3118" y="1963"/>
                </a:lnTo>
                <a:lnTo>
                  <a:pt x="3122" y="1963"/>
                </a:lnTo>
                <a:lnTo>
                  <a:pt x="3125" y="1963"/>
                </a:lnTo>
                <a:lnTo>
                  <a:pt x="3129" y="1963"/>
                </a:lnTo>
                <a:lnTo>
                  <a:pt x="3132" y="1963"/>
                </a:lnTo>
                <a:lnTo>
                  <a:pt x="3136" y="1964"/>
                </a:lnTo>
                <a:lnTo>
                  <a:pt x="3140" y="1964"/>
                </a:lnTo>
                <a:lnTo>
                  <a:pt x="3143" y="1964"/>
                </a:lnTo>
                <a:lnTo>
                  <a:pt x="3147" y="1964"/>
                </a:lnTo>
                <a:lnTo>
                  <a:pt x="3150" y="1964"/>
                </a:lnTo>
                <a:lnTo>
                  <a:pt x="3154" y="1964"/>
                </a:lnTo>
                <a:lnTo>
                  <a:pt x="3157" y="1964"/>
                </a:lnTo>
                <a:lnTo>
                  <a:pt x="3161" y="1964"/>
                </a:lnTo>
                <a:lnTo>
                  <a:pt x="3165" y="1964"/>
                </a:lnTo>
                <a:lnTo>
                  <a:pt x="3168" y="1964"/>
                </a:lnTo>
                <a:lnTo>
                  <a:pt x="3172" y="1964"/>
                </a:lnTo>
                <a:lnTo>
                  <a:pt x="3175" y="1964"/>
                </a:lnTo>
                <a:lnTo>
                  <a:pt x="3179" y="1964"/>
                </a:lnTo>
                <a:lnTo>
                  <a:pt x="3182" y="1964"/>
                </a:lnTo>
                <a:lnTo>
                  <a:pt x="3186" y="1964"/>
                </a:lnTo>
                <a:lnTo>
                  <a:pt x="3190" y="1965"/>
                </a:lnTo>
                <a:lnTo>
                  <a:pt x="3193" y="1965"/>
                </a:lnTo>
                <a:lnTo>
                  <a:pt x="3197" y="1965"/>
                </a:lnTo>
                <a:lnTo>
                  <a:pt x="3200" y="1965"/>
                </a:lnTo>
                <a:lnTo>
                  <a:pt x="3204" y="1965"/>
                </a:lnTo>
                <a:lnTo>
                  <a:pt x="3207" y="1965"/>
                </a:lnTo>
                <a:lnTo>
                  <a:pt x="3211" y="1965"/>
                </a:lnTo>
                <a:lnTo>
                  <a:pt x="3215" y="1965"/>
                </a:lnTo>
                <a:lnTo>
                  <a:pt x="3218" y="1965"/>
                </a:lnTo>
                <a:lnTo>
                  <a:pt x="3222" y="1965"/>
                </a:lnTo>
                <a:lnTo>
                  <a:pt x="3225" y="1965"/>
                </a:lnTo>
                <a:lnTo>
                  <a:pt x="3229" y="1965"/>
                </a:lnTo>
                <a:lnTo>
                  <a:pt x="3232" y="1965"/>
                </a:lnTo>
                <a:lnTo>
                  <a:pt x="3236" y="1965"/>
                </a:lnTo>
                <a:lnTo>
                  <a:pt x="3239" y="1965"/>
                </a:lnTo>
                <a:lnTo>
                  <a:pt x="3243" y="1965"/>
                </a:lnTo>
                <a:lnTo>
                  <a:pt x="3247" y="1965"/>
                </a:lnTo>
                <a:lnTo>
                  <a:pt x="3250" y="1965"/>
                </a:lnTo>
                <a:lnTo>
                  <a:pt x="3254" y="1965"/>
                </a:lnTo>
                <a:lnTo>
                  <a:pt x="3257" y="1965"/>
                </a:lnTo>
                <a:lnTo>
                  <a:pt x="3261" y="1965"/>
                </a:lnTo>
                <a:lnTo>
                  <a:pt x="3264" y="1965"/>
                </a:lnTo>
                <a:lnTo>
                  <a:pt x="3268" y="1965"/>
                </a:lnTo>
                <a:lnTo>
                  <a:pt x="3272" y="1965"/>
                </a:lnTo>
                <a:lnTo>
                  <a:pt x="3275" y="1965"/>
                </a:lnTo>
                <a:lnTo>
                  <a:pt x="3279" y="1965"/>
                </a:lnTo>
                <a:lnTo>
                  <a:pt x="3282" y="1965"/>
                </a:lnTo>
                <a:lnTo>
                  <a:pt x="3286" y="1965"/>
                </a:lnTo>
                <a:lnTo>
                  <a:pt x="3289" y="1965"/>
                </a:lnTo>
                <a:lnTo>
                  <a:pt x="3293" y="1964"/>
                </a:lnTo>
                <a:lnTo>
                  <a:pt x="3297" y="1964"/>
                </a:lnTo>
                <a:lnTo>
                  <a:pt x="3300" y="1964"/>
                </a:lnTo>
                <a:lnTo>
                  <a:pt x="3304" y="1964"/>
                </a:lnTo>
                <a:lnTo>
                  <a:pt x="3307" y="1964"/>
                </a:lnTo>
                <a:lnTo>
                  <a:pt x="3311" y="1964"/>
                </a:lnTo>
                <a:lnTo>
                  <a:pt x="3314" y="1964"/>
                </a:lnTo>
                <a:lnTo>
                  <a:pt x="3318" y="1964"/>
                </a:lnTo>
                <a:lnTo>
                  <a:pt x="3322" y="1964"/>
                </a:lnTo>
                <a:lnTo>
                  <a:pt x="3325" y="1964"/>
                </a:lnTo>
                <a:lnTo>
                  <a:pt x="3329" y="1964"/>
                </a:lnTo>
                <a:lnTo>
                  <a:pt x="3332" y="1964"/>
                </a:lnTo>
                <a:lnTo>
                  <a:pt x="3336" y="1963"/>
                </a:lnTo>
                <a:lnTo>
                  <a:pt x="3339" y="1963"/>
                </a:lnTo>
                <a:lnTo>
                  <a:pt x="3343" y="1963"/>
                </a:lnTo>
                <a:lnTo>
                  <a:pt x="3347" y="1963"/>
                </a:lnTo>
                <a:lnTo>
                  <a:pt x="3350" y="1963"/>
                </a:lnTo>
                <a:lnTo>
                  <a:pt x="3354" y="1963"/>
                </a:lnTo>
                <a:lnTo>
                  <a:pt x="3357" y="1963"/>
                </a:lnTo>
                <a:lnTo>
                  <a:pt x="3361" y="1962"/>
                </a:lnTo>
                <a:lnTo>
                  <a:pt x="3364" y="1962"/>
                </a:lnTo>
                <a:lnTo>
                  <a:pt x="3368" y="1962"/>
                </a:lnTo>
                <a:lnTo>
                  <a:pt x="3372" y="1962"/>
                </a:lnTo>
                <a:lnTo>
                  <a:pt x="3375" y="1962"/>
                </a:lnTo>
                <a:lnTo>
                  <a:pt x="3379" y="1962"/>
                </a:lnTo>
                <a:lnTo>
                  <a:pt x="3382" y="1961"/>
                </a:lnTo>
                <a:lnTo>
                  <a:pt x="3386" y="1961"/>
                </a:lnTo>
                <a:lnTo>
                  <a:pt x="3389" y="1961"/>
                </a:lnTo>
                <a:lnTo>
                  <a:pt x="3393" y="1961"/>
                </a:lnTo>
                <a:lnTo>
                  <a:pt x="3396" y="1961"/>
                </a:lnTo>
                <a:lnTo>
                  <a:pt x="3400" y="1960"/>
                </a:lnTo>
                <a:lnTo>
                  <a:pt x="3404" y="1960"/>
                </a:lnTo>
                <a:lnTo>
                  <a:pt x="3407" y="1960"/>
                </a:lnTo>
                <a:lnTo>
                  <a:pt x="3411" y="1960"/>
                </a:lnTo>
                <a:lnTo>
                  <a:pt x="3414" y="1959"/>
                </a:lnTo>
                <a:lnTo>
                  <a:pt x="3418" y="1959"/>
                </a:lnTo>
                <a:lnTo>
                  <a:pt x="3421" y="1959"/>
                </a:lnTo>
                <a:lnTo>
                  <a:pt x="3425" y="1959"/>
                </a:lnTo>
                <a:lnTo>
                  <a:pt x="3429" y="1958"/>
                </a:lnTo>
                <a:lnTo>
                  <a:pt x="3432" y="1958"/>
                </a:lnTo>
                <a:lnTo>
                  <a:pt x="3436" y="1958"/>
                </a:lnTo>
                <a:lnTo>
                  <a:pt x="3439" y="1957"/>
                </a:lnTo>
                <a:lnTo>
                  <a:pt x="3443" y="1957"/>
                </a:lnTo>
                <a:lnTo>
                  <a:pt x="3446" y="1957"/>
                </a:lnTo>
                <a:lnTo>
                  <a:pt x="3450" y="1957"/>
                </a:lnTo>
                <a:lnTo>
                  <a:pt x="3454" y="1956"/>
                </a:lnTo>
                <a:lnTo>
                  <a:pt x="3457" y="1956"/>
                </a:lnTo>
                <a:lnTo>
                  <a:pt x="3461" y="1956"/>
                </a:lnTo>
                <a:lnTo>
                  <a:pt x="3464" y="1955"/>
                </a:lnTo>
                <a:lnTo>
                  <a:pt x="3468" y="1955"/>
                </a:lnTo>
                <a:lnTo>
                  <a:pt x="3471" y="1954"/>
                </a:lnTo>
                <a:lnTo>
                  <a:pt x="3475" y="1954"/>
                </a:lnTo>
                <a:lnTo>
                  <a:pt x="3479" y="1954"/>
                </a:lnTo>
                <a:lnTo>
                  <a:pt x="3482" y="1953"/>
                </a:lnTo>
                <a:lnTo>
                  <a:pt x="3486" y="1953"/>
                </a:lnTo>
                <a:lnTo>
                  <a:pt x="3489" y="1952"/>
                </a:lnTo>
                <a:lnTo>
                  <a:pt x="3493" y="1952"/>
                </a:lnTo>
                <a:lnTo>
                  <a:pt x="3496" y="1952"/>
                </a:lnTo>
                <a:lnTo>
                  <a:pt x="3500" y="1951"/>
                </a:lnTo>
                <a:lnTo>
                  <a:pt x="3504" y="1951"/>
                </a:lnTo>
                <a:lnTo>
                  <a:pt x="3507" y="1950"/>
                </a:lnTo>
                <a:lnTo>
                  <a:pt x="3511" y="1950"/>
                </a:lnTo>
                <a:lnTo>
                  <a:pt x="3514" y="1949"/>
                </a:lnTo>
                <a:lnTo>
                  <a:pt x="3518" y="1949"/>
                </a:lnTo>
                <a:lnTo>
                  <a:pt x="3521" y="1948"/>
                </a:lnTo>
                <a:lnTo>
                  <a:pt x="3525" y="1948"/>
                </a:lnTo>
                <a:lnTo>
                  <a:pt x="3529" y="1947"/>
                </a:lnTo>
                <a:lnTo>
                  <a:pt x="3532" y="1947"/>
                </a:lnTo>
                <a:lnTo>
                  <a:pt x="3536" y="1946"/>
                </a:lnTo>
                <a:lnTo>
                  <a:pt x="3539" y="1946"/>
                </a:lnTo>
                <a:lnTo>
                  <a:pt x="3543" y="1945"/>
                </a:lnTo>
                <a:lnTo>
                  <a:pt x="3546" y="1945"/>
                </a:lnTo>
                <a:lnTo>
                  <a:pt x="3550" y="1944"/>
                </a:lnTo>
                <a:lnTo>
                  <a:pt x="3553" y="1943"/>
                </a:lnTo>
                <a:lnTo>
                  <a:pt x="3557" y="1943"/>
                </a:lnTo>
                <a:lnTo>
                  <a:pt x="3561" y="1942"/>
                </a:lnTo>
                <a:lnTo>
                  <a:pt x="3564" y="1942"/>
                </a:lnTo>
                <a:lnTo>
                  <a:pt x="3568" y="1941"/>
                </a:lnTo>
                <a:lnTo>
                  <a:pt x="3571" y="1940"/>
                </a:lnTo>
                <a:lnTo>
                  <a:pt x="3575" y="1940"/>
                </a:lnTo>
                <a:lnTo>
                  <a:pt x="3578" y="1939"/>
                </a:lnTo>
                <a:lnTo>
                  <a:pt x="3582" y="1938"/>
                </a:lnTo>
                <a:lnTo>
                  <a:pt x="3586" y="1938"/>
                </a:lnTo>
                <a:lnTo>
                  <a:pt x="3589" y="1937"/>
                </a:lnTo>
                <a:lnTo>
                  <a:pt x="3593" y="1936"/>
                </a:lnTo>
                <a:lnTo>
                  <a:pt x="3596" y="1935"/>
                </a:lnTo>
                <a:lnTo>
                  <a:pt x="3600" y="1935"/>
                </a:lnTo>
                <a:lnTo>
                  <a:pt x="3603" y="1934"/>
                </a:lnTo>
                <a:lnTo>
                  <a:pt x="3607" y="1933"/>
                </a:lnTo>
                <a:lnTo>
                  <a:pt x="3611" y="1932"/>
                </a:lnTo>
                <a:lnTo>
                  <a:pt x="3614" y="1932"/>
                </a:lnTo>
                <a:lnTo>
                  <a:pt x="3618" y="1931"/>
                </a:lnTo>
                <a:lnTo>
                  <a:pt x="3621" y="1930"/>
                </a:lnTo>
                <a:lnTo>
                  <a:pt x="3625" y="1929"/>
                </a:lnTo>
                <a:lnTo>
                  <a:pt x="3628" y="1928"/>
                </a:lnTo>
                <a:lnTo>
                  <a:pt x="3632" y="1928"/>
                </a:lnTo>
                <a:lnTo>
                  <a:pt x="3636" y="1927"/>
                </a:lnTo>
                <a:lnTo>
                  <a:pt x="3639" y="1926"/>
                </a:lnTo>
                <a:lnTo>
                  <a:pt x="3643" y="1925"/>
                </a:lnTo>
                <a:lnTo>
                  <a:pt x="3646" y="1924"/>
                </a:lnTo>
                <a:lnTo>
                  <a:pt x="3650" y="1923"/>
                </a:lnTo>
                <a:lnTo>
                  <a:pt x="3653" y="1922"/>
                </a:lnTo>
                <a:lnTo>
                  <a:pt x="3657" y="1921"/>
                </a:lnTo>
                <a:lnTo>
                  <a:pt x="3661" y="1920"/>
                </a:lnTo>
                <a:lnTo>
                  <a:pt x="3664" y="1919"/>
                </a:lnTo>
                <a:lnTo>
                  <a:pt x="3668" y="1919"/>
                </a:lnTo>
                <a:lnTo>
                  <a:pt x="3671" y="1918"/>
                </a:lnTo>
                <a:lnTo>
                  <a:pt x="3675" y="1917"/>
                </a:lnTo>
                <a:lnTo>
                  <a:pt x="3678" y="1916"/>
                </a:lnTo>
                <a:lnTo>
                  <a:pt x="3682" y="1914"/>
                </a:lnTo>
                <a:lnTo>
                  <a:pt x="3686" y="1913"/>
                </a:lnTo>
                <a:lnTo>
                  <a:pt x="3689" y="1912"/>
                </a:lnTo>
                <a:lnTo>
                  <a:pt x="3693" y="1911"/>
                </a:lnTo>
                <a:lnTo>
                  <a:pt x="3696" y="1910"/>
                </a:lnTo>
                <a:lnTo>
                  <a:pt x="3700" y="1909"/>
                </a:lnTo>
                <a:lnTo>
                  <a:pt x="3703" y="1908"/>
                </a:lnTo>
                <a:lnTo>
                  <a:pt x="3707" y="1907"/>
                </a:lnTo>
                <a:lnTo>
                  <a:pt x="3710" y="1906"/>
                </a:lnTo>
                <a:lnTo>
                  <a:pt x="3714" y="1905"/>
                </a:lnTo>
                <a:lnTo>
                  <a:pt x="3718" y="1903"/>
                </a:lnTo>
                <a:lnTo>
                  <a:pt x="3721" y="1902"/>
                </a:lnTo>
                <a:lnTo>
                  <a:pt x="3725" y="1901"/>
                </a:lnTo>
                <a:lnTo>
                  <a:pt x="3728" y="1900"/>
                </a:lnTo>
                <a:lnTo>
                  <a:pt x="3732" y="1899"/>
                </a:lnTo>
                <a:lnTo>
                  <a:pt x="3735" y="1897"/>
                </a:lnTo>
                <a:lnTo>
                  <a:pt x="3739" y="1896"/>
                </a:lnTo>
                <a:lnTo>
                  <a:pt x="3743" y="1895"/>
                </a:lnTo>
                <a:lnTo>
                  <a:pt x="3746" y="1894"/>
                </a:lnTo>
                <a:lnTo>
                  <a:pt x="3750" y="1892"/>
                </a:lnTo>
                <a:lnTo>
                  <a:pt x="3753" y="1891"/>
                </a:lnTo>
                <a:lnTo>
                  <a:pt x="3757" y="1890"/>
                </a:lnTo>
                <a:lnTo>
                  <a:pt x="3760" y="1888"/>
                </a:lnTo>
                <a:lnTo>
                  <a:pt x="3764" y="1887"/>
                </a:lnTo>
                <a:lnTo>
                  <a:pt x="3768" y="1886"/>
                </a:lnTo>
                <a:lnTo>
                  <a:pt x="3771" y="1884"/>
                </a:lnTo>
                <a:lnTo>
                  <a:pt x="3775" y="1883"/>
                </a:lnTo>
                <a:lnTo>
                  <a:pt x="3778" y="1881"/>
                </a:lnTo>
                <a:lnTo>
                  <a:pt x="3782" y="1880"/>
                </a:lnTo>
                <a:lnTo>
                  <a:pt x="3785" y="1878"/>
                </a:lnTo>
                <a:lnTo>
                  <a:pt x="3789" y="1877"/>
                </a:lnTo>
                <a:lnTo>
                  <a:pt x="3793" y="1875"/>
                </a:lnTo>
                <a:lnTo>
                  <a:pt x="3796" y="1874"/>
                </a:lnTo>
                <a:lnTo>
                  <a:pt x="3800" y="1872"/>
                </a:lnTo>
                <a:lnTo>
                  <a:pt x="3803" y="1871"/>
                </a:lnTo>
                <a:lnTo>
                  <a:pt x="3807" y="1869"/>
                </a:lnTo>
                <a:lnTo>
                  <a:pt x="3810" y="1868"/>
                </a:lnTo>
                <a:lnTo>
                  <a:pt x="3814" y="1866"/>
                </a:lnTo>
                <a:lnTo>
                  <a:pt x="3818" y="1864"/>
                </a:lnTo>
                <a:lnTo>
                  <a:pt x="3821" y="1863"/>
                </a:lnTo>
                <a:lnTo>
                  <a:pt x="3825" y="1861"/>
                </a:lnTo>
                <a:lnTo>
                  <a:pt x="3828" y="1859"/>
                </a:lnTo>
                <a:lnTo>
                  <a:pt x="3832" y="1858"/>
                </a:lnTo>
                <a:lnTo>
                  <a:pt x="3835" y="1856"/>
                </a:lnTo>
                <a:lnTo>
                  <a:pt x="3839" y="1854"/>
                </a:lnTo>
                <a:lnTo>
                  <a:pt x="3843" y="1852"/>
                </a:lnTo>
                <a:lnTo>
                  <a:pt x="3846" y="1851"/>
                </a:lnTo>
                <a:lnTo>
                  <a:pt x="3850" y="1849"/>
                </a:lnTo>
                <a:lnTo>
                  <a:pt x="3853" y="1847"/>
                </a:lnTo>
                <a:lnTo>
                  <a:pt x="3857" y="1845"/>
                </a:lnTo>
                <a:lnTo>
                  <a:pt x="3860" y="1843"/>
                </a:lnTo>
                <a:lnTo>
                  <a:pt x="3864" y="1841"/>
                </a:lnTo>
                <a:lnTo>
                  <a:pt x="3867" y="1840"/>
                </a:lnTo>
                <a:lnTo>
                  <a:pt x="3871" y="1838"/>
                </a:lnTo>
                <a:lnTo>
                  <a:pt x="3875" y="1836"/>
                </a:lnTo>
                <a:lnTo>
                  <a:pt x="3878" y="1834"/>
                </a:lnTo>
                <a:lnTo>
                  <a:pt x="3882" y="1832"/>
                </a:lnTo>
                <a:lnTo>
                  <a:pt x="3885" y="1830"/>
                </a:lnTo>
                <a:lnTo>
                  <a:pt x="3889" y="1828"/>
                </a:lnTo>
                <a:lnTo>
                  <a:pt x="3892" y="1826"/>
                </a:lnTo>
                <a:lnTo>
                  <a:pt x="3896" y="1824"/>
                </a:lnTo>
                <a:lnTo>
                  <a:pt x="3900" y="1822"/>
                </a:lnTo>
                <a:lnTo>
                  <a:pt x="3903" y="1820"/>
                </a:lnTo>
                <a:lnTo>
                  <a:pt x="3907" y="1817"/>
                </a:lnTo>
                <a:lnTo>
                  <a:pt x="3910" y="1815"/>
                </a:lnTo>
                <a:lnTo>
                  <a:pt x="3914" y="1813"/>
                </a:lnTo>
                <a:lnTo>
                  <a:pt x="3917" y="1811"/>
                </a:lnTo>
                <a:lnTo>
                  <a:pt x="3921" y="1809"/>
                </a:lnTo>
                <a:lnTo>
                  <a:pt x="3925" y="1807"/>
                </a:lnTo>
                <a:lnTo>
                  <a:pt x="3928" y="1804"/>
                </a:lnTo>
                <a:lnTo>
                  <a:pt x="3932" y="1802"/>
                </a:lnTo>
                <a:lnTo>
                  <a:pt x="3935" y="1800"/>
                </a:lnTo>
                <a:lnTo>
                  <a:pt x="3939" y="1797"/>
                </a:lnTo>
                <a:lnTo>
                  <a:pt x="3942" y="1795"/>
                </a:lnTo>
                <a:lnTo>
                  <a:pt x="3946" y="1793"/>
                </a:lnTo>
                <a:lnTo>
                  <a:pt x="3950" y="1790"/>
                </a:lnTo>
                <a:lnTo>
                  <a:pt x="3953" y="1788"/>
                </a:lnTo>
                <a:lnTo>
                  <a:pt x="3957" y="1786"/>
                </a:lnTo>
                <a:lnTo>
                  <a:pt x="3960" y="1783"/>
                </a:lnTo>
                <a:lnTo>
                  <a:pt x="3964" y="1781"/>
                </a:lnTo>
                <a:lnTo>
                  <a:pt x="3967" y="1778"/>
                </a:lnTo>
                <a:lnTo>
                  <a:pt x="3971" y="1776"/>
                </a:lnTo>
                <a:lnTo>
                  <a:pt x="3975" y="1773"/>
                </a:lnTo>
                <a:lnTo>
                  <a:pt x="3978" y="1771"/>
                </a:lnTo>
                <a:lnTo>
                  <a:pt x="3982" y="1768"/>
                </a:lnTo>
                <a:lnTo>
                  <a:pt x="3985" y="1765"/>
                </a:lnTo>
                <a:lnTo>
                  <a:pt x="3989" y="1763"/>
                </a:lnTo>
                <a:lnTo>
                  <a:pt x="3992" y="1760"/>
                </a:lnTo>
                <a:lnTo>
                  <a:pt x="3996" y="1757"/>
                </a:lnTo>
                <a:lnTo>
                  <a:pt x="4000" y="1755"/>
                </a:lnTo>
                <a:lnTo>
                  <a:pt x="4003" y="1752"/>
                </a:lnTo>
                <a:lnTo>
                  <a:pt x="4007" y="1749"/>
                </a:lnTo>
                <a:lnTo>
                  <a:pt x="4010" y="1747"/>
                </a:lnTo>
                <a:lnTo>
                  <a:pt x="4014" y="1744"/>
                </a:lnTo>
                <a:lnTo>
                  <a:pt x="4017" y="1741"/>
                </a:lnTo>
                <a:lnTo>
                  <a:pt x="4021" y="1738"/>
                </a:lnTo>
                <a:lnTo>
                  <a:pt x="4024" y="1735"/>
                </a:lnTo>
                <a:lnTo>
                  <a:pt x="4028" y="1732"/>
                </a:lnTo>
                <a:lnTo>
                  <a:pt x="4032" y="1729"/>
                </a:lnTo>
                <a:lnTo>
                  <a:pt x="4035" y="1726"/>
                </a:lnTo>
                <a:lnTo>
                  <a:pt x="4039" y="1723"/>
                </a:lnTo>
                <a:lnTo>
                  <a:pt x="4042" y="1720"/>
                </a:lnTo>
                <a:lnTo>
                  <a:pt x="4046" y="1717"/>
                </a:lnTo>
                <a:lnTo>
                  <a:pt x="4049" y="1714"/>
                </a:lnTo>
                <a:lnTo>
                  <a:pt x="4053" y="1711"/>
                </a:lnTo>
                <a:lnTo>
                  <a:pt x="4057" y="1708"/>
                </a:lnTo>
                <a:lnTo>
                  <a:pt x="4060" y="1705"/>
                </a:lnTo>
                <a:lnTo>
                  <a:pt x="4064" y="1702"/>
                </a:lnTo>
                <a:lnTo>
                  <a:pt x="4067" y="1699"/>
                </a:lnTo>
                <a:lnTo>
                  <a:pt x="4071" y="1696"/>
                </a:lnTo>
                <a:lnTo>
                  <a:pt x="4074" y="1692"/>
                </a:lnTo>
                <a:lnTo>
                  <a:pt x="4078" y="1689"/>
                </a:lnTo>
                <a:lnTo>
                  <a:pt x="4082" y="1686"/>
                </a:lnTo>
                <a:lnTo>
                  <a:pt x="4085" y="1682"/>
                </a:lnTo>
                <a:lnTo>
                  <a:pt x="4089" y="1679"/>
                </a:lnTo>
                <a:lnTo>
                  <a:pt x="4092" y="1676"/>
                </a:lnTo>
                <a:lnTo>
                  <a:pt x="4096" y="1672"/>
                </a:lnTo>
                <a:lnTo>
                  <a:pt x="4099" y="1669"/>
                </a:lnTo>
                <a:lnTo>
                  <a:pt x="4103" y="1665"/>
                </a:lnTo>
                <a:lnTo>
                  <a:pt x="4107" y="1662"/>
                </a:lnTo>
                <a:lnTo>
                  <a:pt x="4110" y="1658"/>
                </a:lnTo>
                <a:lnTo>
                  <a:pt x="4114" y="1655"/>
                </a:lnTo>
                <a:lnTo>
                  <a:pt x="4117" y="1651"/>
                </a:lnTo>
                <a:lnTo>
                  <a:pt x="4121" y="1648"/>
                </a:lnTo>
                <a:lnTo>
                  <a:pt x="4124" y="1644"/>
                </a:lnTo>
                <a:lnTo>
                  <a:pt x="4128" y="1640"/>
                </a:lnTo>
                <a:lnTo>
                  <a:pt x="4132" y="1637"/>
                </a:lnTo>
                <a:lnTo>
                  <a:pt x="4135" y="1633"/>
                </a:lnTo>
                <a:lnTo>
                  <a:pt x="4139" y="1629"/>
                </a:lnTo>
                <a:lnTo>
                  <a:pt x="4142" y="1625"/>
                </a:lnTo>
                <a:lnTo>
                  <a:pt x="4146" y="1622"/>
                </a:lnTo>
                <a:lnTo>
                  <a:pt x="4149" y="1618"/>
                </a:lnTo>
                <a:lnTo>
                  <a:pt x="4153" y="1614"/>
                </a:lnTo>
                <a:lnTo>
                  <a:pt x="4157" y="1610"/>
                </a:lnTo>
                <a:lnTo>
                  <a:pt x="4160" y="1606"/>
                </a:lnTo>
                <a:lnTo>
                  <a:pt x="4164" y="1602"/>
                </a:lnTo>
                <a:lnTo>
                  <a:pt x="4167" y="1598"/>
                </a:lnTo>
                <a:lnTo>
                  <a:pt x="4171" y="1594"/>
                </a:lnTo>
                <a:lnTo>
                  <a:pt x="4174" y="1590"/>
                </a:lnTo>
                <a:lnTo>
                  <a:pt x="4178" y="1586"/>
                </a:lnTo>
                <a:lnTo>
                  <a:pt x="4181" y="1582"/>
                </a:lnTo>
                <a:lnTo>
                  <a:pt x="4185" y="1578"/>
                </a:lnTo>
                <a:lnTo>
                  <a:pt x="4189" y="1574"/>
                </a:lnTo>
                <a:lnTo>
                  <a:pt x="4192" y="1569"/>
                </a:lnTo>
                <a:lnTo>
                  <a:pt x="4196" y="1565"/>
                </a:lnTo>
                <a:lnTo>
                  <a:pt x="4199" y="1561"/>
                </a:lnTo>
                <a:lnTo>
                  <a:pt x="4203" y="1557"/>
                </a:lnTo>
                <a:lnTo>
                  <a:pt x="4206" y="1552"/>
                </a:lnTo>
                <a:lnTo>
                  <a:pt x="4210" y="1548"/>
                </a:lnTo>
                <a:lnTo>
                  <a:pt x="4214" y="1543"/>
                </a:lnTo>
                <a:lnTo>
                  <a:pt x="4217" y="1539"/>
                </a:lnTo>
                <a:lnTo>
                  <a:pt x="4221" y="1535"/>
                </a:lnTo>
                <a:lnTo>
                  <a:pt x="4224" y="1530"/>
                </a:lnTo>
                <a:lnTo>
                  <a:pt x="4228" y="1526"/>
                </a:lnTo>
                <a:lnTo>
                  <a:pt x="4231" y="1521"/>
                </a:lnTo>
                <a:lnTo>
                  <a:pt x="4235" y="1516"/>
                </a:lnTo>
                <a:lnTo>
                  <a:pt x="4239" y="1512"/>
                </a:lnTo>
                <a:lnTo>
                  <a:pt x="4242" y="1507"/>
                </a:lnTo>
                <a:lnTo>
                  <a:pt x="4246" y="1502"/>
                </a:lnTo>
                <a:lnTo>
                  <a:pt x="4249" y="1498"/>
                </a:lnTo>
                <a:lnTo>
                  <a:pt x="4253" y="1493"/>
                </a:lnTo>
                <a:lnTo>
                  <a:pt x="4256" y="1488"/>
                </a:lnTo>
                <a:lnTo>
                  <a:pt x="4260" y="1483"/>
                </a:lnTo>
                <a:lnTo>
                  <a:pt x="4264" y="1478"/>
                </a:lnTo>
                <a:lnTo>
                  <a:pt x="4267" y="1474"/>
                </a:lnTo>
                <a:lnTo>
                  <a:pt x="4271" y="1469"/>
                </a:lnTo>
                <a:lnTo>
                  <a:pt x="4274" y="1464"/>
                </a:lnTo>
                <a:lnTo>
                  <a:pt x="4278" y="1459"/>
                </a:lnTo>
                <a:lnTo>
                  <a:pt x="4281" y="1454"/>
                </a:lnTo>
                <a:lnTo>
                  <a:pt x="4285" y="1448"/>
                </a:lnTo>
                <a:lnTo>
                  <a:pt x="4289" y="1443"/>
                </a:lnTo>
                <a:lnTo>
                  <a:pt x="4292" y="1438"/>
                </a:lnTo>
                <a:lnTo>
                  <a:pt x="4296" y="1433"/>
                </a:lnTo>
                <a:lnTo>
                  <a:pt x="4299" y="1428"/>
                </a:lnTo>
                <a:lnTo>
                  <a:pt x="4303" y="1423"/>
                </a:lnTo>
                <a:lnTo>
                  <a:pt x="4306" y="1417"/>
                </a:lnTo>
              </a:path>
            </a:pathLst>
          </a:custGeom>
          <a:noFill/>
          <a:ln w="38100">
            <a:solidFill>
              <a:srgbClr val="24A0EC"/>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91507" name="Freeform 22"/>
          <p:cNvSpPr>
            <a:spLocks/>
          </p:cNvSpPr>
          <p:nvPr/>
        </p:nvSpPr>
        <p:spPr bwMode="gray">
          <a:xfrm>
            <a:off x="1627189" y="1692277"/>
            <a:ext cx="6154737" cy="3471863"/>
          </a:xfrm>
          <a:custGeom>
            <a:avLst/>
            <a:gdLst>
              <a:gd name="T0" fmla="*/ 2147483646 w 4306"/>
              <a:gd name="T1" fmla="*/ 2147483646 h 2668"/>
              <a:gd name="T2" fmla="*/ 2147483646 w 4306"/>
              <a:gd name="T3" fmla="*/ 2147483646 h 2668"/>
              <a:gd name="T4" fmla="*/ 2147483646 w 4306"/>
              <a:gd name="T5" fmla="*/ 2147483646 h 2668"/>
              <a:gd name="T6" fmla="*/ 2147483646 w 4306"/>
              <a:gd name="T7" fmla="*/ 2147483646 h 2668"/>
              <a:gd name="T8" fmla="*/ 2147483646 w 4306"/>
              <a:gd name="T9" fmla="*/ 2147483646 h 2668"/>
              <a:gd name="T10" fmla="*/ 2147483646 w 4306"/>
              <a:gd name="T11" fmla="*/ 2147483646 h 2668"/>
              <a:gd name="T12" fmla="*/ 2147483646 w 4306"/>
              <a:gd name="T13" fmla="*/ 2147483646 h 2668"/>
              <a:gd name="T14" fmla="*/ 2147483646 w 4306"/>
              <a:gd name="T15" fmla="*/ 2147483646 h 2668"/>
              <a:gd name="T16" fmla="*/ 2147483646 w 4306"/>
              <a:gd name="T17" fmla="*/ 2147483646 h 2668"/>
              <a:gd name="T18" fmla="*/ 2147483646 w 4306"/>
              <a:gd name="T19" fmla="*/ 2147483646 h 2668"/>
              <a:gd name="T20" fmla="*/ 2147483646 w 4306"/>
              <a:gd name="T21" fmla="*/ 2147483646 h 2668"/>
              <a:gd name="T22" fmla="*/ 2147483646 w 4306"/>
              <a:gd name="T23" fmla="*/ 2147483646 h 2668"/>
              <a:gd name="T24" fmla="*/ 2147483646 w 4306"/>
              <a:gd name="T25" fmla="*/ 2147483646 h 2668"/>
              <a:gd name="T26" fmla="*/ 2147483646 w 4306"/>
              <a:gd name="T27" fmla="*/ 2147483646 h 2668"/>
              <a:gd name="T28" fmla="*/ 2147483646 w 4306"/>
              <a:gd name="T29" fmla="*/ 2147483646 h 2668"/>
              <a:gd name="T30" fmla="*/ 2147483646 w 4306"/>
              <a:gd name="T31" fmla="*/ 2147483646 h 2668"/>
              <a:gd name="T32" fmla="*/ 2147483646 w 4306"/>
              <a:gd name="T33" fmla="*/ 2147483646 h 2668"/>
              <a:gd name="T34" fmla="*/ 2147483646 w 4306"/>
              <a:gd name="T35" fmla="*/ 2147483646 h 2668"/>
              <a:gd name="T36" fmla="*/ 2147483646 w 4306"/>
              <a:gd name="T37" fmla="*/ 2147483646 h 2668"/>
              <a:gd name="T38" fmla="*/ 2147483646 w 4306"/>
              <a:gd name="T39" fmla="*/ 2147483646 h 2668"/>
              <a:gd name="T40" fmla="*/ 2147483646 w 4306"/>
              <a:gd name="T41" fmla="*/ 2147483646 h 2668"/>
              <a:gd name="T42" fmla="*/ 2147483646 w 4306"/>
              <a:gd name="T43" fmla="*/ 2147483646 h 2668"/>
              <a:gd name="T44" fmla="*/ 2147483646 w 4306"/>
              <a:gd name="T45" fmla="*/ 2147483646 h 2668"/>
              <a:gd name="T46" fmla="*/ 2147483646 w 4306"/>
              <a:gd name="T47" fmla="*/ 2147483646 h 2668"/>
              <a:gd name="T48" fmla="*/ 2147483646 w 4306"/>
              <a:gd name="T49" fmla="*/ 2147483646 h 2668"/>
              <a:gd name="T50" fmla="*/ 2147483646 w 4306"/>
              <a:gd name="T51" fmla="*/ 2147483646 h 2668"/>
              <a:gd name="T52" fmla="*/ 2147483646 w 4306"/>
              <a:gd name="T53" fmla="*/ 2147483646 h 2668"/>
              <a:gd name="T54" fmla="*/ 2147483646 w 4306"/>
              <a:gd name="T55" fmla="*/ 2147483646 h 2668"/>
              <a:gd name="T56" fmla="*/ 2147483646 w 4306"/>
              <a:gd name="T57" fmla="*/ 2147483646 h 2668"/>
              <a:gd name="T58" fmla="*/ 2147483646 w 4306"/>
              <a:gd name="T59" fmla="*/ 2147483646 h 2668"/>
              <a:gd name="T60" fmla="*/ 2147483646 w 4306"/>
              <a:gd name="T61" fmla="*/ 2147483646 h 2668"/>
              <a:gd name="T62" fmla="*/ 2147483646 w 4306"/>
              <a:gd name="T63" fmla="*/ 2147483646 h 2668"/>
              <a:gd name="T64" fmla="*/ 2147483646 w 4306"/>
              <a:gd name="T65" fmla="*/ 2147483646 h 2668"/>
              <a:gd name="T66" fmla="*/ 2147483646 w 4306"/>
              <a:gd name="T67" fmla="*/ 2147483646 h 2668"/>
              <a:gd name="T68" fmla="*/ 2147483646 w 4306"/>
              <a:gd name="T69" fmla="*/ 2147483646 h 2668"/>
              <a:gd name="T70" fmla="*/ 2147483646 w 4306"/>
              <a:gd name="T71" fmla="*/ 2147483646 h 2668"/>
              <a:gd name="T72" fmla="*/ 2147483646 w 4306"/>
              <a:gd name="T73" fmla="*/ 2147483646 h 2668"/>
              <a:gd name="T74" fmla="*/ 2147483646 w 4306"/>
              <a:gd name="T75" fmla="*/ 2147483646 h 2668"/>
              <a:gd name="T76" fmla="*/ 2147483646 w 4306"/>
              <a:gd name="T77" fmla="*/ 2147483646 h 2668"/>
              <a:gd name="T78" fmla="*/ 2147483646 w 4306"/>
              <a:gd name="T79" fmla="*/ 2147483646 h 2668"/>
              <a:gd name="T80" fmla="*/ 2147483646 w 4306"/>
              <a:gd name="T81" fmla="*/ 2147483646 h 2668"/>
              <a:gd name="T82" fmla="*/ 2147483646 w 4306"/>
              <a:gd name="T83" fmla="*/ 2147483646 h 2668"/>
              <a:gd name="T84" fmla="*/ 2147483646 w 4306"/>
              <a:gd name="T85" fmla="*/ 2147483646 h 2668"/>
              <a:gd name="T86" fmla="*/ 2147483646 w 4306"/>
              <a:gd name="T87" fmla="*/ 2147483646 h 2668"/>
              <a:gd name="T88" fmla="*/ 2147483646 w 4306"/>
              <a:gd name="T89" fmla="*/ 2147483646 h 2668"/>
              <a:gd name="T90" fmla="*/ 2147483646 w 4306"/>
              <a:gd name="T91" fmla="*/ 2147483646 h 2668"/>
              <a:gd name="T92" fmla="*/ 2147483646 w 4306"/>
              <a:gd name="T93" fmla="*/ 2147483646 h 2668"/>
              <a:gd name="T94" fmla="*/ 2147483646 w 4306"/>
              <a:gd name="T95" fmla="*/ 2147483646 h 2668"/>
              <a:gd name="T96" fmla="*/ 2147483646 w 4306"/>
              <a:gd name="T97" fmla="*/ 2147483646 h 2668"/>
              <a:gd name="T98" fmla="*/ 2147483646 w 4306"/>
              <a:gd name="T99" fmla="*/ 2147483646 h 2668"/>
              <a:gd name="T100" fmla="*/ 2147483646 w 4306"/>
              <a:gd name="T101" fmla="*/ 2147483646 h 2668"/>
              <a:gd name="T102" fmla="*/ 2147483646 w 4306"/>
              <a:gd name="T103" fmla="*/ 2147483646 h 2668"/>
              <a:gd name="T104" fmla="*/ 2147483646 w 4306"/>
              <a:gd name="T105" fmla="*/ 2147483646 h 2668"/>
              <a:gd name="T106" fmla="*/ 2147483646 w 4306"/>
              <a:gd name="T107" fmla="*/ 2147483646 h 2668"/>
              <a:gd name="T108" fmla="*/ 2147483646 w 4306"/>
              <a:gd name="T109" fmla="*/ 2147483646 h 2668"/>
              <a:gd name="T110" fmla="*/ 2147483646 w 4306"/>
              <a:gd name="T111" fmla="*/ 2147483646 h 2668"/>
              <a:gd name="T112" fmla="*/ 2147483646 w 4306"/>
              <a:gd name="T113" fmla="*/ 2147483646 h 2668"/>
              <a:gd name="T114" fmla="*/ 2147483646 w 4306"/>
              <a:gd name="T115" fmla="*/ 2147483646 h 2668"/>
              <a:gd name="T116" fmla="*/ 2147483646 w 4306"/>
              <a:gd name="T117" fmla="*/ 2147483646 h 2668"/>
              <a:gd name="T118" fmla="*/ 2147483646 w 4306"/>
              <a:gd name="T119" fmla="*/ 2147483646 h 2668"/>
              <a:gd name="T120" fmla="*/ 2147483646 w 4306"/>
              <a:gd name="T121" fmla="*/ 2147483646 h 2668"/>
              <a:gd name="T122" fmla="*/ 2147483646 w 4306"/>
              <a:gd name="T123" fmla="*/ 2147483646 h 2668"/>
              <a:gd name="T124" fmla="*/ 2147483646 w 4306"/>
              <a:gd name="T125" fmla="*/ 2147483646 h 26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06"/>
              <a:gd name="T190" fmla="*/ 0 h 2668"/>
              <a:gd name="T191" fmla="*/ 4306 w 4306"/>
              <a:gd name="T192" fmla="*/ 2668 h 26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06" h="2668">
                <a:moveTo>
                  <a:pt x="0" y="2541"/>
                </a:moveTo>
                <a:lnTo>
                  <a:pt x="3" y="2543"/>
                </a:lnTo>
                <a:lnTo>
                  <a:pt x="7" y="2545"/>
                </a:lnTo>
                <a:lnTo>
                  <a:pt x="10" y="2547"/>
                </a:lnTo>
                <a:lnTo>
                  <a:pt x="14" y="2550"/>
                </a:lnTo>
                <a:lnTo>
                  <a:pt x="17" y="2552"/>
                </a:lnTo>
                <a:lnTo>
                  <a:pt x="21" y="2554"/>
                </a:lnTo>
                <a:lnTo>
                  <a:pt x="25" y="2556"/>
                </a:lnTo>
                <a:lnTo>
                  <a:pt x="28" y="2558"/>
                </a:lnTo>
                <a:lnTo>
                  <a:pt x="32" y="2560"/>
                </a:lnTo>
                <a:lnTo>
                  <a:pt x="35" y="2562"/>
                </a:lnTo>
                <a:lnTo>
                  <a:pt x="39" y="2564"/>
                </a:lnTo>
                <a:lnTo>
                  <a:pt x="42" y="2566"/>
                </a:lnTo>
                <a:lnTo>
                  <a:pt x="46" y="2568"/>
                </a:lnTo>
                <a:lnTo>
                  <a:pt x="50" y="2570"/>
                </a:lnTo>
                <a:lnTo>
                  <a:pt x="53" y="2572"/>
                </a:lnTo>
                <a:lnTo>
                  <a:pt x="57" y="2574"/>
                </a:lnTo>
                <a:lnTo>
                  <a:pt x="60" y="2575"/>
                </a:lnTo>
                <a:lnTo>
                  <a:pt x="64" y="2577"/>
                </a:lnTo>
                <a:lnTo>
                  <a:pt x="67" y="2579"/>
                </a:lnTo>
                <a:lnTo>
                  <a:pt x="71" y="2581"/>
                </a:lnTo>
                <a:lnTo>
                  <a:pt x="75" y="2583"/>
                </a:lnTo>
                <a:lnTo>
                  <a:pt x="78" y="2584"/>
                </a:lnTo>
                <a:lnTo>
                  <a:pt x="82" y="2586"/>
                </a:lnTo>
                <a:lnTo>
                  <a:pt x="85" y="2588"/>
                </a:lnTo>
                <a:lnTo>
                  <a:pt x="89" y="2589"/>
                </a:lnTo>
                <a:lnTo>
                  <a:pt x="92" y="2591"/>
                </a:lnTo>
                <a:lnTo>
                  <a:pt x="96" y="2593"/>
                </a:lnTo>
                <a:lnTo>
                  <a:pt x="100" y="2594"/>
                </a:lnTo>
                <a:lnTo>
                  <a:pt x="103" y="2596"/>
                </a:lnTo>
                <a:lnTo>
                  <a:pt x="107" y="2597"/>
                </a:lnTo>
                <a:lnTo>
                  <a:pt x="110" y="2599"/>
                </a:lnTo>
                <a:lnTo>
                  <a:pt x="114" y="2601"/>
                </a:lnTo>
                <a:lnTo>
                  <a:pt x="117" y="2602"/>
                </a:lnTo>
                <a:lnTo>
                  <a:pt x="121" y="2604"/>
                </a:lnTo>
                <a:lnTo>
                  <a:pt x="125" y="2605"/>
                </a:lnTo>
                <a:lnTo>
                  <a:pt x="128" y="2606"/>
                </a:lnTo>
                <a:lnTo>
                  <a:pt x="132" y="2608"/>
                </a:lnTo>
                <a:lnTo>
                  <a:pt x="135" y="2609"/>
                </a:lnTo>
                <a:lnTo>
                  <a:pt x="139" y="2611"/>
                </a:lnTo>
                <a:lnTo>
                  <a:pt x="142" y="2612"/>
                </a:lnTo>
                <a:lnTo>
                  <a:pt x="146" y="2613"/>
                </a:lnTo>
                <a:lnTo>
                  <a:pt x="149" y="2615"/>
                </a:lnTo>
                <a:lnTo>
                  <a:pt x="153" y="2616"/>
                </a:lnTo>
                <a:lnTo>
                  <a:pt x="157" y="2617"/>
                </a:lnTo>
                <a:lnTo>
                  <a:pt x="160" y="2619"/>
                </a:lnTo>
                <a:lnTo>
                  <a:pt x="164" y="2620"/>
                </a:lnTo>
                <a:lnTo>
                  <a:pt x="167" y="2621"/>
                </a:lnTo>
                <a:lnTo>
                  <a:pt x="171" y="2622"/>
                </a:lnTo>
                <a:lnTo>
                  <a:pt x="174" y="2623"/>
                </a:lnTo>
                <a:lnTo>
                  <a:pt x="178" y="2625"/>
                </a:lnTo>
                <a:lnTo>
                  <a:pt x="182" y="2626"/>
                </a:lnTo>
                <a:lnTo>
                  <a:pt x="185" y="2627"/>
                </a:lnTo>
                <a:lnTo>
                  <a:pt x="189" y="2628"/>
                </a:lnTo>
                <a:lnTo>
                  <a:pt x="192" y="2629"/>
                </a:lnTo>
                <a:lnTo>
                  <a:pt x="196" y="2630"/>
                </a:lnTo>
                <a:lnTo>
                  <a:pt x="199" y="2631"/>
                </a:lnTo>
                <a:lnTo>
                  <a:pt x="203" y="2632"/>
                </a:lnTo>
                <a:lnTo>
                  <a:pt x="207" y="2633"/>
                </a:lnTo>
                <a:lnTo>
                  <a:pt x="210" y="2634"/>
                </a:lnTo>
                <a:lnTo>
                  <a:pt x="214" y="2635"/>
                </a:lnTo>
                <a:lnTo>
                  <a:pt x="217" y="2636"/>
                </a:lnTo>
                <a:lnTo>
                  <a:pt x="221" y="2637"/>
                </a:lnTo>
                <a:lnTo>
                  <a:pt x="224" y="2638"/>
                </a:lnTo>
                <a:lnTo>
                  <a:pt x="228" y="2639"/>
                </a:lnTo>
                <a:lnTo>
                  <a:pt x="232" y="2640"/>
                </a:lnTo>
                <a:lnTo>
                  <a:pt x="235" y="2641"/>
                </a:lnTo>
                <a:lnTo>
                  <a:pt x="239" y="2642"/>
                </a:lnTo>
                <a:lnTo>
                  <a:pt x="242" y="2643"/>
                </a:lnTo>
                <a:lnTo>
                  <a:pt x="246" y="2644"/>
                </a:lnTo>
                <a:lnTo>
                  <a:pt x="249" y="2644"/>
                </a:lnTo>
                <a:lnTo>
                  <a:pt x="253" y="2645"/>
                </a:lnTo>
                <a:lnTo>
                  <a:pt x="257" y="2646"/>
                </a:lnTo>
                <a:lnTo>
                  <a:pt x="260" y="2647"/>
                </a:lnTo>
                <a:lnTo>
                  <a:pt x="264" y="2648"/>
                </a:lnTo>
                <a:lnTo>
                  <a:pt x="267" y="2648"/>
                </a:lnTo>
                <a:lnTo>
                  <a:pt x="271" y="2649"/>
                </a:lnTo>
                <a:lnTo>
                  <a:pt x="274" y="2650"/>
                </a:lnTo>
                <a:lnTo>
                  <a:pt x="278" y="2650"/>
                </a:lnTo>
                <a:lnTo>
                  <a:pt x="282" y="2651"/>
                </a:lnTo>
                <a:lnTo>
                  <a:pt x="285" y="2652"/>
                </a:lnTo>
                <a:lnTo>
                  <a:pt x="289" y="2652"/>
                </a:lnTo>
                <a:lnTo>
                  <a:pt x="292" y="2653"/>
                </a:lnTo>
                <a:lnTo>
                  <a:pt x="296" y="2654"/>
                </a:lnTo>
                <a:lnTo>
                  <a:pt x="299" y="2654"/>
                </a:lnTo>
                <a:lnTo>
                  <a:pt x="303" y="2655"/>
                </a:lnTo>
                <a:lnTo>
                  <a:pt x="306" y="2655"/>
                </a:lnTo>
                <a:lnTo>
                  <a:pt x="310" y="2656"/>
                </a:lnTo>
                <a:lnTo>
                  <a:pt x="314" y="2657"/>
                </a:lnTo>
                <a:lnTo>
                  <a:pt x="317" y="2657"/>
                </a:lnTo>
                <a:lnTo>
                  <a:pt x="321" y="2658"/>
                </a:lnTo>
                <a:lnTo>
                  <a:pt x="324" y="2658"/>
                </a:lnTo>
                <a:lnTo>
                  <a:pt x="328" y="2659"/>
                </a:lnTo>
                <a:lnTo>
                  <a:pt x="331" y="2659"/>
                </a:lnTo>
                <a:lnTo>
                  <a:pt x="335" y="2660"/>
                </a:lnTo>
                <a:lnTo>
                  <a:pt x="339" y="2660"/>
                </a:lnTo>
                <a:lnTo>
                  <a:pt x="342" y="2660"/>
                </a:lnTo>
                <a:lnTo>
                  <a:pt x="346" y="2661"/>
                </a:lnTo>
                <a:lnTo>
                  <a:pt x="349" y="2661"/>
                </a:lnTo>
                <a:lnTo>
                  <a:pt x="353" y="2662"/>
                </a:lnTo>
                <a:lnTo>
                  <a:pt x="356" y="2662"/>
                </a:lnTo>
                <a:lnTo>
                  <a:pt x="360" y="2662"/>
                </a:lnTo>
                <a:lnTo>
                  <a:pt x="364" y="2663"/>
                </a:lnTo>
                <a:lnTo>
                  <a:pt x="367" y="2663"/>
                </a:lnTo>
                <a:lnTo>
                  <a:pt x="371" y="2663"/>
                </a:lnTo>
                <a:lnTo>
                  <a:pt x="374" y="2664"/>
                </a:lnTo>
                <a:lnTo>
                  <a:pt x="378" y="2664"/>
                </a:lnTo>
                <a:lnTo>
                  <a:pt x="381" y="2664"/>
                </a:lnTo>
                <a:lnTo>
                  <a:pt x="385" y="2665"/>
                </a:lnTo>
                <a:lnTo>
                  <a:pt x="389" y="2665"/>
                </a:lnTo>
                <a:lnTo>
                  <a:pt x="392" y="2665"/>
                </a:lnTo>
                <a:lnTo>
                  <a:pt x="396" y="2665"/>
                </a:lnTo>
                <a:lnTo>
                  <a:pt x="399" y="2666"/>
                </a:lnTo>
                <a:lnTo>
                  <a:pt x="403" y="2666"/>
                </a:lnTo>
                <a:lnTo>
                  <a:pt x="406" y="2666"/>
                </a:lnTo>
                <a:lnTo>
                  <a:pt x="410" y="2666"/>
                </a:lnTo>
                <a:lnTo>
                  <a:pt x="414" y="2666"/>
                </a:lnTo>
                <a:lnTo>
                  <a:pt x="417" y="2667"/>
                </a:lnTo>
                <a:lnTo>
                  <a:pt x="421" y="2667"/>
                </a:lnTo>
                <a:lnTo>
                  <a:pt x="424" y="2667"/>
                </a:lnTo>
                <a:lnTo>
                  <a:pt x="428" y="2667"/>
                </a:lnTo>
                <a:lnTo>
                  <a:pt x="431" y="2667"/>
                </a:lnTo>
                <a:lnTo>
                  <a:pt x="435" y="2667"/>
                </a:lnTo>
                <a:lnTo>
                  <a:pt x="439" y="2667"/>
                </a:lnTo>
                <a:lnTo>
                  <a:pt x="442" y="2668"/>
                </a:lnTo>
                <a:lnTo>
                  <a:pt x="446" y="2668"/>
                </a:lnTo>
                <a:lnTo>
                  <a:pt x="449" y="2668"/>
                </a:lnTo>
                <a:lnTo>
                  <a:pt x="453" y="2668"/>
                </a:lnTo>
                <a:lnTo>
                  <a:pt x="456" y="2668"/>
                </a:lnTo>
                <a:lnTo>
                  <a:pt x="460" y="2668"/>
                </a:lnTo>
                <a:lnTo>
                  <a:pt x="463" y="2668"/>
                </a:lnTo>
                <a:lnTo>
                  <a:pt x="467" y="2668"/>
                </a:lnTo>
                <a:lnTo>
                  <a:pt x="471" y="2668"/>
                </a:lnTo>
                <a:lnTo>
                  <a:pt x="474" y="2668"/>
                </a:lnTo>
                <a:lnTo>
                  <a:pt x="478" y="2668"/>
                </a:lnTo>
                <a:lnTo>
                  <a:pt x="481" y="2668"/>
                </a:lnTo>
                <a:lnTo>
                  <a:pt x="485" y="2668"/>
                </a:lnTo>
                <a:lnTo>
                  <a:pt x="488" y="2668"/>
                </a:lnTo>
                <a:lnTo>
                  <a:pt x="492" y="2668"/>
                </a:lnTo>
                <a:lnTo>
                  <a:pt x="496" y="2668"/>
                </a:lnTo>
                <a:lnTo>
                  <a:pt x="499" y="2668"/>
                </a:lnTo>
                <a:lnTo>
                  <a:pt x="503" y="2668"/>
                </a:lnTo>
                <a:lnTo>
                  <a:pt x="506" y="2667"/>
                </a:lnTo>
                <a:lnTo>
                  <a:pt x="510" y="2667"/>
                </a:lnTo>
                <a:lnTo>
                  <a:pt x="513" y="2667"/>
                </a:lnTo>
                <a:lnTo>
                  <a:pt x="517" y="2667"/>
                </a:lnTo>
                <a:lnTo>
                  <a:pt x="521" y="2667"/>
                </a:lnTo>
                <a:lnTo>
                  <a:pt x="524" y="2667"/>
                </a:lnTo>
                <a:lnTo>
                  <a:pt x="528" y="2667"/>
                </a:lnTo>
                <a:lnTo>
                  <a:pt x="531" y="2667"/>
                </a:lnTo>
                <a:lnTo>
                  <a:pt x="535" y="2666"/>
                </a:lnTo>
                <a:lnTo>
                  <a:pt x="538" y="2666"/>
                </a:lnTo>
                <a:lnTo>
                  <a:pt x="542" y="2666"/>
                </a:lnTo>
                <a:lnTo>
                  <a:pt x="546" y="2666"/>
                </a:lnTo>
                <a:lnTo>
                  <a:pt x="549" y="2666"/>
                </a:lnTo>
                <a:lnTo>
                  <a:pt x="553" y="2666"/>
                </a:lnTo>
                <a:lnTo>
                  <a:pt x="556" y="2665"/>
                </a:lnTo>
                <a:lnTo>
                  <a:pt x="560" y="2665"/>
                </a:lnTo>
                <a:lnTo>
                  <a:pt x="563" y="2665"/>
                </a:lnTo>
                <a:lnTo>
                  <a:pt x="567" y="2665"/>
                </a:lnTo>
                <a:lnTo>
                  <a:pt x="571" y="2664"/>
                </a:lnTo>
                <a:lnTo>
                  <a:pt x="574" y="2664"/>
                </a:lnTo>
                <a:lnTo>
                  <a:pt x="578" y="2664"/>
                </a:lnTo>
                <a:lnTo>
                  <a:pt x="581" y="2664"/>
                </a:lnTo>
                <a:lnTo>
                  <a:pt x="585" y="2663"/>
                </a:lnTo>
                <a:lnTo>
                  <a:pt x="588" y="2663"/>
                </a:lnTo>
                <a:lnTo>
                  <a:pt x="592" y="2663"/>
                </a:lnTo>
                <a:lnTo>
                  <a:pt x="596" y="2663"/>
                </a:lnTo>
                <a:lnTo>
                  <a:pt x="599" y="2662"/>
                </a:lnTo>
                <a:lnTo>
                  <a:pt x="603" y="2662"/>
                </a:lnTo>
                <a:lnTo>
                  <a:pt x="606" y="2662"/>
                </a:lnTo>
                <a:lnTo>
                  <a:pt x="610" y="2661"/>
                </a:lnTo>
                <a:lnTo>
                  <a:pt x="613" y="2661"/>
                </a:lnTo>
                <a:lnTo>
                  <a:pt x="617" y="2661"/>
                </a:lnTo>
                <a:lnTo>
                  <a:pt x="620" y="2660"/>
                </a:lnTo>
                <a:lnTo>
                  <a:pt x="624" y="2660"/>
                </a:lnTo>
                <a:lnTo>
                  <a:pt x="628" y="2660"/>
                </a:lnTo>
                <a:lnTo>
                  <a:pt x="631" y="2659"/>
                </a:lnTo>
                <a:lnTo>
                  <a:pt x="635" y="2659"/>
                </a:lnTo>
                <a:lnTo>
                  <a:pt x="638" y="2659"/>
                </a:lnTo>
                <a:lnTo>
                  <a:pt x="642" y="2658"/>
                </a:lnTo>
                <a:lnTo>
                  <a:pt x="645" y="2658"/>
                </a:lnTo>
                <a:lnTo>
                  <a:pt x="649" y="2657"/>
                </a:lnTo>
                <a:lnTo>
                  <a:pt x="653" y="2657"/>
                </a:lnTo>
                <a:lnTo>
                  <a:pt x="656" y="2657"/>
                </a:lnTo>
                <a:lnTo>
                  <a:pt x="660" y="2656"/>
                </a:lnTo>
                <a:lnTo>
                  <a:pt x="663" y="2656"/>
                </a:lnTo>
                <a:lnTo>
                  <a:pt x="667" y="2655"/>
                </a:lnTo>
                <a:lnTo>
                  <a:pt x="670" y="2655"/>
                </a:lnTo>
                <a:lnTo>
                  <a:pt x="674" y="2655"/>
                </a:lnTo>
                <a:lnTo>
                  <a:pt x="678" y="2654"/>
                </a:lnTo>
                <a:lnTo>
                  <a:pt x="681" y="2654"/>
                </a:lnTo>
                <a:lnTo>
                  <a:pt x="685" y="2653"/>
                </a:lnTo>
                <a:lnTo>
                  <a:pt x="688" y="2653"/>
                </a:lnTo>
                <a:lnTo>
                  <a:pt x="692" y="2652"/>
                </a:lnTo>
                <a:lnTo>
                  <a:pt x="695" y="2652"/>
                </a:lnTo>
                <a:lnTo>
                  <a:pt x="699" y="2651"/>
                </a:lnTo>
                <a:lnTo>
                  <a:pt x="703" y="2651"/>
                </a:lnTo>
                <a:lnTo>
                  <a:pt x="706" y="2651"/>
                </a:lnTo>
                <a:lnTo>
                  <a:pt x="710" y="2650"/>
                </a:lnTo>
                <a:lnTo>
                  <a:pt x="713" y="2650"/>
                </a:lnTo>
                <a:lnTo>
                  <a:pt x="717" y="2649"/>
                </a:lnTo>
                <a:lnTo>
                  <a:pt x="720" y="2649"/>
                </a:lnTo>
                <a:lnTo>
                  <a:pt x="724" y="2648"/>
                </a:lnTo>
                <a:lnTo>
                  <a:pt x="728" y="2648"/>
                </a:lnTo>
                <a:lnTo>
                  <a:pt x="731" y="2647"/>
                </a:lnTo>
                <a:lnTo>
                  <a:pt x="735" y="2647"/>
                </a:lnTo>
                <a:lnTo>
                  <a:pt x="738" y="2646"/>
                </a:lnTo>
                <a:lnTo>
                  <a:pt x="742" y="2646"/>
                </a:lnTo>
                <a:lnTo>
                  <a:pt x="745" y="2645"/>
                </a:lnTo>
                <a:lnTo>
                  <a:pt x="749" y="2644"/>
                </a:lnTo>
                <a:lnTo>
                  <a:pt x="753" y="2644"/>
                </a:lnTo>
                <a:lnTo>
                  <a:pt x="756" y="2643"/>
                </a:lnTo>
                <a:lnTo>
                  <a:pt x="760" y="2643"/>
                </a:lnTo>
                <a:lnTo>
                  <a:pt x="763" y="2642"/>
                </a:lnTo>
                <a:lnTo>
                  <a:pt x="767" y="2642"/>
                </a:lnTo>
                <a:lnTo>
                  <a:pt x="770" y="2641"/>
                </a:lnTo>
                <a:lnTo>
                  <a:pt x="774" y="2641"/>
                </a:lnTo>
                <a:lnTo>
                  <a:pt x="777" y="2640"/>
                </a:lnTo>
                <a:lnTo>
                  <a:pt x="781" y="2640"/>
                </a:lnTo>
                <a:lnTo>
                  <a:pt x="785" y="2639"/>
                </a:lnTo>
                <a:lnTo>
                  <a:pt x="788" y="2638"/>
                </a:lnTo>
                <a:lnTo>
                  <a:pt x="792" y="2638"/>
                </a:lnTo>
                <a:lnTo>
                  <a:pt x="795" y="2637"/>
                </a:lnTo>
                <a:lnTo>
                  <a:pt x="799" y="2637"/>
                </a:lnTo>
                <a:lnTo>
                  <a:pt x="802" y="2636"/>
                </a:lnTo>
                <a:lnTo>
                  <a:pt x="806" y="2636"/>
                </a:lnTo>
                <a:lnTo>
                  <a:pt x="810" y="2635"/>
                </a:lnTo>
                <a:lnTo>
                  <a:pt x="813" y="2634"/>
                </a:lnTo>
                <a:lnTo>
                  <a:pt x="817" y="2634"/>
                </a:lnTo>
                <a:lnTo>
                  <a:pt x="820" y="2633"/>
                </a:lnTo>
                <a:lnTo>
                  <a:pt x="824" y="2633"/>
                </a:lnTo>
                <a:lnTo>
                  <a:pt x="827" y="2632"/>
                </a:lnTo>
                <a:lnTo>
                  <a:pt x="831" y="2632"/>
                </a:lnTo>
                <a:lnTo>
                  <a:pt x="835" y="2631"/>
                </a:lnTo>
                <a:lnTo>
                  <a:pt x="838" y="2630"/>
                </a:lnTo>
                <a:lnTo>
                  <a:pt x="842" y="2630"/>
                </a:lnTo>
                <a:lnTo>
                  <a:pt x="845" y="2629"/>
                </a:lnTo>
                <a:lnTo>
                  <a:pt x="849" y="2629"/>
                </a:lnTo>
                <a:lnTo>
                  <a:pt x="852" y="2628"/>
                </a:lnTo>
                <a:lnTo>
                  <a:pt x="856" y="2627"/>
                </a:lnTo>
                <a:lnTo>
                  <a:pt x="860" y="2627"/>
                </a:lnTo>
                <a:lnTo>
                  <a:pt x="863" y="2626"/>
                </a:lnTo>
                <a:lnTo>
                  <a:pt x="867" y="2625"/>
                </a:lnTo>
                <a:lnTo>
                  <a:pt x="870" y="2625"/>
                </a:lnTo>
                <a:lnTo>
                  <a:pt x="874" y="2624"/>
                </a:lnTo>
                <a:lnTo>
                  <a:pt x="877" y="2624"/>
                </a:lnTo>
                <a:lnTo>
                  <a:pt x="881" y="2623"/>
                </a:lnTo>
                <a:lnTo>
                  <a:pt x="885" y="2622"/>
                </a:lnTo>
                <a:lnTo>
                  <a:pt x="888" y="2622"/>
                </a:lnTo>
                <a:lnTo>
                  <a:pt x="892" y="2621"/>
                </a:lnTo>
                <a:lnTo>
                  <a:pt x="895" y="2620"/>
                </a:lnTo>
                <a:lnTo>
                  <a:pt x="899" y="2620"/>
                </a:lnTo>
                <a:lnTo>
                  <a:pt x="902" y="2619"/>
                </a:lnTo>
                <a:lnTo>
                  <a:pt x="906" y="2619"/>
                </a:lnTo>
                <a:lnTo>
                  <a:pt x="910" y="2618"/>
                </a:lnTo>
                <a:lnTo>
                  <a:pt x="913" y="2617"/>
                </a:lnTo>
                <a:lnTo>
                  <a:pt x="917" y="2617"/>
                </a:lnTo>
                <a:lnTo>
                  <a:pt x="920" y="2616"/>
                </a:lnTo>
                <a:lnTo>
                  <a:pt x="924" y="2615"/>
                </a:lnTo>
                <a:lnTo>
                  <a:pt x="927" y="2615"/>
                </a:lnTo>
                <a:lnTo>
                  <a:pt x="931" y="2614"/>
                </a:lnTo>
                <a:lnTo>
                  <a:pt x="934" y="2613"/>
                </a:lnTo>
                <a:lnTo>
                  <a:pt x="938" y="2613"/>
                </a:lnTo>
                <a:lnTo>
                  <a:pt x="942" y="2612"/>
                </a:lnTo>
                <a:lnTo>
                  <a:pt x="945" y="2612"/>
                </a:lnTo>
                <a:lnTo>
                  <a:pt x="949" y="2611"/>
                </a:lnTo>
                <a:lnTo>
                  <a:pt x="952" y="2610"/>
                </a:lnTo>
                <a:lnTo>
                  <a:pt x="956" y="2610"/>
                </a:lnTo>
                <a:lnTo>
                  <a:pt x="959" y="2609"/>
                </a:lnTo>
                <a:lnTo>
                  <a:pt x="963" y="2608"/>
                </a:lnTo>
                <a:lnTo>
                  <a:pt x="967" y="2608"/>
                </a:lnTo>
                <a:lnTo>
                  <a:pt x="970" y="2607"/>
                </a:lnTo>
                <a:lnTo>
                  <a:pt x="974" y="2606"/>
                </a:lnTo>
                <a:lnTo>
                  <a:pt x="977" y="2606"/>
                </a:lnTo>
                <a:lnTo>
                  <a:pt x="981" y="2605"/>
                </a:lnTo>
                <a:lnTo>
                  <a:pt x="984" y="2604"/>
                </a:lnTo>
                <a:lnTo>
                  <a:pt x="988" y="2604"/>
                </a:lnTo>
                <a:lnTo>
                  <a:pt x="992" y="2603"/>
                </a:lnTo>
                <a:lnTo>
                  <a:pt x="995" y="2603"/>
                </a:lnTo>
                <a:lnTo>
                  <a:pt x="999" y="2602"/>
                </a:lnTo>
                <a:lnTo>
                  <a:pt x="1002" y="2601"/>
                </a:lnTo>
                <a:lnTo>
                  <a:pt x="1006" y="2601"/>
                </a:lnTo>
                <a:lnTo>
                  <a:pt x="1009" y="2600"/>
                </a:lnTo>
                <a:lnTo>
                  <a:pt x="1013" y="2599"/>
                </a:lnTo>
                <a:lnTo>
                  <a:pt x="1017" y="2599"/>
                </a:lnTo>
                <a:lnTo>
                  <a:pt x="1020" y="2598"/>
                </a:lnTo>
                <a:lnTo>
                  <a:pt x="1024" y="2597"/>
                </a:lnTo>
                <a:lnTo>
                  <a:pt x="1027" y="2597"/>
                </a:lnTo>
                <a:lnTo>
                  <a:pt x="1031" y="2596"/>
                </a:lnTo>
                <a:lnTo>
                  <a:pt x="1034" y="2596"/>
                </a:lnTo>
                <a:lnTo>
                  <a:pt x="1038" y="2595"/>
                </a:lnTo>
                <a:lnTo>
                  <a:pt x="1042" y="2594"/>
                </a:lnTo>
                <a:lnTo>
                  <a:pt x="1045" y="2594"/>
                </a:lnTo>
                <a:lnTo>
                  <a:pt x="1049" y="2593"/>
                </a:lnTo>
                <a:lnTo>
                  <a:pt x="1052" y="2592"/>
                </a:lnTo>
                <a:lnTo>
                  <a:pt x="1056" y="2592"/>
                </a:lnTo>
                <a:lnTo>
                  <a:pt x="1059" y="2591"/>
                </a:lnTo>
                <a:lnTo>
                  <a:pt x="1063" y="2590"/>
                </a:lnTo>
                <a:lnTo>
                  <a:pt x="1067" y="2590"/>
                </a:lnTo>
                <a:lnTo>
                  <a:pt x="1070" y="2589"/>
                </a:lnTo>
                <a:lnTo>
                  <a:pt x="1074" y="2589"/>
                </a:lnTo>
                <a:lnTo>
                  <a:pt x="1077" y="2588"/>
                </a:lnTo>
                <a:lnTo>
                  <a:pt x="1081" y="2587"/>
                </a:lnTo>
                <a:lnTo>
                  <a:pt x="1084" y="2587"/>
                </a:lnTo>
                <a:lnTo>
                  <a:pt x="1088" y="2586"/>
                </a:lnTo>
                <a:lnTo>
                  <a:pt x="1091" y="2585"/>
                </a:lnTo>
                <a:lnTo>
                  <a:pt x="1095" y="2585"/>
                </a:lnTo>
                <a:lnTo>
                  <a:pt x="1099" y="2584"/>
                </a:lnTo>
                <a:lnTo>
                  <a:pt x="1102" y="2584"/>
                </a:lnTo>
                <a:lnTo>
                  <a:pt x="1106" y="2583"/>
                </a:lnTo>
                <a:lnTo>
                  <a:pt x="1109" y="2582"/>
                </a:lnTo>
                <a:lnTo>
                  <a:pt x="1113" y="2582"/>
                </a:lnTo>
                <a:lnTo>
                  <a:pt x="1116" y="2581"/>
                </a:lnTo>
                <a:lnTo>
                  <a:pt x="1120" y="2581"/>
                </a:lnTo>
                <a:lnTo>
                  <a:pt x="1124" y="2580"/>
                </a:lnTo>
                <a:lnTo>
                  <a:pt x="1127" y="2579"/>
                </a:lnTo>
                <a:lnTo>
                  <a:pt x="1131" y="2579"/>
                </a:lnTo>
                <a:lnTo>
                  <a:pt x="1134" y="2578"/>
                </a:lnTo>
                <a:lnTo>
                  <a:pt x="1138" y="2578"/>
                </a:lnTo>
                <a:lnTo>
                  <a:pt x="1141" y="2577"/>
                </a:lnTo>
                <a:lnTo>
                  <a:pt x="1145" y="2576"/>
                </a:lnTo>
                <a:lnTo>
                  <a:pt x="1149" y="2576"/>
                </a:lnTo>
                <a:lnTo>
                  <a:pt x="1152" y="2575"/>
                </a:lnTo>
                <a:lnTo>
                  <a:pt x="1156" y="2575"/>
                </a:lnTo>
                <a:lnTo>
                  <a:pt x="1159" y="2574"/>
                </a:lnTo>
                <a:lnTo>
                  <a:pt x="1163" y="2573"/>
                </a:lnTo>
                <a:lnTo>
                  <a:pt x="1166" y="2573"/>
                </a:lnTo>
                <a:lnTo>
                  <a:pt x="1170" y="2572"/>
                </a:lnTo>
                <a:lnTo>
                  <a:pt x="1174" y="2572"/>
                </a:lnTo>
                <a:lnTo>
                  <a:pt x="1177" y="2571"/>
                </a:lnTo>
                <a:lnTo>
                  <a:pt x="1181" y="2571"/>
                </a:lnTo>
                <a:lnTo>
                  <a:pt x="1184" y="2570"/>
                </a:lnTo>
                <a:lnTo>
                  <a:pt x="1188" y="2569"/>
                </a:lnTo>
                <a:lnTo>
                  <a:pt x="1191" y="2569"/>
                </a:lnTo>
                <a:lnTo>
                  <a:pt x="1195" y="2568"/>
                </a:lnTo>
                <a:lnTo>
                  <a:pt x="1199" y="2568"/>
                </a:lnTo>
                <a:lnTo>
                  <a:pt x="1202" y="2567"/>
                </a:lnTo>
                <a:lnTo>
                  <a:pt x="1206" y="2567"/>
                </a:lnTo>
                <a:lnTo>
                  <a:pt x="1209" y="2566"/>
                </a:lnTo>
                <a:lnTo>
                  <a:pt x="1213" y="2566"/>
                </a:lnTo>
                <a:lnTo>
                  <a:pt x="1216" y="2565"/>
                </a:lnTo>
                <a:lnTo>
                  <a:pt x="1220" y="2564"/>
                </a:lnTo>
                <a:lnTo>
                  <a:pt x="1223" y="2564"/>
                </a:lnTo>
                <a:lnTo>
                  <a:pt x="1227" y="2563"/>
                </a:lnTo>
                <a:lnTo>
                  <a:pt x="1231" y="2563"/>
                </a:lnTo>
                <a:lnTo>
                  <a:pt x="1234" y="2562"/>
                </a:lnTo>
                <a:lnTo>
                  <a:pt x="1238" y="2562"/>
                </a:lnTo>
                <a:lnTo>
                  <a:pt x="1241" y="2561"/>
                </a:lnTo>
                <a:lnTo>
                  <a:pt x="1245" y="2561"/>
                </a:lnTo>
                <a:lnTo>
                  <a:pt x="1248" y="2560"/>
                </a:lnTo>
                <a:lnTo>
                  <a:pt x="1252" y="2560"/>
                </a:lnTo>
                <a:lnTo>
                  <a:pt x="1256" y="2559"/>
                </a:lnTo>
                <a:lnTo>
                  <a:pt x="1259" y="2559"/>
                </a:lnTo>
                <a:lnTo>
                  <a:pt x="1263" y="2558"/>
                </a:lnTo>
                <a:lnTo>
                  <a:pt x="1266" y="2558"/>
                </a:lnTo>
                <a:lnTo>
                  <a:pt x="1270" y="2557"/>
                </a:lnTo>
                <a:lnTo>
                  <a:pt x="1273" y="2557"/>
                </a:lnTo>
                <a:lnTo>
                  <a:pt x="1277" y="2556"/>
                </a:lnTo>
                <a:lnTo>
                  <a:pt x="1281" y="2556"/>
                </a:lnTo>
                <a:lnTo>
                  <a:pt x="1284" y="2555"/>
                </a:lnTo>
                <a:lnTo>
                  <a:pt x="1288" y="2555"/>
                </a:lnTo>
                <a:lnTo>
                  <a:pt x="1291" y="2554"/>
                </a:lnTo>
                <a:lnTo>
                  <a:pt x="1295" y="2554"/>
                </a:lnTo>
                <a:lnTo>
                  <a:pt x="1298" y="2553"/>
                </a:lnTo>
                <a:lnTo>
                  <a:pt x="1302" y="2553"/>
                </a:lnTo>
                <a:lnTo>
                  <a:pt x="1306" y="2552"/>
                </a:lnTo>
                <a:lnTo>
                  <a:pt x="1309" y="2552"/>
                </a:lnTo>
                <a:lnTo>
                  <a:pt x="1313" y="2551"/>
                </a:lnTo>
                <a:lnTo>
                  <a:pt x="1316" y="2551"/>
                </a:lnTo>
                <a:lnTo>
                  <a:pt x="1320" y="2551"/>
                </a:lnTo>
                <a:lnTo>
                  <a:pt x="1323" y="2550"/>
                </a:lnTo>
                <a:lnTo>
                  <a:pt x="1327" y="2550"/>
                </a:lnTo>
                <a:lnTo>
                  <a:pt x="1331" y="2549"/>
                </a:lnTo>
                <a:lnTo>
                  <a:pt x="1334" y="2549"/>
                </a:lnTo>
                <a:lnTo>
                  <a:pt x="1338" y="2548"/>
                </a:lnTo>
                <a:lnTo>
                  <a:pt x="1341" y="2548"/>
                </a:lnTo>
                <a:lnTo>
                  <a:pt x="1345" y="2547"/>
                </a:lnTo>
                <a:lnTo>
                  <a:pt x="1348" y="2547"/>
                </a:lnTo>
                <a:lnTo>
                  <a:pt x="1352" y="2547"/>
                </a:lnTo>
                <a:lnTo>
                  <a:pt x="1356" y="2546"/>
                </a:lnTo>
                <a:lnTo>
                  <a:pt x="1359" y="2546"/>
                </a:lnTo>
                <a:lnTo>
                  <a:pt x="1363" y="2545"/>
                </a:lnTo>
                <a:lnTo>
                  <a:pt x="1366" y="2545"/>
                </a:lnTo>
                <a:lnTo>
                  <a:pt x="1370" y="2545"/>
                </a:lnTo>
                <a:lnTo>
                  <a:pt x="1373" y="2544"/>
                </a:lnTo>
                <a:lnTo>
                  <a:pt x="1377" y="2544"/>
                </a:lnTo>
                <a:lnTo>
                  <a:pt x="1380" y="2543"/>
                </a:lnTo>
                <a:lnTo>
                  <a:pt x="1384" y="2543"/>
                </a:lnTo>
                <a:lnTo>
                  <a:pt x="1388" y="2543"/>
                </a:lnTo>
                <a:lnTo>
                  <a:pt x="1391" y="2542"/>
                </a:lnTo>
                <a:lnTo>
                  <a:pt x="1395" y="2542"/>
                </a:lnTo>
                <a:lnTo>
                  <a:pt x="1398" y="2541"/>
                </a:lnTo>
                <a:lnTo>
                  <a:pt x="1402" y="2541"/>
                </a:lnTo>
                <a:lnTo>
                  <a:pt x="1405" y="2541"/>
                </a:lnTo>
                <a:lnTo>
                  <a:pt x="1409" y="2540"/>
                </a:lnTo>
                <a:lnTo>
                  <a:pt x="1413" y="2540"/>
                </a:lnTo>
                <a:lnTo>
                  <a:pt x="1416" y="2540"/>
                </a:lnTo>
                <a:lnTo>
                  <a:pt x="1420" y="2539"/>
                </a:lnTo>
                <a:lnTo>
                  <a:pt x="1423" y="2539"/>
                </a:lnTo>
                <a:lnTo>
                  <a:pt x="1427" y="2539"/>
                </a:lnTo>
                <a:lnTo>
                  <a:pt x="1430" y="2538"/>
                </a:lnTo>
                <a:lnTo>
                  <a:pt x="1434" y="2538"/>
                </a:lnTo>
                <a:lnTo>
                  <a:pt x="1438" y="2538"/>
                </a:lnTo>
                <a:lnTo>
                  <a:pt x="1441" y="2537"/>
                </a:lnTo>
                <a:lnTo>
                  <a:pt x="1445" y="2537"/>
                </a:lnTo>
                <a:lnTo>
                  <a:pt x="1448" y="2537"/>
                </a:lnTo>
                <a:lnTo>
                  <a:pt x="1452" y="2536"/>
                </a:lnTo>
                <a:lnTo>
                  <a:pt x="1455" y="2536"/>
                </a:lnTo>
                <a:lnTo>
                  <a:pt x="1459" y="2536"/>
                </a:lnTo>
                <a:lnTo>
                  <a:pt x="1463" y="2536"/>
                </a:lnTo>
                <a:lnTo>
                  <a:pt x="1466" y="2535"/>
                </a:lnTo>
                <a:lnTo>
                  <a:pt x="1470" y="2535"/>
                </a:lnTo>
                <a:lnTo>
                  <a:pt x="1473" y="2535"/>
                </a:lnTo>
                <a:lnTo>
                  <a:pt x="1477" y="2534"/>
                </a:lnTo>
                <a:lnTo>
                  <a:pt x="1480" y="2534"/>
                </a:lnTo>
                <a:lnTo>
                  <a:pt x="1484" y="2534"/>
                </a:lnTo>
                <a:lnTo>
                  <a:pt x="1488" y="2534"/>
                </a:lnTo>
                <a:lnTo>
                  <a:pt x="1491" y="2533"/>
                </a:lnTo>
                <a:lnTo>
                  <a:pt x="1495" y="2533"/>
                </a:lnTo>
                <a:lnTo>
                  <a:pt x="1498" y="2533"/>
                </a:lnTo>
                <a:lnTo>
                  <a:pt x="1502" y="2533"/>
                </a:lnTo>
                <a:lnTo>
                  <a:pt x="1505" y="2532"/>
                </a:lnTo>
                <a:lnTo>
                  <a:pt x="1509" y="2532"/>
                </a:lnTo>
                <a:lnTo>
                  <a:pt x="1513" y="2532"/>
                </a:lnTo>
                <a:lnTo>
                  <a:pt x="1516" y="2532"/>
                </a:lnTo>
                <a:lnTo>
                  <a:pt x="1520" y="2531"/>
                </a:lnTo>
                <a:lnTo>
                  <a:pt x="1523" y="2531"/>
                </a:lnTo>
                <a:lnTo>
                  <a:pt x="1527" y="2531"/>
                </a:lnTo>
                <a:lnTo>
                  <a:pt x="1530" y="2531"/>
                </a:lnTo>
                <a:lnTo>
                  <a:pt x="1534" y="2531"/>
                </a:lnTo>
                <a:lnTo>
                  <a:pt x="1537" y="2530"/>
                </a:lnTo>
                <a:lnTo>
                  <a:pt x="1541" y="2530"/>
                </a:lnTo>
                <a:lnTo>
                  <a:pt x="1545" y="2530"/>
                </a:lnTo>
                <a:lnTo>
                  <a:pt x="1548" y="2530"/>
                </a:lnTo>
                <a:lnTo>
                  <a:pt x="1552" y="2530"/>
                </a:lnTo>
                <a:lnTo>
                  <a:pt x="1555" y="2529"/>
                </a:lnTo>
                <a:lnTo>
                  <a:pt x="1559" y="2529"/>
                </a:lnTo>
                <a:lnTo>
                  <a:pt x="1562" y="2529"/>
                </a:lnTo>
                <a:lnTo>
                  <a:pt x="1566" y="2529"/>
                </a:lnTo>
                <a:lnTo>
                  <a:pt x="1570" y="2529"/>
                </a:lnTo>
                <a:lnTo>
                  <a:pt x="1573" y="2529"/>
                </a:lnTo>
                <a:lnTo>
                  <a:pt x="1577" y="2528"/>
                </a:lnTo>
                <a:lnTo>
                  <a:pt x="1580" y="2528"/>
                </a:lnTo>
                <a:lnTo>
                  <a:pt x="1584" y="2528"/>
                </a:lnTo>
                <a:lnTo>
                  <a:pt x="1587" y="2528"/>
                </a:lnTo>
                <a:lnTo>
                  <a:pt x="1591" y="2528"/>
                </a:lnTo>
                <a:lnTo>
                  <a:pt x="1595" y="2528"/>
                </a:lnTo>
                <a:lnTo>
                  <a:pt x="1598" y="2528"/>
                </a:lnTo>
                <a:lnTo>
                  <a:pt x="1602" y="2528"/>
                </a:lnTo>
                <a:lnTo>
                  <a:pt x="1605" y="2527"/>
                </a:lnTo>
                <a:lnTo>
                  <a:pt x="1609" y="2527"/>
                </a:lnTo>
                <a:lnTo>
                  <a:pt x="1612" y="2527"/>
                </a:lnTo>
                <a:lnTo>
                  <a:pt x="1616" y="2527"/>
                </a:lnTo>
                <a:lnTo>
                  <a:pt x="1620" y="2527"/>
                </a:lnTo>
                <a:lnTo>
                  <a:pt x="1623" y="2527"/>
                </a:lnTo>
                <a:lnTo>
                  <a:pt x="1627" y="2527"/>
                </a:lnTo>
                <a:lnTo>
                  <a:pt x="1630" y="2527"/>
                </a:lnTo>
                <a:lnTo>
                  <a:pt x="1634" y="2527"/>
                </a:lnTo>
                <a:lnTo>
                  <a:pt x="1637" y="2527"/>
                </a:lnTo>
                <a:lnTo>
                  <a:pt x="1641" y="2527"/>
                </a:lnTo>
                <a:lnTo>
                  <a:pt x="1645" y="2526"/>
                </a:lnTo>
                <a:lnTo>
                  <a:pt x="1648" y="2526"/>
                </a:lnTo>
                <a:lnTo>
                  <a:pt x="1652" y="2526"/>
                </a:lnTo>
                <a:lnTo>
                  <a:pt x="1655" y="2526"/>
                </a:lnTo>
                <a:lnTo>
                  <a:pt x="1659" y="2526"/>
                </a:lnTo>
                <a:lnTo>
                  <a:pt x="1662" y="2526"/>
                </a:lnTo>
                <a:lnTo>
                  <a:pt x="1666" y="2526"/>
                </a:lnTo>
                <a:lnTo>
                  <a:pt x="1670" y="2526"/>
                </a:lnTo>
                <a:lnTo>
                  <a:pt x="1673" y="2526"/>
                </a:lnTo>
                <a:lnTo>
                  <a:pt x="1677" y="2526"/>
                </a:lnTo>
                <a:lnTo>
                  <a:pt x="1680" y="2526"/>
                </a:lnTo>
                <a:lnTo>
                  <a:pt x="1684" y="2526"/>
                </a:lnTo>
                <a:lnTo>
                  <a:pt x="1687" y="2526"/>
                </a:lnTo>
                <a:lnTo>
                  <a:pt x="1691" y="2526"/>
                </a:lnTo>
                <a:lnTo>
                  <a:pt x="1694" y="2526"/>
                </a:lnTo>
                <a:lnTo>
                  <a:pt x="1698" y="2526"/>
                </a:lnTo>
                <a:lnTo>
                  <a:pt x="1702" y="2526"/>
                </a:lnTo>
                <a:lnTo>
                  <a:pt x="1705" y="2526"/>
                </a:lnTo>
                <a:lnTo>
                  <a:pt x="1709" y="2526"/>
                </a:lnTo>
                <a:lnTo>
                  <a:pt x="1712" y="2526"/>
                </a:lnTo>
                <a:lnTo>
                  <a:pt x="1716" y="2526"/>
                </a:lnTo>
                <a:lnTo>
                  <a:pt x="1719" y="2526"/>
                </a:lnTo>
                <a:lnTo>
                  <a:pt x="1723" y="2526"/>
                </a:lnTo>
                <a:lnTo>
                  <a:pt x="1727" y="2526"/>
                </a:lnTo>
                <a:lnTo>
                  <a:pt x="1730" y="2526"/>
                </a:lnTo>
                <a:lnTo>
                  <a:pt x="1734" y="2526"/>
                </a:lnTo>
                <a:lnTo>
                  <a:pt x="1737" y="2526"/>
                </a:lnTo>
                <a:lnTo>
                  <a:pt x="1741" y="2526"/>
                </a:lnTo>
                <a:lnTo>
                  <a:pt x="1744" y="2527"/>
                </a:lnTo>
                <a:lnTo>
                  <a:pt x="1748" y="2527"/>
                </a:lnTo>
                <a:lnTo>
                  <a:pt x="1752" y="2527"/>
                </a:lnTo>
                <a:lnTo>
                  <a:pt x="1755" y="2527"/>
                </a:lnTo>
                <a:lnTo>
                  <a:pt x="1759" y="2527"/>
                </a:lnTo>
                <a:lnTo>
                  <a:pt x="1762" y="2527"/>
                </a:lnTo>
                <a:lnTo>
                  <a:pt x="1766" y="2527"/>
                </a:lnTo>
                <a:lnTo>
                  <a:pt x="1769" y="2527"/>
                </a:lnTo>
                <a:lnTo>
                  <a:pt x="1773" y="2527"/>
                </a:lnTo>
                <a:lnTo>
                  <a:pt x="1777" y="2527"/>
                </a:lnTo>
                <a:lnTo>
                  <a:pt x="1780" y="2527"/>
                </a:lnTo>
                <a:lnTo>
                  <a:pt x="1784" y="2527"/>
                </a:lnTo>
                <a:lnTo>
                  <a:pt x="1787" y="2528"/>
                </a:lnTo>
                <a:lnTo>
                  <a:pt x="1791" y="2528"/>
                </a:lnTo>
                <a:lnTo>
                  <a:pt x="1794" y="2528"/>
                </a:lnTo>
                <a:lnTo>
                  <a:pt x="1798" y="2528"/>
                </a:lnTo>
                <a:lnTo>
                  <a:pt x="1802" y="2528"/>
                </a:lnTo>
                <a:lnTo>
                  <a:pt x="1805" y="2528"/>
                </a:lnTo>
                <a:lnTo>
                  <a:pt x="1809" y="2528"/>
                </a:lnTo>
                <a:lnTo>
                  <a:pt x="1812" y="2529"/>
                </a:lnTo>
                <a:lnTo>
                  <a:pt x="1816" y="2529"/>
                </a:lnTo>
                <a:lnTo>
                  <a:pt x="1819" y="2529"/>
                </a:lnTo>
                <a:lnTo>
                  <a:pt x="1823" y="2529"/>
                </a:lnTo>
                <a:lnTo>
                  <a:pt x="1827" y="2529"/>
                </a:lnTo>
                <a:lnTo>
                  <a:pt x="1830" y="2529"/>
                </a:lnTo>
                <a:lnTo>
                  <a:pt x="1834" y="2529"/>
                </a:lnTo>
                <a:lnTo>
                  <a:pt x="1837" y="2530"/>
                </a:lnTo>
                <a:lnTo>
                  <a:pt x="1841" y="2530"/>
                </a:lnTo>
                <a:lnTo>
                  <a:pt x="1844" y="2530"/>
                </a:lnTo>
                <a:lnTo>
                  <a:pt x="1848" y="2530"/>
                </a:lnTo>
                <a:lnTo>
                  <a:pt x="1851" y="2530"/>
                </a:lnTo>
                <a:lnTo>
                  <a:pt x="1855" y="2531"/>
                </a:lnTo>
                <a:lnTo>
                  <a:pt x="1859" y="2531"/>
                </a:lnTo>
                <a:lnTo>
                  <a:pt x="1862" y="2531"/>
                </a:lnTo>
                <a:lnTo>
                  <a:pt x="1866" y="2531"/>
                </a:lnTo>
                <a:lnTo>
                  <a:pt x="1869" y="2531"/>
                </a:lnTo>
                <a:lnTo>
                  <a:pt x="1873" y="2532"/>
                </a:lnTo>
                <a:lnTo>
                  <a:pt x="1876" y="2532"/>
                </a:lnTo>
                <a:lnTo>
                  <a:pt x="1880" y="2532"/>
                </a:lnTo>
                <a:lnTo>
                  <a:pt x="1884" y="2532"/>
                </a:lnTo>
                <a:lnTo>
                  <a:pt x="1887" y="2532"/>
                </a:lnTo>
                <a:lnTo>
                  <a:pt x="1891" y="2533"/>
                </a:lnTo>
                <a:lnTo>
                  <a:pt x="1894" y="2533"/>
                </a:lnTo>
                <a:lnTo>
                  <a:pt x="1898" y="2533"/>
                </a:lnTo>
                <a:lnTo>
                  <a:pt x="1901" y="2533"/>
                </a:lnTo>
                <a:lnTo>
                  <a:pt x="1905" y="2534"/>
                </a:lnTo>
                <a:lnTo>
                  <a:pt x="1909" y="2534"/>
                </a:lnTo>
                <a:lnTo>
                  <a:pt x="1912" y="2534"/>
                </a:lnTo>
                <a:lnTo>
                  <a:pt x="1916" y="2534"/>
                </a:lnTo>
                <a:lnTo>
                  <a:pt x="1919" y="2535"/>
                </a:lnTo>
                <a:lnTo>
                  <a:pt x="1923" y="2535"/>
                </a:lnTo>
                <a:lnTo>
                  <a:pt x="1926" y="2535"/>
                </a:lnTo>
                <a:lnTo>
                  <a:pt x="1930" y="2536"/>
                </a:lnTo>
                <a:lnTo>
                  <a:pt x="1934" y="2536"/>
                </a:lnTo>
                <a:lnTo>
                  <a:pt x="1937" y="2536"/>
                </a:lnTo>
                <a:lnTo>
                  <a:pt x="1941" y="2536"/>
                </a:lnTo>
                <a:lnTo>
                  <a:pt x="1944" y="2537"/>
                </a:lnTo>
                <a:lnTo>
                  <a:pt x="1948" y="2537"/>
                </a:lnTo>
                <a:lnTo>
                  <a:pt x="1951" y="2537"/>
                </a:lnTo>
                <a:lnTo>
                  <a:pt x="1955" y="2538"/>
                </a:lnTo>
                <a:lnTo>
                  <a:pt x="1959" y="2538"/>
                </a:lnTo>
                <a:lnTo>
                  <a:pt x="1962" y="2538"/>
                </a:lnTo>
                <a:lnTo>
                  <a:pt x="1966" y="2538"/>
                </a:lnTo>
                <a:lnTo>
                  <a:pt x="1969" y="2539"/>
                </a:lnTo>
                <a:lnTo>
                  <a:pt x="1973" y="2539"/>
                </a:lnTo>
                <a:lnTo>
                  <a:pt x="1976" y="2539"/>
                </a:lnTo>
                <a:lnTo>
                  <a:pt x="1980" y="2540"/>
                </a:lnTo>
                <a:lnTo>
                  <a:pt x="1984" y="2540"/>
                </a:lnTo>
                <a:lnTo>
                  <a:pt x="1987" y="2540"/>
                </a:lnTo>
                <a:lnTo>
                  <a:pt x="1991" y="2541"/>
                </a:lnTo>
                <a:lnTo>
                  <a:pt x="1994" y="2541"/>
                </a:lnTo>
                <a:lnTo>
                  <a:pt x="1998" y="2541"/>
                </a:lnTo>
                <a:lnTo>
                  <a:pt x="2001" y="2542"/>
                </a:lnTo>
                <a:lnTo>
                  <a:pt x="2005" y="2542"/>
                </a:lnTo>
                <a:lnTo>
                  <a:pt x="2008" y="2542"/>
                </a:lnTo>
                <a:lnTo>
                  <a:pt x="2012" y="2543"/>
                </a:lnTo>
                <a:lnTo>
                  <a:pt x="2016" y="2543"/>
                </a:lnTo>
                <a:lnTo>
                  <a:pt x="2019" y="2543"/>
                </a:lnTo>
                <a:lnTo>
                  <a:pt x="2023" y="2544"/>
                </a:lnTo>
                <a:lnTo>
                  <a:pt x="2026" y="2544"/>
                </a:lnTo>
                <a:lnTo>
                  <a:pt x="2030" y="2545"/>
                </a:lnTo>
                <a:lnTo>
                  <a:pt x="2033" y="2545"/>
                </a:lnTo>
                <a:lnTo>
                  <a:pt x="2037" y="2545"/>
                </a:lnTo>
                <a:lnTo>
                  <a:pt x="2041" y="2546"/>
                </a:lnTo>
                <a:lnTo>
                  <a:pt x="2044" y="2546"/>
                </a:lnTo>
                <a:lnTo>
                  <a:pt x="2048" y="2546"/>
                </a:lnTo>
                <a:lnTo>
                  <a:pt x="2051" y="2547"/>
                </a:lnTo>
                <a:lnTo>
                  <a:pt x="2055" y="2547"/>
                </a:lnTo>
                <a:lnTo>
                  <a:pt x="2058" y="2548"/>
                </a:lnTo>
                <a:lnTo>
                  <a:pt x="2062" y="2548"/>
                </a:lnTo>
                <a:lnTo>
                  <a:pt x="2066" y="2548"/>
                </a:lnTo>
                <a:lnTo>
                  <a:pt x="2069" y="2549"/>
                </a:lnTo>
                <a:lnTo>
                  <a:pt x="2073" y="2549"/>
                </a:lnTo>
                <a:lnTo>
                  <a:pt x="2076" y="2549"/>
                </a:lnTo>
                <a:lnTo>
                  <a:pt x="2080" y="2550"/>
                </a:lnTo>
                <a:lnTo>
                  <a:pt x="2083" y="2550"/>
                </a:lnTo>
                <a:lnTo>
                  <a:pt x="2087" y="2551"/>
                </a:lnTo>
                <a:lnTo>
                  <a:pt x="2091" y="2551"/>
                </a:lnTo>
                <a:lnTo>
                  <a:pt x="2094" y="2551"/>
                </a:lnTo>
                <a:lnTo>
                  <a:pt x="2098" y="2552"/>
                </a:lnTo>
                <a:lnTo>
                  <a:pt x="2101" y="2552"/>
                </a:lnTo>
                <a:lnTo>
                  <a:pt x="2105" y="2553"/>
                </a:lnTo>
                <a:lnTo>
                  <a:pt x="2108" y="2553"/>
                </a:lnTo>
                <a:lnTo>
                  <a:pt x="2112" y="2554"/>
                </a:lnTo>
                <a:lnTo>
                  <a:pt x="2116" y="2554"/>
                </a:lnTo>
                <a:lnTo>
                  <a:pt x="2119" y="2554"/>
                </a:lnTo>
                <a:lnTo>
                  <a:pt x="2123" y="2555"/>
                </a:lnTo>
                <a:lnTo>
                  <a:pt x="2126" y="2555"/>
                </a:lnTo>
                <a:lnTo>
                  <a:pt x="2130" y="2556"/>
                </a:lnTo>
                <a:lnTo>
                  <a:pt x="2133" y="2556"/>
                </a:lnTo>
                <a:lnTo>
                  <a:pt x="2137" y="2557"/>
                </a:lnTo>
                <a:lnTo>
                  <a:pt x="2141" y="2557"/>
                </a:lnTo>
                <a:lnTo>
                  <a:pt x="2144" y="2557"/>
                </a:lnTo>
                <a:lnTo>
                  <a:pt x="2148" y="2558"/>
                </a:lnTo>
                <a:lnTo>
                  <a:pt x="2151" y="2558"/>
                </a:lnTo>
                <a:lnTo>
                  <a:pt x="2155" y="2559"/>
                </a:lnTo>
                <a:lnTo>
                  <a:pt x="2158" y="2559"/>
                </a:lnTo>
                <a:lnTo>
                  <a:pt x="2162" y="2560"/>
                </a:lnTo>
                <a:lnTo>
                  <a:pt x="2165" y="2560"/>
                </a:lnTo>
                <a:lnTo>
                  <a:pt x="2169" y="2560"/>
                </a:lnTo>
                <a:lnTo>
                  <a:pt x="2173" y="2561"/>
                </a:lnTo>
                <a:lnTo>
                  <a:pt x="2176" y="2561"/>
                </a:lnTo>
                <a:lnTo>
                  <a:pt x="2180" y="2562"/>
                </a:lnTo>
                <a:lnTo>
                  <a:pt x="2183" y="2562"/>
                </a:lnTo>
                <a:lnTo>
                  <a:pt x="2187" y="2563"/>
                </a:lnTo>
                <a:lnTo>
                  <a:pt x="2190" y="2563"/>
                </a:lnTo>
                <a:lnTo>
                  <a:pt x="2194" y="2564"/>
                </a:lnTo>
                <a:lnTo>
                  <a:pt x="2198" y="2564"/>
                </a:lnTo>
                <a:lnTo>
                  <a:pt x="2201" y="2564"/>
                </a:lnTo>
                <a:lnTo>
                  <a:pt x="2205" y="2565"/>
                </a:lnTo>
                <a:lnTo>
                  <a:pt x="2208" y="2565"/>
                </a:lnTo>
                <a:lnTo>
                  <a:pt x="2212" y="2566"/>
                </a:lnTo>
                <a:lnTo>
                  <a:pt x="2215" y="2566"/>
                </a:lnTo>
                <a:lnTo>
                  <a:pt x="2219" y="2567"/>
                </a:lnTo>
                <a:lnTo>
                  <a:pt x="2223" y="2567"/>
                </a:lnTo>
                <a:lnTo>
                  <a:pt x="2226" y="2568"/>
                </a:lnTo>
                <a:lnTo>
                  <a:pt x="2230" y="2568"/>
                </a:lnTo>
                <a:lnTo>
                  <a:pt x="2233" y="2569"/>
                </a:lnTo>
                <a:lnTo>
                  <a:pt x="2237" y="2569"/>
                </a:lnTo>
                <a:lnTo>
                  <a:pt x="2240" y="2570"/>
                </a:lnTo>
                <a:lnTo>
                  <a:pt x="2244" y="2570"/>
                </a:lnTo>
                <a:lnTo>
                  <a:pt x="2248" y="2570"/>
                </a:lnTo>
                <a:lnTo>
                  <a:pt x="2251" y="2571"/>
                </a:lnTo>
                <a:lnTo>
                  <a:pt x="2255" y="2571"/>
                </a:lnTo>
                <a:lnTo>
                  <a:pt x="2258" y="2572"/>
                </a:lnTo>
                <a:lnTo>
                  <a:pt x="2262" y="2572"/>
                </a:lnTo>
                <a:lnTo>
                  <a:pt x="2265" y="2573"/>
                </a:lnTo>
                <a:lnTo>
                  <a:pt x="2269" y="2573"/>
                </a:lnTo>
                <a:lnTo>
                  <a:pt x="2273" y="2574"/>
                </a:lnTo>
                <a:lnTo>
                  <a:pt x="2276" y="2574"/>
                </a:lnTo>
                <a:lnTo>
                  <a:pt x="2280" y="2575"/>
                </a:lnTo>
                <a:lnTo>
                  <a:pt x="2283" y="2575"/>
                </a:lnTo>
                <a:lnTo>
                  <a:pt x="2287" y="2576"/>
                </a:lnTo>
                <a:lnTo>
                  <a:pt x="2290" y="2576"/>
                </a:lnTo>
                <a:lnTo>
                  <a:pt x="2294" y="2576"/>
                </a:lnTo>
                <a:lnTo>
                  <a:pt x="2298" y="2577"/>
                </a:lnTo>
                <a:lnTo>
                  <a:pt x="2301" y="2577"/>
                </a:lnTo>
                <a:lnTo>
                  <a:pt x="2305" y="2578"/>
                </a:lnTo>
                <a:lnTo>
                  <a:pt x="2308" y="2578"/>
                </a:lnTo>
                <a:lnTo>
                  <a:pt x="2312" y="2579"/>
                </a:lnTo>
                <a:lnTo>
                  <a:pt x="2315" y="2579"/>
                </a:lnTo>
                <a:lnTo>
                  <a:pt x="2319" y="2580"/>
                </a:lnTo>
                <a:lnTo>
                  <a:pt x="2322" y="2580"/>
                </a:lnTo>
                <a:lnTo>
                  <a:pt x="2326" y="2581"/>
                </a:lnTo>
                <a:lnTo>
                  <a:pt x="2330" y="2581"/>
                </a:lnTo>
                <a:lnTo>
                  <a:pt x="2333" y="2581"/>
                </a:lnTo>
                <a:lnTo>
                  <a:pt x="2337" y="2582"/>
                </a:lnTo>
                <a:lnTo>
                  <a:pt x="2340" y="2582"/>
                </a:lnTo>
                <a:lnTo>
                  <a:pt x="2344" y="2583"/>
                </a:lnTo>
                <a:lnTo>
                  <a:pt x="2347" y="2583"/>
                </a:lnTo>
                <a:lnTo>
                  <a:pt x="2351" y="2584"/>
                </a:lnTo>
                <a:lnTo>
                  <a:pt x="2355" y="2584"/>
                </a:lnTo>
                <a:lnTo>
                  <a:pt x="2358" y="2585"/>
                </a:lnTo>
                <a:lnTo>
                  <a:pt x="2362" y="2585"/>
                </a:lnTo>
                <a:lnTo>
                  <a:pt x="2365" y="2585"/>
                </a:lnTo>
                <a:lnTo>
                  <a:pt x="2369" y="2586"/>
                </a:lnTo>
                <a:lnTo>
                  <a:pt x="2372" y="2586"/>
                </a:lnTo>
                <a:lnTo>
                  <a:pt x="2376" y="2587"/>
                </a:lnTo>
                <a:lnTo>
                  <a:pt x="2380" y="2587"/>
                </a:lnTo>
                <a:lnTo>
                  <a:pt x="2383" y="2588"/>
                </a:lnTo>
                <a:lnTo>
                  <a:pt x="2387" y="2588"/>
                </a:lnTo>
                <a:lnTo>
                  <a:pt x="2390" y="2589"/>
                </a:lnTo>
                <a:lnTo>
                  <a:pt x="2394" y="2589"/>
                </a:lnTo>
                <a:lnTo>
                  <a:pt x="2397" y="2589"/>
                </a:lnTo>
                <a:lnTo>
                  <a:pt x="2401" y="2590"/>
                </a:lnTo>
                <a:lnTo>
                  <a:pt x="2405" y="2590"/>
                </a:lnTo>
                <a:lnTo>
                  <a:pt x="2408" y="2591"/>
                </a:lnTo>
                <a:lnTo>
                  <a:pt x="2412" y="2591"/>
                </a:lnTo>
                <a:lnTo>
                  <a:pt x="2415" y="2591"/>
                </a:lnTo>
                <a:lnTo>
                  <a:pt x="2419" y="2592"/>
                </a:lnTo>
                <a:lnTo>
                  <a:pt x="2422" y="2592"/>
                </a:lnTo>
                <a:lnTo>
                  <a:pt x="2426" y="2593"/>
                </a:lnTo>
                <a:lnTo>
                  <a:pt x="2430" y="2593"/>
                </a:lnTo>
                <a:lnTo>
                  <a:pt x="2433" y="2594"/>
                </a:lnTo>
                <a:lnTo>
                  <a:pt x="2437" y="2594"/>
                </a:lnTo>
                <a:lnTo>
                  <a:pt x="2440" y="2594"/>
                </a:lnTo>
                <a:lnTo>
                  <a:pt x="2444" y="2595"/>
                </a:lnTo>
                <a:lnTo>
                  <a:pt x="2447" y="2595"/>
                </a:lnTo>
                <a:lnTo>
                  <a:pt x="2451" y="2595"/>
                </a:lnTo>
                <a:lnTo>
                  <a:pt x="2455" y="2596"/>
                </a:lnTo>
                <a:lnTo>
                  <a:pt x="2458" y="2596"/>
                </a:lnTo>
                <a:lnTo>
                  <a:pt x="2462" y="2597"/>
                </a:lnTo>
                <a:lnTo>
                  <a:pt x="2465" y="2597"/>
                </a:lnTo>
                <a:lnTo>
                  <a:pt x="2469" y="2597"/>
                </a:lnTo>
                <a:lnTo>
                  <a:pt x="2472" y="2598"/>
                </a:lnTo>
                <a:lnTo>
                  <a:pt x="2476" y="2598"/>
                </a:lnTo>
                <a:lnTo>
                  <a:pt x="2479" y="2598"/>
                </a:lnTo>
                <a:lnTo>
                  <a:pt x="2483" y="2599"/>
                </a:lnTo>
                <a:lnTo>
                  <a:pt x="2487" y="2599"/>
                </a:lnTo>
                <a:lnTo>
                  <a:pt x="2490" y="2600"/>
                </a:lnTo>
                <a:lnTo>
                  <a:pt x="2494" y="2600"/>
                </a:lnTo>
                <a:lnTo>
                  <a:pt x="2497" y="2600"/>
                </a:lnTo>
                <a:lnTo>
                  <a:pt x="2501" y="2601"/>
                </a:lnTo>
                <a:lnTo>
                  <a:pt x="2504" y="2601"/>
                </a:lnTo>
                <a:lnTo>
                  <a:pt x="2508" y="2601"/>
                </a:lnTo>
                <a:lnTo>
                  <a:pt x="2512" y="2602"/>
                </a:lnTo>
                <a:lnTo>
                  <a:pt x="2515" y="2602"/>
                </a:lnTo>
                <a:lnTo>
                  <a:pt x="2519" y="2602"/>
                </a:lnTo>
                <a:lnTo>
                  <a:pt x="2522" y="2603"/>
                </a:lnTo>
                <a:lnTo>
                  <a:pt x="2526" y="2603"/>
                </a:lnTo>
                <a:lnTo>
                  <a:pt x="2529" y="2603"/>
                </a:lnTo>
                <a:lnTo>
                  <a:pt x="2533" y="2603"/>
                </a:lnTo>
                <a:lnTo>
                  <a:pt x="2537" y="2604"/>
                </a:lnTo>
                <a:lnTo>
                  <a:pt x="2540" y="2604"/>
                </a:lnTo>
                <a:lnTo>
                  <a:pt x="2544" y="2604"/>
                </a:lnTo>
                <a:lnTo>
                  <a:pt x="2547" y="2605"/>
                </a:lnTo>
                <a:lnTo>
                  <a:pt x="2551" y="2605"/>
                </a:lnTo>
                <a:lnTo>
                  <a:pt x="2554" y="2605"/>
                </a:lnTo>
                <a:lnTo>
                  <a:pt x="2558" y="2605"/>
                </a:lnTo>
                <a:lnTo>
                  <a:pt x="2562" y="2606"/>
                </a:lnTo>
                <a:lnTo>
                  <a:pt x="2565" y="2606"/>
                </a:lnTo>
                <a:lnTo>
                  <a:pt x="2569" y="2606"/>
                </a:lnTo>
                <a:lnTo>
                  <a:pt x="2572" y="2606"/>
                </a:lnTo>
                <a:lnTo>
                  <a:pt x="2576" y="2607"/>
                </a:lnTo>
                <a:lnTo>
                  <a:pt x="2579" y="2607"/>
                </a:lnTo>
                <a:lnTo>
                  <a:pt x="2583" y="2607"/>
                </a:lnTo>
                <a:lnTo>
                  <a:pt x="2587" y="2607"/>
                </a:lnTo>
                <a:lnTo>
                  <a:pt x="2590" y="2608"/>
                </a:lnTo>
                <a:lnTo>
                  <a:pt x="2594" y="2608"/>
                </a:lnTo>
                <a:lnTo>
                  <a:pt x="2597" y="2608"/>
                </a:lnTo>
                <a:lnTo>
                  <a:pt x="2601" y="2608"/>
                </a:lnTo>
                <a:lnTo>
                  <a:pt x="2604" y="2608"/>
                </a:lnTo>
                <a:lnTo>
                  <a:pt x="2608" y="2609"/>
                </a:lnTo>
                <a:lnTo>
                  <a:pt x="2612" y="2609"/>
                </a:lnTo>
                <a:lnTo>
                  <a:pt x="2615" y="2609"/>
                </a:lnTo>
                <a:lnTo>
                  <a:pt x="2619" y="2609"/>
                </a:lnTo>
                <a:lnTo>
                  <a:pt x="2622" y="2609"/>
                </a:lnTo>
                <a:lnTo>
                  <a:pt x="2626" y="2609"/>
                </a:lnTo>
                <a:lnTo>
                  <a:pt x="2629" y="2610"/>
                </a:lnTo>
                <a:lnTo>
                  <a:pt x="2633" y="2610"/>
                </a:lnTo>
                <a:lnTo>
                  <a:pt x="2636" y="2610"/>
                </a:lnTo>
                <a:lnTo>
                  <a:pt x="2640" y="2610"/>
                </a:lnTo>
                <a:lnTo>
                  <a:pt x="2644" y="2610"/>
                </a:lnTo>
                <a:lnTo>
                  <a:pt x="2647" y="2610"/>
                </a:lnTo>
                <a:lnTo>
                  <a:pt x="2651" y="2610"/>
                </a:lnTo>
                <a:lnTo>
                  <a:pt x="2654" y="2611"/>
                </a:lnTo>
                <a:lnTo>
                  <a:pt x="2658" y="2611"/>
                </a:lnTo>
                <a:lnTo>
                  <a:pt x="2661" y="2611"/>
                </a:lnTo>
                <a:lnTo>
                  <a:pt x="2665" y="2611"/>
                </a:lnTo>
                <a:lnTo>
                  <a:pt x="2669" y="2611"/>
                </a:lnTo>
                <a:lnTo>
                  <a:pt x="2672" y="2611"/>
                </a:lnTo>
                <a:lnTo>
                  <a:pt x="2676" y="2611"/>
                </a:lnTo>
                <a:lnTo>
                  <a:pt x="2679" y="2611"/>
                </a:lnTo>
                <a:lnTo>
                  <a:pt x="2683" y="2611"/>
                </a:lnTo>
                <a:lnTo>
                  <a:pt x="2686" y="2611"/>
                </a:lnTo>
                <a:lnTo>
                  <a:pt x="2690" y="2611"/>
                </a:lnTo>
                <a:lnTo>
                  <a:pt x="2694" y="2611"/>
                </a:lnTo>
                <a:lnTo>
                  <a:pt x="2697" y="2611"/>
                </a:lnTo>
                <a:lnTo>
                  <a:pt x="2701" y="2611"/>
                </a:lnTo>
                <a:lnTo>
                  <a:pt x="2704" y="2611"/>
                </a:lnTo>
                <a:lnTo>
                  <a:pt x="2708" y="2611"/>
                </a:lnTo>
                <a:lnTo>
                  <a:pt x="2711" y="2611"/>
                </a:lnTo>
                <a:lnTo>
                  <a:pt x="2715" y="2611"/>
                </a:lnTo>
                <a:lnTo>
                  <a:pt x="2719" y="2611"/>
                </a:lnTo>
                <a:lnTo>
                  <a:pt x="2722" y="2611"/>
                </a:lnTo>
                <a:lnTo>
                  <a:pt x="2726" y="2611"/>
                </a:lnTo>
                <a:lnTo>
                  <a:pt x="2729" y="2611"/>
                </a:lnTo>
                <a:lnTo>
                  <a:pt x="2733" y="2611"/>
                </a:lnTo>
                <a:lnTo>
                  <a:pt x="2736" y="2611"/>
                </a:lnTo>
                <a:lnTo>
                  <a:pt x="2740" y="2611"/>
                </a:lnTo>
                <a:lnTo>
                  <a:pt x="2744" y="2611"/>
                </a:lnTo>
                <a:lnTo>
                  <a:pt x="2747" y="2610"/>
                </a:lnTo>
                <a:lnTo>
                  <a:pt x="2751" y="2610"/>
                </a:lnTo>
                <a:lnTo>
                  <a:pt x="2754" y="2610"/>
                </a:lnTo>
                <a:lnTo>
                  <a:pt x="2758" y="2610"/>
                </a:lnTo>
                <a:lnTo>
                  <a:pt x="2761" y="2610"/>
                </a:lnTo>
                <a:lnTo>
                  <a:pt x="2765" y="2610"/>
                </a:lnTo>
                <a:lnTo>
                  <a:pt x="2769" y="2610"/>
                </a:lnTo>
                <a:lnTo>
                  <a:pt x="2772" y="2609"/>
                </a:lnTo>
                <a:lnTo>
                  <a:pt x="2776" y="2609"/>
                </a:lnTo>
                <a:lnTo>
                  <a:pt x="2779" y="2609"/>
                </a:lnTo>
                <a:lnTo>
                  <a:pt x="2783" y="2609"/>
                </a:lnTo>
                <a:lnTo>
                  <a:pt x="2786" y="2609"/>
                </a:lnTo>
                <a:lnTo>
                  <a:pt x="2790" y="2608"/>
                </a:lnTo>
                <a:lnTo>
                  <a:pt x="2793" y="2608"/>
                </a:lnTo>
                <a:lnTo>
                  <a:pt x="2797" y="2608"/>
                </a:lnTo>
                <a:lnTo>
                  <a:pt x="2801" y="2608"/>
                </a:lnTo>
                <a:lnTo>
                  <a:pt x="2804" y="2607"/>
                </a:lnTo>
                <a:lnTo>
                  <a:pt x="2808" y="2607"/>
                </a:lnTo>
                <a:lnTo>
                  <a:pt x="2811" y="2607"/>
                </a:lnTo>
                <a:lnTo>
                  <a:pt x="2815" y="2606"/>
                </a:lnTo>
                <a:lnTo>
                  <a:pt x="2818" y="2606"/>
                </a:lnTo>
                <a:lnTo>
                  <a:pt x="2822" y="2606"/>
                </a:lnTo>
                <a:lnTo>
                  <a:pt x="2826" y="2605"/>
                </a:lnTo>
                <a:lnTo>
                  <a:pt x="2829" y="2605"/>
                </a:lnTo>
                <a:lnTo>
                  <a:pt x="2833" y="2605"/>
                </a:lnTo>
                <a:lnTo>
                  <a:pt x="2836" y="2604"/>
                </a:lnTo>
                <a:lnTo>
                  <a:pt x="2840" y="2604"/>
                </a:lnTo>
                <a:lnTo>
                  <a:pt x="2843" y="2604"/>
                </a:lnTo>
                <a:lnTo>
                  <a:pt x="2847" y="2603"/>
                </a:lnTo>
                <a:lnTo>
                  <a:pt x="2851" y="2603"/>
                </a:lnTo>
                <a:lnTo>
                  <a:pt x="2854" y="2602"/>
                </a:lnTo>
                <a:lnTo>
                  <a:pt x="2858" y="2602"/>
                </a:lnTo>
                <a:lnTo>
                  <a:pt x="2861" y="2601"/>
                </a:lnTo>
                <a:lnTo>
                  <a:pt x="2865" y="2601"/>
                </a:lnTo>
                <a:lnTo>
                  <a:pt x="2868" y="2601"/>
                </a:lnTo>
                <a:lnTo>
                  <a:pt x="2872" y="2600"/>
                </a:lnTo>
                <a:lnTo>
                  <a:pt x="2876" y="2600"/>
                </a:lnTo>
                <a:lnTo>
                  <a:pt x="2879" y="2599"/>
                </a:lnTo>
                <a:lnTo>
                  <a:pt x="2883" y="2598"/>
                </a:lnTo>
                <a:lnTo>
                  <a:pt x="2886" y="2598"/>
                </a:lnTo>
                <a:lnTo>
                  <a:pt x="2890" y="2597"/>
                </a:lnTo>
                <a:lnTo>
                  <a:pt x="2893" y="2597"/>
                </a:lnTo>
                <a:lnTo>
                  <a:pt x="2897" y="2596"/>
                </a:lnTo>
                <a:lnTo>
                  <a:pt x="2901" y="2596"/>
                </a:lnTo>
                <a:lnTo>
                  <a:pt x="2904" y="2595"/>
                </a:lnTo>
                <a:lnTo>
                  <a:pt x="2908" y="2594"/>
                </a:lnTo>
                <a:lnTo>
                  <a:pt x="2911" y="2594"/>
                </a:lnTo>
                <a:lnTo>
                  <a:pt x="2915" y="2593"/>
                </a:lnTo>
                <a:lnTo>
                  <a:pt x="2918" y="2592"/>
                </a:lnTo>
                <a:lnTo>
                  <a:pt x="2922" y="2592"/>
                </a:lnTo>
                <a:lnTo>
                  <a:pt x="2926" y="2591"/>
                </a:lnTo>
                <a:lnTo>
                  <a:pt x="2929" y="2590"/>
                </a:lnTo>
                <a:lnTo>
                  <a:pt x="2933" y="2590"/>
                </a:lnTo>
                <a:lnTo>
                  <a:pt x="2936" y="2589"/>
                </a:lnTo>
                <a:lnTo>
                  <a:pt x="2940" y="2588"/>
                </a:lnTo>
                <a:lnTo>
                  <a:pt x="2943" y="2587"/>
                </a:lnTo>
                <a:lnTo>
                  <a:pt x="2947" y="2587"/>
                </a:lnTo>
                <a:lnTo>
                  <a:pt x="2950" y="2586"/>
                </a:lnTo>
                <a:lnTo>
                  <a:pt x="2954" y="2585"/>
                </a:lnTo>
                <a:lnTo>
                  <a:pt x="2958" y="2584"/>
                </a:lnTo>
                <a:lnTo>
                  <a:pt x="2961" y="2583"/>
                </a:lnTo>
                <a:lnTo>
                  <a:pt x="2965" y="2582"/>
                </a:lnTo>
                <a:lnTo>
                  <a:pt x="2968" y="2582"/>
                </a:lnTo>
                <a:lnTo>
                  <a:pt x="2972" y="2581"/>
                </a:lnTo>
                <a:lnTo>
                  <a:pt x="2975" y="2580"/>
                </a:lnTo>
                <a:lnTo>
                  <a:pt x="2979" y="2579"/>
                </a:lnTo>
                <a:lnTo>
                  <a:pt x="2983" y="2578"/>
                </a:lnTo>
                <a:lnTo>
                  <a:pt x="2986" y="2577"/>
                </a:lnTo>
                <a:lnTo>
                  <a:pt x="2990" y="2576"/>
                </a:lnTo>
                <a:lnTo>
                  <a:pt x="2993" y="2575"/>
                </a:lnTo>
                <a:lnTo>
                  <a:pt x="2997" y="2574"/>
                </a:lnTo>
                <a:lnTo>
                  <a:pt x="3000" y="2573"/>
                </a:lnTo>
                <a:lnTo>
                  <a:pt x="3004" y="2572"/>
                </a:lnTo>
                <a:lnTo>
                  <a:pt x="3008" y="2571"/>
                </a:lnTo>
                <a:lnTo>
                  <a:pt x="3011" y="2570"/>
                </a:lnTo>
                <a:lnTo>
                  <a:pt x="3015" y="2569"/>
                </a:lnTo>
                <a:lnTo>
                  <a:pt x="3018" y="2568"/>
                </a:lnTo>
                <a:lnTo>
                  <a:pt x="3022" y="2567"/>
                </a:lnTo>
                <a:lnTo>
                  <a:pt x="3025" y="2565"/>
                </a:lnTo>
                <a:lnTo>
                  <a:pt x="3029" y="2564"/>
                </a:lnTo>
                <a:lnTo>
                  <a:pt x="3033" y="2563"/>
                </a:lnTo>
                <a:lnTo>
                  <a:pt x="3036" y="2562"/>
                </a:lnTo>
                <a:lnTo>
                  <a:pt x="3040" y="2561"/>
                </a:lnTo>
                <a:lnTo>
                  <a:pt x="3043" y="2560"/>
                </a:lnTo>
                <a:lnTo>
                  <a:pt x="3047" y="2558"/>
                </a:lnTo>
                <a:lnTo>
                  <a:pt x="3050" y="2557"/>
                </a:lnTo>
                <a:lnTo>
                  <a:pt x="3054" y="2556"/>
                </a:lnTo>
                <a:lnTo>
                  <a:pt x="3058" y="2554"/>
                </a:lnTo>
                <a:lnTo>
                  <a:pt x="3061" y="2553"/>
                </a:lnTo>
                <a:lnTo>
                  <a:pt x="3065" y="2552"/>
                </a:lnTo>
                <a:lnTo>
                  <a:pt x="3068" y="2550"/>
                </a:lnTo>
                <a:lnTo>
                  <a:pt x="3072" y="2549"/>
                </a:lnTo>
                <a:lnTo>
                  <a:pt x="3075" y="2548"/>
                </a:lnTo>
                <a:lnTo>
                  <a:pt x="3079" y="2546"/>
                </a:lnTo>
                <a:lnTo>
                  <a:pt x="3083" y="2545"/>
                </a:lnTo>
                <a:lnTo>
                  <a:pt x="3086" y="2543"/>
                </a:lnTo>
                <a:lnTo>
                  <a:pt x="3090" y="2542"/>
                </a:lnTo>
                <a:lnTo>
                  <a:pt x="3093" y="2541"/>
                </a:lnTo>
                <a:lnTo>
                  <a:pt x="3097" y="2539"/>
                </a:lnTo>
                <a:lnTo>
                  <a:pt x="3100" y="2538"/>
                </a:lnTo>
                <a:lnTo>
                  <a:pt x="3104" y="2536"/>
                </a:lnTo>
                <a:lnTo>
                  <a:pt x="3107" y="2534"/>
                </a:lnTo>
                <a:lnTo>
                  <a:pt x="3111" y="2533"/>
                </a:lnTo>
                <a:lnTo>
                  <a:pt x="3115" y="2531"/>
                </a:lnTo>
                <a:lnTo>
                  <a:pt x="3118" y="2530"/>
                </a:lnTo>
                <a:lnTo>
                  <a:pt x="3122" y="2528"/>
                </a:lnTo>
                <a:lnTo>
                  <a:pt x="3125" y="2526"/>
                </a:lnTo>
                <a:lnTo>
                  <a:pt x="3129" y="2525"/>
                </a:lnTo>
                <a:lnTo>
                  <a:pt x="3132" y="2523"/>
                </a:lnTo>
                <a:lnTo>
                  <a:pt x="3136" y="2521"/>
                </a:lnTo>
                <a:lnTo>
                  <a:pt x="3140" y="2520"/>
                </a:lnTo>
                <a:lnTo>
                  <a:pt x="3143" y="2518"/>
                </a:lnTo>
                <a:lnTo>
                  <a:pt x="3147" y="2516"/>
                </a:lnTo>
                <a:lnTo>
                  <a:pt x="3150" y="2514"/>
                </a:lnTo>
                <a:lnTo>
                  <a:pt x="3154" y="2512"/>
                </a:lnTo>
                <a:lnTo>
                  <a:pt x="3157" y="2511"/>
                </a:lnTo>
                <a:lnTo>
                  <a:pt x="3161" y="2509"/>
                </a:lnTo>
                <a:lnTo>
                  <a:pt x="3165" y="2507"/>
                </a:lnTo>
                <a:lnTo>
                  <a:pt x="3168" y="2505"/>
                </a:lnTo>
                <a:lnTo>
                  <a:pt x="3172" y="2503"/>
                </a:lnTo>
                <a:lnTo>
                  <a:pt x="3175" y="2501"/>
                </a:lnTo>
                <a:lnTo>
                  <a:pt x="3179" y="2499"/>
                </a:lnTo>
                <a:lnTo>
                  <a:pt x="3182" y="2497"/>
                </a:lnTo>
                <a:lnTo>
                  <a:pt x="3186" y="2495"/>
                </a:lnTo>
                <a:lnTo>
                  <a:pt x="3190" y="2493"/>
                </a:lnTo>
                <a:lnTo>
                  <a:pt x="3193" y="2491"/>
                </a:lnTo>
                <a:lnTo>
                  <a:pt x="3197" y="2489"/>
                </a:lnTo>
                <a:lnTo>
                  <a:pt x="3200" y="2487"/>
                </a:lnTo>
                <a:lnTo>
                  <a:pt x="3204" y="2485"/>
                </a:lnTo>
                <a:lnTo>
                  <a:pt x="3207" y="2482"/>
                </a:lnTo>
                <a:lnTo>
                  <a:pt x="3211" y="2480"/>
                </a:lnTo>
                <a:lnTo>
                  <a:pt x="3215" y="2478"/>
                </a:lnTo>
                <a:lnTo>
                  <a:pt x="3218" y="2476"/>
                </a:lnTo>
                <a:lnTo>
                  <a:pt x="3222" y="2474"/>
                </a:lnTo>
                <a:lnTo>
                  <a:pt x="3225" y="2471"/>
                </a:lnTo>
                <a:lnTo>
                  <a:pt x="3229" y="2469"/>
                </a:lnTo>
                <a:lnTo>
                  <a:pt x="3232" y="2467"/>
                </a:lnTo>
                <a:lnTo>
                  <a:pt x="3236" y="2464"/>
                </a:lnTo>
                <a:lnTo>
                  <a:pt x="3239" y="2462"/>
                </a:lnTo>
                <a:lnTo>
                  <a:pt x="3243" y="2460"/>
                </a:lnTo>
                <a:lnTo>
                  <a:pt x="3247" y="2457"/>
                </a:lnTo>
                <a:lnTo>
                  <a:pt x="3250" y="2455"/>
                </a:lnTo>
                <a:lnTo>
                  <a:pt x="3254" y="2452"/>
                </a:lnTo>
                <a:lnTo>
                  <a:pt x="3257" y="2450"/>
                </a:lnTo>
                <a:lnTo>
                  <a:pt x="3261" y="2447"/>
                </a:lnTo>
                <a:lnTo>
                  <a:pt x="3264" y="2445"/>
                </a:lnTo>
                <a:lnTo>
                  <a:pt x="3268" y="2442"/>
                </a:lnTo>
                <a:lnTo>
                  <a:pt x="3272" y="2440"/>
                </a:lnTo>
                <a:lnTo>
                  <a:pt x="3275" y="2437"/>
                </a:lnTo>
                <a:lnTo>
                  <a:pt x="3279" y="2434"/>
                </a:lnTo>
                <a:lnTo>
                  <a:pt x="3282" y="2432"/>
                </a:lnTo>
                <a:lnTo>
                  <a:pt x="3286" y="2429"/>
                </a:lnTo>
                <a:lnTo>
                  <a:pt x="3289" y="2426"/>
                </a:lnTo>
                <a:lnTo>
                  <a:pt x="3293" y="2423"/>
                </a:lnTo>
                <a:lnTo>
                  <a:pt x="3297" y="2421"/>
                </a:lnTo>
                <a:lnTo>
                  <a:pt x="3300" y="2418"/>
                </a:lnTo>
                <a:lnTo>
                  <a:pt x="3304" y="2415"/>
                </a:lnTo>
                <a:lnTo>
                  <a:pt x="3307" y="2412"/>
                </a:lnTo>
                <a:lnTo>
                  <a:pt x="3311" y="2409"/>
                </a:lnTo>
                <a:lnTo>
                  <a:pt x="3314" y="2406"/>
                </a:lnTo>
                <a:lnTo>
                  <a:pt x="3318" y="2403"/>
                </a:lnTo>
                <a:lnTo>
                  <a:pt x="3322" y="2400"/>
                </a:lnTo>
                <a:lnTo>
                  <a:pt x="3325" y="2397"/>
                </a:lnTo>
                <a:lnTo>
                  <a:pt x="3329" y="2394"/>
                </a:lnTo>
                <a:lnTo>
                  <a:pt x="3332" y="2391"/>
                </a:lnTo>
                <a:lnTo>
                  <a:pt x="3336" y="2388"/>
                </a:lnTo>
                <a:lnTo>
                  <a:pt x="3339" y="2385"/>
                </a:lnTo>
                <a:lnTo>
                  <a:pt x="3343" y="2382"/>
                </a:lnTo>
                <a:lnTo>
                  <a:pt x="3347" y="2379"/>
                </a:lnTo>
                <a:lnTo>
                  <a:pt x="3350" y="2376"/>
                </a:lnTo>
                <a:lnTo>
                  <a:pt x="3354" y="2373"/>
                </a:lnTo>
                <a:lnTo>
                  <a:pt x="3357" y="2369"/>
                </a:lnTo>
                <a:lnTo>
                  <a:pt x="3361" y="2366"/>
                </a:lnTo>
                <a:lnTo>
                  <a:pt x="3364" y="2363"/>
                </a:lnTo>
                <a:lnTo>
                  <a:pt x="3368" y="2359"/>
                </a:lnTo>
                <a:lnTo>
                  <a:pt x="3372" y="2356"/>
                </a:lnTo>
                <a:lnTo>
                  <a:pt x="3375" y="2353"/>
                </a:lnTo>
                <a:lnTo>
                  <a:pt x="3379" y="2349"/>
                </a:lnTo>
                <a:lnTo>
                  <a:pt x="3382" y="2346"/>
                </a:lnTo>
                <a:lnTo>
                  <a:pt x="3386" y="2342"/>
                </a:lnTo>
                <a:lnTo>
                  <a:pt x="3389" y="2339"/>
                </a:lnTo>
                <a:lnTo>
                  <a:pt x="3393" y="2335"/>
                </a:lnTo>
                <a:lnTo>
                  <a:pt x="3396" y="2332"/>
                </a:lnTo>
                <a:lnTo>
                  <a:pt x="3400" y="2328"/>
                </a:lnTo>
                <a:lnTo>
                  <a:pt x="3404" y="2325"/>
                </a:lnTo>
                <a:lnTo>
                  <a:pt x="3407" y="2321"/>
                </a:lnTo>
                <a:lnTo>
                  <a:pt x="3411" y="2317"/>
                </a:lnTo>
                <a:lnTo>
                  <a:pt x="3414" y="2313"/>
                </a:lnTo>
                <a:lnTo>
                  <a:pt x="3418" y="2310"/>
                </a:lnTo>
                <a:lnTo>
                  <a:pt x="3421" y="2306"/>
                </a:lnTo>
                <a:lnTo>
                  <a:pt x="3425" y="2302"/>
                </a:lnTo>
                <a:lnTo>
                  <a:pt x="3429" y="2298"/>
                </a:lnTo>
                <a:lnTo>
                  <a:pt x="3432" y="2294"/>
                </a:lnTo>
                <a:lnTo>
                  <a:pt x="3436" y="2291"/>
                </a:lnTo>
                <a:lnTo>
                  <a:pt x="3439" y="2287"/>
                </a:lnTo>
                <a:lnTo>
                  <a:pt x="3443" y="2283"/>
                </a:lnTo>
                <a:lnTo>
                  <a:pt x="3446" y="2279"/>
                </a:lnTo>
                <a:lnTo>
                  <a:pt x="3450" y="2275"/>
                </a:lnTo>
                <a:lnTo>
                  <a:pt x="3454" y="2271"/>
                </a:lnTo>
                <a:lnTo>
                  <a:pt x="3457" y="2266"/>
                </a:lnTo>
                <a:lnTo>
                  <a:pt x="3461" y="2262"/>
                </a:lnTo>
                <a:lnTo>
                  <a:pt x="3464" y="2258"/>
                </a:lnTo>
                <a:lnTo>
                  <a:pt x="3468" y="2254"/>
                </a:lnTo>
                <a:lnTo>
                  <a:pt x="3471" y="2250"/>
                </a:lnTo>
                <a:lnTo>
                  <a:pt x="3475" y="2245"/>
                </a:lnTo>
                <a:lnTo>
                  <a:pt x="3479" y="2241"/>
                </a:lnTo>
                <a:lnTo>
                  <a:pt x="3482" y="2237"/>
                </a:lnTo>
                <a:lnTo>
                  <a:pt x="3486" y="2232"/>
                </a:lnTo>
                <a:lnTo>
                  <a:pt x="3489" y="2228"/>
                </a:lnTo>
                <a:lnTo>
                  <a:pt x="3493" y="2224"/>
                </a:lnTo>
                <a:lnTo>
                  <a:pt x="3496" y="2219"/>
                </a:lnTo>
                <a:lnTo>
                  <a:pt x="3500" y="2215"/>
                </a:lnTo>
                <a:lnTo>
                  <a:pt x="3504" y="2210"/>
                </a:lnTo>
                <a:lnTo>
                  <a:pt x="3507" y="2206"/>
                </a:lnTo>
                <a:lnTo>
                  <a:pt x="3511" y="2201"/>
                </a:lnTo>
                <a:lnTo>
                  <a:pt x="3514" y="2196"/>
                </a:lnTo>
                <a:lnTo>
                  <a:pt x="3518" y="2192"/>
                </a:lnTo>
                <a:lnTo>
                  <a:pt x="3521" y="2187"/>
                </a:lnTo>
                <a:lnTo>
                  <a:pt x="3525" y="2182"/>
                </a:lnTo>
                <a:lnTo>
                  <a:pt x="3529" y="2177"/>
                </a:lnTo>
                <a:lnTo>
                  <a:pt x="3532" y="2173"/>
                </a:lnTo>
                <a:lnTo>
                  <a:pt x="3536" y="2168"/>
                </a:lnTo>
                <a:lnTo>
                  <a:pt x="3539" y="2163"/>
                </a:lnTo>
                <a:lnTo>
                  <a:pt x="3543" y="2158"/>
                </a:lnTo>
                <a:lnTo>
                  <a:pt x="3546" y="2153"/>
                </a:lnTo>
                <a:lnTo>
                  <a:pt x="3550" y="2148"/>
                </a:lnTo>
                <a:lnTo>
                  <a:pt x="3553" y="2143"/>
                </a:lnTo>
                <a:lnTo>
                  <a:pt x="3557" y="2138"/>
                </a:lnTo>
                <a:lnTo>
                  <a:pt x="3561" y="2133"/>
                </a:lnTo>
                <a:lnTo>
                  <a:pt x="3564" y="2128"/>
                </a:lnTo>
                <a:lnTo>
                  <a:pt x="3568" y="2122"/>
                </a:lnTo>
                <a:lnTo>
                  <a:pt x="3571" y="2117"/>
                </a:lnTo>
                <a:lnTo>
                  <a:pt x="3575" y="2112"/>
                </a:lnTo>
                <a:lnTo>
                  <a:pt x="3578" y="2107"/>
                </a:lnTo>
                <a:lnTo>
                  <a:pt x="3582" y="2101"/>
                </a:lnTo>
                <a:lnTo>
                  <a:pt x="3586" y="2096"/>
                </a:lnTo>
                <a:lnTo>
                  <a:pt x="3589" y="2091"/>
                </a:lnTo>
                <a:lnTo>
                  <a:pt x="3593" y="2085"/>
                </a:lnTo>
                <a:lnTo>
                  <a:pt x="3596" y="2080"/>
                </a:lnTo>
                <a:lnTo>
                  <a:pt x="3600" y="2074"/>
                </a:lnTo>
                <a:lnTo>
                  <a:pt x="3603" y="2069"/>
                </a:lnTo>
                <a:lnTo>
                  <a:pt x="3607" y="2063"/>
                </a:lnTo>
                <a:lnTo>
                  <a:pt x="3611" y="2057"/>
                </a:lnTo>
                <a:lnTo>
                  <a:pt x="3614" y="2052"/>
                </a:lnTo>
                <a:lnTo>
                  <a:pt x="3618" y="2046"/>
                </a:lnTo>
                <a:lnTo>
                  <a:pt x="3621" y="2040"/>
                </a:lnTo>
                <a:lnTo>
                  <a:pt x="3625" y="2034"/>
                </a:lnTo>
                <a:lnTo>
                  <a:pt x="3628" y="2029"/>
                </a:lnTo>
                <a:lnTo>
                  <a:pt x="3632" y="2023"/>
                </a:lnTo>
                <a:lnTo>
                  <a:pt x="3636" y="2017"/>
                </a:lnTo>
                <a:lnTo>
                  <a:pt x="3639" y="2011"/>
                </a:lnTo>
                <a:lnTo>
                  <a:pt x="3643" y="2005"/>
                </a:lnTo>
                <a:lnTo>
                  <a:pt x="3646" y="1999"/>
                </a:lnTo>
                <a:lnTo>
                  <a:pt x="3650" y="1993"/>
                </a:lnTo>
                <a:lnTo>
                  <a:pt x="3653" y="1987"/>
                </a:lnTo>
                <a:lnTo>
                  <a:pt x="3657" y="1980"/>
                </a:lnTo>
                <a:lnTo>
                  <a:pt x="3661" y="1974"/>
                </a:lnTo>
                <a:lnTo>
                  <a:pt x="3664" y="1968"/>
                </a:lnTo>
                <a:lnTo>
                  <a:pt x="3668" y="1962"/>
                </a:lnTo>
                <a:lnTo>
                  <a:pt x="3671" y="1955"/>
                </a:lnTo>
                <a:lnTo>
                  <a:pt x="3675" y="1949"/>
                </a:lnTo>
                <a:lnTo>
                  <a:pt x="3678" y="1943"/>
                </a:lnTo>
                <a:lnTo>
                  <a:pt x="3682" y="1936"/>
                </a:lnTo>
                <a:lnTo>
                  <a:pt x="3686" y="1930"/>
                </a:lnTo>
                <a:lnTo>
                  <a:pt x="3689" y="1923"/>
                </a:lnTo>
                <a:lnTo>
                  <a:pt x="3693" y="1917"/>
                </a:lnTo>
                <a:lnTo>
                  <a:pt x="3696" y="1910"/>
                </a:lnTo>
                <a:lnTo>
                  <a:pt x="3700" y="1903"/>
                </a:lnTo>
                <a:lnTo>
                  <a:pt x="3703" y="1897"/>
                </a:lnTo>
                <a:lnTo>
                  <a:pt x="3707" y="1890"/>
                </a:lnTo>
                <a:lnTo>
                  <a:pt x="3710" y="1883"/>
                </a:lnTo>
                <a:lnTo>
                  <a:pt x="3714" y="1876"/>
                </a:lnTo>
                <a:lnTo>
                  <a:pt x="3718" y="1869"/>
                </a:lnTo>
                <a:lnTo>
                  <a:pt x="3721" y="1862"/>
                </a:lnTo>
                <a:lnTo>
                  <a:pt x="3725" y="1855"/>
                </a:lnTo>
                <a:lnTo>
                  <a:pt x="3728" y="1848"/>
                </a:lnTo>
                <a:lnTo>
                  <a:pt x="3732" y="1841"/>
                </a:lnTo>
                <a:lnTo>
                  <a:pt x="3735" y="1834"/>
                </a:lnTo>
                <a:lnTo>
                  <a:pt x="3739" y="1827"/>
                </a:lnTo>
                <a:lnTo>
                  <a:pt x="3743" y="1820"/>
                </a:lnTo>
                <a:lnTo>
                  <a:pt x="3746" y="1813"/>
                </a:lnTo>
                <a:lnTo>
                  <a:pt x="3750" y="1805"/>
                </a:lnTo>
                <a:lnTo>
                  <a:pt x="3753" y="1798"/>
                </a:lnTo>
                <a:lnTo>
                  <a:pt x="3757" y="1791"/>
                </a:lnTo>
                <a:lnTo>
                  <a:pt x="3760" y="1783"/>
                </a:lnTo>
                <a:lnTo>
                  <a:pt x="3764" y="1776"/>
                </a:lnTo>
                <a:lnTo>
                  <a:pt x="3768" y="1768"/>
                </a:lnTo>
                <a:lnTo>
                  <a:pt x="3771" y="1761"/>
                </a:lnTo>
                <a:lnTo>
                  <a:pt x="3775" y="1753"/>
                </a:lnTo>
                <a:lnTo>
                  <a:pt x="3778" y="1746"/>
                </a:lnTo>
                <a:lnTo>
                  <a:pt x="3782" y="1738"/>
                </a:lnTo>
                <a:lnTo>
                  <a:pt x="3785" y="1730"/>
                </a:lnTo>
                <a:lnTo>
                  <a:pt x="3789" y="1722"/>
                </a:lnTo>
                <a:lnTo>
                  <a:pt x="3793" y="1714"/>
                </a:lnTo>
                <a:lnTo>
                  <a:pt x="3796" y="1707"/>
                </a:lnTo>
                <a:lnTo>
                  <a:pt x="3800" y="1699"/>
                </a:lnTo>
                <a:lnTo>
                  <a:pt x="3803" y="1691"/>
                </a:lnTo>
                <a:lnTo>
                  <a:pt x="3807" y="1683"/>
                </a:lnTo>
                <a:lnTo>
                  <a:pt x="3810" y="1675"/>
                </a:lnTo>
                <a:lnTo>
                  <a:pt x="3814" y="1666"/>
                </a:lnTo>
                <a:lnTo>
                  <a:pt x="3818" y="1658"/>
                </a:lnTo>
                <a:lnTo>
                  <a:pt x="3821" y="1650"/>
                </a:lnTo>
                <a:lnTo>
                  <a:pt x="3825" y="1642"/>
                </a:lnTo>
                <a:lnTo>
                  <a:pt x="3828" y="1633"/>
                </a:lnTo>
                <a:lnTo>
                  <a:pt x="3832" y="1625"/>
                </a:lnTo>
                <a:lnTo>
                  <a:pt x="3835" y="1617"/>
                </a:lnTo>
                <a:lnTo>
                  <a:pt x="3839" y="1608"/>
                </a:lnTo>
                <a:lnTo>
                  <a:pt x="3843" y="1600"/>
                </a:lnTo>
                <a:lnTo>
                  <a:pt x="3846" y="1591"/>
                </a:lnTo>
                <a:lnTo>
                  <a:pt x="3850" y="1582"/>
                </a:lnTo>
                <a:lnTo>
                  <a:pt x="3853" y="1574"/>
                </a:lnTo>
                <a:lnTo>
                  <a:pt x="3857" y="1565"/>
                </a:lnTo>
                <a:lnTo>
                  <a:pt x="3860" y="1556"/>
                </a:lnTo>
                <a:lnTo>
                  <a:pt x="3864" y="1548"/>
                </a:lnTo>
                <a:lnTo>
                  <a:pt x="3867" y="1539"/>
                </a:lnTo>
                <a:lnTo>
                  <a:pt x="3871" y="1530"/>
                </a:lnTo>
                <a:lnTo>
                  <a:pt x="3875" y="1521"/>
                </a:lnTo>
                <a:lnTo>
                  <a:pt x="3878" y="1512"/>
                </a:lnTo>
                <a:lnTo>
                  <a:pt x="3882" y="1503"/>
                </a:lnTo>
                <a:lnTo>
                  <a:pt x="3885" y="1494"/>
                </a:lnTo>
                <a:lnTo>
                  <a:pt x="3889" y="1484"/>
                </a:lnTo>
                <a:lnTo>
                  <a:pt x="3892" y="1475"/>
                </a:lnTo>
                <a:lnTo>
                  <a:pt x="3896" y="1466"/>
                </a:lnTo>
                <a:lnTo>
                  <a:pt x="3900" y="1456"/>
                </a:lnTo>
                <a:lnTo>
                  <a:pt x="3903" y="1447"/>
                </a:lnTo>
                <a:lnTo>
                  <a:pt x="3907" y="1438"/>
                </a:lnTo>
                <a:lnTo>
                  <a:pt x="3910" y="1428"/>
                </a:lnTo>
                <a:lnTo>
                  <a:pt x="3914" y="1419"/>
                </a:lnTo>
                <a:lnTo>
                  <a:pt x="3917" y="1409"/>
                </a:lnTo>
                <a:lnTo>
                  <a:pt x="3921" y="1399"/>
                </a:lnTo>
                <a:lnTo>
                  <a:pt x="3925" y="1390"/>
                </a:lnTo>
                <a:lnTo>
                  <a:pt x="3928" y="1380"/>
                </a:lnTo>
                <a:lnTo>
                  <a:pt x="3932" y="1370"/>
                </a:lnTo>
                <a:lnTo>
                  <a:pt x="3935" y="1360"/>
                </a:lnTo>
                <a:lnTo>
                  <a:pt x="3939" y="1350"/>
                </a:lnTo>
                <a:lnTo>
                  <a:pt x="3942" y="1340"/>
                </a:lnTo>
                <a:lnTo>
                  <a:pt x="3946" y="1330"/>
                </a:lnTo>
                <a:lnTo>
                  <a:pt x="3950" y="1320"/>
                </a:lnTo>
                <a:lnTo>
                  <a:pt x="3953" y="1310"/>
                </a:lnTo>
                <a:lnTo>
                  <a:pt x="3957" y="1300"/>
                </a:lnTo>
                <a:lnTo>
                  <a:pt x="3960" y="1289"/>
                </a:lnTo>
                <a:lnTo>
                  <a:pt x="3964" y="1279"/>
                </a:lnTo>
                <a:lnTo>
                  <a:pt x="3967" y="1269"/>
                </a:lnTo>
                <a:lnTo>
                  <a:pt x="3971" y="1258"/>
                </a:lnTo>
                <a:lnTo>
                  <a:pt x="3975" y="1248"/>
                </a:lnTo>
                <a:lnTo>
                  <a:pt x="3978" y="1237"/>
                </a:lnTo>
                <a:lnTo>
                  <a:pt x="3982" y="1227"/>
                </a:lnTo>
                <a:lnTo>
                  <a:pt x="3985" y="1216"/>
                </a:lnTo>
                <a:lnTo>
                  <a:pt x="3989" y="1205"/>
                </a:lnTo>
                <a:lnTo>
                  <a:pt x="3992" y="1195"/>
                </a:lnTo>
                <a:lnTo>
                  <a:pt x="3996" y="1184"/>
                </a:lnTo>
                <a:lnTo>
                  <a:pt x="4000" y="1173"/>
                </a:lnTo>
                <a:lnTo>
                  <a:pt x="4003" y="1162"/>
                </a:lnTo>
                <a:lnTo>
                  <a:pt x="4007" y="1151"/>
                </a:lnTo>
                <a:lnTo>
                  <a:pt x="4010" y="1140"/>
                </a:lnTo>
                <a:lnTo>
                  <a:pt x="4014" y="1129"/>
                </a:lnTo>
                <a:lnTo>
                  <a:pt x="4017" y="1118"/>
                </a:lnTo>
                <a:lnTo>
                  <a:pt x="4021" y="1106"/>
                </a:lnTo>
                <a:lnTo>
                  <a:pt x="4024" y="1095"/>
                </a:lnTo>
                <a:lnTo>
                  <a:pt x="4028" y="1084"/>
                </a:lnTo>
                <a:lnTo>
                  <a:pt x="4032" y="1072"/>
                </a:lnTo>
                <a:lnTo>
                  <a:pt x="4035" y="1061"/>
                </a:lnTo>
                <a:lnTo>
                  <a:pt x="4039" y="1049"/>
                </a:lnTo>
                <a:lnTo>
                  <a:pt x="4042" y="1038"/>
                </a:lnTo>
                <a:lnTo>
                  <a:pt x="4046" y="1026"/>
                </a:lnTo>
                <a:lnTo>
                  <a:pt x="4049" y="1014"/>
                </a:lnTo>
                <a:lnTo>
                  <a:pt x="4053" y="1003"/>
                </a:lnTo>
                <a:lnTo>
                  <a:pt x="4057" y="991"/>
                </a:lnTo>
                <a:lnTo>
                  <a:pt x="4060" y="979"/>
                </a:lnTo>
                <a:lnTo>
                  <a:pt x="4064" y="967"/>
                </a:lnTo>
                <a:lnTo>
                  <a:pt x="4067" y="955"/>
                </a:lnTo>
                <a:lnTo>
                  <a:pt x="4071" y="943"/>
                </a:lnTo>
                <a:lnTo>
                  <a:pt x="4074" y="931"/>
                </a:lnTo>
                <a:lnTo>
                  <a:pt x="4078" y="918"/>
                </a:lnTo>
                <a:lnTo>
                  <a:pt x="4082" y="906"/>
                </a:lnTo>
                <a:lnTo>
                  <a:pt x="4085" y="894"/>
                </a:lnTo>
                <a:lnTo>
                  <a:pt x="4089" y="881"/>
                </a:lnTo>
                <a:lnTo>
                  <a:pt x="4092" y="869"/>
                </a:lnTo>
                <a:lnTo>
                  <a:pt x="4096" y="856"/>
                </a:lnTo>
                <a:lnTo>
                  <a:pt x="4099" y="844"/>
                </a:lnTo>
                <a:lnTo>
                  <a:pt x="4103" y="831"/>
                </a:lnTo>
                <a:lnTo>
                  <a:pt x="4107" y="819"/>
                </a:lnTo>
                <a:lnTo>
                  <a:pt x="4110" y="806"/>
                </a:lnTo>
                <a:lnTo>
                  <a:pt x="4114" y="793"/>
                </a:lnTo>
                <a:lnTo>
                  <a:pt x="4117" y="780"/>
                </a:lnTo>
                <a:lnTo>
                  <a:pt x="4121" y="767"/>
                </a:lnTo>
                <a:lnTo>
                  <a:pt x="4124" y="754"/>
                </a:lnTo>
                <a:lnTo>
                  <a:pt x="4128" y="741"/>
                </a:lnTo>
                <a:lnTo>
                  <a:pt x="4132" y="728"/>
                </a:lnTo>
                <a:lnTo>
                  <a:pt x="4135" y="715"/>
                </a:lnTo>
                <a:lnTo>
                  <a:pt x="4139" y="701"/>
                </a:lnTo>
                <a:lnTo>
                  <a:pt x="4142" y="688"/>
                </a:lnTo>
                <a:lnTo>
                  <a:pt x="4146" y="675"/>
                </a:lnTo>
                <a:lnTo>
                  <a:pt x="4149" y="661"/>
                </a:lnTo>
                <a:lnTo>
                  <a:pt x="4153" y="647"/>
                </a:lnTo>
                <a:lnTo>
                  <a:pt x="4157" y="634"/>
                </a:lnTo>
                <a:lnTo>
                  <a:pt x="4160" y="620"/>
                </a:lnTo>
                <a:lnTo>
                  <a:pt x="4164" y="606"/>
                </a:lnTo>
                <a:lnTo>
                  <a:pt x="4167" y="593"/>
                </a:lnTo>
                <a:lnTo>
                  <a:pt x="4171" y="579"/>
                </a:lnTo>
                <a:lnTo>
                  <a:pt x="4174" y="565"/>
                </a:lnTo>
                <a:lnTo>
                  <a:pt x="4178" y="551"/>
                </a:lnTo>
                <a:lnTo>
                  <a:pt x="4181" y="537"/>
                </a:lnTo>
                <a:lnTo>
                  <a:pt x="4185" y="523"/>
                </a:lnTo>
                <a:lnTo>
                  <a:pt x="4189" y="508"/>
                </a:lnTo>
                <a:lnTo>
                  <a:pt x="4192" y="494"/>
                </a:lnTo>
                <a:lnTo>
                  <a:pt x="4196" y="480"/>
                </a:lnTo>
                <a:lnTo>
                  <a:pt x="4199" y="465"/>
                </a:lnTo>
                <a:lnTo>
                  <a:pt x="4203" y="451"/>
                </a:lnTo>
                <a:lnTo>
                  <a:pt x="4206" y="436"/>
                </a:lnTo>
                <a:lnTo>
                  <a:pt x="4210" y="422"/>
                </a:lnTo>
                <a:lnTo>
                  <a:pt x="4214" y="407"/>
                </a:lnTo>
                <a:lnTo>
                  <a:pt x="4217" y="392"/>
                </a:lnTo>
                <a:lnTo>
                  <a:pt x="4221" y="377"/>
                </a:lnTo>
                <a:lnTo>
                  <a:pt x="4224" y="362"/>
                </a:lnTo>
                <a:lnTo>
                  <a:pt x="4228" y="347"/>
                </a:lnTo>
                <a:lnTo>
                  <a:pt x="4231" y="332"/>
                </a:lnTo>
                <a:lnTo>
                  <a:pt x="4235" y="317"/>
                </a:lnTo>
                <a:lnTo>
                  <a:pt x="4239" y="302"/>
                </a:lnTo>
                <a:lnTo>
                  <a:pt x="4242" y="287"/>
                </a:lnTo>
                <a:lnTo>
                  <a:pt x="4246" y="271"/>
                </a:lnTo>
                <a:lnTo>
                  <a:pt x="4249" y="256"/>
                </a:lnTo>
                <a:lnTo>
                  <a:pt x="4253" y="240"/>
                </a:lnTo>
                <a:lnTo>
                  <a:pt x="4256" y="225"/>
                </a:lnTo>
                <a:lnTo>
                  <a:pt x="4260" y="209"/>
                </a:lnTo>
                <a:lnTo>
                  <a:pt x="4264" y="194"/>
                </a:lnTo>
                <a:lnTo>
                  <a:pt x="4267" y="178"/>
                </a:lnTo>
                <a:lnTo>
                  <a:pt x="4271" y="162"/>
                </a:lnTo>
                <a:lnTo>
                  <a:pt x="4274" y="146"/>
                </a:lnTo>
                <a:lnTo>
                  <a:pt x="4278" y="130"/>
                </a:lnTo>
                <a:lnTo>
                  <a:pt x="4281" y="114"/>
                </a:lnTo>
                <a:lnTo>
                  <a:pt x="4285" y="98"/>
                </a:lnTo>
                <a:lnTo>
                  <a:pt x="4289" y="82"/>
                </a:lnTo>
                <a:lnTo>
                  <a:pt x="4292" y="65"/>
                </a:lnTo>
                <a:lnTo>
                  <a:pt x="4296" y="49"/>
                </a:lnTo>
                <a:lnTo>
                  <a:pt x="4299" y="33"/>
                </a:lnTo>
                <a:lnTo>
                  <a:pt x="4303" y="16"/>
                </a:lnTo>
                <a:lnTo>
                  <a:pt x="4306" y="0"/>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2478" name="Line 44"/>
          <p:cNvSpPr>
            <a:spLocks noChangeShapeType="1"/>
          </p:cNvSpPr>
          <p:nvPr/>
        </p:nvSpPr>
        <p:spPr bwMode="gray">
          <a:xfrm>
            <a:off x="1185864" y="5230813"/>
            <a:ext cx="70373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2479" name="Text Box 60"/>
          <p:cNvSpPr txBox="1">
            <a:spLocks noChangeArrowheads="1"/>
          </p:cNvSpPr>
          <p:nvPr/>
        </p:nvSpPr>
        <p:spPr bwMode="gray">
          <a:xfrm>
            <a:off x="971551" y="2047877"/>
            <a:ext cx="367188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200">
                <a:solidFill>
                  <a:srgbClr val="FFFFFF"/>
                </a:solidFill>
                <a:latin typeface="Arial" charset="0"/>
                <a:ea typeface="ＭＳ Ｐゴシック" charset="0"/>
                <a:cs typeface="Arial Unicode MS" charset="0"/>
              </a:defRPr>
            </a:lvl1pPr>
            <a:lvl2pPr>
              <a:defRPr sz="2800">
                <a:solidFill>
                  <a:srgbClr val="FFFFFF"/>
                </a:solidFill>
                <a:latin typeface="Arial" charset="0"/>
                <a:ea typeface="Arial Unicode MS" charset="0"/>
                <a:cs typeface="Arial Unicode MS" charset="0"/>
              </a:defRPr>
            </a:lvl2pPr>
            <a:lvl3pPr>
              <a:defRPr sz="2400">
                <a:solidFill>
                  <a:srgbClr val="FFFFFF"/>
                </a:solidFill>
                <a:latin typeface="Arial" charset="0"/>
                <a:ea typeface="Arial Unicode MS" charset="0"/>
                <a:cs typeface="Arial Unicode MS" charset="0"/>
              </a:defRPr>
            </a:lvl3pPr>
            <a:lvl4pPr>
              <a:defRPr sz="2000">
                <a:solidFill>
                  <a:srgbClr val="FFFFFF"/>
                </a:solidFill>
                <a:latin typeface="Arial" charset="0"/>
                <a:ea typeface="Arial Unicode MS" charset="0"/>
                <a:cs typeface="Arial Unicode MS" charset="0"/>
              </a:defRPr>
            </a:lvl4pPr>
            <a:lvl5pPr>
              <a:defRPr sz="2000">
                <a:solidFill>
                  <a:srgbClr val="FFFFFF"/>
                </a:solidFill>
                <a:latin typeface="Arial" charset="0"/>
                <a:ea typeface="Arial Unicode MS" charset="0"/>
                <a:cs typeface="Arial Unicode MS" charset="0"/>
              </a:defRPr>
            </a:lvl5pPr>
            <a:lvl6pPr>
              <a:buFont typeface="Times New Roman" charset="0"/>
              <a:defRPr sz="2000">
                <a:solidFill>
                  <a:srgbClr val="FFFFFF"/>
                </a:solidFill>
                <a:latin typeface="Arial" charset="0"/>
                <a:ea typeface="Arial Unicode MS" charset="0"/>
                <a:cs typeface="Arial Unicode MS" charset="0"/>
              </a:defRPr>
            </a:lvl6pPr>
            <a:lvl7pPr>
              <a:buFont typeface="Times New Roman" charset="0"/>
              <a:defRPr sz="2000">
                <a:solidFill>
                  <a:srgbClr val="FFFFFF"/>
                </a:solidFill>
                <a:latin typeface="Arial" charset="0"/>
                <a:ea typeface="Arial Unicode MS" charset="0"/>
                <a:cs typeface="Arial Unicode MS" charset="0"/>
              </a:defRPr>
            </a:lvl7pPr>
            <a:lvl8pPr>
              <a:buFont typeface="Times New Roman" charset="0"/>
              <a:defRPr sz="2000">
                <a:solidFill>
                  <a:srgbClr val="FFFFFF"/>
                </a:solidFill>
                <a:latin typeface="Arial" charset="0"/>
                <a:ea typeface="Arial Unicode MS" charset="0"/>
                <a:cs typeface="Arial Unicode MS" charset="0"/>
              </a:defRPr>
            </a:lvl8pPr>
            <a:lvl9pPr>
              <a:buFont typeface="Times New Roman" charset="0"/>
              <a:defRPr sz="2000">
                <a:solidFill>
                  <a:srgbClr val="FFFFFF"/>
                </a:solidFill>
                <a:latin typeface="Arial" charset="0"/>
                <a:ea typeface="Arial Unicode MS" charset="0"/>
                <a:cs typeface="Arial Unicode MS" charset="0"/>
              </a:defRPr>
            </a:lvl9pPr>
          </a:lstStyle>
          <a:p>
            <a:pPr algn="ctr" defTabSz="914400">
              <a:lnSpc>
                <a:spcPct val="90000"/>
              </a:lnSpc>
            </a:pPr>
            <a:r>
              <a:rPr lang="fr-FR" sz="1400" b="1">
                <a:solidFill>
                  <a:srgbClr val="000000"/>
                </a:solidFill>
                <a:cs typeface="ＭＳ Ｐゴシック" charset="0"/>
              </a:rPr>
              <a:t>1,5 ≤ INR ≤ 2</a:t>
            </a:r>
          </a:p>
          <a:p>
            <a:pPr algn="ctr" defTabSz="914400">
              <a:lnSpc>
                <a:spcPct val="90000"/>
              </a:lnSpc>
            </a:pPr>
            <a:r>
              <a:rPr lang="fr-FR" sz="1400" b="1">
                <a:solidFill>
                  <a:srgbClr val="000000"/>
                </a:solidFill>
                <a:cs typeface="ＭＳ Ｐゴシック" charset="0"/>
              </a:rPr>
              <a:t>Risque d</a:t>
            </a:r>
            <a:r>
              <a:rPr lang="ja-JP" altLang="fr-FR" sz="1400" b="1">
                <a:solidFill>
                  <a:srgbClr val="000000"/>
                </a:solidFill>
                <a:cs typeface="ＭＳ Ｐゴシック" charset="0"/>
              </a:rPr>
              <a:t>’</a:t>
            </a:r>
            <a:r>
              <a:rPr lang="fr-FR" altLang="ja-JP" sz="1400" b="1">
                <a:solidFill>
                  <a:srgbClr val="000000"/>
                </a:solidFill>
                <a:cs typeface="ＭＳ Ｐゴシック" charset="0"/>
              </a:rPr>
              <a:t>AVC X 2 </a:t>
            </a:r>
            <a:r>
              <a:rPr lang="fr-FR" altLang="ja-JP" sz="1400" b="1" baseline="30000">
                <a:solidFill>
                  <a:srgbClr val="000000"/>
                </a:solidFill>
                <a:cs typeface="ＭＳ Ｐゴシック" charset="0"/>
              </a:rPr>
              <a:t>(2)</a:t>
            </a:r>
            <a:endParaRPr lang="fr-FR" sz="1400" b="1" baseline="30000">
              <a:solidFill>
                <a:srgbClr val="000000"/>
              </a:solidFill>
              <a:cs typeface="ＭＳ Ｐゴシック" charset="0"/>
            </a:endParaRPr>
          </a:p>
        </p:txBody>
      </p:sp>
      <p:sp>
        <p:nvSpPr>
          <p:cNvPr id="191497" name="Rectangle 12"/>
          <p:cNvSpPr>
            <a:spLocks noChangeArrowheads="1"/>
          </p:cNvSpPr>
          <p:nvPr/>
        </p:nvSpPr>
        <p:spPr bwMode="gray">
          <a:xfrm>
            <a:off x="3071814" y="3462338"/>
            <a:ext cx="1443037"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defTabSz="914400">
              <a:lnSpc>
                <a:spcPct val="90000"/>
              </a:lnSpc>
            </a:pPr>
            <a:r>
              <a:rPr lang="fr-FR" sz="1600" b="1">
                <a:solidFill>
                  <a:srgbClr val="FFFFFF"/>
                </a:solidFill>
                <a:cs typeface="ＭＳ Ｐゴシック" charset="0"/>
              </a:rPr>
              <a:t>INR </a:t>
            </a:r>
          </a:p>
          <a:p>
            <a:pPr algn="ctr" defTabSz="914400">
              <a:lnSpc>
                <a:spcPct val="90000"/>
              </a:lnSpc>
            </a:pPr>
            <a:r>
              <a:rPr lang="fr-FR" sz="1600" b="1">
                <a:solidFill>
                  <a:srgbClr val="FFFFFF"/>
                </a:solidFill>
                <a:cs typeface="ＭＳ Ｐゴシック" charset="0"/>
              </a:rPr>
              <a:t>cible</a:t>
            </a:r>
          </a:p>
          <a:p>
            <a:pPr algn="ctr" defTabSz="914400">
              <a:lnSpc>
                <a:spcPct val="90000"/>
              </a:lnSpc>
            </a:pPr>
            <a:r>
              <a:rPr lang="fr-FR" sz="1400">
                <a:solidFill>
                  <a:srgbClr val="FFFFFF"/>
                </a:solidFill>
                <a:cs typeface="ＭＳ Ｐゴシック" charset="0"/>
              </a:rPr>
              <a:t>(2,0 - 3,0)</a:t>
            </a:r>
          </a:p>
        </p:txBody>
      </p:sp>
      <p:sp>
        <p:nvSpPr>
          <p:cNvPr id="62481" name="TextBox 57"/>
          <p:cNvSpPr txBox="1">
            <a:spLocks noChangeArrowheads="1"/>
          </p:cNvSpPr>
          <p:nvPr/>
        </p:nvSpPr>
        <p:spPr bwMode="gray">
          <a:xfrm>
            <a:off x="228601" y="6253202"/>
            <a:ext cx="83502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228600" indent="-228600">
              <a:defRPr sz="3200">
                <a:solidFill>
                  <a:srgbClr val="FFFFFF"/>
                </a:solidFill>
                <a:latin typeface="Arial" charset="0"/>
                <a:ea typeface="ＭＳ Ｐゴシック" charset="0"/>
                <a:cs typeface="Arial Unicode MS" charset="0"/>
              </a:defRPr>
            </a:lvl1pPr>
            <a:lvl2pPr>
              <a:defRPr sz="2800">
                <a:solidFill>
                  <a:srgbClr val="FFFFFF"/>
                </a:solidFill>
                <a:latin typeface="Arial" charset="0"/>
                <a:ea typeface="Arial Unicode MS" charset="0"/>
                <a:cs typeface="Arial Unicode MS" charset="0"/>
              </a:defRPr>
            </a:lvl2pPr>
            <a:lvl3pPr>
              <a:defRPr sz="2400">
                <a:solidFill>
                  <a:srgbClr val="FFFFFF"/>
                </a:solidFill>
                <a:latin typeface="Arial" charset="0"/>
                <a:ea typeface="Arial Unicode MS" charset="0"/>
                <a:cs typeface="Arial Unicode MS" charset="0"/>
              </a:defRPr>
            </a:lvl3pPr>
            <a:lvl4pPr>
              <a:defRPr sz="2000">
                <a:solidFill>
                  <a:srgbClr val="FFFFFF"/>
                </a:solidFill>
                <a:latin typeface="Arial" charset="0"/>
                <a:ea typeface="Arial Unicode MS" charset="0"/>
                <a:cs typeface="Arial Unicode MS" charset="0"/>
              </a:defRPr>
            </a:lvl4pPr>
            <a:lvl5pPr>
              <a:defRPr sz="2000">
                <a:solidFill>
                  <a:srgbClr val="FFFFFF"/>
                </a:solidFill>
                <a:latin typeface="Arial" charset="0"/>
                <a:ea typeface="Arial Unicode MS" charset="0"/>
                <a:cs typeface="Arial Unicode MS" charset="0"/>
              </a:defRPr>
            </a:lvl5pPr>
            <a:lvl6pPr>
              <a:buFont typeface="Times New Roman" charset="0"/>
              <a:defRPr sz="2000">
                <a:solidFill>
                  <a:srgbClr val="FFFFFF"/>
                </a:solidFill>
                <a:latin typeface="Arial" charset="0"/>
                <a:ea typeface="Arial Unicode MS" charset="0"/>
                <a:cs typeface="Arial Unicode MS" charset="0"/>
              </a:defRPr>
            </a:lvl6pPr>
            <a:lvl7pPr>
              <a:buFont typeface="Times New Roman" charset="0"/>
              <a:defRPr sz="2000">
                <a:solidFill>
                  <a:srgbClr val="FFFFFF"/>
                </a:solidFill>
                <a:latin typeface="Arial" charset="0"/>
                <a:ea typeface="Arial Unicode MS" charset="0"/>
                <a:cs typeface="Arial Unicode MS" charset="0"/>
              </a:defRPr>
            </a:lvl7pPr>
            <a:lvl8pPr>
              <a:buFont typeface="Times New Roman" charset="0"/>
              <a:defRPr sz="2000">
                <a:solidFill>
                  <a:srgbClr val="FFFFFF"/>
                </a:solidFill>
                <a:latin typeface="Arial" charset="0"/>
                <a:ea typeface="Arial Unicode MS" charset="0"/>
                <a:cs typeface="Arial Unicode MS" charset="0"/>
              </a:defRPr>
            </a:lvl8pPr>
            <a:lvl9pPr>
              <a:buFont typeface="Times New Roman" charset="0"/>
              <a:defRPr sz="2000">
                <a:solidFill>
                  <a:srgbClr val="FFFFFF"/>
                </a:solidFill>
                <a:latin typeface="Arial" charset="0"/>
                <a:ea typeface="Arial Unicode MS" charset="0"/>
                <a:cs typeface="Arial Unicode MS" charset="0"/>
              </a:defRPr>
            </a:lvl9pPr>
          </a:lstStyle>
          <a:p>
            <a:pPr defTabSz="914400" eaLnBrk="1" hangingPunct="1">
              <a:buFontTx/>
              <a:buAutoNum type="arabicPeriod"/>
            </a:pPr>
            <a:r>
              <a:rPr lang="fr-FR" sz="900">
                <a:solidFill>
                  <a:srgbClr val="000000"/>
                </a:solidFill>
                <a:cs typeface="ＭＳ Ｐゴシック" charset="0"/>
              </a:rPr>
              <a:t>Hylek EM </a:t>
            </a:r>
            <a:r>
              <a:rPr lang="fr-FR" sz="900" i="1">
                <a:solidFill>
                  <a:srgbClr val="000000"/>
                </a:solidFill>
                <a:cs typeface="ＭＳ Ｐゴシック" charset="0"/>
              </a:rPr>
              <a:t>et al.</a:t>
            </a:r>
            <a:r>
              <a:rPr lang="fr-FR" sz="900">
                <a:solidFill>
                  <a:srgbClr val="000000"/>
                </a:solidFill>
                <a:cs typeface="ＭＳ Ｐゴシック" charset="0"/>
              </a:rPr>
              <a:t> Effect of Intensity of Oral Anticoagulation on Stroke Severity and Mortality in Atrial Fibrillation.N Eng J Med 2003 ; 349 : 1019-1026.</a:t>
            </a:r>
          </a:p>
          <a:p>
            <a:pPr defTabSz="914400" eaLnBrk="1" hangingPunct="1">
              <a:buFontTx/>
              <a:buAutoNum type="arabicPeriod"/>
            </a:pPr>
            <a:r>
              <a:rPr lang="en-GB" sz="900">
                <a:solidFill>
                  <a:srgbClr val="000000"/>
                </a:solidFill>
                <a:cs typeface="ＭＳ Ｐゴシック" charset="0"/>
              </a:rPr>
              <a:t>Guidelines for the management of atrial fibrillation.</a:t>
            </a:r>
            <a:r>
              <a:rPr lang="fr-FR" sz="900">
                <a:solidFill>
                  <a:schemeClr val="tx1"/>
                </a:solidFill>
                <a:cs typeface="ＭＳ Ｐゴシック" charset="0"/>
              </a:rPr>
              <a:t> The Task Force for the Management of Atrial Fibrillation of the European Society of Cardiology (ESC).</a:t>
            </a:r>
            <a:r>
              <a:rPr lang="en-GB" sz="900">
                <a:solidFill>
                  <a:schemeClr val="tx1"/>
                </a:solidFill>
                <a:cs typeface="ＭＳ Ｐゴシック" charset="0"/>
              </a:rPr>
              <a:t> Euro</a:t>
            </a:r>
            <a:r>
              <a:rPr lang="en-GB" sz="900">
                <a:solidFill>
                  <a:srgbClr val="000000"/>
                </a:solidFill>
                <a:cs typeface="ＭＳ Ｐゴシック" charset="0"/>
              </a:rPr>
              <a:t>pean Heart J 2010 ; 31(9) : 2369-2429.</a:t>
            </a:r>
            <a:endParaRPr lang="fr-FR" sz="900">
              <a:solidFill>
                <a:srgbClr val="000000"/>
              </a:solidFill>
              <a:cs typeface="ＭＳ Ｐゴシック" charset="0"/>
            </a:endParaRPr>
          </a:p>
          <a:p>
            <a:pPr defTabSz="914400" eaLnBrk="1" hangingPunct="1">
              <a:buFontTx/>
              <a:buAutoNum type="arabicPeriod"/>
            </a:pPr>
            <a:r>
              <a:rPr lang="fr-FR" sz="900">
                <a:solidFill>
                  <a:srgbClr val="000000"/>
                </a:solidFill>
                <a:cs typeface="ＭＳ Ｐゴシック" charset="0"/>
              </a:rPr>
              <a:t>Gozalo C </a:t>
            </a:r>
            <a:r>
              <a:rPr lang="fr-FR" sz="900" i="1">
                <a:solidFill>
                  <a:srgbClr val="000000"/>
                </a:solidFill>
                <a:cs typeface="ＭＳ Ｐゴシック" charset="0"/>
              </a:rPr>
              <a:t>et al</a:t>
            </a:r>
            <a:r>
              <a:rPr lang="fr-FR" sz="900">
                <a:solidFill>
                  <a:srgbClr val="000000"/>
                </a:solidFill>
                <a:cs typeface="ＭＳ Ｐゴシック" charset="0"/>
              </a:rPr>
              <a:t>. Épidémiologie et facteurs de risque hémorragique des traitements par les antivitamines K. Sang Thrombose Vaisseaux 2008 ; 20 : 21-55.</a:t>
            </a:r>
          </a:p>
        </p:txBody>
      </p:sp>
      <p:grpSp>
        <p:nvGrpSpPr>
          <p:cNvPr id="7" name="Group 99"/>
          <p:cNvGrpSpPr>
            <a:grpSpLocks/>
          </p:cNvGrpSpPr>
          <p:nvPr/>
        </p:nvGrpSpPr>
        <p:grpSpPr bwMode="auto">
          <a:xfrm>
            <a:off x="1538289" y="2241551"/>
            <a:ext cx="6340475" cy="2894013"/>
            <a:chOff x="917" y="1653"/>
            <a:chExt cx="4317" cy="1971"/>
          </a:xfrm>
        </p:grpSpPr>
        <p:sp>
          <p:nvSpPr>
            <p:cNvPr id="62494" name="Oval 68"/>
            <p:cNvSpPr>
              <a:spLocks noChangeArrowheads="1"/>
            </p:cNvSpPr>
            <p:nvPr/>
          </p:nvSpPr>
          <p:spPr bwMode="gray">
            <a:xfrm>
              <a:off x="5121" y="2939"/>
              <a:ext cx="113" cy="113"/>
            </a:xfrm>
            <a:prstGeom prst="ellipse">
              <a:avLst/>
            </a:prstGeom>
            <a:solidFill>
              <a:schemeClr val="bg1"/>
            </a:solidFill>
            <a:ln w="28575">
              <a:solidFill>
                <a:srgbClr val="24A0EC"/>
              </a:solidFill>
              <a:round/>
              <a:headEnd/>
              <a:tailEnd/>
            </a:ln>
          </p:spPr>
          <p:txBody>
            <a:bodyPr anchor="ctr"/>
            <a:lstStyle/>
            <a:p>
              <a:pPr defTabSz="914400"/>
              <a:endParaRPr lang="fr-FR" sz="1600">
                <a:solidFill>
                  <a:srgbClr val="000000"/>
                </a:solidFill>
                <a:cs typeface="ＭＳ Ｐゴシック" charset="0"/>
              </a:endParaRPr>
            </a:p>
          </p:txBody>
        </p:sp>
        <p:sp>
          <p:nvSpPr>
            <p:cNvPr id="62495" name="Oval 69"/>
            <p:cNvSpPr>
              <a:spLocks noChangeArrowheads="1"/>
            </p:cNvSpPr>
            <p:nvPr/>
          </p:nvSpPr>
          <p:spPr bwMode="gray">
            <a:xfrm>
              <a:off x="4525" y="3347"/>
              <a:ext cx="113" cy="113"/>
            </a:xfrm>
            <a:prstGeom prst="ellipse">
              <a:avLst/>
            </a:prstGeom>
            <a:solidFill>
              <a:schemeClr val="bg1"/>
            </a:solidFill>
            <a:ln w="28575">
              <a:solidFill>
                <a:srgbClr val="24A0EC"/>
              </a:solidFill>
              <a:round/>
              <a:headEnd/>
              <a:tailEnd/>
            </a:ln>
          </p:spPr>
          <p:txBody>
            <a:bodyPr anchor="ctr"/>
            <a:lstStyle/>
            <a:p>
              <a:pPr defTabSz="914400"/>
              <a:endParaRPr lang="fr-FR" sz="1600">
                <a:solidFill>
                  <a:srgbClr val="000000"/>
                </a:solidFill>
                <a:cs typeface="ＭＳ Ｐゴシック" charset="0"/>
              </a:endParaRPr>
            </a:p>
          </p:txBody>
        </p:sp>
        <p:sp>
          <p:nvSpPr>
            <p:cNvPr id="62496" name="Oval 70"/>
            <p:cNvSpPr>
              <a:spLocks noChangeArrowheads="1"/>
            </p:cNvSpPr>
            <p:nvPr/>
          </p:nvSpPr>
          <p:spPr bwMode="gray">
            <a:xfrm>
              <a:off x="3912" y="3511"/>
              <a:ext cx="113" cy="113"/>
            </a:xfrm>
            <a:prstGeom prst="ellipse">
              <a:avLst/>
            </a:prstGeom>
            <a:solidFill>
              <a:schemeClr val="bg1"/>
            </a:solidFill>
            <a:ln w="28575">
              <a:solidFill>
                <a:srgbClr val="24A0EC"/>
              </a:solidFill>
              <a:round/>
              <a:headEnd/>
              <a:tailEnd/>
            </a:ln>
          </p:spPr>
          <p:txBody>
            <a:bodyPr anchor="ctr"/>
            <a:lstStyle/>
            <a:p>
              <a:pPr defTabSz="914400"/>
              <a:endParaRPr lang="fr-FR" sz="1600">
                <a:solidFill>
                  <a:srgbClr val="000000"/>
                </a:solidFill>
                <a:cs typeface="ＭＳ Ｐゴシック" charset="0"/>
              </a:endParaRPr>
            </a:p>
          </p:txBody>
        </p:sp>
        <p:sp>
          <p:nvSpPr>
            <p:cNvPr id="62497" name="Oval 71"/>
            <p:cNvSpPr>
              <a:spLocks noChangeArrowheads="1"/>
            </p:cNvSpPr>
            <p:nvPr/>
          </p:nvSpPr>
          <p:spPr bwMode="gray">
            <a:xfrm>
              <a:off x="3317" y="3434"/>
              <a:ext cx="113" cy="113"/>
            </a:xfrm>
            <a:prstGeom prst="ellipse">
              <a:avLst/>
            </a:prstGeom>
            <a:solidFill>
              <a:schemeClr val="bg1"/>
            </a:solidFill>
            <a:ln w="28575">
              <a:solidFill>
                <a:srgbClr val="24A0EC"/>
              </a:solidFill>
              <a:round/>
              <a:headEnd/>
              <a:tailEnd/>
            </a:ln>
          </p:spPr>
          <p:txBody>
            <a:bodyPr anchor="ctr"/>
            <a:lstStyle/>
            <a:p>
              <a:pPr defTabSz="914400"/>
              <a:endParaRPr lang="fr-FR" sz="1600">
                <a:solidFill>
                  <a:srgbClr val="000000"/>
                </a:solidFill>
                <a:cs typeface="ＭＳ Ｐゴシック" charset="0"/>
              </a:endParaRPr>
            </a:p>
          </p:txBody>
        </p:sp>
        <p:sp>
          <p:nvSpPr>
            <p:cNvPr id="62498" name="Oval 72"/>
            <p:cNvSpPr>
              <a:spLocks noChangeArrowheads="1"/>
            </p:cNvSpPr>
            <p:nvPr/>
          </p:nvSpPr>
          <p:spPr bwMode="gray">
            <a:xfrm>
              <a:off x="2717" y="3459"/>
              <a:ext cx="113" cy="113"/>
            </a:xfrm>
            <a:prstGeom prst="ellipse">
              <a:avLst/>
            </a:prstGeom>
            <a:solidFill>
              <a:schemeClr val="bg1"/>
            </a:solidFill>
            <a:ln w="28575">
              <a:solidFill>
                <a:srgbClr val="24A0EC"/>
              </a:solidFill>
              <a:round/>
              <a:headEnd/>
              <a:tailEnd/>
            </a:ln>
          </p:spPr>
          <p:txBody>
            <a:bodyPr anchor="ctr"/>
            <a:lstStyle/>
            <a:p>
              <a:pPr defTabSz="914400"/>
              <a:endParaRPr lang="fr-FR" sz="1600">
                <a:solidFill>
                  <a:srgbClr val="000000"/>
                </a:solidFill>
                <a:cs typeface="ＭＳ Ｐゴシック" charset="0"/>
              </a:endParaRPr>
            </a:p>
          </p:txBody>
        </p:sp>
        <p:sp>
          <p:nvSpPr>
            <p:cNvPr id="62499" name="Oval 73"/>
            <p:cNvSpPr>
              <a:spLocks noChangeArrowheads="1"/>
            </p:cNvSpPr>
            <p:nvPr/>
          </p:nvSpPr>
          <p:spPr bwMode="gray">
            <a:xfrm>
              <a:off x="2113" y="3506"/>
              <a:ext cx="113" cy="113"/>
            </a:xfrm>
            <a:prstGeom prst="ellipse">
              <a:avLst/>
            </a:prstGeom>
            <a:solidFill>
              <a:schemeClr val="bg1"/>
            </a:solidFill>
            <a:ln w="28575">
              <a:solidFill>
                <a:srgbClr val="24A0EC"/>
              </a:solidFill>
              <a:round/>
              <a:headEnd/>
              <a:tailEnd/>
            </a:ln>
          </p:spPr>
          <p:txBody>
            <a:bodyPr anchor="ctr"/>
            <a:lstStyle/>
            <a:p>
              <a:pPr defTabSz="914400"/>
              <a:endParaRPr lang="fr-FR" sz="1600">
                <a:solidFill>
                  <a:srgbClr val="000000"/>
                </a:solidFill>
                <a:cs typeface="ＭＳ Ｐゴシック" charset="0"/>
              </a:endParaRPr>
            </a:p>
          </p:txBody>
        </p:sp>
        <p:sp>
          <p:nvSpPr>
            <p:cNvPr id="62500" name="Oval 74"/>
            <p:cNvSpPr>
              <a:spLocks noChangeArrowheads="1"/>
            </p:cNvSpPr>
            <p:nvPr/>
          </p:nvSpPr>
          <p:spPr bwMode="gray">
            <a:xfrm>
              <a:off x="1515" y="3121"/>
              <a:ext cx="113" cy="113"/>
            </a:xfrm>
            <a:prstGeom prst="ellipse">
              <a:avLst/>
            </a:prstGeom>
            <a:solidFill>
              <a:schemeClr val="bg1"/>
            </a:solidFill>
            <a:ln w="28575">
              <a:solidFill>
                <a:srgbClr val="24A0EC"/>
              </a:solidFill>
              <a:round/>
              <a:headEnd/>
              <a:tailEnd/>
            </a:ln>
          </p:spPr>
          <p:txBody>
            <a:bodyPr anchor="ctr"/>
            <a:lstStyle/>
            <a:p>
              <a:pPr defTabSz="914400"/>
              <a:endParaRPr lang="fr-FR" sz="1600">
                <a:solidFill>
                  <a:srgbClr val="000000"/>
                </a:solidFill>
                <a:cs typeface="ＭＳ Ｐゴシック" charset="0"/>
              </a:endParaRPr>
            </a:p>
          </p:txBody>
        </p:sp>
        <p:sp>
          <p:nvSpPr>
            <p:cNvPr id="62501" name="Oval 75"/>
            <p:cNvSpPr>
              <a:spLocks noChangeArrowheads="1"/>
            </p:cNvSpPr>
            <p:nvPr/>
          </p:nvSpPr>
          <p:spPr bwMode="gray">
            <a:xfrm>
              <a:off x="917" y="1653"/>
              <a:ext cx="113" cy="113"/>
            </a:xfrm>
            <a:prstGeom prst="ellipse">
              <a:avLst/>
            </a:prstGeom>
            <a:solidFill>
              <a:schemeClr val="bg1"/>
            </a:solidFill>
            <a:ln w="28575">
              <a:solidFill>
                <a:srgbClr val="24A0EC"/>
              </a:solidFill>
              <a:round/>
              <a:headEnd/>
              <a:tailEnd/>
            </a:ln>
          </p:spPr>
          <p:txBody>
            <a:bodyPr anchor="ctr"/>
            <a:lstStyle/>
            <a:p>
              <a:pPr defTabSz="914400"/>
              <a:endParaRPr lang="fr-FR" sz="1600">
                <a:solidFill>
                  <a:srgbClr val="000000"/>
                </a:solidFill>
                <a:cs typeface="ＭＳ Ｐゴシック" charset="0"/>
              </a:endParaRPr>
            </a:p>
          </p:txBody>
        </p:sp>
      </p:grpSp>
      <p:grpSp>
        <p:nvGrpSpPr>
          <p:cNvPr id="8" name="Group 100"/>
          <p:cNvGrpSpPr>
            <a:grpSpLocks/>
          </p:cNvGrpSpPr>
          <p:nvPr/>
        </p:nvGrpSpPr>
        <p:grpSpPr bwMode="auto">
          <a:xfrm>
            <a:off x="1538289" y="1592265"/>
            <a:ext cx="6340475" cy="3576637"/>
            <a:chOff x="917" y="1211"/>
            <a:chExt cx="4317" cy="2435"/>
          </a:xfrm>
        </p:grpSpPr>
        <p:sp>
          <p:nvSpPr>
            <p:cNvPr id="62486" name="Oval 59"/>
            <p:cNvSpPr>
              <a:spLocks noChangeArrowheads="1"/>
            </p:cNvSpPr>
            <p:nvPr/>
          </p:nvSpPr>
          <p:spPr bwMode="gray">
            <a:xfrm>
              <a:off x="5121" y="1211"/>
              <a:ext cx="113" cy="113"/>
            </a:xfrm>
            <a:prstGeom prst="ellipse">
              <a:avLst/>
            </a:prstGeom>
            <a:solidFill>
              <a:schemeClr val="bg1"/>
            </a:solidFill>
            <a:ln w="28575">
              <a:solidFill>
                <a:srgbClr val="FF0000"/>
              </a:solidFill>
              <a:round/>
              <a:headEnd/>
              <a:tailEnd/>
            </a:ln>
          </p:spPr>
          <p:txBody>
            <a:bodyPr anchor="ctr"/>
            <a:lstStyle/>
            <a:p>
              <a:pPr defTabSz="914400"/>
              <a:endParaRPr lang="fr-FR" sz="1600">
                <a:solidFill>
                  <a:srgbClr val="000000"/>
                </a:solidFill>
                <a:cs typeface="ＭＳ Ｐゴシック" charset="0"/>
              </a:endParaRPr>
            </a:p>
          </p:txBody>
        </p:sp>
        <p:sp>
          <p:nvSpPr>
            <p:cNvPr id="62487" name="Oval 60"/>
            <p:cNvSpPr>
              <a:spLocks noChangeArrowheads="1"/>
            </p:cNvSpPr>
            <p:nvPr/>
          </p:nvSpPr>
          <p:spPr bwMode="gray">
            <a:xfrm>
              <a:off x="4525" y="2927"/>
              <a:ext cx="113" cy="113"/>
            </a:xfrm>
            <a:prstGeom prst="ellipse">
              <a:avLst/>
            </a:prstGeom>
            <a:solidFill>
              <a:schemeClr val="bg1"/>
            </a:solidFill>
            <a:ln w="28575">
              <a:solidFill>
                <a:srgbClr val="FF0000"/>
              </a:solidFill>
              <a:round/>
              <a:headEnd/>
              <a:tailEnd/>
            </a:ln>
          </p:spPr>
          <p:txBody>
            <a:bodyPr anchor="ctr"/>
            <a:lstStyle/>
            <a:p>
              <a:pPr defTabSz="914400"/>
              <a:endParaRPr lang="fr-FR" sz="1600">
                <a:solidFill>
                  <a:srgbClr val="000000"/>
                </a:solidFill>
                <a:cs typeface="ＭＳ Ｐゴシック" charset="0"/>
              </a:endParaRPr>
            </a:p>
          </p:txBody>
        </p:sp>
        <p:sp>
          <p:nvSpPr>
            <p:cNvPr id="62488" name="Oval 61"/>
            <p:cNvSpPr>
              <a:spLocks noChangeArrowheads="1"/>
            </p:cNvSpPr>
            <p:nvPr/>
          </p:nvSpPr>
          <p:spPr bwMode="gray">
            <a:xfrm>
              <a:off x="3912" y="3509"/>
              <a:ext cx="113" cy="113"/>
            </a:xfrm>
            <a:prstGeom prst="ellipse">
              <a:avLst/>
            </a:prstGeom>
            <a:solidFill>
              <a:schemeClr val="bg1"/>
            </a:solidFill>
            <a:ln w="28575">
              <a:solidFill>
                <a:srgbClr val="FF0000"/>
              </a:solidFill>
              <a:round/>
              <a:headEnd/>
              <a:tailEnd/>
            </a:ln>
          </p:spPr>
          <p:txBody>
            <a:bodyPr anchor="ctr"/>
            <a:lstStyle/>
            <a:p>
              <a:pPr defTabSz="914400"/>
              <a:endParaRPr lang="fr-FR" sz="1600">
                <a:solidFill>
                  <a:srgbClr val="000000"/>
                </a:solidFill>
                <a:cs typeface="ＭＳ Ｐゴシック" charset="0"/>
              </a:endParaRPr>
            </a:p>
          </p:txBody>
        </p:sp>
        <p:sp>
          <p:nvSpPr>
            <p:cNvPr id="62489" name="Oval 62"/>
            <p:cNvSpPr>
              <a:spLocks noChangeArrowheads="1"/>
            </p:cNvSpPr>
            <p:nvPr/>
          </p:nvSpPr>
          <p:spPr bwMode="gray">
            <a:xfrm>
              <a:off x="3317" y="3497"/>
              <a:ext cx="113" cy="113"/>
            </a:xfrm>
            <a:prstGeom prst="ellipse">
              <a:avLst/>
            </a:prstGeom>
            <a:solidFill>
              <a:schemeClr val="bg1"/>
            </a:solidFill>
            <a:ln w="28575">
              <a:solidFill>
                <a:srgbClr val="FF0000"/>
              </a:solidFill>
              <a:round/>
              <a:headEnd/>
              <a:tailEnd/>
            </a:ln>
          </p:spPr>
          <p:txBody>
            <a:bodyPr anchor="ctr"/>
            <a:lstStyle/>
            <a:p>
              <a:pPr defTabSz="914400"/>
              <a:endParaRPr lang="fr-FR" sz="1600">
                <a:solidFill>
                  <a:srgbClr val="000000"/>
                </a:solidFill>
                <a:cs typeface="ＭＳ Ｐゴシック" charset="0"/>
              </a:endParaRPr>
            </a:p>
          </p:txBody>
        </p:sp>
        <p:sp>
          <p:nvSpPr>
            <p:cNvPr id="62490" name="Oval 63"/>
            <p:cNvSpPr>
              <a:spLocks noChangeArrowheads="1"/>
            </p:cNvSpPr>
            <p:nvPr/>
          </p:nvSpPr>
          <p:spPr bwMode="gray">
            <a:xfrm>
              <a:off x="2717" y="3485"/>
              <a:ext cx="113" cy="113"/>
            </a:xfrm>
            <a:prstGeom prst="ellipse">
              <a:avLst/>
            </a:prstGeom>
            <a:solidFill>
              <a:schemeClr val="bg1"/>
            </a:solidFill>
            <a:ln w="28575">
              <a:solidFill>
                <a:srgbClr val="FF0000"/>
              </a:solidFill>
              <a:round/>
              <a:headEnd/>
              <a:tailEnd/>
            </a:ln>
          </p:spPr>
          <p:txBody>
            <a:bodyPr anchor="ctr"/>
            <a:lstStyle/>
            <a:p>
              <a:pPr defTabSz="914400"/>
              <a:endParaRPr lang="fr-FR" sz="1600">
                <a:solidFill>
                  <a:srgbClr val="000000"/>
                </a:solidFill>
                <a:cs typeface="ＭＳ Ｐゴシック" charset="0"/>
              </a:endParaRPr>
            </a:p>
          </p:txBody>
        </p:sp>
        <p:sp>
          <p:nvSpPr>
            <p:cNvPr id="62491" name="Oval 64"/>
            <p:cNvSpPr>
              <a:spLocks noChangeArrowheads="1"/>
            </p:cNvSpPr>
            <p:nvPr/>
          </p:nvSpPr>
          <p:spPr bwMode="gray">
            <a:xfrm>
              <a:off x="2113" y="3527"/>
              <a:ext cx="113" cy="113"/>
            </a:xfrm>
            <a:prstGeom prst="ellipse">
              <a:avLst/>
            </a:prstGeom>
            <a:solidFill>
              <a:schemeClr val="bg1"/>
            </a:solidFill>
            <a:ln w="28575">
              <a:solidFill>
                <a:srgbClr val="FF0000"/>
              </a:solidFill>
              <a:round/>
              <a:headEnd/>
              <a:tailEnd/>
            </a:ln>
          </p:spPr>
          <p:txBody>
            <a:bodyPr anchor="ctr"/>
            <a:lstStyle/>
            <a:p>
              <a:pPr defTabSz="914400"/>
              <a:endParaRPr lang="fr-FR" sz="1600">
                <a:solidFill>
                  <a:srgbClr val="000000"/>
                </a:solidFill>
                <a:cs typeface="ＭＳ Ｐゴシック" charset="0"/>
              </a:endParaRPr>
            </a:p>
          </p:txBody>
        </p:sp>
        <p:sp>
          <p:nvSpPr>
            <p:cNvPr id="62492" name="Oval 65"/>
            <p:cNvSpPr>
              <a:spLocks noChangeArrowheads="1"/>
            </p:cNvSpPr>
            <p:nvPr/>
          </p:nvSpPr>
          <p:spPr bwMode="gray">
            <a:xfrm>
              <a:off x="1515" y="3533"/>
              <a:ext cx="113" cy="113"/>
            </a:xfrm>
            <a:prstGeom prst="ellipse">
              <a:avLst/>
            </a:prstGeom>
            <a:solidFill>
              <a:schemeClr val="bg1"/>
            </a:solidFill>
            <a:ln w="28575">
              <a:solidFill>
                <a:srgbClr val="FF0000"/>
              </a:solidFill>
              <a:round/>
              <a:headEnd/>
              <a:tailEnd/>
            </a:ln>
          </p:spPr>
          <p:txBody>
            <a:bodyPr anchor="ctr"/>
            <a:lstStyle/>
            <a:p>
              <a:pPr defTabSz="914400"/>
              <a:endParaRPr lang="fr-FR" sz="1600">
                <a:solidFill>
                  <a:srgbClr val="000000"/>
                </a:solidFill>
                <a:cs typeface="ＭＳ Ｐゴシック" charset="0"/>
              </a:endParaRPr>
            </a:p>
          </p:txBody>
        </p:sp>
        <p:sp>
          <p:nvSpPr>
            <p:cNvPr id="62493" name="Oval 66"/>
            <p:cNvSpPr>
              <a:spLocks noChangeArrowheads="1"/>
            </p:cNvSpPr>
            <p:nvPr/>
          </p:nvSpPr>
          <p:spPr bwMode="gray">
            <a:xfrm>
              <a:off x="917" y="3476"/>
              <a:ext cx="113" cy="113"/>
            </a:xfrm>
            <a:prstGeom prst="ellipse">
              <a:avLst/>
            </a:prstGeom>
            <a:solidFill>
              <a:schemeClr val="bg1"/>
            </a:solidFill>
            <a:ln w="28575">
              <a:solidFill>
                <a:srgbClr val="FF0000"/>
              </a:solidFill>
              <a:round/>
              <a:headEnd/>
              <a:tailEnd/>
            </a:ln>
          </p:spPr>
          <p:txBody>
            <a:bodyPr anchor="ctr"/>
            <a:lstStyle/>
            <a:p>
              <a:pPr defTabSz="914400"/>
              <a:endParaRPr lang="fr-FR" sz="1600">
                <a:solidFill>
                  <a:srgbClr val="000000"/>
                </a:solidFill>
                <a:cs typeface="ＭＳ Ｐゴシック" charset="0"/>
              </a:endParaRPr>
            </a:p>
          </p:txBody>
        </p:sp>
      </p:grpSp>
      <p:sp>
        <p:nvSpPr>
          <p:cNvPr id="62484" name="Text Box 60"/>
          <p:cNvSpPr txBox="1">
            <a:spLocks noChangeArrowheads="1"/>
          </p:cNvSpPr>
          <p:nvPr/>
        </p:nvSpPr>
        <p:spPr bwMode="gray">
          <a:xfrm>
            <a:off x="4356101" y="1966915"/>
            <a:ext cx="30956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200">
                <a:solidFill>
                  <a:srgbClr val="FFFFFF"/>
                </a:solidFill>
                <a:latin typeface="Arial" charset="0"/>
                <a:ea typeface="ＭＳ Ｐゴシック" charset="0"/>
                <a:cs typeface="Arial Unicode MS" charset="0"/>
              </a:defRPr>
            </a:lvl1pPr>
            <a:lvl2pPr>
              <a:defRPr sz="2800">
                <a:solidFill>
                  <a:srgbClr val="FFFFFF"/>
                </a:solidFill>
                <a:latin typeface="Arial" charset="0"/>
                <a:ea typeface="Arial Unicode MS" charset="0"/>
                <a:cs typeface="Arial Unicode MS" charset="0"/>
              </a:defRPr>
            </a:lvl2pPr>
            <a:lvl3pPr>
              <a:defRPr sz="2400">
                <a:solidFill>
                  <a:srgbClr val="FFFFFF"/>
                </a:solidFill>
                <a:latin typeface="Arial" charset="0"/>
                <a:ea typeface="Arial Unicode MS" charset="0"/>
                <a:cs typeface="Arial Unicode MS" charset="0"/>
              </a:defRPr>
            </a:lvl3pPr>
            <a:lvl4pPr>
              <a:defRPr sz="2000">
                <a:solidFill>
                  <a:srgbClr val="FFFFFF"/>
                </a:solidFill>
                <a:latin typeface="Arial" charset="0"/>
                <a:ea typeface="Arial Unicode MS" charset="0"/>
                <a:cs typeface="Arial Unicode MS" charset="0"/>
              </a:defRPr>
            </a:lvl4pPr>
            <a:lvl5pPr>
              <a:defRPr sz="2000">
                <a:solidFill>
                  <a:srgbClr val="FFFFFF"/>
                </a:solidFill>
                <a:latin typeface="Arial" charset="0"/>
                <a:ea typeface="Arial Unicode MS" charset="0"/>
                <a:cs typeface="Arial Unicode MS" charset="0"/>
              </a:defRPr>
            </a:lvl5pPr>
            <a:lvl6pPr>
              <a:buFont typeface="Times New Roman" charset="0"/>
              <a:defRPr sz="2000">
                <a:solidFill>
                  <a:srgbClr val="FFFFFF"/>
                </a:solidFill>
                <a:latin typeface="Arial" charset="0"/>
                <a:ea typeface="Arial Unicode MS" charset="0"/>
                <a:cs typeface="Arial Unicode MS" charset="0"/>
              </a:defRPr>
            </a:lvl6pPr>
            <a:lvl7pPr>
              <a:buFont typeface="Times New Roman" charset="0"/>
              <a:defRPr sz="2000">
                <a:solidFill>
                  <a:srgbClr val="FFFFFF"/>
                </a:solidFill>
                <a:latin typeface="Arial" charset="0"/>
                <a:ea typeface="Arial Unicode MS" charset="0"/>
                <a:cs typeface="Arial Unicode MS" charset="0"/>
              </a:defRPr>
            </a:lvl7pPr>
            <a:lvl8pPr>
              <a:buFont typeface="Times New Roman" charset="0"/>
              <a:defRPr sz="2000">
                <a:solidFill>
                  <a:srgbClr val="FFFFFF"/>
                </a:solidFill>
                <a:latin typeface="Arial" charset="0"/>
                <a:ea typeface="Arial Unicode MS" charset="0"/>
                <a:cs typeface="Arial Unicode MS" charset="0"/>
              </a:defRPr>
            </a:lvl8pPr>
            <a:lvl9pPr>
              <a:buFont typeface="Times New Roman" charset="0"/>
              <a:defRPr sz="2000">
                <a:solidFill>
                  <a:srgbClr val="FFFFFF"/>
                </a:solidFill>
                <a:latin typeface="Arial" charset="0"/>
                <a:ea typeface="Arial Unicode MS" charset="0"/>
                <a:cs typeface="Arial Unicode MS" charset="0"/>
              </a:defRPr>
            </a:lvl9pPr>
          </a:lstStyle>
          <a:p>
            <a:pPr algn="ctr" defTabSz="914400">
              <a:lnSpc>
                <a:spcPct val="90000"/>
              </a:lnSpc>
            </a:pPr>
            <a:r>
              <a:rPr lang="fr-FR" sz="1400" b="1">
                <a:solidFill>
                  <a:srgbClr val="000000"/>
                </a:solidFill>
                <a:cs typeface="ＭＳ Ｐゴシック" charset="0"/>
              </a:rPr>
              <a:t>INR &gt; 3</a:t>
            </a:r>
          </a:p>
          <a:p>
            <a:pPr algn="ctr" defTabSz="914400">
              <a:lnSpc>
                <a:spcPct val="90000"/>
              </a:lnSpc>
            </a:pPr>
            <a:r>
              <a:rPr lang="fr-FR" sz="1400" b="1">
                <a:solidFill>
                  <a:srgbClr val="000000"/>
                </a:solidFill>
                <a:cs typeface="ＭＳ Ｐゴシック" charset="0"/>
              </a:rPr>
              <a:t>Risque d</a:t>
            </a:r>
            <a:r>
              <a:rPr lang="ja-JP" altLang="fr-FR" sz="1400" b="1">
                <a:solidFill>
                  <a:srgbClr val="000000"/>
                </a:solidFill>
                <a:cs typeface="ＭＳ Ｐゴシック" charset="0"/>
              </a:rPr>
              <a:t>’</a:t>
            </a:r>
            <a:r>
              <a:rPr lang="fr-FR" altLang="ja-JP" sz="1400" b="1">
                <a:solidFill>
                  <a:srgbClr val="000000"/>
                </a:solidFill>
                <a:cs typeface="ＭＳ Ｐゴシック" charset="0"/>
              </a:rPr>
              <a:t>hémorragies </a:t>
            </a:r>
            <a:br>
              <a:rPr lang="fr-FR" altLang="ja-JP" sz="1400" b="1">
                <a:solidFill>
                  <a:srgbClr val="000000"/>
                </a:solidFill>
                <a:cs typeface="ＭＳ Ｐゴシック" charset="0"/>
              </a:rPr>
            </a:br>
            <a:r>
              <a:rPr lang="fr-FR" altLang="ja-JP" sz="1400" b="1">
                <a:solidFill>
                  <a:srgbClr val="000000"/>
                </a:solidFill>
                <a:cs typeface="ＭＳ Ｐゴシック" charset="0"/>
              </a:rPr>
              <a:t>majeures X 3 </a:t>
            </a:r>
            <a:r>
              <a:rPr lang="fr-FR" altLang="ja-JP" sz="1400" b="1" baseline="30000">
                <a:solidFill>
                  <a:srgbClr val="000000"/>
                </a:solidFill>
                <a:cs typeface="ＭＳ Ｐゴシック" charset="0"/>
              </a:rPr>
              <a:t>(3)</a:t>
            </a:r>
            <a:endParaRPr lang="fr-FR" sz="1400" b="1" baseline="30000">
              <a:solidFill>
                <a:srgbClr val="000000"/>
              </a:solidFill>
              <a:cs typeface="ＭＳ Ｐゴシック" charset="0"/>
            </a:endParaRPr>
          </a:p>
        </p:txBody>
      </p:sp>
      <p:sp>
        <p:nvSpPr>
          <p:cNvPr id="62485" name="Rectangle 62"/>
          <p:cNvSpPr>
            <a:spLocks noChangeArrowheads="1"/>
          </p:cNvSpPr>
          <p:nvPr/>
        </p:nvSpPr>
        <p:spPr bwMode="auto">
          <a:xfrm>
            <a:off x="395289" y="5815013"/>
            <a:ext cx="70564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1" hangingPunct="1"/>
            <a:r>
              <a:rPr lang="sv-SE" sz="900">
                <a:solidFill>
                  <a:srgbClr val="000000"/>
                </a:solidFill>
                <a:cs typeface="ＭＳ Ｐゴシック" charset="0"/>
              </a:rPr>
              <a:t>INR = International normalized ratio ; AVK  = antivitamines K</a:t>
            </a:r>
            <a:endParaRPr lang="en-GB" sz="900">
              <a:solidFill>
                <a:srgbClr val="000000"/>
              </a:solidFill>
              <a:cs typeface="ＭＳ Ｐゴシック" charset="0"/>
            </a:endParaRPr>
          </a:p>
        </p:txBody>
      </p:sp>
    </p:spTree>
    <p:extLst>
      <p:ext uri="{BB962C8B-B14F-4D97-AF65-F5344CB8AC3E}">
        <p14:creationId xmlns:p14="http://schemas.microsoft.com/office/powerpoint/2010/main" val="184223621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delay="0"/>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1539"/>
                                        </p:tgtEl>
                                        <p:attrNameLst>
                                          <p:attrName>style.visibility</p:attrName>
                                        </p:attrNameLst>
                                      </p:cBhvr>
                                      <p:to>
                                        <p:strVal val="visible"/>
                                      </p:to>
                                    </p:set>
                                    <p:animEffect transition="in" filter="wipe(left)">
                                      <p:cBhvr>
                                        <p:cTn id="13" dur="1000"/>
                                        <p:tgtEl>
                                          <p:spTgt spid="191539"/>
                                        </p:tgtEl>
                                      </p:cBhvr>
                                    </p:animEffect>
                                  </p:childTnLst>
                                </p:cTn>
                              </p:par>
                            </p:childTnLst>
                          </p:cTn>
                        </p:par>
                        <p:par>
                          <p:cTn id="14" fill="hold" nodeType="afterGroup">
                            <p:stCondLst>
                              <p:cond delay="1000"/>
                            </p:stCondLst>
                            <p:childTnLst>
                              <p:par>
                                <p:cTn id="15" presetID="10" presetClass="entr" presetSubtype="0" fill="hold" nodeType="after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par>
                                <p:cTn id="18" presetID="22" presetClass="entr" presetSubtype="8" fill="hold" nodeType="withEffect">
                                  <p:stCondLst>
                                    <p:cond delay="4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par>
                                <p:cTn id="21" presetID="22" presetClass="entr" presetSubtype="8" fill="hold" grpId="0" nodeType="withEffect">
                                  <p:stCondLst>
                                    <p:cond delay="400"/>
                                  </p:stCondLst>
                                  <p:childTnLst>
                                    <p:set>
                                      <p:cBhvr>
                                        <p:cTn id="22" dur="1" fill="hold">
                                          <p:stCondLst>
                                            <p:cond delay="0"/>
                                          </p:stCondLst>
                                        </p:cTn>
                                        <p:tgtEl>
                                          <p:spTgt spid="191507"/>
                                        </p:tgtEl>
                                        <p:attrNameLst>
                                          <p:attrName>style.visibility</p:attrName>
                                        </p:attrNameLst>
                                      </p:cBhvr>
                                      <p:to>
                                        <p:strVal val="visible"/>
                                      </p:to>
                                    </p:set>
                                    <p:animEffect transition="in" filter="wipe(left)">
                                      <p:cBhvr>
                                        <p:cTn id="23" dur="1000"/>
                                        <p:tgtEl>
                                          <p:spTgt spid="191507"/>
                                        </p:tgtEl>
                                      </p:cBhvr>
                                    </p:animEffect>
                                  </p:childTnLst>
                                </p:cTn>
                              </p:par>
                            </p:childTnLst>
                          </p:cTn>
                        </p:par>
                        <p:par>
                          <p:cTn id="24" fill="hold" nodeType="afterGroup">
                            <p:stCondLst>
                              <p:cond delay="2400"/>
                            </p:stCondLst>
                            <p:childTnLst>
                              <p:par>
                                <p:cTn id="25" presetID="22" presetClass="entr" presetSubtype="4" fill="hold" grpId="0" nodeType="afterEffect">
                                  <p:stCondLst>
                                    <p:cond delay="0"/>
                                  </p:stCondLst>
                                  <p:childTnLst>
                                    <p:set>
                                      <p:cBhvr>
                                        <p:cTn id="26" dur="1" fill="hold">
                                          <p:stCondLst>
                                            <p:cond delay="0"/>
                                          </p:stCondLst>
                                        </p:cTn>
                                        <p:tgtEl>
                                          <p:spTgt spid="56385"/>
                                        </p:tgtEl>
                                        <p:attrNameLst>
                                          <p:attrName>style.visibility</p:attrName>
                                        </p:attrNameLst>
                                      </p:cBhvr>
                                      <p:to>
                                        <p:strVal val="visible"/>
                                      </p:to>
                                    </p:set>
                                    <p:animEffect transition="in" filter="wipe(down)">
                                      <p:cBhvr>
                                        <p:cTn id="27" dur="500"/>
                                        <p:tgtEl>
                                          <p:spTgt spid="56385"/>
                                        </p:tgtEl>
                                      </p:cBhvr>
                                    </p:animEffect>
                                  </p:childTnLst>
                                </p:cTn>
                              </p:par>
                              <p:par>
                                <p:cTn id="28" presetID="10" presetClass="entr" presetSubtype="0" fill="hold" nodeType="withEffect">
                                  <p:stCondLst>
                                    <p:cond delay="400"/>
                                  </p:stCondLst>
                                  <p:childTnLst>
                                    <p:set>
                                      <p:cBhvr>
                                        <p:cTn id="29" dur="1" fill="hold">
                                          <p:stCondLst>
                                            <p:cond delay="0"/>
                                          </p:stCondLst>
                                        </p:cTn>
                                        <p:tgtEl>
                                          <p:spTgt spid="191497">
                                            <p:txEl>
                                              <p:charRg st="0" end="0"/>
                                            </p:txEl>
                                          </p:spTgt>
                                        </p:tgtEl>
                                        <p:attrNameLst>
                                          <p:attrName>style.visibility</p:attrName>
                                        </p:attrNameLst>
                                      </p:cBhvr>
                                      <p:to>
                                        <p:strVal val="visible"/>
                                      </p:to>
                                    </p:set>
                                    <p:animEffect transition="in" filter="fade">
                                      <p:cBhvr>
                                        <p:cTn id="30" dur="1000"/>
                                        <p:tgtEl>
                                          <p:spTgt spid="191497">
                                            <p:txEl>
                                              <p:char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85" grpId="0" animBg="1"/>
      <p:bldP spid="191539" grpId="0" animBg="1"/>
      <p:bldP spid="19150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VARIATIONS INR</a:t>
            </a:r>
            <a:endParaRPr lang="fr-FR" dirty="0"/>
          </a:p>
        </p:txBody>
      </p:sp>
      <p:sp>
        <p:nvSpPr>
          <p:cNvPr id="5" name="Espace réservé du contenu 4"/>
          <p:cNvSpPr>
            <a:spLocks noGrp="1"/>
          </p:cNvSpPr>
          <p:nvPr>
            <p:ph idx="1"/>
          </p:nvPr>
        </p:nvSpPr>
        <p:spPr>
          <a:xfrm>
            <a:off x="154885" y="1600200"/>
            <a:ext cx="8766467" cy="4525963"/>
          </a:xfrm>
        </p:spPr>
        <p:txBody>
          <a:bodyPr/>
          <a:lstStyle/>
          <a:p>
            <a:r>
              <a:rPr lang="fr-FR" dirty="0" smtClean="0">
                <a:solidFill>
                  <a:srgbClr val="FF0000"/>
                </a:solidFill>
              </a:rPr>
              <a:t>INTERACTIONS MEDICAMENTEUSES :    </a:t>
            </a:r>
            <a:r>
              <a:rPr lang="fr-FR" dirty="0" smtClean="0"/>
              <a:t>ASPIRINE  , AINS , ANTIDEPRESSEURS ,  CERTAINS ANTIFONGIQUES , MILLEPERTUIS </a:t>
            </a:r>
            <a:r>
              <a:rPr lang="mr-IN" dirty="0" smtClean="0"/>
              <a:t>…</a:t>
            </a:r>
            <a:r>
              <a:rPr lang="fr-FR" dirty="0" smtClean="0"/>
              <a:t>.</a:t>
            </a:r>
          </a:p>
          <a:p>
            <a:r>
              <a:rPr lang="fr-FR" dirty="0" smtClean="0">
                <a:solidFill>
                  <a:srgbClr val="FF0000"/>
                </a:solidFill>
              </a:rPr>
              <a:t>INTERACTIONS ALIMENTAIRES :</a:t>
            </a:r>
          </a:p>
          <a:p>
            <a:pPr marL="0" indent="0">
              <a:buNone/>
            </a:pPr>
            <a:r>
              <a:rPr lang="fr-FR" dirty="0" smtClean="0"/>
              <a:t>   CHOUX ROUGE ,VERT ,CHOU-FLEUR ,                           BROCOLI ,ASPERGES ,EPINARDS ,                             PETITS POIS ,TOMATES ,HARICOTS VERTS ,               THE VERT ,  ALCOOL</a:t>
            </a:r>
            <a:r>
              <a:rPr lang="mr-IN" dirty="0" smtClean="0"/>
              <a:t>……</a:t>
            </a:r>
            <a:r>
              <a:rPr lang="fr-FR" dirty="0" smtClean="0"/>
              <a:t>.</a:t>
            </a:r>
          </a:p>
          <a:p>
            <a:pPr marL="0" indent="0">
              <a:buNone/>
            </a:pPr>
            <a:endParaRPr lang="fr-FR" dirty="0"/>
          </a:p>
        </p:txBody>
      </p:sp>
    </p:spTree>
    <p:extLst>
      <p:ext uri="{BB962C8B-B14F-4D97-AF65-F5344CB8AC3E}">
        <p14:creationId xmlns:p14="http://schemas.microsoft.com/office/powerpoint/2010/main" val="42662829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fr-FR" dirty="0">
                <a:solidFill>
                  <a:srgbClr val="FF0000"/>
                </a:solidFill>
                <a:latin typeface="Arial" charset="0"/>
                <a:cs typeface="Arial Unicode MS" charset="0"/>
              </a:rPr>
              <a:t>NACO</a:t>
            </a:r>
            <a:r>
              <a:rPr lang="fr-FR" dirty="0">
                <a:latin typeface="Arial" charset="0"/>
                <a:cs typeface="Arial Unicode MS" charset="0"/>
              </a:rPr>
              <a:t>===</a:t>
            </a:r>
            <a:r>
              <a:rPr lang="fr-FR" dirty="0">
                <a:solidFill>
                  <a:srgbClr val="FF0000"/>
                </a:solidFill>
                <a:latin typeface="Arial" charset="0"/>
                <a:cs typeface="Arial Unicode MS" charset="0"/>
              </a:rPr>
              <a:t>ETUDES</a:t>
            </a:r>
          </a:p>
        </p:txBody>
      </p:sp>
      <p:sp>
        <p:nvSpPr>
          <p:cNvPr id="28675" name="Rectangle 3"/>
          <p:cNvSpPr>
            <a:spLocks noGrp="1" noChangeArrowheads="1"/>
          </p:cNvSpPr>
          <p:nvPr>
            <p:ph type="body" idx="1"/>
          </p:nvPr>
        </p:nvSpPr>
        <p:spPr/>
        <p:txBody>
          <a:bodyPr>
            <a:normAutofit fontScale="92500" lnSpcReduction="20000"/>
          </a:bodyPr>
          <a:lstStyle/>
          <a:p>
            <a:r>
              <a:rPr lang="fr-FR" dirty="0">
                <a:latin typeface="Arial" charset="0"/>
                <a:cs typeface="Arial Unicode MS" charset="0"/>
              </a:rPr>
              <a:t>*REFLEXION  SUR PRISE EN CHARGE FA</a:t>
            </a:r>
          </a:p>
          <a:p>
            <a:r>
              <a:rPr lang="fr-FR" dirty="0">
                <a:latin typeface="Arial" charset="0"/>
                <a:cs typeface="Arial Unicode MS" charset="0"/>
              </a:rPr>
              <a:t> ET CAT</a:t>
            </a:r>
          </a:p>
          <a:p>
            <a:r>
              <a:rPr lang="fr-FR" dirty="0" smtClean="0">
                <a:latin typeface="Arial" charset="0"/>
                <a:cs typeface="Arial Unicode MS" charset="0"/>
              </a:rPr>
              <a:t>JUSTIFICATION </a:t>
            </a:r>
            <a:r>
              <a:rPr lang="fr-FR" dirty="0">
                <a:latin typeface="Arial" charset="0"/>
                <a:cs typeface="Arial Unicode MS" charset="0"/>
              </a:rPr>
              <a:t>DE </a:t>
            </a:r>
            <a:r>
              <a:rPr lang="fr-FR" dirty="0" smtClean="0">
                <a:latin typeface="Arial" charset="0"/>
                <a:cs typeface="Arial Unicode MS" charset="0"/>
              </a:rPr>
              <a:t>PRESCRIPTION DEVIENT </a:t>
            </a:r>
            <a:r>
              <a:rPr lang="fr-FR" dirty="0" smtClean="0">
                <a:solidFill>
                  <a:srgbClr val="FF0000"/>
                </a:solidFill>
                <a:latin typeface="Arial" charset="0"/>
                <a:cs typeface="Arial Unicode MS" charset="0"/>
              </a:rPr>
              <a:t>MEDICO-LEGALE</a:t>
            </a:r>
            <a:endParaRPr lang="fr-FR" dirty="0">
              <a:solidFill>
                <a:srgbClr val="FF0000"/>
              </a:solidFill>
              <a:latin typeface="Arial" charset="0"/>
              <a:cs typeface="Arial Unicode MS" charset="0"/>
            </a:endParaRPr>
          </a:p>
          <a:p>
            <a:r>
              <a:rPr lang="fr-FR" dirty="0" smtClean="0">
                <a:latin typeface="Arial" charset="0"/>
                <a:cs typeface="Arial Unicode MS" charset="0"/>
              </a:rPr>
              <a:t>ET </a:t>
            </a:r>
            <a:r>
              <a:rPr lang="fr-FR" dirty="0">
                <a:latin typeface="Arial" charset="0"/>
                <a:cs typeface="Arial Unicode MS" charset="0"/>
              </a:rPr>
              <a:t>NON PLUS  EMPIRISME  OU  EXPERIENCE</a:t>
            </a:r>
          </a:p>
          <a:p>
            <a:endParaRPr lang="fr-FR" dirty="0">
              <a:latin typeface="Arial" charset="0"/>
              <a:cs typeface="Arial Unicode MS" charset="0"/>
            </a:endParaRPr>
          </a:p>
          <a:p>
            <a:r>
              <a:rPr lang="fr-FR" dirty="0">
                <a:latin typeface="Arial" charset="0"/>
                <a:cs typeface="Arial Unicode MS" charset="0"/>
              </a:rPr>
              <a:t>A mon avis  le grand progrès  apporté par les NACO    ….</a:t>
            </a:r>
            <a:r>
              <a:rPr lang="fr-FR" dirty="0" smtClean="0">
                <a:latin typeface="Arial" charset="0"/>
                <a:cs typeface="Arial Unicode MS" charset="0"/>
              </a:rPr>
              <a:t>REMERCIEMENTS AUX LABORATOIRES</a:t>
            </a:r>
            <a:endParaRPr lang="fr-FR" dirty="0">
              <a:latin typeface="Arial" charset="0"/>
              <a:cs typeface="Arial Unicode MS" charset="0"/>
            </a:endParaRPr>
          </a:p>
        </p:txBody>
      </p:sp>
    </p:spTree>
    <p:extLst>
      <p:ext uri="{BB962C8B-B14F-4D97-AF65-F5344CB8AC3E}">
        <p14:creationId xmlns:p14="http://schemas.microsoft.com/office/powerpoint/2010/main" val="31312093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fr-FR" b="1" dirty="0" smtClean="0"/>
              <a:t>IL Y A 10 ANS PATIENT EN FA: AVK ? </a:t>
            </a:r>
            <a:endParaRPr lang="fr-FR" b="1" dirty="0"/>
          </a:p>
        </p:txBody>
      </p:sp>
      <p:sp>
        <p:nvSpPr>
          <p:cNvPr id="7" name="Espace réservé du contenu 6"/>
          <p:cNvSpPr>
            <a:spLocks noGrp="1"/>
          </p:cNvSpPr>
          <p:nvPr>
            <p:ph idx="1"/>
          </p:nvPr>
        </p:nvSpPr>
        <p:spPr>
          <a:xfrm>
            <a:off x="457200" y="2374678"/>
            <a:ext cx="8229600" cy="2117293"/>
          </a:xfrm>
        </p:spPr>
        <p:txBody>
          <a:bodyPr>
            <a:normAutofit fontScale="92500" lnSpcReduction="10000"/>
          </a:bodyPr>
          <a:lstStyle/>
          <a:p>
            <a:r>
              <a:rPr lang="fr-FR" dirty="0" smtClean="0"/>
              <a:t>Femme de</a:t>
            </a:r>
            <a:r>
              <a:rPr lang="fr-FR" dirty="0"/>
              <a:t> </a:t>
            </a:r>
            <a:r>
              <a:rPr lang="fr-FR" dirty="0" smtClean="0"/>
              <a:t>66 ans</a:t>
            </a:r>
          </a:p>
          <a:p>
            <a:r>
              <a:rPr lang="fr-FR" dirty="0" smtClean="0"/>
              <a:t>Homme de 63 ans</a:t>
            </a:r>
          </a:p>
          <a:p>
            <a:r>
              <a:rPr lang="fr-FR" dirty="0" smtClean="0"/>
              <a:t>Femme de 85 ans</a:t>
            </a:r>
          </a:p>
          <a:p>
            <a:r>
              <a:rPr lang="fr-FR" dirty="0" smtClean="0"/>
              <a:t>Homme de 35 ans</a:t>
            </a:r>
            <a:endParaRPr lang="fr-FR" dirty="0"/>
          </a:p>
        </p:txBody>
      </p:sp>
    </p:spTree>
    <p:extLst>
      <p:ext uri="{BB962C8B-B14F-4D97-AF65-F5344CB8AC3E}">
        <p14:creationId xmlns:p14="http://schemas.microsoft.com/office/powerpoint/2010/main" val="28506609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b="1" dirty="0" smtClean="0"/>
              <a:t>Thème  difficile</a:t>
            </a:r>
            <a:endParaRPr lang="fr-FR" b="1" dirty="0"/>
          </a:p>
        </p:txBody>
      </p:sp>
      <p:sp>
        <p:nvSpPr>
          <p:cNvPr id="5" name="Sous-titre 4"/>
          <p:cNvSpPr>
            <a:spLocks noGrp="1"/>
          </p:cNvSpPr>
          <p:nvPr>
            <p:ph type="subTitle" idx="1"/>
          </p:nvPr>
        </p:nvSpPr>
        <p:spPr/>
        <p:txBody>
          <a:bodyPr/>
          <a:lstStyle/>
          <a:p>
            <a:r>
              <a:rPr lang="fr-FR" b="1" dirty="0" smtClean="0"/>
              <a:t>Merci pour votre attention</a:t>
            </a:r>
            <a:endParaRPr lang="fr-FR" b="1" dirty="0"/>
          </a:p>
        </p:txBody>
      </p:sp>
    </p:spTree>
    <p:extLst>
      <p:ext uri="{BB962C8B-B14F-4D97-AF65-F5344CB8AC3E}">
        <p14:creationId xmlns:p14="http://schemas.microsoft.com/office/powerpoint/2010/main" val="16138532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 y="0"/>
            <a:ext cx="9937750" cy="6858000"/>
          </a:xfrm>
          <a:prstGeom prst="rect">
            <a:avLst/>
          </a:prstGeom>
        </p:spPr>
      </p:pic>
    </p:spTree>
    <p:extLst>
      <p:ext uri="{BB962C8B-B14F-4D97-AF65-F5344CB8AC3E}">
        <p14:creationId xmlns:p14="http://schemas.microsoft.com/office/powerpoint/2010/main" val="36889623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ET AUJOURD’HUI ?</a:t>
            </a:r>
            <a:endParaRPr lang="fr-FR" b="1" dirty="0"/>
          </a:p>
        </p:txBody>
      </p:sp>
      <p:sp>
        <p:nvSpPr>
          <p:cNvPr id="3" name="Espace réservé du contenu 2"/>
          <p:cNvSpPr>
            <a:spLocks noGrp="1"/>
          </p:cNvSpPr>
          <p:nvPr>
            <p:ph idx="1"/>
          </p:nvPr>
        </p:nvSpPr>
        <p:spPr>
          <a:xfrm>
            <a:off x="457200" y="2188804"/>
            <a:ext cx="8229600" cy="2845302"/>
          </a:xfrm>
        </p:spPr>
        <p:txBody>
          <a:bodyPr>
            <a:normAutofit fontScale="92500" lnSpcReduction="20000"/>
          </a:bodyPr>
          <a:lstStyle/>
          <a:p>
            <a:r>
              <a:rPr lang="fr-FR" dirty="0" smtClean="0"/>
              <a:t>Femme de 60 ans</a:t>
            </a:r>
          </a:p>
          <a:p>
            <a:r>
              <a:rPr lang="fr-FR" dirty="0" smtClean="0"/>
              <a:t>Femme de 66 ans</a:t>
            </a:r>
          </a:p>
          <a:p>
            <a:r>
              <a:rPr lang="fr-FR" dirty="0" smtClean="0"/>
              <a:t>Femme de 85 ans</a:t>
            </a:r>
          </a:p>
          <a:p>
            <a:r>
              <a:rPr lang="fr-FR" dirty="0" smtClean="0"/>
              <a:t>Homme de 60 ans</a:t>
            </a:r>
          </a:p>
          <a:p>
            <a:r>
              <a:rPr lang="fr-FR" dirty="0" smtClean="0"/>
              <a:t>Homme de 67 ans</a:t>
            </a:r>
          </a:p>
          <a:p>
            <a:r>
              <a:rPr lang="fr-FR" dirty="0" smtClean="0"/>
              <a:t>Homme de 35 ans</a:t>
            </a:r>
            <a:endParaRPr lang="fr-FR" dirty="0"/>
          </a:p>
        </p:txBody>
      </p:sp>
    </p:spTree>
    <p:extLst>
      <p:ext uri="{BB962C8B-B14F-4D97-AF65-F5344CB8AC3E}">
        <p14:creationId xmlns:p14="http://schemas.microsoft.com/office/powerpoint/2010/main" val="36710778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85800" y="2975347"/>
            <a:ext cx="7772400" cy="1470025"/>
          </a:xfrm>
        </p:spPr>
        <p:txBody>
          <a:bodyPr>
            <a:normAutofit fontScale="90000"/>
          </a:bodyPr>
          <a:lstStyle/>
          <a:p>
            <a:r>
              <a:rPr lang="fr-FR" b="1" dirty="0" smtClean="0">
                <a:solidFill>
                  <a:srgbClr val="FF0000"/>
                </a:solidFill>
              </a:rPr>
              <a:t>LA FA EST D’AUTANT PLUS GRAVE QUE L’ON EST AGE ET UNE FEMME</a:t>
            </a:r>
            <a:endParaRPr lang="fr-FR" b="1" dirty="0">
              <a:solidFill>
                <a:srgbClr val="FF0000"/>
              </a:solidFill>
            </a:endParaRPr>
          </a:p>
        </p:txBody>
      </p:sp>
      <p:sp>
        <p:nvSpPr>
          <p:cNvPr id="5" name="Sous-titre 4"/>
          <p:cNvSpPr>
            <a:spLocks noGrp="1"/>
          </p:cNvSpPr>
          <p:nvPr>
            <p:ph type="subTitle" idx="1"/>
          </p:nvPr>
        </p:nvSpPr>
        <p:spPr>
          <a:xfrm>
            <a:off x="1294158" y="1260729"/>
            <a:ext cx="6400800" cy="1752600"/>
          </a:xfrm>
        </p:spPr>
        <p:txBody>
          <a:bodyPr>
            <a:normAutofit/>
          </a:bodyPr>
          <a:lstStyle/>
          <a:p>
            <a:r>
              <a:rPr lang="fr-FR" sz="5400" b="1" dirty="0" smtClean="0"/>
              <a:t>A RETENIR</a:t>
            </a:r>
            <a:endParaRPr lang="fr-FR" sz="5400" b="1" dirty="0"/>
          </a:p>
        </p:txBody>
      </p:sp>
    </p:spTree>
    <p:extLst>
      <p:ext uri="{BB962C8B-B14F-4D97-AF65-F5344CB8AC3E}">
        <p14:creationId xmlns:p14="http://schemas.microsoft.com/office/powerpoint/2010/main" val="29647526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Connecteur droit 68"/>
          <p:cNvCxnSpPr/>
          <p:nvPr/>
        </p:nvCxnSpPr>
        <p:spPr bwMode="auto">
          <a:xfrm>
            <a:off x="1631950" y="3711575"/>
            <a:ext cx="5543550" cy="0"/>
          </a:xfrm>
          <a:prstGeom prst="line">
            <a:avLst/>
          </a:prstGeom>
          <a:solidFill>
            <a:schemeClr val="accent1"/>
          </a:solidFill>
          <a:ln w="12700" cap="flat" cmpd="sng" algn="ctr">
            <a:solidFill>
              <a:schemeClr val="bg2">
                <a:lumMod val="20000"/>
                <a:lumOff val="80000"/>
              </a:schemeClr>
            </a:solidFill>
            <a:prstDash val="solid"/>
            <a:round/>
            <a:headEnd type="none" w="med" len="med"/>
            <a:tailEnd type="none" w="med" len="med"/>
          </a:ln>
          <a:effectLst/>
        </p:spPr>
      </p:cxnSp>
      <p:cxnSp>
        <p:nvCxnSpPr>
          <p:cNvPr id="71" name="Connecteur droit 70"/>
          <p:cNvCxnSpPr/>
          <p:nvPr/>
        </p:nvCxnSpPr>
        <p:spPr bwMode="auto">
          <a:xfrm>
            <a:off x="1631950" y="3089275"/>
            <a:ext cx="5543550" cy="0"/>
          </a:xfrm>
          <a:prstGeom prst="line">
            <a:avLst/>
          </a:prstGeom>
          <a:solidFill>
            <a:schemeClr val="accent1"/>
          </a:solidFill>
          <a:ln w="12700" cap="flat" cmpd="sng" algn="ctr">
            <a:solidFill>
              <a:schemeClr val="bg2">
                <a:lumMod val="20000"/>
                <a:lumOff val="80000"/>
              </a:schemeClr>
            </a:solidFill>
            <a:prstDash val="solid"/>
            <a:round/>
            <a:headEnd type="none" w="med" len="med"/>
            <a:tailEnd type="none" w="med" len="med"/>
          </a:ln>
          <a:effectLst/>
        </p:spPr>
      </p:cxnSp>
      <p:cxnSp>
        <p:nvCxnSpPr>
          <p:cNvPr id="72" name="Connecteur droit 71"/>
          <p:cNvCxnSpPr/>
          <p:nvPr/>
        </p:nvCxnSpPr>
        <p:spPr bwMode="auto">
          <a:xfrm>
            <a:off x="1631950" y="2500313"/>
            <a:ext cx="5543550" cy="0"/>
          </a:xfrm>
          <a:prstGeom prst="line">
            <a:avLst/>
          </a:prstGeom>
          <a:solidFill>
            <a:schemeClr val="accent1"/>
          </a:solidFill>
          <a:ln w="12700" cap="flat" cmpd="sng" algn="ctr">
            <a:solidFill>
              <a:schemeClr val="bg2">
                <a:lumMod val="20000"/>
                <a:lumOff val="80000"/>
              </a:schemeClr>
            </a:solidFill>
            <a:prstDash val="solid"/>
            <a:round/>
            <a:headEnd type="none" w="med" len="med"/>
            <a:tailEnd type="none" w="med" len="med"/>
          </a:ln>
          <a:effectLst/>
        </p:spPr>
      </p:cxnSp>
      <p:cxnSp>
        <p:nvCxnSpPr>
          <p:cNvPr id="73" name="Connecteur droit 72"/>
          <p:cNvCxnSpPr/>
          <p:nvPr/>
        </p:nvCxnSpPr>
        <p:spPr bwMode="auto">
          <a:xfrm>
            <a:off x="1631950" y="4343400"/>
            <a:ext cx="5543550" cy="0"/>
          </a:xfrm>
          <a:prstGeom prst="line">
            <a:avLst/>
          </a:prstGeom>
          <a:solidFill>
            <a:schemeClr val="accent1"/>
          </a:solidFill>
          <a:ln w="12700" cap="flat" cmpd="sng" algn="ctr">
            <a:solidFill>
              <a:schemeClr val="bg2">
                <a:lumMod val="20000"/>
                <a:lumOff val="80000"/>
              </a:schemeClr>
            </a:solidFill>
            <a:prstDash val="solid"/>
            <a:round/>
            <a:headEnd type="none" w="med" len="med"/>
            <a:tailEnd type="none" w="med" len="med"/>
          </a:ln>
          <a:effectLst/>
        </p:spPr>
      </p:cxnSp>
      <p:cxnSp>
        <p:nvCxnSpPr>
          <p:cNvPr id="74" name="Connecteur droit 73"/>
          <p:cNvCxnSpPr/>
          <p:nvPr/>
        </p:nvCxnSpPr>
        <p:spPr bwMode="auto">
          <a:xfrm>
            <a:off x="1628775" y="4940300"/>
            <a:ext cx="5543550" cy="0"/>
          </a:xfrm>
          <a:prstGeom prst="line">
            <a:avLst/>
          </a:prstGeom>
          <a:solidFill>
            <a:schemeClr val="accent1"/>
          </a:solidFill>
          <a:ln w="12700" cap="flat" cmpd="sng" algn="ctr">
            <a:solidFill>
              <a:schemeClr val="bg2">
                <a:lumMod val="20000"/>
                <a:lumOff val="80000"/>
              </a:schemeClr>
            </a:solidFill>
            <a:prstDash val="solid"/>
            <a:round/>
            <a:headEnd type="none" w="med" len="med"/>
            <a:tailEnd type="none" w="med" len="med"/>
          </a:ln>
          <a:effectLst/>
        </p:spPr>
      </p:cxnSp>
      <p:sp>
        <p:nvSpPr>
          <p:cNvPr id="19463" name="Rectangle 68"/>
          <p:cNvSpPr>
            <a:spLocks noGrp="1" noChangeArrowheads="1"/>
          </p:cNvSpPr>
          <p:nvPr>
            <p:ph type="title" idx="4294967295"/>
          </p:nvPr>
        </p:nvSpPr>
        <p:spPr/>
        <p:txBody>
          <a:bodyPr lIns="91440" tIns="45720" rIns="91440" bIns="45720">
            <a:normAutofit fontScale="90000"/>
          </a:bodyPr>
          <a:lstStyle/>
          <a:p>
            <a:pPr>
              <a:defRPr/>
            </a:pPr>
            <a:r>
              <a:rPr lang="fr-FR">
                <a:latin typeface="Arial" charset="0"/>
                <a:cs typeface="Arial Unicode MS" charset="0"/>
              </a:rPr>
              <a:t>La FA a des conséquences graves</a:t>
            </a:r>
          </a:p>
        </p:txBody>
      </p:sp>
      <p:sp>
        <p:nvSpPr>
          <p:cNvPr id="19464" name="Rectangle 69"/>
          <p:cNvSpPr>
            <a:spLocks noGrp="1" noChangeArrowheads="1"/>
          </p:cNvSpPr>
          <p:nvPr>
            <p:ph type="body" idx="4294967295"/>
          </p:nvPr>
        </p:nvSpPr>
        <p:spPr>
          <a:xfrm>
            <a:off x="395289" y="1268415"/>
            <a:ext cx="8424862" cy="4751387"/>
          </a:xfrm>
        </p:spPr>
        <p:txBody>
          <a:bodyPr lIns="91440" tIns="45720" rIns="91440" bIns="45720"/>
          <a:lstStyle/>
          <a:p>
            <a:pPr marL="180975" indent="-180975" defTabSz="914400">
              <a:defRPr/>
            </a:pPr>
            <a:r>
              <a:rPr lang="fr-FR" sz="2800" b="1">
                <a:latin typeface="Arial" charset="0"/>
                <a:cs typeface="Arial Unicode MS" charset="0"/>
              </a:rPr>
              <a:t>La FA est associée à un risque augmenté d’AVC </a:t>
            </a:r>
            <a:r>
              <a:rPr lang="fr-FR" sz="2800" b="1" baseline="30000">
                <a:latin typeface="Arial" charset="0"/>
                <a:cs typeface="Arial Unicode MS" charset="0"/>
              </a:rPr>
              <a:t>(1,2)</a:t>
            </a:r>
            <a:r>
              <a:rPr lang="fr-FR" sz="2800" b="1">
                <a:latin typeface="Arial" charset="0"/>
                <a:cs typeface="Arial Unicode MS" charset="0"/>
              </a:rPr>
              <a:t>,  d’insuffisance cardiaque </a:t>
            </a:r>
            <a:r>
              <a:rPr lang="fr-FR" sz="2800" b="1" baseline="30000">
                <a:latin typeface="Arial" charset="0"/>
                <a:cs typeface="Arial Unicode MS" charset="0"/>
              </a:rPr>
              <a:t>(2)</a:t>
            </a:r>
            <a:r>
              <a:rPr lang="fr-FR" sz="2800" b="1">
                <a:latin typeface="Arial" charset="0"/>
                <a:cs typeface="Arial Unicode MS" charset="0"/>
              </a:rPr>
              <a:t> et de décès </a:t>
            </a:r>
            <a:r>
              <a:rPr lang="fr-FR" sz="2800" b="1" baseline="30000">
                <a:latin typeface="Arial" charset="0"/>
                <a:cs typeface="Arial Unicode MS" charset="0"/>
              </a:rPr>
              <a:t>(2,3)</a:t>
            </a:r>
          </a:p>
        </p:txBody>
      </p:sp>
      <p:sp>
        <p:nvSpPr>
          <p:cNvPr id="30728" name="Espace réservé du numéro de diapositive 4"/>
          <p:cNvSpPr txBox="1">
            <a:spLocks noGrp="1"/>
          </p:cNvSpPr>
          <p:nvPr/>
        </p:nvSpPr>
        <p:spPr bwMode="auto">
          <a:xfrm>
            <a:off x="7239000" y="6429375"/>
            <a:ext cx="19050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0">
                <a:solidFill>
                  <a:schemeClr val="bg1"/>
                </a:solidFill>
                <a:latin typeface="Arial" charset="0"/>
                <a:ea typeface="ＭＳ Ｐゴシック" charset="0"/>
                <a:cs typeface="ＭＳ Ｐゴシック" charset="0"/>
              </a:defRPr>
            </a:lvl1pPr>
            <a:lvl2pPr>
              <a:defRPr sz="6000">
                <a:solidFill>
                  <a:schemeClr val="bg1"/>
                </a:solidFill>
                <a:latin typeface="Arial" charset="0"/>
                <a:ea typeface="ＭＳ Ｐゴシック" charset="0"/>
              </a:defRPr>
            </a:lvl2pPr>
            <a:lvl3pPr>
              <a:defRPr sz="6000">
                <a:solidFill>
                  <a:schemeClr val="bg1"/>
                </a:solidFill>
                <a:latin typeface="Arial" charset="0"/>
                <a:ea typeface="ＭＳ Ｐゴシック" charset="0"/>
              </a:defRPr>
            </a:lvl3pPr>
            <a:lvl4pPr>
              <a:defRPr sz="6000">
                <a:solidFill>
                  <a:schemeClr val="bg1"/>
                </a:solidFill>
                <a:latin typeface="Arial" charset="0"/>
                <a:ea typeface="ＭＳ Ｐゴシック" charset="0"/>
              </a:defRPr>
            </a:lvl4pPr>
            <a:lvl5pPr>
              <a:defRPr sz="6000">
                <a:solidFill>
                  <a:schemeClr val="bg1"/>
                </a:solidFill>
                <a:latin typeface="Arial" charset="0"/>
                <a:ea typeface="ＭＳ Ｐゴシック" charset="0"/>
              </a:defRPr>
            </a:lvl5pPr>
            <a:lvl6pPr marL="2514600" indent="-228600" eaLnBrk="0" fontAlgn="base" hangingPunct="0">
              <a:spcBef>
                <a:spcPct val="0"/>
              </a:spcBef>
              <a:spcAft>
                <a:spcPct val="0"/>
              </a:spcAft>
              <a:defRPr sz="6000">
                <a:solidFill>
                  <a:schemeClr val="bg1"/>
                </a:solidFill>
                <a:latin typeface="Arial" charset="0"/>
                <a:ea typeface="ＭＳ Ｐゴシック" charset="0"/>
              </a:defRPr>
            </a:lvl6pPr>
            <a:lvl7pPr marL="2971800" indent="-228600" eaLnBrk="0" fontAlgn="base" hangingPunct="0">
              <a:spcBef>
                <a:spcPct val="0"/>
              </a:spcBef>
              <a:spcAft>
                <a:spcPct val="0"/>
              </a:spcAft>
              <a:defRPr sz="6000">
                <a:solidFill>
                  <a:schemeClr val="bg1"/>
                </a:solidFill>
                <a:latin typeface="Arial" charset="0"/>
                <a:ea typeface="ＭＳ Ｐゴシック" charset="0"/>
              </a:defRPr>
            </a:lvl7pPr>
            <a:lvl8pPr marL="3429000" indent="-228600" eaLnBrk="0" fontAlgn="base" hangingPunct="0">
              <a:spcBef>
                <a:spcPct val="0"/>
              </a:spcBef>
              <a:spcAft>
                <a:spcPct val="0"/>
              </a:spcAft>
              <a:defRPr sz="6000">
                <a:solidFill>
                  <a:schemeClr val="bg1"/>
                </a:solidFill>
                <a:latin typeface="Arial" charset="0"/>
                <a:ea typeface="ＭＳ Ｐゴシック" charset="0"/>
              </a:defRPr>
            </a:lvl8pPr>
            <a:lvl9pPr marL="3886200" indent="-228600" eaLnBrk="0" fontAlgn="base" hangingPunct="0">
              <a:spcBef>
                <a:spcPct val="0"/>
              </a:spcBef>
              <a:spcAft>
                <a:spcPct val="0"/>
              </a:spcAft>
              <a:defRPr sz="6000">
                <a:solidFill>
                  <a:schemeClr val="bg1"/>
                </a:solidFill>
                <a:latin typeface="Arial" charset="0"/>
                <a:ea typeface="ＭＳ Ｐゴシック" charset="0"/>
              </a:defRPr>
            </a:lvl9pPr>
          </a:lstStyle>
          <a:p>
            <a:pPr algn="r" defTabSz="914400"/>
            <a:fld id="{CAC5333E-2127-6145-A7E1-9071D7C0FE3E}" type="slidenum">
              <a:rPr lang="fr-FR" sz="1200" b="1">
                <a:solidFill>
                  <a:srgbClr val="FFFFFF"/>
                </a:solidFill>
              </a:rPr>
              <a:pPr algn="r" defTabSz="914400"/>
              <a:t>23</a:t>
            </a:fld>
            <a:endParaRPr lang="fr-FR" sz="1200" b="1">
              <a:solidFill>
                <a:srgbClr val="FFFFFF"/>
              </a:solidFill>
            </a:endParaRPr>
          </a:p>
        </p:txBody>
      </p:sp>
      <p:grpSp>
        <p:nvGrpSpPr>
          <p:cNvPr id="30729" name="Group 2"/>
          <p:cNvGrpSpPr>
            <a:grpSpLocks/>
          </p:cNvGrpSpPr>
          <p:nvPr/>
        </p:nvGrpSpPr>
        <p:grpSpPr bwMode="auto">
          <a:xfrm>
            <a:off x="1631951" y="2506663"/>
            <a:ext cx="5480050" cy="989012"/>
            <a:chOff x="886" y="1519"/>
            <a:chExt cx="3452" cy="623"/>
          </a:xfrm>
        </p:grpSpPr>
        <p:sp>
          <p:nvSpPr>
            <p:cNvPr id="30783" name="Freeform 3"/>
            <p:cNvSpPr>
              <a:spLocks/>
            </p:cNvSpPr>
            <p:nvPr/>
          </p:nvSpPr>
          <p:spPr bwMode="auto">
            <a:xfrm>
              <a:off x="886" y="1519"/>
              <a:ext cx="946" cy="35"/>
            </a:xfrm>
            <a:custGeom>
              <a:avLst/>
              <a:gdLst>
                <a:gd name="T0" fmla="*/ 0 w 1041"/>
                <a:gd name="T1" fmla="*/ 0 h 59"/>
                <a:gd name="T2" fmla="*/ 5 w 1041"/>
                <a:gd name="T3" fmla="*/ 0 h 59"/>
                <a:gd name="T4" fmla="*/ 5 w 1041"/>
                <a:gd name="T5" fmla="*/ 1 h 59"/>
                <a:gd name="T6" fmla="*/ 5 w 1041"/>
                <a:gd name="T7" fmla="*/ 1 h 59"/>
                <a:gd name="T8" fmla="*/ 5 w 1041"/>
                <a:gd name="T9" fmla="*/ 1 h 59"/>
                <a:gd name="T10" fmla="*/ 5 w 1041"/>
                <a:gd name="T11" fmla="*/ 1 h 59"/>
                <a:gd name="T12" fmla="*/ 5 w 1041"/>
                <a:gd name="T13" fmla="*/ 1 h 59"/>
                <a:gd name="T14" fmla="*/ 5 w 1041"/>
                <a:gd name="T15" fmla="*/ 1 h 59"/>
                <a:gd name="T16" fmla="*/ 5 w 1041"/>
                <a:gd name="T17" fmla="*/ 1 h 59"/>
                <a:gd name="T18" fmla="*/ 5 w 1041"/>
                <a:gd name="T19" fmla="*/ 1 h 59"/>
                <a:gd name="T20" fmla="*/ 5 w 1041"/>
                <a:gd name="T21" fmla="*/ 1 h 59"/>
                <a:gd name="T22" fmla="*/ 5 w 1041"/>
                <a:gd name="T23" fmla="*/ 1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1"/>
                <a:gd name="T37" fmla="*/ 0 h 59"/>
                <a:gd name="T38" fmla="*/ 1041 w 1041"/>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1" h="59">
                  <a:moveTo>
                    <a:pt x="0" y="0"/>
                  </a:moveTo>
                  <a:lnTo>
                    <a:pt x="91" y="0"/>
                  </a:lnTo>
                  <a:lnTo>
                    <a:pt x="91" y="17"/>
                  </a:lnTo>
                  <a:lnTo>
                    <a:pt x="274" y="17"/>
                  </a:lnTo>
                  <a:lnTo>
                    <a:pt x="274" y="27"/>
                  </a:lnTo>
                  <a:lnTo>
                    <a:pt x="568" y="27"/>
                  </a:lnTo>
                  <a:lnTo>
                    <a:pt x="568" y="38"/>
                  </a:lnTo>
                  <a:lnTo>
                    <a:pt x="754" y="38"/>
                  </a:lnTo>
                  <a:lnTo>
                    <a:pt x="754" y="48"/>
                  </a:lnTo>
                  <a:lnTo>
                    <a:pt x="847" y="48"/>
                  </a:lnTo>
                  <a:lnTo>
                    <a:pt x="847" y="59"/>
                  </a:lnTo>
                  <a:lnTo>
                    <a:pt x="1041" y="59"/>
                  </a:lnTo>
                </a:path>
              </a:pathLst>
            </a:custGeom>
            <a:noFill/>
            <a:ln w="38100">
              <a:solidFill>
                <a:srgbClr val="FF8000"/>
              </a:solidFill>
              <a:round/>
              <a:headEnd/>
              <a:tailEnd/>
            </a:ln>
            <a:extLst>
              <a:ext uri="{909E8E84-426E-40dd-AFC4-6F175D3DCCD1}">
                <a14:hiddenFill xmlns:a14="http://schemas.microsoft.com/office/drawing/2010/main">
                  <a:solidFill>
                    <a:srgbClr val="FFFFFF"/>
                  </a:solidFill>
                </a14:hiddenFill>
              </a:ext>
            </a:extLst>
          </p:spPr>
          <p:txBody>
            <a:bodyPr lIns="91414" tIns="45708" rIns="91414" bIns="45708" anchor="ctr"/>
            <a:lstStyle/>
            <a:p>
              <a:endParaRPr lang="fr-FR"/>
            </a:p>
          </p:txBody>
        </p:sp>
        <p:sp>
          <p:nvSpPr>
            <p:cNvPr id="30784" name="Freeform 4"/>
            <p:cNvSpPr>
              <a:spLocks/>
            </p:cNvSpPr>
            <p:nvPr/>
          </p:nvSpPr>
          <p:spPr bwMode="auto">
            <a:xfrm>
              <a:off x="1787" y="1553"/>
              <a:ext cx="1330" cy="246"/>
            </a:xfrm>
            <a:custGeom>
              <a:avLst/>
              <a:gdLst>
                <a:gd name="T0" fmla="*/ 0 w 1464"/>
                <a:gd name="T1" fmla="*/ 0 h 411"/>
                <a:gd name="T2" fmla="*/ 5 w 1464"/>
                <a:gd name="T3" fmla="*/ 0 h 411"/>
                <a:gd name="T4" fmla="*/ 5 w 1464"/>
                <a:gd name="T5" fmla="*/ 1 h 411"/>
                <a:gd name="T6" fmla="*/ 5 w 1464"/>
                <a:gd name="T7" fmla="*/ 1 h 411"/>
                <a:gd name="T8" fmla="*/ 5 w 1464"/>
                <a:gd name="T9" fmla="*/ 1 h 411"/>
                <a:gd name="T10" fmla="*/ 5 w 1464"/>
                <a:gd name="T11" fmla="*/ 1 h 411"/>
                <a:gd name="T12" fmla="*/ 5 w 1464"/>
                <a:gd name="T13" fmla="*/ 1 h 411"/>
                <a:gd name="T14" fmla="*/ 5 w 1464"/>
                <a:gd name="T15" fmla="*/ 1 h 411"/>
                <a:gd name="T16" fmla="*/ 5 w 1464"/>
                <a:gd name="T17" fmla="*/ 1 h 411"/>
                <a:gd name="T18" fmla="*/ 5 w 1464"/>
                <a:gd name="T19" fmla="*/ 1 h 411"/>
                <a:gd name="T20" fmla="*/ 5 w 1464"/>
                <a:gd name="T21" fmla="*/ 1 h 411"/>
                <a:gd name="T22" fmla="*/ 5 w 1464"/>
                <a:gd name="T23" fmla="*/ 1 h 411"/>
                <a:gd name="T24" fmla="*/ 5 w 1464"/>
                <a:gd name="T25" fmla="*/ 1 h 411"/>
                <a:gd name="T26" fmla="*/ 5 w 1464"/>
                <a:gd name="T27" fmla="*/ 1 h 411"/>
                <a:gd name="T28" fmla="*/ 5 w 1464"/>
                <a:gd name="T29" fmla="*/ 1 h 411"/>
                <a:gd name="T30" fmla="*/ 5 w 1464"/>
                <a:gd name="T31" fmla="*/ 1 h 411"/>
                <a:gd name="T32" fmla="*/ 5 w 1464"/>
                <a:gd name="T33" fmla="*/ 1 h 411"/>
                <a:gd name="T34" fmla="*/ 5 w 1464"/>
                <a:gd name="T35" fmla="*/ 1 h 411"/>
                <a:gd name="T36" fmla="*/ 5 w 1464"/>
                <a:gd name="T37" fmla="*/ 1 h 411"/>
                <a:gd name="T38" fmla="*/ 5 w 1464"/>
                <a:gd name="T39" fmla="*/ 1 h 411"/>
                <a:gd name="T40" fmla="*/ 5 w 1464"/>
                <a:gd name="T41" fmla="*/ 1 h 411"/>
                <a:gd name="T42" fmla="*/ 5 w 1464"/>
                <a:gd name="T43" fmla="*/ 1 h 411"/>
                <a:gd name="T44" fmla="*/ 5 w 1464"/>
                <a:gd name="T45" fmla="*/ 1 h 411"/>
                <a:gd name="T46" fmla="*/ 5 w 1464"/>
                <a:gd name="T47" fmla="*/ 1 h 411"/>
                <a:gd name="T48" fmla="*/ 5 w 1464"/>
                <a:gd name="T49" fmla="*/ 1 h 411"/>
                <a:gd name="T50" fmla="*/ 5 w 1464"/>
                <a:gd name="T51" fmla="*/ 1 h 411"/>
                <a:gd name="T52" fmla="*/ 5 w 1464"/>
                <a:gd name="T53" fmla="*/ 1 h 411"/>
                <a:gd name="T54" fmla="*/ 5 w 1464"/>
                <a:gd name="T55" fmla="*/ 1 h 4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64"/>
                <a:gd name="T85" fmla="*/ 0 h 411"/>
                <a:gd name="T86" fmla="*/ 1464 w 1464"/>
                <a:gd name="T87" fmla="*/ 411 h 41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64" h="411">
                  <a:moveTo>
                    <a:pt x="0" y="0"/>
                  </a:moveTo>
                  <a:lnTo>
                    <a:pt x="48" y="0"/>
                  </a:lnTo>
                  <a:lnTo>
                    <a:pt x="48" y="14"/>
                  </a:lnTo>
                  <a:lnTo>
                    <a:pt x="242" y="14"/>
                  </a:lnTo>
                  <a:lnTo>
                    <a:pt x="242" y="24"/>
                  </a:lnTo>
                  <a:lnTo>
                    <a:pt x="422" y="24"/>
                  </a:lnTo>
                  <a:lnTo>
                    <a:pt x="422" y="35"/>
                  </a:lnTo>
                  <a:lnTo>
                    <a:pt x="527" y="35"/>
                  </a:lnTo>
                  <a:lnTo>
                    <a:pt x="528" y="62"/>
                  </a:lnTo>
                  <a:lnTo>
                    <a:pt x="618" y="62"/>
                  </a:lnTo>
                  <a:lnTo>
                    <a:pt x="618" y="89"/>
                  </a:lnTo>
                  <a:lnTo>
                    <a:pt x="711" y="89"/>
                  </a:lnTo>
                  <a:lnTo>
                    <a:pt x="711" y="125"/>
                  </a:lnTo>
                  <a:lnTo>
                    <a:pt x="812" y="125"/>
                  </a:lnTo>
                  <a:lnTo>
                    <a:pt x="812" y="159"/>
                  </a:lnTo>
                  <a:lnTo>
                    <a:pt x="902" y="159"/>
                  </a:lnTo>
                  <a:lnTo>
                    <a:pt x="902" y="188"/>
                  </a:lnTo>
                  <a:lnTo>
                    <a:pt x="998" y="188"/>
                  </a:lnTo>
                  <a:lnTo>
                    <a:pt x="998" y="221"/>
                  </a:lnTo>
                  <a:lnTo>
                    <a:pt x="1094" y="221"/>
                  </a:lnTo>
                  <a:lnTo>
                    <a:pt x="1094" y="251"/>
                  </a:lnTo>
                  <a:lnTo>
                    <a:pt x="1187" y="251"/>
                  </a:lnTo>
                  <a:lnTo>
                    <a:pt x="1187" y="281"/>
                  </a:lnTo>
                  <a:lnTo>
                    <a:pt x="1278" y="281"/>
                  </a:lnTo>
                  <a:lnTo>
                    <a:pt x="1278" y="348"/>
                  </a:lnTo>
                  <a:lnTo>
                    <a:pt x="1373" y="348"/>
                  </a:lnTo>
                  <a:lnTo>
                    <a:pt x="1373" y="411"/>
                  </a:lnTo>
                  <a:lnTo>
                    <a:pt x="1464" y="411"/>
                  </a:lnTo>
                </a:path>
              </a:pathLst>
            </a:custGeom>
            <a:noFill/>
            <a:ln w="38100">
              <a:solidFill>
                <a:srgbClr val="FF8000"/>
              </a:solidFill>
              <a:round/>
              <a:headEnd/>
              <a:tailEnd/>
            </a:ln>
            <a:extLst>
              <a:ext uri="{909E8E84-426E-40dd-AFC4-6F175D3DCCD1}">
                <a14:hiddenFill xmlns:a14="http://schemas.microsoft.com/office/drawing/2010/main">
                  <a:solidFill>
                    <a:srgbClr val="FFFFFF"/>
                  </a:solidFill>
                </a14:hiddenFill>
              </a:ext>
            </a:extLst>
          </p:spPr>
          <p:txBody>
            <a:bodyPr lIns="91414" tIns="45708" rIns="91414" bIns="45708" anchor="ctr"/>
            <a:lstStyle/>
            <a:p>
              <a:endParaRPr lang="fr-FR"/>
            </a:p>
          </p:txBody>
        </p:sp>
        <p:sp>
          <p:nvSpPr>
            <p:cNvPr id="30785" name="Freeform 5"/>
            <p:cNvSpPr>
              <a:spLocks/>
            </p:cNvSpPr>
            <p:nvPr/>
          </p:nvSpPr>
          <p:spPr bwMode="auto">
            <a:xfrm>
              <a:off x="3067" y="1799"/>
              <a:ext cx="1271" cy="343"/>
            </a:xfrm>
            <a:custGeom>
              <a:avLst/>
              <a:gdLst>
                <a:gd name="T0" fmla="*/ 0 w 1398"/>
                <a:gd name="T1" fmla="*/ 0 h 573"/>
                <a:gd name="T2" fmla="*/ 5 w 1398"/>
                <a:gd name="T3" fmla="*/ 0 h 573"/>
                <a:gd name="T4" fmla="*/ 5 w 1398"/>
                <a:gd name="T5" fmla="*/ 1 h 573"/>
                <a:gd name="T6" fmla="*/ 5 w 1398"/>
                <a:gd name="T7" fmla="*/ 1 h 573"/>
                <a:gd name="T8" fmla="*/ 5 w 1398"/>
                <a:gd name="T9" fmla="*/ 1 h 573"/>
                <a:gd name="T10" fmla="*/ 5 w 1398"/>
                <a:gd name="T11" fmla="*/ 1 h 573"/>
                <a:gd name="T12" fmla="*/ 5 w 1398"/>
                <a:gd name="T13" fmla="*/ 1 h 573"/>
                <a:gd name="T14" fmla="*/ 5 w 1398"/>
                <a:gd name="T15" fmla="*/ 1 h 573"/>
                <a:gd name="T16" fmla="*/ 5 w 1398"/>
                <a:gd name="T17" fmla="*/ 1 h 573"/>
                <a:gd name="T18" fmla="*/ 5 w 1398"/>
                <a:gd name="T19" fmla="*/ 1 h 573"/>
                <a:gd name="T20" fmla="*/ 5 w 1398"/>
                <a:gd name="T21" fmla="*/ 1 h 573"/>
                <a:gd name="T22" fmla="*/ 5 w 1398"/>
                <a:gd name="T23" fmla="*/ 1 h 573"/>
                <a:gd name="T24" fmla="*/ 5 w 1398"/>
                <a:gd name="T25" fmla="*/ 1 h 573"/>
                <a:gd name="T26" fmla="*/ 5 w 1398"/>
                <a:gd name="T27" fmla="*/ 1 h 573"/>
                <a:gd name="T28" fmla="*/ 5 w 1398"/>
                <a:gd name="T29" fmla="*/ 1 h 573"/>
                <a:gd name="T30" fmla="*/ 5 w 1398"/>
                <a:gd name="T31" fmla="*/ 1 h 573"/>
                <a:gd name="T32" fmla="*/ 5 w 1398"/>
                <a:gd name="T33" fmla="*/ 1 h 573"/>
                <a:gd name="T34" fmla="*/ 5 w 1398"/>
                <a:gd name="T35" fmla="*/ 1 h 573"/>
                <a:gd name="T36" fmla="*/ 5 w 1398"/>
                <a:gd name="T37" fmla="*/ 1 h 573"/>
                <a:gd name="T38" fmla="*/ 5 w 1398"/>
                <a:gd name="T39" fmla="*/ 1 h 573"/>
                <a:gd name="T40" fmla="*/ 5 w 1398"/>
                <a:gd name="T41" fmla="*/ 1 h 573"/>
                <a:gd name="T42" fmla="*/ 5 w 1398"/>
                <a:gd name="T43" fmla="*/ 1 h 573"/>
                <a:gd name="T44" fmla="*/ 5 w 1398"/>
                <a:gd name="T45" fmla="*/ 1 h 573"/>
                <a:gd name="T46" fmla="*/ 5 w 1398"/>
                <a:gd name="T47" fmla="*/ 1 h 573"/>
                <a:gd name="T48" fmla="*/ 5 w 1398"/>
                <a:gd name="T49" fmla="*/ 1 h 573"/>
                <a:gd name="T50" fmla="*/ 5 w 1398"/>
                <a:gd name="T51" fmla="*/ 1 h 573"/>
                <a:gd name="T52" fmla="*/ 5 w 1398"/>
                <a:gd name="T53" fmla="*/ 1 h 573"/>
                <a:gd name="T54" fmla="*/ 5 w 1398"/>
                <a:gd name="T55" fmla="*/ 1 h 573"/>
                <a:gd name="T56" fmla="*/ 5 w 1398"/>
                <a:gd name="T57" fmla="*/ 1 h 573"/>
                <a:gd name="T58" fmla="*/ 5 w 1398"/>
                <a:gd name="T59" fmla="*/ 1 h 573"/>
                <a:gd name="T60" fmla="*/ 5 w 1398"/>
                <a:gd name="T61" fmla="*/ 1 h 5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98"/>
                <a:gd name="T94" fmla="*/ 0 h 573"/>
                <a:gd name="T95" fmla="*/ 1398 w 1398"/>
                <a:gd name="T96" fmla="*/ 573 h 5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98" h="573">
                  <a:moveTo>
                    <a:pt x="0" y="0"/>
                  </a:moveTo>
                  <a:lnTo>
                    <a:pt x="66" y="0"/>
                  </a:lnTo>
                  <a:lnTo>
                    <a:pt x="66" y="40"/>
                  </a:lnTo>
                  <a:lnTo>
                    <a:pt x="162" y="40"/>
                  </a:lnTo>
                  <a:lnTo>
                    <a:pt x="162" y="73"/>
                  </a:lnTo>
                  <a:lnTo>
                    <a:pt x="247" y="73"/>
                  </a:lnTo>
                  <a:lnTo>
                    <a:pt x="247" y="106"/>
                  </a:lnTo>
                  <a:lnTo>
                    <a:pt x="357" y="106"/>
                  </a:lnTo>
                  <a:lnTo>
                    <a:pt x="357" y="136"/>
                  </a:lnTo>
                  <a:lnTo>
                    <a:pt x="448" y="136"/>
                  </a:lnTo>
                  <a:lnTo>
                    <a:pt x="448" y="168"/>
                  </a:lnTo>
                  <a:lnTo>
                    <a:pt x="538" y="168"/>
                  </a:lnTo>
                  <a:lnTo>
                    <a:pt x="538" y="196"/>
                  </a:lnTo>
                  <a:lnTo>
                    <a:pt x="639" y="196"/>
                  </a:lnTo>
                  <a:lnTo>
                    <a:pt x="639" y="232"/>
                  </a:lnTo>
                  <a:lnTo>
                    <a:pt x="735" y="232"/>
                  </a:lnTo>
                  <a:lnTo>
                    <a:pt x="735" y="270"/>
                  </a:lnTo>
                  <a:lnTo>
                    <a:pt x="831" y="270"/>
                  </a:lnTo>
                  <a:lnTo>
                    <a:pt x="831" y="295"/>
                  </a:lnTo>
                  <a:lnTo>
                    <a:pt x="924" y="295"/>
                  </a:lnTo>
                  <a:lnTo>
                    <a:pt x="924" y="331"/>
                  </a:lnTo>
                  <a:lnTo>
                    <a:pt x="1015" y="331"/>
                  </a:lnTo>
                  <a:lnTo>
                    <a:pt x="1015" y="364"/>
                  </a:lnTo>
                  <a:lnTo>
                    <a:pt x="1116" y="364"/>
                  </a:lnTo>
                  <a:lnTo>
                    <a:pt x="1116" y="390"/>
                  </a:lnTo>
                  <a:lnTo>
                    <a:pt x="1200" y="390"/>
                  </a:lnTo>
                  <a:lnTo>
                    <a:pt x="1200" y="457"/>
                  </a:lnTo>
                  <a:lnTo>
                    <a:pt x="1293" y="457"/>
                  </a:lnTo>
                  <a:lnTo>
                    <a:pt x="1293" y="526"/>
                  </a:lnTo>
                  <a:lnTo>
                    <a:pt x="1398" y="526"/>
                  </a:lnTo>
                  <a:lnTo>
                    <a:pt x="1398" y="573"/>
                  </a:lnTo>
                </a:path>
              </a:pathLst>
            </a:custGeom>
            <a:noFill/>
            <a:ln w="38100">
              <a:solidFill>
                <a:srgbClr val="FF8000"/>
              </a:solidFill>
              <a:round/>
              <a:headEnd/>
              <a:tailEnd/>
            </a:ln>
            <a:extLst>
              <a:ext uri="{909E8E84-426E-40dd-AFC4-6F175D3DCCD1}">
                <a14:hiddenFill xmlns:a14="http://schemas.microsoft.com/office/drawing/2010/main">
                  <a:solidFill>
                    <a:srgbClr val="FFFFFF"/>
                  </a:solidFill>
                </a14:hiddenFill>
              </a:ext>
            </a:extLst>
          </p:spPr>
          <p:txBody>
            <a:bodyPr lIns="91414" tIns="45708" rIns="91414" bIns="45708" anchor="ctr"/>
            <a:lstStyle/>
            <a:p>
              <a:endParaRPr lang="fr-FR"/>
            </a:p>
          </p:txBody>
        </p:sp>
      </p:grpSp>
      <p:grpSp>
        <p:nvGrpSpPr>
          <p:cNvPr id="30730" name="Group 6"/>
          <p:cNvGrpSpPr>
            <a:grpSpLocks/>
          </p:cNvGrpSpPr>
          <p:nvPr/>
        </p:nvGrpSpPr>
        <p:grpSpPr bwMode="auto">
          <a:xfrm>
            <a:off x="1631950" y="2506665"/>
            <a:ext cx="5481638" cy="1512887"/>
            <a:chOff x="886" y="1519"/>
            <a:chExt cx="3453" cy="953"/>
          </a:xfrm>
        </p:grpSpPr>
        <p:sp>
          <p:nvSpPr>
            <p:cNvPr id="30780" name="Freeform 7"/>
            <p:cNvSpPr>
              <a:spLocks/>
            </p:cNvSpPr>
            <p:nvPr/>
          </p:nvSpPr>
          <p:spPr bwMode="auto">
            <a:xfrm>
              <a:off x="886" y="1519"/>
              <a:ext cx="1359" cy="311"/>
            </a:xfrm>
            <a:custGeom>
              <a:avLst/>
              <a:gdLst>
                <a:gd name="T0" fmla="*/ 0 w 1495"/>
                <a:gd name="T1" fmla="*/ 0 h 519"/>
                <a:gd name="T2" fmla="*/ 5 w 1495"/>
                <a:gd name="T3" fmla="*/ 0 h 519"/>
                <a:gd name="T4" fmla="*/ 5 w 1495"/>
                <a:gd name="T5" fmla="*/ 1 h 519"/>
                <a:gd name="T6" fmla="*/ 5 w 1495"/>
                <a:gd name="T7" fmla="*/ 1 h 519"/>
                <a:gd name="T8" fmla="*/ 5 w 1495"/>
                <a:gd name="T9" fmla="*/ 1 h 519"/>
                <a:gd name="T10" fmla="*/ 5 w 1495"/>
                <a:gd name="T11" fmla="*/ 1 h 519"/>
                <a:gd name="T12" fmla="*/ 5 w 1495"/>
                <a:gd name="T13" fmla="*/ 1 h 519"/>
                <a:gd name="T14" fmla="*/ 5 w 1495"/>
                <a:gd name="T15" fmla="*/ 1 h 519"/>
                <a:gd name="T16" fmla="*/ 5 w 1495"/>
                <a:gd name="T17" fmla="*/ 1 h 519"/>
                <a:gd name="T18" fmla="*/ 5 w 1495"/>
                <a:gd name="T19" fmla="*/ 1 h 519"/>
                <a:gd name="T20" fmla="*/ 5 w 1495"/>
                <a:gd name="T21" fmla="*/ 1 h 519"/>
                <a:gd name="T22" fmla="*/ 5 w 1495"/>
                <a:gd name="T23" fmla="*/ 1 h 519"/>
                <a:gd name="T24" fmla="*/ 5 w 1495"/>
                <a:gd name="T25" fmla="*/ 1 h 519"/>
                <a:gd name="T26" fmla="*/ 5 w 1495"/>
                <a:gd name="T27" fmla="*/ 1 h 519"/>
                <a:gd name="T28" fmla="*/ 5 w 1495"/>
                <a:gd name="T29" fmla="*/ 1 h 519"/>
                <a:gd name="T30" fmla="*/ 5 w 1495"/>
                <a:gd name="T31" fmla="*/ 1 h 519"/>
                <a:gd name="T32" fmla="*/ 5 w 1495"/>
                <a:gd name="T33" fmla="*/ 1 h 519"/>
                <a:gd name="T34" fmla="*/ 5 w 1495"/>
                <a:gd name="T35" fmla="*/ 1 h 519"/>
                <a:gd name="T36" fmla="*/ 5 w 1495"/>
                <a:gd name="T37" fmla="*/ 1 h 519"/>
                <a:gd name="T38" fmla="*/ 5 w 1495"/>
                <a:gd name="T39" fmla="*/ 1 h 519"/>
                <a:gd name="T40" fmla="*/ 5 w 1495"/>
                <a:gd name="T41" fmla="*/ 1 h 519"/>
                <a:gd name="T42" fmla="*/ 5 w 1495"/>
                <a:gd name="T43" fmla="*/ 1 h 519"/>
                <a:gd name="T44" fmla="*/ 5 w 1495"/>
                <a:gd name="T45" fmla="*/ 1 h 519"/>
                <a:gd name="T46" fmla="*/ 5 w 1495"/>
                <a:gd name="T47" fmla="*/ 1 h 519"/>
                <a:gd name="T48" fmla="*/ 5 w 1495"/>
                <a:gd name="T49" fmla="*/ 1 h 519"/>
                <a:gd name="T50" fmla="*/ 5 w 1495"/>
                <a:gd name="T51" fmla="*/ 1 h 519"/>
                <a:gd name="T52" fmla="*/ 5 w 1495"/>
                <a:gd name="T53" fmla="*/ 1 h 519"/>
                <a:gd name="T54" fmla="*/ 5 w 1495"/>
                <a:gd name="T55" fmla="*/ 1 h 519"/>
                <a:gd name="T56" fmla="*/ 5 w 1495"/>
                <a:gd name="T57" fmla="*/ 1 h 519"/>
                <a:gd name="T58" fmla="*/ 5 w 1495"/>
                <a:gd name="T59" fmla="*/ 1 h 519"/>
                <a:gd name="T60" fmla="*/ 5 w 1495"/>
                <a:gd name="T61" fmla="*/ 1 h 519"/>
                <a:gd name="T62" fmla="*/ 5 w 1495"/>
                <a:gd name="T63" fmla="*/ 1 h 5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5"/>
                <a:gd name="T97" fmla="*/ 0 h 519"/>
                <a:gd name="T98" fmla="*/ 1495 w 1495"/>
                <a:gd name="T99" fmla="*/ 519 h 5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5" h="519">
                  <a:moveTo>
                    <a:pt x="0" y="0"/>
                  </a:moveTo>
                  <a:lnTo>
                    <a:pt x="96" y="0"/>
                  </a:lnTo>
                  <a:lnTo>
                    <a:pt x="96" y="36"/>
                  </a:lnTo>
                  <a:lnTo>
                    <a:pt x="181" y="36"/>
                  </a:lnTo>
                  <a:lnTo>
                    <a:pt x="181" y="69"/>
                  </a:lnTo>
                  <a:lnTo>
                    <a:pt x="285" y="69"/>
                  </a:lnTo>
                  <a:lnTo>
                    <a:pt x="285" y="92"/>
                  </a:lnTo>
                  <a:lnTo>
                    <a:pt x="373" y="92"/>
                  </a:lnTo>
                  <a:lnTo>
                    <a:pt x="373" y="129"/>
                  </a:lnTo>
                  <a:lnTo>
                    <a:pt x="481" y="129"/>
                  </a:lnTo>
                  <a:lnTo>
                    <a:pt x="481" y="153"/>
                  </a:lnTo>
                  <a:lnTo>
                    <a:pt x="570" y="153"/>
                  </a:lnTo>
                  <a:lnTo>
                    <a:pt x="570" y="186"/>
                  </a:lnTo>
                  <a:lnTo>
                    <a:pt x="672" y="186"/>
                  </a:lnTo>
                  <a:lnTo>
                    <a:pt x="672" y="215"/>
                  </a:lnTo>
                  <a:lnTo>
                    <a:pt x="771" y="215"/>
                  </a:lnTo>
                  <a:lnTo>
                    <a:pt x="771" y="251"/>
                  </a:lnTo>
                  <a:lnTo>
                    <a:pt x="858" y="251"/>
                  </a:lnTo>
                  <a:lnTo>
                    <a:pt x="858" y="281"/>
                  </a:lnTo>
                  <a:lnTo>
                    <a:pt x="952" y="281"/>
                  </a:lnTo>
                  <a:lnTo>
                    <a:pt x="952" y="315"/>
                  </a:lnTo>
                  <a:lnTo>
                    <a:pt x="1054" y="315"/>
                  </a:lnTo>
                  <a:lnTo>
                    <a:pt x="1054" y="342"/>
                  </a:lnTo>
                  <a:lnTo>
                    <a:pt x="1150" y="342"/>
                  </a:lnTo>
                  <a:lnTo>
                    <a:pt x="1150" y="375"/>
                  </a:lnTo>
                  <a:lnTo>
                    <a:pt x="1239" y="375"/>
                  </a:lnTo>
                  <a:lnTo>
                    <a:pt x="1239" y="413"/>
                  </a:lnTo>
                  <a:lnTo>
                    <a:pt x="1335" y="413"/>
                  </a:lnTo>
                  <a:lnTo>
                    <a:pt x="1335" y="443"/>
                  </a:lnTo>
                  <a:lnTo>
                    <a:pt x="1414" y="443"/>
                  </a:lnTo>
                  <a:lnTo>
                    <a:pt x="1414" y="519"/>
                  </a:lnTo>
                  <a:lnTo>
                    <a:pt x="1495" y="519"/>
                  </a:lnTo>
                </a:path>
              </a:pathLst>
            </a:custGeom>
            <a:noFill/>
            <a:ln w="38100">
              <a:solidFill>
                <a:srgbClr val="69D1FB"/>
              </a:solidFill>
              <a:round/>
              <a:headEnd/>
              <a:tailEnd/>
            </a:ln>
            <a:extLst>
              <a:ext uri="{909E8E84-426E-40dd-AFC4-6F175D3DCCD1}">
                <a14:hiddenFill xmlns:a14="http://schemas.microsoft.com/office/drawing/2010/main">
                  <a:solidFill>
                    <a:srgbClr val="FFFFFF"/>
                  </a:solidFill>
                </a14:hiddenFill>
              </a:ext>
            </a:extLst>
          </p:spPr>
          <p:txBody>
            <a:bodyPr lIns="91414" tIns="45708" rIns="91414" bIns="45708" anchor="ctr"/>
            <a:lstStyle/>
            <a:p>
              <a:endParaRPr lang="fr-FR"/>
            </a:p>
          </p:txBody>
        </p:sp>
        <p:sp>
          <p:nvSpPr>
            <p:cNvPr id="30781" name="Freeform 8"/>
            <p:cNvSpPr>
              <a:spLocks/>
            </p:cNvSpPr>
            <p:nvPr/>
          </p:nvSpPr>
          <p:spPr bwMode="auto">
            <a:xfrm>
              <a:off x="2203" y="1829"/>
              <a:ext cx="1273" cy="337"/>
            </a:xfrm>
            <a:custGeom>
              <a:avLst/>
              <a:gdLst>
                <a:gd name="T0" fmla="*/ 0 w 1401"/>
                <a:gd name="T1" fmla="*/ 0 h 562"/>
                <a:gd name="T2" fmla="*/ 5 w 1401"/>
                <a:gd name="T3" fmla="*/ 0 h 562"/>
                <a:gd name="T4" fmla="*/ 5 w 1401"/>
                <a:gd name="T5" fmla="*/ 1 h 562"/>
                <a:gd name="T6" fmla="*/ 5 w 1401"/>
                <a:gd name="T7" fmla="*/ 1 h 562"/>
                <a:gd name="T8" fmla="*/ 5 w 1401"/>
                <a:gd name="T9" fmla="*/ 1 h 562"/>
                <a:gd name="T10" fmla="*/ 5 w 1401"/>
                <a:gd name="T11" fmla="*/ 1 h 562"/>
                <a:gd name="T12" fmla="*/ 5 w 1401"/>
                <a:gd name="T13" fmla="*/ 1 h 562"/>
                <a:gd name="T14" fmla="*/ 5 w 1401"/>
                <a:gd name="T15" fmla="*/ 1 h 562"/>
                <a:gd name="T16" fmla="*/ 5 w 1401"/>
                <a:gd name="T17" fmla="*/ 1 h 562"/>
                <a:gd name="T18" fmla="*/ 5 w 1401"/>
                <a:gd name="T19" fmla="*/ 1 h 562"/>
                <a:gd name="T20" fmla="*/ 5 w 1401"/>
                <a:gd name="T21" fmla="*/ 1 h 562"/>
                <a:gd name="T22" fmla="*/ 5 w 1401"/>
                <a:gd name="T23" fmla="*/ 1 h 562"/>
                <a:gd name="T24" fmla="*/ 5 w 1401"/>
                <a:gd name="T25" fmla="*/ 1 h 562"/>
                <a:gd name="T26" fmla="*/ 5 w 1401"/>
                <a:gd name="T27" fmla="*/ 1 h 562"/>
                <a:gd name="T28" fmla="*/ 5 w 1401"/>
                <a:gd name="T29" fmla="*/ 1 h 562"/>
                <a:gd name="T30" fmla="*/ 5 w 1401"/>
                <a:gd name="T31" fmla="*/ 1 h 562"/>
                <a:gd name="T32" fmla="*/ 5 w 1401"/>
                <a:gd name="T33" fmla="*/ 1 h 562"/>
                <a:gd name="T34" fmla="*/ 5 w 1401"/>
                <a:gd name="T35" fmla="*/ 1 h 562"/>
                <a:gd name="T36" fmla="*/ 5 w 1401"/>
                <a:gd name="T37" fmla="*/ 1 h 562"/>
                <a:gd name="T38" fmla="*/ 5 w 1401"/>
                <a:gd name="T39" fmla="*/ 1 h 562"/>
                <a:gd name="T40" fmla="*/ 5 w 1401"/>
                <a:gd name="T41" fmla="*/ 1 h 562"/>
                <a:gd name="T42" fmla="*/ 5 w 1401"/>
                <a:gd name="T43" fmla="*/ 1 h 562"/>
                <a:gd name="T44" fmla="*/ 5 w 1401"/>
                <a:gd name="T45" fmla="*/ 1 h 562"/>
                <a:gd name="T46" fmla="*/ 5 w 1401"/>
                <a:gd name="T47" fmla="*/ 1 h 562"/>
                <a:gd name="T48" fmla="*/ 5 w 1401"/>
                <a:gd name="T49" fmla="*/ 1 h 562"/>
                <a:gd name="T50" fmla="*/ 5 w 1401"/>
                <a:gd name="T51" fmla="*/ 1 h 562"/>
                <a:gd name="T52" fmla="*/ 5 w 1401"/>
                <a:gd name="T53" fmla="*/ 1 h 562"/>
                <a:gd name="T54" fmla="*/ 5 w 1401"/>
                <a:gd name="T55" fmla="*/ 1 h 562"/>
                <a:gd name="T56" fmla="*/ 5 w 1401"/>
                <a:gd name="T57" fmla="*/ 1 h 562"/>
                <a:gd name="T58" fmla="*/ 5 w 1401"/>
                <a:gd name="T59" fmla="*/ 1 h 5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01"/>
                <a:gd name="T91" fmla="*/ 0 h 562"/>
                <a:gd name="T92" fmla="*/ 1401 w 1401"/>
                <a:gd name="T93" fmla="*/ 562 h 5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01" h="562">
                  <a:moveTo>
                    <a:pt x="0" y="0"/>
                  </a:moveTo>
                  <a:lnTo>
                    <a:pt x="69" y="0"/>
                  </a:lnTo>
                  <a:lnTo>
                    <a:pt x="69" y="15"/>
                  </a:lnTo>
                  <a:lnTo>
                    <a:pt x="157" y="15"/>
                  </a:lnTo>
                  <a:lnTo>
                    <a:pt x="157" y="27"/>
                  </a:lnTo>
                  <a:lnTo>
                    <a:pt x="250" y="27"/>
                  </a:lnTo>
                  <a:lnTo>
                    <a:pt x="250" y="91"/>
                  </a:lnTo>
                  <a:lnTo>
                    <a:pt x="352" y="91"/>
                  </a:lnTo>
                  <a:lnTo>
                    <a:pt x="352" y="120"/>
                  </a:lnTo>
                  <a:lnTo>
                    <a:pt x="442" y="120"/>
                  </a:lnTo>
                  <a:lnTo>
                    <a:pt x="442" y="187"/>
                  </a:lnTo>
                  <a:lnTo>
                    <a:pt x="538" y="187"/>
                  </a:lnTo>
                  <a:lnTo>
                    <a:pt x="538" y="216"/>
                  </a:lnTo>
                  <a:lnTo>
                    <a:pt x="640" y="216"/>
                  </a:lnTo>
                  <a:lnTo>
                    <a:pt x="640" y="249"/>
                  </a:lnTo>
                  <a:lnTo>
                    <a:pt x="726" y="249"/>
                  </a:lnTo>
                  <a:lnTo>
                    <a:pt x="726" y="321"/>
                  </a:lnTo>
                  <a:lnTo>
                    <a:pt x="823" y="321"/>
                  </a:lnTo>
                  <a:lnTo>
                    <a:pt x="823" y="370"/>
                  </a:lnTo>
                  <a:lnTo>
                    <a:pt x="918" y="370"/>
                  </a:lnTo>
                  <a:lnTo>
                    <a:pt x="918" y="441"/>
                  </a:lnTo>
                  <a:lnTo>
                    <a:pt x="1020" y="441"/>
                  </a:lnTo>
                  <a:lnTo>
                    <a:pt x="1020" y="471"/>
                  </a:lnTo>
                  <a:lnTo>
                    <a:pt x="1111" y="471"/>
                  </a:lnTo>
                  <a:lnTo>
                    <a:pt x="1111" y="505"/>
                  </a:lnTo>
                  <a:lnTo>
                    <a:pt x="1206" y="505"/>
                  </a:lnTo>
                  <a:lnTo>
                    <a:pt x="1206" y="534"/>
                  </a:lnTo>
                  <a:lnTo>
                    <a:pt x="1318" y="534"/>
                  </a:lnTo>
                  <a:lnTo>
                    <a:pt x="1318" y="562"/>
                  </a:lnTo>
                  <a:lnTo>
                    <a:pt x="1401" y="562"/>
                  </a:lnTo>
                </a:path>
              </a:pathLst>
            </a:custGeom>
            <a:noFill/>
            <a:ln w="38100">
              <a:solidFill>
                <a:srgbClr val="69D1FB"/>
              </a:solidFill>
              <a:round/>
              <a:headEnd/>
              <a:tailEnd/>
            </a:ln>
            <a:extLst>
              <a:ext uri="{909E8E84-426E-40dd-AFC4-6F175D3DCCD1}">
                <a14:hiddenFill xmlns:a14="http://schemas.microsoft.com/office/drawing/2010/main">
                  <a:solidFill>
                    <a:srgbClr val="FFFFFF"/>
                  </a:solidFill>
                </a14:hiddenFill>
              </a:ext>
            </a:extLst>
          </p:spPr>
          <p:txBody>
            <a:bodyPr lIns="91414" tIns="45708" rIns="91414" bIns="45708" anchor="ctr"/>
            <a:lstStyle/>
            <a:p>
              <a:endParaRPr lang="fr-FR"/>
            </a:p>
          </p:txBody>
        </p:sp>
        <p:sp>
          <p:nvSpPr>
            <p:cNvPr id="30782" name="Freeform 9"/>
            <p:cNvSpPr>
              <a:spLocks/>
            </p:cNvSpPr>
            <p:nvPr/>
          </p:nvSpPr>
          <p:spPr bwMode="auto">
            <a:xfrm>
              <a:off x="3469" y="2164"/>
              <a:ext cx="870" cy="308"/>
            </a:xfrm>
            <a:custGeom>
              <a:avLst/>
              <a:gdLst>
                <a:gd name="T0" fmla="*/ 0 w 957"/>
                <a:gd name="T1" fmla="*/ 0 h 513"/>
                <a:gd name="T2" fmla="*/ 0 w 957"/>
                <a:gd name="T3" fmla="*/ 1 h 513"/>
                <a:gd name="T4" fmla="*/ 5 w 957"/>
                <a:gd name="T5" fmla="*/ 1 h 513"/>
                <a:gd name="T6" fmla="*/ 5 w 957"/>
                <a:gd name="T7" fmla="*/ 1 h 513"/>
                <a:gd name="T8" fmla="*/ 5 w 957"/>
                <a:gd name="T9" fmla="*/ 1 h 513"/>
                <a:gd name="T10" fmla="*/ 5 w 957"/>
                <a:gd name="T11" fmla="*/ 1 h 513"/>
                <a:gd name="T12" fmla="*/ 5 w 957"/>
                <a:gd name="T13" fmla="*/ 1 h 513"/>
                <a:gd name="T14" fmla="*/ 5 w 957"/>
                <a:gd name="T15" fmla="*/ 1 h 513"/>
                <a:gd name="T16" fmla="*/ 5 w 957"/>
                <a:gd name="T17" fmla="*/ 1 h 513"/>
                <a:gd name="T18" fmla="*/ 5 w 957"/>
                <a:gd name="T19" fmla="*/ 1 h 513"/>
                <a:gd name="T20" fmla="*/ 5 w 957"/>
                <a:gd name="T21" fmla="*/ 1 h 513"/>
                <a:gd name="T22" fmla="*/ 5 w 957"/>
                <a:gd name="T23" fmla="*/ 1 h 513"/>
                <a:gd name="T24" fmla="*/ 5 w 957"/>
                <a:gd name="T25" fmla="*/ 1 h 513"/>
                <a:gd name="T26" fmla="*/ 5 w 957"/>
                <a:gd name="T27" fmla="*/ 1 h 513"/>
                <a:gd name="T28" fmla="*/ 5 w 957"/>
                <a:gd name="T29" fmla="*/ 1 h 513"/>
                <a:gd name="T30" fmla="*/ 5 w 957"/>
                <a:gd name="T31" fmla="*/ 1 h 513"/>
                <a:gd name="T32" fmla="*/ 5 w 957"/>
                <a:gd name="T33" fmla="*/ 1 h 513"/>
                <a:gd name="T34" fmla="*/ 5 w 957"/>
                <a:gd name="T35" fmla="*/ 1 h 513"/>
                <a:gd name="T36" fmla="*/ 5 w 957"/>
                <a:gd name="T37" fmla="*/ 1 h 513"/>
                <a:gd name="T38" fmla="*/ 5 w 957"/>
                <a:gd name="T39" fmla="*/ 1 h 513"/>
                <a:gd name="T40" fmla="*/ 5 w 957"/>
                <a:gd name="T41" fmla="*/ 1 h 513"/>
                <a:gd name="T42" fmla="*/ 5 w 957"/>
                <a:gd name="T43" fmla="*/ 1 h 5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57"/>
                <a:gd name="T67" fmla="*/ 0 h 513"/>
                <a:gd name="T68" fmla="*/ 957 w 957"/>
                <a:gd name="T69" fmla="*/ 513 h 5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57" h="513">
                  <a:moveTo>
                    <a:pt x="0" y="0"/>
                  </a:moveTo>
                  <a:lnTo>
                    <a:pt x="0" y="38"/>
                  </a:lnTo>
                  <a:lnTo>
                    <a:pt x="99" y="38"/>
                  </a:lnTo>
                  <a:lnTo>
                    <a:pt x="99" y="71"/>
                  </a:lnTo>
                  <a:lnTo>
                    <a:pt x="194" y="71"/>
                  </a:lnTo>
                  <a:lnTo>
                    <a:pt x="194" y="132"/>
                  </a:lnTo>
                  <a:lnTo>
                    <a:pt x="284" y="132"/>
                  </a:lnTo>
                  <a:lnTo>
                    <a:pt x="284" y="198"/>
                  </a:lnTo>
                  <a:lnTo>
                    <a:pt x="377" y="198"/>
                  </a:lnTo>
                  <a:lnTo>
                    <a:pt x="377" y="270"/>
                  </a:lnTo>
                  <a:lnTo>
                    <a:pt x="485" y="270"/>
                  </a:lnTo>
                  <a:lnTo>
                    <a:pt x="485" y="287"/>
                  </a:lnTo>
                  <a:lnTo>
                    <a:pt x="576" y="287"/>
                  </a:lnTo>
                  <a:lnTo>
                    <a:pt x="576" y="326"/>
                  </a:lnTo>
                  <a:lnTo>
                    <a:pt x="677" y="326"/>
                  </a:lnTo>
                  <a:lnTo>
                    <a:pt x="677" y="353"/>
                  </a:lnTo>
                  <a:lnTo>
                    <a:pt x="762" y="353"/>
                  </a:lnTo>
                  <a:lnTo>
                    <a:pt x="762" y="387"/>
                  </a:lnTo>
                  <a:lnTo>
                    <a:pt x="854" y="387"/>
                  </a:lnTo>
                  <a:lnTo>
                    <a:pt x="854" y="455"/>
                  </a:lnTo>
                  <a:lnTo>
                    <a:pt x="957" y="455"/>
                  </a:lnTo>
                  <a:lnTo>
                    <a:pt x="957" y="513"/>
                  </a:lnTo>
                </a:path>
              </a:pathLst>
            </a:custGeom>
            <a:noFill/>
            <a:ln w="38100">
              <a:solidFill>
                <a:srgbClr val="69D1FB"/>
              </a:solidFill>
              <a:round/>
              <a:headEnd/>
              <a:tailEnd/>
            </a:ln>
            <a:extLst>
              <a:ext uri="{909E8E84-426E-40dd-AFC4-6F175D3DCCD1}">
                <a14:hiddenFill xmlns:a14="http://schemas.microsoft.com/office/drawing/2010/main">
                  <a:solidFill>
                    <a:srgbClr val="FFFFFF"/>
                  </a:solidFill>
                </a14:hiddenFill>
              </a:ext>
            </a:extLst>
          </p:spPr>
          <p:txBody>
            <a:bodyPr lIns="91414" tIns="45708" rIns="91414" bIns="45708" anchor="ctr"/>
            <a:lstStyle/>
            <a:p>
              <a:endParaRPr lang="fr-FR"/>
            </a:p>
          </p:txBody>
        </p:sp>
      </p:grpSp>
      <p:grpSp>
        <p:nvGrpSpPr>
          <p:cNvPr id="30731" name="Group 10"/>
          <p:cNvGrpSpPr>
            <a:grpSpLocks/>
          </p:cNvGrpSpPr>
          <p:nvPr/>
        </p:nvGrpSpPr>
        <p:grpSpPr bwMode="auto">
          <a:xfrm>
            <a:off x="1631951" y="2505075"/>
            <a:ext cx="5476875" cy="2078038"/>
            <a:chOff x="886" y="1518"/>
            <a:chExt cx="3450" cy="1309"/>
          </a:xfrm>
        </p:grpSpPr>
        <p:sp>
          <p:nvSpPr>
            <p:cNvPr id="30777" name="Freeform 11"/>
            <p:cNvSpPr>
              <a:spLocks/>
            </p:cNvSpPr>
            <p:nvPr/>
          </p:nvSpPr>
          <p:spPr bwMode="auto">
            <a:xfrm>
              <a:off x="886" y="1518"/>
              <a:ext cx="1123" cy="599"/>
            </a:xfrm>
            <a:custGeom>
              <a:avLst/>
              <a:gdLst>
                <a:gd name="T0" fmla="*/ 0 w 1236"/>
                <a:gd name="T1" fmla="*/ 0 h 1000"/>
                <a:gd name="T2" fmla="*/ 5 w 1236"/>
                <a:gd name="T3" fmla="*/ 0 h 1000"/>
                <a:gd name="T4" fmla="*/ 5 w 1236"/>
                <a:gd name="T5" fmla="*/ 1 h 1000"/>
                <a:gd name="T6" fmla="*/ 5 w 1236"/>
                <a:gd name="T7" fmla="*/ 1 h 1000"/>
                <a:gd name="T8" fmla="*/ 5 w 1236"/>
                <a:gd name="T9" fmla="*/ 1 h 1000"/>
                <a:gd name="T10" fmla="*/ 5 w 1236"/>
                <a:gd name="T11" fmla="*/ 1 h 1000"/>
                <a:gd name="T12" fmla="*/ 5 w 1236"/>
                <a:gd name="T13" fmla="*/ 1 h 1000"/>
                <a:gd name="T14" fmla="*/ 5 w 1236"/>
                <a:gd name="T15" fmla="*/ 1 h 1000"/>
                <a:gd name="T16" fmla="*/ 5 w 1236"/>
                <a:gd name="T17" fmla="*/ 1 h 1000"/>
                <a:gd name="T18" fmla="*/ 5 w 1236"/>
                <a:gd name="T19" fmla="*/ 1 h 1000"/>
                <a:gd name="T20" fmla="*/ 5 w 1236"/>
                <a:gd name="T21" fmla="*/ 1 h 1000"/>
                <a:gd name="T22" fmla="*/ 5 w 1236"/>
                <a:gd name="T23" fmla="*/ 1 h 1000"/>
                <a:gd name="T24" fmla="*/ 5 w 1236"/>
                <a:gd name="T25" fmla="*/ 1 h 1000"/>
                <a:gd name="T26" fmla="*/ 5 w 1236"/>
                <a:gd name="T27" fmla="*/ 1 h 1000"/>
                <a:gd name="T28" fmla="*/ 5 w 1236"/>
                <a:gd name="T29" fmla="*/ 1 h 1000"/>
                <a:gd name="T30" fmla="*/ 5 w 1236"/>
                <a:gd name="T31" fmla="*/ 1 h 1000"/>
                <a:gd name="T32" fmla="*/ 5 w 1236"/>
                <a:gd name="T33" fmla="*/ 1 h 1000"/>
                <a:gd name="T34" fmla="*/ 5 w 1236"/>
                <a:gd name="T35" fmla="*/ 1 h 1000"/>
                <a:gd name="T36" fmla="*/ 5 w 1236"/>
                <a:gd name="T37" fmla="*/ 1 h 1000"/>
                <a:gd name="T38" fmla="*/ 5 w 1236"/>
                <a:gd name="T39" fmla="*/ 1 h 1000"/>
                <a:gd name="T40" fmla="*/ 5 w 1236"/>
                <a:gd name="T41" fmla="*/ 1 h 1000"/>
                <a:gd name="T42" fmla="*/ 5 w 1236"/>
                <a:gd name="T43" fmla="*/ 1 h 1000"/>
                <a:gd name="T44" fmla="*/ 5 w 1236"/>
                <a:gd name="T45" fmla="*/ 1 h 1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36"/>
                <a:gd name="T70" fmla="*/ 0 h 1000"/>
                <a:gd name="T71" fmla="*/ 1236 w 1236"/>
                <a:gd name="T72" fmla="*/ 1000 h 1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36" h="1000">
                  <a:moveTo>
                    <a:pt x="0" y="0"/>
                  </a:moveTo>
                  <a:lnTo>
                    <a:pt x="88" y="0"/>
                  </a:lnTo>
                  <a:lnTo>
                    <a:pt x="88" y="97"/>
                  </a:lnTo>
                  <a:lnTo>
                    <a:pt x="181" y="97"/>
                  </a:lnTo>
                  <a:lnTo>
                    <a:pt x="181" y="202"/>
                  </a:lnTo>
                  <a:lnTo>
                    <a:pt x="280" y="202"/>
                  </a:lnTo>
                  <a:lnTo>
                    <a:pt x="280" y="321"/>
                  </a:lnTo>
                  <a:lnTo>
                    <a:pt x="444" y="321"/>
                  </a:lnTo>
                  <a:lnTo>
                    <a:pt x="444" y="397"/>
                  </a:lnTo>
                  <a:lnTo>
                    <a:pt x="486" y="397"/>
                  </a:lnTo>
                  <a:lnTo>
                    <a:pt x="486" y="433"/>
                  </a:lnTo>
                  <a:lnTo>
                    <a:pt x="565" y="433"/>
                  </a:lnTo>
                  <a:lnTo>
                    <a:pt x="565" y="487"/>
                  </a:lnTo>
                  <a:lnTo>
                    <a:pt x="657" y="487"/>
                  </a:lnTo>
                  <a:lnTo>
                    <a:pt x="657" y="549"/>
                  </a:lnTo>
                  <a:lnTo>
                    <a:pt x="754" y="549"/>
                  </a:lnTo>
                  <a:lnTo>
                    <a:pt x="754" y="712"/>
                  </a:lnTo>
                  <a:lnTo>
                    <a:pt x="1035" y="712"/>
                  </a:lnTo>
                  <a:lnTo>
                    <a:pt x="1035" y="805"/>
                  </a:lnTo>
                  <a:lnTo>
                    <a:pt x="1123" y="805"/>
                  </a:lnTo>
                  <a:lnTo>
                    <a:pt x="1123" y="870"/>
                  </a:lnTo>
                  <a:lnTo>
                    <a:pt x="1236" y="870"/>
                  </a:lnTo>
                  <a:lnTo>
                    <a:pt x="1236" y="1000"/>
                  </a:lnTo>
                </a:path>
              </a:pathLst>
            </a:custGeom>
            <a:noFill/>
            <a:ln w="38100">
              <a:solidFill>
                <a:srgbClr val="0070C0"/>
              </a:solidFill>
              <a:round/>
              <a:headEnd/>
              <a:tailEnd/>
            </a:ln>
            <a:extLst>
              <a:ext uri="{909E8E84-426E-40dd-AFC4-6F175D3DCCD1}">
                <a14:hiddenFill xmlns:a14="http://schemas.microsoft.com/office/drawing/2010/main">
                  <a:solidFill>
                    <a:srgbClr val="FFFFFF"/>
                  </a:solidFill>
                </a14:hiddenFill>
              </a:ext>
            </a:extLst>
          </p:spPr>
          <p:txBody>
            <a:bodyPr lIns="91414" tIns="45708" rIns="91414" bIns="45708" anchor="ctr"/>
            <a:lstStyle/>
            <a:p>
              <a:endParaRPr lang="fr-FR"/>
            </a:p>
          </p:txBody>
        </p:sp>
        <p:sp>
          <p:nvSpPr>
            <p:cNvPr id="30778" name="Freeform 12"/>
            <p:cNvSpPr>
              <a:spLocks/>
            </p:cNvSpPr>
            <p:nvPr/>
          </p:nvSpPr>
          <p:spPr bwMode="auto">
            <a:xfrm>
              <a:off x="2007" y="2077"/>
              <a:ext cx="1014" cy="410"/>
            </a:xfrm>
            <a:custGeom>
              <a:avLst/>
              <a:gdLst>
                <a:gd name="T0" fmla="*/ 0 w 1115"/>
                <a:gd name="T1" fmla="*/ 0 h 684"/>
                <a:gd name="T2" fmla="*/ 0 w 1115"/>
                <a:gd name="T3" fmla="*/ 1 h 684"/>
                <a:gd name="T4" fmla="*/ 5 w 1115"/>
                <a:gd name="T5" fmla="*/ 1 h 684"/>
                <a:gd name="T6" fmla="*/ 5 w 1115"/>
                <a:gd name="T7" fmla="*/ 1 h 684"/>
                <a:gd name="T8" fmla="*/ 5 w 1115"/>
                <a:gd name="T9" fmla="*/ 1 h 684"/>
                <a:gd name="T10" fmla="*/ 5 w 1115"/>
                <a:gd name="T11" fmla="*/ 1 h 684"/>
                <a:gd name="T12" fmla="*/ 5 w 1115"/>
                <a:gd name="T13" fmla="*/ 1 h 684"/>
                <a:gd name="T14" fmla="*/ 5 w 1115"/>
                <a:gd name="T15" fmla="*/ 1 h 684"/>
                <a:gd name="T16" fmla="*/ 5 w 1115"/>
                <a:gd name="T17" fmla="*/ 1 h 684"/>
                <a:gd name="T18" fmla="*/ 5 w 1115"/>
                <a:gd name="T19" fmla="*/ 1 h 684"/>
                <a:gd name="T20" fmla="*/ 5 w 1115"/>
                <a:gd name="T21" fmla="*/ 1 h 684"/>
                <a:gd name="T22" fmla="*/ 5 w 1115"/>
                <a:gd name="T23" fmla="*/ 1 h 684"/>
                <a:gd name="T24" fmla="*/ 5 w 1115"/>
                <a:gd name="T25" fmla="*/ 1 h 684"/>
                <a:gd name="T26" fmla="*/ 5 w 1115"/>
                <a:gd name="T27" fmla="*/ 1 h 684"/>
                <a:gd name="T28" fmla="*/ 5 w 1115"/>
                <a:gd name="T29" fmla="*/ 1 h 684"/>
                <a:gd name="T30" fmla="*/ 5 w 1115"/>
                <a:gd name="T31" fmla="*/ 1 h 684"/>
                <a:gd name="T32" fmla="*/ 5 w 1115"/>
                <a:gd name="T33" fmla="*/ 1 h 684"/>
                <a:gd name="T34" fmla="*/ 5 w 1115"/>
                <a:gd name="T35" fmla="*/ 1 h 684"/>
                <a:gd name="T36" fmla="*/ 5 w 1115"/>
                <a:gd name="T37" fmla="*/ 1 h 6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15"/>
                <a:gd name="T58" fmla="*/ 0 h 684"/>
                <a:gd name="T59" fmla="*/ 1115 w 1115"/>
                <a:gd name="T60" fmla="*/ 684 h 6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15" h="684">
                  <a:moveTo>
                    <a:pt x="0" y="0"/>
                  </a:moveTo>
                  <a:lnTo>
                    <a:pt x="0" y="66"/>
                  </a:lnTo>
                  <a:lnTo>
                    <a:pt x="155" y="66"/>
                  </a:lnTo>
                  <a:lnTo>
                    <a:pt x="155" y="97"/>
                  </a:lnTo>
                  <a:lnTo>
                    <a:pt x="194" y="97"/>
                  </a:lnTo>
                  <a:lnTo>
                    <a:pt x="194" y="129"/>
                  </a:lnTo>
                  <a:lnTo>
                    <a:pt x="467" y="129"/>
                  </a:lnTo>
                  <a:lnTo>
                    <a:pt x="467" y="279"/>
                  </a:lnTo>
                  <a:lnTo>
                    <a:pt x="567" y="279"/>
                  </a:lnTo>
                  <a:lnTo>
                    <a:pt x="567" y="343"/>
                  </a:lnTo>
                  <a:lnTo>
                    <a:pt x="654" y="343"/>
                  </a:lnTo>
                  <a:lnTo>
                    <a:pt x="654" y="412"/>
                  </a:lnTo>
                  <a:lnTo>
                    <a:pt x="842" y="412"/>
                  </a:lnTo>
                  <a:lnTo>
                    <a:pt x="842" y="507"/>
                  </a:lnTo>
                  <a:lnTo>
                    <a:pt x="941" y="507"/>
                  </a:lnTo>
                  <a:lnTo>
                    <a:pt x="941" y="610"/>
                  </a:lnTo>
                  <a:lnTo>
                    <a:pt x="1043" y="610"/>
                  </a:lnTo>
                  <a:lnTo>
                    <a:pt x="1043" y="684"/>
                  </a:lnTo>
                  <a:lnTo>
                    <a:pt x="1115" y="684"/>
                  </a:lnTo>
                </a:path>
              </a:pathLst>
            </a:custGeom>
            <a:noFill/>
            <a:ln w="38100">
              <a:solidFill>
                <a:srgbClr val="0070C0"/>
              </a:solidFill>
              <a:round/>
              <a:headEnd/>
              <a:tailEnd/>
            </a:ln>
            <a:extLst>
              <a:ext uri="{909E8E84-426E-40dd-AFC4-6F175D3DCCD1}">
                <a14:hiddenFill xmlns:a14="http://schemas.microsoft.com/office/drawing/2010/main">
                  <a:solidFill>
                    <a:srgbClr val="FFFFFF"/>
                  </a:solidFill>
                </a14:hiddenFill>
              </a:ext>
            </a:extLst>
          </p:spPr>
          <p:txBody>
            <a:bodyPr lIns="91414" tIns="45708" rIns="91414" bIns="45708" anchor="ctr"/>
            <a:lstStyle/>
            <a:p>
              <a:endParaRPr lang="fr-FR"/>
            </a:p>
          </p:txBody>
        </p:sp>
        <p:sp>
          <p:nvSpPr>
            <p:cNvPr id="30779" name="Freeform 13"/>
            <p:cNvSpPr>
              <a:spLocks/>
            </p:cNvSpPr>
            <p:nvPr/>
          </p:nvSpPr>
          <p:spPr bwMode="auto">
            <a:xfrm>
              <a:off x="2996" y="2487"/>
              <a:ext cx="1340" cy="340"/>
            </a:xfrm>
            <a:custGeom>
              <a:avLst/>
              <a:gdLst>
                <a:gd name="T0" fmla="*/ 0 w 1474"/>
                <a:gd name="T1" fmla="*/ 0 h 567"/>
                <a:gd name="T2" fmla="*/ 5 w 1474"/>
                <a:gd name="T3" fmla="*/ 0 h 567"/>
                <a:gd name="T4" fmla="*/ 5 w 1474"/>
                <a:gd name="T5" fmla="*/ 1 h 567"/>
                <a:gd name="T6" fmla="*/ 5 w 1474"/>
                <a:gd name="T7" fmla="*/ 1 h 567"/>
                <a:gd name="T8" fmla="*/ 5 w 1474"/>
                <a:gd name="T9" fmla="*/ 1 h 567"/>
                <a:gd name="T10" fmla="*/ 5 w 1474"/>
                <a:gd name="T11" fmla="*/ 1 h 567"/>
                <a:gd name="T12" fmla="*/ 5 w 1474"/>
                <a:gd name="T13" fmla="*/ 1 h 567"/>
                <a:gd name="T14" fmla="*/ 5 w 1474"/>
                <a:gd name="T15" fmla="*/ 1 h 567"/>
                <a:gd name="T16" fmla="*/ 5 w 1474"/>
                <a:gd name="T17" fmla="*/ 1 h 567"/>
                <a:gd name="T18" fmla="*/ 5 w 1474"/>
                <a:gd name="T19" fmla="*/ 1 h 567"/>
                <a:gd name="T20" fmla="*/ 5 w 1474"/>
                <a:gd name="T21" fmla="*/ 1 h 567"/>
                <a:gd name="T22" fmla="*/ 5 w 1474"/>
                <a:gd name="T23" fmla="*/ 1 h 567"/>
                <a:gd name="T24" fmla="*/ 5 w 1474"/>
                <a:gd name="T25" fmla="*/ 1 h 567"/>
                <a:gd name="T26" fmla="*/ 5 w 1474"/>
                <a:gd name="T27" fmla="*/ 1 h 5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4"/>
                <a:gd name="T43" fmla="*/ 0 h 567"/>
                <a:gd name="T44" fmla="*/ 1474 w 1474"/>
                <a:gd name="T45" fmla="*/ 567 h 5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4" h="567">
                  <a:moveTo>
                    <a:pt x="0" y="0"/>
                  </a:moveTo>
                  <a:lnTo>
                    <a:pt x="42" y="0"/>
                  </a:lnTo>
                  <a:lnTo>
                    <a:pt x="42" y="18"/>
                  </a:lnTo>
                  <a:lnTo>
                    <a:pt x="147" y="18"/>
                  </a:lnTo>
                  <a:lnTo>
                    <a:pt x="147" y="148"/>
                  </a:lnTo>
                  <a:lnTo>
                    <a:pt x="240" y="148"/>
                  </a:lnTo>
                  <a:lnTo>
                    <a:pt x="240" y="244"/>
                  </a:lnTo>
                  <a:lnTo>
                    <a:pt x="612" y="244"/>
                  </a:lnTo>
                  <a:lnTo>
                    <a:pt x="612" y="411"/>
                  </a:lnTo>
                  <a:lnTo>
                    <a:pt x="720" y="411"/>
                  </a:lnTo>
                  <a:lnTo>
                    <a:pt x="720" y="475"/>
                  </a:lnTo>
                  <a:lnTo>
                    <a:pt x="1285" y="475"/>
                  </a:lnTo>
                  <a:lnTo>
                    <a:pt x="1285" y="567"/>
                  </a:lnTo>
                  <a:lnTo>
                    <a:pt x="1474" y="567"/>
                  </a:lnTo>
                </a:path>
              </a:pathLst>
            </a:custGeom>
            <a:noFill/>
            <a:ln w="38100">
              <a:solidFill>
                <a:srgbClr val="0070C0"/>
              </a:solidFill>
              <a:round/>
              <a:headEnd/>
              <a:tailEnd/>
            </a:ln>
            <a:extLst>
              <a:ext uri="{909E8E84-426E-40dd-AFC4-6F175D3DCCD1}">
                <a14:hiddenFill xmlns:a14="http://schemas.microsoft.com/office/drawing/2010/main">
                  <a:solidFill>
                    <a:srgbClr val="FFFFFF"/>
                  </a:solidFill>
                </a14:hiddenFill>
              </a:ext>
            </a:extLst>
          </p:spPr>
          <p:txBody>
            <a:bodyPr lIns="91414" tIns="45708" rIns="91414" bIns="45708" anchor="ctr"/>
            <a:lstStyle/>
            <a:p>
              <a:endParaRPr lang="fr-FR"/>
            </a:p>
          </p:txBody>
        </p:sp>
      </p:grpSp>
      <p:grpSp>
        <p:nvGrpSpPr>
          <p:cNvPr id="30732" name="Group 14"/>
          <p:cNvGrpSpPr>
            <a:grpSpLocks/>
          </p:cNvGrpSpPr>
          <p:nvPr/>
        </p:nvGrpSpPr>
        <p:grpSpPr bwMode="auto">
          <a:xfrm>
            <a:off x="1628776" y="2503488"/>
            <a:ext cx="5476875" cy="2692400"/>
            <a:chOff x="884" y="1517"/>
            <a:chExt cx="3450" cy="1696"/>
          </a:xfrm>
        </p:grpSpPr>
        <p:sp>
          <p:nvSpPr>
            <p:cNvPr id="30774" name="Freeform 15"/>
            <p:cNvSpPr>
              <a:spLocks/>
            </p:cNvSpPr>
            <p:nvPr/>
          </p:nvSpPr>
          <p:spPr bwMode="auto">
            <a:xfrm>
              <a:off x="884" y="1517"/>
              <a:ext cx="749" cy="582"/>
            </a:xfrm>
            <a:custGeom>
              <a:avLst/>
              <a:gdLst>
                <a:gd name="T0" fmla="*/ 0 w 824"/>
                <a:gd name="T1" fmla="*/ 0 h 971"/>
                <a:gd name="T2" fmla="*/ 5 w 824"/>
                <a:gd name="T3" fmla="*/ 0 h 971"/>
                <a:gd name="T4" fmla="*/ 5 w 824"/>
                <a:gd name="T5" fmla="*/ 1 h 971"/>
                <a:gd name="T6" fmla="*/ 5 w 824"/>
                <a:gd name="T7" fmla="*/ 1 h 971"/>
                <a:gd name="T8" fmla="*/ 5 w 824"/>
                <a:gd name="T9" fmla="*/ 1 h 971"/>
                <a:gd name="T10" fmla="*/ 5 w 824"/>
                <a:gd name="T11" fmla="*/ 1 h 971"/>
                <a:gd name="T12" fmla="*/ 5 w 824"/>
                <a:gd name="T13" fmla="*/ 1 h 971"/>
                <a:gd name="T14" fmla="*/ 5 w 824"/>
                <a:gd name="T15" fmla="*/ 1 h 971"/>
                <a:gd name="T16" fmla="*/ 5 w 824"/>
                <a:gd name="T17" fmla="*/ 1 h 971"/>
                <a:gd name="T18" fmla="*/ 5 w 824"/>
                <a:gd name="T19" fmla="*/ 1 h 971"/>
                <a:gd name="T20" fmla="*/ 5 w 824"/>
                <a:gd name="T21" fmla="*/ 1 h 971"/>
                <a:gd name="T22" fmla="*/ 5 w 824"/>
                <a:gd name="T23" fmla="*/ 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4"/>
                <a:gd name="T37" fmla="*/ 0 h 971"/>
                <a:gd name="T38" fmla="*/ 824 w 824"/>
                <a:gd name="T39" fmla="*/ 971 h 9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4" h="971">
                  <a:moveTo>
                    <a:pt x="0" y="0"/>
                  </a:moveTo>
                  <a:lnTo>
                    <a:pt x="276" y="0"/>
                  </a:lnTo>
                  <a:lnTo>
                    <a:pt x="276" y="137"/>
                  </a:lnTo>
                  <a:lnTo>
                    <a:pt x="372" y="137"/>
                  </a:lnTo>
                  <a:lnTo>
                    <a:pt x="372" y="488"/>
                  </a:lnTo>
                  <a:lnTo>
                    <a:pt x="476" y="488"/>
                  </a:lnTo>
                  <a:lnTo>
                    <a:pt x="476" y="683"/>
                  </a:lnTo>
                  <a:lnTo>
                    <a:pt x="564" y="683"/>
                  </a:lnTo>
                  <a:lnTo>
                    <a:pt x="564" y="810"/>
                  </a:lnTo>
                  <a:lnTo>
                    <a:pt x="665" y="810"/>
                  </a:lnTo>
                  <a:lnTo>
                    <a:pt x="665" y="971"/>
                  </a:lnTo>
                  <a:lnTo>
                    <a:pt x="824" y="971"/>
                  </a:ln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91414" tIns="45708" rIns="91414" bIns="45708" anchor="ctr"/>
            <a:lstStyle/>
            <a:p>
              <a:endParaRPr lang="fr-FR"/>
            </a:p>
          </p:txBody>
        </p:sp>
        <p:sp>
          <p:nvSpPr>
            <p:cNvPr id="30775" name="Freeform 16"/>
            <p:cNvSpPr>
              <a:spLocks/>
            </p:cNvSpPr>
            <p:nvPr/>
          </p:nvSpPr>
          <p:spPr bwMode="auto">
            <a:xfrm>
              <a:off x="1566" y="2098"/>
              <a:ext cx="1221" cy="501"/>
            </a:xfrm>
            <a:custGeom>
              <a:avLst/>
              <a:gdLst>
                <a:gd name="T0" fmla="*/ 0 w 1344"/>
                <a:gd name="T1" fmla="*/ 0 h 837"/>
                <a:gd name="T2" fmla="*/ 5 w 1344"/>
                <a:gd name="T3" fmla="*/ 0 h 837"/>
                <a:gd name="T4" fmla="*/ 5 w 1344"/>
                <a:gd name="T5" fmla="*/ 1 h 837"/>
                <a:gd name="T6" fmla="*/ 5 w 1344"/>
                <a:gd name="T7" fmla="*/ 1 h 837"/>
                <a:gd name="T8" fmla="*/ 5 w 1344"/>
                <a:gd name="T9" fmla="*/ 1 h 837"/>
                <a:gd name="T10" fmla="*/ 5 w 1344"/>
                <a:gd name="T11" fmla="*/ 1 h 837"/>
                <a:gd name="T12" fmla="*/ 5 w 1344"/>
                <a:gd name="T13" fmla="*/ 1 h 837"/>
                <a:gd name="T14" fmla="*/ 5 w 1344"/>
                <a:gd name="T15" fmla="*/ 1 h 837"/>
                <a:gd name="T16" fmla="*/ 5 w 1344"/>
                <a:gd name="T17" fmla="*/ 1 h 837"/>
                <a:gd name="T18" fmla="*/ 5 w 1344"/>
                <a:gd name="T19" fmla="*/ 1 h 837"/>
                <a:gd name="T20" fmla="*/ 5 w 1344"/>
                <a:gd name="T21" fmla="*/ 1 h 837"/>
                <a:gd name="T22" fmla="*/ 5 w 1344"/>
                <a:gd name="T23" fmla="*/ 1 h 837"/>
                <a:gd name="T24" fmla="*/ 5 w 1344"/>
                <a:gd name="T25" fmla="*/ 1 h 837"/>
                <a:gd name="T26" fmla="*/ 5 w 1344"/>
                <a:gd name="T27" fmla="*/ 1 h 837"/>
                <a:gd name="T28" fmla="*/ 5 w 1344"/>
                <a:gd name="T29" fmla="*/ 1 h 837"/>
                <a:gd name="T30" fmla="*/ 5 w 1344"/>
                <a:gd name="T31" fmla="*/ 1 h 837"/>
                <a:gd name="T32" fmla="*/ 5 w 1344"/>
                <a:gd name="T33" fmla="*/ 1 h 837"/>
                <a:gd name="T34" fmla="*/ 5 w 1344"/>
                <a:gd name="T35" fmla="*/ 1 h 837"/>
                <a:gd name="T36" fmla="*/ 5 w 1344"/>
                <a:gd name="T37" fmla="*/ 1 h 837"/>
                <a:gd name="T38" fmla="*/ 5 w 1344"/>
                <a:gd name="T39" fmla="*/ 1 h 837"/>
                <a:gd name="T40" fmla="*/ 5 w 1344"/>
                <a:gd name="T41" fmla="*/ 1 h 837"/>
                <a:gd name="T42" fmla="*/ 5 w 1344"/>
                <a:gd name="T43" fmla="*/ 1 h 8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4"/>
                <a:gd name="T67" fmla="*/ 0 h 837"/>
                <a:gd name="T68" fmla="*/ 1344 w 1344"/>
                <a:gd name="T69" fmla="*/ 837 h 8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4" h="837">
                  <a:moveTo>
                    <a:pt x="0" y="0"/>
                  </a:moveTo>
                  <a:lnTo>
                    <a:pt x="98" y="0"/>
                  </a:lnTo>
                  <a:lnTo>
                    <a:pt x="98" y="198"/>
                  </a:lnTo>
                  <a:lnTo>
                    <a:pt x="194" y="198"/>
                  </a:lnTo>
                  <a:lnTo>
                    <a:pt x="194" y="288"/>
                  </a:lnTo>
                  <a:lnTo>
                    <a:pt x="392" y="288"/>
                  </a:lnTo>
                  <a:lnTo>
                    <a:pt x="392" y="351"/>
                  </a:lnTo>
                  <a:lnTo>
                    <a:pt x="593" y="351"/>
                  </a:lnTo>
                  <a:lnTo>
                    <a:pt x="593" y="413"/>
                  </a:lnTo>
                  <a:lnTo>
                    <a:pt x="773" y="413"/>
                  </a:lnTo>
                  <a:lnTo>
                    <a:pt x="773" y="444"/>
                  </a:lnTo>
                  <a:lnTo>
                    <a:pt x="867" y="444"/>
                  </a:lnTo>
                  <a:lnTo>
                    <a:pt x="867" y="474"/>
                  </a:lnTo>
                  <a:lnTo>
                    <a:pt x="959" y="474"/>
                  </a:lnTo>
                  <a:lnTo>
                    <a:pt x="959" y="539"/>
                  </a:lnTo>
                  <a:lnTo>
                    <a:pt x="1052" y="539"/>
                  </a:lnTo>
                  <a:lnTo>
                    <a:pt x="1052" y="644"/>
                  </a:lnTo>
                  <a:lnTo>
                    <a:pt x="1140" y="644"/>
                  </a:lnTo>
                  <a:lnTo>
                    <a:pt x="1140" y="771"/>
                  </a:lnTo>
                  <a:lnTo>
                    <a:pt x="1244" y="771"/>
                  </a:lnTo>
                  <a:lnTo>
                    <a:pt x="1244" y="837"/>
                  </a:lnTo>
                  <a:lnTo>
                    <a:pt x="1344" y="837"/>
                  </a:ln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91414" tIns="45708" rIns="91414" bIns="45708" anchor="ctr"/>
            <a:lstStyle/>
            <a:p>
              <a:endParaRPr lang="fr-FR"/>
            </a:p>
          </p:txBody>
        </p:sp>
        <p:sp>
          <p:nvSpPr>
            <p:cNvPr id="30776" name="Freeform 17"/>
            <p:cNvSpPr>
              <a:spLocks/>
            </p:cNvSpPr>
            <p:nvPr/>
          </p:nvSpPr>
          <p:spPr bwMode="auto">
            <a:xfrm>
              <a:off x="2720" y="2599"/>
              <a:ext cx="1614" cy="614"/>
            </a:xfrm>
            <a:custGeom>
              <a:avLst/>
              <a:gdLst>
                <a:gd name="T0" fmla="*/ 0 w 1776"/>
                <a:gd name="T1" fmla="*/ 0 h 1026"/>
                <a:gd name="T2" fmla="*/ 5 w 1776"/>
                <a:gd name="T3" fmla="*/ 0 h 1026"/>
                <a:gd name="T4" fmla="*/ 5 w 1776"/>
                <a:gd name="T5" fmla="*/ 1 h 1026"/>
                <a:gd name="T6" fmla="*/ 5 w 1776"/>
                <a:gd name="T7" fmla="*/ 1 h 1026"/>
                <a:gd name="T8" fmla="*/ 5 w 1776"/>
                <a:gd name="T9" fmla="*/ 1 h 1026"/>
                <a:gd name="T10" fmla="*/ 5 w 1776"/>
                <a:gd name="T11" fmla="*/ 1 h 1026"/>
                <a:gd name="T12" fmla="*/ 5 w 1776"/>
                <a:gd name="T13" fmla="*/ 1 h 1026"/>
                <a:gd name="T14" fmla="*/ 5 w 1776"/>
                <a:gd name="T15" fmla="*/ 1 h 1026"/>
                <a:gd name="T16" fmla="*/ 5 w 1776"/>
                <a:gd name="T17" fmla="*/ 1 h 1026"/>
                <a:gd name="T18" fmla="*/ 5 w 1776"/>
                <a:gd name="T19" fmla="*/ 1 h 1026"/>
                <a:gd name="T20" fmla="*/ 5 w 1776"/>
                <a:gd name="T21" fmla="*/ 1 h 1026"/>
                <a:gd name="T22" fmla="*/ 5 w 1776"/>
                <a:gd name="T23" fmla="*/ 1 h 1026"/>
                <a:gd name="T24" fmla="*/ 5 w 1776"/>
                <a:gd name="T25" fmla="*/ 1 h 1026"/>
                <a:gd name="T26" fmla="*/ 5 w 1776"/>
                <a:gd name="T27" fmla="*/ 1 h 1026"/>
                <a:gd name="T28" fmla="*/ 5 w 1776"/>
                <a:gd name="T29" fmla="*/ 1 h 1026"/>
                <a:gd name="T30" fmla="*/ 5 w 1776"/>
                <a:gd name="T31" fmla="*/ 1 h 1026"/>
                <a:gd name="T32" fmla="*/ 5 w 1776"/>
                <a:gd name="T33" fmla="*/ 1 h 1026"/>
                <a:gd name="T34" fmla="*/ 5 w 1776"/>
                <a:gd name="T35" fmla="*/ 1 h 1026"/>
                <a:gd name="T36" fmla="*/ 5 w 1776"/>
                <a:gd name="T37" fmla="*/ 1 h 1026"/>
                <a:gd name="T38" fmla="*/ 5 w 1776"/>
                <a:gd name="T39" fmla="*/ 1 h 1026"/>
                <a:gd name="T40" fmla="*/ 5 w 1776"/>
                <a:gd name="T41" fmla="*/ 1 h 1026"/>
                <a:gd name="T42" fmla="*/ 5 w 1776"/>
                <a:gd name="T43" fmla="*/ 1 h 1026"/>
                <a:gd name="T44" fmla="*/ 5 w 1776"/>
                <a:gd name="T45" fmla="*/ 1 h 1026"/>
                <a:gd name="T46" fmla="*/ 5 w 1776"/>
                <a:gd name="T47" fmla="*/ 1 h 1026"/>
                <a:gd name="T48" fmla="*/ 5 w 1776"/>
                <a:gd name="T49" fmla="*/ 1 h 1026"/>
                <a:gd name="T50" fmla="*/ 5 w 1776"/>
                <a:gd name="T51" fmla="*/ 1 h 1026"/>
                <a:gd name="T52" fmla="*/ 5 w 1776"/>
                <a:gd name="T53" fmla="*/ 1 h 1026"/>
                <a:gd name="T54" fmla="*/ 5 w 1776"/>
                <a:gd name="T55" fmla="*/ 1 h 10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6"/>
                <a:gd name="T85" fmla="*/ 0 h 1026"/>
                <a:gd name="T86" fmla="*/ 1776 w 1776"/>
                <a:gd name="T87" fmla="*/ 1026 h 10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6" h="1026">
                  <a:moveTo>
                    <a:pt x="0" y="0"/>
                  </a:moveTo>
                  <a:lnTo>
                    <a:pt x="68" y="0"/>
                  </a:lnTo>
                  <a:lnTo>
                    <a:pt x="68" y="282"/>
                  </a:lnTo>
                  <a:lnTo>
                    <a:pt x="142" y="282"/>
                  </a:lnTo>
                  <a:lnTo>
                    <a:pt x="142" y="330"/>
                  </a:lnTo>
                  <a:lnTo>
                    <a:pt x="184" y="330"/>
                  </a:lnTo>
                  <a:lnTo>
                    <a:pt x="184" y="386"/>
                  </a:lnTo>
                  <a:lnTo>
                    <a:pt x="266" y="386"/>
                  </a:lnTo>
                  <a:lnTo>
                    <a:pt x="266" y="426"/>
                  </a:lnTo>
                  <a:lnTo>
                    <a:pt x="354" y="426"/>
                  </a:lnTo>
                  <a:lnTo>
                    <a:pt x="354" y="440"/>
                  </a:lnTo>
                  <a:lnTo>
                    <a:pt x="830" y="440"/>
                  </a:lnTo>
                  <a:lnTo>
                    <a:pt x="830" y="520"/>
                  </a:lnTo>
                  <a:lnTo>
                    <a:pt x="922" y="520"/>
                  </a:lnTo>
                  <a:lnTo>
                    <a:pt x="922" y="632"/>
                  </a:lnTo>
                  <a:lnTo>
                    <a:pt x="1026" y="632"/>
                  </a:lnTo>
                  <a:lnTo>
                    <a:pt x="1026" y="764"/>
                  </a:lnTo>
                  <a:lnTo>
                    <a:pt x="1122" y="764"/>
                  </a:lnTo>
                  <a:lnTo>
                    <a:pt x="1122" y="820"/>
                  </a:lnTo>
                  <a:lnTo>
                    <a:pt x="1406" y="820"/>
                  </a:lnTo>
                  <a:lnTo>
                    <a:pt x="1406" y="858"/>
                  </a:lnTo>
                  <a:lnTo>
                    <a:pt x="1518" y="858"/>
                  </a:lnTo>
                  <a:lnTo>
                    <a:pt x="1518" y="888"/>
                  </a:lnTo>
                  <a:lnTo>
                    <a:pt x="1588" y="888"/>
                  </a:lnTo>
                  <a:lnTo>
                    <a:pt x="1588" y="948"/>
                  </a:lnTo>
                  <a:lnTo>
                    <a:pt x="1664" y="948"/>
                  </a:lnTo>
                  <a:lnTo>
                    <a:pt x="1664" y="1026"/>
                  </a:lnTo>
                  <a:lnTo>
                    <a:pt x="1776" y="1026"/>
                  </a:ln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lIns="91414" tIns="45708" rIns="91414" bIns="45708" anchor="ctr"/>
            <a:lstStyle/>
            <a:p>
              <a:endParaRPr lang="fr-FR"/>
            </a:p>
          </p:txBody>
        </p:sp>
      </p:grpSp>
      <p:sp>
        <p:nvSpPr>
          <p:cNvPr id="30733" name="Rectangle 20"/>
          <p:cNvSpPr>
            <a:spLocks noChangeArrowheads="1"/>
          </p:cNvSpPr>
          <p:nvPr/>
        </p:nvSpPr>
        <p:spPr bwMode="auto">
          <a:xfrm>
            <a:off x="7164389" y="3305176"/>
            <a:ext cx="1092263" cy="41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defTabSz="914400" eaLnBrk="1" hangingPunct="1"/>
            <a:r>
              <a:rPr lang="fr-FR" sz="1100" b="1">
                <a:solidFill>
                  <a:srgbClr val="FF8000"/>
                </a:solidFill>
              </a:rPr>
              <a:t>Femme sans FA</a:t>
            </a:r>
            <a:br>
              <a:rPr lang="fr-FR" sz="1100" b="1">
                <a:solidFill>
                  <a:srgbClr val="FF8000"/>
                </a:solidFill>
              </a:rPr>
            </a:br>
            <a:r>
              <a:rPr lang="fr-FR" sz="1000">
                <a:solidFill>
                  <a:schemeClr val="tx1"/>
                </a:solidFill>
              </a:rPr>
              <a:t>(n = 8 307)</a:t>
            </a:r>
            <a:endParaRPr lang="fr-FR" sz="1100">
              <a:solidFill>
                <a:schemeClr val="tx1"/>
              </a:solidFill>
            </a:endParaRPr>
          </a:p>
        </p:txBody>
      </p:sp>
      <p:sp>
        <p:nvSpPr>
          <p:cNvPr id="56330" name="Rectangle 21"/>
          <p:cNvSpPr>
            <a:spLocks noChangeArrowheads="1"/>
          </p:cNvSpPr>
          <p:nvPr/>
        </p:nvSpPr>
        <p:spPr bwMode="auto">
          <a:xfrm>
            <a:off x="7164388" y="3825876"/>
            <a:ext cx="1284624" cy="417679"/>
          </a:xfrm>
          <a:prstGeom prst="rect">
            <a:avLst/>
          </a:prstGeom>
          <a:noFill/>
          <a:ln w="9525">
            <a:noFill/>
            <a:miter lim="800000"/>
            <a:headEnd/>
            <a:tailEnd/>
          </a:ln>
        </p:spPr>
        <p:txBody>
          <a:bodyPr wrap="none" lIns="90000" tIns="46800" rIns="90000" bIns="46800">
            <a:spAutoFit/>
          </a:bodyPr>
          <a:lstStyle/>
          <a:p>
            <a:pPr defTabSz="914400" eaLnBrk="1" hangingPunct="1">
              <a:defRPr/>
            </a:pPr>
            <a:r>
              <a:rPr lang="fr-FR" sz="1100" b="1" dirty="0">
                <a:solidFill>
                  <a:srgbClr val="69D1FB"/>
                </a:solidFill>
                <a:latin typeface="Arial" panose="020B0604020202020204" pitchFamily="34" charset="0"/>
                <a:ea typeface="ＭＳ Ｐゴシック" pitchFamily="34" charset="-128"/>
                <a:cs typeface="+mn-cs"/>
              </a:rPr>
              <a:t>Homme sans FA</a:t>
            </a:r>
          </a:p>
          <a:p>
            <a:pPr defTabSz="914400" eaLnBrk="1" hangingPunct="1">
              <a:defRPr/>
            </a:pPr>
            <a:r>
              <a:rPr lang="fr-FR" sz="1000" dirty="0">
                <a:solidFill>
                  <a:schemeClr val="tx1"/>
                </a:solidFill>
                <a:latin typeface="+mj-lt"/>
                <a:ea typeface="Verdana" pitchFamily="34" charset="0"/>
                <a:cs typeface="Verdana" pitchFamily="34" charset="0"/>
              </a:rPr>
              <a:t>(n = 6 999)</a:t>
            </a:r>
          </a:p>
        </p:txBody>
      </p:sp>
      <p:sp>
        <p:nvSpPr>
          <p:cNvPr id="56331" name="Rectangle 22"/>
          <p:cNvSpPr>
            <a:spLocks noChangeArrowheads="1"/>
          </p:cNvSpPr>
          <p:nvPr/>
        </p:nvSpPr>
        <p:spPr bwMode="auto">
          <a:xfrm>
            <a:off x="7164388" y="4414839"/>
            <a:ext cx="1271800" cy="417679"/>
          </a:xfrm>
          <a:prstGeom prst="rect">
            <a:avLst/>
          </a:prstGeom>
          <a:noFill/>
          <a:ln w="9525">
            <a:noFill/>
            <a:miter lim="800000"/>
            <a:headEnd/>
            <a:tailEnd/>
          </a:ln>
        </p:spPr>
        <p:txBody>
          <a:bodyPr wrap="none" lIns="90000" tIns="46800" rIns="90000" bIns="46800">
            <a:spAutoFit/>
          </a:bodyPr>
          <a:lstStyle/>
          <a:p>
            <a:pPr defTabSz="914400" eaLnBrk="1" hangingPunct="1">
              <a:defRPr/>
            </a:pPr>
            <a:r>
              <a:rPr lang="fr-FR" sz="1100" b="1" dirty="0">
                <a:solidFill>
                  <a:srgbClr val="074977"/>
                </a:solidFill>
                <a:latin typeface="Arial" panose="020B0604020202020204" pitchFamily="34" charset="0"/>
                <a:ea typeface="ＭＳ Ｐゴシック" pitchFamily="34" charset="-128"/>
                <a:cs typeface="+mn-cs"/>
              </a:rPr>
              <a:t>Homme avec FA</a:t>
            </a:r>
          </a:p>
          <a:p>
            <a:pPr defTabSz="914400" eaLnBrk="1" hangingPunct="1">
              <a:defRPr/>
            </a:pPr>
            <a:r>
              <a:rPr lang="fr-FR" sz="1000" dirty="0">
                <a:solidFill>
                  <a:schemeClr val="tx1"/>
                </a:solidFill>
                <a:latin typeface="+mj-lt"/>
                <a:ea typeface="Verdana" pitchFamily="34" charset="0"/>
                <a:cs typeface="Verdana" pitchFamily="34" charset="0"/>
              </a:rPr>
              <a:t>(n = 53)</a:t>
            </a:r>
          </a:p>
        </p:txBody>
      </p:sp>
      <p:sp>
        <p:nvSpPr>
          <p:cNvPr id="56332" name="Rectangle 23"/>
          <p:cNvSpPr>
            <a:spLocks noChangeArrowheads="1"/>
          </p:cNvSpPr>
          <p:nvPr/>
        </p:nvSpPr>
        <p:spPr bwMode="auto">
          <a:xfrm>
            <a:off x="7164388" y="5059364"/>
            <a:ext cx="1246152" cy="417679"/>
          </a:xfrm>
          <a:prstGeom prst="rect">
            <a:avLst/>
          </a:prstGeom>
          <a:noFill/>
          <a:ln w="9525">
            <a:noFill/>
            <a:miter lim="800000"/>
            <a:headEnd/>
            <a:tailEnd/>
          </a:ln>
        </p:spPr>
        <p:txBody>
          <a:bodyPr wrap="none" lIns="90000" tIns="46800" rIns="90000" bIns="46800">
            <a:spAutoFit/>
          </a:bodyPr>
          <a:lstStyle/>
          <a:p>
            <a:pPr defTabSz="914400" eaLnBrk="1" hangingPunct="1">
              <a:defRPr/>
            </a:pPr>
            <a:r>
              <a:rPr lang="fr-FR" sz="1100" b="1" dirty="0">
                <a:solidFill>
                  <a:schemeClr val="tx2"/>
                </a:solidFill>
                <a:latin typeface="Arial" panose="020B0604020202020204" pitchFamily="34" charset="0"/>
                <a:ea typeface="ＭＳ Ｐゴシック" pitchFamily="34" charset="-128"/>
                <a:cs typeface="+mn-cs"/>
              </a:rPr>
              <a:t>Femme avec FA</a:t>
            </a:r>
          </a:p>
          <a:p>
            <a:pPr defTabSz="914400" eaLnBrk="1" hangingPunct="1">
              <a:defRPr/>
            </a:pPr>
            <a:r>
              <a:rPr lang="fr-FR" sz="1000" dirty="0">
                <a:solidFill>
                  <a:schemeClr val="tx1"/>
                </a:solidFill>
                <a:latin typeface="+mj-lt"/>
                <a:ea typeface="Verdana" pitchFamily="34" charset="0"/>
                <a:cs typeface="Verdana" pitchFamily="34" charset="0"/>
              </a:rPr>
              <a:t>(n = 47)</a:t>
            </a:r>
          </a:p>
        </p:txBody>
      </p:sp>
      <p:sp>
        <p:nvSpPr>
          <p:cNvPr id="30737" name="Text Box 24"/>
          <p:cNvSpPr txBox="1">
            <a:spLocks noChangeArrowheads="1"/>
          </p:cNvSpPr>
          <p:nvPr/>
        </p:nvSpPr>
        <p:spPr bwMode="auto">
          <a:xfrm>
            <a:off x="136526" y="6155853"/>
            <a:ext cx="8424863" cy="67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414" tIns="45708" rIns="91414" bIns="45708" anchor="b">
            <a:spAutoFit/>
          </a:bodyPr>
          <a:lstStyle>
            <a:lvl1pPr marL="228600" indent="-228600">
              <a:defRPr sz="6000">
                <a:solidFill>
                  <a:schemeClr val="bg1"/>
                </a:solidFill>
                <a:latin typeface="Arial" charset="0"/>
                <a:ea typeface="ＭＳ Ｐゴシック" charset="0"/>
                <a:cs typeface="ＭＳ Ｐゴシック" charset="0"/>
              </a:defRPr>
            </a:lvl1pPr>
            <a:lvl2pPr>
              <a:defRPr sz="6000">
                <a:solidFill>
                  <a:schemeClr val="bg1"/>
                </a:solidFill>
                <a:latin typeface="Arial" charset="0"/>
                <a:ea typeface="ＭＳ Ｐゴシック" charset="0"/>
              </a:defRPr>
            </a:lvl2pPr>
            <a:lvl3pPr>
              <a:defRPr sz="6000">
                <a:solidFill>
                  <a:schemeClr val="bg1"/>
                </a:solidFill>
                <a:latin typeface="Arial" charset="0"/>
                <a:ea typeface="ＭＳ Ｐゴシック" charset="0"/>
              </a:defRPr>
            </a:lvl3pPr>
            <a:lvl4pPr>
              <a:defRPr sz="6000">
                <a:solidFill>
                  <a:schemeClr val="bg1"/>
                </a:solidFill>
                <a:latin typeface="Arial" charset="0"/>
                <a:ea typeface="ＭＳ Ｐゴシック" charset="0"/>
              </a:defRPr>
            </a:lvl4pPr>
            <a:lvl5pPr>
              <a:defRPr sz="6000">
                <a:solidFill>
                  <a:schemeClr val="bg1"/>
                </a:solidFill>
                <a:latin typeface="Arial" charset="0"/>
                <a:ea typeface="ＭＳ Ｐゴシック" charset="0"/>
              </a:defRPr>
            </a:lvl5pPr>
            <a:lvl6pPr marL="2514600" indent="-228600" eaLnBrk="0" fontAlgn="base" hangingPunct="0">
              <a:spcBef>
                <a:spcPct val="0"/>
              </a:spcBef>
              <a:spcAft>
                <a:spcPct val="0"/>
              </a:spcAft>
              <a:defRPr sz="6000">
                <a:solidFill>
                  <a:schemeClr val="bg1"/>
                </a:solidFill>
                <a:latin typeface="Arial" charset="0"/>
                <a:ea typeface="ＭＳ Ｐゴシック" charset="0"/>
              </a:defRPr>
            </a:lvl6pPr>
            <a:lvl7pPr marL="2971800" indent="-228600" eaLnBrk="0" fontAlgn="base" hangingPunct="0">
              <a:spcBef>
                <a:spcPct val="0"/>
              </a:spcBef>
              <a:spcAft>
                <a:spcPct val="0"/>
              </a:spcAft>
              <a:defRPr sz="6000">
                <a:solidFill>
                  <a:schemeClr val="bg1"/>
                </a:solidFill>
                <a:latin typeface="Arial" charset="0"/>
                <a:ea typeface="ＭＳ Ｐゴシック" charset="0"/>
              </a:defRPr>
            </a:lvl7pPr>
            <a:lvl8pPr marL="3429000" indent="-228600" eaLnBrk="0" fontAlgn="base" hangingPunct="0">
              <a:spcBef>
                <a:spcPct val="0"/>
              </a:spcBef>
              <a:spcAft>
                <a:spcPct val="0"/>
              </a:spcAft>
              <a:defRPr sz="6000">
                <a:solidFill>
                  <a:schemeClr val="bg1"/>
                </a:solidFill>
                <a:latin typeface="Arial" charset="0"/>
                <a:ea typeface="ＭＳ Ｐゴシック" charset="0"/>
              </a:defRPr>
            </a:lvl8pPr>
            <a:lvl9pPr marL="3886200" indent="-228600" eaLnBrk="0" fontAlgn="base" hangingPunct="0">
              <a:spcBef>
                <a:spcPct val="0"/>
              </a:spcBef>
              <a:spcAft>
                <a:spcPct val="0"/>
              </a:spcAft>
              <a:defRPr sz="6000">
                <a:solidFill>
                  <a:schemeClr val="bg1"/>
                </a:solidFill>
                <a:latin typeface="Arial" charset="0"/>
                <a:ea typeface="ＭＳ Ｐゴシック" charset="0"/>
              </a:defRPr>
            </a:lvl9pPr>
          </a:lstStyle>
          <a:p>
            <a:pPr defTabSz="914400" eaLnBrk="1" hangingPunct="1">
              <a:lnSpc>
                <a:spcPct val="95000"/>
              </a:lnSpc>
              <a:spcBef>
                <a:spcPct val="20000"/>
              </a:spcBef>
              <a:buFontTx/>
              <a:buAutoNum type="arabicPeriod"/>
            </a:pPr>
            <a:r>
              <a:rPr lang="fr-FR" sz="900">
                <a:solidFill>
                  <a:schemeClr val="tx1"/>
                </a:solidFill>
              </a:rPr>
              <a:t>Wolf PA </a:t>
            </a:r>
            <a:r>
              <a:rPr lang="fr-FR" sz="900" i="1">
                <a:solidFill>
                  <a:schemeClr val="tx1"/>
                </a:solidFill>
              </a:rPr>
              <a:t>et al.</a:t>
            </a:r>
            <a:r>
              <a:rPr lang="fr-FR" sz="900">
                <a:solidFill>
                  <a:schemeClr val="tx1"/>
                </a:solidFill>
              </a:rPr>
              <a:t> Atrial fibrillation as an independent risk factor for stroke : the Framingham Study. Stroke 1991 ; 22 : 983-8. </a:t>
            </a:r>
          </a:p>
          <a:p>
            <a:pPr defTabSz="914400" eaLnBrk="1" hangingPunct="1">
              <a:lnSpc>
                <a:spcPct val="95000"/>
              </a:lnSpc>
              <a:spcBef>
                <a:spcPct val="20000"/>
              </a:spcBef>
              <a:buFontTx/>
              <a:buAutoNum type="arabicPeriod"/>
            </a:pPr>
            <a:r>
              <a:rPr lang="fr-FR" sz="900">
                <a:solidFill>
                  <a:schemeClr val="tx1"/>
                </a:solidFill>
              </a:rPr>
              <a:t>Stewart S </a:t>
            </a:r>
            <a:r>
              <a:rPr lang="fr-FR" sz="900" i="1">
                <a:solidFill>
                  <a:schemeClr val="tx1"/>
                </a:solidFill>
              </a:rPr>
              <a:t>et al.</a:t>
            </a:r>
            <a:r>
              <a:rPr lang="fr-FR" sz="900">
                <a:solidFill>
                  <a:schemeClr val="tx1"/>
                </a:solidFill>
              </a:rPr>
              <a:t> A Population-Based Study of the Long-term Risks Associated with Atrial Fibrillation : 20-Year Follow-up of the Renfrew/Paisley Study. </a:t>
            </a:r>
            <a:br>
              <a:rPr lang="fr-FR" sz="900">
                <a:solidFill>
                  <a:schemeClr val="tx1"/>
                </a:solidFill>
              </a:rPr>
            </a:br>
            <a:r>
              <a:rPr lang="fr-FR" sz="900">
                <a:solidFill>
                  <a:schemeClr val="tx1"/>
                </a:solidFill>
              </a:rPr>
              <a:t>Am J Med 2002 ; 113 : 259-64. </a:t>
            </a:r>
          </a:p>
          <a:p>
            <a:pPr defTabSz="914400" eaLnBrk="1" hangingPunct="1">
              <a:lnSpc>
                <a:spcPct val="95000"/>
              </a:lnSpc>
              <a:spcBef>
                <a:spcPct val="20000"/>
              </a:spcBef>
              <a:buFontTx/>
              <a:buAutoNum type="arabicPeriod"/>
            </a:pPr>
            <a:r>
              <a:rPr lang="fr-FR" sz="900">
                <a:solidFill>
                  <a:schemeClr val="tx1"/>
                </a:solidFill>
              </a:rPr>
              <a:t>Benjamin E </a:t>
            </a:r>
            <a:r>
              <a:rPr lang="fr-FR" sz="900" i="1">
                <a:solidFill>
                  <a:schemeClr val="tx1"/>
                </a:solidFill>
              </a:rPr>
              <a:t>et al. </a:t>
            </a:r>
            <a:r>
              <a:rPr lang="fr-FR" sz="900">
                <a:solidFill>
                  <a:schemeClr val="tx1"/>
                </a:solidFill>
              </a:rPr>
              <a:t>Impact of Atrial Fibrillation on the Risk of Death : The Framingham Heart Study.Circulation.1998 ; 98 : 946-52.</a:t>
            </a:r>
          </a:p>
        </p:txBody>
      </p:sp>
      <p:sp>
        <p:nvSpPr>
          <p:cNvPr id="30738" name="Rectangle 25"/>
          <p:cNvSpPr>
            <a:spLocks noChangeArrowheads="1"/>
          </p:cNvSpPr>
          <p:nvPr/>
        </p:nvSpPr>
        <p:spPr bwMode="auto">
          <a:xfrm rot="-5400000">
            <a:off x="-922337" y="3810417"/>
            <a:ext cx="3600450" cy="38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algn="ctr" defTabSz="914400" eaLnBrk="1" hangingPunct="1">
              <a:lnSpc>
                <a:spcPct val="85000"/>
              </a:lnSpc>
            </a:pPr>
            <a:r>
              <a:rPr lang="fr-FR" sz="1100">
                <a:solidFill>
                  <a:schemeClr val="tx1"/>
                </a:solidFill>
              </a:rPr>
              <a:t>Probabilité de survie </a:t>
            </a:r>
          </a:p>
          <a:p>
            <a:pPr algn="ctr" defTabSz="914400" eaLnBrk="1" hangingPunct="1">
              <a:lnSpc>
                <a:spcPct val="85000"/>
              </a:lnSpc>
            </a:pPr>
            <a:r>
              <a:rPr lang="fr-FR" sz="1100">
                <a:solidFill>
                  <a:schemeClr val="tx1"/>
                </a:solidFill>
              </a:rPr>
              <a:t>sans événement ajustée à l’âge</a:t>
            </a:r>
          </a:p>
        </p:txBody>
      </p:sp>
      <p:sp>
        <p:nvSpPr>
          <p:cNvPr id="30739" name="Rectangle 27"/>
          <p:cNvSpPr>
            <a:spLocks noChangeArrowheads="1"/>
          </p:cNvSpPr>
          <p:nvPr/>
        </p:nvSpPr>
        <p:spPr bwMode="auto">
          <a:xfrm>
            <a:off x="1619250" y="5783263"/>
            <a:ext cx="5545138"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algn="ctr" defTabSz="914400" eaLnBrk="1" hangingPunct="1"/>
            <a:r>
              <a:rPr lang="fr-FR" sz="1400" b="1">
                <a:solidFill>
                  <a:schemeClr val="tx1"/>
                </a:solidFill>
              </a:rPr>
              <a:t>Suivi, années</a:t>
            </a:r>
          </a:p>
        </p:txBody>
      </p:sp>
      <p:grpSp>
        <p:nvGrpSpPr>
          <p:cNvPr id="30740" name="Group 71"/>
          <p:cNvGrpSpPr>
            <a:grpSpLocks/>
          </p:cNvGrpSpPr>
          <p:nvPr/>
        </p:nvGrpSpPr>
        <p:grpSpPr bwMode="auto">
          <a:xfrm>
            <a:off x="1193801" y="2366963"/>
            <a:ext cx="361951" cy="3305174"/>
            <a:chOff x="752" y="1680"/>
            <a:chExt cx="228" cy="2082"/>
          </a:xfrm>
        </p:grpSpPr>
        <p:sp>
          <p:nvSpPr>
            <p:cNvPr id="30768" name="Rectangle 26"/>
            <p:cNvSpPr>
              <a:spLocks noChangeArrowheads="1"/>
            </p:cNvSpPr>
            <p:nvPr/>
          </p:nvSpPr>
          <p:spPr bwMode="auto">
            <a:xfrm>
              <a:off x="753" y="1680"/>
              <a:ext cx="22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r" defTabSz="914400" eaLnBrk="1" hangingPunct="1">
                <a:lnSpc>
                  <a:spcPct val="85000"/>
                </a:lnSpc>
              </a:pPr>
              <a:r>
                <a:rPr lang="fr-FR" sz="1100">
                  <a:solidFill>
                    <a:schemeClr val="tx1"/>
                  </a:solidFill>
                </a:rPr>
                <a:t>1,0</a:t>
              </a:r>
            </a:p>
          </p:txBody>
        </p:sp>
        <p:sp>
          <p:nvSpPr>
            <p:cNvPr id="30769" name="Rectangle 38"/>
            <p:cNvSpPr>
              <a:spLocks noChangeArrowheads="1"/>
            </p:cNvSpPr>
            <p:nvPr/>
          </p:nvSpPr>
          <p:spPr bwMode="auto">
            <a:xfrm>
              <a:off x="753" y="2065"/>
              <a:ext cx="22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r" defTabSz="914400" eaLnBrk="1" hangingPunct="1">
                <a:lnSpc>
                  <a:spcPct val="85000"/>
                </a:lnSpc>
              </a:pPr>
              <a:r>
                <a:rPr lang="fr-FR" sz="1100">
                  <a:solidFill>
                    <a:schemeClr val="tx1"/>
                  </a:solidFill>
                </a:rPr>
                <a:t>0,8</a:t>
              </a:r>
            </a:p>
          </p:txBody>
        </p:sp>
        <p:sp>
          <p:nvSpPr>
            <p:cNvPr id="30770" name="Rectangle 39"/>
            <p:cNvSpPr>
              <a:spLocks noChangeArrowheads="1"/>
            </p:cNvSpPr>
            <p:nvPr/>
          </p:nvSpPr>
          <p:spPr bwMode="auto">
            <a:xfrm>
              <a:off x="753" y="2451"/>
              <a:ext cx="22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r" defTabSz="914400" eaLnBrk="1" hangingPunct="1">
                <a:lnSpc>
                  <a:spcPct val="85000"/>
                </a:lnSpc>
              </a:pPr>
              <a:r>
                <a:rPr lang="fr-FR" sz="1100">
                  <a:solidFill>
                    <a:schemeClr val="tx1"/>
                  </a:solidFill>
                </a:rPr>
                <a:t>0,6</a:t>
              </a:r>
            </a:p>
          </p:txBody>
        </p:sp>
        <p:sp>
          <p:nvSpPr>
            <p:cNvPr id="30771" name="Rectangle 40"/>
            <p:cNvSpPr>
              <a:spLocks noChangeArrowheads="1"/>
            </p:cNvSpPr>
            <p:nvPr/>
          </p:nvSpPr>
          <p:spPr bwMode="auto">
            <a:xfrm>
              <a:off x="752" y="2837"/>
              <a:ext cx="22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r" defTabSz="914400" eaLnBrk="1" hangingPunct="1">
                <a:lnSpc>
                  <a:spcPct val="85000"/>
                </a:lnSpc>
              </a:pPr>
              <a:r>
                <a:rPr lang="fr-FR" sz="1100">
                  <a:solidFill>
                    <a:schemeClr val="tx1"/>
                  </a:solidFill>
                </a:rPr>
                <a:t>0,4</a:t>
              </a:r>
            </a:p>
          </p:txBody>
        </p:sp>
        <p:sp>
          <p:nvSpPr>
            <p:cNvPr id="30772" name="Rectangle 41"/>
            <p:cNvSpPr>
              <a:spLocks noChangeArrowheads="1"/>
            </p:cNvSpPr>
            <p:nvPr/>
          </p:nvSpPr>
          <p:spPr bwMode="auto">
            <a:xfrm>
              <a:off x="753" y="3223"/>
              <a:ext cx="22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r" defTabSz="914400" eaLnBrk="1" hangingPunct="1">
                <a:lnSpc>
                  <a:spcPct val="85000"/>
                </a:lnSpc>
              </a:pPr>
              <a:r>
                <a:rPr lang="fr-FR" sz="1100">
                  <a:solidFill>
                    <a:schemeClr val="tx1"/>
                  </a:solidFill>
                </a:rPr>
                <a:t>0,2</a:t>
              </a:r>
            </a:p>
          </p:txBody>
        </p:sp>
        <p:sp>
          <p:nvSpPr>
            <p:cNvPr id="30773" name="Rectangle 42"/>
            <p:cNvSpPr>
              <a:spLocks noChangeArrowheads="1"/>
            </p:cNvSpPr>
            <p:nvPr/>
          </p:nvSpPr>
          <p:spPr bwMode="auto">
            <a:xfrm>
              <a:off x="753" y="3609"/>
              <a:ext cx="22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algn="r" defTabSz="914400" eaLnBrk="1" hangingPunct="1">
                <a:lnSpc>
                  <a:spcPct val="85000"/>
                </a:lnSpc>
              </a:pPr>
              <a:r>
                <a:rPr lang="fr-FR" sz="1100">
                  <a:solidFill>
                    <a:schemeClr val="tx1"/>
                  </a:solidFill>
                </a:rPr>
                <a:t>0,0</a:t>
              </a:r>
            </a:p>
          </p:txBody>
        </p:sp>
      </p:grpSp>
      <p:grpSp>
        <p:nvGrpSpPr>
          <p:cNvPr id="30741" name="Group 66"/>
          <p:cNvGrpSpPr>
            <a:grpSpLocks/>
          </p:cNvGrpSpPr>
          <p:nvPr/>
        </p:nvGrpSpPr>
        <p:grpSpPr bwMode="auto">
          <a:xfrm>
            <a:off x="1628776" y="5565777"/>
            <a:ext cx="5484813" cy="66675"/>
            <a:chOff x="884" y="3446"/>
            <a:chExt cx="3455" cy="42"/>
          </a:xfrm>
        </p:grpSpPr>
        <p:sp>
          <p:nvSpPr>
            <p:cNvPr id="30756" name="Line 29"/>
            <p:cNvSpPr>
              <a:spLocks noChangeShapeType="1"/>
            </p:cNvSpPr>
            <p:nvPr/>
          </p:nvSpPr>
          <p:spPr bwMode="auto">
            <a:xfrm>
              <a:off x="884" y="3446"/>
              <a:ext cx="345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1414" tIns="45708" rIns="91414" bIns="45708" anchor="ctr"/>
            <a:lstStyle/>
            <a:p>
              <a:endParaRPr lang="fr-FR"/>
            </a:p>
          </p:txBody>
        </p:sp>
        <p:sp>
          <p:nvSpPr>
            <p:cNvPr id="30757" name="Line 32"/>
            <p:cNvSpPr>
              <a:spLocks noChangeShapeType="1"/>
            </p:cNvSpPr>
            <p:nvPr/>
          </p:nvSpPr>
          <p:spPr bwMode="auto">
            <a:xfrm>
              <a:off x="4339" y="3446"/>
              <a:ext cx="0" cy="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1414" tIns="45708" rIns="91414" bIns="45708" anchor="ctr"/>
            <a:lstStyle/>
            <a:p>
              <a:endParaRPr lang="fr-FR"/>
            </a:p>
          </p:txBody>
        </p:sp>
        <p:sp>
          <p:nvSpPr>
            <p:cNvPr id="30758" name="Line 43"/>
            <p:cNvSpPr>
              <a:spLocks noChangeShapeType="1"/>
            </p:cNvSpPr>
            <p:nvPr/>
          </p:nvSpPr>
          <p:spPr bwMode="auto">
            <a:xfrm>
              <a:off x="884" y="3446"/>
              <a:ext cx="0" cy="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1414" tIns="45708" rIns="91414" bIns="45708" anchor="ctr"/>
            <a:lstStyle/>
            <a:p>
              <a:endParaRPr lang="fr-FR"/>
            </a:p>
          </p:txBody>
        </p:sp>
        <p:sp>
          <p:nvSpPr>
            <p:cNvPr id="30759" name="Line 44"/>
            <p:cNvSpPr>
              <a:spLocks noChangeShapeType="1"/>
            </p:cNvSpPr>
            <p:nvPr/>
          </p:nvSpPr>
          <p:spPr bwMode="auto">
            <a:xfrm>
              <a:off x="1229" y="3446"/>
              <a:ext cx="0" cy="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1414" tIns="45708" rIns="91414" bIns="45708" anchor="ctr"/>
            <a:lstStyle/>
            <a:p>
              <a:endParaRPr lang="fr-FR"/>
            </a:p>
          </p:txBody>
        </p:sp>
        <p:sp>
          <p:nvSpPr>
            <p:cNvPr id="30760" name="Line 45"/>
            <p:cNvSpPr>
              <a:spLocks noChangeShapeType="1"/>
            </p:cNvSpPr>
            <p:nvPr/>
          </p:nvSpPr>
          <p:spPr bwMode="auto">
            <a:xfrm>
              <a:off x="1575" y="3446"/>
              <a:ext cx="0" cy="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1414" tIns="45708" rIns="91414" bIns="45708" anchor="ctr"/>
            <a:lstStyle/>
            <a:p>
              <a:endParaRPr lang="fr-FR"/>
            </a:p>
          </p:txBody>
        </p:sp>
        <p:sp>
          <p:nvSpPr>
            <p:cNvPr id="30761" name="Line 46"/>
            <p:cNvSpPr>
              <a:spLocks noChangeShapeType="1"/>
            </p:cNvSpPr>
            <p:nvPr/>
          </p:nvSpPr>
          <p:spPr bwMode="auto">
            <a:xfrm>
              <a:off x="1920" y="3446"/>
              <a:ext cx="0" cy="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1414" tIns="45708" rIns="91414" bIns="45708" anchor="ctr"/>
            <a:lstStyle/>
            <a:p>
              <a:endParaRPr lang="fr-FR"/>
            </a:p>
          </p:txBody>
        </p:sp>
        <p:sp>
          <p:nvSpPr>
            <p:cNvPr id="30762" name="Line 47"/>
            <p:cNvSpPr>
              <a:spLocks noChangeShapeType="1"/>
            </p:cNvSpPr>
            <p:nvPr/>
          </p:nvSpPr>
          <p:spPr bwMode="auto">
            <a:xfrm>
              <a:off x="2266" y="3446"/>
              <a:ext cx="0" cy="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1414" tIns="45708" rIns="91414" bIns="45708" anchor="ctr"/>
            <a:lstStyle/>
            <a:p>
              <a:endParaRPr lang="fr-FR"/>
            </a:p>
          </p:txBody>
        </p:sp>
        <p:sp>
          <p:nvSpPr>
            <p:cNvPr id="30763" name="Line 48"/>
            <p:cNvSpPr>
              <a:spLocks noChangeShapeType="1"/>
            </p:cNvSpPr>
            <p:nvPr/>
          </p:nvSpPr>
          <p:spPr bwMode="auto">
            <a:xfrm>
              <a:off x="2611" y="3446"/>
              <a:ext cx="0" cy="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1414" tIns="45708" rIns="91414" bIns="45708" anchor="ctr"/>
            <a:lstStyle/>
            <a:p>
              <a:endParaRPr lang="fr-FR"/>
            </a:p>
          </p:txBody>
        </p:sp>
        <p:sp>
          <p:nvSpPr>
            <p:cNvPr id="30764" name="Line 49"/>
            <p:cNvSpPr>
              <a:spLocks noChangeShapeType="1"/>
            </p:cNvSpPr>
            <p:nvPr/>
          </p:nvSpPr>
          <p:spPr bwMode="auto">
            <a:xfrm>
              <a:off x="2957" y="3446"/>
              <a:ext cx="0" cy="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1414" tIns="45708" rIns="91414" bIns="45708" anchor="ctr"/>
            <a:lstStyle/>
            <a:p>
              <a:endParaRPr lang="fr-FR"/>
            </a:p>
          </p:txBody>
        </p:sp>
        <p:sp>
          <p:nvSpPr>
            <p:cNvPr id="30765" name="Line 50"/>
            <p:cNvSpPr>
              <a:spLocks noChangeShapeType="1"/>
            </p:cNvSpPr>
            <p:nvPr/>
          </p:nvSpPr>
          <p:spPr bwMode="auto">
            <a:xfrm>
              <a:off x="3302" y="3446"/>
              <a:ext cx="0" cy="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1414" tIns="45708" rIns="91414" bIns="45708" anchor="ctr"/>
            <a:lstStyle/>
            <a:p>
              <a:endParaRPr lang="fr-FR"/>
            </a:p>
          </p:txBody>
        </p:sp>
        <p:sp>
          <p:nvSpPr>
            <p:cNvPr id="30766" name="Line 51"/>
            <p:cNvSpPr>
              <a:spLocks noChangeShapeType="1"/>
            </p:cNvSpPr>
            <p:nvPr/>
          </p:nvSpPr>
          <p:spPr bwMode="auto">
            <a:xfrm>
              <a:off x="3648" y="3446"/>
              <a:ext cx="0" cy="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1414" tIns="45708" rIns="91414" bIns="45708" anchor="ctr"/>
            <a:lstStyle/>
            <a:p>
              <a:endParaRPr lang="fr-FR"/>
            </a:p>
          </p:txBody>
        </p:sp>
        <p:sp>
          <p:nvSpPr>
            <p:cNvPr id="30767" name="Line 52"/>
            <p:cNvSpPr>
              <a:spLocks noChangeShapeType="1"/>
            </p:cNvSpPr>
            <p:nvPr/>
          </p:nvSpPr>
          <p:spPr bwMode="auto">
            <a:xfrm>
              <a:off x="3993" y="3446"/>
              <a:ext cx="0" cy="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1414" tIns="45708" rIns="91414" bIns="45708" anchor="ctr"/>
            <a:lstStyle/>
            <a:p>
              <a:endParaRPr lang="fr-FR"/>
            </a:p>
          </p:txBody>
        </p:sp>
      </p:grpSp>
      <p:grpSp>
        <p:nvGrpSpPr>
          <p:cNvPr id="30742" name="Group 67"/>
          <p:cNvGrpSpPr>
            <a:grpSpLocks/>
          </p:cNvGrpSpPr>
          <p:nvPr/>
        </p:nvGrpSpPr>
        <p:grpSpPr bwMode="auto">
          <a:xfrm>
            <a:off x="1495426" y="5632461"/>
            <a:ext cx="5783264" cy="255588"/>
            <a:chOff x="800" y="3488"/>
            <a:chExt cx="3643" cy="161"/>
          </a:xfrm>
        </p:grpSpPr>
        <p:sp>
          <p:nvSpPr>
            <p:cNvPr id="30745" name="Rectangle 28"/>
            <p:cNvSpPr>
              <a:spLocks noChangeArrowheads="1"/>
            </p:cNvSpPr>
            <p:nvPr/>
          </p:nvSpPr>
          <p:spPr bwMode="auto">
            <a:xfrm>
              <a:off x="4230" y="3488"/>
              <a:ext cx="21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defTabSz="914400" eaLnBrk="1" hangingPunct="1">
                <a:lnSpc>
                  <a:spcPct val="85000"/>
                </a:lnSpc>
              </a:pPr>
              <a:r>
                <a:rPr lang="fr-FR" sz="1200">
                  <a:solidFill>
                    <a:schemeClr val="tx1"/>
                  </a:solidFill>
                </a:rPr>
                <a:t>20</a:t>
              </a:r>
            </a:p>
          </p:txBody>
        </p:sp>
        <p:sp>
          <p:nvSpPr>
            <p:cNvPr id="30746" name="Rectangle 53"/>
            <p:cNvSpPr>
              <a:spLocks noChangeArrowheads="1"/>
            </p:cNvSpPr>
            <p:nvPr/>
          </p:nvSpPr>
          <p:spPr bwMode="auto">
            <a:xfrm>
              <a:off x="800" y="3488"/>
              <a:ext cx="16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defTabSz="914400" eaLnBrk="1" hangingPunct="1">
                <a:lnSpc>
                  <a:spcPct val="85000"/>
                </a:lnSpc>
              </a:pPr>
              <a:r>
                <a:rPr lang="fr-FR" sz="1200">
                  <a:solidFill>
                    <a:schemeClr val="tx1"/>
                  </a:solidFill>
                </a:rPr>
                <a:t>0</a:t>
              </a:r>
            </a:p>
          </p:txBody>
        </p:sp>
        <p:sp>
          <p:nvSpPr>
            <p:cNvPr id="30747" name="Rectangle 54"/>
            <p:cNvSpPr>
              <a:spLocks noChangeArrowheads="1"/>
            </p:cNvSpPr>
            <p:nvPr/>
          </p:nvSpPr>
          <p:spPr bwMode="auto">
            <a:xfrm>
              <a:off x="1146" y="3488"/>
              <a:ext cx="16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defTabSz="914400" eaLnBrk="1" hangingPunct="1">
                <a:lnSpc>
                  <a:spcPct val="85000"/>
                </a:lnSpc>
              </a:pPr>
              <a:r>
                <a:rPr lang="fr-FR" sz="1200">
                  <a:solidFill>
                    <a:schemeClr val="tx1"/>
                  </a:solidFill>
                </a:rPr>
                <a:t>2</a:t>
              </a:r>
            </a:p>
          </p:txBody>
        </p:sp>
        <p:sp>
          <p:nvSpPr>
            <p:cNvPr id="30748" name="Rectangle 55"/>
            <p:cNvSpPr>
              <a:spLocks noChangeArrowheads="1"/>
            </p:cNvSpPr>
            <p:nvPr/>
          </p:nvSpPr>
          <p:spPr bwMode="auto">
            <a:xfrm>
              <a:off x="1491" y="3488"/>
              <a:ext cx="16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defTabSz="914400" eaLnBrk="1" hangingPunct="1">
                <a:lnSpc>
                  <a:spcPct val="85000"/>
                </a:lnSpc>
              </a:pPr>
              <a:r>
                <a:rPr lang="fr-FR" sz="1200">
                  <a:solidFill>
                    <a:schemeClr val="tx1"/>
                  </a:solidFill>
                </a:rPr>
                <a:t>4</a:t>
              </a:r>
            </a:p>
          </p:txBody>
        </p:sp>
        <p:sp>
          <p:nvSpPr>
            <p:cNvPr id="30749" name="Rectangle 56"/>
            <p:cNvSpPr>
              <a:spLocks noChangeArrowheads="1"/>
            </p:cNvSpPr>
            <p:nvPr/>
          </p:nvSpPr>
          <p:spPr bwMode="auto">
            <a:xfrm>
              <a:off x="1837" y="3488"/>
              <a:ext cx="16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defTabSz="914400" eaLnBrk="1" hangingPunct="1">
                <a:lnSpc>
                  <a:spcPct val="85000"/>
                </a:lnSpc>
              </a:pPr>
              <a:r>
                <a:rPr lang="fr-FR" sz="1200">
                  <a:solidFill>
                    <a:schemeClr val="tx1"/>
                  </a:solidFill>
                </a:rPr>
                <a:t>6</a:t>
              </a:r>
            </a:p>
          </p:txBody>
        </p:sp>
        <p:sp>
          <p:nvSpPr>
            <p:cNvPr id="30750" name="Rectangle 57"/>
            <p:cNvSpPr>
              <a:spLocks noChangeArrowheads="1"/>
            </p:cNvSpPr>
            <p:nvPr/>
          </p:nvSpPr>
          <p:spPr bwMode="auto">
            <a:xfrm>
              <a:off x="2182" y="3488"/>
              <a:ext cx="16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defTabSz="914400" eaLnBrk="1" hangingPunct="1">
                <a:lnSpc>
                  <a:spcPct val="85000"/>
                </a:lnSpc>
              </a:pPr>
              <a:r>
                <a:rPr lang="fr-FR" sz="1200">
                  <a:solidFill>
                    <a:schemeClr val="tx1"/>
                  </a:solidFill>
                </a:rPr>
                <a:t>8</a:t>
              </a:r>
            </a:p>
          </p:txBody>
        </p:sp>
        <p:sp>
          <p:nvSpPr>
            <p:cNvPr id="30751" name="Rectangle 58"/>
            <p:cNvSpPr>
              <a:spLocks noChangeArrowheads="1"/>
            </p:cNvSpPr>
            <p:nvPr/>
          </p:nvSpPr>
          <p:spPr bwMode="auto">
            <a:xfrm>
              <a:off x="2502" y="3488"/>
              <a:ext cx="21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defTabSz="914400" eaLnBrk="1" hangingPunct="1">
                <a:lnSpc>
                  <a:spcPct val="85000"/>
                </a:lnSpc>
              </a:pPr>
              <a:r>
                <a:rPr lang="fr-FR" sz="1200">
                  <a:solidFill>
                    <a:schemeClr val="tx1"/>
                  </a:solidFill>
                </a:rPr>
                <a:t>10</a:t>
              </a:r>
            </a:p>
          </p:txBody>
        </p:sp>
        <p:sp>
          <p:nvSpPr>
            <p:cNvPr id="30752" name="Rectangle 59"/>
            <p:cNvSpPr>
              <a:spLocks noChangeArrowheads="1"/>
            </p:cNvSpPr>
            <p:nvPr/>
          </p:nvSpPr>
          <p:spPr bwMode="auto">
            <a:xfrm>
              <a:off x="2847" y="3488"/>
              <a:ext cx="21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defTabSz="914400" eaLnBrk="1" hangingPunct="1">
                <a:lnSpc>
                  <a:spcPct val="85000"/>
                </a:lnSpc>
              </a:pPr>
              <a:r>
                <a:rPr lang="fr-FR" sz="1200">
                  <a:solidFill>
                    <a:schemeClr val="tx1"/>
                  </a:solidFill>
                </a:rPr>
                <a:t>12</a:t>
              </a:r>
            </a:p>
          </p:txBody>
        </p:sp>
        <p:sp>
          <p:nvSpPr>
            <p:cNvPr id="30753" name="Rectangle 60"/>
            <p:cNvSpPr>
              <a:spLocks noChangeArrowheads="1"/>
            </p:cNvSpPr>
            <p:nvPr/>
          </p:nvSpPr>
          <p:spPr bwMode="auto">
            <a:xfrm>
              <a:off x="3193" y="3488"/>
              <a:ext cx="21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defTabSz="914400" eaLnBrk="1" hangingPunct="1">
                <a:lnSpc>
                  <a:spcPct val="85000"/>
                </a:lnSpc>
              </a:pPr>
              <a:r>
                <a:rPr lang="fr-FR" sz="1200">
                  <a:solidFill>
                    <a:schemeClr val="tx1"/>
                  </a:solidFill>
                </a:rPr>
                <a:t>14</a:t>
              </a:r>
            </a:p>
          </p:txBody>
        </p:sp>
        <p:sp>
          <p:nvSpPr>
            <p:cNvPr id="30754" name="Rectangle 61"/>
            <p:cNvSpPr>
              <a:spLocks noChangeArrowheads="1"/>
            </p:cNvSpPr>
            <p:nvPr/>
          </p:nvSpPr>
          <p:spPr bwMode="auto">
            <a:xfrm>
              <a:off x="3538" y="3488"/>
              <a:ext cx="21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defTabSz="914400" eaLnBrk="1" hangingPunct="1">
                <a:lnSpc>
                  <a:spcPct val="85000"/>
                </a:lnSpc>
              </a:pPr>
              <a:r>
                <a:rPr lang="fr-FR" sz="1200">
                  <a:solidFill>
                    <a:schemeClr val="tx1"/>
                  </a:solidFill>
                </a:rPr>
                <a:t>16</a:t>
              </a:r>
            </a:p>
          </p:txBody>
        </p:sp>
        <p:sp>
          <p:nvSpPr>
            <p:cNvPr id="30755" name="Rectangle 62"/>
            <p:cNvSpPr>
              <a:spLocks noChangeArrowheads="1"/>
            </p:cNvSpPr>
            <p:nvPr/>
          </p:nvSpPr>
          <p:spPr bwMode="auto">
            <a:xfrm>
              <a:off x="3884" y="3488"/>
              <a:ext cx="21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defTabSz="914400" eaLnBrk="1" hangingPunct="1">
                <a:lnSpc>
                  <a:spcPct val="85000"/>
                </a:lnSpc>
              </a:pPr>
              <a:r>
                <a:rPr lang="fr-FR" sz="1200">
                  <a:solidFill>
                    <a:schemeClr val="tx1"/>
                  </a:solidFill>
                </a:rPr>
                <a:t>18</a:t>
              </a:r>
            </a:p>
          </p:txBody>
        </p:sp>
      </p:grpSp>
      <p:sp>
        <p:nvSpPr>
          <p:cNvPr id="30743" name="Text Box 63"/>
          <p:cNvSpPr txBox="1">
            <a:spLocks noChangeArrowheads="1"/>
          </p:cNvSpPr>
          <p:nvPr/>
        </p:nvSpPr>
        <p:spPr bwMode="auto">
          <a:xfrm>
            <a:off x="827089" y="2055978"/>
            <a:ext cx="7416800" cy="28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414" tIns="45708" rIns="91414" bIns="45708" anchor="b">
            <a:spAutoFit/>
          </a:bodyPr>
          <a:lstStyle>
            <a:lvl1pPr>
              <a:defRPr sz="6000">
                <a:solidFill>
                  <a:schemeClr val="bg1"/>
                </a:solidFill>
                <a:latin typeface="Arial" charset="0"/>
                <a:ea typeface="ＭＳ Ｐゴシック" charset="0"/>
                <a:cs typeface="ＭＳ Ｐゴシック" charset="0"/>
              </a:defRPr>
            </a:lvl1pPr>
            <a:lvl2pPr>
              <a:defRPr sz="6000">
                <a:solidFill>
                  <a:schemeClr val="bg1"/>
                </a:solidFill>
                <a:latin typeface="Arial" charset="0"/>
                <a:ea typeface="ＭＳ Ｐゴシック" charset="0"/>
              </a:defRPr>
            </a:lvl2pPr>
            <a:lvl3pPr>
              <a:defRPr sz="6000">
                <a:solidFill>
                  <a:schemeClr val="bg1"/>
                </a:solidFill>
                <a:latin typeface="Arial" charset="0"/>
                <a:ea typeface="ＭＳ Ｐゴシック" charset="0"/>
              </a:defRPr>
            </a:lvl3pPr>
            <a:lvl4pPr>
              <a:defRPr sz="6000">
                <a:solidFill>
                  <a:schemeClr val="bg1"/>
                </a:solidFill>
                <a:latin typeface="Arial" charset="0"/>
                <a:ea typeface="ＭＳ Ｐゴシック" charset="0"/>
              </a:defRPr>
            </a:lvl4pPr>
            <a:lvl5pPr>
              <a:defRPr sz="6000">
                <a:solidFill>
                  <a:schemeClr val="bg1"/>
                </a:solidFill>
                <a:latin typeface="Arial" charset="0"/>
                <a:ea typeface="ＭＳ Ｐゴシック" charset="0"/>
              </a:defRPr>
            </a:lvl5pPr>
            <a:lvl6pPr marL="2514600" indent="-228600" eaLnBrk="0" fontAlgn="base" hangingPunct="0">
              <a:spcBef>
                <a:spcPct val="0"/>
              </a:spcBef>
              <a:spcAft>
                <a:spcPct val="0"/>
              </a:spcAft>
              <a:defRPr sz="6000">
                <a:solidFill>
                  <a:schemeClr val="bg1"/>
                </a:solidFill>
                <a:latin typeface="Arial" charset="0"/>
                <a:ea typeface="ＭＳ Ｐゴシック" charset="0"/>
              </a:defRPr>
            </a:lvl6pPr>
            <a:lvl7pPr marL="2971800" indent="-228600" eaLnBrk="0" fontAlgn="base" hangingPunct="0">
              <a:spcBef>
                <a:spcPct val="0"/>
              </a:spcBef>
              <a:spcAft>
                <a:spcPct val="0"/>
              </a:spcAft>
              <a:defRPr sz="6000">
                <a:solidFill>
                  <a:schemeClr val="bg1"/>
                </a:solidFill>
                <a:latin typeface="Arial" charset="0"/>
                <a:ea typeface="ＭＳ Ｐゴシック" charset="0"/>
              </a:defRPr>
            </a:lvl7pPr>
            <a:lvl8pPr marL="3429000" indent="-228600" eaLnBrk="0" fontAlgn="base" hangingPunct="0">
              <a:spcBef>
                <a:spcPct val="0"/>
              </a:spcBef>
              <a:spcAft>
                <a:spcPct val="0"/>
              </a:spcAft>
              <a:defRPr sz="6000">
                <a:solidFill>
                  <a:schemeClr val="bg1"/>
                </a:solidFill>
                <a:latin typeface="Arial" charset="0"/>
                <a:ea typeface="ＭＳ Ｐゴシック" charset="0"/>
              </a:defRPr>
            </a:lvl8pPr>
            <a:lvl9pPr marL="3886200" indent="-228600" eaLnBrk="0" fontAlgn="base" hangingPunct="0">
              <a:spcBef>
                <a:spcPct val="0"/>
              </a:spcBef>
              <a:spcAft>
                <a:spcPct val="0"/>
              </a:spcAft>
              <a:defRPr sz="6000">
                <a:solidFill>
                  <a:schemeClr val="bg1"/>
                </a:solidFill>
                <a:latin typeface="Arial" charset="0"/>
                <a:ea typeface="ＭＳ Ｐゴシック" charset="0"/>
              </a:defRPr>
            </a:lvl9pPr>
          </a:lstStyle>
          <a:p>
            <a:pPr algn="ctr" defTabSz="914400" eaLnBrk="1" hangingPunct="1">
              <a:lnSpc>
                <a:spcPct val="85000"/>
              </a:lnSpc>
              <a:spcBef>
                <a:spcPct val="50000"/>
              </a:spcBef>
            </a:pPr>
            <a:r>
              <a:rPr lang="fr-FR" sz="1400" b="1">
                <a:solidFill>
                  <a:schemeClr val="tx1"/>
                </a:solidFill>
              </a:rPr>
              <a:t>Décès ou hospitalisations cardiovasculaires </a:t>
            </a:r>
            <a:r>
              <a:rPr lang="fr-FR" sz="1400" b="1" baseline="30000">
                <a:solidFill>
                  <a:schemeClr val="tx1"/>
                </a:solidFill>
              </a:rPr>
              <a:t>(2)</a:t>
            </a:r>
          </a:p>
        </p:txBody>
      </p:sp>
      <p:cxnSp>
        <p:nvCxnSpPr>
          <p:cNvPr id="30744" name="Connecteur droit 65"/>
          <p:cNvCxnSpPr>
            <a:cxnSpLocks noChangeShapeType="1"/>
          </p:cNvCxnSpPr>
          <p:nvPr/>
        </p:nvCxnSpPr>
        <p:spPr bwMode="auto">
          <a:xfrm rot="16200000" flipH="1">
            <a:off x="44450" y="4005263"/>
            <a:ext cx="31686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13603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8419" y="4205536"/>
            <a:ext cx="8905865" cy="1362075"/>
          </a:xfrm>
        </p:spPr>
        <p:txBody>
          <a:bodyPr/>
          <a:lstStyle/>
          <a:p>
            <a:r>
              <a:rPr lang="fr-FR" dirty="0" smtClean="0"/>
              <a:t>RISQUE AVC: chads2 OU CHA2DS2-VASc     RISQUE DE SAIGNEMENT:HAS-BLED</a:t>
            </a:r>
            <a:endParaRPr lang="fr-FR" dirty="0"/>
          </a:p>
        </p:txBody>
      </p:sp>
      <p:sp>
        <p:nvSpPr>
          <p:cNvPr id="5" name="Espace réservé du texte 4"/>
          <p:cNvSpPr>
            <a:spLocks noGrp="1"/>
          </p:cNvSpPr>
          <p:nvPr>
            <p:ph type="body" idx="1"/>
          </p:nvPr>
        </p:nvSpPr>
        <p:spPr>
          <a:xfrm>
            <a:off x="722313" y="1156393"/>
            <a:ext cx="7772400" cy="1500187"/>
          </a:xfrm>
        </p:spPr>
        <p:txBody>
          <a:bodyPr>
            <a:noAutofit/>
          </a:bodyPr>
          <a:lstStyle/>
          <a:p>
            <a:r>
              <a:rPr lang="fr-FR" sz="3200" b="1" dirty="0" smtClean="0">
                <a:solidFill>
                  <a:schemeClr val="tx1"/>
                </a:solidFill>
              </a:rPr>
              <a:t>CREATION DE SCORES POUR EVALUER LE RAPPORT BENEFICE/RISQUE  DES ANTICOAGULANTS</a:t>
            </a:r>
            <a:endParaRPr lang="fr-FR" sz="3200" b="1" dirty="0">
              <a:solidFill>
                <a:schemeClr val="tx1"/>
              </a:solidFill>
            </a:endParaRPr>
          </a:p>
        </p:txBody>
      </p:sp>
    </p:spTree>
    <p:extLst>
      <p:ext uri="{BB962C8B-B14F-4D97-AF65-F5344CB8AC3E}">
        <p14:creationId xmlns:p14="http://schemas.microsoft.com/office/powerpoint/2010/main" val="417098006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lIns="91440" tIns="45720" rIns="91440" bIns="45720">
            <a:normAutofit fontScale="90000"/>
          </a:bodyPr>
          <a:lstStyle/>
          <a:p>
            <a:pPr>
              <a:defRPr/>
            </a:pPr>
            <a:r>
              <a:rPr lang="en-GB">
                <a:latin typeface="Arial" charset="0"/>
                <a:cs typeface="Arial Unicode MS" charset="0"/>
              </a:rPr>
              <a:t>Risque d’AVC et score CHA</a:t>
            </a:r>
            <a:r>
              <a:rPr lang="en-GB" baseline="-25000">
                <a:latin typeface="Arial" charset="0"/>
                <a:cs typeface="Arial Unicode MS" charset="0"/>
              </a:rPr>
              <a:t>2</a:t>
            </a:r>
            <a:r>
              <a:rPr lang="en-GB">
                <a:latin typeface="Arial" charset="0"/>
                <a:cs typeface="Arial Unicode MS" charset="0"/>
              </a:rPr>
              <a:t>DS</a:t>
            </a:r>
            <a:r>
              <a:rPr lang="en-GB" baseline="-25000">
                <a:latin typeface="Arial" charset="0"/>
                <a:cs typeface="Arial Unicode MS" charset="0"/>
              </a:rPr>
              <a:t>2</a:t>
            </a:r>
            <a:r>
              <a:rPr lang="en-GB">
                <a:latin typeface="Arial" charset="0"/>
                <a:cs typeface="Arial Unicode MS" charset="0"/>
              </a:rPr>
              <a:t>-VASc </a:t>
            </a:r>
            <a:r>
              <a:rPr lang="en-GB" baseline="30000">
                <a:latin typeface="Arial" charset="0"/>
                <a:cs typeface="Arial Unicode MS" charset="0"/>
              </a:rPr>
              <a:t>(1,2)</a:t>
            </a:r>
            <a:endParaRPr lang="en-US" baseline="30000">
              <a:latin typeface="Arial" charset="0"/>
              <a:cs typeface="Arial Unicode MS" charset="0"/>
            </a:endParaRPr>
          </a:p>
        </p:txBody>
      </p:sp>
      <p:graphicFrame>
        <p:nvGraphicFramePr>
          <p:cNvPr id="82002" name="Group 82"/>
          <p:cNvGraphicFramePr>
            <a:graphicFrameLocks noGrp="1"/>
          </p:cNvGraphicFramePr>
          <p:nvPr/>
        </p:nvGraphicFramePr>
        <p:xfrm>
          <a:off x="539750" y="1773239"/>
          <a:ext cx="4032250" cy="5018118"/>
        </p:xfrm>
        <a:graphic>
          <a:graphicData uri="http://schemas.openxmlformats.org/drawingml/2006/table">
            <a:tbl>
              <a:tblPr/>
              <a:tblGrid>
                <a:gridCol w="3097213"/>
                <a:gridCol w="935037"/>
              </a:tblGrid>
              <a:tr h="640015">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800" b="1" i="0" u="none" strike="noStrike" cap="none" normalizeH="0" baseline="0">
                          <a:ln>
                            <a:noFill/>
                          </a:ln>
                          <a:solidFill>
                            <a:schemeClr val="bg1"/>
                          </a:solidFill>
                          <a:effectLst/>
                          <a:latin typeface="Arial" charset="0"/>
                          <a:ea typeface="ＭＳ Ｐゴシック" charset="0"/>
                          <a:cs typeface="Tahoma" charset="0"/>
                        </a:rPr>
                        <a:t>Facteur de risque</a:t>
                      </a:r>
                      <a:endParaRPr kumimoji="0" lang="en-US" sz="1800" b="1" i="0" u="none" strike="noStrike" cap="none" normalizeH="0" baseline="0">
                        <a:ln>
                          <a:noFill/>
                        </a:ln>
                        <a:solidFill>
                          <a:schemeClr val="bg1"/>
                        </a:solidFill>
                        <a:effectLst/>
                        <a:latin typeface="Arial" charset="0"/>
                        <a:ea typeface="ＭＳ Ｐゴシック" charset="0"/>
                        <a:cs typeface="Tahoma" charset="0"/>
                      </a:endParaRPr>
                    </a:p>
                  </a:txBody>
                  <a:tcPr marL="205652" marR="205652" marT="45703" marB="45703" anchor="ctr" horzOverflow="overflow">
                    <a:lnL>
                      <a:noFill/>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solidFill>
                      <a:srgbClr val="0699D2"/>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800" b="1" i="0" u="none" strike="noStrike" cap="none" normalizeH="0" baseline="0">
                          <a:ln>
                            <a:noFill/>
                          </a:ln>
                          <a:solidFill>
                            <a:schemeClr val="bg1"/>
                          </a:solidFill>
                          <a:effectLst/>
                          <a:latin typeface="Arial" charset="0"/>
                          <a:ea typeface="ＭＳ Ｐゴシック" charset="0"/>
                          <a:cs typeface="Tahoma" charset="0"/>
                        </a:rPr>
                        <a:t>Score</a:t>
                      </a:r>
                      <a:endParaRPr kumimoji="0" lang="en-US" sz="1800" b="1" i="0" u="none" strike="noStrike" cap="none" normalizeH="0" baseline="0">
                        <a:ln>
                          <a:noFill/>
                        </a:ln>
                        <a:solidFill>
                          <a:schemeClr val="bg1"/>
                        </a:solidFill>
                        <a:effectLst/>
                        <a:latin typeface="Arial" charset="0"/>
                        <a:ea typeface="ＭＳ Ｐゴシック" charset="0"/>
                        <a:cs typeface="Tahoma" charset="0"/>
                      </a:endParaRPr>
                    </a:p>
                  </a:txBody>
                  <a:tcPr marL="205652" marR="205652" marT="45703" marB="45703" anchor="ctr" horzOverflow="overflow">
                    <a:lnL w="28575" cap="flat" cmpd="sng" algn="ctr">
                      <a:solidFill>
                        <a:schemeClr val="bg1"/>
                      </a:solidFill>
                      <a:prstDash val="solid"/>
                      <a:round/>
                      <a:headEnd type="none" w="med" len="med"/>
                      <a:tailEnd type="none" w="med" len="med"/>
                    </a:lnL>
                    <a:lnR>
                      <a:noFill/>
                    </a:lnR>
                    <a:lnT>
                      <a:noFill/>
                    </a:lnT>
                    <a:lnB w="28575" cap="flat" cmpd="sng" algn="ctr">
                      <a:solidFill>
                        <a:schemeClr val="bg1"/>
                      </a:solidFill>
                      <a:prstDash val="solid"/>
                      <a:round/>
                      <a:headEnd type="none" w="med" len="med"/>
                      <a:tailEnd type="none" w="med" len="med"/>
                    </a:lnB>
                    <a:lnTlToBr>
                      <a:noFill/>
                    </a:lnTlToBr>
                    <a:lnBlToTr>
                      <a:noFill/>
                    </a:lnBlToTr>
                    <a:solidFill>
                      <a:srgbClr val="0699D2"/>
                    </a:solidFill>
                  </a:tcPr>
                </a:tc>
              </a:tr>
              <a:tr h="777830">
                <a:tc>
                  <a:txBody>
                    <a:bodyPr/>
                    <a:lstStyle/>
                    <a:p>
                      <a:pPr marL="0" marR="0" lvl="0" indent="0" algn="l" defTabSz="914400" rtl="0" eaLnBrk="0" fontAlgn="base" latinLnBrk="0" hangingPunct="0">
                        <a:lnSpc>
                          <a:spcPct val="100000"/>
                        </a:lnSpc>
                        <a:spcBef>
                          <a:spcPts val="800"/>
                        </a:spcBef>
                        <a:spcAft>
                          <a:spcPct val="0"/>
                        </a:spcAft>
                        <a:buClrTx/>
                        <a:buSzTx/>
                        <a:buFontTx/>
                        <a:buNone/>
                        <a:tabLst/>
                      </a:pPr>
                      <a:r>
                        <a:rPr kumimoji="0" lang="en-GB" sz="1500" b="1" i="0" u="none" strike="noStrike" cap="none" normalizeH="0" baseline="0">
                          <a:ln>
                            <a:noFill/>
                          </a:ln>
                          <a:solidFill>
                            <a:srgbClr val="E64721"/>
                          </a:solidFill>
                          <a:effectLst/>
                          <a:latin typeface="Arial" charset="0"/>
                          <a:ea typeface="ＭＳ Ｐゴシック" charset="0"/>
                          <a:cs typeface="Tahoma" charset="0"/>
                        </a:rPr>
                        <a:t>C : </a:t>
                      </a:r>
                      <a:r>
                        <a:rPr kumimoji="0" lang="en-GB" sz="1500" b="0" i="0" u="none" strike="noStrike" cap="none" normalizeH="0" baseline="0">
                          <a:ln>
                            <a:noFill/>
                          </a:ln>
                          <a:solidFill>
                            <a:schemeClr val="tx1"/>
                          </a:solidFill>
                          <a:effectLst/>
                          <a:latin typeface="Arial" charset="0"/>
                          <a:ea typeface="ＭＳ Ｐゴシック" charset="0"/>
                          <a:cs typeface="Tahoma" charset="0"/>
                        </a:rPr>
                        <a:t>insuffisance cardiaque congestive / dysfonction ventriculaire gauche</a:t>
                      </a:r>
                      <a:endParaRPr kumimoji="0" lang="en-US" sz="1500" b="0" i="0" u="none" strike="noStrike" cap="none" normalizeH="0" baseline="0">
                        <a:ln>
                          <a:noFill/>
                        </a:ln>
                        <a:solidFill>
                          <a:schemeClr val="tx1"/>
                        </a:solidFill>
                        <a:effectLst/>
                        <a:latin typeface="Arial" charset="0"/>
                        <a:ea typeface="ＭＳ Ｐゴシック" charset="0"/>
                        <a:cs typeface="Tahoma" charset="0"/>
                      </a:endParaRPr>
                    </a:p>
                  </a:txBody>
                  <a:tcPr marL="205652" marR="205652" marT="45703" marB="45703"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600" b="1" i="0" u="none" strike="noStrike" cap="none" normalizeH="0" baseline="0">
                          <a:ln>
                            <a:noFill/>
                          </a:ln>
                          <a:solidFill>
                            <a:srgbClr val="E64721"/>
                          </a:solidFill>
                          <a:effectLst/>
                          <a:latin typeface="Arial" charset="0"/>
                          <a:ea typeface="ＭＳ Ｐゴシック" charset="0"/>
                          <a:cs typeface="Tahoma" charset="0"/>
                        </a:rPr>
                        <a:t>1</a:t>
                      </a:r>
                      <a:endParaRPr kumimoji="0" lang="en-US" sz="1600" b="1" i="0" u="none" strike="noStrike" cap="none" normalizeH="0" baseline="0">
                        <a:ln>
                          <a:noFill/>
                        </a:ln>
                        <a:solidFill>
                          <a:srgbClr val="E64721"/>
                        </a:solidFill>
                        <a:effectLst/>
                        <a:latin typeface="Arial" charset="0"/>
                        <a:ea typeface="ＭＳ Ｐゴシック" charset="0"/>
                        <a:cs typeface="Tahoma" charset="0"/>
                      </a:endParaRPr>
                    </a:p>
                  </a:txBody>
                  <a:tcPr marL="205652" marR="205652" marT="45703" marB="45703"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r>
              <a:tr h="361929">
                <a:tc>
                  <a:txBody>
                    <a:bodyPr/>
                    <a:lstStyle/>
                    <a:p>
                      <a:pPr marL="0" marR="0" lvl="0" indent="0" algn="l" defTabSz="914400" rtl="0" eaLnBrk="0" fontAlgn="base" latinLnBrk="0" hangingPunct="0">
                        <a:lnSpc>
                          <a:spcPct val="100000"/>
                        </a:lnSpc>
                        <a:spcBef>
                          <a:spcPts val="800"/>
                        </a:spcBef>
                        <a:spcAft>
                          <a:spcPct val="0"/>
                        </a:spcAft>
                        <a:buClrTx/>
                        <a:buSzTx/>
                        <a:buFontTx/>
                        <a:buNone/>
                        <a:tabLst/>
                      </a:pPr>
                      <a:r>
                        <a:rPr kumimoji="0" lang="en-GB" sz="1500" b="1" i="0" u="none" strike="noStrike" cap="none" normalizeH="0" baseline="0">
                          <a:ln>
                            <a:noFill/>
                          </a:ln>
                          <a:solidFill>
                            <a:srgbClr val="E64721"/>
                          </a:solidFill>
                          <a:effectLst/>
                          <a:latin typeface="Arial" charset="0"/>
                          <a:ea typeface="ＭＳ Ｐゴシック" charset="0"/>
                          <a:cs typeface="Tahoma" charset="0"/>
                        </a:rPr>
                        <a:t>H : </a:t>
                      </a:r>
                      <a:r>
                        <a:rPr kumimoji="0" lang="en-GB" sz="1500" b="0" i="0" u="none" strike="noStrike" cap="none" normalizeH="0" baseline="0">
                          <a:ln>
                            <a:noFill/>
                          </a:ln>
                          <a:solidFill>
                            <a:schemeClr val="tx1"/>
                          </a:solidFill>
                          <a:effectLst/>
                          <a:latin typeface="Arial" charset="0"/>
                          <a:ea typeface="ＭＳ Ｐゴシック" charset="0"/>
                          <a:cs typeface="Tahoma" charset="0"/>
                        </a:rPr>
                        <a:t>Hypertension artérielle</a:t>
                      </a:r>
                      <a:endParaRPr kumimoji="0" lang="en-US" sz="1500" b="0" i="0" u="none" strike="noStrike" cap="none" normalizeH="0" baseline="0">
                        <a:ln>
                          <a:noFill/>
                        </a:ln>
                        <a:solidFill>
                          <a:schemeClr val="tx1"/>
                        </a:solidFill>
                        <a:effectLst/>
                        <a:latin typeface="Arial" charset="0"/>
                        <a:ea typeface="ＭＳ Ｐゴシック" charset="0"/>
                        <a:cs typeface="Tahoma" charset="0"/>
                      </a:endParaRPr>
                    </a:p>
                  </a:txBody>
                  <a:tcPr marL="205652" marR="205652" marT="45703" marB="45703"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600" b="1" i="0" u="none" strike="noStrike" cap="none" normalizeH="0" baseline="0">
                          <a:ln>
                            <a:noFill/>
                          </a:ln>
                          <a:solidFill>
                            <a:srgbClr val="E64721"/>
                          </a:solidFill>
                          <a:effectLst/>
                          <a:latin typeface="Arial" charset="0"/>
                          <a:ea typeface="ＭＳ Ｐゴシック" charset="0"/>
                          <a:cs typeface="Tahoma" charset="0"/>
                        </a:rPr>
                        <a:t>1</a:t>
                      </a:r>
                      <a:endParaRPr kumimoji="0" lang="en-US" sz="1600" b="1" i="0" u="none" strike="noStrike" cap="none" normalizeH="0" baseline="0">
                        <a:ln>
                          <a:noFill/>
                        </a:ln>
                        <a:solidFill>
                          <a:srgbClr val="E64721"/>
                        </a:solidFill>
                        <a:effectLst/>
                        <a:latin typeface="Arial" charset="0"/>
                        <a:ea typeface="ＭＳ Ｐゴシック" charset="0"/>
                        <a:cs typeface="Tahoma" charset="0"/>
                      </a:endParaRPr>
                    </a:p>
                  </a:txBody>
                  <a:tcPr marL="205652" marR="205652" marT="45703" marB="45703"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361929">
                <a:tc>
                  <a:txBody>
                    <a:bodyPr/>
                    <a:lstStyle/>
                    <a:p>
                      <a:pPr marL="0" marR="0" lvl="0" indent="0" algn="l" defTabSz="914400" rtl="0" eaLnBrk="0" fontAlgn="base" latinLnBrk="0" hangingPunct="0">
                        <a:lnSpc>
                          <a:spcPct val="100000"/>
                        </a:lnSpc>
                        <a:spcBef>
                          <a:spcPts val="800"/>
                        </a:spcBef>
                        <a:spcAft>
                          <a:spcPct val="0"/>
                        </a:spcAft>
                        <a:buClrTx/>
                        <a:buSzTx/>
                        <a:buFontTx/>
                        <a:buNone/>
                        <a:tabLst/>
                      </a:pPr>
                      <a:r>
                        <a:rPr kumimoji="0" lang="en-GB" sz="1500" b="1" i="0" u="none" strike="noStrike" cap="none" normalizeH="0" baseline="0">
                          <a:ln>
                            <a:noFill/>
                          </a:ln>
                          <a:solidFill>
                            <a:srgbClr val="E64721"/>
                          </a:solidFill>
                          <a:effectLst/>
                          <a:latin typeface="Arial" charset="0"/>
                          <a:ea typeface="ＭＳ Ｐゴシック" charset="0"/>
                          <a:cs typeface="Tahoma" charset="0"/>
                        </a:rPr>
                        <a:t>A :</a:t>
                      </a:r>
                      <a:r>
                        <a:rPr kumimoji="0" lang="en-GB" sz="1500" b="0" i="0" u="none" strike="noStrike" cap="none" normalizeH="0" baseline="0">
                          <a:ln>
                            <a:noFill/>
                          </a:ln>
                          <a:solidFill>
                            <a:srgbClr val="E64721"/>
                          </a:solidFill>
                          <a:effectLst/>
                          <a:latin typeface="Arial" charset="0"/>
                          <a:ea typeface="ＭＳ Ｐゴシック" charset="0"/>
                          <a:cs typeface="Tahoma" charset="0"/>
                        </a:rPr>
                        <a:t> </a:t>
                      </a:r>
                      <a:r>
                        <a:rPr kumimoji="0" lang="en-GB" sz="1500" b="0" i="0" u="none" strike="noStrike" cap="none" normalizeH="0" baseline="0">
                          <a:ln>
                            <a:noFill/>
                          </a:ln>
                          <a:solidFill>
                            <a:schemeClr val="tx1"/>
                          </a:solidFill>
                          <a:effectLst/>
                          <a:latin typeface="Arial" charset="0"/>
                          <a:ea typeface="ＭＳ Ｐゴシック" charset="0"/>
                          <a:cs typeface="Tahoma" charset="0"/>
                        </a:rPr>
                        <a:t>Age </a:t>
                      </a:r>
                      <a:r>
                        <a:rPr kumimoji="0" lang="en-GB" sz="1500" b="0" i="0" u="none" strike="noStrike" cap="none" normalizeH="0" baseline="0">
                          <a:ln>
                            <a:noFill/>
                          </a:ln>
                          <a:solidFill>
                            <a:schemeClr val="tx1"/>
                          </a:solidFill>
                          <a:effectLst/>
                          <a:latin typeface="Arial" charset="0"/>
                          <a:ea typeface="ＭＳ Ｐゴシック" charset="0"/>
                          <a:cs typeface="Tahoma" charset="0"/>
                          <a:sym typeface="Symbol" charset="0"/>
                        </a:rPr>
                        <a:t> 75 ans</a:t>
                      </a:r>
                    </a:p>
                  </a:txBody>
                  <a:tcPr marL="205652" marR="205652" marT="45703" marB="45703"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600" b="1" i="0" u="none" strike="noStrike" cap="none" normalizeH="0" baseline="0">
                          <a:ln>
                            <a:noFill/>
                          </a:ln>
                          <a:solidFill>
                            <a:schemeClr val="bg1"/>
                          </a:solidFill>
                          <a:effectLst/>
                          <a:latin typeface="Arial" charset="0"/>
                          <a:ea typeface="ＭＳ Ｐゴシック" charset="0"/>
                          <a:cs typeface="Tahoma" charset="0"/>
                        </a:rPr>
                        <a:t>2</a:t>
                      </a:r>
                      <a:endParaRPr kumimoji="0" lang="en-US" sz="1600" b="1" i="0" u="none" strike="noStrike" cap="none" normalizeH="0" baseline="0">
                        <a:ln>
                          <a:noFill/>
                        </a:ln>
                        <a:solidFill>
                          <a:schemeClr val="bg1"/>
                        </a:solidFill>
                        <a:effectLst/>
                        <a:latin typeface="Arial" charset="0"/>
                        <a:ea typeface="ＭＳ Ｐゴシック" charset="0"/>
                        <a:cs typeface="Tahoma" charset="0"/>
                      </a:endParaRPr>
                    </a:p>
                  </a:txBody>
                  <a:tcPr marL="205652" marR="205652" marT="45703" marB="45703"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64721"/>
                    </a:solidFill>
                  </a:tcPr>
                </a:tc>
              </a:tr>
              <a:tr h="366692">
                <a:tc>
                  <a:txBody>
                    <a:bodyPr/>
                    <a:lstStyle/>
                    <a:p>
                      <a:pPr marL="0" marR="0" lvl="0" indent="0" algn="l" defTabSz="914400" rtl="0" eaLnBrk="0" fontAlgn="base" latinLnBrk="0" hangingPunct="0">
                        <a:lnSpc>
                          <a:spcPct val="100000"/>
                        </a:lnSpc>
                        <a:spcBef>
                          <a:spcPts val="800"/>
                        </a:spcBef>
                        <a:spcAft>
                          <a:spcPct val="0"/>
                        </a:spcAft>
                        <a:buClrTx/>
                        <a:buSzTx/>
                        <a:buFontTx/>
                        <a:buNone/>
                        <a:tabLst/>
                      </a:pPr>
                      <a:r>
                        <a:rPr kumimoji="0" lang="en-GB" sz="1500" b="1" i="0" u="none" strike="noStrike" cap="none" normalizeH="0" baseline="0">
                          <a:ln>
                            <a:noFill/>
                          </a:ln>
                          <a:solidFill>
                            <a:srgbClr val="E64721"/>
                          </a:solidFill>
                          <a:effectLst/>
                          <a:latin typeface="Arial" charset="0"/>
                          <a:ea typeface="ＭＳ Ｐゴシック" charset="0"/>
                          <a:cs typeface="Tahoma" charset="0"/>
                        </a:rPr>
                        <a:t>D :</a:t>
                      </a:r>
                      <a:r>
                        <a:rPr kumimoji="0" lang="en-GB" sz="1500" b="0" i="0" u="none" strike="noStrike" cap="none" normalizeH="0" baseline="0">
                          <a:ln>
                            <a:noFill/>
                          </a:ln>
                          <a:solidFill>
                            <a:srgbClr val="FFFFFF"/>
                          </a:solidFill>
                          <a:effectLst/>
                          <a:latin typeface="Arial" charset="0"/>
                          <a:ea typeface="ＭＳ Ｐゴシック" charset="0"/>
                          <a:cs typeface="Tahoma" charset="0"/>
                        </a:rPr>
                        <a:t> diabète</a:t>
                      </a:r>
                      <a:endParaRPr kumimoji="0" lang="en-US" sz="1500" b="0" i="0" u="none" strike="noStrike" cap="none" normalizeH="0" baseline="0">
                        <a:ln>
                          <a:noFill/>
                        </a:ln>
                        <a:solidFill>
                          <a:schemeClr val="tx1"/>
                        </a:solidFill>
                        <a:effectLst/>
                        <a:latin typeface="Arial" charset="0"/>
                        <a:ea typeface="ＭＳ Ｐゴシック" charset="0"/>
                        <a:cs typeface="Tahoma" charset="0"/>
                      </a:endParaRPr>
                    </a:p>
                  </a:txBody>
                  <a:tcPr marL="205652" marR="205652" marT="45703" marB="45703"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600" b="1" i="0" u="none" strike="noStrike" cap="none" normalizeH="0" baseline="0">
                          <a:ln>
                            <a:noFill/>
                          </a:ln>
                          <a:solidFill>
                            <a:srgbClr val="E64721"/>
                          </a:solidFill>
                          <a:effectLst/>
                          <a:latin typeface="Arial" charset="0"/>
                          <a:ea typeface="ＭＳ Ｐゴシック" charset="0"/>
                          <a:cs typeface="Tahoma" charset="0"/>
                        </a:rPr>
                        <a:t>1</a:t>
                      </a:r>
                      <a:endParaRPr kumimoji="0" lang="en-US" sz="1600" b="1" i="0" u="none" strike="noStrike" cap="none" normalizeH="0" baseline="0">
                        <a:ln>
                          <a:noFill/>
                        </a:ln>
                        <a:solidFill>
                          <a:srgbClr val="E64721"/>
                        </a:solidFill>
                        <a:effectLst/>
                        <a:latin typeface="Arial" charset="0"/>
                        <a:ea typeface="ＭＳ Ｐゴシック" charset="0"/>
                        <a:cs typeface="Tahoma" charset="0"/>
                      </a:endParaRPr>
                    </a:p>
                  </a:txBody>
                  <a:tcPr marL="205652" marR="205652" marT="45703" marB="45703"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549243">
                <a:tc>
                  <a:txBody>
                    <a:bodyPr/>
                    <a:lstStyle/>
                    <a:p>
                      <a:pPr marL="0" marR="0" lvl="0" indent="0" algn="l" defTabSz="914400" rtl="0" eaLnBrk="0" fontAlgn="base" latinLnBrk="0" hangingPunct="0">
                        <a:lnSpc>
                          <a:spcPct val="100000"/>
                        </a:lnSpc>
                        <a:spcBef>
                          <a:spcPts val="800"/>
                        </a:spcBef>
                        <a:spcAft>
                          <a:spcPct val="0"/>
                        </a:spcAft>
                        <a:buClrTx/>
                        <a:buSzTx/>
                        <a:buFontTx/>
                        <a:buNone/>
                        <a:tabLst/>
                      </a:pPr>
                      <a:r>
                        <a:rPr kumimoji="0" lang="en-GB" sz="1500" b="1" i="0" u="none" strike="noStrike" cap="none" normalizeH="0" baseline="0">
                          <a:ln>
                            <a:noFill/>
                          </a:ln>
                          <a:solidFill>
                            <a:srgbClr val="E64721"/>
                          </a:solidFill>
                          <a:effectLst/>
                          <a:latin typeface="Arial" charset="0"/>
                          <a:ea typeface="ＭＳ Ｐゴシック" charset="0"/>
                          <a:cs typeface="Tahoma" charset="0"/>
                        </a:rPr>
                        <a:t>S : </a:t>
                      </a:r>
                      <a:r>
                        <a:rPr kumimoji="0" lang="en-GB" sz="1500" b="0" i="0" u="none" strike="noStrike" cap="none" normalizeH="0" baseline="0">
                          <a:ln>
                            <a:noFill/>
                          </a:ln>
                          <a:solidFill>
                            <a:schemeClr val="tx1"/>
                          </a:solidFill>
                          <a:effectLst/>
                          <a:latin typeface="Arial" charset="0"/>
                          <a:ea typeface="ＭＳ Ｐゴシック" charset="0"/>
                          <a:cs typeface="Tahoma" charset="0"/>
                        </a:rPr>
                        <a:t>AVC / Accident ischémique transitoire / Thrombo-embolie</a:t>
                      </a:r>
                      <a:endParaRPr kumimoji="0" lang="en-US" sz="1500" b="0" i="0" u="none" strike="noStrike" cap="none" normalizeH="0" baseline="0">
                        <a:ln>
                          <a:noFill/>
                        </a:ln>
                        <a:solidFill>
                          <a:schemeClr val="tx1"/>
                        </a:solidFill>
                        <a:effectLst/>
                        <a:latin typeface="Arial" charset="0"/>
                        <a:ea typeface="ＭＳ Ｐゴシック" charset="0"/>
                        <a:cs typeface="Tahoma" charset="0"/>
                      </a:endParaRPr>
                    </a:p>
                  </a:txBody>
                  <a:tcPr marL="205652" marR="205652" marT="45703" marB="45703"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600" b="1" i="0" u="none" strike="noStrike" cap="none" normalizeH="0" baseline="0">
                          <a:ln>
                            <a:noFill/>
                          </a:ln>
                          <a:solidFill>
                            <a:srgbClr val="E64721"/>
                          </a:solidFill>
                          <a:effectLst/>
                          <a:latin typeface="Arial" charset="0"/>
                          <a:ea typeface="ＭＳ Ｐゴシック" charset="0"/>
                          <a:cs typeface="Tahoma" charset="0"/>
                        </a:rPr>
                        <a:t>2</a:t>
                      </a:r>
                      <a:endParaRPr kumimoji="0" lang="en-US" sz="1600" b="1" i="0" u="none" strike="noStrike" cap="none" normalizeH="0" baseline="0">
                        <a:ln>
                          <a:noFill/>
                        </a:ln>
                        <a:solidFill>
                          <a:srgbClr val="E64721"/>
                        </a:solidFill>
                        <a:effectLst/>
                        <a:latin typeface="Arial" charset="0"/>
                        <a:ea typeface="ＭＳ Ｐゴシック" charset="0"/>
                        <a:cs typeface="Tahoma" charset="0"/>
                      </a:endParaRPr>
                    </a:p>
                  </a:txBody>
                  <a:tcPr marL="205652" marR="205652" marT="45703" marB="45703"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r>
              <a:tr h="1235003">
                <a:tc>
                  <a:txBody>
                    <a:bodyPr/>
                    <a:lstStyle/>
                    <a:p>
                      <a:pPr marL="0" marR="0" lvl="0" indent="0" algn="l" defTabSz="914400" rtl="0" eaLnBrk="0" fontAlgn="base" latinLnBrk="0" hangingPunct="0">
                        <a:lnSpc>
                          <a:spcPct val="100000"/>
                        </a:lnSpc>
                        <a:spcBef>
                          <a:spcPts val="800"/>
                        </a:spcBef>
                        <a:spcAft>
                          <a:spcPct val="0"/>
                        </a:spcAft>
                        <a:buClrTx/>
                        <a:buSzTx/>
                        <a:buFontTx/>
                        <a:buNone/>
                        <a:tabLst/>
                      </a:pPr>
                      <a:r>
                        <a:rPr kumimoji="0" lang="en-GB" sz="1500" b="1" i="0" u="none" strike="noStrike" cap="none" normalizeH="0" baseline="0">
                          <a:ln>
                            <a:noFill/>
                          </a:ln>
                          <a:solidFill>
                            <a:srgbClr val="E64721"/>
                          </a:solidFill>
                          <a:effectLst/>
                          <a:latin typeface="Arial" charset="0"/>
                          <a:ea typeface="ＭＳ Ｐゴシック" charset="0"/>
                          <a:cs typeface="Tahoma" charset="0"/>
                        </a:rPr>
                        <a:t>V : </a:t>
                      </a:r>
                      <a:r>
                        <a:rPr kumimoji="0" lang="en-GB" sz="1500" b="0" i="0" u="none" strike="noStrike" cap="none" normalizeH="0" baseline="0">
                          <a:ln>
                            <a:noFill/>
                          </a:ln>
                          <a:solidFill>
                            <a:schemeClr val="tx1"/>
                          </a:solidFill>
                          <a:effectLst/>
                          <a:latin typeface="Arial" charset="0"/>
                          <a:ea typeface="ＭＳ Ｐゴシック" charset="0"/>
                          <a:cs typeface="Tahoma" charset="0"/>
                        </a:rPr>
                        <a:t>maladie vasculaire (ATCD d’infarctus </a:t>
                      </a:r>
                      <a:br>
                        <a:rPr kumimoji="0" lang="en-GB" sz="1500" b="0" i="0" u="none" strike="noStrike" cap="none" normalizeH="0" baseline="0">
                          <a:ln>
                            <a:noFill/>
                          </a:ln>
                          <a:solidFill>
                            <a:schemeClr val="tx1"/>
                          </a:solidFill>
                          <a:effectLst/>
                          <a:latin typeface="Arial" charset="0"/>
                          <a:ea typeface="ＭＳ Ｐゴシック" charset="0"/>
                          <a:cs typeface="Tahoma" charset="0"/>
                        </a:rPr>
                      </a:br>
                      <a:r>
                        <a:rPr kumimoji="0" lang="en-GB" sz="1500" b="0" i="0" u="none" strike="noStrike" cap="none" normalizeH="0" baseline="0">
                          <a:ln>
                            <a:noFill/>
                          </a:ln>
                          <a:solidFill>
                            <a:schemeClr val="tx1"/>
                          </a:solidFill>
                          <a:effectLst/>
                          <a:latin typeface="Arial" charset="0"/>
                          <a:ea typeface="ＭＳ Ｐゴシック" charset="0"/>
                          <a:cs typeface="Tahoma" charset="0"/>
                        </a:rPr>
                        <a:t>du myocarde, maladie artérielle périphérique ou plaque aortique)</a:t>
                      </a:r>
                      <a:endParaRPr kumimoji="0" lang="en-US" sz="1500" b="1" i="0" u="none" strike="noStrike" cap="none" normalizeH="0" baseline="0">
                        <a:ln>
                          <a:noFill/>
                        </a:ln>
                        <a:solidFill>
                          <a:schemeClr val="tx1"/>
                        </a:solidFill>
                        <a:effectLst/>
                        <a:latin typeface="Arial" charset="0"/>
                        <a:ea typeface="ＭＳ Ｐゴシック" charset="0"/>
                        <a:cs typeface="Tahoma" charset="0"/>
                      </a:endParaRPr>
                    </a:p>
                  </a:txBody>
                  <a:tcPr marL="205652" marR="205652" marT="45703" marB="45703"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600" b="1" i="0" u="none" strike="noStrike" cap="none" normalizeH="0" baseline="0">
                          <a:ln>
                            <a:noFill/>
                          </a:ln>
                          <a:solidFill>
                            <a:schemeClr val="bg1"/>
                          </a:solidFill>
                          <a:effectLst/>
                          <a:latin typeface="Arial" charset="0"/>
                          <a:ea typeface="ＭＳ Ｐゴシック" charset="0"/>
                          <a:cs typeface="Tahoma" charset="0"/>
                        </a:rPr>
                        <a:t>1</a:t>
                      </a:r>
                      <a:endParaRPr kumimoji="0" lang="en-US" sz="1600" b="1" i="0" u="none" strike="noStrike" cap="none" normalizeH="0" baseline="0">
                        <a:ln>
                          <a:noFill/>
                        </a:ln>
                        <a:solidFill>
                          <a:schemeClr val="bg1"/>
                        </a:solidFill>
                        <a:effectLst/>
                        <a:latin typeface="Arial" charset="0"/>
                        <a:ea typeface="ＭＳ Ｐゴシック" charset="0"/>
                        <a:cs typeface="Tahoma" charset="0"/>
                      </a:endParaRPr>
                    </a:p>
                  </a:txBody>
                  <a:tcPr marL="205652" marR="205652" marT="45703" marB="45703"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64721"/>
                    </a:solidFill>
                  </a:tcPr>
                </a:tc>
              </a:tr>
              <a:tr h="361929">
                <a:tc>
                  <a:txBody>
                    <a:bodyPr/>
                    <a:lstStyle/>
                    <a:p>
                      <a:pPr marL="0" marR="0" lvl="0" indent="0" algn="l" defTabSz="914400" rtl="0" eaLnBrk="0" fontAlgn="base" latinLnBrk="0" hangingPunct="0">
                        <a:lnSpc>
                          <a:spcPct val="100000"/>
                        </a:lnSpc>
                        <a:spcBef>
                          <a:spcPts val="800"/>
                        </a:spcBef>
                        <a:spcAft>
                          <a:spcPct val="0"/>
                        </a:spcAft>
                        <a:buClrTx/>
                        <a:buSzTx/>
                        <a:buFontTx/>
                        <a:buNone/>
                        <a:tabLst/>
                      </a:pPr>
                      <a:r>
                        <a:rPr kumimoji="0" lang="en-GB" sz="1500" b="1" i="0" u="none" strike="noStrike" cap="none" normalizeH="0" baseline="0">
                          <a:ln>
                            <a:noFill/>
                          </a:ln>
                          <a:solidFill>
                            <a:srgbClr val="E64721"/>
                          </a:solidFill>
                          <a:effectLst/>
                          <a:latin typeface="Arial" charset="0"/>
                          <a:ea typeface="ＭＳ Ｐゴシック" charset="0"/>
                          <a:cs typeface="Tahoma" charset="0"/>
                        </a:rPr>
                        <a:t>A :</a:t>
                      </a:r>
                      <a:r>
                        <a:rPr kumimoji="0" lang="en-GB" sz="1500" b="1" i="0" u="none" strike="noStrike" cap="none" normalizeH="0" baseline="0">
                          <a:ln>
                            <a:noFill/>
                          </a:ln>
                          <a:solidFill>
                            <a:schemeClr val="tx1"/>
                          </a:solidFill>
                          <a:effectLst/>
                          <a:latin typeface="Arial" charset="0"/>
                          <a:ea typeface="ＭＳ Ｐゴシック" charset="0"/>
                          <a:cs typeface="Tahoma" charset="0"/>
                        </a:rPr>
                        <a:t>A</a:t>
                      </a:r>
                      <a:r>
                        <a:rPr kumimoji="0" lang="en-GB" sz="1500" b="0" i="0" u="none" strike="noStrike" cap="none" normalizeH="0" baseline="0">
                          <a:ln>
                            <a:noFill/>
                          </a:ln>
                          <a:solidFill>
                            <a:schemeClr val="tx1"/>
                          </a:solidFill>
                          <a:effectLst/>
                          <a:latin typeface="Arial" charset="0"/>
                          <a:ea typeface="ＭＳ Ｐゴシック" charset="0"/>
                          <a:cs typeface="Tahoma" charset="0"/>
                        </a:rPr>
                        <a:t>ge 65–74 ans</a:t>
                      </a:r>
                    </a:p>
                  </a:txBody>
                  <a:tcPr marL="205652" marR="205652" marT="45703" marB="45703"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600" b="1" i="0" u="none" strike="noStrike" cap="none" normalizeH="0" baseline="0">
                          <a:ln>
                            <a:noFill/>
                          </a:ln>
                          <a:solidFill>
                            <a:schemeClr val="bg1"/>
                          </a:solidFill>
                          <a:effectLst/>
                          <a:latin typeface="Arial" charset="0"/>
                          <a:ea typeface="ＭＳ Ｐゴシック" charset="0"/>
                          <a:cs typeface="Tahoma" charset="0"/>
                        </a:rPr>
                        <a:t>1</a:t>
                      </a:r>
                      <a:endParaRPr kumimoji="0" lang="en-US" sz="1600" b="1" i="0" u="none" strike="noStrike" cap="none" normalizeH="0" baseline="0">
                        <a:ln>
                          <a:noFill/>
                        </a:ln>
                        <a:solidFill>
                          <a:schemeClr val="bg1"/>
                        </a:solidFill>
                        <a:effectLst/>
                        <a:latin typeface="Arial" charset="0"/>
                        <a:ea typeface="ＭＳ Ｐゴシック" charset="0"/>
                        <a:cs typeface="Tahoma" charset="0"/>
                      </a:endParaRPr>
                    </a:p>
                  </a:txBody>
                  <a:tcPr marL="205652" marR="205652" marT="45703" marB="45703"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64721"/>
                    </a:solidFill>
                  </a:tcPr>
                </a:tc>
              </a:tr>
              <a:tr h="363517">
                <a:tc>
                  <a:txBody>
                    <a:bodyPr/>
                    <a:lstStyle/>
                    <a:p>
                      <a:pPr marL="0" marR="0" lvl="0" indent="0" algn="l" defTabSz="914400" rtl="0" eaLnBrk="0" fontAlgn="base" latinLnBrk="0" hangingPunct="0">
                        <a:lnSpc>
                          <a:spcPct val="100000"/>
                        </a:lnSpc>
                        <a:spcBef>
                          <a:spcPts val="800"/>
                        </a:spcBef>
                        <a:spcAft>
                          <a:spcPct val="0"/>
                        </a:spcAft>
                        <a:buClrTx/>
                        <a:buSzTx/>
                        <a:buFontTx/>
                        <a:buNone/>
                        <a:tabLst/>
                      </a:pPr>
                      <a:r>
                        <a:rPr kumimoji="0" lang="en-GB" sz="1500" b="1" i="0" u="none" strike="noStrike" cap="none" normalizeH="0" baseline="0">
                          <a:ln>
                            <a:noFill/>
                          </a:ln>
                          <a:solidFill>
                            <a:srgbClr val="E64721"/>
                          </a:solidFill>
                          <a:effectLst/>
                          <a:latin typeface="Arial" charset="0"/>
                          <a:ea typeface="ＭＳ Ｐゴシック" charset="0"/>
                          <a:cs typeface="Tahoma" charset="0"/>
                        </a:rPr>
                        <a:t>S : </a:t>
                      </a:r>
                      <a:r>
                        <a:rPr kumimoji="0" lang="en-GB" sz="1500" b="0" i="0" u="none" strike="noStrike" cap="none" normalizeH="0" baseline="0">
                          <a:ln>
                            <a:noFill/>
                          </a:ln>
                          <a:solidFill>
                            <a:schemeClr val="tx1"/>
                          </a:solidFill>
                          <a:effectLst/>
                          <a:latin typeface="Arial" charset="0"/>
                          <a:ea typeface="ＭＳ Ｐゴシック" charset="0"/>
                          <a:cs typeface="Tahoma" charset="0"/>
                        </a:rPr>
                        <a:t>sexe (féminin)</a:t>
                      </a:r>
                      <a:endParaRPr kumimoji="0" lang="en-GB" sz="1500" b="1" i="0" u="none" strike="noStrike" cap="none" normalizeH="0" baseline="0">
                        <a:ln>
                          <a:noFill/>
                        </a:ln>
                        <a:solidFill>
                          <a:schemeClr val="tx1"/>
                        </a:solidFill>
                        <a:effectLst/>
                        <a:latin typeface="Arial" charset="0"/>
                        <a:ea typeface="ＭＳ Ｐゴシック" charset="0"/>
                        <a:cs typeface="Tahoma" charset="0"/>
                      </a:endParaRPr>
                    </a:p>
                  </a:txBody>
                  <a:tcPr marL="205652" marR="205652" marT="45703" marB="45703"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600" b="1" i="0" u="none" strike="noStrike" cap="none" normalizeH="0" baseline="0">
                          <a:ln>
                            <a:noFill/>
                          </a:ln>
                          <a:solidFill>
                            <a:schemeClr val="bg1"/>
                          </a:solidFill>
                          <a:effectLst/>
                          <a:latin typeface="Arial" charset="0"/>
                          <a:ea typeface="ＭＳ Ｐゴシック" charset="0"/>
                          <a:cs typeface="Tahoma" charset="0"/>
                        </a:rPr>
                        <a:t>1</a:t>
                      </a:r>
                      <a:endParaRPr kumimoji="0" lang="en-US" sz="1600" b="1" i="0" u="none" strike="noStrike" cap="none" normalizeH="0" baseline="0">
                        <a:ln>
                          <a:noFill/>
                        </a:ln>
                        <a:solidFill>
                          <a:schemeClr val="bg1"/>
                        </a:solidFill>
                        <a:effectLst/>
                        <a:latin typeface="Arial" charset="0"/>
                        <a:ea typeface="ＭＳ Ｐゴシック" charset="0"/>
                        <a:cs typeface="Tahoma" charset="0"/>
                      </a:endParaRPr>
                    </a:p>
                  </a:txBody>
                  <a:tcPr marL="205652" marR="205652" marT="45703" marB="45703"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a:noFill/>
                    </a:lnB>
                    <a:lnTlToBr>
                      <a:noFill/>
                    </a:lnTlToBr>
                    <a:lnBlToTr>
                      <a:noFill/>
                    </a:lnBlToTr>
                    <a:solidFill>
                      <a:srgbClr val="E64721"/>
                    </a:solidFill>
                  </a:tcPr>
                </a:tc>
              </a:tr>
            </a:tbl>
          </a:graphicData>
        </a:graphic>
      </p:graphicFrame>
      <p:graphicFrame>
        <p:nvGraphicFramePr>
          <p:cNvPr id="82003" name="Group 83"/>
          <p:cNvGraphicFramePr>
            <a:graphicFrameLocks noGrp="1"/>
          </p:cNvGraphicFramePr>
          <p:nvPr/>
        </p:nvGraphicFramePr>
        <p:xfrm>
          <a:off x="4643439" y="1773240"/>
          <a:ext cx="3960812" cy="4405313"/>
        </p:xfrm>
        <a:graphic>
          <a:graphicData uri="http://schemas.openxmlformats.org/drawingml/2006/table">
            <a:tbl>
              <a:tblPr/>
              <a:tblGrid>
                <a:gridCol w="1092200"/>
                <a:gridCol w="1122362"/>
                <a:gridCol w="1746250"/>
              </a:tblGrid>
              <a:tr h="1198563">
                <a:tc>
                  <a:txBody>
                    <a:bodyPr/>
                    <a:lstStyle/>
                    <a:p>
                      <a:pPr marL="0" marR="0" lvl="0" indent="0" algn="ctr" defTabSz="914400" rtl="0" eaLnBrk="1" fontAlgn="base" latinLnBrk="0" hangingPunct="1">
                        <a:lnSpc>
                          <a:spcPct val="100000"/>
                        </a:lnSpc>
                        <a:spcBef>
                          <a:spcPts val="800"/>
                        </a:spcBef>
                        <a:spcAft>
                          <a:spcPct val="0"/>
                        </a:spcAft>
                        <a:buClrTx/>
                        <a:buSzTx/>
                        <a:buFontTx/>
                        <a:buNone/>
                        <a:tabLst/>
                      </a:pPr>
                      <a:r>
                        <a:rPr kumimoji="0" lang="en-GB" sz="1800" b="1" i="0" u="none" strike="noStrike" cap="none" normalizeH="0" baseline="0">
                          <a:ln>
                            <a:noFill/>
                          </a:ln>
                          <a:solidFill>
                            <a:schemeClr val="bg1"/>
                          </a:solidFill>
                          <a:effectLst/>
                          <a:latin typeface="Arial" charset="0"/>
                          <a:ea typeface="ＭＳ Ｐゴシック" charset="0"/>
                          <a:cs typeface="Tahoma" charset="0"/>
                        </a:rPr>
                        <a:t>Score CHA</a:t>
                      </a:r>
                      <a:r>
                        <a:rPr kumimoji="0" lang="en-GB" sz="1800" b="1" i="0" u="none" strike="noStrike" cap="none" normalizeH="0" baseline="-25000">
                          <a:ln>
                            <a:noFill/>
                          </a:ln>
                          <a:solidFill>
                            <a:schemeClr val="bg1"/>
                          </a:solidFill>
                          <a:effectLst/>
                          <a:latin typeface="Arial" charset="0"/>
                          <a:ea typeface="ＭＳ Ｐゴシック" charset="0"/>
                          <a:cs typeface="Tahoma" charset="0"/>
                        </a:rPr>
                        <a:t>2</a:t>
                      </a:r>
                      <a:r>
                        <a:rPr kumimoji="0" lang="en-GB" sz="1800" b="1" i="0" u="none" strike="noStrike" cap="none" normalizeH="0" baseline="0">
                          <a:ln>
                            <a:noFill/>
                          </a:ln>
                          <a:solidFill>
                            <a:schemeClr val="bg1"/>
                          </a:solidFill>
                          <a:effectLst/>
                          <a:latin typeface="Arial" charset="0"/>
                          <a:ea typeface="ＭＳ Ｐゴシック" charset="0"/>
                          <a:cs typeface="Tahoma" charset="0"/>
                        </a:rPr>
                        <a:t>DS</a:t>
                      </a:r>
                      <a:r>
                        <a:rPr kumimoji="0" lang="en-GB" sz="1800" b="1" i="0" u="none" strike="noStrike" cap="none" normalizeH="0" baseline="-25000">
                          <a:ln>
                            <a:noFill/>
                          </a:ln>
                          <a:solidFill>
                            <a:schemeClr val="bg1"/>
                          </a:solidFill>
                          <a:effectLst/>
                          <a:latin typeface="Arial" charset="0"/>
                          <a:ea typeface="ＭＳ Ｐゴシック" charset="0"/>
                          <a:cs typeface="Tahoma" charset="0"/>
                        </a:rPr>
                        <a:t>2</a:t>
                      </a:r>
                      <a:br>
                        <a:rPr kumimoji="0" lang="en-GB" sz="1800" b="1" i="0" u="none" strike="noStrike" cap="none" normalizeH="0" baseline="-25000">
                          <a:ln>
                            <a:noFill/>
                          </a:ln>
                          <a:solidFill>
                            <a:schemeClr val="bg1"/>
                          </a:solidFill>
                          <a:effectLst/>
                          <a:latin typeface="Arial" charset="0"/>
                          <a:ea typeface="ＭＳ Ｐゴシック" charset="0"/>
                          <a:cs typeface="Tahoma" charset="0"/>
                        </a:rPr>
                      </a:br>
                      <a:r>
                        <a:rPr kumimoji="0" lang="en-GB" sz="1800" b="1" i="0" u="none" strike="noStrike" cap="none" normalizeH="0" baseline="0">
                          <a:ln>
                            <a:noFill/>
                          </a:ln>
                          <a:solidFill>
                            <a:schemeClr val="bg1"/>
                          </a:solidFill>
                          <a:effectLst/>
                          <a:latin typeface="Arial" charset="0"/>
                          <a:ea typeface="ＭＳ Ｐゴシック" charset="0"/>
                          <a:cs typeface="Tahoma" charset="0"/>
                        </a:rPr>
                        <a:t>-VASc</a:t>
                      </a:r>
                      <a:endParaRPr kumimoji="0" lang="en-US" sz="1800" b="1" i="0" u="none" strike="noStrike" cap="none" normalizeH="0" baseline="0">
                        <a:ln>
                          <a:noFill/>
                        </a:ln>
                        <a:solidFill>
                          <a:schemeClr val="bg1"/>
                        </a:solidFill>
                        <a:effectLst/>
                        <a:latin typeface="Arial" charset="0"/>
                        <a:ea typeface="ＭＳ Ｐゴシック" charset="0"/>
                        <a:cs typeface="Tahoma" charset="0"/>
                      </a:endParaRPr>
                    </a:p>
                  </a:txBody>
                  <a:tcPr marL="91414" marR="91414" marT="45696" marB="45696" horzOverflow="overflow">
                    <a:lnL>
                      <a:noFill/>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solidFill>
                      <a:srgbClr val="0699D2"/>
                    </a:solidFill>
                  </a:tcPr>
                </a:tc>
                <a:tc>
                  <a:txBody>
                    <a:bodyPr/>
                    <a:lstStyle/>
                    <a:p>
                      <a:pPr marL="0" marR="0" lvl="0" indent="0" algn="ctr" defTabSz="914400" rtl="0" eaLnBrk="1" fontAlgn="base" latinLnBrk="0" hangingPunct="1">
                        <a:lnSpc>
                          <a:spcPct val="100000"/>
                        </a:lnSpc>
                        <a:spcBef>
                          <a:spcPts val="800"/>
                        </a:spcBef>
                        <a:spcAft>
                          <a:spcPct val="0"/>
                        </a:spcAft>
                        <a:buClrTx/>
                        <a:buSzTx/>
                        <a:buFontTx/>
                        <a:buNone/>
                        <a:tabLst/>
                      </a:pPr>
                      <a:r>
                        <a:rPr kumimoji="0" lang="en-GB" sz="1800" b="1" i="0" u="none" strike="noStrike" cap="none" normalizeH="0" baseline="0">
                          <a:ln>
                            <a:noFill/>
                          </a:ln>
                          <a:solidFill>
                            <a:schemeClr val="bg1"/>
                          </a:solidFill>
                          <a:effectLst/>
                          <a:latin typeface="Arial" charset="0"/>
                          <a:ea typeface="ＭＳ Ｐゴシック" charset="0"/>
                          <a:cs typeface="Tahoma" charset="0"/>
                        </a:rPr>
                        <a:t>Patients </a:t>
                      </a:r>
                      <a:br>
                        <a:rPr kumimoji="0" lang="en-GB" sz="1800" b="1" i="0" u="none" strike="noStrike" cap="none" normalizeH="0" baseline="0">
                          <a:ln>
                            <a:noFill/>
                          </a:ln>
                          <a:solidFill>
                            <a:schemeClr val="bg1"/>
                          </a:solidFill>
                          <a:effectLst/>
                          <a:latin typeface="Arial" charset="0"/>
                          <a:ea typeface="ＭＳ Ｐゴシック" charset="0"/>
                          <a:cs typeface="Tahoma" charset="0"/>
                        </a:rPr>
                      </a:br>
                      <a:r>
                        <a:rPr kumimoji="0" lang="en-GB" sz="1800" b="1" i="0" u="none" strike="noStrike" cap="none" normalizeH="0" baseline="0">
                          <a:ln>
                            <a:noFill/>
                          </a:ln>
                          <a:solidFill>
                            <a:schemeClr val="bg1"/>
                          </a:solidFill>
                          <a:effectLst/>
                          <a:latin typeface="Arial" charset="0"/>
                          <a:ea typeface="ＭＳ Ｐゴシック" charset="0"/>
                          <a:cs typeface="Tahoma" charset="0"/>
                        </a:rPr>
                        <a:t>(n = 7329)</a:t>
                      </a:r>
                    </a:p>
                  </a:txBody>
                  <a:tcPr marL="91414" marR="91414" marT="45696" marB="45696"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solidFill>
                      <a:srgbClr val="0699D2"/>
                    </a:solidFill>
                  </a:tcPr>
                </a:tc>
                <a:tc>
                  <a:txBody>
                    <a:bodyPr/>
                    <a:lstStyle/>
                    <a:p>
                      <a:pPr marL="0" marR="0" lvl="0" indent="0" algn="ctr" defTabSz="914400" rtl="0" eaLnBrk="1" fontAlgn="base" latinLnBrk="0" hangingPunct="1">
                        <a:lnSpc>
                          <a:spcPct val="100000"/>
                        </a:lnSpc>
                        <a:spcBef>
                          <a:spcPts val="800"/>
                        </a:spcBef>
                        <a:spcAft>
                          <a:spcPct val="0"/>
                        </a:spcAft>
                        <a:buClrTx/>
                        <a:buSzTx/>
                        <a:buFontTx/>
                        <a:buNone/>
                        <a:tabLst/>
                      </a:pPr>
                      <a:r>
                        <a:rPr kumimoji="0" lang="en-GB" sz="1800" b="1" i="0" u="none" strike="noStrike" cap="none" normalizeH="0" baseline="0">
                          <a:ln>
                            <a:noFill/>
                          </a:ln>
                          <a:solidFill>
                            <a:schemeClr val="bg1"/>
                          </a:solidFill>
                          <a:effectLst/>
                          <a:latin typeface="Arial" charset="0"/>
                          <a:ea typeface="ＭＳ Ｐゴシック" charset="0"/>
                          <a:cs typeface="Tahoma" charset="0"/>
                        </a:rPr>
                        <a:t>Taux d’AVC ajusté</a:t>
                      </a:r>
                    </a:p>
                    <a:p>
                      <a:pPr marL="0" marR="0" lvl="0" indent="0" algn="ctr" defTabSz="914400" rtl="0" eaLnBrk="1" fontAlgn="base" latinLnBrk="0" hangingPunct="1">
                        <a:lnSpc>
                          <a:spcPct val="100000"/>
                        </a:lnSpc>
                        <a:spcBef>
                          <a:spcPts val="800"/>
                        </a:spcBef>
                        <a:spcAft>
                          <a:spcPct val="0"/>
                        </a:spcAft>
                        <a:buClrTx/>
                        <a:buSzTx/>
                        <a:buFontTx/>
                        <a:buNone/>
                        <a:tabLst/>
                      </a:pPr>
                      <a:r>
                        <a:rPr kumimoji="0" lang="en-GB" sz="1800" b="1" i="0" u="none" strike="noStrike" cap="none" normalizeH="0" baseline="0">
                          <a:ln>
                            <a:noFill/>
                          </a:ln>
                          <a:solidFill>
                            <a:schemeClr val="bg1"/>
                          </a:solidFill>
                          <a:effectLst/>
                          <a:latin typeface="Arial" charset="0"/>
                          <a:ea typeface="ＭＳ Ｐゴシック" charset="0"/>
                          <a:cs typeface="Tahoma" charset="0"/>
                        </a:rPr>
                        <a:t>(%/an)* </a:t>
                      </a:r>
                      <a:r>
                        <a:rPr kumimoji="0" lang="en-GB" sz="1800" b="1" i="0" u="none" strike="noStrike" cap="none" normalizeH="0" baseline="30000">
                          <a:ln>
                            <a:noFill/>
                          </a:ln>
                          <a:solidFill>
                            <a:schemeClr val="bg1"/>
                          </a:solidFill>
                          <a:effectLst/>
                          <a:latin typeface="Arial" charset="0"/>
                          <a:ea typeface="ＭＳ Ｐゴシック" charset="0"/>
                          <a:cs typeface="Tahoma" charset="0"/>
                        </a:rPr>
                        <a:t>(d’après 3)</a:t>
                      </a:r>
                    </a:p>
                  </a:txBody>
                  <a:tcPr marL="91414" marR="91414" marT="45696" marB="45696" horzOverflow="overflow">
                    <a:lnL w="28575" cap="flat" cmpd="sng" algn="ctr">
                      <a:solidFill>
                        <a:schemeClr val="bg1"/>
                      </a:solidFill>
                      <a:prstDash val="solid"/>
                      <a:round/>
                      <a:headEnd type="none" w="med" len="med"/>
                      <a:tailEnd type="none" w="med" len="med"/>
                    </a:lnL>
                    <a:lnR>
                      <a:noFill/>
                    </a:lnR>
                    <a:lnT>
                      <a:noFill/>
                    </a:lnT>
                    <a:lnB w="28575" cap="flat" cmpd="sng" algn="ctr">
                      <a:solidFill>
                        <a:schemeClr val="bg1"/>
                      </a:solidFill>
                      <a:prstDash val="solid"/>
                      <a:round/>
                      <a:headEnd type="none" w="med" len="med"/>
                      <a:tailEnd type="none" w="med" len="med"/>
                    </a:lnB>
                    <a:lnTlToBr>
                      <a:noFill/>
                    </a:lnTlToBr>
                    <a:lnBlToTr>
                      <a:noFill/>
                    </a:lnBlToTr>
                    <a:solidFill>
                      <a:srgbClr val="0699D2"/>
                    </a:solidFill>
                  </a:tcPr>
                </a:tc>
              </a:tr>
              <a:tr h="320675">
                <a:tc>
                  <a:txBody>
                    <a:bodyPr/>
                    <a:lstStyle/>
                    <a:p>
                      <a:pPr marL="0" marR="0" lvl="0" indent="0" algn="ctr" defTabSz="914400" rtl="0" eaLnBrk="1" fontAlgn="base" latinLnBrk="0" hangingPunct="1">
                        <a:lnSpc>
                          <a:spcPct val="100000"/>
                        </a:lnSpc>
                        <a:spcBef>
                          <a:spcPts val="80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0</a:t>
                      </a:r>
                      <a:endParaRPr kumimoji="0" lang="en-US" sz="1500" b="0" i="0" u="none" strike="noStrike" cap="none" normalizeH="0" baseline="0">
                        <a:ln>
                          <a:noFill/>
                        </a:ln>
                        <a:solidFill>
                          <a:schemeClr val="tx1"/>
                        </a:solidFill>
                        <a:effectLst/>
                        <a:latin typeface="Arial" charset="0"/>
                        <a:ea typeface="ＭＳ Ｐゴシック" charset="0"/>
                        <a:cs typeface="Tahoma" charset="0"/>
                      </a:endParaRPr>
                    </a:p>
                  </a:txBody>
                  <a:tcPr marL="91414" marR="91414" marT="45696" marB="45696"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1</a:t>
                      </a:r>
                    </a:p>
                  </a:txBody>
                  <a:tcPr marL="91414" marR="91414" marT="45696" marB="45696"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0,0</a:t>
                      </a:r>
                    </a:p>
                  </a:txBody>
                  <a:tcPr marL="91414" marR="91414" marT="45696" marB="45696"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r>
              <a:tr h="320675">
                <a:tc>
                  <a:txBody>
                    <a:bodyPr/>
                    <a:lstStyle/>
                    <a:p>
                      <a:pPr marL="0" marR="0" lvl="0" indent="0" algn="ctr" defTabSz="914400" rtl="0" eaLnBrk="1" fontAlgn="base" latinLnBrk="0" hangingPunct="1">
                        <a:lnSpc>
                          <a:spcPct val="100000"/>
                        </a:lnSpc>
                        <a:spcBef>
                          <a:spcPts val="80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1</a:t>
                      </a:r>
                      <a:endParaRPr kumimoji="0" lang="en-US" sz="1500" b="0" i="0" u="none" strike="noStrike" cap="none" normalizeH="0" baseline="0">
                        <a:ln>
                          <a:noFill/>
                        </a:ln>
                        <a:solidFill>
                          <a:schemeClr val="tx1"/>
                        </a:solidFill>
                        <a:effectLst/>
                        <a:latin typeface="Arial" charset="0"/>
                        <a:ea typeface="ＭＳ Ｐゴシック" charset="0"/>
                        <a:cs typeface="Tahoma" charset="0"/>
                      </a:endParaRPr>
                    </a:p>
                  </a:txBody>
                  <a:tcPr marL="91414" marR="91414" marT="45696" marB="45696"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422</a:t>
                      </a:r>
                    </a:p>
                  </a:txBody>
                  <a:tcPr marL="91414" marR="91414" marT="45696" marB="45696"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1,3</a:t>
                      </a:r>
                    </a:p>
                  </a:txBody>
                  <a:tcPr marL="91414" marR="91414" marT="45696" marB="45696"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r>
              <a:tr h="320675">
                <a:tc>
                  <a:txBody>
                    <a:bodyPr/>
                    <a:lstStyle/>
                    <a:p>
                      <a:pPr marL="0" marR="0" lvl="0" indent="0" algn="ctr" defTabSz="914400" rtl="0" eaLnBrk="1" fontAlgn="base" latinLnBrk="0" hangingPunct="1">
                        <a:lnSpc>
                          <a:spcPct val="100000"/>
                        </a:lnSpc>
                        <a:spcBef>
                          <a:spcPts val="80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2</a:t>
                      </a:r>
                      <a:endParaRPr kumimoji="0" lang="en-US" sz="1500" b="0" i="0" u="none" strike="noStrike" cap="none" normalizeH="0" baseline="0">
                        <a:ln>
                          <a:noFill/>
                        </a:ln>
                        <a:solidFill>
                          <a:schemeClr val="tx1"/>
                        </a:solidFill>
                        <a:effectLst/>
                        <a:latin typeface="Arial" charset="0"/>
                        <a:ea typeface="ＭＳ Ｐゴシック" charset="0"/>
                        <a:cs typeface="Tahoma" charset="0"/>
                      </a:endParaRPr>
                    </a:p>
                  </a:txBody>
                  <a:tcPr marL="91414" marR="91414" marT="45696" marB="45696"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1230</a:t>
                      </a:r>
                    </a:p>
                  </a:txBody>
                  <a:tcPr marL="91414" marR="91414" marT="45696" marB="45696"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2,2</a:t>
                      </a:r>
                    </a:p>
                  </a:txBody>
                  <a:tcPr marL="91414" marR="91414" marT="45696" marB="45696"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r>
              <a:tr h="320675">
                <a:tc>
                  <a:txBody>
                    <a:bodyPr/>
                    <a:lstStyle/>
                    <a:p>
                      <a:pPr marL="0" marR="0" lvl="0" indent="0" algn="ctr" defTabSz="914400" rtl="0" eaLnBrk="1" fontAlgn="base" latinLnBrk="0" hangingPunct="1">
                        <a:lnSpc>
                          <a:spcPct val="100000"/>
                        </a:lnSpc>
                        <a:spcBef>
                          <a:spcPts val="80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3</a:t>
                      </a:r>
                      <a:endParaRPr kumimoji="0" lang="en-US" sz="1500" b="0" i="0" u="none" strike="noStrike" cap="none" normalizeH="0" baseline="0">
                        <a:ln>
                          <a:noFill/>
                        </a:ln>
                        <a:solidFill>
                          <a:schemeClr val="tx1"/>
                        </a:solidFill>
                        <a:effectLst/>
                        <a:latin typeface="Arial" charset="0"/>
                        <a:ea typeface="ＭＳ Ｐゴシック" charset="0"/>
                        <a:cs typeface="Tahoma" charset="0"/>
                      </a:endParaRPr>
                    </a:p>
                  </a:txBody>
                  <a:tcPr marL="91414" marR="91414" marT="45696" marB="45696"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1730</a:t>
                      </a:r>
                    </a:p>
                  </a:txBody>
                  <a:tcPr marL="91414" marR="91414" marT="45696" marB="45696"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3,2</a:t>
                      </a:r>
                    </a:p>
                  </a:txBody>
                  <a:tcPr marL="91414" marR="91414" marT="45696" marB="45696"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r>
              <a:tr h="320675">
                <a:tc>
                  <a:txBody>
                    <a:bodyPr/>
                    <a:lstStyle/>
                    <a:p>
                      <a:pPr marL="0" marR="0" lvl="0" indent="0" algn="ctr" defTabSz="914400" rtl="0" eaLnBrk="1" fontAlgn="base" latinLnBrk="0" hangingPunct="1">
                        <a:lnSpc>
                          <a:spcPct val="100000"/>
                        </a:lnSpc>
                        <a:spcBef>
                          <a:spcPts val="80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4</a:t>
                      </a:r>
                      <a:endParaRPr kumimoji="0" lang="en-US" sz="1500" b="0" i="0" u="none" strike="noStrike" cap="none" normalizeH="0" baseline="0">
                        <a:ln>
                          <a:noFill/>
                        </a:ln>
                        <a:solidFill>
                          <a:schemeClr val="tx1"/>
                        </a:solidFill>
                        <a:effectLst/>
                        <a:latin typeface="Arial" charset="0"/>
                        <a:ea typeface="ＭＳ Ｐゴシック" charset="0"/>
                        <a:cs typeface="Tahoma" charset="0"/>
                      </a:endParaRPr>
                    </a:p>
                  </a:txBody>
                  <a:tcPr marL="91414" marR="91414" marT="45696" marB="45696"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1718</a:t>
                      </a:r>
                    </a:p>
                  </a:txBody>
                  <a:tcPr marL="91414" marR="91414" marT="45696" marB="45696"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4,0</a:t>
                      </a:r>
                    </a:p>
                  </a:txBody>
                  <a:tcPr marL="91414" marR="91414" marT="45696" marB="45696"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r>
              <a:tr h="320675">
                <a:tc>
                  <a:txBody>
                    <a:bodyPr/>
                    <a:lstStyle/>
                    <a:p>
                      <a:pPr marL="0" marR="0" lvl="0" indent="0" algn="ctr" defTabSz="914400" rtl="0" eaLnBrk="1" fontAlgn="base" latinLnBrk="0" hangingPunct="1">
                        <a:lnSpc>
                          <a:spcPct val="100000"/>
                        </a:lnSpc>
                        <a:spcBef>
                          <a:spcPts val="80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5</a:t>
                      </a:r>
                      <a:endParaRPr kumimoji="0" lang="en-US" sz="1500" b="0" i="0" u="none" strike="noStrike" cap="none" normalizeH="0" baseline="0">
                        <a:ln>
                          <a:noFill/>
                        </a:ln>
                        <a:solidFill>
                          <a:schemeClr val="tx1"/>
                        </a:solidFill>
                        <a:effectLst/>
                        <a:latin typeface="Arial" charset="0"/>
                        <a:ea typeface="ＭＳ Ｐゴシック" charset="0"/>
                        <a:cs typeface="Tahoma" charset="0"/>
                      </a:endParaRPr>
                    </a:p>
                  </a:txBody>
                  <a:tcPr marL="91414" marR="91414" marT="45696" marB="45696"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1159</a:t>
                      </a:r>
                    </a:p>
                  </a:txBody>
                  <a:tcPr marL="91414" marR="91414" marT="45696" marB="45696"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6,7</a:t>
                      </a:r>
                    </a:p>
                  </a:txBody>
                  <a:tcPr marL="91414" marR="91414" marT="45696" marB="45696"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r>
              <a:tr h="320675">
                <a:tc>
                  <a:txBody>
                    <a:bodyPr/>
                    <a:lstStyle/>
                    <a:p>
                      <a:pPr marL="0" marR="0" lvl="0" indent="0" algn="ctr" defTabSz="914400" rtl="0" eaLnBrk="1" fontAlgn="base" latinLnBrk="0" hangingPunct="1">
                        <a:lnSpc>
                          <a:spcPct val="100000"/>
                        </a:lnSpc>
                        <a:spcBef>
                          <a:spcPts val="80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charset="0"/>
                          <a:cs typeface="Tahoma" charset="0"/>
                        </a:rPr>
                        <a:t>6</a:t>
                      </a:r>
                    </a:p>
                  </a:txBody>
                  <a:tcPr marL="91414" marR="91414" marT="45696" marB="45696"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679</a:t>
                      </a:r>
                    </a:p>
                  </a:txBody>
                  <a:tcPr marL="91414" marR="91414" marT="45696" marB="45696"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9,8</a:t>
                      </a:r>
                    </a:p>
                  </a:txBody>
                  <a:tcPr marL="91414" marR="91414" marT="45696" marB="45696"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r>
              <a:tr h="320675">
                <a:tc>
                  <a:txBody>
                    <a:bodyPr/>
                    <a:lstStyle/>
                    <a:p>
                      <a:pPr marL="0" marR="0" lvl="0" indent="0" algn="ctr" defTabSz="914400" rtl="0" eaLnBrk="1" fontAlgn="base" latinLnBrk="0" hangingPunct="1">
                        <a:lnSpc>
                          <a:spcPct val="100000"/>
                        </a:lnSpc>
                        <a:spcBef>
                          <a:spcPts val="80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charset="0"/>
                          <a:cs typeface="Tahoma" charset="0"/>
                        </a:rPr>
                        <a:t>7</a:t>
                      </a:r>
                    </a:p>
                  </a:txBody>
                  <a:tcPr marL="91414" marR="91414" marT="45696" marB="45696"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294</a:t>
                      </a:r>
                    </a:p>
                  </a:txBody>
                  <a:tcPr marL="91414" marR="91414" marT="45696" marB="45696"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9,6</a:t>
                      </a:r>
                    </a:p>
                  </a:txBody>
                  <a:tcPr marL="91414" marR="91414" marT="45696" marB="45696"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solidFill>
                  </a:tcPr>
                </a:tc>
              </a:tr>
              <a:tr h="320675">
                <a:tc>
                  <a:txBody>
                    <a:bodyPr/>
                    <a:lstStyle/>
                    <a:p>
                      <a:pPr marL="0" marR="0" lvl="0" indent="0" algn="ctr" defTabSz="914400" rtl="0" eaLnBrk="1" fontAlgn="base" latinLnBrk="0" hangingPunct="1">
                        <a:lnSpc>
                          <a:spcPct val="100000"/>
                        </a:lnSpc>
                        <a:spcBef>
                          <a:spcPts val="80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charset="0"/>
                          <a:cs typeface="Tahoma" charset="0"/>
                        </a:rPr>
                        <a:t>8</a:t>
                      </a:r>
                    </a:p>
                  </a:txBody>
                  <a:tcPr marL="91414" marR="91414" marT="45696" marB="45696"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82</a:t>
                      </a:r>
                    </a:p>
                  </a:txBody>
                  <a:tcPr marL="91414" marR="91414" marT="45696" marB="45696"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6,7</a:t>
                      </a:r>
                    </a:p>
                  </a:txBody>
                  <a:tcPr marL="91414" marR="91414" marT="45696" marB="45696"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r>
              <a:tr h="320675">
                <a:tc>
                  <a:txBody>
                    <a:bodyPr/>
                    <a:lstStyle/>
                    <a:p>
                      <a:pPr marL="0" marR="0" lvl="0" indent="0" algn="ctr" defTabSz="914400" rtl="0" eaLnBrk="1" fontAlgn="base" latinLnBrk="0" hangingPunct="1">
                        <a:lnSpc>
                          <a:spcPct val="100000"/>
                        </a:lnSpc>
                        <a:spcBef>
                          <a:spcPts val="80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charset="0"/>
                          <a:cs typeface="Tahoma" charset="0"/>
                        </a:rPr>
                        <a:t>9</a:t>
                      </a:r>
                    </a:p>
                  </a:txBody>
                  <a:tcPr marL="91414" marR="91414" marT="45696" marB="45696"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14</a:t>
                      </a:r>
                    </a:p>
                  </a:txBody>
                  <a:tcPr marL="91414" marR="91414" marT="45696" marB="45696"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15,2</a:t>
                      </a:r>
                    </a:p>
                  </a:txBody>
                  <a:tcPr marL="91414" marR="91414" marT="45696" marB="45696"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a:noFill/>
                    </a:lnB>
                    <a:lnTlToBr>
                      <a:noFill/>
                    </a:lnTlToBr>
                    <a:lnBlToTr>
                      <a:noFill/>
                    </a:lnBlToTr>
                    <a:solidFill>
                      <a:schemeClr val="bg1"/>
                    </a:solidFill>
                  </a:tcPr>
                </a:tc>
              </a:tr>
            </a:tbl>
          </a:graphicData>
        </a:graphic>
      </p:graphicFrame>
      <p:sp>
        <p:nvSpPr>
          <p:cNvPr id="51276" name="Text Box 138"/>
          <p:cNvSpPr txBox="1">
            <a:spLocks noChangeArrowheads="1"/>
          </p:cNvSpPr>
          <p:nvPr/>
        </p:nvSpPr>
        <p:spPr bwMode="auto">
          <a:xfrm>
            <a:off x="5795963" y="6578600"/>
            <a:ext cx="24479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5" rIns="91408" bIns="45705" anchor="b">
            <a:spAutoFit/>
          </a:bodyPr>
          <a:lstStyle>
            <a:lvl1pPr marL="342900" indent="-342900">
              <a:defRPr sz="6000">
                <a:solidFill>
                  <a:schemeClr val="bg1"/>
                </a:solidFill>
                <a:latin typeface="Arial" charset="0"/>
                <a:ea typeface="ＭＳ Ｐゴシック" charset="0"/>
                <a:cs typeface="ＭＳ Ｐゴシック" charset="0"/>
              </a:defRPr>
            </a:lvl1pPr>
            <a:lvl2pPr>
              <a:defRPr sz="6000">
                <a:solidFill>
                  <a:schemeClr val="bg1"/>
                </a:solidFill>
                <a:latin typeface="Arial" charset="0"/>
                <a:ea typeface="ＭＳ Ｐゴシック" charset="0"/>
              </a:defRPr>
            </a:lvl2pPr>
            <a:lvl3pPr>
              <a:defRPr sz="6000">
                <a:solidFill>
                  <a:schemeClr val="bg1"/>
                </a:solidFill>
                <a:latin typeface="Arial" charset="0"/>
                <a:ea typeface="ＭＳ Ｐゴシック" charset="0"/>
              </a:defRPr>
            </a:lvl3pPr>
            <a:lvl4pPr>
              <a:defRPr sz="6000">
                <a:solidFill>
                  <a:schemeClr val="bg1"/>
                </a:solidFill>
                <a:latin typeface="Arial" charset="0"/>
                <a:ea typeface="ＭＳ Ｐゴシック" charset="0"/>
              </a:defRPr>
            </a:lvl4pPr>
            <a:lvl5pPr>
              <a:defRPr sz="6000">
                <a:solidFill>
                  <a:schemeClr val="bg1"/>
                </a:solidFill>
                <a:latin typeface="Arial" charset="0"/>
                <a:ea typeface="ＭＳ Ｐゴシック" charset="0"/>
              </a:defRPr>
            </a:lvl5pPr>
            <a:lvl6pPr marL="2514600" indent="-228600" eaLnBrk="0" fontAlgn="base" hangingPunct="0">
              <a:spcBef>
                <a:spcPct val="0"/>
              </a:spcBef>
              <a:spcAft>
                <a:spcPct val="0"/>
              </a:spcAft>
              <a:defRPr sz="6000">
                <a:solidFill>
                  <a:schemeClr val="bg1"/>
                </a:solidFill>
                <a:latin typeface="Arial" charset="0"/>
                <a:ea typeface="ＭＳ Ｐゴシック" charset="0"/>
              </a:defRPr>
            </a:lvl6pPr>
            <a:lvl7pPr marL="2971800" indent="-228600" eaLnBrk="0" fontAlgn="base" hangingPunct="0">
              <a:spcBef>
                <a:spcPct val="0"/>
              </a:spcBef>
              <a:spcAft>
                <a:spcPct val="0"/>
              </a:spcAft>
              <a:defRPr sz="6000">
                <a:solidFill>
                  <a:schemeClr val="bg1"/>
                </a:solidFill>
                <a:latin typeface="Arial" charset="0"/>
                <a:ea typeface="ＭＳ Ｐゴシック" charset="0"/>
              </a:defRPr>
            </a:lvl7pPr>
            <a:lvl8pPr marL="3429000" indent="-228600" eaLnBrk="0" fontAlgn="base" hangingPunct="0">
              <a:spcBef>
                <a:spcPct val="0"/>
              </a:spcBef>
              <a:spcAft>
                <a:spcPct val="0"/>
              </a:spcAft>
              <a:defRPr sz="6000">
                <a:solidFill>
                  <a:schemeClr val="bg1"/>
                </a:solidFill>
                <a:latin typeface="Arial" charset="0"/>
                <a:ea typeface="ＭＳ Ｐゴシック" charset="0"/>
              </a:defRPr>
            </a:lvl8pPr>
            <a:lvl9pPr marL="3886200" indent="-228600" eaLnBrk="0" fontAlgn="base" hangingPunct="0">
              <a:spcBef>
                <a:spcPct val="0"/>
              </a:spcBef>
              <a:spcAft>
                <a:spcPct val="0"/>
              </a:spcAft>
              <a:defRPr sz="6000">
                <a:solidFill>
                  <a:schemeClr val="bg1"/>
                </a:solidFill>
                <a:latin typeface="Arial" charset="0"/>
                <a:ea typeface="ＭＳ Ｐゴシック" charset="0"/>
              </a:defRPr>
            </a:lvl9pPr>
          </a:lstStyle>
          <a:p>
            <a:pPr lvl="3" defTabSz="914400" eaLnBrk="1" hangingPunct="1">
              <a:buFontTx/>
              <a:buAutoNum type="arabicPeriod"/>
            </a:pPr>
            <a:endParaRPr lang="en-US" sz="900">
              <a:solidFill>
                <a:schemeClr val="tx1"/>
              </a:solidFill>
            </a:endParaRPr>
          </a:p>
        </p:txBody>
      </p:sp>
      <p:sp>
        <p:nvSpPr>
          <p:cNvPr id="51277" name="TextBox 81"/>
          <p:cNvSpPr txBox="1">
            <a:spLocks noChangeArrowheads="1"/>
          </p:cNvSpPr>
          <p:nvPr/>
        </p:nvSpPr>
        <p:spPr bwMode="auto">
          <a:xfrm rot="-5400000">
            <a:off x="6127751" y="3673946"/>
            <a:ext cx="5184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a:solidFill>
                  <a:schemeClr val="bg1"/>
                </a:solidFill>
                <a:latin typeface="Arial" charset="0"/>
                <a:ea typeface="ＭＳ Ｐゴシック" charset="0"/>
                <a:cs typeface="ＭＳ Ｐゴシック" charset="0"/>
              </a:defRPr>
            </a:lvl1pPr>
            <a:lvl2pPr>
              <a:defRPr sz="6000">
                <a:solidFill>
                  <a:schemeClr val="bg1"/>
                </a:solidFill>
                <a:latin typeface="Arial" charset="0"/>
                <a:ea typeface="ＭＳ Ｐゴシック" charset="0"/>
              </a:defRPr>
            </a:lvl2pPr>
            <a:lvl3pPr>
              <a:defRPr sz="6000">
                <a:solidFill>
                  <a:schemeClr val="bg1"/>
                </a:solidFill>
                <a:latin typeface="Arial" charset="0"/>
                <a:ea typeface="ＭＳ Ｐゴシック" charset="0"/>
              </a:defRPr>
            </a:lvl3pPr>
            <a:lvl4pPr>
              <a:defRPr sz="6000">
                <a:solidFill>
                  <a:schemeClr val="bg1"/>
                </a:solidFill>
                <a:latin typeface="Arial" charset="0"/>
                <a:ea typeface="ＭＳ Ｐゴシック" charset="0"/>
              </a:defRPr>
            </a:lvl4pPr>
            <a:lvl5pPr>
              <a:defRPr sz="6000">
                <a:solidFill>
                  <a:schemeClr val="bg1"/>
                </a:solidFill>
                <a:latin typeface="Arial" charset="0"/>
                <a:ea typeface="ＭＳ Ｐゴシック" charset="0"/>
              </a:defRPr>
            </a:lvl5pPr>
            <a:lvl6pPr marL="2514600" indent="-228600" eaLnBrk="0" fontAlgn="base" hangingPunct="0">
              <a:spcBef>
                <a:spcPct val="0"/>
              </a:spcBef>
              <a:spcAft>
                <a:spcPct val="0"/>
              </a:spcAft>
              <a:defRPr sz="6000">
                <a:solidFill>
                  <a:schemeClr val="bg1"/>
                </a:solidFill>
                <a:latin typeface="Arial" charset="0"/>
                <a:ea typeface="ＭＳ Ｐゴシック" charset="0"/>
              </a:defRPr>
            </a:lvl6pPr>
            <a:lvl7pPr marL="2971800" indent="-228600" eaLnBrk="0" fontAlgn="base" hangingPunct="0">
              <a:spcBef>
                <a:spcPct val="0"/>
              </a:spcBef>
              <a:spcAft>
                <a:spcPct val="0"/>
              </a:spcAft>
              <a:defRPr sz="6000">
                <a:solidFill>
                  <a:schemeClr val="bg1"/>
                </a:solidFill>
                <a:latin typeface="Arial" charset="0"/>
                <a:ea typeface="ＭＳ Ｐゴシック" charset="0"/>
              </a:defRPr>
            </a:lvl7pPr>
            <a:lvl8pPr marL="3429000" indent="-228600" eaLnBrk="0" fontAlgn="base" hangingPunct="0">
              <a:spcBef>
                <a:spcPct val="0"/>
              </a:spcBef>
              <a:spcAft>
                <a:spcPct val="0"/>
              </a:spcAft>
              <a:defRPr sz="6000">
                <a:solidFill>
                  <a:schemeClr val="bg1"/>
                </a:solidFill>
                <a:latin typeface="Arial" charset="0"/>
                <a:ea typeface="ＭＳ Ｐゴシック" charset="0"/>
              </a:defRPr>
            </a:lvl8pPr>
            <a:lvl9pPr marL="3886200" indent="-228600" eaLnBrk="0" fontAlgn="base" hangingPunct="0">
              <a:spcBef>
                <a:spcPct val="0"/>
              </a:spcBef>
              <a:spcAft>
                <a:spcPct val="0"/>
              </a:spcAft>
              <a:defRPr sz="6000">
                <a:solidFill>
                  <a:schemeClr val="bg1"/>
                </a:solidFill>
                <a:latin typeface="Arial" charset="0"/>
                <a:ea typeface="ＭＳ Ｐゴシック" charset="0"/>
              </a:defRPr>
            </a:lvl9pPr>
          </a:lstStyle>
          <a:p>
            <a:pPr algn="ctr" defTabSz="914400" eaLnBrk="1" hangingPunct="1"/>
            <a:r>
              <a:rPr lang="en-GB" sz="900">
                <a:solidFill>
                  <a:schemeClr val="tx1"/>
                </a:solidFill>
              </a:rPr>
              <a:t>Left table reproduced with permission: ©2010 American College of Chest Physicians</a:t>
            </a:r>
          </a:p>
        </p:txBody>
      </p:sp>
      <p:sp>
        <p:nvSpPr>
          <p:cNvPr id="51278" name="Slide Number Placeholder 5"/>
          <p:cNvSpPr txBox="1">
            <a:spLocks noGrp="1"/>
          </p:cNvSpPr>
          <p:nvPr/>
        </p:nvSpPr>
        <p:spPr bwMode="auto">
          <a:xfrm>
            <a:off x="7239000" y="6429375"/>
            <a:ext cx="19050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0">
                <a:solidFill>
                  <a:schemeClr val="bg1"/>
                </a:solidFill>
                <a:latin typeface="Arial" charset="0"/>
                <a:ea typeface="ＭＳ Ｐゴシック" charset="0"/>
                <a:cs typeface="ＭＳ Ｐゴシック" charset="0"/>
              </a:defRPr>
            </a:lvl1pPr>
            <a:lvl2pPr>
              <a:defRPr sz="6000">
                <a:solidFill>
                  <a:schemeClr val="bg1"/>
                </a:solidFill>
                <a:latin typeface="Arial" charset="0"/>
                <a:ea typeface="ＭＳ Ｐゴシック" charset="0"/>
              </a:defRPr>
            </a:lvl2pPr>
            <a:lvl3pPr>
              <a:defRPr sz="6000">
                <a:solidFill>
                  <a:schemeClr val="bg1"/>
                </a:solidFill>
                <a:latin typeface="Arial" charset="0"/>
                <a:ea typeface="ＭＳ Ｐゴシック" charset="0"/>
              </a:defRPr>
            </a:lvl3pPr>
            <a:lvl4pPr>
              <a:defRPr sz="6000">
                <a:solidFill>
                  <a:schemeClr val="bg1"/>
                </a:solidFill>
                <a:latin typeface="Arial" charset="0"/>
                <a:ea typeface="ＭＳ Ｐゴシック" charset="0"/>
              </a:defRPr>
            </a:lvl4pPr>
            <a:lvl5pPr>
              <a:defRPr sz="6000">
                <a:solidFill>
                  <a:schemeClr val="bg1"/>
                </a:solidFill>
                <a:latin typeface="Arial" charset="0"/>
                <a:ea typeface="ＭＳ Ｐゴシック" charset="0"/>
              </a:defRPr>
            </a:lvl5pPr>
            <a:lvl6pPr marL="2514600" indent="-228600" eaLnBrk="0" fontAlgn="base" hangingPunct="0">
              <a:spcBef>
                <a:spcPct val="0"/>
              </a:spcBef>
              <a:spcAft>
                <a:spcPct val="0"/>
              </a:spcAft>
              <a:defRPr sz="6000">
                <a:solidFill>
                  <a:schemeClr val="bg1"/>
                </a:solidFill>
                <a:latin typeface="Arial" charset="0"/>
                <a:ea typeface="ＭＳ Ｐゴシック" charset="0"/>
              </a:defRPr>
            </a:lvl6pPr>
            <a:lvl7pPr marL="2971800" indent="-228600" eaLnBrk="0" fontAlgn="base" hangingPunct="0">
              <a:spcBef>
                <a:spcPct val="0"/>
              </a:spcBef>
              <a:spcAft>
                <a:spcPct val="0"/>
              </a:spcAft>
              <a:defRPr sz="6000">
                <a:solidFill>
                  <a:schemeClr val="bg1"/>
                </a:solidFill>
                <a:latin typeface="Arial" charset="0"/>
                <a:ea typeface="ＭＳ Ｐゴシック" charset="0"/>
              </a:defRPr>
            </a:lvl7pPr>
            <a:lvl8pPr marL="3429000" indent="-228600" eaLnBrk="0" fontAlgn="base" hangingPunct="0">
              <a:spcBef>
                <a:spcPct val="0"/>
              </a:spcBef>
              <a:spcAft>
                <a:spcPct val="0"/>
              </a:spcAft>
              <a:defRPr sz="6000">
                <a:solidFill>
                  <a:schemeClr val="bg1"/>
                </a:solidFill>
                <a:latin typeface="Arial" charset="0"/>
                <a:ea typeface="ＭＳ Ｐゴシック" charset="0"/>
              </a:defRPr>
            </a:lvl8pPr>
            <a:lvl9pPr marL="3886200" indent="-228600" eaLnBrk="0" fontAlgn="base" hangingPunct="0">
              <a:spcBef>
                <a:spcPct val="0"/>
              </a:spcBef>
              <a:spcAft>
                <a:spcPct val="0"/>
              </a:spcAft>
              <a:defRPr sz="6000">
                <a:solidFill>
                  <a:schemeClr val="bg1"/>
                </a:solidFill>
                <a:latin typeface="Arial" charset="0"/>
                <a:ea typeface="ＭＳ Ｐゴシック" charset="0"/>
              </a:defRPr>
            </a:lvl9pPr>
          </a:lstStyle>
          <a:p>
            <a:pPr algn="r" defTabSz="914400"/>
            <a:fld id="{64748374-9526-344F-9F98-C149A71D5E4E}" type="slidenum">
              <a:rPr lang="en-US" sz="1200" b="1">
                <a:solidFill>
                  <a:srgbClr val="FFFFFF"/>
                </a:solidFill>
              </a:rPr>
              <a:pPr algn="r" defTabSz="914400"/>
              <a:t>25</a:t>
            </a:fld>
            <a:endParaRPr lang="en-US" sz="1200" b="1">
              <a:solidFill>
                <a:srgbClr val="FFFFFF"/>
              </a:solidFill>
            </a:endParaRPr>
          </a:p>
        </p:txBody>
      </p:sp>
      <p:sp>
        <p:nvSpPr>
          <p:cNvPr id="51279" name="ZoneTexte 6"/>
          <p:cNvSpPr txBox="1">
            <a:spLocks noChangeArrowheads="1"/>
          </p:cNvSpPr>
          <p:nvPr/>
        </p:nvSpPr>
        <p:spPr bwMode="auto">
          <a:xfrm>
            <a:off x="4859338" y="6308726"/>
            <a:ext cx="4113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a:solidFill>
                  <a:schemeClr val="bg1"/>
                </a:solidFill>
                <a:latin typeface="Arial" charset="0"/>
                <a:ea typeface="ＭＳ Ｐゴシック" charset="0"/>
                <a:cs typeface="ＭＳ Ｐゴシック" charset="0"/>
              </a:defRPr>
            </a:lvl1pPr>
            <a:lvl2pPr>
              <a:defRPr sz="6000">
                <a:solidFill>
                  <a:schemeClr val="bg1"/>
                </a:solidFill>
                <a:latin typeface="Arial" charset="0"/>
                <a:ea typeface="ＭＳ Ｐゴシック" charset="0"/>
              </a:defRPr>
            </a:lvl2pPr>
            <a:lvl3pPr>
              <a:defRPr sz="6000">
                <a:solidFill>
                  <a:schemeClr val="bg1"/>
                </a:solidFill>
                <a:latin typeface="Arial" charset="0"/>
                <a:ea typeface="ＭＳ Ｐゴシック" charset="0"/>
              </a:defRPr>
            </a:lvl3pPr>
            <a:lvl4pPr>
              <a:defRPr sz="6000">
                <a:solidFill>
                  <a:schemeClr val="bg1"/>
                </a:solidFill>
                <a:latin typeface="Arial" charset="0"/>
                <a:ea typeface="ＭＳ Ｐゴシック" charset="0"/>
              </a:defRPr>
            </a:lvl4pPr>
            <a:lvl5pPr>
              <a:defRPr sz="6000">
                <a:solidFill>
                  <a:schemeClr val="bg1"/>
                </a:solidFill>
                <a:latin typeface="Arial" charset="0"/>
                <a:ea typeface="ＭＳ Ｐゴシック" charset="0"/>
              </a:defRPr>
            </a:lvl5pPr>
            <a:lvl6pPr marL="2514600" indent="-228600" eaLnBrk="0" fontAlgn="base" hangingPunct="0">
              <a:spcBef>
                <a:spcPct val="0"/>
              </a:spcBef>
              <a:spcAft>
                <a:spcPct val="0"/>
              </a:spcAft>
              <a:defRPr sz="6000">
                <a:solidFill>
                  <a:schemeClr val="bg1"/>
                </a:solidFill>
                <a:latin typeface="Arial" charset="0"/>
                <a:ea typeface="ＭＳ Ｐゴシック" charset="0"/>
              </a:defRPr>
            </a:lvl6pPr>
            <a:lvl7pPr marL="2971800" indent="-228600" eaLnBrk="0" fontAlgn="base" hangingPunct="0">
              <a:spcBef>
                <a:spcPct val="0"/>
              </a:spcBef>
              <a:spcAft>
                <a:spcPct val="0"/>
              </a:spcAft>
              <a:defRPr sz="6000">
                <a:solidFill>
                  <a:schemeClr val="bg1"/>
                </a:solidFill>
                <a:latin typeface="Arial" charset="0"/>
                <a:ea typeface="ＭＳ Ｐゴシック" charset="0"/>
              </a:defRPr>
            </a:lvl7pPr>
            <a:lvl8pPr marL="3429000" indent="-228600" eaLnBrk="0" fontAlgn="base" hangingPunct="0">
              <a:spcBef>
                <a:spcPct val="0"/>
              </a:spcBef>
              <a:spcAft>
                <a:spcPct val="0"/>
              </a:spcAft>
              <a:defRPr sz="6000">
                <a:solidFill>
                  <a:schemeClr val="bg1"/>
                </a:solidFill>
                <a:latin typeface="Arial" charset="0"/>
                <a:ea typeface="ＭＳ Ｐゴシック" charset="0"/>
              </a:defRPr>
            </a:lvl8pPr>
            <a:lvl9pPr marL="3886200" indent="-228600" eaLnBrk="0" fontAlgn="base" hangingPunct="0">
              <a:spcBef>
                <a:spcPct val="0"/>
              </a:spcBef>
              <a:spcAft>
                <a:spcPct val="0"/>
              </a:spcAft>
              <a:defRPr sz="6000">
                <a:solidFill>
                  <a:schemeClr val="bg1"/>
                </a:solidFill>
                <a:latin typeface="Arial" charset="0"/>
                <a:ea typeface="ＭＳ Ｐゴシック" charset="0"/>
              </a:defRPr>
            </a:lvl9pPr>
          </a:lstStyle>
          <a:p>
            <a:pPr defTabSz="914400"/>
            <a:r>
              <a:rPr lang="fr-FR" sz="900">
                <a:solidFill>
                  <a:srgbClr val="000000"/>
                </a:solidFill>
              </a:rPr>
              <a:t>* Taux théorique d’AVC ou autre événement thrombo-embolique : </a:t>
            </a:r>
            <a:br>
              <a:rPr lang="fr-FR" sz="900">
                <a:solidFill>
                  <a:srgbClr val="000000"/>
                </a:solidFill>
              </a:rPr>
            </a:br>
            <a:r>
              <a:rPr lang="fr-FR" sz="900">
                <a:solidFill>
                  <a:srgbClr val="000000"/>
                </a:solidFill>
              </a:rPr>
              <a:t>en admettant que la warfarine réduit de 64 % le risque thrombo-embolique.</a:t>
            </a:r>
            <a:endParaRPr lang="fr-FR" sz="900">
              <a:solidFill>
                <a:schemeClr val="tx1"/>
              </a:solidFill>
            </a:endParaRPr>
          </a:p>
        </p:txBody>
      </p:sp>
    </p:spTree>
    <p:extLst>
      <p:ext uri="{BB962C8B-B14F-4D97-AF65-F5344CB8AC3E}">
        <p14:creationId xmlns:p14="http://schemas.microsoft.com/office/powerpoint/2010/main" val="17226606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lIns="91440" tIns="45720" rIns="91440" bIns="45720">
            <a:normAutofit fontScale="90000"/>
          </a:bodyPr>
          <a:lstStyle/>
          <a:p>
            <a:pPr>
              <a:defRPr/>
            </a:pPr>
            <a:r>
              <a:rPr lang="en-GB">
                <a:latin typeface="Arial" charset="0"/>
                <a:cs typeface="Arial Unicode MS" charset="0"/>
              </a:rPr>
              <a:t>Risque de saignement majeur </a:t>
            </a:r>
            <a:br>
              <a:rPr lang="en-GB">
                <a:latin typeface="Arial" charset="0"/>
                <a:cs typeface="Arial Unicode MS" charset="0"/>
              </a:rPr>
            </a:br>
            <a:r>
              <a:rPr lang="en-GB">
                <a:latin typeface="Arial" charset="0"/>
                <a:cs typeface="Arial Unicode MS" charset="0"/>
              </a:rPr>
              <a:t>et score HAS-BLED</a:t>
            </a:r>
            <a:endParaRPr lang="en-US">
              <a:latin typeface="Arial" charset="0"/>
              <a:cs typeface="Arial Unicode MS" charset="0"/>
            </a:endParaRPr>
          </a:p>
        </p:txBody>
      </p:sp>
      <p:graphicFrame>
        <p:nvGraphicFramePr>
          <p:cNvPr id="192606" name="Group 94"/>
          <p:cNvGraphicFramePr>
            <a:graphicFrameLocks noGrp="1"/>
          </p:cNvGraphicFramePr>
          <p:nvPr>
            <p:ph idx="4294967295"/>
          </p:nvPr>
        </p:nvGraphicFramePr>
        <p:xfrm>
          <a:off x="598488" y="1700215"/>
          <a:ext cx="3937000" cy="4365625"/>
        </p:xfrm>
        <a:graphic>
          <a:graphicData uri="http://schemas.openxmlformats.org/drawingml/2006/table">
            <a:tbl>
              <a:tblPr/>
              <a:tblGrid>
                <a:gridCol w="2878137"/>
                <a:gridCol w="1058863"/>
              </a:tblGrid>
              <a:tr h="914400">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800" b="1" i="0" u="none" strike="noStrike" cap="none" normalizeH="0" baseline="0">
                          <a:ln>
                            <a:noFill/>
                          </a:ln>
                          <a:solidFill>
                            <a:schemeClr val="bg1"/>
                          </a:solidFill>
                          <a:effectLst/>
                          <a:latin typeface="Arial" charset="0"/>
                          <a:ea typeface="ＭＳ Ｐゴシック" charset="0"/>
                          <a:cs typeface="Tahoma" charset="0"/>
                        </a:rPr>
                        <a:t>Caractéristiques cliniques </a:t>
                      </a:r>
                      <a:br>
                        <a:rPr kumimoji="0" lang="en-GB" sz="1800" b="1" i="0" u="none" strike="noStrike" cap="none" normalizeH="0" baseline="0">
                          <a:ln>
                            <a:noFill/>
                          </a:ln>
                          <a:solidFill>
                            <a:schemeClr val="bg1"/>
                          </a:solidFill>
                          <a:effectLst/>
                          <a:latin typeface="Arial" charset="0"/>
                          <a:ea typeface="ＭＳ Ｐゴシック" charset="0"/>
                          <a:cs typeface="Tahoma" charset="0"/>
                        </a:rPr>
                      </a:br>
                      <a:r>
                        <a:rPr kumimoji="0" lang="en-GB" sz="1800" b="1" i="0" u="none" strike="noStrike" cap="none" normalizeH="0" baseline="0">
                          <a:ln>
                            <a:noFill/>
                          </a:ln>
                          <a:solidFill>
                            <a:schemeClr val="bg1"/>
                          </a:solidFill>
                          <a:effectLst/>
                          <a:latin typeface="Arial" charset="0"/>
                          <a:ea typeface="ＭＳ Ｐゴシック" charset="0"/>
                          <a:cs typeface="Tahoma" charset="0"/>
                        </a:rPr>
                        <a:t>du score HAS-BLED</a:t>
                      </a:r>
                      <a:endParaRPr kumimoji="0" lang="en-US" sz="1800" b="1" i="0" u="none" strike="noStrike" cap="none" normalizeH="0" baseline="0">
                        <a:ln>
                          <a:noFill/>
                        </a:ln>
                        <a:solidFill>
                          <a:schemeClr val="bg1"/>
                        </a:solidFill>
                        <a:effectLst/>
                        <a:latin typeface="Arial" charset="0"/>
                        <a:ea typeface="ＭＳ Ｐゴシック" charset="0"/>
                        <a:cs typeface="Tahoma" charset="0"/>
                      </a:endParaRPr>
                    </a:p>
                  </a:txBody>
                  <a:tcPr marL="204353" marR="204353" marT="45704" marB="45704" anchor="ctr" horzOverflow="overflow">
                    <a:lnL>
                      <a:noFill/>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lnTlToBr>
                      <a:noFill/>
                    </a:lnTlToBr>
                    <a:lnBlToTr>
                      <a:noFill/>
                    </a:lnBlToTr>
                    <a:solidFill>
                      <a:srgbClr val="0699D2"/>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800" b="1" i="0" u="none" strike="noStrike" cap="none" normalizeH="0" baseline="0">
                          <a:ln>
                            <a:noFill/>
                          </a:ln>
                          <a:solidFill>
                            <a:schemeClr val="bg1"/>
                          </a:solidFill>
                          <a:effectLst/>
                          <a:latin typeface="Arial" charset="0"/>
                          <a:ea typeface="ＭＳ Ｐゴシック" charset="0"/>
                          <a:cs typeface="Tahoma" charset="0"/>
                        </a:rPr>
                        <a:t>Score</a:t>
                      </a:r>
                      <a:endParaRPr kumimoji="0" lang="en-US" sz="1800" b="1" i="0" u="none" strike="noStrike" cap="none" normalizeH="0" baseline="0">
                        <a:ln>
                          <a:noFill/>
                        </a:ln>
                        <a:solidFill>
                          <a:schemeClr val="bg1"/>
                        </a:solidFill>
                        <a:effectLst/>
                        <a:latin typeface="Arial" charset="0"/>
                        <a:ea typeface="ＭＳ Ｐゴシック" charset="0"/>
                        <a:cs typeface="Tahoma" charset="0"/>
                      </a:endParaRPr>
                    </a:p>
                  </a:txBody>
                  <a:tcPr marL="204353" marR="204353" marT="45704" marB="45704" anchor="ctr" horzOverflow="overflow">
                    <a:lnL w="28575" cap="flat" cmpd="sng" algn="ctr">
                      <a:solidFill>
                        <a:schemeClr val="bg1"/>
                      </a:solidFill>
                      <a:prstDash val="solid"/>
                      <a:round/>
                      <a:headEnd type="none" w="med" len="med"/>
                      <a:tailEnd type="none" w="med" len="med"/>
                    </a:lnL>
                    <a:lnR>
                      <a:noFill/>
                    </a:lnR>
                    <a:lnT>
                      <a:noFill/>
                    </a:lnT>
                    <a:lnB w="28575" cap="flat" cmpd="sng" algn="ctr">
                      <a:solidFill>
                        <a:schemeClr val="bg1"/>
                      </a:solidFill>
                      <a:prstDash val="solid"/>
                      <a:round/>
                      <a:headEnd type="none" w="med" len="med"/>
                      <a:tailEnd type="none" w="med" len="med"/>
                    </a:lnB>
                    <a:lnTlToBr>
                      <a:noFill/>
                    </a:lnTlToBr>
                    <a:lnBlToTr>
                      <a:noFill/>
                    </a:lnBlToTr>
                    <a:solidFill>
                      <a:srgbClr val="0699D2"/>
                    </a:solidFill>
                  </a:tcPr>
                </a:tc>
              </a:tr>
              <a:tr h="361950">
                <a:tc>
                  <a:txBody>
                    <a:bodyPr/>
                    <a:lstStyle/>
                    <a:p>
                      <a:pPr marL="0" marR="0" lvl="0" indent="0" algn="l" defTabSz="914400" rtl="0" eaLnBrk="0" fontAlgn="base" latinLnBrk="0" hangingPunct="0">
                        <a:lnSpc>
                          <a:spcPct val="100000"/>
                        </a:lnSpc>
                        <a:spcBef>
                          <a:spcPts val="800"/>
                        </a:spcBef>
                        <a:spcAft>
                          <a:spcPct val="0"/>
                        </a:spcAft>
                        <a:buClrTx/>
                        <a:buSzTx/>
                        <a:buFontTx/>
                        <a:buNone/>
                        <a:tabLst/>
                      </a:pPr>
                      <a:r>
                        <a:rPr kumimoji="0" lang="en-GB" sz="1500" b="1" i="0" u="none" strike="noStrike" cap="none" normalizeH="0" baseline="0">
                          <a:ln>
                            <a:noFill/>
                          </a:ln>
                          <a:solidFill>
                            <a:srgbClr val="E64721"/>
                          </a:solidFill>
                          <a:effectLst/>
                          <a:latin typeface="Arial" charset="0"/>
                          <a:ea typeface="ＭＳ Ｐゴシック" charset="0"/>
                          <a:cs typeface="Tahoma" charset="0"/>
                        </a:rPr>
                        <a:t>H : </a:t>
                      </a:r>
                      <a:r>
                        <a:rPr kumimoji="0" lang="en-GB" sz="1500" b="0" i="0" u="none" strike="noStrike" cap="none" normalizeH="0" baseline="0">
                          <a:ln>
                            <a:noFill/>
                          </a:ln>
                          <a:solidFill>
                            <a:schemeClr val="tx1"/>
                          </a:solidFill>
                          <a:effectLst/>
                          <a:latin typeface="Arial" charset="0"/>
                          <a:ea typeface="ＭＳ Ｐゴシック" charset="0"/>
                          <a:cs typeface="Tahoma" charset="0"/>
                        </a:rPr>
                        <a:t>hypertension</a:t>
                      </a:r>
                      <a:endParaRPr kumimoji="0" lang="en-US" sz="1500" b="0" i="0" u="none" strike="noStrike" cap="none" normalizeH="0" baseline="0">
                        <a:ln>
                          <a:noFill/>
                        </a:ln>
                        <a:solidFill>
                          <a:schemeClr val="tx1"/>
                        </a:solidFill>
                        <a:effectLst/>
                        <a:latin typeface="Arial" charset="0"/>
                        <a:ea typeface="ＭＳ Ｐゴシック" charset="0"/>
                        <a:cs typeface="Tahoma" charset="0"/>
                      </a:endParaRPr>
                    </a:p>
                  </a:txBody>
                  <a:tcPr marL="204353" marR="204353" marT="45704" marB="45704"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500" b="0" i="0" u="none" strike="noStrike" cap="none" normalizeH="0" baseline="0">
                          <a:ln>
                            <a:noFill/>
                          </a:ln>
                          <a:solidFill>
                            <a:schemeClr val="accent1"/>
                          </a:solidFill>
                          <a:effectLst/>
                          <a:latin typeface="Arial" charset="0"/>
                          <a:ea typeface="ＭＳ Ｐゴシック" charset="0"/>
                          <a:cs typeface="Tahoma" charset="0"/>
                        </a:rPr>
                        <a:t>1</a:t>
                      </a:r>
                      <a:endParaRPr kumimoji="0" lang="en-US" sz="1500" b="0" i="0" u="none" strike="noStrike" cap="none" normalizeH="0" baseline="0">
                        <a:ln>
                          <a:noFill/>
                        </a:ln>
                        <a:solidFill>
                          <a:schemeClr val="accent1"/>
                        </a:solidFill>
                        <a:effectLst/>
                        <a:latin typeface="Arial" charset="0"/>
                        <a:ea typeface="ＭＳ Ｐゴシック" charset="0"/>
                        <a:cs typeface="Tahoma" charset="0"/>
                      </a:endParaRPr>
                    </a:p>
                  </a:txBody>
                  <a:tcPr marL="204353" marR="204353" marT="45704" marB="45704"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r>
              <a:tr h="777875">
                <a:tc>
                  <a:txBody>
                    <a:bodyPr/>
                    <a:lstStyle/>
                    <a:p>
                      <a:pPr marL="0" marR="0" lvl="0" indent="0" algn="l" defTabSz="914400" rtl="0" eaLnBrk="0" fontAlgn="base" latinLnBrk="0" hangingPunct="0">
                        <a:lnSpc>
                          <a:spcPct val="100000"/>
                        </a:lnSpc>
                        <a:spcBef>
                          <a:spcPts val="800"/>
                        </a:spcBef>
                        <a:spcAft>
                          <a:spcPct val="0"/>
                        </a:spcAft>
                        <a:buClrTx/>
                        <a:buSzTx/>
                        <a:buFontTx/>
                        <a:buNone/>
                        <a:tabLst/>
                      </a:pPr>
                      <a:r>
                        <a:rPr kumimoji="0" lang="en-GB" sz="1500" b="1" i="0" u="none" strike="noStrike" cap="none" normalizeH="0" baseline="0">
                          <a:ln>
                            <a:noFill/>
                          </a:ln>
                          <a:solidFill>
                            <a:srgbClr val="E64721"/>
                          </a:solidFill>
                          <a:effectLst/>
                          <a:latin typeface="Arial" charset="0"/>
                          <a:ea typeface="ＭＳ Ｐゴシック" charset="0"/>
                          <a:cs typeface="Tahoma" charset="0"/>
                        </a:rPr>
                        <a:t>A : </a:t>
                      </a:r>
                      <a:r>
                        <a:rPr kumimoji="0" lang="en-GB" sz="1500" b="0" i="0" u="none" strike="noStrike" cap="none" normalizeH="0" baseline="0">
                          <a:ln>
                            <a:noFill/>
                          </a:ln>
                          <a:solidFill>
                            <a:srgbClr val="FFFFFF"/>
                          </a:solidFill>
                          <a:effectLst/>
                          <a:latin typeface="Arial" charset="0"/>
                          <a:ea typeface="ＭＳ Ｐゴシック" charset="0"/>
                          <a:cs typeface="Tahoma" charset="0"/>
                        </a:rPr>
                        <a:t>dys</a:t>
                      </a:r>
                      <a:r>
                        <a:rPr kumimoji="0" lang="en-GB" sz="1500" b="0" i="0" u="none" strike="noStrike" cap="none" normalizeH="0" baseline="0">
                          <a:ln>
                            <a:noFill/>
                          </a:ln>
                          <a:solidFill>
                            <a:schemeClr val="tx1"/>
                          </a:solidFill>
                          <a:effectLst/>
                          <a:latin typeface="Arial" charset="0"/>
                          <a:ea typeface="ＭＳ Ｐゴシック" charset="0"/>
                          <a:cs typeface="Tahoma" charset="0"/>
                        </a:rPr>
                        <a:t>fonction hépatique ou rénale </a:t>
                      </a:r>
                      <a:br>
                        <a:rPr kumimoji="0" lang="en-GB" sz="1500" b="0" i="0" u="none" strike="noStrike" cap="none" normalizeH="0" baseline="0">
                          <a:ln>
                            <a:noFill/>
                          </a:ln>
                          <a:solidFill>
                            <a:schemeClr val="tx1"/>
                          </a:solidFill>
                          <a:effectLst/>
                          <a:latin typeface="Arial" charset="0"/>
                          <a:ea typeface="ＭＳ Ｐゴシック" charset="0"/>
                          <a:cs typeface="Tahoma" charset="0"/>
                        </a:rPr>
                      </a:br>
                      <a:r>
                        <a:rPr kumimoji="0" lang="en-GB" sz="1500" b="0" i="0" u="none" strike="noStrike" cap="none" normalizeH="0" baseline="0">
                          <a:ln>
                            <a:noFill/>
                          </a:ln>
                          <a:solidFill>
                            <a:schemeClr val="tx1"/>
                          </a:solidFill>
                          <a:effectLst/>
                          <a:latin typeface="Arial" charset="0"/>
                          <a:ea typeface="ＭＳ Ｐゴシック" charset="0"/>
                          <a:cs typeface="Tahoma" charset="0"/>
                        </a:rPr>
                        <a:t>(1 point pour chacune)</a:t>
                      </a:r>
                      <a:endParaRPr kumimoji="0" lang="en-US" sz="1500" b="0" i="0" u="none" strike="noStrike" cap="none" normalizeH="0" baseline="0">
                        <a:ln>
                          <a:noFill/>
                        </a:ln>
                        <a:solidFill>
                          <a:schemeClr val="tx1"/>
                        </a:solidFill>
                        <a:effectLst/>
                        <a:latin typeface="Arial" charset="0"/>
                        <a:ea typeface="ＭＳ Ｐゴシック" charset="0"/>
                        <a:cs typeface="Tahoma" charset="0"/>
                      </a:endParaRPr>
                    </a:p>
                  </a:txBody>
                  <a:tcPr marL="204353" marR="204353" marT="45704" marB="45704"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500" b="0" i="0" u="none" strike="noStrike" cap="none" normalizeH="0" baseline="0">
                          <a:ln>
                            <a:noFill/>
                          </a:ln>
                          <a:solidFill>
                            <a:schemeClr val="accent1"/>
                          </a:solidFill>
                          <a:effectLst/>
                          <a:latin typeface="Arial" charset="0"/>
                          <a:ea typeface="ＭＳ Ｐゴシック" charset="0"/>
                          <a:cs typeface="Tahoma" charset="0"/>
                        </a:rPr>
                        <a:t>1 ou 2</a:t>
                      </a:r>
                      <a:endParaRPr kumimoji="0" lang="en-US" sz="1500" b="0" i="0" u="none" strike="noStrike" cap="none" normalizeH="0" baseline="0">
                        <a:ln>
                          <a:noFill/>
                        </a:ln>
                        <a:solidFill>
                          <a:schemeClr val="accent1"/>
                        </a:solidFill>
                        <a:effectLst/>
                        <a:latin typeface="Arial" charset="0"/>
                        <a:ea typeface="ＭＳ Ｐゴシック" charset="0"/>
                        <a:cs typeface="Tahoma" charset="0"/>
                      </a:endParaRPr>
                    </a:p>
                  </a:txBody>
                  <a:tcPr marL="204353" marR="204353" marT="45704" marB="45704"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0" fontAlgn="base" latinLnBrk="0" hangingPunct="0">
                        <a:lnSpc>
                          <a:spcPct val="100000"/>
                        </a:lnSpc>
                        <a:spcBef>
                          <a:spcPts val="800"/>
                        </a:spcBef>
                        <a:spcAft>
                          <a:spcPct val="0"/>
                        </a:spcAft>
                        <a:buClrTx/>
                        <a:buSzTx/>
                        <a:buFontTx/>
                        <a:buNone/>
                        <a:tabLst/>
                      </a:pPr>
                      <a:r>
                        <a:rPr kumimoji="0" lang="en-GB" sz="1500" b="1" i="0" u="none" strike="noStrike" cap="none" normalizeH="0" baseline="0">
                          <a:ln>
                            <a:noFill/>
                          </a:ln>
                          <a:solidFill>
                            <a:srgbClr val="E64721"/>
                          </a:solidFill>
                          <a:effectLst/>
                          <a:latin typeface="Arial" charset="0"/>
                          <a:ea typeface="ＭＳ Ｐゴシック" charset="0"/>
                          <a:cs typeface="Tahoma" charset="0"/>
                        </a:rPr>
                        <a:t>S : </a:t>
                      </a:r>
                      <a:r>
                        <a:rPr kumimoji="0" lang="en-GB" sz="1500" b="0" i="0" u="none" strike="noStrike" cap="none" normalizeH="0" baseline="0">
                          <a:ln>
                            <a:noFill/>
                          </a:ln>
                          <a:solidFill>
                            <a:schemeClr val="tx1"/>
                          </a:solidFill>
                          <a:effectLst/>
                          <a:latin typeface="Arial" charset="0"/>
                          <a:ea typeface="ＭＳ Ｐゴシック" charset="0"/>
                          <a:cs typeface="Tahoma" charset="0"/>
                        </a:rPr>
                        <a:t>AVC</a:t>
                      </a:r>
                      <a:endParaRPr kumimoji="0" lang="en-US" sz="1500" b="0" i="0" u="none" strike="noStrike" cap="none" normalizeH="0" baseline="0">
                        <a:ln>
                          <a:noFill/>
                        </a:ln>
                        <a:solidFill>
                          <a:schemeClr val="tx1"/>
                        </a:solidFill>
                        <a:effectLst/>
                        <a:latin typeface="Arial" charset="0"/>
                        <a:ea typeface="ＭＳ Ｐゴシック" charset="0"/>
                        <a:cs typeface="Tahoma" charset="0"/>
                      </a:endParaRPr>
                    </a:p>
                  </a:txBody>
                  <a:tcPr marL="204353" marR="204353" marT="45704" marB="45704"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500" b="0" i="0" u="none" strike="noStrike" cap="none" normalizeH="0" baseline="0">
                          <a:ln>
                            <a:noFill/>
                          </a:ln>
                          <a:solidFill>
                            <a:schemeClr val="accent1"/>
                          </a:solidFill>
                          <a:effectLst/>
                          <a:latin typeface="Arial" charset="0"/>
                          <a:ea typeface="ＭＳ Ｐゴシック" charset="0"/>
                          <a:cs typeface="Tahoma" charset="0"/>
                        </a:rPr>
                        <a:t>1</a:t>
                      </a:r>
                      <a:endParaRPr kumimoji="0" lang="en-US" sz="1500" b="0" i="0" u="none" strike="noStrike" cap="none" normalizeH="0" baseline="0">
                        <a:ln>
                          <a:noFill/>
                        </a:ln>
                        <a:solidFill>
                          <a:schemeClr val="accent1"/>
                        </a:solidFill>
                        <a:effectLst/>
                        <a:latin typeface="Arial" charset="0"/>
                        <a:ea typeface="ＭＳ Ｐゴシック" charset="0"/>
                        <a:cs typeface="Tahoma" charset="0"/>
                      </a:endParaRPr>
                    </a:p>
                  </a:txBody>
                  <a:tcPr marL="204353" marR="204353" marT="45704" marB="45704"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r>
              <a:tr h="368300">
                <a:tc>
                  <a:txBody>
                    <a:bodyPr/>
                    <a:lstStyle/>
                    <a:p>
                      <a:pPr marL="0" marR="0" lvl="0" indent="0" algn="l" defTabSz="914400" rtl="0" eaLnBrk="0" fontAlgn="base" latinLnBrk="0" hangingPunct="0">
                        <a:lnSpc>
                          <a:spcPct val="100000"/>
                        </a:lnSpc>
                        <a:spcBef>
                          <a:spcPts val="800"/>
                        </a:spcBef>
                        <a:spcAft>
                          <a:spcPct val="0"/>
                        </a:spcAft>
                        <a:buClrTx/>
                        <a:buSzTx/>
                        <a:buFontTx/>
                        <a:buNone/>
                        <a:tabLst/>
                      </a:pPr>
                      <a:r>
                        <a:rPr kumimoji="0" lang="en-GB" sz="1500" b="1" i="0" u="none" strike="noStrike" cap="none" normalizeH="0" baseline="0">
                          <a:ln>
                            <a:noFill/>
                          </a:ln>
                          <a:solidFill>
                            <a:srgbClr val="E64721"/>
                          </a:solidFill>
                          <a:effectLst/>
                          <a:latin typeface="Arial" charset="0"/>
                          <a:ea typeface="ＭＳ Ｐゴシック" charset="0"/>
                          <a:cs typeface="Tahoma" charset="0"/>
                        </a:rPr>
                        <a:t>B : </a:t>
                      </a:r>
                      <a:r>
                        <a:rPr kumimoji="0" lang="en-GB" sz="1500" b="0" i="0" u="none" strike="noStrike" cap="none" normalizeH="0" baseline="0">
                          <a:ln>
                            <a:noFill/>
                          </a:ln>
                          <a:solidFill>
                            <a:srgbClr val="FFFFFF"/>
                          </a:solidFill>
                          <a:effectLst/>
                          <a:latin typeface="Arial" charset="0"/>
                          <a:ea typeface="ＭＳ Ｐゴシック" charset="0"/>
                          <a:cs typeface="Tahoma" charset="0"/>
                        </a:rPr>
                        <a:t>saignement</a:t>
                      </a:r>
                      <a:endParaRPr kumimoji="0" lang="en-US" sz="1500" b="0" i="0" u="none" strike="noStrike" cap="none" normalizeH="0" baseline="0">
                        <a:ln>
                          <a:noFill/>
                        </a:ln>
                        <a:solidFill>
                          <a:srgbClr val="FFFFFF"/>
                        </a:solidFill>
                        <a:effectLst/>
                        <a:latin typeface="Arial" charset="0"/>
                        <a:ea typeface="ＭＳ Ｐゴシック" charset="0"/>
                        <a:cs typeface="Tahoma" charset="0"/>
                      </a:endParaRPr>
                    </a:p>
                  </a:txBody>
                  <a:tcPr marL="204353" marR="204353" marT="45704" marB="45704"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500" b="0" i="0" u="none" strike="noStrike" cap="none" normalizeH="0" baseline="0">
                          <a:ln>
                            <a:noFill/>
                          </a:ln>
                          <a:solidFill>
                            <a:schemeClr val="accent1"/>
                          </a:solidFill>
                          <a:effectLst/>
                          <a:latin typeface="Arial" charset="0"/>
                          <a:ea typeface="ＭＳ Ｐゴシック" charset="0"/>
                          <a:cs typeface="Tahoma" charset="0"/>
                        </a:rPr>
                        <a:t>1</a:t>
                      </a:r>
                      <a:endParaRPr kumimoji="0" lang="en-US" sz="1500" b="0" i="0" u="none" strike="noStrike" cap="none" normalizeH="0" baseline="0">
                        <a:ln>
                          <a:noFill/>
                        </a:ln>
                        <a:solidFill>
                          <a:schemeClr val="accent1"/>
                        </a:solidFill>
                        <a:effectLst/>
                        <a:latin typeface="Arial" charset="0"/>
                        <a:ea typeface="ＭＳ Ｐゴシック" charset="0"/>
                        <a:cs typeface="Tahoma" charset="0"/>
                      </a:endParaRPr>
                    </a:p>
                  </a:txBody>
                  <a:tcPr marL="204353" marR="204353" marT="45704" marB="45704"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0" fontAlgn="base" latinLnBrk="0" hangingPunct="0">
                        <a:lnSpc>
                          <a:spcPct val="100000"/>
                        </a:lnSpc>
                        <a:spcBef>
                          <a:spcPts val="800"/>
                        </a:spcBef>
                        <a:spcAft>
                          <a:spcPct val="0"/>
                        </a:spcAft>
                        <a:buClrTx/>
                        <a:buSzTx/>
                        <a:buFontTx/>
                        <a:buNone/>
                        <a:tabLst/>
                      </a:pPr>
                      <a:r>
                        <a:rPr kumimoji="0" lang="en-US" sz="1500" b="1" i="0" u="none" strike="noStrike" cap="none" normalizeH="0" baseline="0">
                          <a:ln>
                            <a:noFill/>
                          </a:ln>
                          <a:solidFill>
                            <a:srgbClr val="E64721"/>
                          </a:solidFill>
                          <a:effectLst/>
                          <a:latin typeface="Arial" charset="0"/>
                          <a:ea typeface="ＭＳ Ｐゴシック" charset="0"/>
                          <a:cs typeface="Tahoma" charset="0"/>
                        </a:rPr>
                        <a:t>L : </a:t>
                      </a:r>
                      <a:r>
                        <a:rPr kumimoji="0" lang="en-US" sz="1500" b="0" i="0" u="none" strike="noStrike" cap="none" normalizeH="0" baseline="0">
                          <a:ln>
                            <a:noFill/>
                          </a:ln>
                          <a:solidFill>
                            <a:schemeClr val="tx1"/>
                          </a:solidFill>
                          <a:effectLst/>
                          <a:latin typeface="Arial" charset="0"/>
                          <a:ea typeface="ＭＳ Ｐゴシック" charset="0"/>
                          <a:cs typeface="Tahoma" charset="0"/>
                        </a:rPr>
                        <a:t>INRs instables</a:t>
                      </a:r>
                    </a:p>
                  </a:txBody>
                  <a:tcPr marL="204353" marR="204353" marT="45704" marB="45704"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500" b="0" i="0" u="none" strike="noStrike" cap="none" normalizeH="0" baseline="0">
                          <a:ln>
                            <a:noFill/>
                          </a:ln>
                          <a:solidFill>
                            <a:schemeClr val="accent1"/>
                          </a:solidFill>
                          <a:effectLst/>
                          <a:latin typeface="Arial" charset="0"/>
                          <a:ea typeface="ＭＳ Ｐゴシック" charset="0"/>
                          <a:cs typeface="Tahoma" charset="0"/>
                        </a:rPr>
                        <a:t>1</a:t>
                      </a:r>
                      <a:endParaRPr kumimoji="0" lang="en-US" sz="1500" b="0" i="0" u="none" strike="noStrike" cap="none" normalizeH="0" baseline="0">
                        <a:ln>
                          <a:noFill/>
                        </a:ln>
                        <a:solidFill>
                          <a:schemeClr val="accent1"/>
                        </a:solidFill>
                        <a:effectLst/>
                        <a:latin typeface="Arial" charset="0"/>
                        <a:ea typeface="ＭＳ Ｐゴシック" charset="0"/>
                        <a:cs typeface="Tahoma" charset="0"/>
                      </a:endParaRPr>
                    </a:p>
                  </a:txBody>
                  <a:tcPr marL="204353" marR="204353" marT="45704" marB="45704"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r>
              <a:tr h="596900">
                <a:tc>
                  <a:txBody>
                    <a:bodyPr/>
                    <a:lstStyle/>
                    <a:p>
                      <a:pPr marL="0" marR="0" lvl="0" indent="0" algn="l" defTabSz="914400" rtl="0" eaLnBrk="0" fontAlgn="base" latinLnBrk="0" hangingPunct="0">
                        <a:lnSpc>
                          <a:spcPct val="100000"/>
                        </a:lnSpc>
                        <a:spcBef>
                          <a:spcPts val="800"/>
                        </a:spcBef>
                        <a:spcAft>
                          <a:spcPct val="0"/>
                        </a:spcAft>
                        <a:buClrTx/>
                        <a:buSzTx/>
                        <a:buFontTx/>
                        <a:buNone/>
                        <a:tabLst/>
                      </a:pPr>
                      <a:r>
                        <a:rPr kumimoji="0" lang="en-US" sz="1500" b="1" i="0" u="none" strike="noStrike" cap="none" normalizeH="0" baseline="0">
                          <a:ln>
                            <a:noFill/>
                          </a:ln>
                          <a:solidFill>
                            <a:srgbClr val="E64721"/>
                          </a:solidFill>
                          <a:effectLst/>
                          <a:latin typeface="Arial" charset="0"/>
                          <a:ea typeface="ＭＳ Ｐゴシック" charset="0"/>
                          <a:cs typeface="Tahoma" charset="0"/>
                        </a:rPr>
                        <a:t>E :</a:t>
                      </a:r>
                      <a:r>
                        <a:rPr kumimoji="0" lang="en-US" sz="1500" b="0" i="0" u="none" strike="noStrike" cap="none" normalizeH="0" baseline="0">
                          <a:ln>
                            <a:noFill/>
                          </a:ln>
                          <a:solidFill>
                            <a:srgbClr val="FFFFFF"/>
                          </a:solidFill>
                          <a:effectLst/>
                          <a:latin typeface="Arial" charset="0"/>
                          <a:ea typeface="ＭＳ Ｐゴシック" charset="0"/>
                          <a:cs typeface="Tahoma" charset="0"/>
                        </a:rPr>
                        <a:t> </a:t>
                      </a:r>
                      <a:r>
                        <a:rPr kumimoji="0" lang="en-US" sz="1500" b="0" i="0" u="none" strike="noStrike" cap="none" normalizeH="0" baseline="0">
                          <a:ln>
                            <a:noFill/>
                          </a:ln>
                          <a:solidFill>
                            <a:schemeClr val="tx1"/>
                          </a:solidFill>
                          <a:effectLst/>
                          <a:latin typeface="Arial" charset="0"/>
                          <a:ea typeface="ＭＳ Ｐゴシック" charset="0"/>
                          <a:cs typeface="Tahoma" charset="0"/>
                        </a:rPr>
                        <a:t>sujet âgé</a:t>
                      </a:r>
                      <a:br>
                        <a:rPr kumimoji="0" lang="en-US" sz="1500" b="0" i="0" u="none" strike="noStrike" cap="none" normalizeH="0" baseline="0">
                          <a:ln>
                            <a:noFill/>
                          </a:ln>
                          <a:solidFill>
                            <a:schemeClr val="tx1"/>
                          </a:solidFill>
                          <a:effectLst/>
                          <a:latin typeface="Arial" charset="0"/>
                          <a:ea typeface="ＭＳ Ｐゴシック" charset="0"/>
                          <a:cs typeface="Tahoma" charset="0"/>
                        </a:rPr>
                      </a:br>
                      <a:r>
                        <a:rPr kumimoji="0" lang="en-US" sz="1500" b="0" i="0" u="none" strike="noStrike" cap="none" normalizeH="0" baseline="0">
                          <a:ln>
                            <a:noFill/>
                          </a:ln>
                          <a:solidFill>
                            <a:schemeClr val="tx1"/>
                          </a:solidFill>
                          <a:effectLst/>
                          <a:latin typeface="Arial" charset="0"/>
                          <a:ea typeface="ＭＳ Ｐゴシック" charset="0"/>
                          <a:cs typeface="Tahoma" charset="0"/>
                        </a:rPr>
                        <a:t>(âge &gt; 65 ans)</a:t>
                      </a:r>
                    </a:p>
                  </a:txBody>
                  <a:tcPr marL="204353" marR="204353" marT="45704" marB="45704"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500" b="0" i="0" u="none" strike="noStrike" cap="none" normalizeH="0" baseline="0">
                          <a:ln>
                            <a:noFill/>
                          </a:ln>
                          <a:solidFill>
                            <a:schemeClr val="accent1"/>
                          </a:solidFill>
                          <a:effectLst/>
                          <a:latin typeface="Arial" charset="0"/>
                          <a:ea typeface="ＭＳ Ｐゴシック" charset="0"/>
                          <a:cs typeface="Tahoma" charset="0"/>
                        </a:rPr>
                        <a:t>1</a:t>
                      </a:r>
                      <a:endParaRPr kumimoji="0" lang="en-US" sz="1500" b="0" i="0" u="none" strike="noStrike" cap="none" normalizeH="0" baseline="0">
                        <a:ln>
                          <a:noFill/>
                        </a:ln>
                        <a:solidFill>
                          <a:schemeClr val="accent1"/>
                        </a:solidFill>
                        <a:effectLst/>
                        <a:latin typeface="Arial" charset="0"/>
                        <a:ea typeface="ＭＳ Ｐゴシック" charset="0"/>
                        <a:cs typeface="Tahoma" charset="0"/>
                      </a:endParaRPr>
                    </a:p>
                  </a:txBody>
                  <a:tcPr marL="204353" marR="204353" marT="45704" marB="45704"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596900">
                <a:tc>
                  <a:txBody>
                    <a:bodyPr/>
                    <a:lstStyle/>
                    <a:p>
                      <a:pPr marL="0" marR="0" lvl="0" indent="0" algn="l" defTabSz="914400" rtl="0" eaLnBrk="0" fontAlgn="base" latinLnBrk="0" hangingPunct="0">
                        <a:lnSpc>
                          <a:spcPct val="100000"/>
                        </a:lnSpc>
                        <a:spcBef>
                          <a:spcPts val="800"/>
                        </a:spcBef>
                        <a:spcAft>
                          <a:spcPct val="0"/>
                        </a:spcAft>
                        <a:buClrTx/>
                        <a:buSzTx/>
                        <a:buFontTx/>
                        <a:buNone/>
                        <a:tabLst/>
                      </a:pPr>
                      <a:r>
                        <a:rPr kumimoji="0" lang="en-US" sz="1500" b="1" i="0" u="none" strike="noStrike" cap="none" normalizeH="0" baseline="0">
                          <a:ln>
                            <a:noFill/>
                          </a:ln>
                          <a:solidFill>
                            <a:srgbClr val="E64721"/>
                          </a:solidFill>
                          <a:effectLst/>
                          <a:latin typeface="Arial" charset="0"/>
                          <a:ea typeface="ＭＳ Ｐゴシック" charset="0"/>
                          <a:cs typeface="Tahoma" charset="0"/>
                        </a:rPr>
                        <a:t>D : </a:t>
                      </a:r>
                      <a:r>
                        <a:rPr kumimoji="0" lang="en-US" sz="1500" b="0" i="0" u="none" strike="noStrike" cap="none" normalizeH="0" baseline="0">
                          <a:ln>
                            <a:noFill/>
                          </a:ln>
                          <a:solidFill>
                            <a:schemeClr val="tx1"/>
                          </a:solidFill>
                          <a:effectLst/>
                          <a:latin typeface="Arial" charset="0"/>
                          <a:ea typeface="ＭＳ Ｐゴシック" charset="0"/>
                          <a:cs typeface="Tahoma" charset="0"/>
                        </a:rPr>
                        <a:t>drogue ou alcool</a:t>
                      </a:r>
                      <a:br>
                        <a:rPr kumimoji="0" lang="en-US" sz="1500" b="0" i="0" u="none" strike="noStrike" cap="none" normalizeH="0" baseline="0">
                          <a:ln>
                            <a:noFill/>
                          </a:ln>
                          <a:solidFill>
                            <a:schemeClr val="tx1"/>
                          </a:solidFill>
                          <a:effectLst/>
                          <a:latin typeface="Arial" charset="0"/>
                          <a:ea typeface="ＭＳ Ｐゴシック" charset="0"/>
                          <a:cs typeface="Tahoma" charset="0"/>
                        </a:rPr>
                      </a:br>
                      <a:r>
                        <a:rPr kumimoji="0" lang="en-US" sz="1500" b="0" i="0" u="none" strike="noStrike" cap="none" normalizeH="0" baseline="0">
                          <a:ln>
                            <a:noFill/>
                          </a:ln>
                          <a:solidFill>
                            <a:schemeClr val="tx1"/>
                          </a:solidFill>
                          <a:effectLst/>
                          <a:latin typeface="Arial" charset="0"/>
                          <a:ea typeface="ＭＳ Ｐゴシック" charset="0"/>
                          <a:cs typeface="Tahoma" charset="0"/>
                        </a:rPr>
                        <a:t>(1 point pour chacun)</a:t>
                      </a:r>
                    </a:p>
                  </a:txBody>
                  <a:tcPr marL="204353" marR="204353" marT="45704" marB="45704"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500" b="0" i="0" u="none" strike="noStrike" cap="none" normalizeH="0" baseline="0">
                          <a:ln>
                            <a:noFill/>
                          </a:ln>
                          <a:solidFill>
                            <a:schemeClr val="accent1"/>
                          </a:solidFill>
                          <a:effectLst/>
                          <a:latin typeface="Arial" charset="0"/>
                          <a:ea typeface="ＭＳ Ｐゴシック" charset="0"/>
                          <a:cs typeface="Tahoma" charset="0"/>
                        </a:rPr>
                        <a:t>1 ou 2</a:t>
                      </a:r>
                      <a:endParaRPr kumimoji="0" lang="en-US" sz="1500" b="0" i="0" u="none" strike="noStrike" cap="none" normalizeH="0" baseline="0">
                        <a:ln>
                          <a:noFill/>
                        </a:ln>
                        <a:solidFill>
                          <a:schemeClr val="accent1"/>
                        </a:solidFill>
                        <a:effectLst/>
                        <a:latin typeface="Arial" charset="0"/>
                        <a:ea typeface="ＭＳ Ｐゴシック" charset="0"/>
                        <a:cs typeface="Tahoma" charset="0"/>
                      </a:endParaRPr>
                    </a:p>
                  </a:txBody>
                  <a:tcPr marL="204353" marR="204353" marT="45704" marB="45704"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a:noFill/>
                    </a:lnB>
                    <a:lnTlToBr>
                      <a:noFill/>
                    </a:lnTlToBr>
                    <a:lnBlToTr>
                      <a:noFill/>
                    </a:lnBlToTr>
                    <a:solidFill>
                      <a:srgbClr val="EAEAEA"/>
                    </a:solidFill>
                  </a:tcPr>
                </a:tc>
              </a:tr>
            </a:tbl>
          </a:graphicData>
        </a:graphic>
      </p:graphicFrame>
      <p:sp>
        <p:nvSpPr>
          <p:cNvPr id="61467" name="Text Box 138"/>
          <p:cNvSpPr txBox="1">
            <a:spLocks noChangeArrowheads="1"/>
          </p:cNvSpPr>
          <p:nvPr/>
        </p:nvSpPr>
        <p:spPr bwMode="auto">
          <a:xfrm>
            <a:off x="5651501" y="6211702"/>
            <a:ext cx="3241675" cy="6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5" rIns="91408" bIns="45705" anchor="b">
            <a:spAutoFit/>
          </a:bodyPr>
          <a:lstStyle>
            <a:lvl1pPr>
              <a:defRPr sz="6000">
                <a:solidFill>
                  <a:schemeClr val="bg1"/>
                </a:solidFill>
                <a:latin typeface="Arial" charset="0"/>
                <a:ea typeface="ＭＳ Ｐゴシック" charset="0"/>
                <a:cs typeface="ＭＳ Ｐゴシック" charset="0"/>
              </a:defRPr>
            </a:lvl1pPr>
            <a:lvl2pPr>
              <a:defRPr sz="6000">
                <a:solidFill>
                  <a:schemeClr val="bg1"/>
                </a:solidFill>
                <a:latin typeface="Arial" charset="0"/>
                <a:ea typeface="ＭＳ Ｐゴシック" charset="0"/>
              </a:defRPr>
            </a:lvl2pPr>
            <a:lvl3pPr>
              <a:defRPr sz="6000">
                <a:solidFill>
                  <a:schemeClr val="bg1"/>
                </a:solidFill>
                <a:latin typeface="Arial" charset="0"/>
                <a:ea typeface="ＭＳ Ｐゴシック" charset="0"/>
              </a:defRPr>
            </a:lvl3pPr>
            <a:lvl4pPr>
              <a:defRPr sz="6000">
                <a:solidFill>
                  <a:schemeClr val="bg1"/>
                </a:solidFill>
                <a:latin typeface="Arial" charset="0"/>
                <a:ea typeface="ＭＳ Ｐゴシック" charset="0"/>
              </a:defRPr>
            </a:lvl4pPr>
            <a:lvl5pPr>
              <a:defRPr sz="6000">
                <a:solidFill>
                  <a:schemeClr val="bg1"/>
                </a:solidFill>
                <a:latin typeface="Arial" charset="0"/>
                <a:ea typeface="ＭＳ Ｐゴシック" charset="0"/>
              </a:defRPr>
            </a:lvl5pPr>
            <a:lvl6pPr marL="2514600" indent="-228600" eaLnBrk="0" fontAlgn="base" hangingPunct="0">
              <a:spcBef>
                <a:spcPct val="0"/>
              </a:spcBef>
              <a:spcAft>
                <a:spcPct val="0"/>
              </a:spcAft>
              <a:defRPr sz="6000">
                <a:solidFill>
                  <a:schemeClr val="bg1"/>
                </a:solidFill>
                <a:latin typeface="Arial" charset="0"/>
                <a:ea typeface="ＭＳ Ｐゴシック" charset="0"/>
              </a:defRPr>
            </a:lvl6pPr>
            <a:lvl7pPr marL="2971800" indent="-228600" eaLnBrk="0" fontAlgn="base" hangingPunct="0">
              <a:spcBef>
                <a:spcPct val="0"/>
              </a:spcBef>
              <a:spcAft>
                <a:spcPct val="0"/>
              </a:spcAft>
              <a:defRPr sz="6000">
                <a:solidFill>
                  <a:schemeClr val="bg1"/>
                </a:solidFill>
                <a:latin typeface="Arial" charset="0"/>
                <a:ea typeface="ＭＳ Ｐゴシック" charset="0"/>
              </a:defRPr>
            </a:lvl7pPr>
            <a:lvl8pPr marL="3429000" indent="-228600" eaLnBrk="0" fontAlgn="base" hangingPunct="0">
              <a:spcBef>
                <a:spcPct val="0"/>
              </a:spcBef>
              <a:spcAft>
                <a:spcPct val="0"/>
              </a:spcAft>
              <a:defRPr sz="6000">
                <a:solidFill>
                  <a:schemeClr val="bg1"/>
                </a:solidFill>
                <a:latin typeface="Arial" charset="0"/>
                <a:ea typeface="ＭＳ Ｐゴシック" charset="0"/>
              </a:defRPr>
            </a:lvl8pPr>
            <a:lvl9pPr marL="3886200" indent="-228600" eaLnBrk="0" fontAlgn="base" hangingPunct="0">
              <a:spcBef>
                <a:spcPct val="0"/>
              </a:spcBef>
              <a:spcAft>
                <a:spcPct val="0"/>
              </a:spcAft>
              <a:defRPr sz="6000">
                <a:solidFill>
                  <a:schemeClr val="bg1"/>
                </a:solidFill>
                <a:latin typeface="Arial" charset="0"/>
                <a:ea typeface="ＭＳ Ｐゴシック" charset="0"/>
              </a:defRPr>
            </a:lvl9pPr>
          </a:lstStyle>
          <a:p>
            <a:pPr defTabSz="914400">
              <a:spcBef>
                <a:spcPct val="50000"/>
              </a:spcBef>
            </a:pPr>
            <a:r>
              <a:rPr lang="en-US" sz="900">
                <a:solidFill>
                  <a:schemeClr val="tx1"/>
                </a:solidFill>
              </a:rPr>
              <a:t>Pisters R </a:t>
            </a:r>
            <a:r>
              <a:rPr lang="en-US" sz="900" i="1">
                <a:solidFill>
                  <a:schemeClr val="tx1"/>
                </a:solidFill>
              </a:rPr>
              <a:t>et al</a:t>
            </a:r>
            <a:r>
              <a:rPr lang="en-US" sz="900">
                <a:solidFill>
                  <a:schemeClr val="tx1"/>
                </a:solidFill>
              </a:rPr>
              <a:t>. </a:t>
            </a:r>
            <a:r>
              <a:rPr lang="fr-FR" sz="900">
                <a:solidFill>
                  <a:schemeClr val="tx1"/>
                </a:solidFill>
              </a:rPr>
              <a:t>A Novel User-Friendly Score (HAS-BLED) To Assess 1-Year Risk of Major Bleeding in Patients With Atrial Fibrillation : </a:t>
            </a:r>
            <a:br>
              <a:rPr lang="fr-FR" sz="900">
                <a:solidFill>
                  <a:schemeClr val="tx1"/>
                </a:solidFill>
              </a:rPr>
            </a:br>
            <a:r>
              <a:rPr lang="fr-FR" sz="900">
                <a:solidFill>
                  <a:schemeClr val="tx1"/>
                </a:solidFill>
              </a:rPr>
              <a:t>The Euro Heart Survey.</a:t>
            </a:r>
            <a:r>
              <a:rPr lang="en-GB" sz="900">
                <a:solidFill>
                  <a:schemeClr val="tx1"/>
                </a:solidFill>
              </a:rPr>
              <a:t>Chest. 2010 ; 138(5) : 1093-1100. </a:t>
            </a:r>
          </a:p>
        </p:txBody>
      </p:sp>
      <p:graphicFrame>
        <p:nvGraphicFramePr>
          <p:cNvPr id="87134" name="Group 94"/>
          <p:cNvGraphicFramePr>
            <a:graphicFrameLocks noGrp="1"/>
          </p:cNvGraphicFramePr>
          <p:nvPr/>
        </p:nvGraphicFramePr>
        <p:xfrm>
          <a:off x="4643438" y="1773239"/>
          <a:ext cx="3960812" cy="4383090"/>
        </p:xfrm>
        <a:graphic>
          <a:graphicData uri="http://schemas.openxmlformats.org/drawingml/2006/table">
            <a:tbl>
              <a:tblPr/>
              <a:tblGrid>
                <a:gridCol w="936625"/>
                <a:gridCol w="576262"/>
                <a:gridCol w="1223963"/>
                <a:gridCol w="1223962"/>
              </a:tblGrid>
              <a:tr h="731837">
                <a:tc gridSpan="4">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US" sz="1600" b="1" i="0" u="none" strike="noStrike" cap="none" normalizeH="0" baseline="0">
                          <a:ln>
                            <a:noFill/>
                          </a:ln>
                          <a:solidFill>
                            <a:schemeClr val="bg1"/>
                          </a:solidFill>
                          <a:effectLst/>
                          <a:latin typeface="Arial" charset="0"/>
                          <a:ea typeface="ＭＳ Ｐゴシック" charset="0"/>
                          <a:cs typeface="Tahoma" charset="0"/>
                        </a:rPr>
                        <a:t>Risque de saignement majeur sur 1 an chez des patients ayant une fibrillation atriale </a:t>
                      </a:r>
                      <a:r>
                        <a:rPr kumimoji="0" lang="en-US" sz="1400" b="1" i="0" u="none" strike="noStrike" cap="none" normalizeH="0" baseline="0">
                          <a:ln>
                            <a:noFill/>
                          </a:ln>
                          <a:solidFill>
                            <a:schemeClr val="bg1"/>
                          </a:solidFill>
                          <a:effectLst/>
                          <a:latin typeface="Arial" charset="0"/>
                          <a:ea typeface="ＭＳ Ｐゴシック" charset="0"/>
                          <a:cs typeface="Tahoma" charset="0"/>
                        </a:rPr>
                        <a:t>(Euro Heart Survey)</a:t>
                      </a:r>
                      <a:endParaRPr kumimoji="0" lang="en-US" sz="1600" b="1" i="0" u="none" strike="noStrike" cap="none" normalizeH="0" baseline="0">
                        <a:ln>
                          <a:noFill/>
                        </a:ln>
                        <a:solidFill>
                          <a:schemeClr val="bg1"/>
                        </a:solidFill>
                        <a:effectLst/>
                        <a:latin typeface="Arial" charset="0"/>
                        <a:ea typeface="ＭＳ Ｐゴシック" charset="0"/>
                        <a:cs typeface="Tahoma" charset="0"/>
                      </a:endParaRPr>
                    </a:p>
                  </a:txBody>
                  <a:tcPr marL="0" marR="0" marT="0" marB="0" anchor="ctr" horzOverflow="overflow">
                    <a:lnL>
                      <a:noFill/>
                    </a:lnL>
                    <a:lnR>
                      <a:noFill/>
                    </a:lnR>
                    <a:lnT>
                      <a:noFill/>
                    </a:lnT>
                    <a:lnB w="28575" cap="flat" cmpd="sng" algn="ctr">
                      <a:solidFill>
                        <a:schemeClr val="bg1"/>
                      </a:solidFill>
                      <a:prstDash val="solid"/>
                      <a:round/>
                      <a:headEnd type="none" w="med" len="med"/>
                      <a:tailEnd type="none" w="med" len="med"/>
                    </a:lnB>
                    <a:lnTlToBr>
                      <a:noFill/>
                    </a:lnTlToBr>
                    <a:lnBlToTr>
                      <a:noFill/>
                    </a:lnBlToTr>
                    <a:solidFill>
                      <a:srgbClr val="0699D2"/>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914399">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500" b="0" i="0" u="none" strike="noStrike" cap="none" normalizeH="0" baseline="0">
                          <a:ln>
                            <a:noFill/>
                          </a:ln>
                          <a:solidFill>
                            <a:schemeClr val="bg1"/>
                          </a:solidFill>
                          <a:effectLst/>
                          <a:latin typeface="Arial" charset="0"/>
                          <a:ea typeface="ＭＳ Ｐゴシック" charset="0"/>
                          <a:cs typeface="Tahoma" charset="0"/>
                        </a:rPr>
                        <a:t> Score </a:t>
                      </a:r>
                      <a:br>
                        <a:rPr kumimoji="0" lang="en-GB" sz="1500" b="0" i="0" u="none" strike="noStrike" cap="none" normalizeH="0" baseline="0">
                          <a:ln>
                            <a:noFill/>
                          </a:ln>
                          <a:solidFill>
                            <a:schemeClr val="bg1"/>
                          </a:solidFill>
                          <a:effectLst/>
                          <a:latin typeface="Arial" charset="0"/>
                          <a:ea typeface="ＭＳ Ｐゴシック" charset="0"/>
                          <a:cs typeface="Tahoma" charset="0"/>
                        </a:rPr>
                      </a:br>
                      <a:r>
                        <a:rPr kumimoji="0" lang="en-GB" sz="1500" b="0" i="0" u="none" strike="noStrike" cap="none" normalizeH="0" baseline="0">
                          <a:ln>
                            <a:noFill/>
                          </a:ln>
                          <a:solidFill>
                            <a:schemeClr val="bg1"/>
                          </a:solidFill>
                          <a:effectLst/>
                          <a:latin typeface="Arial" charset="0"/>
                          <a:ea typeface="ＭＳ Ｐゴシック" charset="0"/>
                          <a:cs typeface="Tahoma" charset="0"/>
                        </a:rPr>
                        <a:t>HAS-BLED </a:t>
                      </a:r>
                      <a:endParaRPr kumimoji="0" lang="en-US" sz="1500" b="0" i="0" u="none" strike="noStrike" cap="none" normalizeH="0" baseline="0">
                        <a:ln>
                          <a:noFill/>
                        </a:ln>
                        <a:solidFill>
                          <a:schemeClr val="bg1"/>
                        </a:solidFill>
                        <a:effectLst/>
                        <a:latin typeface="Arial" charset="0"/>
                        <a:ea typeface="ＭＳ Ｐゴシック" charset="0"/>
                        <a:cs typeface="Tahoma" charset="0"/>
                      </a:endParaRPr>
                    </a:p>
                  </a:txBody>
                  <a:tcPr marL="0" marR="0" marT="0" marB="0"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US" sz="1500" b="0" i="0" u="none" strike="noStrike" cap="none" normalizeH="0" baseline="0">
                          <a:ln>
                            <a:noFill/>
                          </a:ln>
                          <a:solidFill>
                            <a:schemeClr val="bg1"/>
                          </a:solidFill>
                          <a:effectLst/>
                          <a:latin typeface="Arial" charset="0"/>
                          <a:ea typeface="ＭＳ Ｐゴシック" charset="0"/>
                          <a:cs typeface="Tahoma" charset="0"/>
                        </a:rPr>
                        <a:t>N</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chemeClr val="bg1"/>
                          </a:solidFill>
                          <a:effectLst/>
                          <a:latin typeface="Arial" charset="0"/>
                          <a:ea typeface="ＭＳ Ｐゴシック" charset="0"/>
                          <a:cs typeface="Tahoma" charset="0"/>
                        </a:rPr>
                        <a:t>Nombre </a:t>
                      </a:r>
                      <a:br>
                        <a:rPr kumimoji="0" lang="en-GB" sz="1500" b="0" i="0" u="none" strike="noStrike" cap="none" normalizeH="0" baseline="0">
                          <a:ln>
                            <a:noFill/>
                          </a:ln>
                          <a:solidFill>
                            <a:schemeClr val="bg1"/>
                          </a:solidFill>
                          <a:effectLst/>
                          <a:latin typeface="Arial" charset="0"/>
                          <a:ea typeface="ＭＳ Ｐゴシック" charset="0"/>
                          <a:cs typeface="Tahoma" charset="0"/>
                        </a:rPr>
                      </a:br>
                      <a:r>
                        <a:rPr kumimoji="0" lang="en-GB" sz="1500" b="0" i="0" u="none" strike="noStrike" cap="none" normalizeH="0" baseline="0">
                          <a:ln>
                            <a:noFill/>
                          </a:ln>
                          <a:solidFill>
                            <a:schemeClr val="bg1"/>
                          </a:solidFill>
                          <a:effectLst/>
                          <a:latin typeface="Arial" charset="0"/>
                          <a:ea typeface="ＭＳ Ｐゴシック" charset="0"/>
                          <a:cs typeface="Tahoma" charset="0"/>
                        </a:rPr>
                        <a:t>de saignements</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500" b="0" i="0" u="none" strike="noStrike" cap="none" normalizeH="0" baseline="0">
                          <a:ln>
                            <a:noFill/>
                          </a:ln>
                          <a:solidFill>
                            <a:schemeClr val="bg1"/>
                          </a:solidFill>
                          <a:effectLst/>
                          <a:latin typeface="Arial" charset="0"/>
                          <a:ea typeface="ＭＳ Ｐゴシック" charset="0"/>
                          <a:cs typeface="Tahoma" charset="0"/>
                        </a:rPr>
                        <a:t>Saignement </a:t>
                      </a:r>
                      <a:br>
                        <a:rPr kumimoji="0" lang="en-GB" sz="1500" b="0" i="0" u="none" strike="noStrike" cap="none" normalizeH="0" baseline="0">
                          <a:ln>
                            <a:noFill/>
                          </a:ln>
                          <a:solidFill>
                            <a:schemeClr val="bg1"/>
                          </a:solidFill>
                          <a:effectLst/>
                          <a:latin typeface="Arial" charset="0"/>
                          <a:ea typeface="ＭＳ Ｐゴシック" charset="0"/>
                          <a:cs typeface="Tahoma" charset="0"/>
                        </a:rPr>
                      </a:br>
                      <a:r>
                        <a:rPr kumimoji="0" lang="en-GB" sz="1500" b="0" i="0" u="none" strike="noStrike" cap="none" normalizeH="0" baseline="0">
                          <a:ln>
                            <a:noFill/>
                          </a:ln>
                          <a:solidFill>
                            <a:schemeClr val="bg1"/>
                          </a:solidFill>
                          <a:effectLst/>
                          <a:latin typeface="Arial" charset="0"/>
                          <a:ea typeface="ＭＳ Ｐゴシック" charset="0"/>
                          <a:cs typeface="Tahoma" charset="0"/>
                        </a:rPr>
                        <a:t>pour 100 </a:t>
                      </a:r>
                      <a:br>
                        <a:rPr kumimoji="0" lang="en-GB" sz="1500" b="0" i="0" u="none" strike="noStrike" cap="none" normalizeH="0" baseline="0">
                          <a:ln>
                            <a:noFill/>
                          </a:ln>
                          <a:solidFill>
                            <a:schemeClr val="bg1"/>
                          </a:solidFill>
                          <a:effectLst/>
                          <a:latin typeface="Arial" charset="0"/>
                          <a:ea typeface="ＭＳ Ｐゴシック" charset="0"/>
                          <a:cs typeface="Tahoma" charset="0"/>
                        </a:rPr>
                      </a:br>
                      <a:r>
                        <a:rPr kumimoji="0" lang="en-GB" sz="1500" b="0" i="0" u="none" strike="noStrike" cap="none" normalizeH="0" baseline="0">
                          <a:ln>
                            <a:noFill/>
                          </a:ln>
                          <a:solidFill>
                            <a:schemeClr val="bg1"/>
                          </a:solidFill>
                          <a:effectLst/>
                          <a:latin typeface="Arial" charset="0"/>
                          <a:ea typeface="ＭＳ Ｐゴシック" charset="0"/>
                          <a:cs typeface="Tahoma" charset="0"/>
                        </a:rPr>
                        <a:t>patients-année*</a:t>
                      </a:r>
                      <a:endParaRPr kumimoji="0" lang="en-US" sz="1500" b="0" i="0" u="none" strike="noStrike" cap="none" normalizeH="0" baseline="0">
                        <a:ln>
                          <a:noFill/>
                        </a:ln>
                        <a:solidFill>
                          <a:schemeClr val="bg1"/>
                        </a:solidFill>
                        <a:effectLst/>
                        <a:latin typeface="Arial" charset="0"/>
                        <a:ea typeface="ＭＳ Ｐゴシック" charset="0"/>
                        <a:cs typeface="Tahoma" charset="0"/>
                      </a:endParaRPr>
                    </a:p>
                  </a:txBody>
                  <a:tcPr marL="0" marR="0" marT="0" marB="0"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A6A6A6"/>
                    </a:solidFill>
                  </a:tcPr>
                </a:tc>
              </a:tr>
              <a:tr h="273050">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0</a:t>
                      </a:r>
                      <a:endParaRPr kumimoji="0" lang="en-US" sz="1500" b="0" i="0" u="none" strike="noStrike" cap="none" normalizeH="0" baseline="0">
                        <a:ln>
                          <a:noFill/>
                        </a:ln>
                        <a:solidFill>
                          <a:schemeClr val="tx1"/>
                        </a:solidFill>
                        <a:effectLst/>
                        <a:latin typeface="Arial" charset="0"/>
                        <a:ea typeface="ＭＳ Ｐゴシック" charset="0"/>
                        <a:cs typeface="Tahoma" charset="0"/>
                      </a:endParaRPr>
                    </a:p>
                  </a:txBody>
                  <a:tcPr marL="0" marR="0" marT="0" marB="0"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charset="0"/>
                          <a:cs typeface="Tahoma" charset="0"/>
                        </a:rPr>
                        <a:t>798</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9</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1,13</a:t>
                      </a:r>
                    </a:p>
                  </a:txBody>
                  <a:tcPr marL="0" marR="0" marT="0" marB="0"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5E5E5"/>
                    </a:solidFill>
                  </a:tcPr>
                </a:tc>
              </a:tr>
              <a:tr h="274638">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1</a:t>
                      </a:r>
                      <a:endParaRPr kumimoji="0" lang="en-US" sz="1500" b="0" i="0" u="none" strike="noStrike" cap="none" normalizeH="0" baseline="0">
                        <a:ln>
                          <a:noFill/>
                        </a:ln>
                        <a:solidFill>
                          <a:schemeClr val="tx1"/>
                        </a:solidFill>
                        <a:effectLst/>
                        <a:latin typeface="Arial" charset="0"/>
                        <a:ea typeface="ＭＳ Ｐゴシック" charset="0"/>
                        <a:cs typeface="Tahoma" charset="0"/>
                      </a:endParaRPr>
                    </a:p>
                  </a:txBody>
                  <a:tcPr marL="0" marR="0" marT="0" marB="0"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charset="0"/>
                          <a:cs typeface="Tahoma" charset="0"/>
                        </a:rPr>
                        <a:t>1286</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13</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1,02</a:t>
                      </a:r>
                    </a:p>
                  </a:txBody>
                  <a:tcPr marL="0" marR="0" marT="0" marB="0"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273050">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2</a:t>
                      </a:r>
                      <a:endParaRPr kumimoji="0" lang="en-GB" sz="1500" b="0" i="0" u="none" strike="noStrike" cap="none" normalizeH="0" baseline="0">
                        <a:ln>
                          <a:noFill/>
                        </a:ln>
                        <a:solidFill>
                          <a:schemeClr val="tx1"/>
                        </a:solidFill>
                        <a:effectLst/>
                        <a:latin typeface="Arial" charset="0"/>
                        <a:ea typeface="ＭＳ Ｐゴシック" charset="0"/>
                        <a:cs typeface="Tahoma" charset="0"/>
                        <a:sym typeface="Symbol" charset="0"/>
                      </a:endParaRPr>
                    </a:p>
                  </a:txBody>
                  <a:tcPr marL="0" marR="0" marT="0" marB="0"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sym typeface="Symbol" charset="0"/>
                        </a:rPr>
                        <a:t>744</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14</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1,88</a:t>
                      </a:r>
                    </a:p>
                  </a:txBody>
                  <a:tcPr marL="0" marR="0" marT="0" marB="0"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r>
              <a:tr h="274638">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3</a:t>
                      </a:r>
                      <a:endParaRPr kumimoji="0" lang="en-US" sz="1500" b="0" i="0" u="none" strike="noStrike" cap="none" normalizeH="0" baseline="0">
                        <a:ln>
                          <a:noFill/>
                        </a:ln>
                        <a:solidFill>
                          <a:schemeClr val="tx1"/>
                        </a:solidFill>
                        <a:effectLst/>
                        <a:latin typeface="Arial" charset="0"/>
                        <a:ea typeface="ＭＳ Ｐゴシック" charset="0"/>
                        <a:cs typeface="Tahoma" charset="0"/>
                      </a:endParaRPr>
                    </a:p>
                  </a:txBody>
                  <a:tcPr marL="0" marR="0" marT="0" marB="0"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charset="0"/>
                          <a:cs typeface="Tahoma" charset="0"/>
                        </a:rPr>
                        <a:t>187</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7</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3,74</a:t>
                      </a:r>
                    </a:p>
                  </a:txBody>
                  <a:tcPr marL="0" marR="0" marT="0" marB="0"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273050">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4</a:t>
                      </a:r>
                      <a:endParaRPr kumimoji="0" lang="en-US" sz="1500" b="0" i="0" u="none" strike="noStrike" cap="none" normalizeH="0" baseline="0">
                        <a:ln>
                          <a:noFill/>
                        </a:ln>
                        <a:solidFill>
                          <a:schemeClr val="tx1"/>
                        </a:solidFill>
                        <a:effectLst/>
                        <a:latin typeface="Arial" charset="0"/>
                        <a:ea typeface="ＭＳ Ｐゴシック" charset="0"/>
                        <a:cs typeface="Tahoma" charset="0"/>
                      </a:endParaRPr>
                    </a:p>
                  </a:txBody>
                  <a:tcPr marL="0" marR="0" marT="0" marB="0"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charset="0"/>
                          <a:cs typeface="Tahoma" charset="0"/>
                        </a:rPr>
                        <a:t>46</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4</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8,70</a:t>
                      </a:r>
                    </a:p>
                  </a:txBody>
                  <a:tcPr marL="0" marR="0" marT="0" marB="0"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r>
              <a:tr h="274638">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5</a:t>
                      </a:r>
                      <a:endParaRPr kumimoji="0" lang="en-US" sz="1500" b="0" i="0" u="none" strike="noStrike" cap="none" normalizeH="0" baseline="0">
                        <a:ln>
                          <a:noFill/>
                        </a:ln>
                        <a:solidFill>
                          <a:schemeClr val="tx1"/>
                        </a:solidFill>
                        <a:effectLst/>
                        <a:latin typeface="Arial" charset="0"/>
                        <a:ea typeface="ＭＳ Ｐゴシック" charset="0"/>
                        <a:cs typeface="Tahoma" charset="0"/>
                      </a:endParaRPr>
                    </a:p>
                  </a:txBody>
                  <a:tcPr marL="0" marR="0" marT="0" marB="0"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US" sz="1500" b="0" i="0" u="none" strike="noStrike" cap="none" normalizeH="0" baseline="0">
                          <a:ln>
                            <a:noFill/>
                          </a:ln>
                          <a:solidFill>
                            <a:schemeClr val="tx1"/>
                          </a:solidFill>
                          <a:effectLst/>
                          <a:latin typeface="Arial" charset="0"/>
                          <a:ea typeface="ＭＳ Ｐゴシック" charset="0"/>
                          <a:cs typeface="Tahoma" charset="0"/>
                        </a:rPr>
                        <a:t>8</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1</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12,5</a:t>
                      </a:r>
                    </a:p>
                  </a:txBody>
                  <a:tcPr marL="0" marR="0" marT="0" marB="0"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271463">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6</a:t>
                      </a:r>
                    </a:p>
                  </a:txBody>
                  <a:tcPr marL="0" marR="0" marT="0" marB="0"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2</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0</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0,0</a:t>
                      </a:r>
                    </a:p>
                  </a:txBody>
                  <a:tcPr marL="0" marR="0" marT="0" marB="0"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r>
              <a:tr h="274638">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7</a:t>
                      </a:r>
                    </a:p>
                  </a:txBody>
                  <a:tcPr marL="0" marR="0" marT="0" marB="0"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0</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a:t>
                      </a:r>
                    </a:p>
                  </a:txBody>
                  <a:tcPr marL="0" marR="0" marT="0" marB="0"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r h="273050">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8</a:t>
                      </a:r>
                    </a:p>
                  </a:txBody>
                  <a:tcPr marL="0" marR="0" marT="0" marB="0"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0</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a:t>
                      </a:r>
                    </a:p>
                  </a:txBody>
                  <a:tcPr marL="0" marR="0" marT="0" marB="0"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solidFill>
                  </a:tcPr>
                </a:tc>
              </a:tr>
              <a:tr h="274638">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9</a:t>
                      </a:r>
                    </a:p>
                  </a:txBody>
                  <a:tcPr marL="0" marR="0" marT="0" marB="0"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0</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Tx/>
                        <a:buSzTx/>
                        <a:buFontTx/>
                        <a:buNone/>
                        <a:tabLst>
                          <a:tab pos="895350" algn="r"/>
                          <a:tab pos="1258888" algn="l"/>
                        </a:tabLst>
                      </a:pPr>
                      <a:r>
                        <a:rPr kumimoji="0" lang="en-GB" sz="1500" b="0" i="0" u="none" strike="noStrike" cap="none" normalizeH="0" baseline="0">
                          <a:ln>
                            <a:noFill/>
                          </a:ln>
                          <a:solidFill>
                            <a:schemeClr val="tx1"/>
                          </a:solidFill>
                          <a:effectLst/>
                          <a:latin typeface="Arial" charset="0"/>
                          <a:ea typeface="ＭＳ Ｐゴシック" charset="0"/>
                          <a:cs typeface="Tahoma" charset="0"/>
                        </a:rPr>
                        <a:t>–</a:t>
                      </a:r>
                    </a:p>
                  </a:txBody>
                  <a:tcPr marL="0" marR="0" marT="0" marB="0"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a:noFill/>
                    </a:lnB>
                    <a:lnTlToBr>
                      <a:noFill/>
                    </a:lnTlToBr>
                    <a:lnBlToTr>
                      <a:noFill/>
                    </a:lnBlToTr>
                    <a:noFill/>
                  </a:tcPr>
                </a:tc>
              </a:tr>
            </a:tbl>
          </a:graphicData>
        </a:graphic>
      </p:graphicFrame>
      <p:sp>
        <p:nvSpPr>
          <p:cNvPr id="61528" name="Text Box 5"/>
          <p:cNvSpPr txBox="1">
            <a:spLocks noChangeArrowheads="1"/>
          </p:cNvSpPr>
          <p:nvPr/>
        </p:nvSpPr>
        <p:spPr bwMode="auto">
          <a:xfrm>
            <a:off x="3348039" y="6165850"/>
            <a:ext cx="35687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5" rIns="91408" bIns="45705" anchor="b">
            <a:spAutoFit/>
          </a:bodyPr>
          <a:lstStyle>
            <a:lvl1pPr>
              <a:defRPr sz="6000">
                <a:solidFill>
                  <a:schemeClr val="bg1"/>
                </a:solidFill>
                <a:latin typeface="Arial" charset="0"/>
                <a:ea typeface="ＭＳ Ｐゴシック" charset="0"/>
                <a:cs typeface="ＭＳ Ｐゴシック" charset="0"/>
              </a:defRPr>
            </a:lvl1pPr>
            <a:lvl2pPr>
              <a:defRPr sz="6000">
                <a:solidFill>
                  <a:schemeClr val="bg1"/>
                </a:solidFill>
                <a:latin typeface="Arial" charset="0"/>
                <a:ea typeface="ＭＳ Ｐゴシック" charset="0"/>
              </a:defRPr>
            </a:lvl2pPr>
            <a:lvl3pPr>
              <a:defRPr sz="6000">
                <a:solidFill>
                  <a:schemeClr val="bg1"/>
                </a:solidFill>
                <a:latin typeface="Arial" charset="0"/>
                <a:ea typeface="ＭＳ Ｐゴシック" charset="0"/>
              </a:defRPr>
            </a:lvl3pPr>
            <a:lvl4pPr>
              <a:defRPr sz="6000">
                <a:solidFill>
                  <a:schemeClr val="bg1"/>
                </a:solidFill>
                <a:latin typeface="Arial" charset="0"/>
                <a:ea typeface="ＭＳ Ｐゴシック" charset="0"/>
              </a:defRPr>
            </a:lvl4pPr>
            <a:lvl5pPr>
              <a:defRPr sz="6000">
                <a:solidFill>
                  <a:schemeClr val="bg1"/>
                </a:solidFill>
                <a:latin typeface="Arial" charset="0"/>
                <a:ea typeface="ＭＳ Ｐゴシック" charset="0"/>
              </a:defRPr>
            </a:lvl5pPr>
            <a:lvl6pPr marL="2514600" indent="-228600" eaLnBrk="0" fontAlgn="base" hangingPunct="0">
              <a:spcBef>
                <a:spcPct val="0"/>
              </a:spcBef>
              <a:spcAft>
                <a:spcPct val="0"/>
              </a:spcAft>
              <a:defRPr sz="6000">
                <a:solidFill>
                  <a:schemeClr val="bg1"/>
                </a:solidFill>
                <a:latin typeface="Arial" charset="0"/>
                <a:ea typeface="ＭＳ Ｐゴシック" charset="0"/>
              </a:defRPr>
            </a:lvl6pPr>
            <a:lvl7pPr marL="2971800" indent="-228600" eaLnBrk="0" fontAlgn="base" hangingPunct="0">
              <a:spcBef>
                <a:spcPct val="0"/>
              </a:spcBef>
              <a:spcAft>
                <a:spcPct val="0"/>
              </a:spcAft>
              <a:defRPr sz="6000">
                <a:solidFill>
                  <a:schemeClr val="bg1"/>
                </a:solidFill>
                <a:latin typeface="Arial" charset="0"/>
                <a:ea typeface="ＭＳ Ｐゴシック" charset="0"/>
              </a:defRPr>
            </a:lvl7pPr>
            <a:lvl8pPr marL="3429000" indent="-228600" eaLnBrk="0" fontAlgn="base" hangingPunct="0">
              <a:spcBef>
                <a:spcPct val="0"/>
              </a:spcBef>
              <a:spcAft>
                <a:spcPct val="0"/>
              </a:spcAft>
              <a:defRPr sz="6000">
                <a:solidFill>
                  <a:schemeClr val="bg1"/>
                </a:solidFill>
                <a:latin typeface="Arial" charset="0"/>
                <a:ea typeface="ＭＳ Ｐゴシック" charset="0"/>
              </a:defRPr>
            </a:lvl8pPr>
            <a:lvl9pPr marL="3886200" indent="-228600" eaLnBrk="0" fontAlgn="base" hangingPunct="0">
              <a:spcBef>
                <a:spcPct val="0"/>
              </a:spcBef>
              <a:spcAft>
                <a:spcPct val="0"/>
              </a:spcAft>
              <a:defRPr sz="6000">
                <a:solidFill>
                  <a:schemeClr val="bg1"/>
                </a:solidFill>
                <a:latin typeface="Arial" charset="0"/>
                <a:ea typeface="ＭＳ Ｐゴシック" charset="0"/>
              </a:defRPr>
            </a:lvl9pPr>
          </a:lstStyle>
          <a:p>
            <a:pPr defTabSz="914400">
              <a:spcBef>
                <a:spcPct val="50000"/>
              </a:spcBef>
            </a:pPr>
            <a:r>
              <a:rPr lang="en-GB" sz="900">
                <a:solidFill>
                  <a:schemeClr val="tx1"/>
                </a:solidFill>
              </a:rPr>
              <a:t>* Valeur du p pour la tendance = 0,007</a:t>
            </a:r>
          </a:p>
        </p:txBody>
      </p:sp>
      <p:sp>
        <p:nvSpPr>
          <p:cNvPr id="61529" name="ZoneTexte 8"/>
          <p:cNvSpPr txBox="1">
            <a:spLocks noChangeArrowheads="1"/>
          </p:cNvSpPr>
          <p:nvPr/>
        </p:nvSpPr>
        <p:spPr bwMode="auto">
          <a:xfrm>
            <a:off x="468313" y="6092827"/>
            <a:ext cx="3240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a:solidFill>
                  <a:schemeClr val="bg1"/>
                </a:solidFill>
                <a:latin typeface="Arial" charset="0"/>
                <a:ea typeface="ＭＳ Ｐゴシック" charset="0"/>
                <a:cs typeface="ＭＳ Ｐゴシック" charset="0"/>
              </a:defRPr>
            </a:lvl1pPr>
            <a:lvl2pPr>
              <a:defRPr sz="6000">
                <a:solidFill>
                  <a:schemeClr val="bg1"/>
                </a:solidFill>
                <a:latin typeface="Arial" charset="0"/>
                <a:ea typeface="ＭＳ Ｐゴシック" charset="0"/>
              </a:defRPr>
            </a:lvl2pPr>
            <a:lvl3pPr>
              <a:defRPr sz="6000">
                <a:solidFill>
                  <a:schemeClr val="bg1"/>
                </a:solidFill>
                <a:latin typeface="Arial" charset="0"/>
                <a:ea typeface="ＭＳ Ｐゴシック" charset="0"/>
              </a:defRPr>
            </a:lvl3pPr>
            <a:lvl4pPr>
              <a:defRPr sz="6000">
                <a:solidFill>
                  <a:schemeClr val="bg1"/>
                </a:solidFill>
                <a:latin typeface="Arial" charset="0"/>
                <a:ea typeface="ＭＳ Ｐゴシック" charset="0"/>
              </a:defRPr>
            </a:lvl4pPr>
            <a:lvl5pPr>
              <a:defRPr sz="6000">
                <a:solidFill>
                  <a:schemeClr val="bg1"/>
                </a:solidFill>
                <a:latin typeface="Arial" charset="0"/>
                <a:ea typeface="ＭＳ Ｐゴシック" charset="0"/>
              </a:defRPr>
            </a:lvl5pPr>
            <a:lvl6pPr marL="2514600" indent="-228600" eaLnBrk="0" fontAlgn="base" hangingPunct="0">
              <a:spcBef>
                <a:spcPct val="0"/>
              </a:spcBef>
              <a:spcAft>
                <a:spcPct val="0"/>
              </a:spcAft>
              <a:defRPr sz="6000">
                <a:solidFill>
                  <a:schemeClr val="bg1"/>
                </a:solidFill>
                <a:latin typeface="Arial" charset="0"/>
                <a:ea typeface="ＭＳ Ｐゴシック" charset="0"/>
              </a:defRPr>
            </a:lvl6pPr>
            <a:lvl7pPr marL="2971800" indent="-228600" eaLnBrk="0" fontAlgn="base" hangingPunct="0">
              <a:spcBef>
                <a:spcPct val="0"/>
              </a:spcBef>
              <a:spcAft>
                <a:spcPct val="0"/>
              </a:spcAft>
              <a:defRPr sz="6000">
                <a:solidFill>
                  <a:schemeClr val="bg1"/>
                </a:solidFill>
                <a:latin typeface="Arial" charset="0"/>
                <a:ea typeface="ＭＳ Ｐゴシック" charset="0"/>
              </a:defRPr>
            </a:lvl7pPr>
            <a:lvl8pPr marL="3429000" indent="-228600" eaLnBrk="0" fontAlgn="base" hangingPunct="0">
              <a:spcBef>
                <a:spcPct val="0"/>
              </a:spcBef>
              <a:spcAft>
                <a:spcPct val="0"/>
              </a:spcAft>
              <a:defRPr sz="6000">
                <a:solidFill>
                  <a:schemeClr val="bg1"/>
                </a:solidFill>
                <a:latin typeface="Arial" charset="0"/>
                <a:ea typeface="ＭＳ Ｐゴシック" charset="0"/>
              </a:defRPr>
            </a:lvl8pPr>
            <a:lvl9pPr marL="3886200" indent="-228600" eaLnBrk="0" fontAlgn="base" hangingPunct="0">
              <a:spcBef>
                <a:spcPct val="0"/>
              </a:spcBef>
              <a:spcAft>
                <a:spcPct val="0"/>
              </a:spcAft>
              <a:defRPr sz="6000">
                <a:solidFill>
                  <a:schemeClr val="bg1"/>
                </a:solidFill>
                <a:latin typeface="Arial" charset="0"/>
                <a:ea typeface="ＭＳ Ｐゴシック" charset="0"/>
              </a:defRPr>
            </a:lvl9pPr>
          </a:lstStyle>
          <a:p>
            <a:pPr defTabSz="914400"/>
            <a:r>
              <a:rPr lang="fr-FR" sz="1000">
                <a:solidFill>
                  <a:schemeClr val="tx1"/>
                </a:solidFill>
              </a:rPr>
              <a:t>HTA 160 mmHg, créatinine &gt; 200 µmol/L, cirrhose ou Br &gt; 2 LSN et ALAT &gt; 3 LSN</a:t>
            </a:r>
          </a:p>
        </p:txBody>
      </p:sp>
      <p:sp>
        <p:nvSpPr>
          <p:cNvPr id="61530" name="ZoneTexte 9"/>
          <p:cNvSpPr txBox="1">
            <a:spLocks noChangeArrowheads="1"/>
          </p:cNvSpPr>
          <p:nvPr/>
        </p:nvSpPr>
        <p:spPr bwMode="auto">
          <a:xfrm>
            <a:off x="250825" y="6629400"/>
            <a:ext cx="53292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a:solidFill>
                  <a:schemeClr val="bg1"/>
                </a:solidFill>
                <a:latin typeface="Arial" charset="0"/>
                <a:ea typeface="ＭＳ Ｐゴシック" charset="0"/>
                <a:cs typeface="ＭＳ Ｐゴシック" charset="0"/>
              </a:defRPr>
            </a:lvl1pPr>
            <a:lvl2pPr>
              <a:defRPr sz="6000">
                <a:solidFill>
                  <a:schemeClr val="bg1"/>
                </a:solidFill>
                <a:latin typeface="Arial" charset="0"/>
                <a:ea typeface="ＭＳ Ｐゴシック" charset="0"/>
              </a:defRPr>
            </a:lvl2pPr>
            <a:lvl3pPr>
              <a:defRPr sz="6000">
                <a:solidFill>
                  <a:schemeClr val="bg1"/>
                </a:solidFill>
                <a:latin typeface="Arial" charset="0"/>
                <a:ea typeface="ＭＳ Ｐゴシック" charset="0"/>
              </a:defRPr>
            </a:lvl3pPr>
            <a:lvl4pPr>
              <a:defRPr sz="6000">
                <a:solidFill>
                  <a:schemeClr val="bg1"/>
                </a:solidFill>
                <a:latin typeface="Arial" charset="0"/>
                <a:ea typeface="ＭＳ Ｐゴシック" charset="0"/>
              </a:defRPr>
            </a:lvl4pPr>
            <a:lvl5pPr>
              <a:defRPr sz="6000">
                <a:solidFill>
                  <a:schemeClr val="bg1"/>
                </a:solidFill>
                <a:latin typeface="Arial" charset="0"/>
                <a:ea typeface="ＭＳ Ｐゴシック" charset="0"/>
              </a:defRPr>
            </a:lvl5pPr>
            <a:lvl6pPr marL="2514600" indent="-228600" eaLnBrk="0" fontAlgn="base" hangingPunct="0">
              <a:spcBef>
                <a:spcPct val="0"/>
              </a:spcBef>
              <a:spcAft>
                <a:spcPct val="0"/>
              </a:spcAft>
              <a:defRPr sz="6000">
                <a:solidFill>
                  <a:schemeClr val="bg1"/>
                </a:solidFill>
                <a:latin typeface="Arial" charset="0"/>
                <a:ea typeface="ＭＳ Ｐゴシック" charset="0"/>
              </a:defRPr>
            </a:lvl6pPr>
            <a:lvl7pPr marL="2971800" indent="-228600" eaLnBrk="0" fontAlgn="base" hangingPunct="0">
              <a:spcBef>
                <a:spcPct val="0"/>
              </a:spcBef>
              <a:spcAft>
                <a:spcPct val="0"/>
              </a:spcAft>
              <a:defRPr sz="6000">
                <a:solidFill>
                  <a:schemeClr val="bg1"/>
                </a:solidFill>
                <a:latin typeface="Arial" charset="0"/>
                <a:ea typeface="ＭＳ Ｐゴシック" charset="0"/>
              </a:defRPr>
            </a:lvl7pPr>
            <a:lvl8pPr marL="3429000" indent="-228600" eaLnBrk="0" fontAlgn="base" hangingPunct="0">
              <a:spcBef>
                <a:spcPct val="0"/>
              </a:spcBef>
              <a:spcAft>
                <a:spcPct val="0"/>
              </a:spcAft>
              <a:defRPr sz="6000">
                <a:solidFill>
                  <a:schemeClr val="bg1"/>
                </a:solidFill>
                <a:latin typeface="Arial" charset="0"/>
                <a:ea typeface="ＭＳ Ｐゴシック" charset="0"/>
              </a:defRPr>
            </a:lvl8pPr>
            <a:lvl9pPr marL="3886200" indent="-228600" eaLnBrk="0" fontAlgn="base" hangingPunct="0">
              <a:spcBef>
                <a:spcPct val="0"/>
              </a:spcBef>
              <a:spcAft>
                <a:spcPct val="0"/>
              </a:spcAft>
              <a:defRPr sz="6000">
                <a:solidFill>
                  <a:schemeClr val="bg1"/>
                </a:solidFill>
                <a:latin typeface="Arial" charset="0"/>
                <a:ea typeface="ＭＳ Ｐゴシック" charset="0"/>
              </a:defRPr>
            </a:lvl9pPr>
          </a:lstStyle>
          <a:p>
            <a:pPr defTabSz="914400"/>
            <a:r>
              <a:rPr lang="fr-FR" sz="900">
                <a:solidFill>
                  <a:schemeClr val="tx1"/>
                </a:solidFill>
              </a:rPr>
              <a:t>ATCD ou diathèse hémorragique ou anémie, TTR INR &lt; 60 %, antiplaquettaires ou AINS</a:t>
            </a:r>
          </a:p>
        </p:txBody>
      </p:sp>
      <p:sp>
        <p:nvSpPr>
          <p:cNvPr id="61531" name="Slide Number Placeholder 5"/>
          <p:cNvSpPr txBox="1">
            <a:spLocks noGrp="1"/>
          </p:cNvSpPr>
          <p:nvPr/>
        </p:nvSpPr>
        <p:spPr bwMode="auto">
          <a:xfrm>
            <a:off x="7239000" y="6429375"/>
            <a:ext cx="19050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6000">
                <a:solidFill>
                  <a:schemeClr val="bg1"/>
                </a:solidFill>
                <a:latin typeface="Arial" charset="0"/>
                <a:ea typeface="ＭＳ Ｐゴシック" charset="0"/>
                <a:cs typeface="ＭＳ Ｐゴシック" charset="0"/>
              </a:defRPr>
            </a:lvl1pPr>
            <a:lvl2pPr>
              <a:defRPr sz="6000">
                <a:solidFill>
                  <a:schemeClr val="bg1"/>
                </a:solidFill>
                <a:latin typeface="Arial" charset="0"/>
                <a:ea typeface="ＭＳ Ｐゴシック" charset="0"/>
              </a:defRPr>
            </a:lvl2pPr>
            <a:lvl3pPr>
              <a:defRPr sz="6000">
                <a:solidFill>
                  <a:schemeClr val="bg1"/>
                </a:solidFill>
                <a:latin typeface="Arial" charset="0"/>
                <a:ea typeface="ＭＳ Ｐゴシック" charset="0"/>
              </a:defRPr>
            </a:lvl3pPr>
            <a:lvl4pPr>
              <a:defRPr sz="6000">
                <a:solidFill>
                  <a:schemeClr val="bg1"/>
                </a:solidFill>
                <a:latin typeface="Arial" charset="0"/>
                <a:ea typeface="ＭＳ Ｐゴシック" charset="0"/>
              </a:defRPr>
            </a:lvl4pPr>
            <a:lvl5pPr>
              <a:defRPr sz="6000">
                <a:solidFill>
                  <a:schemeClr val="bg1"/>
                </a:solidFill>
                <a:latin typeface="Arial" charset="0"/>
                <a:ea typeface="ＭＳ Ｐゴシック" charset="0"/>
              </a:defRPr>
            </a:lvl5pPr>
            <a:lvl6pPr marL="2514600" indent="-228600" eaLnBrk="0" fontAlgn="base" hangingPunct="0">
              <a:spcBef>
                <a:spcPct val="0"/>
              </a:spcBef>
              <a:spcAft>
                <a:spcPct val="0"/>
              </a:spcAft>
              <a:defRPr sz="6000">
                <a:solidFill>
                  <a:schemeClr val="bg1"/>
                </a:solidFill>
                <a:latin typeface="Arial" charset="0"/>
                <a:ea typeface="ＭＳ Ｐゴシック" charset="0"/>
              </a:defRPr>
            </a:lvl6pPr>
            <a:lvl7pPr marL="2971800" indent="-228600" eaLnBrk="0" fontAlgn="base" hangingPunct="0">
              <a:spcBef>
                <a:spcPct val="0"/>
              </a:spcBef>
              <a:spcAft>
                <a:spcPct val="0"/>
              </a:spcAft>
              <a:defRPr sz="6000">
                <a:solidFill>
                  <a:schemeClr val="bg1"/>
                </a:solidFill>
                <a:latin typeface="Arial" charset="0"/>
                <a:ea typeface="ＭＳ Ｐゴシック" charset="0"/>
              </a:defRPr>
            </a:lvl7pPr>
            <a:lvl8pPr marL="3429000" indent="-228600" eaLnBrk="0" fontAlgn="base" hangingPunct="0">
              <a:spcBef>
                <a:spcPct val="0"/>
              </a:spcBef>
              <a:spcAft>
                <a:spcPct val="0"/>
              </a:spcAft>
              <a:defRPr sz="6000">
                <a:solidFill>
                  <a:schemeClr val="bg1"/>
                </a:solidFill>
                <a:latin typeface="Arial" charset="0"/>
                <a:ea typeface="ＭＳ Ｐゴシック" charset="0"/>
              </a:defRPr>
            </a:lvl8pPr>
            <a:lvl9pPr marL="3886200" indent="-228600" eaLnBrk="0" fontAlgn="base" hangingPunct="0">
              <a:spcBef>
                <a:spcPct val="0"/>
              </a:spcBef>
              <a:spcAft>
                <a:spcPct val="0"/>
              </a:spcAft>
              <a:defRPr sz="6000">
                <a:solidFill>
                  <a:schemeClr val="bg1"/>
                </a:solidFill>
                <a:latin typeface="Arial" charset="0"/>
                <a:ea typeface="ＭＳ Ｐゴシック" charset="0"/>
              </a:defRPr>
            </a:lvl9pPr>
          </a:lstStyle>
          <a:p>
            <a:pPr algn="r" defTabSz="914400"/>
            <a:fld id="{FFB14905-813D-0346-9A4A-BDAB753D2BD1}" type="slidenum">
              <a:rPr lang="en-US" sz="1200" b="1">
                <a:solidFill>
                  <a:srgbClr val="FFFFFF"/>
                </a:solidFill>
              </a:rPr>
              <a:pPr algn="r" defTabSz="914400"/>
              <a:t>26</a:t>
            </a:fld>
            <a:endParaRPr lang="en-US" sz="1200" b="1">
              <a:solidFill>
                <a:srgbClr val="FFFFFF"/>
              </a:solidFill>
            </a:endParaRPr>
          </a:p>
        </p:txBody>
      </p:sp>
    </p:spTree>
    <p:extLst>
      <p:ext uri="{BB962C8B-B14F-4D97-AF65-F5344CB8AC3E}">
        <p14:creationId xmlns:p14="http://schemas.microsoft.com/office/powerpoint/2010/main" val="275304217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smtClean="0"/>
              <a:t>PRESCRIPTION SI</a:t>
            </a:r>
            <a:endParaRPr lang="fr-FR" b="1" dirty="0"/>
          </a:p>
        </p:txBody>
      </p:sp>
      <p:sp>
        <p:nvSpPr>
          <p:cNvPr id="5" name="Espace réservé du contenu 4"/>
          <p:cNvSpPr>
            <a:spLocks noGrp="1"/>
          </p:cNvSpPr>
          <p:nvPr>
            <p:ph idx="1"/>
          </p:nvPr>
        </p:nvSpPr>
        <p:spPr>
          <a:xfrm>
            <a:off x="457200" y="2142334"/>
            <a:ext cx="8229600" cy="3309989"/>
          </a:xfrm>
        </p:spPr>
        <p:txBody>
          <a:bodyPr/>
          <a:lstStyle/>
          <a:p>
            <a:r>
              <a:rPr lang="fr-FR" b="1" dirty="0" smtClean="0"/>
              <a:t>BENEFICE &gt; RISQUE</a:t>
            </a:r>
          </a:p>
          <a:p>
            <a:r>
              <a:rPr lang="fr-FR" b="1" dirty="0" smtClean="0"/>
              <a:t>CHA2DS2-VASc  &gt; OU = 1 CHEZ HOMME</a:t>
            </a:r>
          </a:p>
          <a:p>
            <a:r>
              <a:rPr lang="fr-FR" b="1" dirty="0"/>
              <a:t> </a:t>
            </a:r>
            <a:r>
              <a:rPr lang="fr-FR" b="1" dirty="0" smtClean="0"/>
              <a:t>                            &gt;  OU =  2 CHEZ FEMME</a:t>
            </a:r>
            <a:endParaRPr lang="fr-FR" b="1" dirty="0"/>
          </a:p>
        </p:txBody>
      </p:sp>
    </p:spTree>
    <p:extLst>
      <p:ext uri="{BB962C8B-B14F-4D97-AF65-F5344CB8AC3E}">
        <p14:creationId xmlns:p14="http://schemas.microsoft.com/office/powerpoint/2010/main" val="417893011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539750" y="1341438"/>
            <a:ext cx="8229600" cy="1143000"/>
          </a:xfrm>
        </p:spPr>
        <p:txBody>
          <a:bodyPr>
            <a:normAutofit fontScale="90000"/>
          </a:bodyPr>
          <a:lstStyle/>
          <a:p>
            <a:r>
              <a:rPr lang="fr-FR" sz="4000" b="1" dirty="0" smtClean="0">
                <a:solidFill>
                  <a:srgbClr val="FF0000"/>
                </a:solidFill>
                <a:latin typeface="Arial" charset="0"/>
                <a:cs typeface="Arial Unicode MS" charset="0"/>
              </a:rPr>
              <a:t>Les </a:t>
            </a:r>
            <a:r>
              <a:rPr lang="fr-FR" sz="4000" b="1" dirty="0">
                <a:solidFill>
                  <a:srgbClr val="FF0000"/>
                </a:solidFill>
                <a:latin typeface="Arial" charset="0"/>
                <a:cs typeface="Arial Unicode MS" charset="0"/>
              </a:rPr>
              <a:t>risques majeurs des nouveaux anticoagulants oraux sont similaires à</a:t>
            </a:r>
            <a:br>
              <a:rPr lang="fr-FR" sz="4000" b="1" dirty="0">
                <a:solidFill>
                  <a:srgbClr val="FF0000"/>
                </a:solidFill>
                <a:latin typeface="Arial" charset="0"/>
                <a:cs typeface="Arial Unicode MS" charset="0"/>
              </a:rPr>
            </a:br>
            <a:r>
              <a:rPr lang="fr-FR" sz="4000" b="1" dirty="0">
                <a:solidFill>
                  <a:srgbClr val="FF0000"/>
                </a:solidFill>
                <a:latin typeface="Arial" charset="0"/>
                <a:cs typeface="Arial Unicode MS" charset="0"/>
              </a:rPr>
              <a:t>ceux des AVK</a:t>
            </a:r>
            <a:r>
              <a:rPr lang="fr-FR" sz="4000" b="1" dirty="0">
                <a:latin typeface="Arial" charset="0"/>
                <a:cs typeface="Arial Unicode MS" charset="0"/>
              </a:rPr>
              <a:t>:</a:t>
            </a:r>
          </a:p>
        </p:txBody>
      </p:sp>
      <p:sp>
        <p:nvSpPr>
          <p:cNvPr id="190467" name="Rectangle 3"/>
          <p:cNvSpPr>
            <a:spLocks noGrp="1" noChangeArrowheads="1"/>
          </p:cNvSpPr>
          <p:nvPr>
            <p:ph type="body" idx="1"/>
          </p:nvPr>
        </p:nvSpPr>
        <p:spPr>
          <a:xfrm>
            <a:off x="457201" y="3140077"/>
            <a:ext cx="8224838" cy="2981325"/>
          </a:xfrm>
        </p:spPr>
        <p:txBody>
          <a:bodyPr>
            <a:normAutofit fontScale="92500"/>
          </a:bodyPr>
          <a:lstStyle/>
          <a:p>
            <a:endParaRPr lang="fr-FR" sz="2800" dirty="0">
              <a:latin typeface="Arial" charset="0"/>
              <a:cs typeface="Arial Unicode MS" charset="0"/>
            </a:endParaRPr>
          </a:p>
          <a:p>
            <a:r>
              <a:rPr lang="fr-FR" sz="2800" dirty="0">
                <a:latin typeface="Arial" charset="0"/>
                <a:cs typeface="Arial Unicode MS" charset="0"/>
              </a:rPr>
              <a:t> </a:t>
            </a:r>
            <a:r>
              <a:rPr lang="fr-FR" sz="2800" b="1" dirty="0">
                <a:solidFill>
                  <a:srgbClr val="0000CC"/>
                </a:solidFill>
                <a:latin typeface="Arial" charset="0"/>
                <a:cs typeface="Arial Unicode MS" charset="0"/>
              </a:rPr>
              <a:t>Risque d’hémorragie</a:t>
            </a:r>
            <a:r>
              <a:rPr lang="fr-FR" sz="2800" b="1" dirty="0">
                <a:latin typeface="Arial" charset="0"/>
                <a:cs typeface="Arial Unicode MS" charset="0"/>
              </a:rPr>
              <a:t> en cas de surdosage</a:t>
            </a:r>
            <a:r>
              <a:rPr lang="fr-FR" sz="2800" b="1" dirty="0" smtClean="0">
                <a:latin typeface="Arial" charset="0"/>
                <a:cs typeface="Arial Unicode MS" charset="0"/>
              </a:rPr>
              <a:t>,</a:t>
            </a:r>
          </a:p>
          <a:p>
            <a:endParaRPr lang="fr-FR" sz="2800" b="1" dirty="0">
              <a:latin typeface="Arial" charset="0"/>
              <a:cs typeface="Arial Unicode MS" charset="0"/>
            </a:endParaRPr>
          </a:p>
          <a:p>
            <a:r>
              <a:rPr lang="fr-FR" sz="2800" b="1" dirty="0">
                <a:latin typeface="Arial" charset="0"/>
                <a:cs typeface="Arial Unicode MS" charset="0"/>
              </a:rPr>
              <a:t> </a:t>
            </a:r>
            <a:r>
              <a:rPr lang="fr-FR" sz="2800" b="1" dirty="0">
                <a:solidFill>
                  <a:srgbClr val="00FF00"/>
                </a:solidFill>
                <a:latin typeface="Arial" charset="0"/>
                <a:cs typeface="Arial Unicode MS" charset="0"/>
              </a:rPr>
              <a:t>Risque de thrombose</a:t>
            </a:r>
            <a:r>
              <a:rPr lang="fr-FR" sz="2800" b="1" dirty="0">
                <a:latin typeface="Arial" charset="0"/>
                <a:cs typeface="Arial Unicode MS" charset="0"/>
              </a:rPr>
              <a:t> en cas de sous-dosage</a:t>
            </a:r>
          </a:p>
          <a:p>
            <a:endParaRPr lang="fr-FR" sz="2800" b="1" dirty="0">
              <a:latin typeface="Arial" charset="0"/>
              <a:cs typeface="Arial Unicode MS" charset="0"/>
            </a:endParaRPr>
          </a:p>
          <a:p>
            <a:r>
              <a:rPr lang="fr-FR" sz="2800" b="1" dirty="0">
                <a:solidFill>
                  <a:srgbClr val="FF6600"/>
                </a:solidFill>
                <a:latin typeface="Arial" charset="0"/>
                <a:cs typeface="Arial Unicode MS" charset="0"/>
              </a:rPr>
              <a:t>COURBE  EN  U comme tout anticoagulant ++</a:t>
            </a:r>
          </a:p>
        </p:txBody>
      </p:sp>
    </p:spTree>
    <p:extLst>
      <p:ext uri="{BB962C8B-B14F-4D97-AF65-F5344CB8AC3E}">
        <p14:creationId xmlns:p14="http://schemas.microsoft.com/office/powerpoint/2010/main" val="91414996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b="1" dirty="0" smtClean="0"/>
              <a:t>NACO  OU AOD</a:t>
            </a:r>
            <a:endParaRPr lang="fr-FR" b="1" dirty="0"/>
          </a:p>
        </p:txBody>
      </p:sp>
      <p:sp>
        <p:nvSpPr>
          <p:cNvPr id="6" name="Espace réservé du contenu 5"/>
          <p:cNvSpPr>
            <a:spLocks noGrp="1"/>
          </p:cNvSpPr>
          <p:nvPr>
            <p:ph idx="1"/>
          </p:nvPr>
        </p:nvSpPr>
        <p:spPr/>
        <p:txBody>
          <a:bodyPr>
            <a:normAutofit fontScale="92500" lnSpcReduction="10000"/>
          </a:bodyPr>
          <a:lstStyle/>
          <a:p>
            <a:r>
              <a:rPr lang="fr-FR" b="1" dirty="0" smtClean="0"/>
              <a:t>COMME LES AVK RISQUE DE SUR ET DE SOUS DOSAGE</a:t>
            </a:r>
          </a:p>
          <a:p>
            <a:r>
              <a:rPr lang="fr-FR" b="1" dirty="0" smtClean="0"/>
              <a:t>DONC COURBE EN  U</a:t>
            </a:r>
          </a:p>
          <a:p>
            <a:r>
              <a:rPr lang="fr-FR" b="1" dirty="0" smtClean="0"/>
              <a:t>BASE UN PEU PLUS LARGE</a:t>
            </a:r>
          </a:p>
          <a:p>
            <a:r>
              <a:rPr lang="fr-FR" b="1" dirty="0" smtClean="0"/>
              <a:t>MOINS DE VARIATIONS</a:t>
            </a:r>
          </a:p>
          <a:p>
            <a:r>
              <a:rPr lang="fr-FR" b="1" dirty="0" smtClean="0"/>
              <a:t>RASSURANT POUR LE PATIENT  </a:t>
            </a:r>
          </a:p>
          <a:p>
            <a:r>
              <a:rPr lang="fr-FR" b="1" dirty="0" smtClean="0"/>
              <a:t>MAIS </a:t>
            </a:r>
            <a:r>
              <a:rPr lang="fr-FR" b="1" u="sng" dirty="0" smtClean="0"/>
              <a:t>POLITIQUE DE L’AUTRUCHE</a:t>
            </a:r>
            <a:r>
              <a:rPr lang="fr-FR" b="1" dirty="0" smtClean="0"/>
              <a:t>  on ne sait pas  si l’on se situe en zone efficace</a:t>
            </a:r>
            <a:r>
              <a:rPr lang="fr-FR" b="1" dirty="0" smtClean="0"/>
              <a:t>.</a:t>
            </a:r>
          </a:p>
          <a:p>
            <a:r>
              <a:rPr lang="fr-FR" b="1" dirty="0" smtClean="0"/>
              <a:t>EFFICACE EN 2 HEURES +++</a:t>
            </a:r>
            <a:endParaRPr lang="fr-FR" b="1" dirty="0"/>
          </a:p>
        </p:txBody>
      </p:sp>
    </p:spTree>
    <p:extLst>
      <p:ext uri="{BB962C8B-B14F-4D97-AF65-F5344CB8AC3E}">
        <p14:creationId xmlns:p14="http://schemas.microsoft.com/office/powerpoint/2010/main" val="5154202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1143000"/>
          </a:xfrm>
        </p:spPr>
        <p:txBody>
          <a:bodyPr>
            <a:normAutofit fontScale="90000"/>
          </a:bodyPr>
          <a:lstStyle/>
          <a:p>
            <a:r>
              <a:rPr lang="fr-FR" b="1" dirty="0" smtClean="0"/>
              <a:t>LES CHIFFRES EN France  JUIN 2018</a:t>
            </a:r>
            <a:endParaRPr lang="fr-FR" b="1" dirty="0"/>
          </a:p>
        </p:txBody>
      </p:sp>
      <p:sp>
        <p:nvSpPr>
          <p:cNvPr id="5" name="Espace réservé du contenu 4"/>
          <p:cNvSpPr>
            <a:spLocks noGrp="1"/>
          </p:cNvSpPr>
          <p:nvPr>
            <p:ph idx="1"/>
          </p:nvPr>
        </p:nvSpPr>
        <p:spPr/>
        <p:txBody>
          <a:bodyPr/>
          <a:lstStyle/>
          <a:p>
            <a:r>
              <a:rPr lang="fr-FR" b="1" dirty="0" smtClean="0"/>
              <a:t>940000 PATIENTS SOUS NACO                           en 2010  20% DES prescriptions</a:t>
            </a:r>
          </a:p>
          <a:p>
            <a:endParaRPr lang="fr-FR" b="1" dirty="0"/>
          </a:p>
          <a:p>
            <a:r>
              <a:rPr lang="fr-FR" b="1" dirty="0" smtClean="0"/>
              <a:t>810000 PATIENTS SOUS AVK</a:t>
            </a:r>
          </a:p>
          <a:p>
            <a:endParaRPr lang="fr-FR" b="1" dirty="0"/>
          </a:p>
          <a:p>
            <a:r>
              <a:rPr lang="fr-FR" b="1" dirty="0" smtClean="0"/>
              <a:t>4500000 PATIENTS SOUS ANTIAGREGANT</a:t>
            </a:r>
            <a:r>
              <a:rPr lang="fr-FR" dirty="0" smtClean="0"/>
              <a:t>S</a:t>
            </a:r>
          </a:p>
          <a:p>
            <a:endParaRPr lang="fr-FR" dirty="0" smtClean="0"/>
          </a:p>
          <a:p>
            <a:endParaRPr lang="fr-FR" dirty="0"/>
          </a:p>
          <a:p>
            <a:endParaRPr lang="fr-FR" dirty="0"/>
          </a:p>
        </p:txBody>
      </p:sp>
    </p:spTree>
    <p:extLst>
      <p:ext uri="{BB962C8B-B14F-4D97-AF65-F5344CB8AC3E}">
        <p14:creationId xmlns:p14="http://schemas.microsoft.com/office/powerpoint/2010/main" val="1286476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solidFill>
                  <a:srgbClr val="FF0000"/>
                </a:solidFill>
              </a:rPr>
              <a:t>NACO   NON INDIQUES</a:t>
            </a:r>
            <a:endParaRPr lang="fr-FR" dirty="0">
              <a:solidFill>
                <a:srgbClr val="FF0000"/>
              </a:solidFill>
            </a:endParaRPr>
          </a:p>
        </p:txBody>
      </p:sp>
      <p:sp>
        <p:nvSpPr>
          <p:cNvPr id="6" name="Espace réservé du contenu 5"/>
          <p:cNvSpPr>
            <a:spLocks noGrp="1"/>
          </p:cNvSpPr>
          <p:nvPr>
            <p:ph idx="1"/>
          </p:nvPr>
        </p:nvSpPr>
        <p:spPr>
          <a:xfrm>
            <a:off x="457200" y="2157824"/>
            <a:ext cx="8229600" cy="3279009"/>
          </a:xfrm>
        </p:spPr>
        <p:txBody>
          <a:bodyPr>
            <a:normAutofit fontScale="92500" lnSpcReduction="10000"/>
          </a:bodyPr>
          <a:lstStyle/>
          <a:p>
            <a:pPr marL="0" indent="0">
              <a:buNone/>
            </a:pPr>
            <a:r>
              <a:rPr lang="fr-FR" b="1" dirty="0" smtClean="0"/>
              <a:t>*VALVULOPATHIE MITRALE SEVERE</a:t>
            </a:r>
          </a:p>
          <a:p>
            <a:pPr marL="0" indent="0">
              <a:buNone/>
            </a:pPr>
            <a:r>
              <a:rPr lang="fr-FR" b="1" dirty="0" smtClean="0"/>
              <a:t>*PROTHESE VALVULAIRE MECANIQUE</a:t>
            </a:r>
          </a:p>
          <a:p>
            <a:pPr marL="0" indent="0">
              <a:buNone/>
            </a:pPr>
            <a:r>
              <a:rPr lang="fr-FR" b="1" dirty="0" smtClean="0"/>
              <a:t>*CERTAINS INFARCTUS</a:t>
            </a:r>
          </a:p>
          <a:p>
            <a:pPr marL="0" indent="0">
              <a:buNone/>
            </a:pPr>
            <a:r>
              <a:rPr lang="fr-FR" b="1" dirty="0" smtClean="0"/>
              <a:t>*INSUFFISANCE RENALE SEVERE</a:t>
            </a:r>
          </a:p>
          <a:p>
            <a:pPr marL="0" indent="0">
              <a:buNone/>
            </a:pPr>
            <a:r>
              <a:rPr lang="fr-FR" b="1" dirty="0" smtClean="0"/>
              <a:t>*FEMME ENCEINTE</a:t>
            </a:r>
          </a:p>
          <a:p>
            <a:pPr marL="0" indent="0">
              <a:buNone/>
            </a:pPr>
            <a:r>
              <a:rPr lang="fr-FR" b="1" dirty="0" smtClean="0"/>
              <a:t>*PHLEBITE OU EP PARANEOPLASIQUE </a:t>
            </a:r>
            <a:r>
              <a:rPr lang="fr-FR" dirty="0" smtClean="0"/>
              <a:t>( </a:t>
            </a:r>
            <a:r>
              <a:rPr lang="fr-FR" dirty="0" err="1" smtClean="0"/>
              <a:t>innohep</a:t>
            </a:r>
            <a:r>
              <a:rPr lang="fr-FR" dirty="0" smtClean="0"/>
              <a:t>)</a:t>
            </a:r>
            <a:endParaRPr lang="fr-FR" dirty="0"/>
          </a:p>
        </p:txBody>
      </p:sp>
    </p:spTree>
    <p:extLst>
      <p:ext uri="{BB962C8B-B14F-4D97-AF65-F5344CB8AC3E}">
        <p14:creationId xmlns:p14="http://schemas.microsoft.com/office/powerpoint/2010/main" val="404005924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083734"/>
            <a:ext cx="5753100" cy="5509200"/>
          </a:xfrm>
          <a:prstGeom prst="rect">
            <a:avLst/>
          </a:prstGeom>
        </p:spPr>
        <p:txBody>
          <a:bodyPr wrap="square">
            <a:spAutoFit/>
          </a:bodyPr>
          <a:lstStyle/>
          <a:p>
            <a:r>
              <a:rPr lang="fr-FR" sz="3200" dirty="0"/>
              <a:t>Dans une nouvelle fiche de Bon Usage du Médicament (BUM) publiée début </a:t>
            </a:r>
            <a:r>
              <a:rPr lang="fr-FR" sz="3200" u="sng" dirty="0"/>
              <a:t>juin 2018</a:t>
            </a:r>
            <a:r>
              <a:rPr lang="fr-FR" sz="3200" dirty="0"/>
              <a:t>, la </a:t>
            </a:r>
            <a:r>
              <a:rPr lang="fr-FR" sz="3200" dirty="0">
                <a:solidFill>
                  <a:srgbClr val="3366FF"/>
                </a:solidFill>
              </a:rPr>
              <a:t>H</a:t>
            </a:r>
            <a:r>
              <a:rPr lang="fr-FR" sz="3200" dirty="0"/>
              <a:t>aute </a:t>
            </a:r>
            <a:r>
              <a:rPr lang="fr-FR" sz="3200" dirty="0">
                <a:solidFill>
                  <a:srgbClr val="3366FF"/>
                </a:solidFill>
              </a:rPr>
              <a:t>A</a:t>
            </a:r>
            <a:r>
              <a:rPr lang="fr-FR" sz="3200" dirty="0"/>
              <a:t>utorité de </a:t>
            </a:r>
            <a:r>
              <a:rPr lang="fr-FR" sz="3200" dirty="0">
                <a:solidFill>
                  <a:srgbClr val="3366FF"/>
                </a:solidFill>
              </a:rPr>
              <a:t>S</a:t>
            </a:r>
            <a:r>
              <a:rPr lang="fr-FR" sz="3200" dirty="0"/>
              <a:t>anté repositionne en </a:t>
            </a:r>
            <a:r>
              <a:rPr lang="fr-FR" sz="3200" dirty="0">
                <a:solidFill>
                  <a:srgbClr val="FF6600"/>
                </a:solidFill>
              </a:rPr>
              <a:t>1re intention</a:t>
            </a:r>
            <a:r>
              <a:rPr lang="fr-FR" sz="3200" dirty="0"/>
              <a:t> les anticoagulants oraux d'action directe (</a:t>
            </a:r>
            <a:r>
              <a:rPr lang="fr-FR" sz="3200" dirty="0">
                <a:solidFill>
                  <a:srgbClr val="FF6600"/>
                </a:solidFill>
              </a:rPr>
              <a:t>AOD</a:t>
            </a:r>
            <a:r>
              <a:rPr lang="fr-FR" sz="3200" dirty="0"/>
              <a:t>), au même rang que les </a:t>
            </a:r>
            <a:r>
              <a:rPr lang="fr-FR" sz="3200" dirty="0" err="1"/>
              <a:t>antivitamines</a:t>
            </a:r>
            <a:r>
              <a:rPr lang="fr-FR" sz="3200" dirty="0"/>
              <a:t> K</a:t>
            </a:r>
            <a:r>
              <a:rPr lang="fr-FR" sz="3200" dirty="0">
                <a:solidFill>
                  <a:srgbClr val="FF6600"/>
                </a:solidFill>
              </a:rPr>
              <a:t> (AVK</a:t>
            </a:r>
            <a:r>
              <a:rPr lang="fr-FR" sz="3200" dirty="0"/>
              <a:t>), dans la stratégie de prise en charge de la fibrillation auriculaire non valvulaire (FANV).</a:t>
            </a:r>
          </a:p>
        </p:txBody>
      </p:sp>
    </p:spTree>
    <p:extLst>
      <p:ext uri="{BB962C8B-B14F-4D97-AF65-F5344CB8AC3E}">
        <p14:creationId xmlns:p14="http://schemas.microsoft.com/office/powerpoint/2010/main" val="322065165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907" y="432140"/>
            <a:ext cx="8905865" cy="6247864"/>
          </a:xfrm>
          <a:prstGeom prst="rect">
            <a:avLst/>
          </a:prstGeom>
        </p:spPr>
        <p:txBody>
          <a:bodyPr wrap="square">
            <a:spAutoFit/>
          </a:bodyPr>
          <a:lstStyle/>
          <a:p>
            <a:r>
              <a:rPr lang="fr-FR" sz="4000" dirty="0" smtClean="0">
                <a:solidFill>
                  <a:srgbClr val="FF0000"/>
                </a:solidFill>
              </a:rPr>
              <a:t>La </a:t>
            </a:r>
            <a:r>
              <a:rPr lang="fr-FR" sz="4000" dirty="0">
                <a:solidFill>
                  <a:srgbClr val="FF0000"/>
                </a:solidFill>
              </a:rPr>
              <a:t>HAS rappelle que les AOD ne doivent pas être utilisés chez la femme enceinte ou allaitante </a:t>
            </a:r>
            <a:r>
              <a:rPr lang="fr-FR" sz="4000" dirty="0"/>
              <a:t>:</a:t>
            </a:r>
          </a:p>
          <a:p>
            <a:r>
              <a:rPr lang="fr-FR" sz="4000" dirty="0"/>
              <a:t>"</a:t>
            </a:r>
            <a:r>
              <a:rPr lang="fr-FR" sz="4000" dirty="0">
                <a:solidFill>
                  <a:srgbClr val="3366FF"/>
                </a:solidFill>
              </a:rPr>
              <a:t>Chez la femme enceinte</a:t>
            </a:r>
            <a:r>
              <a:rPr lang="fr-FR" sz="4000" dirty="0"/>
              <a:t>, l'anticoagulation repose sur l'utilisation d'une </a:t>
            </a:r>
            <a:r>
              <a:rPr lang="fr-FR" sz="4000" dirty="0">
                <a:solidFill>
                  <a:srgbClr val="008000"/>
                </a:solidFill>
              </a:rPr>
              <a:t>héparine</a:t>
            </a:r>
            <a:r>
              <a:rPr lang="fr-FR" sz="4000" dirty="0"/>
              <a:t>.</a:t>
            </a:r>
          </a:p>
          <a:p>
            <a:r>
              <a:rPr lang="fr-FR" sz="4000" dirty="0">
                <a:solidFill>
                  <a:srgbClr val="3366FF"/>
                </a:solidFill>
              </a:rPr>
              <a:t>Chez la femme allaitante</a:t>
            </a:r>
            <a:r>
              <a:rPr lang="fr-FR" sz="4000" dirty="0"/>
              <a:t>, les héparines et les AVK de la famille des dérivés </a:t>
            </a:r>
            <a:r>
              <a:rPr lang="fr-FR" sz="4000" dirty="0" err="1">
                <a:solidFill>
                  <a:srgbClr val="008000"/>
                </a:solidFill>
              </a:rPr>
              <a:t>coumariniques</a:t>
            </a:r>
            <a:r>
              <a:rPr lang="fr-FR" sz="4000" dirty="0"/>
              <a:t> (</a:t>
            </a:r>
            <a:r>
              <a:rPr lang="fr-FR" sz="4000" dirty="0" err="1"/>
              <a:t>warfarine</a:t>
            </a:r>
            <a:r>
              <a:rPr lang="fr-FR" sz="4000" dirty="0"/>
              <a:t>, </a:t>
            </a:r>
            <a:r>
              <a:rPr lang="fr-FR" sz="4000" dirty="0" err="1"/>
              <a:t>acénocoumarol</a:t>
            </a:r>
            <a:r>
              <a:rPr lang="fr-FR" sz="4000" dirty="0"/>
              <a:t>) peuvent être utilisés." </a:t>
            </a:r>
          </a:p>
        </p:txBody>
      </p:sp>
    </p:spTree>
    <p:extLst>
      <p:ext uri="{BB962C8B-B14F-4D97-AF65-F5344CB8AC3E}">
        <p14:creationId xmlns:p14="http://schemas.microsoft.com/office/powerpoint/2010/main" val="334477058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a:xfrm>
            <a:off x="722313" y="2156619"/>
            <a:ext cx="7772400" cy="1500187"/>
          </a:xfrm>
        </p:spPr>
        <p:txBody>
          <a:bodyPr>
            <a:normAutofit/>
          </a:bodyPr>
          <a:lstStyle/>
          <a:p>
            <a:pPr algn="ctr"/>
            <a:r>
              <a:rPr lang="fr-FR" sz="6000" dirty="0" smtClean="0">
                <a:solidFill>
                  <a:srgbClr val="FF0000"/>
                </a:solidFill>
              </a:rPr>
              <a:t>AOD  INTERACTIONS</a:t>
            </a:r>
            <a:endParaRPr lang="fr-FR" sz="6000" dirty="0">
              <a:solidFill>
                <a:srgbClr val="FF0000"/>
              </a:solidFill>
            </a:endParaRPr>
          </a:p>
        </p:txBody>
      </p:sp>
    </p:spTree>
    <p:extLst>
      <p:ext uri="{BB962C8B-B14F-4D97-AF65-F5344CB8AC3E}">
        <p14:creationId xmlns:p14="http://schemas.microsoft.com/office/powerpoint/2010/main" val="199388438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954" y="906451"/>
            <a:ext cx="8559929" cy="4893647"/>
          </a:xfrm>
          <a:prstGeom prst="rect">
            <a:avLst/>
          </a:prstGeom>
        </p:spPr>
        <p:txBody>
          <a:bodyPr wrap="square">
            <a:spAutoFit/>
          </a:bodyPr>
          <a:lstStyle/>
          <a:p>
            <a:r>
              <a:rPr lang="fr-FR" sz="3200" b="1" dirty="0">
                <a:solidFill>
                  <a:srgbClr val="FF0000"/>
                </a:solidFill>
              </a:rPr>
              <a:t>Les contre-indications peuvent différer selon le </a:t>
            </a:r>
            <a:r>
              <a:rPr lang="fr-FR" sz="3200" b="1" dirty="0" smtClean="0">
                <a:solidFill>
                  <a:srgbClr val="FF0000"/>
                </a:solidFill>
              </a:rPr>
              <a:t>produit</a:t>
            </a:r>
          </a:p>
          <a:p>
            <a:endParaRPr lang="fr-FR" sz="3200" b="1" dirty="0">
              <a:solidFill>
                <a:srgbClr val="FF0000"/>
              </a:solidFill>
            </a:endParaRPr>
          </a:p>
          <a:p>
            <a:r>
              <a:rPr lang="fr-FR" sz="2400" dirty="0">
                <a:solidFill>
                  <a:srgbClr val="FF0000"/>
                </a:solidFill>
              </a:rPr>
              <a:t>► Contre-indications communes :</a:t>
            </a:r>
          </a:p>
          <a:p>
            <a:r>
              <a:rPr lang="fr-FR" sz="2400" dirty="0"/>
              <a:t>- Saignements, troubles de l’hémostase ou lésion organique susceptible de saigner</a:t>
            </a:r>
          </a:p>
          <a:p>
            <a:pPr marL="342900" indent="-342900">
              <a:buFontTx/>
              <a:buChar char="-"/>
            </a:pPr>
            <a:r>
              <a:rPr lang="fr-FR" sz="2400" dirty="0" smtClean="0"/>
              <a:t>Atteintes hépatiques associées à une </a:t>
            </a:r>
            <a:r>
              <a:rPr lang="fr-FR" sz="2400" dirty="0" err="1" smtClean="0"/>
              <a:t>coagulopathie</a:t>
            </a:r>
            <a:r>
              <a:rPr lang="fr-FR" sz="2400" dirty="0" smtClean="0"/>
              <a:t> et/ou un risque hémorragique</a:t>
            </a:r>
          </a:p>
          <a:p>
            <a:pPr marL="342900" indent="-342900">
              <a:buFontTx/>
              <a:buChar char="-"/>
            </a:pPr>
            <a:endParaRPr lang="fr-FR" sz="2400" dirty="0" smtClean="0"/>
          </a:p>
          <a:p>
            <a:r>
              <a:rPr lang="fr-FR" sz="2400" dirty="0" smtClean="0">
                <a:solidFill>
                  <a:srgbClr val="FF0000"/>
                </a:solidFill>
              </a:rPr>
              <a:t>► </a:t>
            </a:r>
            <a:r>
              <a:rPr lang="fr-FR" sz="2400" dirty="0">
                <a:solidFill>
                  <a:srgbClr val="FF0000"/>
                </a:solidFill>
              </a:rPr>
              <a:t>Contre</a:t>
            </a:r>
            <a:r>
              <a:rPr lang="fr-FR" sz="2400" dirty="0" smtClean="0">
                <a:solidFill>
                  <a:srgbClr val="FF0000"/>
                </a:solidFill>
              </a:rPr>
              <a:t>-indications spécifiques au </a:t>
            </a:r>
            <a:r>
              <a:rPr lang="fr-FR" sz="2400" dirty="0" err="1" smtClean="0">
                <a:solidFill>
                  <a:srgbClr val="FF0000"/>
                </a:solidFill>
              </a:rPr>
              <a:t>dabigatran</a:t>
            </a:r>
            <a:r>
              <a:rPr lang="fr-FR" sz="2400" dirty="0" smtClean="0">
                <a:solidFill>
                  <a:srgbClr val="FF0000"/>
                </a:solidFill>
              </a:rPr>
              <a:t> :</a:t>
            </a:r>
          </a:p>
          <a:p>
            <a:r>
              <a:rPr lang="fr-FR" sz="2400" dirty="0" smtClean="0"/>
              <a:t>- Insuffisance rénale sévère en cas de </a:t>
            </a:r>
            <a:r>
              <a:rPr lang="fr-FR" sz="2400" dirty="0" err="1" smtClean="0"/>
              <a:t>Clcr</a:t>
            </a:r>
            <a:r>
              <a:rPr lang="fr-FR" sz="2400" dirty="0" smtClean="0"/>
              <a:t> &lt; 30 </a:t>
            </a:r>
            <a:r>
              <a:rPr lang="fr-FR" sz="2400" dirty="0" err="1" smtClean="0"/>
              <a:t>mL</a:t>
            </a:r>
            <a:r>
              <a:rPr lang="fr-FR" sz="2400" dirty="0" smtClean="0"/>
              <a:t>/min (alors que le </a:t>
            </a:r>
            <a:r>
              <a:rPr lang="fr-FR" sz="2400" dirty="0" err="1" smtClean="0"/>
              <a:t>rivaroxaban</a:t>
            </a:r>
            <a:r>
              <a:rPr lang="fr-FR" sz="2400" dirty="0" smtClean="0"/>
              <a:t> n’est pas recommandé en cas de </a:t>
            </a:r>
            <a:r>
              <a:rPr lang="fr-FR" sz="2400" dirty="0" err="1"/>
              <a:t>Clcr</a:t>
            </a:r>
            <a:r>
              <a:rPr lang="fr-FR" sz="2400" dirty="0"/>
              <a:t> &lt; 15 </a:t>
            </a:r>
            <a:r>
              <a:rPr lang="fr-FR" sz="2400" dirty="0" err="1"/>
              <a:t>mL</a:t>
            </a:r>
            <a:r>
              <a:rPr lang="fr-FR" sz="2400" dirty="0"/>
              <a:t>/min</a:t>
            </a:r>
            <a:r>
              <a:rPr lang="fr-FR" sz="2400" dirty="0" smtClean="0"/>
              <a:t>)</a:t>
            </a:r>
            <a:endParaRPr lang="fr-FR" sz="2400" dirty="0"/>
          </a:p>
        </p:txBody>
      </p:sp>
    </p:spTree>
    <p:extLst>
      <p:ext uri="{BB962C8B-B14F-4D97-AF65-F5344CB8AC3E}">
        <p14:creationId xmlns:p14="http://schemas.microsoft.com/office/powerpoint/2010/main" val="418702973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9144000" cy="6740306"/>
          </a:xfrm>
          <a:prstGeom prst="rect">
            <a:avLst/>
          </a:prstGeom>
        </p:spPr>
        <p:txBody>
          <a:bodyPr wrap="square">
            <a:spAutoFit/>
          </a:bodyPr>
          <a:lstStyle/>
          <a:p>
            <a:r>
              <a:rPr lang="fr-FR" sz="2400" b="1" dirty="0">
                <a:solidFill>
                  <a:srgbClr val="FF0000"/>
                </a:solidFill>
              </a:rPr>
              <a:t>Il n’y a pas d’interaction avec les aliments mais il existe des </a:t>
            </a:r>
            <a:r>
              <a:rPr lang="fr-FR" sz="2400" b="1" dirty="0" err="1" smtClean="0">
                <a:solidFill>
                  <a:srgbClr val="FF0000"/>
                </a:solidFill>
              </a:rPr>
              <a:t>interactionsmédicamenteuses</a:t>
            </a:r>
            <a:endParaRPr lang="fr-FR" sz="2400" b="1" dirty="0">
              <a:solidFill>
                <a:srgbClr val="FF0000"/>
              </a:solidFill>
            </a:endParaRPr>
          </a:p>
          <a:p>
            <a:r>
              <a:rPr lang="fr-FR" sz="2400" dirty="0">
                <a:solidFill>
                  <a:srgbClr val="FF0000"/>
                </a:solidFill>
              </a:rPr>
              <a:t>► Interactions médicamenteuses communes :</a:t>
            </a:r>
          </a:p>
          <a:p>
            <a:r>
              <a:rPr lang="fr-FR" sz="2400" dirty="0"/>
              <a:t>- </a:t>
            </a:r>
            <a:r>
              <a:rPr lang="fr-FR" sz="2400" dirty="0">
                <a:solidFill>
                  <a:srgbClr val="3366FF"/>
                </a:solidFill>
              </a:rPr>
              <a:t>Agents antiplaquettaires </a:t>
            </a:r>
            <a:r>
              <a:rPr lang="fr-FR" sz="2400" dirty="0"/>
              <a:t>: </a:t>
            </a:r>
            <a:r>
              <a:rPr lang="fr-FR" sz="2400" dirty="0" err="1"/>
              <a:t>clopidogrel</a:t>
            </a:r>
            <a:r>
              <a:rPr lang="fr-FR" sz="2400" dirty="0"/>
              <a:t>, </a:t>
            </a:r>
            <a:r>
              <a:rPr lang="fr-FR" sz="2400" dirty="0" err="1"/>
              <a:t>prasugrel</a:t>
            </a:r>
            <a:r>
              <a:rPr lang="fr-FR" sz="2400" dirty="0"/>
              <a:t>, </a:t>
            </a:r>
            <a:r>
              <a:rPr lang="fr-FR" sz="2400" dirty="0" err="1"/>
              <a:t>ticagrelor</a:t>
            </a:r>
            <a:r>
              <a:rPr lang="fr-FR" sz="2400" dirty="0"/>
              <a:t>, …</a:t>
            </a:r>
          </a:p>
          <a:p>
            <a:r>
              <a:rPr lang="fr-FR" sz="2400" dirty="0"/>
              <a:t>- </a:t>
            </a:r>
            <a:r>
              <a:rPr lang="fr-FR" sz="2400" dirty="0">
                <a:solidFill>
                  <a:srgbClr val="3366FF"/>
                </a:solidFill>
              </a:rPr>
              <a:t>Antifongiques </a:t>
            </a:r>
            <a:r>
              <a:rPr lang="fr-FR" sz="2400" dirty="0" err="1">
                <a:solidFill>
                  <a:srgbClr val="3366FF"/>
                </a:solidFill>
              </a:rPr>
              <a:t>azolés</a:t>
            </a:r>
            <a:r>
              <a:rPr lang="fr-FR" sz="2400" dirty="0">
                <a:solidFill>
                  <a:srgbClr val="3366FF"/>
                </a:solidFill>
              </a:rPr>
              <a:t> </a:t>
            </a:r>
            <a:r>
              <a:rPr lang="fr-FR" sz="2400" dirty="0"/>
              <a:t>: </a:t>
            </a:r>
            <a:r>
              <a:rPr lang="fr-FR" sz="2400" dirty="0" err="1"/>
              <a:t>kétoconazole</a:t>
            </a:r>
            <a:r>
              <a:rPr lang="fr-FR" sz="2400" dirty="0"/>
              <a:t>, </a:t>
            </a:r>
            <a:r>
              <a:rPr lang="fr-FR" sz="2400" dirty="0" err="1"/>
              <a:t>itraconazole</a:t>
            </a:r>
            <a:r>
              <a:rPr lang="fr-FR" sz="2400" dirty="0"/>
              <a:t>, </a:t>
            </a:r>
            <a:r>
              <a:rPr lang="fr-FR" sz="2400" dirty="0" err="1"/>
              <a:t>posaconazole</a:t>
            </a:r>
            <a:r>
              <a:rPr lang="fr-FR" sz="2400" dirty="0"/>
              <a:t>, </a:t>
            </a:r>
            <a:r>
              <a:rPr lang="fr-FR" sz="2400" dirty="0" err="1"/>
              <a:t>voriconazole</a:t>
            </a:r>
            <a:endParaRPr lang="fr-FR" sz="2400" dirty="0"/>
          </a:p>
          <a:p>
            <a:r>
              <a:rPr lang="fr-FR" sz="2400" dirty="0"/>
              <a:t>- </a:t>
            </a:r>
            <a:r>
              <a:rPr lang="fr-FR" sz="2400" dirty="0">
                <a:solidFill>
                  <a:srgbClr val="3366FF"/>
                </a:solidFill>
              </a:rPr>
              <a:t>Anticonvulsivants inducteurs </a:t>
            </a:r>
            <a:r>
              <a:rPr lang="fr-FR" sz="2400" dirty="0"/>
              <a:t>: </a:t>
            </a:r>
            <a:r>
              <a:rPr lang="fr-FR" sz="2400" dirty="0" err="1"/>
              <a:t>carbamazépine</a:t>
            </a:r>
            <a:r>
              <a:rPr lang="fr-FR" sz="2400" dirty="0"/>
              <a:t>, </a:t>
            </a:r>
            <a:r>
              <a:rPr lang="fr-FR" sz="2400" dirty="0" err="1"/>
              <a:t>phénytoïne</a:t>
            </a:r>
            <a:r>
              <a:rPr lang="fr-FR" sz="2400" dirty="0"/>
              <a:t>, phénobarbital</a:t>
            </a:r>
          </a:p>
          <a:p>
            <a:r>
              <a:rPr lang="fr-FR" sz="2400" dirty="0"/>
              <a:t>- </a:t>
            </a:r>
            <a:r>
              <a:rPr lang="fr-FR" sz="2400" dirty="0">
                <a:solidFill>
                  <a:srgbClr val="3366FF"/>
                </a:solidFill>
              </a:rPr>
              <a:t>Antibactériens</a:t>
            </a:r>
            <a:r>
              <a:rPr lang="fr-FR" sz="2400" dirty="0"/>
              <a:t> : rifampicine, </a:t>
            </a:r>
            <a:r>
              <a:rPr lang="fr-FR" sz="2400" dirty="0" err="1"/>
              <a:t>clarithromycine</a:t>
            </a:r>
            <a:endParaRPr lang="fr-FR" sz="2400" dirty="0"/>
          </a:p>
          <a:p>
            <a:r>
              <a:rPr lang="fr-FR" sz="2400" dirty="0"/>
              <a:t>-</a:t>
            </a:r>
            <a:r>
              <a:rPr lang="fr-FR" sz="2400" dirty="0">
                <a:solidFill>
                  <a:srgbClr val="3366FF"/>
                </a:solidFill>
              </a:rPr>
              <a:t> Plante </a:t>
            </a:r>
            <a:r>
              <a:rPr lang="fr-FR" sz="2400" dirty="0"/>
              <a:t>: millepertuis (</a:t>
            </a:r>
            <a:r>
              <a:rPr lang="fr-FR" sz="2400" dirty="0" err="1"/>
              <a:t>Hypericum</a:t>
            </a:r>
            <a:r>
              <a:rPr lang="fr-FR" sz="2400" dirty="0"/>
              <a:t> </a:t>
            </a:r>
            <a:r>
              <a:rPr lang="fr-FR" sz="2400" dirty="0" err="1"/>
              <a:t>perforatum</a:t>
            </a:r>
            <a:r>
              <a:rPr lang="fr-FR" sz="2400" dirty="0"/>
              <a:t> ou St John’s </a:t>
            </a:r>
            <a:r>
              <a:rPr lang="fr-FR" sz="2400" dirty="0" err="1"/>
              <a:t>Wort</a:t>
            </a:r>
            <a:r>
              <a:rPr lang="fr-FR" sz="2400" dirty="0"/>
              <a:t>)</a:t>
            </a:r>
          </a:p>
          <a:p>
            <a:r>
              <a:rPr lang="fr-FR" sz="2400" dirty="0"/>
              <a:t>- </a:t>
            </a:r>
            <a:r>
              <a:rPr lang="fr-FR" sz="2400" dirty="0">
                <a:solidFill>
                  <a:srgbClr val="3366FF"/>
                </a:solidFill>
              </a:rPr>
              <a:t>Inhibiteurs de protéases </a:t>
            </a:r>
            <a:r>
              <a:rPr lang="fr-FR" sz="2400" dirty="0"/>
              <a:t>: </a:t>
            </a:r>
            <a:r>
              <a:rPr lang="fr-FR" sz="2400" dirty="0" err="1"/>
              <a:t>ritonavir</a:t>
            </a:r>
            <a:r>
              <a:rPr lang="fr-FR" sz="2400" dirty="0"/>
              <a:t>, …</a:t>
            </a:r>
          </a:p>
          <a:p>
            <a:r>
              <a:rPr lang="fr-FR" sz="2400" dirty="0"/>
              <a:t>- </a:t>
            </a:r>
            <a:r>
              <a:rPr lang="fr-FR" sz="2400" dirty="0">
                <a:solidFill>
                  <a:srgbClr val="3366FF"/>
                </a:solidFill>
              </a:rPr>
              <a:t>AINS</a:t>
            </a:r>
            <a:r>
              <a:rPr lang="fr-FR" sz="2400" dirty="0"/>
              <a:t> : tous (ibuprofène, </a:t>
            </a:r>
            <a:r>
              <a:rPr lang="fr-FR" sz="2400" dirty="0" err="1"/>
              <a:t>naproxène</a:t>
            </a:r>
            <a:r>
              <a:rPr lang="fr-FR" sz="2400" dirty="0"/>
              <a:t>, </a:t>
            </a:r>
            <a:r>
              <a:rPr lang="fr-FR" sz="2400" dirty="0" err="1"/>
              <a:t>diclofénac</a:t>
            </a:r>
            <a:r>
              <a:rPr lang="fr-FR" sz="2400" dirty="0"/>
              <a:t>,…) y compris les inhibiteurs sélectifs de</a:t>
            </a:r>
          </a:p>
          <a:p>
            <a:r>
              <a:rPr lang="fr-FR" sz="2400" dirty="0"/>
              <a:t>la COX-2 (</a:t>
            </a:r>
            <a:r>
              <a:rPr lang="fr-FR" sz="2400" dirty="0" err="1"/>
              <a:t>célécoxib</a:t>
            </a:r>
            <a:r>
              <a:rPr lang="fr-FR" sz="2400" dirty="0"/>
              <a:t>, </a:t>
            </a:r>
            <a:r>
              <a:rPr lang="fr-FR" sz="2400" dirty="0" err="1"/>
              <a:t>étoricoxib</a:t>
            </a:r>
            <a:r>
              <a:rPr lang="fr-FR" sz="2400" dirty="0"/>
              <a:t>, </a:t>
            </a:r>
            <a:r>
              <a:rPr lang="fr-FR" sz="2400" dirty="0" err="1"/>
              <a:t>parécoxib</a:t>
            </a:r>
            <a:r>
              <a:rPr lang="fr-FR" sz="2400" dirty="0"/>
              <a:t>…)</a:t>
            </a:r>
          </a:p>
          <a:p>
            <a:r>
              <a:rPr lang="fr-FR" sz="2400" dirty="0"/>
              <a:t>-</a:t>
            </a:r>
            <a:r>
              <a:rPr lang="fr-FR" sz="2400" dirty="0">
                <a:solidFill>
                  <a:srgbClr val="3366FF"/>
                </a:solidFill>
              </a:rPr>
              <a:t> Aspirine </a:t>
            </a:r>
            <a:r>
              <a:rPr lang="fr-FR" sz="2400" dirty="0"/>
              <a:t>: quelle que soit l’indication et la dose</a:t>
            </a:r>
          </a:p>
          <a:p>
            <a:r>
              <a:rPr lang="fr-FR" sz="2400" dirty="0">
                <a:solidFill>
                  <a:srgbClr val="FF0000"/>
                </a:solidFill>
              </a:rPr>
              <a:t>► Interactions médicamenteuses spécifiques au </a:t>
            </a:r>
            <a:r>
              <a:rPr lang="fr-FR" sz="2400" dirty="0" err="1">
                <a:solidFill>
                  <a:srgbClr val="FF0000"/>
                </a:solidFill>
              </a:rPr>
              <a:t>dabigatran</a:t>
            </a:r>
            <a:r>
              <a:rPr lang="fr-FR" sz="2400" dirty="0">
                <a:solidFill>
                  <a:srgbClr val="FF0000"/>
                </a:solidFill>
              </a:rPr>
              <a:t> :</a:t>
            </a:r>
          </a:p>
          <a:p>
            <a:r>
              <a:rPr lang="fr-FR" sz="2400" dirty="0"/>
              <a:t>- </a:t>
            </a:r>
            <a:r>
              <a:rPr lang="fr-FR" sz="2400" dirty="0" err="1">
                <a:solidFill>
                  <a:srgbClr val="3366FF"/>
                </a:solidFill>
              </a:rPr>
              <a:t>Antiarythmiques</a:t>
            </a:r>
            <a:r>
              <a:rPr lang="fr-FR" sz="2400" dirty="0"/>
              <a:t> : </a:t>
            </a:r>
            <a:r>
              <a:rPr lang="fr-FR" sz="2400" dirty="0" err="1"/>
              <a:t>amiodarone</a:t>
            </a:r>
            <a:r>
              <a:rPr lang="fr-FR" sz="2400" dirty="0"/>
              <a:t>, </a:t>
            </a:r>
            <a:r>
              <a:rPr lang="fr-FR" sz="2400" dirty="0" err="1"/>
              <a:t>dronédarone</a:t>
            </a:r>
            <a:r>
              <a:rPr lang="fr-FR" sz="2400" dirty="0"/>
              <a:t>, </a:t>
            </a:r>
            <a:r>
              <a:rPr lang="fr-FR" sz="2400" dirty="0" err="1"/>
              <a:t>quinidine</a:t>
            </a:r>
            <a:r>
              <a:rPr lang="fr-FR" sz="2400" dirty="0"/>
              <a:t>, </a:t>
            </a:r>
            <a:r>
              <a:rPr lang="fr-FR" sz="2400" dirty="0" err="1"/>
              <a:t>vérapamil</a:t>
            </a:r>
            <a:endParaRPr lang="fr-FR" sz="2400" dirty="0"/>
          </a:p>
          <a:p>
            <a:pPr marL="342900" indent="-342900">
              <a:buFontTx/>
              <a:buChar char="-"/>
            </a:pPr>
            <a:r>
              <a:rPr lang="fr-FR" sz="2400" dirty="0" smtClean="0">
                <a:solidFill>
                  <a:srgbClr val="3366FF"/>
                </a:solidFill>
              </a:rPr>
              <a:t>Médicaments </a:t>
            </a:r>
            <a:r>
              <a:rPr lang="fr-FR" sz="2400" dirty="0">
                <a:solidFill>
                  <a:srgbClr val="3366FF"/>
                </a:solidFill>
              </a:rPr>
              <a:t>de la transplantation </a:t>
            </a:r>
            <a:r>
              <a:rPr lang="fr-FR" sz="2400" dirty="0"/>
              <a:t>: ciclosporine, </a:t>
            </a:r>
            <a:r>
              <a:rPr lang="fr-FR" sz="2400" dirty="0" err="1" smtClean="0"/>
              <a:t>tacrolimus</a:t>
            </a:r>
            <a:r>
              <a:rPr lang="fr-FR" sz="2400" dirty="0">
                <a:solidFill>
                  <a:srgbClr val="0000FF"/>
                </a:solidFill>
              </a:rPr>
              <a:t> </a:t>
            </a:r>
            <a:endParaRPr lang="fr-FR" sz="2400" dirty="0"/>
          </a:p>
        </p:txBody>
      </p:sp>
    </p:spTree>
    <p:extLst>
      <p:ext uri="{BB962C8B-B14F-4D97-AF65-F5344CB8AC3E}">
        <p14:creationId xmlns:p14="http://schemas.microsoft.com/office/powerpoint/2010/main" val="333640727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815" y="1991493"/>
            <a:ext cx="7992046" cy="1754327"/>
          </a:xfrm>
          <a:prstGeom prst="rect">
            <a:avLst/>
          </a:prstGeom>
        </p:spPr>
        <p:txBody>
          <a:bodyPr wrap="square">
            <a:spAutoFit/>
          </a:bodyPr>
          <a:lstStyle/>
          <a:p>
            <a:r>
              <a:rPr lang="fr-FR" sz="3600" dirty="0">
                <a:solidFill>
                  <a:srgbClr val="0000FF"/>
                </a:solidFill>
              </a:rPr>
              <a:t>Ne pas oublier les médicaments pris en automédication, notamment l’aspirine, l’ibuprofène, le </a:t>
            </a:r>
            <a:r>
              <a:rPr lang="fr-FR" sz="3600" dirty="0" err="1">
                <a:solidFill>
                  <a:srgbClr val="0000FF"/>
                </a:solidFill>
              </a:rPr>
              <a:t>kétoprofène</a:t>
            </a:r>
            <a:r>
              <a:rPr lang="fr-FR" dirty="0">
                <a:solidFill>
                  <a:srgbClr val="0000FF"/>
                </a:solidFill>
              </a:rPr>
              <a:t>…</a:t>
            </a:r>
            <a:endParaRPr lang="fr-FR" dirty="0"/>
          </a:p>
        </p:txBody>
      </p:sp>
    </p:spTree>
    <p:extLst>
      <p:ext uri="{BB962C8B-B14F-4D97-AF65-F5344CB8AC3E}">
        <p14:creationId xmlns:p14="http://schemas.microsoft.com/office/powerpoint/2010/main" val="297874469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539750" y="333377"/>
            <a:ext cx="8229600" cy="652463"/>
          </a:xfrm>
        </p:spPr>
        <p:txBody>
          <a:bodyPr>
            <a:normAutofit fontScale="90000"/>
          </a:bodyPr>
          <a:lstStyle/>
          <a:p>
            <a:r>
              <a:rPr lang="fr-FR" sz="4000">
                <a:latin typeface="Arial" charset="0"/>
                <a:cs typeface="Arial Unicode MS" charset="0"/>
              </a:rPr>
              <a:t>Comparaisons…</a:t>
            </a:r>
          </a:p>
        </p:txBody>
      </p:sp>
      <p:pic>
        <p:nvPicPr>
          <p:cNvPr id="18534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68314" y="4425950"/>
            <a:ext cx="8135937" cy="24320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53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4" y="908052"/>
            <a:ext cx="8124825" cy="346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7220999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endParaRPr lang="fr-FR">
              <a:latin typeface="Arial" charset="0"/>
              <a:cs typeface="Arial Unicode MS" charset="0"/>
            </a:endParaRPr>
          </a:p>
        </p:txBody>
      </p:sp>
      <p:sp>
        <p:nvSpPr>
          <p:cNvPr id="184323" name="Rectangle 3"/>
          <p:cNvSpPr>
            <a:spLocks noGrp="1" noChangeArrowheads="1"/>
          </p:cNvSpPr>
          <p:nvPr>
            <p:ph type="body" idx="1"/>
          </p:nvPr>
        </p:nvSpPr>
        <p:spPr/>
        <p:txBody>
          <a:bodyPr/>
          <a:lstStyle/>
          <a:p>
            <a:endParaRPr lang="fr-FR">
              <a:latin typeface="Arial" charset="0"/>
              <a:cs typeface="Arial Unicode MS" charset="0"/>
            </a:endParaRPr>
          </a:p>
        </p:txBody>
      </p:sp>
      <p:pic>
        <p:nvPicPr>
          <p:cNvPr id="1843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6" y="404814"/>
            <a:ext cx="8497888" cy="626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1276779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698" y="10934"/>
            <a:ext cx="8456953" cy="1569660"/>
          </a:xfrm>
          <a:prstGeom prst="rect">
            <a:avLst/>
          </a:prstGeom>
        </p:spPr>
        <p:txBody>
          <a:bodyPr wrap="square">
            <a:spAutoFit/>
          </a:bodyPr>
          <a:lstStyle/>
          <a:p>
            <a:r>
              <a:rPr lang="fr-FR" sz="3200" dirty="0">
                <a:latin typeface="Arial" charset="0"/>
                <a:cs typeface="Arial Unicode MS" charset="0"/>
              </a:rPr>
              <a:t>Interactions médicamenteuses et P-gp </a:t>
            </a:r>
            <a:r>
              <a:rPr lang="fr-FR" sz="3200" dirty="0" smtClean="0">
                <a:latin typeface="Arial" charset="0"/>
                <a:cs typeface="Arial Unicode MS" charset="0"/>
              </a:rPr>
              <a:t>      </a:t>
            </a:r>
            <a:r>
              <a:rPr lang="fr-FR" sz="3200" dirty="0" err="1">
                <a:latin typeface="Arial" charset="0"/>
                <a:cs typeface="Arial Unicode MS" charset="0"/>
              </a:rPr>
              <a:t>glycoproteine</a:t>
            </a:r>
            <a:r>
              <a:rPr lang="fr-FR" sz="3200" dirty="0">
                <a:latin typeface="Arial" charset="0"/>
                <a:cs typeface="Arial Unicode MS" charset="0"/>
              </a:rPr>
              <a:t> qui provoque une multi-résistance aux médicaments</a:t>
            </a:r>
            <a:endParaRPr lang="fr-FR" sz="3200" dirty="0"/>
          </a:p>
        </p:txBody>
      </p:sp>
      <p:sp>
        <p:nvSpPr>
          <p:cNvPr id="3" name="Rectangle 2"/>
          <p:cNvSpPr/>
          <p:nvPr/>
        </p:nvSpPr>
        <p:spPr>
          <a:xfrm>
            <a:off x="231698" y="1486551"/>
            <a:ext cx="8736121" cy="2369880"/>
          </a:xfrm>
          <a:prstGeom prst="rect">
            <a:avLst/>
          </a:prstGeom>
        </p:spPr>
        <p:txBody>
          <a:bodyPr wrap="square">
            <a:spAutoFit/>
          </a:bodyPr>
          <a:lstStyle/>
          <a:p>
            <a:pPr marL="180975" indent="-180975">
              <a:defRPr/>
            </a:pPr>
            <a:r>
              <a:rPr lang="fr-FR" sz="2000" b="1" u="sng" dirty="0">
                <a:solidFill>
                  <a:srgbClr val="FF0000"/>
                </a:solidFill>
                <a:latin typeface="Arial" charset="0"/>
                <a:cs typeface="Arial Unicode MS" charset="0"/>
              </a:rPr>
              <a:t>inhibiteurs puissants de la P-gp : augmentation des </a:t>
            </a:r>
            <a:r>
              <a:rPr lang="fr-FR" sz="2000" b="1" u="sng" dirty="0" smtClean="0">
                <a:solidFill>
                  <a:srgbClr val="FF0000"/>
                </a:solidFill>
                <a:latin typeface="Arial" charset="0"/>
                <a:cs typeface="Arial Unicode MS" charset="0"/>
              </a:rPr>
              <a:t>concentrations</a:t>
            </a:r>
          </a:p>
          <a:p>
            <a:pPr marL="180975" indent="-180975">
              <a:defRPr/>
            </a:pPr>
            <a:endParaRPr lang="fr-FR" sz="2000" b="1" u="sng" dirty="0">
              <a:solidFill>
                <a:srgbClr val="FF0000"/>
              </a:solidFill>
              <a:latin typeface="Arial" charset="0"/>
              <a:cs typeface="Arial Unicode MS" charset="0"/>
            </a:endParaRPr>
          </a:p>
          <a:p>
            <a:pPr lvl="1">
              <a:defRPr/>
            </a:pPr>
            <a:r>
              <a:rPr lang="fr-FR" b="1" u="sng" dirty="0">
                <a:latin typeface="Arial" charset="0"/>
                <a:ea typeface="Arial Unicode MS" charset="0"/>
                <a:cs typeface="Arial Unicode MS" charset="0"/>
              </a:rPr>
              <a:t>Contre-indication </a:t>
            </a:r>
            <a:r>
              <a:rPr lang="fr-FR" dirty="0">
                <a:latin typeface="Arial" charset="0"/>
                <a:ea typeface="Arial Unicode MS" charset="0"/>
                <a:cs typeface="Arial Unicode MS" charset="0"/>
              </a:rPr>
              <a:t>: </a:t>
            </a:r>
            <a:r>
              <a:rPr lang="fr-FR" dirty="0" err="1">
                <a:solidFill>
                  <a:srgbClr val="3366FF"/>
                </a:solidFill>
                <a:latin typeface="Arial" charset="0"/>
                <a:ea typeface="Arial Unicode MS" charset="0"/>
                <a:cs typeface="Arial Unicode MS" charset="0"/>
              </a:rPr>
              <a:t>kétoconazole</a:t>
            </a:r>
            <a:r>
              <a:rPr lang="fr-FR" dirty="0">
                <a:solidFill>
                  <a:srgbClr val="3366FF"/>
                </a:solidFill>
                <a:latin typeface="Arial" charset="0"/>
                <a:ea typeface="Arial Unicode MS" charset="0"/>
                <a:cs typeface="Arial Unicode MS" charset="0"/>
              </a:rPr>
              <a:t>, ciclosporine, </a:t>
            </a:r>
            <a:r>
              <a:rPr lang="fr-FR" dirty="0" err="1">
                <a:solidFill>
                  <a:srgbClr val="3366FF"/>
                </a:solidFill>
                <a:latin typeface="Arial" charset="0"/>
                <a:ea typeface="Arial Unicode MS" charset="0"/>
                <a:cs typeface="Arial Unicode MS" charset="0"/>
              </a:rPr>
              <a:t>itraconazole</a:t>
            </a:r>
            <a:r>
              <a:rPr lang="fr-FR" dirty="0">
                <a:solidFill>
                  <a:srgbClr val="3366FF"/>
                </a:solidFill>
                <a:latin typeface="Arial" charset="0"/>
                <a:ea typeface="Arial Unicode MS" charset="0"/>
                <a:cs typeface="Arial Unicode MS" charset="0"/>
              </a:rPr>
              <a:t>, </a:t>
            </a:r>
            <a:r>
              <a:rPr lang="fr-FR" dirty="0" err="1">
                <a:solidFill>
                  <a:srgbClr val="3366FF"/>
                </a:solidFill>
                <a:latin typeface="Arial" charset="0"/>
                <a:ea typeface="Arial Unicode MS" charset="0"/>
                <a:cs typeface="Arial Unicode MS" charset="0"/>
              </a:rPr>
              <a:t>tacrolimus</a:t>
            </a:r>
            <a:endParaRPr lang="fr-FR" dirty="0">
              <a:solidFill>
                <a:srgbClr val="3366FF"/>
              </a:solidFill>
              <a:latin typeface="Arial" charset="0"/>
              <a:ea typeface="Arial Unicode MS" charset="0"/>
              <a:cs typeface="Arial Unicode MS" charset="0"/>
            </a:endParaRPr>
          </a:p>
          <a:p>
            <a:pPr lvl="1">
              <a:defRPr/>
            </a:pPr>
            <a:r>
              <a:rPr lang="fr-FR" b="1" u="sng" dirty="0">
                <a:latin typeface="Arial" charset="0"/>
                <a:ea typeface="Arial Unicode MS" charset="0"/>
                <a:cs typeface="Arial Unicode MS" charset="0"/>
              </a:rPr>
              <a:t>Association non recommandée</a:t>
            </a:r>
            <a:r>
              <a:rPr lang="fr-FR" dirty="0">
                <a:latin typeface="Arial" charset="0"/>
                <a:ea typeface="Arial Unicode MS" charset="0"/>
                <a:cs typeface="Arial Unicode MS" charset="0"/>
              </a:rPr>
              <a:t> </a:t>
            </a:r>
            <a:r>
              <a:rPr lang="fr-FR" dirty="0">
                <a:solidFill>
                  <a:srgbClr val="FFFF00"/>
                </a:solidFill>
                <a:latin typeface="Arial" charset="0"/>
                <a:ea typeface="Arial Unicode MS" charset="0"/>
                <a:cs typeface="Arial Unicode MS" charset="0"/>
              </a:rPr>
              <a:t>: </a:t>
            </a:r>
            <a:r>
              <a:rPr lang="fr-FR" dirty="0" err="1">
                <a:solidFill>
                  <a:srgbClr val="3366FF"/>
                </a:solidFill>
                <a:latin typeface="Arial" charset="0"/>
                <a:ea typeface="Arial Unicode MS" charset="0"/>
                <a:cs typeface="Arial Unicode MS" charset="0"/>
              </a:rPr>
              <a:t>dronédarone</a:t>
            </a:r>
            <a:r>
              <a:rPr lang="fr-FR" dirty="0">
                <a:latin typeface="Arial" charset="0"/>
                <a:ea typeface="Arial Unicode MS" charset="0"/>
                <a:cs typeface="Arial Unicode MS" charset="0"/>
              </a:rPr>
              <a:t>, </a:t>
            </a:r>
            <a:r>
              <a:rPr lang="fr-FR" dirty="0" err="1">
                <a:solidFill>
                  <a:srgbClr val="3366FF"/>
                </a:solidFill>
                <a:latin typeface="Arial" charset="0"/>
                <a:ea typeface="Arial Unicode MS" charset="0"/>
                <a:cs typeface="Arial Unicode MS" charset="0"/>
              </a:rPr>
              <a:t>clarithromycine</a:t>
            </a:r>
            <a:r>
              <a:rPr lang="fr-FR" dirty="0">
                <a:solidFill>
                  <a:srgbClr val="3366FF"/>
                </a:solidFill>
                <a:latin typeface="Arial" charset="0"/>
                <a:ea typeface="Arial Unicode MS" charset="0"/>
                <a:cs typeface="Arial Unicode MS" charset="0"/>
              </a:rPr>
              <a:t>, </a:t>
            </a:r>
            <a:r>
              <a:rPr lang="fr-FR" dirty="0" err="1">
                <a:solidFill>
                  <a:srgbClr val="3366FF"/>
                </a:solidFill>
                <a:latin typeface="Arial" charset="0"/>
                <a:ea typeface="Arial Unicode MS" charset="0"/>
                <a:cs typeface="Arial Unicode MS" charset="0"/>
              </a:rPr>
              <a:t>posoconazole</a:t>
            </a:r>
            <a:endParaRPr lang="fr-FR" dirty="0">
              <a:solidFill>
                <a:srgbClr val="3366FF"/>
              </a:solidFill>
              <a:latin typeface="Arial" charset="0"/>
              <a:ea typeface="Arial Unicode MS" charset="0"/>
              <a:cs typeface="Arial Unicode MS" charset="0"/>
            </a:endParaRPr>
          </a:p>
          <a:p>
            <a:pPr lvl="1">
              <a:defRPr/>
            </a:pPr>
            <a:r>
              <a:rPr lang="fr-FR" b="1" u="sng" dirty="0">
                <a:latin typeface="Arial" charset="0"/>
                <a:ea typeface="Arial Unicode MS" charset="0"/>
                <a:cs typeface="Arial Unicode MS" charset="0"/>
              </a:rPr>
              <a:t>Surveillance étroite avec réduction posologique</a:t>
            </a:r>
            <a:r>
              <a:rPr lang="fr-FR" dirty="0">
                <a:latin typeface="Arial" charset="0"/>
                <a:ea typeface="Arial Unicode MS" charset="0"/>
                <a:cs typeface="Arial Unicode MS" charset="0"/>
              </a:rPr>
              <a:t> (220 mg/j) : </a:t>
            </a:r>
            <a:r>
              <a:rPr lang="fr-FR" dirty="0" err="1">
                <a:solidFill>
                  <a:schemeClr val="hlink"/>
                </a:solidFill>
                <a:latin typeface="Arial" charset="0"/>
                <a:ea typeface="Arial Unicode MS" charset="0"/>
                <a:cs typeface="Arial Unicode MS" charset="0"/>
              </a:rPr>
              <a:t>vérapamil</a:t>
            </a:r>
            <a:endParaRPr lang="fr-FR" dirty="0">
              <a:solidFill>
                <a:schemeClr val="hlink"/>
              </a:solidFill>
              <a:latin typeface="Arial" charset="0"/>
              <a:ea typeface="Arial Unicode MS" charset="0"/>
              <a:cs typeface="Arial Unicode MS" charset="0"/>
            </a:endParaRPr>
          </a:p>
          <a:p>
            <a:pPr lvl="1">
              <a:defRPr/>
            </a:pPr>
            <a:r>
              <a:rPr lang="fr-FR" b="1" u="sng" dirty="0">
                <a:latin typeface="Arial" charset="0"/>
                <a:ea typeface="Arial Unicode MS" charset="0"/>
                <a:cs typeface="Arial Unicode MS" charset="0"/>
              </a:rPr>
              <a:t>Surveillance étroite sans réduction posologique</a:t>
            </a:r>
            <a:r>
              <a:rPr lang="fr-FR" dirty="0">
                <a:latin typeface="Arial" charset="0"/>
                <a:ea typeface="Arial Unicode MS" charset="0"/>
                <a:cs typeface="Arial Unicode MS" charset="0"/>
              </a:rPr>
              <a:t> : </a:t>
            </a:r>
            <a:r>
              <a:rPr lang="fr-FR" dirty="0" err="1">
                <a:solidFill>
                  <a:srgbClr val="0000CC"/>
                </a:solidFill>
                <a:latin typeface="Arial" charset="0"/>
                <a:ea typeface="Arial Unicode MS" charset="0"/>
                <a:cs typeface="Arial Unicode MS" charset="0"/>
              </a:rPr>
              <a:t>amiodarone</a:t>
            </a:r>
            <a:r>
              <a:rPr lang="fr-FR" dirty="0">
                <a:solidFill>
                  <a:srgbClr val="0000CC"/>
                </a:solidFill>
                <a:latin typeface="Arial" charset="0"/>
                <a:ea typeface="Arial Unicode MS" charset="0"/>
                <a:cs typeface="Arial Unicode MS" charset="0"/>
              </a:rPr>
              <a:t>, </a:t>
            </a:r>
            <a:r>
              <a:rPr lang="fr-FR" dirty="0" err="1" smtClean="0">
                <a:solidFill>
                  <a:srgbClr val="0000CC"/>
                </a:solidFill>
                <a:latin typeface="Arial" charset="0"/>
                <a:ea typeface="Arial Unicode MS" charset="0"/>
                <a:cs typeface="Arial Unicode MS" charset="0"/>
              </a:rPr>
              <a:t>quinidine</a:t>
            </a:r>
            <a:endParaRPr lang="fr-FR" dirty="0" smtClean="0">
              <a:solidFill>
                <a:srgbClr val="0000CC"/>
              </a:solidFill>
              <a:latin typeface="Arial" charset="0"/>
              <a:ea typeface="Arial Unicode MS" charset="0"/>
              <a:cs typeface="Arial Unicode MS" charset="0"/>
            </a:endParaRPr>
          </a:p>
          <a:p>
            <a:pPr lvl="1">
              <a:defRPr/>
            </a:pPr>
            <a:endParaRPr lang="fr-FR" dirty="0" smtClean="0">
              <a:solidFill>
                <a:srgbClr val="0000CC"/>
              </a:solidFill>
              <a:latin typeface="Arial" charset="0"/>
              <a:ea typeface="Arial Unicode MS" charset="0"/>
              <a:cs typeface="Arial Unicode MS" charset="0"/>
            </a:endParaRPr>
          </a:p>
          <a:p>
            <a:pPr lvl="1">
              <a:defRPr/>
            </a:pPr>
            <a:endParaRPr lang="fr-FR" dirty="0"/>
          </a:p>
        </p:txBody>
      </p:sp>
      <p:sp>
        <p:nvSpPr>
          <p:cNvPr id="4" name="Rectangle 3"/>
          <p:cNvSpPr/>
          <p:nvPr/>
        </p:nvSpPr>
        <p:spPr>
          <a:xfrm>
            <a:off x="231698" y="3495609"/>
            <a:ext cx="8456953" cy="2092881"/>
          </a:xfrm>
          <a:prstGeom prst="rect">
            <a:avLst/>
          </a:prstGeom>
        </p:spPr>
        <p:txBody>
          <a:bodyPr wrap="square">
            <a:spAutoFit/>
          </a:bodyPr>
          <a:lstStyle/>
          <a:p>
            <a:pPr marL="180975" indent="-180975">
              <a:defRPr/>
            </a:pPr>
            <a:r>
              <a:rPr lang="fr-FR" sz="2000" b="1" u="sng" dirty="0">
                <a:solidFill>
                  <a:srgbClr val="FF0000"/>
                </a:solidFill>
                <a:latin typeface="Arial" charset="0"/>
                <a:cs typeface="Arial Unicode MS" charset="0"/>
              </a:rPr>
              <a:t>Inducteurs puissants de la P-gp : diminution des </a:t>
            </a:r>
            <a:r>
              <a:rPr lang="fr-FR" sz="2000" b="1" u="sng" dirty="0" smtClean="0">
                <a:solidFill>
                  <a:srgbClr val="FF0000"/>
                </a:solidFill>
                <a:latin typeface="Arial" charset="0"/>
                <a:cs typeface="Arial Unicode MS" charset="0"/>
              </a:rPr>
              <a:t>concentrations</a:t>
            </a:r>
          </a:p>
          <a:p>
            <a:pPr marL="180975" indent="-180975">
              <a:defRPr/>
            </a:pPr>
            <a:endParaRPr lang="fr-FR" sz="2000" b="1" u="sng" dirty="0">
              <a:solidFill>
                <a:srgbClr val="FF0000"/>
              </a:solidFill>
              <a:latin typeface="Arial" charset="0"/>
              <a:cs typeface="Arial Unicode MS" charset="0"/>
            </a:endParaRPr>
          </a:p>
          <a:p>
            <a:pPr lvl="1">
              <a:defRPr/>
            </a:pPr>
            <a:r>
              <a:rPr lang="fr-FR" b="1" u="sng" dirty="0">
                <a:latin typeface="Arial" charset="0"/>
                <a:ea typeface="Arial Unicode MS" charset="0"/>
                <a:cs typeface="Arial Unicode MS" charset="0"/>
              </a:rPr>
              <a:t>Association à éviter</a:t>
            </a:r>
            <a:r>
              <a:rPr lang="fr-FR" dirty="0">
                <a:latin typeface="Arial" charset="0"/>
                <a:ea typeface="Arial Unicode MS" charset="0"/>
                <a:cs typeface="Arial Unicode MS" charset="0"/>
              </a:rPr>
              <a:t> : </a:t>
            </a:r>
            <a:r>
              <a:rPr lang="fr-FR" dirty="0">
                <a:solidFill>
                  <a:srgbClr val="FF0000"/>
                </a:solidFill>
                <a:latin typeface="Arial" charset="0"/>
                <a:ea typeface="Arial Unicode MS" charset="0"/>
                <a:cs typeface="Arial Unicode MS" charset="0"/>
              </a:rPr>
              <a:t>rifampicine, </a:t>
            </a:r>
            <a:r>
              <a:rPr lang="fr-FR" dirty="0" err="1">
                <a:solidFill>
                  <a:srgbClr val="FF0000"/>
                </a:solidFill>
                <a:latin typeface="Arial" charset="0"/>
                <a:ea typeface="Arial Unicode MS" charset="0"/>
                <a:cs typeface="Arial Unicode MS" charset="0"/>
              </a:rPr>
              <a:t>carbamazépine</a:t>
            </a:r>
            <a:r>
              <a:rPr lang="fr-FR" dirty="0">
                <a:solidFill>
                  <a:srgbClr val="FF0000"/>
                </a:solidFill>
                <a:latin typeface="Arial" charset="0"/>
                <a:ea typeface="Arial Unicode MS" charset="0"/>
                <a:cs typeface="Arial Unicode MS" charset="0"/>
              </a:rPr>
              <a:t>, </a:t>
            </a:r>
            <a:r>
              <a:rPr lang="fr-FR" dirty="0" err="1">
                <a:solidFill>
                  <a:srgbClr val="FF0000"/>
                </a:solidFill>
                <a:latin typeface="Arial" charset="0"/>
                <a:ea typeface="Arial Unicode MS" charset="0"/>
                <a:cs typeface="Arial Unicode MS" charset="0"/>
              </a:rPr>
              <a:t>phénytoïne</a:t>
            </a:r>
            <a:r>
              <a:rPr lang="fr-FR" dirty="0">
                <a:solidFill>
                  <a:srgbClr val="FF0000"/>
                </a:solidFill>
                <a:latin typeface="Arial" charset="0"/>
                <a:ea typeface="Arial Unicode MS" charset="0"/>
                <a:cs typeface="Arial Unicode MS" charset="0"/>
              </a:rPr>
              <a:t>, millepertuis</a:t>
            </a:r>
          </a:p>
          <a:p>
            <a:pPr marL="180975" indent="-180975">
              <a:defRPr/>
            </a:pPr>
            <a:r>
              <a:rPr lang="fr-FR" b="1" dirty="0">
                <a:latin typeface="Arial" charset="0"/>
                <a:cs typeface="Arial Unicode MS" charset="0"/>
              </a:rPr>
              <a:t>Autres médicaments ayant une incidence sur la P-gp</a:t>
            </a:r>
          </a:p>
          <a:p>
            <a:pPr lvl="1">
              <a:defRPr/>
            </a:pPr>
            <a:r>
              <a:rPr lang="fr-FR" dirty="0">
                <a:latin typeface="Arial" charset="0"/>
                <a:ea typeface="Arial Unicode MS" charset="0"/>
                <a:cs typeface="Arial Unicode MS" charset="0"/>
              </a:rPr>
              <a:t>Association non recommandée : inhibiteurs des </a:t>
            </a:r>
            <a:r>
              <a:rPr lang="fr-FR" dirty="0" err="1">
                <a:latin typeface="Arial" charset="0"/>
                <a:ea typeface="Arial Unicode MS" charset="0"/>
                <a:cs typeface="Arial Unicode MS" charset="0"/>
              </a:rPr>
              <a:t>protéases</a:t>
            </a:r>
            <a:r>
              <a:rPr lang="fr-FR" dirty="0" err="1">
                <a:latin typeface="Arial" charset="0"/>
                <a:cs typeface="Arial Unicode MS" charset="0"/>
              </a:rPr>
              <a:t>Interactions</a:t>
            </a:r>
            <a:r>
              <a:rPr lang="fr-FR" dirty="0">
                <a:latin typeface="Arial" charset="0"/>
                <a:cs typeface="Arial Unicode MS" charset="0"/>
              </a:rPr>
              <a:t> médicamenteuses et P-gp  </a:t>
            </a:r>
            <a:r>
              <a:rPr lang="fr-FR" dirty="0" err="1">
                <a:latin typeface="Arial" charset="0"/>
                <a:cs typeface="Arial Unicode MS" charset="0"/>
              </a:rPr>
              <a:t>glycoproteine</a:t>
            </a:r>
            <a:r>
              <a:rPr lang="fr-FR" dirty="0">
                <a:latin typeface="Arial" charset="0"/>
                <a:cs typeface="Arial Unicode MS" charset="0"/>
              </a:rPr>
              <a:t> qui provoque une multi-résistance aux médicaments</a:t>
            </a:r>
            <a:endParaRPr lang="fr-FR" dirty="0">
              <a:latin typeface="Arial" charset="0"/>
              <a:ea typeface="Arial Unicode MS" charset="0"/>
              <a:cs typeface="Arial Unicode MS" charset="0"/>
            </a:endParaRPr>
          </a:p>
        </p:txBody>
      </p:sp>
      <p:sp>
        <p:nvSpPr>
          <p:cNvPr id="5" name="Rectangle 4"/>
          <p:cNvSpPr/>
          <p:nvPr/>
        </p:nvSpPr>
        <p:spPr>
          <a:xfrm>
            <a:off x="231698" y="5471643"/>
            <a:ext cx="8101094" cy="1200329"/>
          </a:xfrm>
          <a:prstGeom prst="rect">
            <a:avLst/>
          </a:prstGeom>
        </p:spPr>
        <p:txBody>
          <a:bodyPr wrap="square">
            <a:spAutoFit/>
          </a:bodyPr>
          <a:lstStyle/>
          <a:p>
            <a:pPr marL="180975" indent="-180975">
              <a:defRPr/>
            </a:pPr>
            <a:r>
              <a:rPr lang="fr-FR" b="1" u="sng" dirty="0">
                <a:solidFill>
                  <a:srgbClr val="FF0000"/>
                </a:solidFill>
                <a:latin typeface="Arial" charset="0"/>
                <a:cs typeface="Arial Unicode MS" charset="0"/>
              </a:rPr>
              <a:t>Substrats de la P-gp</a:t>
            </a:r>
            <a:r>
              <a:rPr lang="fr-FR" u="sng" dirty="0">
                <a:solidFill>
                  <a:srgbClr val="FF0000"/>
                </a:solidFill>
                <a:latin typeface="Arial" charset="0"/>
                <a:cs typeface="Arial Unicode MS" charset="0"/>
              </a:rPr>
              <a:t> : </a:t>
            </a:r>
            <a:r>
              <a:rPr lang="fr-FR" u="sng" dirty="0" err="1" smtClean="0">
                <a:solidFill>
                  <a:srgbClr val="FF0000"/>
                </a:solidFill>
                <a:latin typeface="Arial" charset="0"/>
                <a:cs typeface="Arial Unicode MS" charset="0"/>
              </a:rPr>
              <a:t>digoxine</a:t>
            </a:r>
            <a:endParaRPr lang="fr-FR" u="sng" dirty="0" smtClean="0">
              <a:solidFill>
                <a:srgbClr val="FF0000"/>
              </a:solidFill>
              <a:latin typeface="Arial" charset="0"/>
              <a:cs typeface="Arial Unicode MS" charset="0"/>
            </a:endParaRPr>
          </a:p>
          <a:p>
            <a:pPr lvl="1">
              <a:defRPr/>
            </a:pPr>
            <a:r>
              <a:rPr lang="fr-FR" dirty="0" smtClean="0">
                <a:latin typeface="Arial" charset="0"/>
                <a:ea typeface="Arial Unicode MS" charset="0"/>
                <a:cs typeface="Arial Unicode MS" charset="0"/>
              </a:rPr>
              <a:t>Aucun </a:t>
            </a:r>
            <a:r>
              <a:rPr lang="fr-FR" dirty="0">
                <a:latin typeface="Arial" charset="0"/>
                <a:ea typeface="Arial Unicode MS" charset="0"/>
                <a:cs typeface="Arial Unicode MS" charset="0"/>
              </a:rPr>
              <a:t>changement concernant l</a:t>
            </a:r>
            <a:r>
              <a:rPr lang="ja-JP" altLang="fr-FR" dirty="0">
                <a:latin typeface="Arial" charset="0"/>
                <a:ea typeface="ＭＳ Ｐゴシック" charset="0"/>
                <a:cs typeface="ＭＳ Ｐゴシック" charset="0"/>
              </a:rPr>
              <a:t>’</a:t>
            </a:r>
            <a:r>
              <a:rPr lang="fr-FR" altLang="ja-JP" dirty="0">
                <a:latin typeface="Arial" charset="0"/>
                <a:ea typeface="ＭＳ Ｐゴシック" charset="0"/>
                <a:cs typeface="ＭＳ Ｐゴシック" charset="0"/>
              </a:rPr>
              <a:t>exposition à la </a:t>
            </a:r>
            <a:r>
              <a:rPr lang="fr-FR" altLang="ja-JP" dirty="0" err="1">
                <a:latin typeface="Arial" charset="0"/>
                <a:ea typeface="ＭＳ Ｐゴシック" charset="0"/>
                <a:cs typeface="ＭＳ Ｐゴシック" charset="0"/>
              </a:rPr>
              <a:t>digoxine</a:t>
            </a:r>
            <a:r>
              <a:rPr lang="fr-FR" altLang="ja-JP" dirty="0">
                <a:latin typeface="Arial" charset="0"/>
                <a:ea typeface="ＭＳ Ｐゴシック" charset="0"/>
                <a:cs typeface="ＭＳ Ｐゴシック" charset="0"/>
              </a:rPr>
              <a:t> et aucune modification cliniquement significative concernant l</a:t>
            </a:r>
            <a:r>
              <a:rPr lang="ja-JP" altLang="fr-FR" dirty="0">
                <a:latin typeface="Arial" charset="0"/>
                <a:ea typeface="ＭＳ Ｐゴシック" charset="0"/>
                <a:cs typeface="ＭＳ Ｐゴシック" charset="0"/>
              </a:rPr>
              <a:t>’</a:t>
            </a:r>
            <a:r>
              <a:rPr lang="fr-FR" altLang="ja-JP" dirty="0">
                <a:latin typeface="Arial" charset="0"/>
                <a:ea typeface="ＭＳ Ｐゴシック" charset="0"/>
                <a:cs typeface="ＭＳ Ｐゴシック" charset="0"/>
              </a:rPr>
              <a:t>exposition au </a:t>
            </a:r>
            <a:r>
              <a:rPr lang="fr-FR" altLang="ja-JP" dirty="0" err="1">
                <a:latin typeface="Arial" charset="0"/>
                <a:ea typeface="ＭＳ Ｐゴシック" charset="0"/>
                <a:cs typeface="ＭＳ Ｐゴシック" charset="0"/>
              </a:rPr>
              <a:t>dabigatran</a:t>
            </a:r>
            <a:endParaRPr lang="fr-FR" dirty="0">
              <a:latin typeface="Arial" charset="0"/>
              <a:ea typeface="Arial Unicode MS" charset="0"/>
              <a:cs typeface="Arial Unicode MS" charset="0"/>
            </a:endParaRPr>
          </a:p>
        </p:txBody>
      </p:sp>
    </p:spTree>
    <p:extLst>
      <p:ext uri="{BB962C8B-B14F-4D97-AF65-F5344CB8AC3E}">
        <p14:creationId xmlns:p14="http://schemas.microsoft.com/office/powerpoint/2010/main" val="41810067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b="1" dirty="0">
                <a:latin typeface="Arial" charset="0"/>
                <a:cs typeface="Arial Unicode MS" charset="0"/>
              </a:rPr>
              <a:t>POURQUOI </a:t>
            </a:r>
            <a:r>
              <a:rPr lang="fr-FR" b="1" dirty="0" smtClean="0">
                <a:latin typeface="Arial" charset="0"/>
                <a:cs typeface="Arial Unicode MS" charset="0"/>
              </a:rPr>
              <a:t>? POURQUI ?</a:t>
            </a:r>
            <a:endParaRPr lang="fr-FR" b="1" dirty="0">
              <a:latin typeface="Arial" charset="0"/>
              <a:cs typeface="Arial Unicode MS" charset="0"/>
            </a:endParaRPr>
          </a:p>
        </p:txBody>
      </p:sp>
      <p:sp>
        <p:nvSpPr>
          <p:cNvPr id="5123" name="Rectangle 3"/>
          <p:cNvSpPr>
            <a:spLocks noGrp="1" noChangeArrowheads="1"/>
          </p:cNvSpPr>
          <p:nvPr>
            <p:ph type="body" idx="1"/>
          </p:nvPr>
        </p:nvSpPr>
        <p:spPr>
          <a:xfrm>
            <a:off x="457200" y="1600200"/>
            <a:ext cx="8686800" cy="4521200"/>
          </a:xfrm>
        </p:spPr>
        <p:txBody>
          <a:bodyPr>
            <a:normAutofit/>
          </a:bodyPr>
          <a:lstStyle/>
          <a:p>
            <a:pPr marL="0" indent="0">
              <a:lnSpc>
                <a:spcPct val="80000"/>
              </a:lnSpc>
              <a:buNone/>
            </a:pPr>
            <a:endParaRPr lang="fr-FR" sz="2800" dirty="0">
              <a:latin typeface="Arial" charset="0"/>
              <a:cs typeface="Arial Unicode MS" charset="0"/>
            </a:endParaRPr>
          </a:p>
          <a:p>
            <a:pPr>
              <a:lnSpc>
                <a:spcPct val="80000"/>
              </a:lnSpc>
            </a:pPr>
            <a:r>
              <a:rPr lang="fr-FR" sz="2800" b="1" dirty="0">
                <a:solidFill>
                  <a:srgbClr val="FF6600"/>
                </a:solidFill>
                <a:latin typeface="Arial" charset="0"/>
                <a:cs typeface="Arial Unicode MS" charset="0"/>
              </a:rPr>
              <a:t>**** EN PREVENTION:</a:t>
            </a:r>
          </a:p>
          <a:p>
            <a:pPr>
              <a:lnSpc>
                <a:spcPct val="80000"/>
              </a:lnSpc>
            </a:pPr>
            <a:r>
              <a:rPr lang="fr-FR" sz="2800" b="1" dirty="0">
                <a:latin typeface="Arial" charset="0"/>
                <a:cs typeface="Arial Unicode MS" charset="0"/>
              </a:rPr>
              <a:t>----ALITEMENT    médical  ou après chirurgie</a:t>
            </a:r>
          </a:p>
          <a:p>
            <a:pPr>
              <a:lnSpc>
                <a:spcPct val="80000"/>
              </a:lnSpc>
            </a:pPr>
            <a:r>
              <a:rPr lang="fr-FR" sz="2800" b="1" dirty="0">
                <a:latin typeface="Arial" charset="0"/>
                <a:cs typeface="Arial Unicode MS" charset="0"/>
              </a:rPr>
              <a:t>----VALVULAIRES</a:t>
            </a:r>
          </a:p>
          <a:p>
            <a:pPr>
              <a:lnSpc>
                <a:spcPct val="80000"/>
              </a:lnSpc>
            </a:pPr>
            <a:r>
              <a:rPr lang="fr-FR" sz="2800" b="1" dirty="0">
                <a:latin typeface="Arial" charset="0"/>
                <a:cs typeface="Arial Unicode MS" charset="0"/>
              </a:rPr>
              <a:t>----TROUBLES DU RYTHME</a:t>
            </a:r>
          </a:p>
          <a:p>
            <a:pPr>
              <a:lnSpc>
                <a:spcPct val="80000"/>
              </a:lnSpc>
            </a:pPr>
            <a:r>
              <a:rPr lang="fr-FR" sz="2800" b="1" dirty="0">
                <a:solidFill>
                  <a:srgbClr val="FF6600"/>
                </a:solidFill>
                <a:latin typeface="Arial" charset="0"/>
                <a:cs typeface="Arial Unicode MS" charset="0"/>
              </a:rPr>
              <a:t>**** EN CURATIF:</a:t>
            </a:r>
          </a:p>
          <a:p>
            <a:pPr>
              <a:lnSpc>
                <a:spcPct val="80000"/>
              </a:lnSpc>
            </a:pPr>
            <a:r>
              <a:rPr lang="fr-FR" sz="2800" b="1" dirty="0">
                <a:latin typeface="Arial" charset="0"/>
                <a:cs typeface="Arial Unicode MS" charset="0"/>
              </a:rPr>
              <a:t>PHLEBITE</a:t>
            </a:r>
          </a:p>
          <a:p>
            <a:pPr>
              <a:lnSpc>
                <a:spcPct val="80000"/>
              </a:lnSpc>
            </a:pPr>
            <a:r>
              <a:rPr lang="fr-FR" sz="2800" b="1" dirty="0">
                <a:latin typeface="Arial" charset="0"/>
                <a:cs typeface="Arial Unicode MS" charset="0"/>
              </a:rPr>
              <a:t>EMBOLIE</a:t>
            </a:r>
          </a:p>
          <a:p>
            <a:pPr>
              <a:lnSpc>
                <a:spcPct val="80000"/>
              </a:lnSpc>
            </a:pPr>
            <a:r>
              <a:rPr lang="fr-FR" sz="2800" b="1" dirty="0">
                <a:latin typeface="Arial" charset="0"/>
                <a:cs typeface="Arial Unicode MS" charset="0"/>
              </a:rPr>
              <a:t>AVC   AIT…</a:t>
            </a:r>
          </a:p>
        </p:txBody>
      </p:sp>
    </p:spTree>
    <p:extLst>
      <p:ext uri="{BB962C8B-B14F-4D97-AF65-F5344CB8AC3E}">
        <p14:creationId xmlns:p14="http://schemas.microsoft.com/office/powerpoint/2010/main" val="289442777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fr-FR" dirty="0">
                <a:latin typeface="Arial" charset="0"/>
                <a:cs typeface="Arial Unicode MS" charset="0"/>
              </a:rPr>
              <a:t>CA SE COMPLIQUE</a:t>
            </a:r>
          </a:p>
        </p:txBody>
      </p:sp>
      <p:sp>
        <p:nvSpPr>
          <p:cNvPr id="187395" name="Rectangle 3"/>
          <p:cNvSpPr>
            <a:spLocks noGrp="1" noChangeArrowheads="1"/>
          </p:cNvSpPr>
          <p:nvPr>
            <p:ph type="body" idx="1"/>
          </p:nvPr>
        </p:nvSpPr>
        <p:spPr/>
        <p:txBody>
          <a:bodyPr>
            <a:normAutofit fontScale="85000" lnSpcReduction="20000"/>
          </a:bodyPr>
          <a:lstStyle/>
          <a:p>
            <a:r>
              <a:rPr lang="fr-FR" dirty="0">
                <a:latin typeface="Arial" charset="0"/>
                <a:cs typeface="Arial Unicode MS" charset="0"/>
              </a:rPr>
              <a:t>POSOLOGIE…..CLEARANCE CREAT.</a:t>
            </a:r>
            <a:r>
              <a:rPr lang="fr-FR" dirty="0" smtClean="0">
                <a:latin typeface="Arial" charset="0"/>
                <a:cs typeface="Arial Unicode MS" charset="0"/>
              </a:rPr>
              <a:t>. AGE  POIDS</a:t>
            </a:r>
            <a:endParaRPr lang="fr-FR" dirty="0">
              <a:latin typeface="Arial" charset="0"/>
              <a:cs typeface="Arial Unicode MS" charset="0"/>
            </a:endParaRPr>
          </a:p>
          <a:p>
            <a:r>
              <a:rPr lang="fr-FR" dirty="0">
                <a:latin typeface="Arial" charset="0"/>
                <a:cs typeface="Arial Unicode MS" charset="0"/>
              </a:rPr>
              <a:t>CYP 3A4 . BCPR</a:t>
            </a:r>
            <a:r>
              <a:rPr lang="fr-FR" dirty="0" smtClean="0">
                <a:latin typeface="Arial" charset="0"/>
                <a:cs typeface="Arial Unicode MS" charset="0"/>
              </a:rPr>
              <a:t>…PGP</a:t>
            </a:r>
          </a:p>
          <a:p>
            <a:r>
              <a:rPr lang="fr-FR" dirty="0" smtClean="0">
                <a:latin typeface="Arial" charset="0"/>
                <a:cs typeface="Arial Unicode MS" charset="0"/>
              </a:rPr>
              <a:t>1  OU  2 </a:t>
            </a:r>
            <a:r>
              <a:rPr lang="fr-FR" dirty="0" err="1" smtClean="0">
                <a:latin typeface="Arial" charset="0"/>
                <a:cs typeface="Arial Unicode MS" charset="0"/>
              </a:rPr>
              <a:t>cp</a:t>
            </a:r>
            <a:r>
              <a:rPr lang="fr-FR" dirty="0" smtClean="0">
                <a:latin typeface="Arial" charset="0"/>
                <a:cs typeface="Arial Unicode MS" charset="0"/>
              </a:rPr>
              <a:t>   par jour </a:t>
            </a:r>
          </a:p>
          <a:p>
            <a:r>
              <a:rPr lang="fr-FR" dirty="0" smtClean="0">
                <a:latin typeface="Arial" charset="0"/>
                <a:cs typeface="Arial Unicode MS" charset="0"/>
              </a:rPr>
              <a:t>AMM</a:t>
            </a:r>
          </a:p>
          <a:p>
            <a:r>
              <a:rPr lang="fr-FR" dirty="0" smtClean="0">
                <a:latin typeface="Arial" charset="0"/>
                <a:cs typeface="Arial Unicode MS" charset="0"/>
              </a:rPr>
              <a:t>REMBOURSEMENT :   POUR LE DABIGATRAN = NON POUR EP ,PHLEBITE,PREVENTION RECIDIVE</a:t>
            </a:r>
            <a:endParaRPr lang="fr-FR" dirty="0">
              <a:latin typeface="Arial" charset="0"/>
              <a:cs typeface="Arial Unicode MS" charset="0"/>
            </a:endParaRPr>
          </a:p>
          <a:p>
            <a:endParaRPr lang="fr-FR" dirty="0">
              <a:latin typeface="Arial" charset="0"/>
              <a:cs typeface="Arial Unicode MS" charset="0"/>
            </a:endParaRPr>
          </a:p>
          <a:p>
            <a:r>
              <a:rPr lang="fr-FR" dirty="0" smtClean="0">
                <a:solidFill>
                  <a:srgbClr val="FF0000"/>
                </a:solidFill>
                <a:latin typeface="Arial" charset="0"/>
                <a:cs typeface="Arial Unicode MS" charset="0"/>
              </a:rPr>
              <a:t> donc  choisir un NACO   ET BIEN LE CONNAÎTRE++++++++</a:t>
            </a:r>
            <a:endParaRPr lang="fr-FR" dirty="0">
              <a:solidFill>
                <a:srgbClr val="FF0000"/>
              </a:solidFill>
              <a:latin typeface="Arial" charset="0"/>
              <a:cs typeface="Arial Unicode MS" charset="0"/>
            </a:endParaRPr>
          </a:p>
        </p:txBody>
      </p:sp>
    </p:spTree>
    <p:extLst>
      <p:ext uri="{BB962C8B-B14F-4D97-AF65-F5344CB8AC3E}">
        <p14:creationId xmlns:p14="http://schemas.microsoft.com/office/powerpoint/2010/main" val="116567628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sp>
        <p:nvSpPr>
          <p:cNvPr id="4" name="Espace réservé du texte 3"/>
          <p:cNvSpPr>
            <a:spLocks noGrp="1"/>
          </p:cNvSpPr>
          <p:nvPr>
            <p:ph type="body" idx="1"/>
          </p:nvPr>
        </p:nvSpPr>
        <p:spPr>
          <a:xfrm>
            <a:off x="722313" y="2091091"/>
            <a:ext cx="7772400" cy="2315810"/>
          </a:xfrm>
        </p:spPr>
        <p:txBody>
          <a:bodyPr>
            <a:noAutofit/>
          </a:bodyPr>
          <a:lstStyle/>
          <a:p>
            <a:pPr algn="ctr"/>
            <a:r>
              <a:rPr lang="fr-FR" sz="6600" dirty="0" smtClean="0"/>
              <a:t>COMPARAISON          AVK ET AOD</a:t>
            </a:r>
            <a:endParaRPr lang="fr-FR" sz="6600" dirty="0"/>
          </a:p>
        </p:txBody>
      </p:sp>
    </p:spTree>
    <p:extLst>
      <p:ext uri="{BB962C8B-B14F-4D97-AF65-F5344CB8AC3E}">
        <p14:creationId xmlns:p14="http://schemas.microsoft.com/office/powerpoint/2010/main" val="164145372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57199" y="274638"/>
            <a:ext cx="6822377" cy="1143000"/>
          </a:xfrm>
        </p:spPr>
        <p:txBody>
          <a:bodyPr/>
          <a:lstStyle/>
          <a:p>
            <a:pPr algn="l"/>
            <a:r>
              <a:rPr lang="fr-FR" dirty="0" smtClean="0"/>
              <a:t>AVK                         AOD</a:t>
            </a:r>
            <a:endParaRPr lang="fr-FR" dirty="0"/>
          </a:p>
        </p:txBody>
      </p:sp>
      <p:sp>
        <p:nvSpPr>
          <p:cNvPr id="11" name="Rectangle 10"/>
          <p:cNvSpPr/>
          <p:nvPr/>
        </p:nvSpPr>
        <p:spPr>
          <a:xfrm>
            <a:off x="76200" y="1628507"/>
            <a:ext cx="4572000" cy="1200329"/>
          </a:xfrm>
          <a:prstGeom prst="rect">
            <a:avLst/>
          </a:prstGeom>
        </p:spPr>
        <p:txBody>
          <a:bodyPr>
            <a:spAutoFit/>
          </a:bodyPr>
          <a:lstStyle/>
          <a:p>
            <a:r>
              <a:rPr lang="fr-FR" dirty="0" smtClean="0"/>
              <a:t>Deux classes :</a:t>
            </a:r>
          </a:p>
          <a:p>
            <a:r>
              <a:rPr lang="fr-FR" dirty="0" smtClean="0"/>
              <a:t>dérivés </a:t>
            </a:r>
            <a:r>
              <a:rPr lang="fr-FR" dirty="0" err="1" smtClean="0"/>
              <a:t>coumariniques</a:t>
            </a:r>
            <a:r>
              <a:rPr lang="fr-FR" dirty="0" smtClean="0"/>
              <a:t> : </a:t>
            </a:r>
            <a:r>
              <a:rPr lang="fr-FR" dirty="0" err="1" smtClean="0"/>
              <a:t>acénocoumarol</a:t>
            </a:r>
            <a:r>
              <a:rPr lang="fr-FR" dirty="0" smtClean="0"/>
              <a:t>, </a:t>
            </a:r>
            <a:r>
              <a:rPr lang="fr-FR" dirty="0" err="1" smtClean="0"/>
              <a:t>warfarine</a:t>
            </a:r>
            <a:r>
              <a:rPr lang="fr-FR" dirty="0" smtClean="0"/>
              <a:t> ;</a:t>
            </a:r>
          </a:p>
          <a:p>
            <a:r>
              <a:rPr lang="fr-FR" dirty="0" smtClean="0"/>
              <a:t>dérivé de l’</a:t>
            </a:r>
            <a:r>
              <a:rPr lang="fr-FR" dirty="0" err="1" smtClean="0"/>
              <a:t>indanedione</a:t>
            </a:r>
            <a:r>
              <a:rPr lang="fr-FR" dirty="0" smtClean="0"/>
              <a:t> : </a:t>
            </a:r>
            <a:r>
              <a:rPr lang="fr-FR" dirty="0" err="1" smtClean="0"/>
              <a:t>fluindione</a:t>
            </a:r>
            <a:r>
              <a:rPr lang="fr-FR" dirty="0" smtClean="0"/>
              <a:t>.</a:t>
            </a:r>
            <a:endParaRPr lang="fr-FR" dirty="0"/>
          </a:p>
        </p:txBody>
      </p:sp>
      <p:sp>
        <p:nvSpPr>
          <p:cNvPr id="13" name="Rectangle 12"/>
          <p:cNvSpPr/>
          <p:nvPr/>
        </p:nvSpPr>
        <p:spPr>
          <a:xfrm>
            <a:off x="4254196" y="1665283"/>
            <a:ext cx="4572000" cy="1477328"/>
          </a:xfrm>
          <a:prstGeom prst="rect">
            <a:avLst/>
          </a:prstGeom>
        </p:spPr>
        <p:txBody>
          <a:bodyPr>
            <a:spAutoFit/>
          </a:bodyPr>
          <a:lstStyle/>
          <a:p>
            <a:r>
              <a:rPr lang="fr-FR" dirty="0" smtClean="0"/>
              <a:t>Deux classes : </a:t>
            </a:r>
          </a:p>
          <a:p>
            <a:r>
              <a:rPr lang="fr-FR" dirty="0" smtClean="0"/>
              <a:t>inhibiteurs directs du facteur </a:t>
            </a:r>
            <a:r>
              <a:rPr lang="fr-FR" dirty="0" err="1" smtClean="0"/>
              <a:t>Xa</a:t>
            </a:r>
            <a:r>
              <a:rPr lang="fr-FR" dirty="0" smtClean="0"/>
              <a:t> : </a:t>
            </a:r>
            <a:r>
              <a:rPr lang="fr-FR" dirty="0" err="1" smtClean="0"/>
              <a:t>rivaroxaban</a:t>
            </a:r>
            <a:r>
              <a:rPr lang="fr-FR" dirty="0" smtClean="0"/>
              <a:t>, </a:t>
            </a:r>
            <a:r>
              <a:rPr lang="fr-FR" dirty="0" err="1" smtClean="0"/>
              <a:t>apixaban</a:t>
            </a:r>
            <a:r>
              <a:rPr lang="fr-FR" dirty="0" smtClean="0"/>
              <a:t>, </a:t>
            </a:r>
            <a:r>
              <a:rPr lang="fr-FR" dirty="0" err="1" smtClean="0"/>
              <a:t>edoxaban</a:t>
            </a:r>
            <a:r>
              <a:rPr lang="fr-FR" dirty="0" smtClean="0"/>
              <a:t> (non commercialisé) ;</a:t>
            </a:r>
          </a:p>
          <a:p>
            <a:r>
              <a:rPr lang="fr-FR" dirty="0" smtClean="0"/>
              <a:t>inhibiteur direct de la thrombine (anti-</a:t>
            </a:r>
            <a:r>
              <a:rPr lang="fr-FR" dirty="0" err="1" smtClean="0"/>
              <a:t>IIa</a:t>
            </a:r>
            <a:r>
              <a:rPr lang="fr-FR" dirty="0" smtClean="0"/>
              <a:t>) : </a:t>
            </a:r>
            <a:r>
              <a:rPr lang="fr-FR" dirty="0" err="1" smtClean="0"/>
              <a:t>dabigatran</a:t>
            </a:r>
            <a:endParaRPr lang="fr-FR" dirty="0"/>
          </a:p>
        </p:txBody>
      </p:sp>
      <p:sp>
        <p:nvSpPr>
          <p:cNvPr id="14" name="Rectangle 13"/>
          <p:cNvSpPr/>
          <p:nvPr/>
        </p:nvSpPr>
        <p:spPr>
          <a:xfrm>
            <a:off x="235555" y="3244334"/>
            <a:ext cx="3716582" cy="369332"/>
          </a:xfrm>
          <a:prstGeom prst="rect">
            <a:avLst/>
          </a:prstGeom>
        </p:spPr>
        <p:txBody>
          <a:bodyPr wrap="none">
            <a:spAutoFit/>
          </a:bodyPr>
          <a:lstStyle/>
          <a:p>
            <a:r>
              <a:rPr lang="fr-FR" dirty="0" smtClean="0"/>
              <a:t>Efficacité démontrée et usage ancien.</a:t>
            </a:r>
            <a:endParaRPr lang="fr-FR" dirty="0"/>
          </a:p>
        </p:txBody>
      </p:sp>
      <p:sp>
        <p:nvSpPr>
          <p:cNvPr id="15" name="Rectangle 14"/>
          <p:cNvSpPr/>
          <p:nvPr/>
        </p:nvSpPr>
        <p:spPr>
          <a:xfrm>
            <a:off x="4254196" y="3181514"/>
            <a:ext cx="4572000" cy="646331"/>
          </a:xfrm>
          <a:prstGeom prst="rect">
            <a:avLst/>
          </a:prstGeom>
        </p:spPr>
        <p:txBody>
          <a:bodyPr>
            <a:spAutoFit/>
          </a:bodyPr>
          <a:lstStyle/>
          <a:p>
            <a:r>
              <a:rPr lang="fr-FR" dirty="0" smtClean="0"/>
              <a:t>Efficacité démontrée et usage plus récent que les AVK.</a:t>
            </a:r>
            <a:endParaRPr lang="fr-FR" dirty="0"/>
          </a:p>
        </p:txBody>
      </p:sp>
      <p:sp>
        <p:nvSpPr>
          <p:cNvPr id="16" name="Rectangle 15"/>
          <p:cNvSpPr/>
          <p:nvPr/>
        </p:nvSpPr>
        <p:spPr>
          <a:xfrm>
            <a:off x="253623" y="4004229"/>
            <a:ext cx="4191565" cy="646331"/>
          </a:xfrm>
          <a:prstGeom prst="rect">
            <a:avLst/>
          </a:prstGeom>
        </p:spPr>
        <p:txBody>
          <a:bodyPr wrap="square">
            <a:spAutoFit/>
          </a:bodyPr>
          <a:lstStyle/>
          <a:p>
            <a:r>
              <a:rPr lang="fr-FR" dirty="0" smtClean="0"/>
              <a:t>Nombreuses interactions médicamenteuses et alimentaires.</a:t>
            </a:r>
            <a:endParaRPr lang="fr-FR" dirty="0"/>
          </a:p>
        </p:txBody>
      </p:sp>
      <p:sp>
        <p:nvSpPr>
          <p:cNvPr id="17" name="Rectangle 16"/>
          <p:cNvSpPr/>
          <p:nvPr/>
        </p:nvSpPr>
        <p:spPr>
          <a:xfrm>
            <a:off x="4254196" y="3996664"/>
            <a:ext cx="4572000" cy="646331"/>
          </a:xfrm>
          <a:prstGeom prst="rect">
            <a:avLst/>
          </a:prstGeom>
        </p:spPr>
        <p:txBody>
          <a:bodyPr>
            <a:spAutoFit/>
          </a:bodyPr>
          <a:lstStyle/>
          <a:p>
            <a:r>
              <a:rPr lang="fr-FR" dirty="0" smtClean="0"/>
              <a:t>Interactions médicamenteuses moins nombreuses qu’avec les AVK.</a:t>
            </a:r>
            <a:endParaRPr lang="fr-FR" dirty="0"/>
          </a:p>
        </p:txBody>
      </p:sp>
      <p:sp>
        <p:nvSpPr>
          <p:cNvPr id="18" name="Rectangle 17"/>
          <p:cNvSpPr/>
          <p:nvPr/>
        </p:nvSpPr>
        <p:spPr>
          <a:xfrm>
            <a:off x="253623" y="4697495"/>
            <a:ext cx="3835331" cy="923330"/>
          </a:xfrm>
          <a:prstGeom prst="rect">
            <a:avLst/>
          </a:prstGeom>
        </p:spPr>
        <p:txBody>
          <a:bodyPr wrap="square">
            <a:spAutoFit/>
          </a:bodyPr>
          <a:lstStyle/>
          <a:p>
            <a:r>
              <a:rPr lang="fr-FR" dirty="0" smtClean="0"/>
              <a:t>Mesure  du degré d’anticoagulation par le dosage de l’INR (International </a:t>
            </a:r>
            <a:r>
              <a:rPr lang="fr-FR" dirty="0" err="1" smtClean="0"/>
              <a:t>normalized</a:t>
            </a:r>
            <a:r>
              <a:rPr lang="fr-FR" dirty="0" smtClean="0"/>
              <a:t> ratio)</a:t>
            </a:r>
            <a:endParaRPr lang="fr-FR" dirty="0"/>
          </a:p>
        </p:txBody>
      </p:sp>
      <p:sp>
        <p:nvSpPr>
          <p:cNvPr id="19" name="Rectangle 18"/>
          <p:cNvSpPr/>
          <p:nvPr/>
        </p:nvSpPr>
        <p:spPr>
          <a:xfrm>
            <a:off x="4254196" y="4606264"/>
            <a:ext cx="4572000" cy="1200329"/>
          </a:xfrm>
          <a:prstGeom prst="rect">
            <a:avLst/>
          </a:prstGeom>
        </p:spPr>
        <p:txBody>
          <a:bodyPr>
            <a:spAutoFit/>
          </a:bodyPr>
          <a:lstStyle/>
          <a:p>
            <a:r>
              <a:rPr lang="fr-FR" dirty="0" smtClean="0"/>
              <a:t>Aucun moyen de mesurer le degré d’anticoagulation. Les tests d’hémostase courants ne reflètent pas le niveau d’</a:t>
            </a:r>
            <a:r>
              <a:rPr lang="fr-FR" dirty="0" err="1" smtClean="0"/>
              <a:t>anti-coagulation</a:t>
            </a:r>
            <a:r>
              <a:rPr lang="fr-FR" dirty="0" smtClean="0"/>
              <a:t>.</a:t>
            </a:r>
            <a:endParaRPr lang="fr-FR" dirty="0"/>
          </a:p>
        </p:txBody>
      </p:sp>
      <p:sp>
        <p:nvSpPr>
          <p:cNvPr id="20" name="Espace réservé du contenu 19"/>
          <p:cNvSpPr>
            <a:spLocks noGrp="1"/>
          </p:cNvSpPr>
          <p:nvPr>
            <p:ph sz="half" idx="1"/>
          </p:nvPr>
        </p:nvSpPr>
        <p:spPr/>
        <p:txBody>
          <a:bodyPr/>
          <a:lstStyle/>
          <a:p>
            <a:endParaRPr lang="fr-FR" dirty="0"/>
          </a:p>
        </p:txBody>
      </p:sp>
      <p:sp>
        <p:nvSpPr>
          <p:cNvPr id="21" name="Espace réservé du contenu 20"/>
          <p:cNvSpPr>
            <a:spLocks noGrp="1"/>
          </p:cNvSpPr>
          <p:nvPr>
            <p:ph sz="half" idx="2"/>
          </p:nvPr>
        </p:nvSpPr>
        <p:spPr/>
        <p:txBody>
          <a:bodyPr/>
          <a:lstStyle/>
          <a:p>
            <a:endParaRPr lang="fr-FR"/>
          </a:p>
        </p:txBody>
      </p:sp>
    </p:spTree>
    <p:extLst>
      <p:ext uri="{BB962C8B-B14F-4D97-AF65-F5344CB8AC3E}">
        <p14:creationId xmlns:p14="http://schemas.microsoft.com/office/powerpoint/2010/main" val="139976212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l"/>
            <a:r>
              <a:rPr lang="fr-FR" dirty="0" smtClean="0"/>
              <a:t>AVK                        AOD</a:t>
            </a:r>
            <a:endParaRPr lang="fr-FR" dirty="0"/>
          </a:p>
        </p:txBody>
      </p:sp>
      <p:sp>
        <p:nvSpPr>
          <p:cNvPr id="17" name="Espace réservé du contenu 16"/>
          <p:cNvSpPr>
            <a:spLocks noGrp="1"/>
          </p:cNvSpPr>
          <p:nvPr>
            <p:ph sz="half" idx="1"/>
          </p:nvPr>
        </p:nvSpPr>
        <p:spPr/>
        <p:txBody>
          <a:bodyPr/>
          <a:lstStyle/>
          <a:p>
            <a:endParaRPr lang="fr-FR"/>
          </a:p>
        </p:txBody>
      </p:sp>
      <p:sp>
        <p:nvSpPr>
          <p:cNvPr id="18" name="Espace réservé du contenu 17"/>
          <p:cNvSpPr>
            <a:spLocks noGrp="1"/>
          </p:cNvSpPr>
          <p:nvPr>
            <p:ph sz="half" idx="2"/>
          </p:nvPr>
        </p:nvSpPr>
        <p:spPr/>
        <p:txBody>
          <a:bodyPr/>
          <a:lstStyle/>
          <a:p>
            <a:endParaRPr lang="fr-FR"/>
          </a:p>
        </p:txBody>
      </p:sp>
      <p:sp>
        <p:nvSpPr>
          <p:cNvPr id="8" name="Rectangle 7"/>
          <p:cNvSpPr/>
          <p:nvPr/>
        </p:nvSpPr>
        <p:spPr>
          <a:xfrm>
            <a:off x="76200" y="1628507"/>
            <a:ext cx="4028242" cy="1477328"/>
          </a:xfrm>
          <a:prstGeom prst="rect">
            <a:avLst/>
          </a:prstGeom>
        </p:spPr>
        <p:txBody>
          <a:bodyPr wrap="square">
            <a:spAutoFit/>
          </a:bodyPr>
          <a:lstStyle/>
          <a:p>
            <a:r>
              <a:rPr lang="fr-FR" dirty="0" smtClean="0"/>
              <a:t>Suivi du degré d’anticoagulation par le dosage de l’INR :</a:t>
            </a:r>
          </a:p>
          <a:p>
            <a:r>
              <a:rPr lang="fr-FR" dirty="0" smtClean="0"/>
              <a:t>avantage : possibilité d’un suivi ; inconvénient : nécessité d’un suivi pratique courante.</a:t>
            </a:r>
            <a:endParaRPr lang="fr-FR" dirty="0"/>
          </a:p>
        </p:txBody>
      </p:sp>
      <p:sp>
        <p:nvSpPr>
          <p:cNvPr id="10" name="Rectangle 9"/>
          <p:cNvSpPr/>
          <p:nvPr/>
        </p:nvSpPr>
        <p:spPr>
          <a:xfrm>
            <a:off x="4423407" y="1609985"/>
            <a:ext cx="4572000" cy="2308324"/>
          </a:xfrm>
          <a:prstGeom prst="rect">
            <a:avLst/>
          </a:prstGeom>
        </p:spPr>
        <p:txBody>
          <a:bodyPr>
            <a:spAutoFit/>
          </a:bodyPr>
          <a:lstStyle/>
          <a:p>
            <a:r>
              <a:rPr lang="fr-FR" dirty="0" smtClean="0"/>
              <a:t>Absence de suivi du degré d’anticoagulation :</a:t>
            </a:r>
          </a:p>
          <a:p>
            <a:r>
              <a:rPr lang="fr-FR" dirty="0" smtClean="0"/>
              <a:t>avantage : suivi non nécessaire en pratique courante ;</a:t>
            </a:r>
          </a:p>
          <a:p>
            <a:r>
              <a:rPr lang="fr-FR" dirty="0" smtClean="0"/>
              <a:t>inconvénient : impossibilité d’un suivi, malgré un questionnement sur la possible variabilité du degré d’anticoagulation en raison des variations de leurs concentrations plasmatiques</a:t>
            </a:r>
            <a:endParaRPr lang="fr-FR" dirty="0"/>
          </a:p>
        </p:txBody>
      </p:sp>
      <p:sp>
        <p:nvSpPr>
          <p:cNvPr id="11" name="Rectangle 10"/>
          <p:cNvSpPr/>
          <p:nvPr/>
        </p:nvSpPr>
        <p:spPr>
          <a:xfrm>
            <a:off x="76200" y="3832993"/>
            <a:ext cx="4214766" cy="369332"/>
          </a:xfrm>
          <a:prstGeom prst="rect">
            <a:avLst/>
          </a:prstGeom>
        </p:spPr>
        <p:txBody>
          <a:bodyPr wrap="none">
            <a:spAutoFit/>
          </a:bodyPr>
          <a:lstStyle/>
          <a:p>
            <a:r>
              <a:rPr lang="fr-FR" dirty="0" smtClean="0"/>
              <a:t>Ajustement de la dose basée sur l’INR cible</a:t>
            </a:r>
            <a:endParaRPr lang="fr-FR" dirty="0"/>
          </a:p>
        </p:txBody>
      </p:sp>
      <p:sp>
        <p:nvSpPr>
          <p:cNvPr id="12" name="Rectangle 11"/>
          <p:cNvSpPr/>
          <p:nvPr/>
        </p:nvSpPr>
        <p:spPr>
          <a:xfrm>
            <a:off x="4648200" y="3832993"/>
            <a:ext cx="1043976" cy="369332"/>
          </a:xfrm>
          <a:prstGeom prst="rect">
            <a:avLst/>
          </a:prstGeom>
        </p:spPr>
        <p:txBody>
          <a:bodyPr wrap="none">
            <a:spAutoFit/>
          </a:bodyPr>
          <a:lstStyle/>
          <a:p>
            <a:r>
              <a:rPr lang="fr-FR" dirty="0" smtClean="0"/>
              <a:t>Dose fixe</a:t>
            </a:r>
            <a:endParaRPr lang="fr-FR" dirty="0"/>
          </a:p>
        </p:txBody>
      </p:sp>
      <p:sp>
        <p:nvSpPr>
          <p:cNvPr id="13" name="Rectangle 12"/>
          <p:cNvSpPr/>
          <p:nvPr/>
        </p:nvSpPr>
        <p:spPr>
          <a:xfrm>
            <a:off x="195058" y="4590716"/>
            <a:ext cx="4228349" cy="646331"/>
          </a:xfrm>
          <a:prstGeom prst="rect">
            <a:avLst/>
          </a:prstGeom>
        </p:spPr>
        <p:txBody>
          <a:bodyPr wrap="square">
            <a:spAutoFit/>
          </a:bodyPr>
          <a:lstStyle/>
          <a:p>
            <a:r>
              <a:rPr lang="fr-FR" dirty="0" smtClean="0"/>
              <a:t>Modalités de prescription communes aux AVK (INR cible)</a:t>
            </a:r>
            <a:endParaRPr lang="fr-FR" dirty="0"/>
          </a:p>
        </p:txBody>
      </p:sp>
      <p:sp>
        <p:nvSpPr>
          <p:cNvPr id="14" name="Rectangle 13"/>
          <p:cNvSpPr/>
          <p:nvPr/>
        </p:nvSpPr>
        <p:spPr>
          <a:xfrm>
            <a:off x="4500849" y="4680067"/>
            <a:ext cx="4572000" cy="1200329"/>
          </a:xfrm>
          <a:prstGeom prst="rect">
            <a:avLst/>
          </a:prstGeom>
        </p:spPr>
        <p:txBody>
          <a:bodyPr>
            <a:spAutoFit/>
          </a:bodyPr>
          <a:lstStyle/>
          <a:p>
            <a:r>
              <a:rPr lang="fr-FR" dirty="0" smtClean="0"/>
              <a:t>Modalités de prescription différentes selon l’AOD (profils pharmacodynamiques et pharmacocinétiques différents :½ vie, élimination rénale, biodisponibilité, etc.).</a:t>
            </a:r>
            <a:endParaRPr lang="fr-FR" dirty="0"/>
          </a:p>
        </p:txBody>
      </p:sp>
    </p:spTree>
    <p:extLst>
      <p:ext uri="{BB962C8B-B14F-4D97-AF65-F5344CB8AC3E}">
        <p14:creationId xmlns:p14="http://schemas.microsoft.com/office/powerpoint/2010/main" val="175966780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smtClean="0"/>
              <a:t>AVK                         AOD</a:t>
            </a:r>
            <a:endParaRPr lang="fr-FR" dirty="0"/>
          </a:p>
        </p:txBody>
      </p:sp>
      <p:sp>
        <p:nvSpPr>
          <p:cNvPr id="6" name="Rectangle 5"/>
          <p:cNvSpPr/>
          <p:nvPr/>
        </p:nvSpPr>
        <p:spPr>
          <a:xfrm>
            <a:off x="0" y="1634136"/>
            <a:ext cx="4572000" cy="923330"/>
          </a:xfrm>
          <a:prstGeom prst="rect">
            <a:avLst/>
          </a:prstGeom>
        </p:spPr>
        <p:txBody>
          <a:bodyPr>
            <a:spAutoFit/>
          </a:bodyPr>
          <a:lstStyle/>
          <a:p>
            <a:r>
              <a:rPr lang="fr-FR" dirty="0" smtClean="0"/>
              <a:t>Agents d’</a:t>
            </a:r>
            <a:r>
              <a:rPr lang="fr-FR" dirty="0" err="1" smtClean="0"/>
              <a:t>antagonisation</a:t>
            </a:r>
            <a:r>
              <a:rPr lang="fr-FR" dirty="0" smtClean="0"/>
              <a:t> de l’effet anticoagulant : vitamine K et concentrés de complexes </a:t>
            </a:r>
            <a:r>
              <a:rPr lang="fr-FR" dirty="0" err="1" smtClean="0"/>
              <a:t>prothrombiniques</a:t>
            </a:r>
            <a:r>
              <a:rPr lang="fr-FR" dirty="0" smtClean="0"/>
              <a:t> (CCP).</a:t>
            </a:r>
            <a:endParaRPr lang="fr-FR" dirty="0"/>
          </a:p>
        </p:txBody>
      </p:sp>
      <p:sp>
        <p:nvSpPr>
          <p:cNvPr id="8" name="Rectangle 7"/>
          <p:cNvSpPr/>
          <p:nvPr/>
        </p:nvSpPr>
        <p:spPr>
          <a:xfrm>
            <a:off x="4268523" y="1629290"/>
            <a:ext cx="4572000" cy="1477328"/>
          </a:xfrm>
          <a:prstGeom prst="rect">
            <a:avLst/>
          </a:prstGeom>
        </p:spPr>
        <p:txBody>
          <a:bodyPr>
            <a:spAutoFit/>
          </a:bodyPr>
          <a:lstStyle/>
          <a:p>
            <a:r>
              <a:rPr lang="fr-FR" dirty="0" smtClean="0"/>
              <a:t>Agent de neutralisation de l’effet anticoagulant :</a:t>
            </a:r>
          </a:p>
          <a:p>
            <a:r>
              <a:rPr lang="fr-FR" dirty="0" err="1" smtClean="0"/>
              <a:t>idarucizumab</a:t>
            </a:r>
            <a:r>
              <a:rPr lang="fr-FR" dirty="0" smtClean="0"/>
              <a:t> spécifique au </a:t>
            </a:r>
            <a:r>
              <a:rPr lang="fr-FR" dirty="0" err="1" smtClean="0"/>
              <a:t>dabigatran</a:t>
            </a:r>
            <a:r>
              <a:rPr lang="fr-FR" dirty="0" smtClean="0"/>
              <a:t> ;</a:t>
            </a:r>
          </a:p>
          <a:p>
            <a:r>
              <a:rPr lang="fr-FR" dirty="0" smtClean="0"/>
              <a:t>aucun pour les inhibiteurs directs du facteur </a:t>
            </a:r>
            <a:r>
              <a:rPr lang="fr-FR" dirty="0" err="1" smtClean="0"/>
              <a:t>Xa</a:t>
            </a:r>
            <a:r>
              <a:rPr lang="fr-FR" dirty="0" smtClean="0"/>
              <a:t>.</a:t>
            </a:r>
            <a:endParaRPr lang="fr-FR" dirty="0"/>
          </a:p>
        </p:txBody>
      </p:sp>
      <p:sp>
        <p:nvSpPr>
          <p:cNvPr id="9" name="Rectangle 8"/>
          <p:cNvSpPr/>
          <p:nvPr/>
        </p:nvSpPr>
        <p:spPr>
          <a:xfrm>
            <a:off x="148593" y="3278033"/>
            <a:ext cx="3986826" cy="1200329"/>
          </a:xfrm>
          <a:prstGeom prst="rect">
            <a:avLst/>
          </a:prstGeom>
        </p:spPr>
        <p:txBody>
          <a:bodyPr wrap="square">
            <a:spAutoFit/>
          </a:bodyPr>
          <a:lstStyle/>
          <a:p>
            <a:r>
              <a:rPr lang="fr-FR" dirty="0" smtClean="0"/>
              <a:t>Demi-vie :</a:t>
            </a:r>
          </a:p>
          <a:p>
            <a:r>
              <a:rPr lang="fr-FR" dirty="0" err="1" smtClean="0"/>
              <a:t>acénocoumarol</a:t>
            </a:r>
            <a:r>
              <a:rPr lang="fr-FR" dirty="0" smtClean="0"/>
              <a:t> : 8 h ;</a:t>
            </a:r>
          </a:p>
          <a:p>
            <a:r>
              <a:rPr lang="fr-FR" dirty="0" err="1" smtClean="0"/>
              <a:t>fluindione</a:t>
            </a:r>
            <a:r>
              <a:rPr lang="fr-FR" dirty="0" smtClean="0"/>
              <a:t> ; 31 h; </a:t>
            </a:r>
          </a:p>
          <a:p>
            <a:r>
              <a:rPr lang="fr-FR" dirty="0" err="1" smtClean="0"/>
              <a:t>warfarine</a:t>
            </a:r>
            <a:r>
              <a:rPr lang="fr-FR" dirty="0" smtClean="0"/>
              <a:t> : 35 à 45 h.</a:t>
            </a:r>
            <a:endParaRPr lang="fr-FR" dirty="0"/>
          </a:p>
        </p:txBody>
      </p:sp>
      <p:sp>
        <p:nvSpPr>
          <p:cNvPr id="10" name="Rectangle 9"/>
          <p:cNvSpPr/>
          <p:nvPr/>
        </p:nvSpPr>
        <p:spPr>
          <a:xfrm>
            <a:off x="4268523" y="3320562"/>
            <a:ext cx="2933611" cy="1477328"/>
          </a:xfrm>
          <a:prstGeom prst="rect">
            <a:avLst/>
          </a:prstGeom>
        </p:spPr>
        <p:txBody>
          <a:bodyPr wrap="square">
            <a:spAutoFit/>
          </a:bodyPr>
          <a:lstStyle/>
          <a:p>
            <a:r>
              <a:rPr lang="fr-FR" dirty="0" smtClean="0"/>
              <a:t>Demi-vie :</a:t>
            </a:r>
          </a:p>
          <a:p>
            <a:r>
              <a:rPr lang="fr-FR" dirty="0" err="1" smtClean="0"/>
              <a:t>apixaban</a:t>
            </a:r>
            <a:r>
              <a:rPr lang="fr-FR" dirty="0" smtClean="0"/>
              <a:t> : 8 à 15 h ;</a:t>
            </a:r>
          </a:p>
          <a:p>
            <a:r>
              <a:rPr lang="fr-FR" dirty="0" err="1" smtClean="0"/>
              <a:t>dabigatran</a:t>
            </a:r>
            <a:r>
              <a:rPr lang="fr-FR" dirty="0" smtClean="0"/>
              <a:t> ; 12 à 14 h ;</a:t>
            </a:r>
          </a:p>
          <a:p>
            <a:r>
              <a:rPr lang="fr-FR" dirty="0" err="1" smtClean="0"/>
              <a:t>edoxaban</a:t>
            </a:r>
            <a:r>
              <a:rPr lang="fr-FR" dirty="0" smtClean="0"/>
              <a:t> : 8 à 10 h ;</a:t>
            </a:r>
          </a:p>
          <a:p>
            <a:r>
              <a:rPr lang="fr-FR" dirty="0" err="1" smtClean="0"/>
              <a:t>rivaroxaban</a:t>
            </a:r>
            <a:r>
              <a:rPr lang="fr-FR" dirty="0" smtClean="0"/>
              <a:t> : 9 à 13 h.</a:t>
            </a:r>
            <a:endParaRPr lang="fr-FR" dirty="0"/>
          </a:p>
        </p:txBody>
      </p:sp>
      <p:sp>
        <p:nvSpPr>
          <p:cNvPr id="11" name="Rectangle 10"/>
          <p:cNvSpPr/>
          <p:nvPr/>
        </p:nvSpPr>
        <p:spPr>
          <a:xfrm>
            <a:off x="322983" y="5037046"/>
            <a:ext cx="7891080" cy="1477328"/>
          </a:xfrm>
          <a:prstGeom prst="rect">
            <a:avLst/>
          </a:prstGeom>
        </p:spPr>
        <p:txBody>
          <a:bodyPr wrap="square">
            <a:spAutoFit/>
          </a:bodyPr>
          <a:lstStyle/>
          <a:p>
            <a:r>
              <a:rPr lang="fr-FR" dirty="0" smtClean="0"/>
              <a:t>Les interactions médicamenteuses et alimentaires induisent une variabilité du niveau d’anticoagulation.</a:t>
            </a:r>
          </a:p>
          <a:p>
            <a:endParaRPr lang="fr-FR" dirty="0" smtClean="0"/>
          </a:p>
          <a:p>
            <a:r>
              <a:rPr lang="fr-FR" dirty="0" smtClean="0"/>
              <a:t>Les AVK et les AOD exposent à un risque d’hémorragie potentiellement grave, corolaire de l’anticoagulation.</a:t>
            </a:r>
            <a:endParaRPr lang="fr-FR" dirty="0"/>
          </a:p>
        </p:txBody>
      </p:sp>
      <p:sp>
        <p:nvSpPr>
          <p:cNvPr id="12" name="Espace réservé du contenu 11"/>
          <p:cNvSpPr>
            <a:spLocks noGrp="1"/>
          </p:cNvSpPr>
          <p:nvPr>
            <p:ph sz="half" idx="2"/>
          </p:nvPr>
        </p:nvSpPr>
        <p:spPr/>
        <p:txBody>
          <a:bodyPr/>
          <a:lstStyle/>
          <a:p>
            <a:endParaRPr lang="fr-FR"/>
          </a:p>
        </p:txBody>
      </p:sp>
      <p:sp>
        <p:nvSpPr>
          <p:cNvPr id="13" name="Espace réservé du contenu 12"/>
          <p:cNvSpPr>
            <a:spLocks noGrp="1"/>
          </p:cNvSpPr>
          <p:nvPr>
            <p:ph sz="half" idx="1"/>
          </p:nvPr>
        </p:nvSpPr>
        <p:spPr/>
        <p:txBody>
          <a:bodyPr/>
          <a:lstStyle/>
          <a:p>
            <a:endParaRPr lang="fr-FR"/>
          </a:p>
        </p:txBody>
      </p:sp>
    </p:spTree>
    <p:extLst>
      <p:ext uri="{BB962C8B-B14F-4D97-AF65-F5344CB8AC3E}">
        <p14:creationId xmlns:p14="http://schemas.microsoft.com/office/powerpoint/2010/main" val="225365880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normAutofit/>
          </a:bodyPr>
          <a:lstStyle/>
          <a:p>
            <a:r>
              <a:rPr lang="fr-FR" sz="6600" dirty="0" smtClean="0">
                <a:solidFill>
                  <a:srgbClr val="FF0000"/>
                </a:solidFill>
              </a:rPr>
              <a:t>LEQUEL PRESCRIRE ?</a:t>
            </a:r>
            <a:endParaRPr lang="fr-FR" sz="6600" dirty="0">
              <a:solidFill>
                <a:srgbClr val="FF0000"/>
              </a:solidFill>
            </a:endParaRPr>
          </a:p>
        </p:txBody>
      </p:sp>
      <p:sp>
        <p:nvSpPr>
          <p:cNvPr id="8" name="Sous-titre 7"/>
          <p:cNvSpPr>
            <a:spLocks noGrp="1"/>
          </p:cNvSpPr>
          <p:nvPr>
            <p:ph type="subTitle" idx="1"/>
          </p:nvPr>
        </p:nvSpPr>
        <p:spPr/>
        <p:txBody>
          <a:bodyPr/>
          <a:lstStyle/>
          <a:p>
            <a:endParaRPr lang="fr-FR"/>
          </a:p>
        </p:txBody>
      </p:sp>
    </p:spTree>
    <p:extLst>
      <p:ext uri="{BB962C8B-B14F-4D97-AF65-F5344CB8AC3E}">
        <p14:creationId xmlns:p14="http://schemas.microsoft.com/office/powerpoint/2010/main" val="74824427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802" y="266040"/>
            <a:ext cx="8714395" cy="6494085"/>
          </a:xfrm>
          <a:prstGeom prst="rect">
            <a:avLst/>
          </a:prstGeom>
        </p:spPr>
        <p:txBody>
          <a:bodyPr wrap="square">
            <a:spAutoFit/>
          </a:bodyPr>
          <a:lstStyle/>
          <a:p>
            <a:r>
              <a:rPr lang="fr-FR" sz="2400" dirty="0"/>
              <a:t>Su</a:t>
            </a:r>
            <a:r>
              <a:rPr lang="fr-FR" sz="3200" dirty="0"/>
              <a:t>r la base de ces caractéristiques, le choix entre ces deux classes thérapeutiques se fait désormais au cas par cas, en tenant compte : </a:t>
            </a:r>
            <a:endParaRPr lang="fr-FR" sz="3200" dirty="0" smtClean="0"/>
          </a:p>
          <a:p>
            <a:endParaRPr lang="fr-FR" sz="3200" dirty="0"/>
          </a:p>
          <a:p>
            <a:r>
              <a:rPr lang="fr-FR" sz="3200" dirty="0"/>
              <a:t>*</a:t>
            </a:r>
            <a:r>
              <a:rPr lang="fr-FR" sz="3200" dirty="0" smtClean="0"/>
              <a:t>du </a:t>
            </a:r>
            <a:r>
              <a:rPr lang="fr-FR" sz="3200" dirty="0"/>
              <a:t>risque hémorragique ;</a:t>
            </a:r>
          </a:p>
          <a:p>
            <a:r>
              <a:rPr lang="fr-FR" sz="3200" dirty="0" smtClean="0"/>
              <a:t>*de </a:t>
            </a:r>
            <a:r>
              <a:rPr lang="fr-FR" sz="3200" dirty="0"/>
              <a:t>l'âge et du poids ;</a:t>
            </a:r>
          </a:p>
          <a:p>
            <a:r>
              <a:rPr lang="fr-FR" sz="3200" dirty="0" smtClean="0"/>
              <a:t>*de </a:t>
            </a:r>
            <a:r>
              <a:rPr lang="fr-FR" sz="3200" dirty="0"/>
              <a:t>la fonction rénale </a:t>
            </a:r>
            <a:endParaRPr lang="fr-FR" sz="3200" dirty="0" smtClean="0"/>
          </a:p>
          <a:p>
            <a:r>
              <a:rPr lang="fr-FR" sz="3200" dirty="0" smtClean="0"/>
              <a:t>DABIGATRAN </a:t>
            </a:r>
            <a:r>
              <a:rPr lang="fr-FR" sz="3200" dirty="0" err="1" smtClean="0"/>
              <a:t>CLcr</a:t>
            </a:r>
            <a:r>
              <a:rPr lang="fr-FR" sz="3200" dirty="0" smtClean="0"/>
              <a:t>&gt;30ml/min   les XABAN &gt;15</a:t>
            </a:r>
          </a:p>
          <a:p>
            <a:r>
              <a:rPr lang="fr-FR" sz="3200" dirty="0" smtClean="0"/>
              <a:t>*de </a:t>
            </a:r>
            <a:r>
              <a:rPr lang="fr-FR" sz="3200" dirty="0"/>
              <a:t>la qualité prévisible de l'observance ;</a:t>
            </a:r>
          </a:p>
          <a:p>
            <a:r>
              <a:rPr lang="fr-FR" sz="3200" dirty="0" smtClean="0"/>
              <a:t>*de </a:t>
            </a:r>
            <a:r>
              <a:rPr lang="fr-FR" sz="3200" dirty="0"/>
              <a:t>la capacité du patient à suivre le degré </a:t>
            </a:r>
            <a:r>
              <a:rPr lang="fr-FR" sz="3200" dirty="0" smtClean="0"/>
              <a:t>d'anticoagulation </a:t>
            </a:r>
            <a:r>
              <a:rPr lang="fr-FR" sz="3200" dirty="0"/>
              <a:t>pour les AVK ;</a:t>
            </a:r>
          </a:p>
          <a:p>
            <a:r>
              <a:rPr lang="fr-FR" sz="3200" dirty="0" smtClean="0"/>
              <a:t>*de </a:t>
            </a:r>
            <a:r>
              <a:rPr lang="fr-FR" sz="3200" dirty="0"/>
              <a:t>la préférence du patient après une information adaptée</a:t>
            </a:r>
            <a:r>
              <a:rPr lang="fr-FR" sz="2400" dirty="0" smtClean="0"/>
              <a:t>.</a:t>
            </a:r>
            <a:endParaRPr lang="fr-FR" sz="2400" dirty="0"/>
          </a:p>
        </p:txBody>
      </p:sp>
    </p:spTree>
    <p:extLst>
      <p:ext uri="{BB962C8B-B14F-4D97-AF65-F5344CB8AC3E}">
        <p14:creationId xmlns:p14="http://schemas.microsoft.com/office/powerpoint/2010/main" val="312114560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questions posées!!!!!!</a:t>
            </a:r>
            <a:endParaRPr lang="fr-FR" dirty="0"/>
          </a:p>
        </p:txBody>
      </p:sp>
      <p:sp>
        <p:nvSpPr>
          <p:cNvPr id="3" name="Espace réservé du contenu 2"/>
          <p:cNvSpPr>
            <a:spLocks noGrp="1"/>
          </p:cNvSpPr>
          <p:nvPr>
            <p:ph idx="1"/>
          </p:nvPr>
        </p:nvSpPr>
        <p:spPr/>
        <p:txBody>
          <a:bodyPr/>
          <a:lstStyle/>
          <a:p>
            <a:r>
              <a:rPr lang="fr-FR" dirty="0" smtClean="0"/>
              <a:t>PREFEREZ VOUS UN MEDICAMENT QUI IMPOSE DE NOMBREUSES PRISES  DE SANG OU UN QUI N’EN  JUSTIFIE PAS ?</a:t>
            </a:r>
          </a:p>
          <a:p>
            <a:r>
              <a:rPr lang="fr-FR" dirty="0" smtClean="0"/>
              <a:t>PREFEREZ VOUS UN MEDICAMENT AVEC OU SANS ANTI DOTE ?</a:t>
            </a:r>
          </a:p>
          <a:p>
            <a:r>
              <a:rPr lang="mr-IN" dirty="0" smtClean="0"/>
              <a:t>………</a:t>
            </a:r>
            <a:endParaRPr lang="fr-FR" dirty="0"/>
          </a:p>
        </p:txBody>
      </p:sp>
    </p:spTree>
    <p:extLst>
      <p:ext uri="{BB962C8B-B14F-4D97-AF65-F5344CB8AC3E}">
        <p14:creationId xmlns:p14="http://schemas.microsoft.com/office/powerpoint/2010/main" val="393621833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0000"/>
                </a:solidFill>
              </a:rPr>
              <a:t>BENEFICES&gt;RISQUE == ON PRESCRIT</a:t>
            </a:r>
            <a:endParaRPr lang="fr-FR" dirty="0">
              <a:solidFill>
                <a:srgbClr val="FF0000"/>
              </a:solidFill>
            </a:endParaRPr>
          </a:p>
        </p:txBody>
      </p:sp>
      <p:sp>
        <p:nvSpPr>
          <p:cNvPr id="3" name="Espace réservé du contenu 2"/>
          <p:cNvSpPr>
            <a:spLocks noGrp="1"/>
          </p:cNvSpPr>
          <p:nvPr>
            <p:ph idx="1"/>
          </p:nvPr>
        </p:nvSpPr>
        <p:spPr/>
        <p:txBody>
          <a:bodyPr/>
          <a:lstStyle/>
          <a:p>
            <a:r>
              <a:rPr lang="fr-FR" dirty="0" smtClean="0"/>
              <a:t>AVK OU AOD ?</a:t>
            </a:r>
          </a:p>
          <a:p>
            <a:r>
              <a:rPr lang="fr-FR" dirty="0" smtClean="0"/>
              <a:t>ELIMINER LES CONTRE-INDICATIONS</a:t>
            </a:r>
          </a:p>
          <a:p>
            <a:r>
              <a:rPr lang="fr-FR" dirty="0" smtClean="0"/>
              <a:t>CONSENTEMENT ECLAIRE DU PATIENT</a:t>
            </a:r>
          </a:p>
          <a:p>
            <a:r>
              <a:rPr lang="fr-FR" dirty="0" smtClean="0"/>
              <a:t>UTILISER CELUI QUE L ‘ON CONNAÎT LE MIEUX</a:t>
            </a:r>
          </a:p>
          <a:p>
            <a:r>
              <a:rPr lang="fr-FR" dirty="0" smtClean="0"/>
              <a:t>REMETTRE  CARNET D ANTICOAGULATION</a:t>
            </a:r>
          </a:p>
          <a:p>
            <a:r>
              <a:rPr lang="fr-FR" dirty="0" smtClean="0"/>
              <a:t>Vignette sur le pare brise</a:t>
            </a:r>
            <a:endParaRPr lang="fr-FR" dirty="0"/>
          </a:p>
        </p:txBody>
      </p:sp>
    </p:spTree>
    <p:extLst>
      <p:ext uri="{BB962C8B-B14F-4D97-AF65-F5344CB8AC3E}">
        <p14:creationId xmlns:p14="http://schemas.microsoft.com/office/powerpoint/2010/main" val="302763776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fr-FR">
                <a:latin typeface="Arial" charset="0"/>
                <a:cs typeface="Arial Unicode MS" charset="0"/>
              </a:rPr>
              <a:t>INFORMER</a:t>
            </a:r>
          </a:p>
        </p:txBody>
      </p:sp>
      <p:pic>
        <p:nvPicPr>
          <p:cNvPr id="19968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49376" y="1600200"/>
            <a:ext cx="6440488" cy="4521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80459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b="1" dirty="0" smtClean="0"/>
              <a:t>PRE TEST</a:t>
            </a:r>
            <a:endParaRPr lang="fr-FR" sz="5400" b="1" dirty="0"/>
          </a:p>
        </p:txBody>
      </p:sp>
      <p:sp>
        <p:nvSpPr>
          <p:cNvPr id="3" name="Espace réservé du contenu 2"/>
          <p:cNvSpPr>
            <a:spLocks noGrp="1"/>
          </p:cNvSpPr>
          <p:nvPr>
            <p:ph idx="1"/>
          </p:nvPr>
        </p:nvSpPr>
        <p:spPr>
          <a:xfrm>
            <a:off x="457200" y="2312719"/>
            <a:ext cx="8229600" cy="3155093"/>
          </a:xfrm>
        </p:spPr>
        <p:txBody>
          <a:bodyPr/>
          <a:lstStyle/>
          <a:p>
            <a:r>
              <a:rPr lang="fr-FR" b="1" dirty="0" smtClean="0"/>
              <a:t>QUI PRESCRIT DANS CE REGISTRE THERAPEUTIQUE :</a:t>
            </a:r>
          </a:p>
          <a:p>
            <a:r>
              <a:rPr lang="fr-FR" b="1" dirty="0" smtClean="0"/>
              <a:t>SINTRON    PREVISCAN     COUMADINE</a:t>
            </a:r>
          </a:p>
          <a:p>
            <a:r>
              <a:rPr lang="fr-FR" b="1" dirty="0" smtClean="0"/>
              <a:t>ASPIRINE</a:t>
            </a:r>
          </a:p>
          <a:p>
            <a:r>
              <a:rPr lang="fr-FR" b="1" dirty="0" smtClean="0"/>
              <a:t>PRADAXA      XARELTO      ELIQUIS</a:t>
            </a:r>
          </a:p>
          <a:p>
            <a:endParaRPr lang="fr-FR" dirty="0"/>
          </a:p>
        </p:txBody>
      </p:sp>
    </p:spTree>
    <p:extLst>
      <p:ext uri="{BB962C8B-B14F-4D97-AF65-F5344CB8AC3E}">
        <p14:creationId xmlns:p14="http://schemas.microsoft.com/office/powerpoint/2010/main" val="270128533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r>
              <a:rPr lang="fr-FR" sz="6600" dirty="0" smtClean="0">
                <a:solidFill>
                  <a:srgbClr val="FF0000"/>
                </a:solidFill>
              </a:rPr>
              <a:t>CAS PRATIQUES</a:t>
            </a:r>
            <a:endParaRPr lang="fr-FR" sz="6600" dirty="0">
              <a:solidFill>
                <a:srgbClr val="FF0000"/>
              </a:solidFill>
            </a:endParaRPr>
          </a:p>
        </p:txBody>
      </p:sp>
      <p:sp>
        <p:nvSpPr>
          <p:cNvPr id="5" name="Sous-titre 4"/>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212089475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305" y="50246"/>
            <a:ext cx="8642560" cy="6494087"/>
          </a:xfrm>
          <a:prstGeom prst="rect">
            <a:avLst/>
          </a:prstGeom>
        </p:spPr>
        <p:txBody>
          <a:bodyPr wrap="square">
            <a:spAutoFit/>
          </a:bodyPr>
          <a:lstStyle/>
          <a:p>
            <a:r>
              <a:rPr lang="fr-FR" sz="2800" dirty="0">
                <a:solidFill>
                  <a:srgbClr val="FF0000"/>
                </a:solidFill>
              </a:rPr>
              <a:t> Que faire en cas de saignement sous AOD </a:t>
            </a:r>
            <a:r>
              <a:rPr lang="fr-FR" sz="2800" dirty="0" smtClean="0">
                <a:solidFill>
                  <a:srgbClr val="FF0000"/>
                </a:solidFill>
              </a:rPr>
              <a:t>?    HOSPITALISATION</a:t>
            </a:r>
          </a:p>
          <a:p>
            <a:r>
              <a:rPr lang="fr-FR" dirty="0" smtClean="0"/>
              <a:t>Il </a:t>
            </a:r>
            <a:r>
              <a:rPr lang="fr-FR" dirty="0"/>
              <a:t>est important de bien faire préciser par le patient l’heure de la dernière prise et la dose utilisée.</a:t>
            </a:r>
          </a:p>
          <a:p>
            <a:r>
              <a:rPr lang="fr-FR" dirty="0" smtClean="0"/>
              <a:t>Avec </a:t>
            </a:r>
            <a:r>
              <a:rPr lang="fr-FR" dirty="0">
                <a:solidFill>
                  <a:srgbClr val="008000"/>
                </a:solidFill>
              </a:rPr>
              <a:t>l’</a:t>
            </a:r>
            <a:r>
              <a:rPr lang="fr-FR" dirty="0" err="1">
                <a:solidFill>
                  <a:srgbClr val="008000"/>
                </a:solidFill>
              </a:rPr>
              <a:t>apixaban</a:t>
            </a:r>
            <a:r>
              <a:rPr lang="fr-FR" dirty="0">
                <a:solidFill>
                  <a:srgbClr val="008000"/>
                </a:solidFill>
              </a:rPr>
              <a:t>, le </a:t>
            </a:r>
            <a:r>
              <a:rPr lang="fr-FR" dirty="0" err="1">
                <a:solidFill>
                  <a:srgbClr val="008000"/>
                </a:solidFill>
              </a:rPr>
              <a:t>rivaroxaban</a:t>
            </a:r>
            <a:r>
              <a:rPr lang="fr-FR" dirty="0">
                <a:solidFill>
                  <a:srgbClr val="008000"/>
                </a:solidFill>
              </a:rPr>
              <a:t> et l’</a:t>
            </a:r>
            <a:r>
              <a:rPr lang="fr-FR" dirty="0" err="1">
                <a:solidFill>
                  <a:srgbClr val="008000"/>
                </a:solidFill>
              </a:rPr>
              <a:t>edoxaban</a:t>
            </a:r>
            <a:r>
              <a:rPr lang="fr-FR" dirty="0">
                <a:solidFill>
                  <a:srgbClr val="008000"/>
                </a:solidFill>
              </a:rPr>
              <a:t>*</a:t>
            </a:r>
            <a:r>
              <a:rPr lang="fr-FR" dirty="0"/>
              <a:t>, la normalisation de l’hémostase demande </a:t>
            </a:r>
            <a:r>
              <a:rPr lang="fr-FR" dirty="0">
                <a:solidFill>
                  <a:srgbClr val="3366FF"/>
                </a:solidFill>
              </a:rPr>
              <a:t>12 à 24 heures</a:t>
            </a:r>
            <a:r>
              <a:rPr lang="fr-FR" dirty="0"/>
              <a:t>.</a:t>
            </a:r>
          </a:p>
          <a:p>
            <a:r>
              <a:rPr lang="fr-FR" dirty="0" smtClean="0"/>
              <a:t>Avec </a:t>
            </a:r>
            <a:r>
              <a:rPr lang="fr-FR" dirty="0">
                <a:solidFill>
                  <a:srgbClr val="008000"/>
                </a:solidFill>
              </a:rPr>
              <a:t>le </a:t>
            </a:r>
            <a:r>
              <a:rPr lang="fr-FR" dirty="0" err="1">
                <a:solidFill>
                  <a:srgbClr val="008000"/>
                </a:solidFill>
              </a:rPr>
              <a:t>dabigatran</a:t>
            </a:r>
            <a:r>
              <a:rPr lang="fr-FR" dirty="0"/>
              <a:t>, la normalisation de l’hémostase demande 12 à 24 heures si la fonction rénale est normale. En cas d’insuffisance rénale, cette normalisation est d’autant plus longue (</a:t>
            </a:r>
            <a:r>
              <a:rPr lang="fr-FR" dirty="0">
                <a:solidFill>
                  <a:srgbClr val="3366FF"/>
                </a:solidFill>
              </a:rPr>
              <a:t>jusqu’à 48 heures et plus</a:t>
            </a:r>
            <a:r>
              <a:rPr lang="fr-FR" dirty="0"/>
              <a:t>) que la fonction rénale est altérée. Il faut maintenir la diurèse. Une hémodialyse est envisageable.</a:t>
            </a:r>
          </a:p>
          <a:p>
            <a:r>
              <a:rPr lang="fr-FR" dirty="0" smtClean="0"/>
              <a:t>La </a:t>
            </a:r>
            <a:r>
              <a:rPr lang="fr-FR" dirty="0"/>
              <a:t>prise en charge des saignements repose sur des mesures non spécifiques qui devront être adaptées à la situation clinique : compression mécanique, geste hémostatique, transfusions de culots globulaires ou plaquettaires, remplissage vasculaire, etc. Si la dernière prise de l’AOD est récente, l’administration de charbon actif peut être envisagée pour en limiter l’absorption digestive.</a:t>
            </a:r>
          </a:p>
          <a:p>
            <a:r>
              <a:rPr lang="fr-FR" b="1" u="sng" dirty="0" smtClean="0">
                <a:solidFill>
                  <a:srgbClr val="FF0000"/>
                </a:solidFill>
              </a:rPr>
              <a:t>Le </a:t>
            </a:r>
            <a:r>
              <a:rPr lang="fr-FR" b="1" u="sng" dirty="0" err="1">
                <a:solidFill>
                  <a:srgbClr val="FF0000"/>
                </a:solidFill>
              </a:rPr>
              <a:t>dabigatran</a:t>
            </a:r>
            <a:r>
              <a:rPr lang="fr-FR" b="1" u="sng" dirty="0">
                <a:solidFill>
                  <a:srgbClr val="FF0000"/>
                </a:solidFill>
              </a:rPr>
              <a:t> est le seul AOD disposant d’un agent de neutralisation spécifique (</a:t>
            </a:r>
            <a:r>
              <a:rPr lang="fr-FR" b="1" u="sng" dirty="0" err="1">
                <a:solidFill>
                  <a:srgbClr val="FF0000"/>
                </a:solidFill>
              </a:rPr>
              <a:t>idarucizumab</a:t>
            </a:r>
            <a:r>
              <a:rPr lang="fr-FR" b="1" u="sng" dirty="0">
                <a:solidFill>
                  <a:srgbClr val="FF0000"/>
                </a:solidFill>
              </a:rPr>
              <a:t>, </a:t>
            </a:r>
            <a:r>
              <a:rPr lang="fr-FR" b="1" u="sng" dirty="0" err="1">
                <a:solidFill>
                  <a:srgbClr val="FF0000"/>
                </a:solidFill>
              </a:rPr>
              <a:t>Praxbind</a:t>
            </a:r>
            <a:r>
              <a:rPr lang="fr-FR" b="1" u="sng" dirty="0">
                <a:solidFill>
                  <a:srgbClr val="FF0000"/>
                </a:solidFill>
              </a:rPr>
              <a:t>®)</a:t>
            </a:r>
            <a:r>
              <a:rPr lang="fr-FR" dirty="0">
                <a:solidFill>
                  <a:srgbClr val="FF0000"/>
                </a:solidFill>
              </a:rPr>
              <a:t>. </a:t>
            </a:r>
            <a:r>
              <a:rPr lang="fr-FR" dirty="0"/>
              <a:t>Son administration en cas d’hémorragie ne doit pas être systématique</a:t>
            </a:r>
            <a:r>
              <a:rPr lang="fr-FR" dirty="0" smtClean="0"/>
              <a:t>.</a:t>
            </a:r>
          </a:p>
          <a:p>
            <a:r>
              <a:rPr lang="fr-FR" dirty="0" smtClean="0"/>
              <a:t> </a:t>
            </a:r>
            <a:r>
              <a:rPr lang="fr-FR" dirty="0"/>
              <a:t>Elle est indiquée uniquement si une réversion rapide des effets anticoagulants du </a:t>
            </a:r>
            <a:r>
              <a:rPr lang="fr-FR" dirty="0" err="1"/>
              <a:t>dabigatran</a:t>
            </a:r>
            <a:r>
              <a:rPr lang="fr-FR" dirty="0"/>
              <a:t> est requise, en cas :</a:t>
            </a:r>
          </a:p>
          <a:p>
            <a:r>
              <a:rPr lang="fr-FR" dirty="0"/>
              <a:t>de saignements incontrôlés ou menaçant le pronostic vital ;</a:t>
            </a:r>
          </a:p>
          <a:p>
            <a:r>
              <a:rPr lang="fr-FR" dirty="0"/>
              <a:t>d’urgence chirurgicale ou de procédures urgentes.</a:t>
            </a:r>
          </a:p>
        </p:txBody>
      </p:sp>
    </p:spTree>
    <p:extLst>
      <p:ext uri="{BB962C8B-B14F-4D97-AF65-F5344CB8AC3E}">
        <p14:creationId xmlns:p14="http://schemas.microsoft.com/office/powerpoint/2010/main" val="196452440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6600" dirty="0" smtClean="0">
                <a:solidFill>
                  <a:srgbClr val="FF0000"/>
                </a:solidFill>
              </a:rPr>
              <a:t>FA ET CORONARITE</a:t>
            </a:r>
            <a:endParaRPr lang="fr-FR" sz="6600" dirty="0">
              <a:solidFill>
                <a:srgbClr val="FF0000"/>
              </a:solidFill>
            </a:endParaRP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226345931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PROBLEMATIQUE</a:t>
            </a:r>
            <a:endParaRPr lang="fr-FR" dirty="0"/>
          </a:p>
        </p:txBody>
      </p:sp>
      <p:sp>
        <p:nvSpPr>
          <p:cNvPr id="3" name="Espace réservé du contenu 2"/>
          <p:cNvSpPr>
            <a:spLocks noGrp="1"/>
          </p:cNvSpPr>
          <p:nvPr>
            <p:ph idx="1"/>
          </p:nvPr>
        </p:nvSpPr>
        <p:spPr/>
        <p:txBody>
          <a:bodyPr/>
          <a:lstStyle/>
          <a:p>
            <a:r>
              <a:rPr lang="fr-FR" dirty="0" smtClean="0"/>
              <a:t>POUR UN CORONARIEN OU UN ARTERITIQUE EN fa ,FAUT IL PRESCRIRE UN ANTICOAGULANT OU UN ANTIAGREGANT ?    RAPPEL : association non indiquée</a:t>
            </a:r>
          </a:p>
          <a:p>
            <a:r>
              <a:rPr lang="fr-FR" dirty="0" smtClean="0"/>
              <a:t>OU LES 2  , VOIR 3 AVEC LE RISQUE MAJEUR DE SAIGNEMENT</a:t>
            </a:r>
          </a:p>
          <a:p>
            <a:endParaRPr lang="fr-FR" dirty="0"/>
          </a:p>
          <a:p>
            <a:r>
              <a:rPr lang="fr-FR" dirty="0" smtClean="0"/>
              <a:t>ET EN CAS DE STENT?</a:t>
            </a:r>
            <a:endParaRPr lang="fr-FR" dirty="0"/>
          </a:p>
        </p:txBody>
      </p:sp>
    </p:spTree>
    <p:extLst>
      <p:ext uri="{BB962C8B-B14F-4D97-AF65-F5344CB8AC3E}">
        <p14:creationId xmlns:p14="http://schemas.microsoft.com/office/powerpoint/2010/main" val="253579531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REPONSE</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12065533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solidFill>
                  <a:srgbClr val="FF0000"/>
                </a:solidFill>
              </a:rPr>
              <a:t>LE TRAITEMENT ANTICOAGULANT SERA PRIVILEGIE</a:t>
            </a:r>
            <a:endParaRPr lang="fr-FR" dirty="0">
              <a:solidFill>
                <a:srgbClr val="FF0000"/>
              </a:solidFill>
            </a:endParaRPr>
          </a:p>
        </p:txBody>
      </p:sp>
      <p:sp>
        <p:nvSpPr>
          <p:cNvPr id="3" name="Sous-titre 2"/>
          <p:cNvSpPr>
            <a:spLocks noGrp="1"/>
          </p:cNvSpPr>
          <p:nvPr>
            <p:ph type="subTitle" idx="1"/>
          </p:nvPr>
        </p:nvSpPr>
        <p:spPr/>
        <p:txBody>
          <a:bodyPr/>
          <a:lstStyle/>
          <a:p>
            <a:r>
              <a:rPr lang="fr-FR" dirty="0" smtClean="0"/>
              <a:t>PROTOCOLES</a:t>
            </a:r>
            <a:endParaRPr lang="fr-FR" dirty="0"/>
          </a:p>
        </p:txBody>
      </p:sp>
    </p:spTree>
    <p:extLst>
      <p:ext uri="{BB962C8B-B14F-4D97-AF65-F5344CB8AC3E}">
        <p14:creationId xmlns:p14="http://schemas.microsoft.com/office/powerpoint/2010/main" val="79129541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5543417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56269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r>
              <a:rPr lang="fr-FR" b="1" dirty="0" smtClean="0"/>
              <a:t>ET EN CAS DE PONTAGE + FA ?</a:t>
            </a:r>
            <a:endParaRPr lang="fr-FR" b="1" dirty="0"/>
          </a:p>
        </p:txBody>
      </p:sp>
      <p:sp>
        <p:nvSpPr>
          <p:cNvPr id="8" name="Sous-titre 7"/>
          <p:cNvSpPr>
            <a:spLocks noGrp="1"/>
          </p:cNvSpPr>
          <p:nvPr>
            <p:ph type="subTitle" idx="1"/>
          </p:nvPr>
        </p:nvSpPr>
        <p:spPr/>
        <p:txBody>
          <a:bodyPr/>
          <a:lstStyle/>
          <a:p>
            <a:endParaRPr lang="fr-FR"/>
          </a:p>
        </p:txBody>
      </p:sp>
    </p:spTree>
    <p:extLst>
      <p:ext uri="{BB962C8B-B14F-4D97-AF65-F5344CB8AC3E}">
        <p14:creationId xmlns:p14="http://schemas.microsoft.com/office/powerpoint/2010/main" val="12840225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9538" y="465201"/>
            <a:ext cx="7914603" cy="5786200"/>
          </a:xfrm>
          <a:prstGeom prst="rect">
            <a:avLst/>
          </a:prstGeom>
        </p:spPr>
        <p:txBody>
          <a:bodyPr wrap="square">
            <a:spAutoFit/>
          </a:bodyPr>
          <a:lstStyle/>
          <a:p>
            <a:r>
              <a:rPr lang="fr-FR" sz="3200" dirty="0"/>
              <a:t>Comment prescrire un AOD en cas d’insuffisance rénale chronique ?</a:t>
            </a:r>
          </a:p>
          <a:p>
            <a:r>
              <a:rPr lang="fr-FR" dirty="0"/>
              <a:t>Les AOD sont tous, à divers degrés, éliminés par le rein (le </a:t>
            </a:r>
            <a:r>
              <a:rPr lang="fr-FR" dirty="0" err="1"/>
              <a:t>dabigatran</a:t>
            </a:r>
            <a:r>
              <a:rPr lang="fr-FR" dirty="0"/>
              <a:t> est le plus éliminé par cette voie) : une altération de la fonction rénale augmente donc leur taux plasmatique et le risque hémorragique.</a:t>
            </a:r>
          </a:p>
          <a:p>
            <a:endParaRPr lang="fr-FR" dirty="0"/>
          </a:p>
          <a:p>
            <a:r>
              <a:rPr lang="fr-FR" dirty="0"/>
              <a:t>L’</a:t>
            </a:r>
            <a:r>
              <a:rPr lang="fr-FR" dirty="0" err="1">
                <a:solidFill>
                  <a:srgbClr val="FF0000"/>
                </a:solidFill>
              </a:rPr>
              <a:t>apixaban</a:t>
            </a:r>
            <a:r>
              <a:rPr lang="fr-FR" dirty="0"/>
              <a:t> n’est pas recommandé </a:t>
            </a:r>
            <a:r>
              <a:rPr lang="fr-FR" dirty="0">
                <a:solidFill>
                  <a:srgbClr val="3366FF"/>
                </a:solidFill>
              </a:rPr>
              <a:t>si la </a:t>
            </a:r>
            <a:r>
              <a:rPr lang="fr-FR" dirty="0" err="1">
                <a:solidFill>
                  <a:srgbClr val="3366FF"/>
                </a:solidFill>
              </a:rPr>
              <a:t>ClCr</a:t>
            </a:r>
            <a:r>
              <a:rPr lang="fr-FR" dirty="0">
                <a:solidFill>
                  <a:srgbClr val="3366FF"/>
                </a:solidFill>
              </a:rPr>
              <a:t> &lt; 15 </a:t>
            </a:r>
            <a:r>
              <a:rPr lang="fr-FR" dirty="0" err="1">
                <a:solidFill>
                  <a:srgbClr val="3366FF"/>
                </a:solidFill>
              </a:rPr>
              <a:t>mL</a:t>
            </a:r>
            <a:r>
              <a:rPr lang="fr-FR" dirty="0">
                <a:solidFill>
                  <a:srgbClr val="3366FF"/>
                </a:solidFill>
              </a:rPr>
              <a:t>/min </a:t>
            </a:r>
            <a:r>
              <a:rPr lang="fr-FR" dirty="0"/>
              <a:t>; il peut être utilisé, mais à faible dose (5 mg/jour), en cas de </a:t>
            </a:r>
            <a:r>
              <a:rPr lang="fr-FR" dirty="0" err="1"/>
              <a:t>ClCr</a:t>
            </a:r>
            <a:r>
              <a:rPr lang="fr-FR" dirty="0"/>
              <a:t> comprise entre 15 et 29 </a:t>
            </a:r>
            <a:r>
              <a:rPr lang="fr-FR" dirty="0" err="1"/>
              <a:t>mL</a:t>
            </a:r>
            <a:r>
              <a:rPr lang="fr-FR" dirty="0"/>
              <a:t>/mn.</a:t>
            </a:r>
          </a:p>
          <a:p>
            <a:endParaRPr lang="fr-FR" dirty="0"/>
          </a:p>
          <a:p>
            <a:r>
              <a:rPr lang="fr-FR" dirty="0"/>
              <a:t>Le</a:t>
            </a:r>
            <a:r>
              <a:rPr lang="fr-FR" dirty="0">
                <a:solidFill>
                  <a:srgbClr val="FF0000"/>
                </a:solidFill>
              </a:rPr>
              <a:t> </a:t>
            </a:r>
            <a:r>
              <a:rPr lang="fr-FR" dirty="0" err="1">
                <a:solidFill>
                  <a:srgbClr val="FF0000"/>
                </a:solidFill>
              </a:rPr>
              <a:t>dabigatran</a:t>
            </a:r>
            <a:r>
              <a:rPr lang="fr-FR" dirty="0">
                <a:solidFill>
                  <a:srgbClr val="FF0000"/>
                </a:solidFill>
              </a:rPr>
              <a:t> </a:t>
            </a:r>
            <a:r>
              <a:rPr lang="fr-FR" dirty="0"/>
              <a:t>est contre-indiqué en cas de clairance de la créatinine </a:t>
            </a:r>
            <a:r>
              <a:rPr lang="fr-FR" dirty="0">
                <a:solidFill>
                  <a:srgbClr val="3366FF"/>
                </a:solidFill>
              </a:rPr>
              <a:t>(</a:t>
            </a:r>
            <a:r>
              <a:rPr lang="fr-FR" dirty="0" err="1">
                <a:solidFill>
                  <a:srgbClr val="3366FF"/>
                </a:solidFill>
              </a:rPr>
              <a:t>ClCr</a:t>
            </a:r>
            <a:r>
              <a:rPr lang="fr-FR" dirty="0">
                <a:solidFill>
                  <a:srgbClr val="3366FF"/>
                </a:solidFill>
              </a:rPr>
              <a:t>) &lt; 30 </a:t>
            </a:r>
            <a:r>
              <a:rPr lang="fr-FR" dirty="0" err="1"/>
              <a:t>mL</a:t>
            </a:r>
            <a:r>
              <a:rPr lang="fr-FR" dirty="0"/>
              <a:t>/min. En cas d’insuffisance rénale modérée (</a:t>
            </a:r>
            <a:r>
              <a:rPr lang="fr-FR" dirty="0" err="1"/>
              <a:t>ClCr</a:t>
            </a:r>
            <a:r>
              <a:rPr lang="fr-FR" dirty="0"/>
              <a:t> entre 30 à 50 ml/min), la nécessité d’une faible dose doit être évaluée individuellement.</a:t>
            </a:r>
          </a:p>
          <a:p>
            <a:endParaRPr lang="fr-FR" dirty="0"/>
          </a:p>
          <a:p>
            <a:r>
              <a:rPr lang="fr-FR" dirty="0"/>
              <a:t>Le </a:t>
            </a:r>
            <a:r>
              <a:rPr lang="fr-FR" dirty="0" err="1">
                <a:solidFill>
                  <a:srgbClr val="FF0000"/>
                </a:solidFill>
              </a:rPr>
              <a:t>rivaroxaban</a:t>
            </a:r>
            <a:r>
              <a:rPr lang="fr-FR" dirty="0"/>
              <a:t> n’est pas recommandé en cas de </a:t>
            </a:r>
            <a:r>
              <a:rPr lang="fr-FR" dirty="0" err="1">
                <a:solidFill>
                  <a:srgbClr val="3366FF"/>
                </a:solidFill>
              </a:rPr>
              <a:t>ClCr</a:t>
            </a:r>
            <a:r>
              <a:rPr lang="fr-FR" dirty="0">
                <a:solidFill>
                  <a:srgbClr val="3366FF"/>
                </a:solidFill>
              </a:rPr>
              <a:t> &lt; 15 </a:t>
            </a:r>
            <a:r>
              <a:rPr lang="fr-FR" dirty="0" err="1">
                <a:solidFill>
                  <a:srgbClr val="3366FF"/>
                </a:solidFill>
              </a:rPr>
              <a:t>mL</a:t>
            </a:r>
            <a:r>
              <a:rPr lang="fr-FR" dirty="0">
                <a:solidFill>
                  <a:srgbClr val="3366FF"/>
                </a:solidFill>
              </a:rPr>
              <a:t>/min </a:t>
            </a:r>
            <a:r>
              <a:rPr lang="fr-FR" dirty="0"/>
              <a:t>; il doit être utilisé avec prudence et à faible dose (15 mg/jour) si la </a:t>
            </a:r>
            <a:r>
              <a:rPr lang="fr-FR" dirty="0" err="1"/>
              <a:t>ClCr</a:t>
            </a:r>
            <a:r>
              <a:rPr lang="fr-FR" dirty="0"/>
              <a:t> est comprise entre 15 et 29 </a:t>
            </a:r>
            <a:r>
              <a:rPr lang="fr-FR" dirty="0" err="1"/>
              <a:t>mL</a:t>
            </a:r>
            <a:r>
              <a:rPr lang="fr-FR" dirty="0"/>
              <a:t>/min.</a:t>
            </a:r>
          </a:p>
          <a:p>
            <a:endParaRPr lang="fr-FR" dirty="0">
              <a:solidFill>
                <a:srgbClr val="FF0000"/>
              </a:solidFill>
            </a:endParaRPr>
          </a:p>
          <a:p>
            <a:r>
              <a:rPr lang="fr-FR" dirty="0"/>
              <a:t>L</a:t>
            </a:r>
            <a:r>
              <a:rPr lang="fr-FR" dirty="0">
                <a:solidFill>
                  <a:srgbClr val="FF0000"/>
                </a:solidFill>
              </a:rPr>
              <a:t>’</a:t>
            </a:r>
            <a:r>
              <a:rPr lang="fr-FR" dirty="0" err="1">
                <a:solidFill>
                  <a:srgbClr val="FF0000"/>
                </a:solidFill>
              </a:rPr>
              <a:t>edoxaban</a:t>
            </a:r>
            <a:r>
              <a:rPr lang="fr-FR" dirty="0">
                <a:solidFill>
                  <a:srgbClr val="3366FF"/>
                </a:solidFill>
              </a:rPr>
              <a:t>* </a:t>
            </a:r>
            <a:r>
              <a:rPr lang="fr-FR" dirty="0">
                <a:solidFill>
                  <a:srgbClr val="000000"/>
                </a:solidFill>
              </a:rPr>
              <a:t>n’est pas recommandé si la </a:t>
            </a:r>
            <a:r>
              <a:rPr lang="fr-FR" dirty="0" err="1">
                <a:solidFill>
                  <a:srgbClr val="3366FF"/>
                </a:solidFill>
              </a:rPr>
              <a:t>ClCr</a:t>
            </a:r>
            <a:r>
              <a:rPr lang="fr-FR" dirty="0">
                <a:solidFill>
                  <a:srgbClr val="3366FF"/>
                </a:solidFill>
              </a:rPr>
              <a:t> &lt; 15 </a:t>
            </a:r>
            <a:r>
              <a:rPr lang="fr-FR" dirty="0" err="1">
                <a:solidFill>
                  <a:srgbClr val="3366FF"/>
                </a:solidFill>
              </a:rPr>
              <a:t>mL</a:t>
            </a:r>
            <a:r>
              <a:rPr lang="fr-FR" dirty="0">
                <a:solidFill>
                  <a:srgbClr val="3366FF"/>
                </a:solidFill>
              </a:rPr>
              <a:t>/min </a:t>
            </a:r>
            <a:r>
              <a:rPr lang="fr-FR" dirty="0"/>
              <a:t>; il peut être utilisé, mais à faible dose (30 mg/jour), en cas de </a:t>
            </a:r>
            <a:r>
              <a:rPr lang="fr-FR" dirty="0" err="1"/>
              <a:t>ClCr</a:t>
            </a:r>
            <a:r>
              <a:rPr lang="fr-FR" dirty="0"/>
              <a:t> comprise entre 15 et 29 </a:t>
            </a:r>
            <a:r>
              <a:rPr lang="fr-FR" dirty="0" err="1"/>
              <a:t>mL</a:t>
            </a:r>
            <a:r>
              <a:rPr lang="fr-FR" dirty="0"/>
              <a:t>/mn.</a:t>
            </a:r>
          </a:p>
        </p:txBody>
      </p:sp>
    </p:spTree>
    <p:extLst>
      <p:ext uri="{BB962C8B-B14F-4D97-AF65-F5344CB8AC3E}">
        <p14:creationId xmlns:p14="http://schemas.microsoft.com/office/powerpoint/2010/main" val="39955288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smtClean="0"/>
              <a:t>DANS LES INDICATIONS CITEES</a:t>
            </a:r>
            <a:endParaRPr lang="fr-FR" b="1" dirty="0"/>
          </a:p>
        </p:txBody>
      </p:sp>
      <p:sp>
        <p:nvSpPr>
          <p:cNvPr id="5" name="Espace réservé du contenu 4"/>
          <p:cNvSpPr>
            <a:spLocks noGrp="1"/>
          </p:cNvSpPr>
          <p:nvPr>
            <p:ph idx="1"/>
          </p:nvPr>
        </p:nvSpPr>
        <p:spPr>
          <a:xfrm>
            <a:off x="278792" y="1600200"/>
            <a:ext cx="8547404" cy="4525963"/>
          </a:xfrm>
        </p:spPr>
        <p:txBody>
          <a:bodyPr>
            <a:normAutofit/>
          </a:bodyPr>
          <a:lstStyle/>
          <a:p>
            <a:pPr marL="0" indent="0">
              <a:buNone/>
            </a:pPr>
            <a:r>
              <a:rPr lang="fr-FR" sz="6600" b="1" dirty="0" smtClean="0">
                <a:solidFill>
                  <a:srgbClr val="FF0000"/>
                </a:solidFill>
              </a:rPr>
              <a:t>LA PRESCRIPTION </a:t>
            </a:r>
          </a:p>
          <a:p>
            <a:pPr marL="0" indent="0">
              <a:buNone/>
            </a:pPr>
            <a:r>
              <a:rPr lang="fr-FR" sz="6600" b="1" dirty="0" smtClean="0">
                <a:solidFill>
                  <a:srgbClr val="FF0000"/>
                </a:solidFill>
              </a:rPr>
              <a:t>       D	‘ASPIRINE                              N ‘ EST PLUS   JUSTIFIEE</a:t>
            </a:r>
            <a:endParaRPr lang="fr-FR" sz="6600" b="1" dirty="0">
              <a:solidFill>
                <a:srgbClr val="FF0000"/>
              </a:solidFill>
            </a:endParaRPr>
          </a:p>
        </p:txBody>
      </p:sp>
    </p:spTree>
    <p:extLst>
      <p:ext uri="{BB962C8B-B14F-4D97-AF65-F5344CB8AC3E}">
        <p14:creationId xmlns:p14="http://schemas.microsoft.com/office/powerpoint/2010/main" val="43722439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9450" y="612844"/>
            <a:ext cx="6396734" cy="5724645"/>
          </a:xfrm>
          <a:prstGeom prst="rect">
            <a:avLst/>
          </a:prstGeom>
        </p:spPr>
        <p:txBody>
          <a:bodyPr wrap="square">
            <a:spAutoFit/>
          </a:bodyPr>
          <a:lstStyle/>
          <a:p>
            <a:r>
              <a:rPr lang="fr-FR" sz="3200" dirty="0"/>
              <a:t>Comment prescrire un AOD en cas d’âge &gt; 75 ans et/ou poids &lt; 60 kg </a:t>
            </a:r>
            <a:r>
              <a:rPr lang="fr-FR" sz="3200" dirty="0" smtClean="0"/>
              <a:t>?</a:t>
            </a:r>
          </a:p>
          <a:p>
            <a:endParaRPr lang="fr-FR" sz="3200" dirty="0"/>
          </a:p>
          <a:p>
            <a:r>
              <a:rPr lang="fr-FR" dirty="0"/>
              <a:t>L’</a:t>
            </a:r>
            <a:r>
              <a:rPr lang="fr-FR" dirty="0" err="1">
                <a:solidFill>
                  <a:srgbClr val="FF0000"/>
                </a:solidFill>
              </a:rPr>
              <a:t>apixaban</a:t>
            </a:r>
            <a:r>
              <a:rPr lang="fr-FR" dirty="0">
                <a:solidFill>
                  <a:srgbClr val="FF0000"/>
                </a:solidFill>
              </a:rPr>
              <a:t> </a:t>
            </a:r>
            <a:r>
              <a:rPr lang="fr-FR" dirty="0"/>
              <a:t>peut être utilisé chez ces patients, mais </a:t>
            </a:r>
            <a:r>
              <a:rPr lang="fr-FR" dirty="0">
                <a:solidFill>
                  <a:srgbClr val="FF0000"/>
                </a:solidFill>
              </a:rPr>
              <a:t>à faible dose </a:t>
            </a:r>
            <a:r>
              <a:rPr lang="fr-FR" dirty="0"/>
              <a:t>(5 mg/jour) en présence d’au moins deux des caractéristiques suivantes : âge ≥ 80 ans, poids ≤ 60 kg, créatinine sérique ≥ 1,5 mg/</a:t>
            </a:r>
            <a:r>
              <a:rPr lang="fr-FR" dirty="0" err="1"/>
              <a:t>dL</a:t>
            </a:r>
            <a:r>
              <a:rPr lang="fr-FR" dirty="0"/>
              <a:t>.</a:t>
            </a:r>
          </a:p>
          <a:p>
            <a:endParaRPr lang="fr-FR" dirty="0"/>
          </a:p>
          <a:p>
            <a:r>
              <a:rPr lang="fr-FR" dirty="0"/>
              <a:t>Le </a:t>
            </a:r>
            <a:r>
              <a:rPr lang="fr-FR" dirty="0" err="1">
                <a:solidFill>
                  <a:srgbClr val="FF0000"/>
                </a:solidFill>
              </a:rPr>
              <a:t>dabigatran</a:t>
            </a:r>
            <a:r>
              <a:rPr lang="fr-FR" dirty="0"/>
              <a:t> peut être utilisé, mais à </a:t>
            </a:r>
            <a:r>
              <a:rPr lang="fr-FR" dirty="0">
                <a:solidFill>
                  <a:srgbClr val="FF0000"/>
                </a:solidFill>
              </a:rPr>
              <a:t>faible dose </a:t>
            </a:r>
            <a:r>
              <a:rPr lang="fr-FR" dirty="0"/>
              <a:t>(220 mg/jour), chez les patients âgés d’au moins 80 ans. Chez les patients âgés de 75 à 80 ans, la nécessité d’une faible dose doit être évaluée individuellement.</a:t>
            </a:r>
          </a:p>
          <a:p>
            <a:endParaRPr lang="fr-FR" dirty="0">
              <a:solidFill>
                <a:srgbClr val="FF0000"/>
              </a:solidFill>
            </a:endParaRPr>
          </a:p>
          <a:p>
            <a:r>
              <a:rPr lang="fr-FR" dirty="0">
                <a:solidFill>
                  <a:srgbClr val="FF0000"/>
                </a:solidFill>
              </a:rPr>
              <a:t>Le </a:t>
            </a:r>
            <a:r>
              <a:rPr lang="fr-FR" dirty="0" err="1">
                <a:solidFill>
                  <a:srgbClr val="FF0000"/>
                </a:solidFill>
              </a:rPr>
              <a:t>rivaroxaban</a:t>
            </a:r>
            <a:r>
              <a:rPr lang="fr-FR" dirty="0">
                <a:solidFill>
                  <a:srgbClr val="FF0000"/>
                </a:solidFill>
              </a:rPr>
              <a:t> </a:t>
            </a:r>
            <a:r>
              <a:rPr lang="fr-FR" dirty="0"/>
              <a:t>peut être utilisé </a:t>
            </a:r>
            <a:r>
              <a:rPr lang="fr-FR" dirty="0">
                <a:solidFill>
                  <a:srgbClr val="FF0000"/>
                </a:solidFill>
              </a:rPr>
              <a:t>à dose standard </a:t>
            </a:r>
            <a:r>
              <a:rPr lang="fr-FR" dirty="0"/>
              <a:t>(20 mg/jour) chez ces patients.</a:t>
            </a:r>
          </a:p>
          <a:p>
            <a:endParaRPr lang="fr-FR" dirty="0">
              <a:solidFill>
                <a:srgbClr val="FF0000"/>
              </a:solidFill>
            </a:endParaRPr>
          </a:p>
          <a:p>
            <a:r>
              <a:rPr lang="fr-FR" dirty="0">
                <a:solidFill>
                  <a:srgbClr val="FF0000"/>
                </a:solidFill>
              </a:rPr>
              <a:t>L’</a:t>
            </a:r>
            <a:r>
              <a:rPr lang="fr-FR" dirty="0" err="1">
                <a:solidFill>
                  <a:srgbClr val="FF0000"/>
                </a:solidFill>
              </a:rPr>
              <a:t>edoxaban</a:t>
            </a:r>
            <a:r>
              <a:rPr lang="fr-FR" dirty="0"/>
              <a:t>* peut être utilisé, mais à </a:t>
            </a:r>
            <a:r>
              <a:rPr lang="fr-FR" dirty="0">
                <a:solidFill>
                  <a:srgbClr val="FF0000"/>
                </a:solidFill>
              </a:rPr>
              <a:t>faible dose </a:t>
            </a:r>
            <a:r>
              <a:rPr lang="fr-FR" dirty="0"/>
              <a:t>(30 mg/jour), chez les patients avec un poids ≤ 60</a:t>
            </a:r>
          </a:p>
        </p:txBody>
      </p:sp>
    </p:spTree>
    <p:extLst>
      <p:ext uri="{BB962C8B-B14F-4D97-AF65-F5344CB8AC3E}">
        <p14:creationId xmlns:p14="http://schemas.microsoft.com/office/powerpoint/2010/main" val="315334350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165" y="761317"/>
            <a:ext cx="8441211" cy="6340199"/>
          </a:xfrm>
          <a:prstGeom prst="rect">
            <a:avLst/>
          </a:prstGeom>
        </p:spPr>
        <p:txBody>
          <a:bodyPr wrap="square">
            <a:spAutoFit/>
          </a:bodyPr>
          <a:lstStyle/>
          <a:p>
            <a:r>
              <a:rPr lang="fr-FR" sz="3200" dirty="0"/>
              <a:t>Que faire en cas d’oubli d’une prise d’un AOD </a:t>
            </a:r>
            <a:r>
              <a:rPr lang="fr-FR" sz="3200" dirty="0" smtClean="0"/>
              <a:t>?</a:t>
            </a:r>
          </a:p>
          <a:p>
            <a:endParaRPr lang="fr-FR" sz="3200" dirty="0"/>
          </a:p>
          <a:p>
            <a:r>
              <a:rPr lang="fr-FR" b="1" dirty="0">
                <a:solidFill>
                  <a:srgbClr val="FF0000"/>
                </a:solidFill>
              </a:rPr>
              <a:t>Du fait de la brièveté de leur demi-vie, plus courte que celle des AVK, leur action est très sensible à l’oubli d’une prise</a:t>
            </a:r>
            <a:r>
              <a:rPr lang="fr-FR" b="1" dirty="0"/>
              <a:t>.</a:t>
            </a:r>
          </a:p>
          <a:p>
            <a:endParaRPr lang="fr-FR" b="1" dirty="0"/>
          </a:p>
          <a:p>
            <a:r>
              <a:rPr lang="fr-FR" b="1" dirty="0">
                <a:solidFill>
                  <a:srgbClr val="FF0000"/>
                </a:solidFill>
              </a:rPr>
              <a:t>En aucun cas la prise suivante ne doit être doublée pour compenser une dose oubliée.</a:t>
            </a:r>
          </a:p>
          <a:p>
            <a:endParaRPr lang="fr-FR" dirty="0"/>
          </a:p>
          <a:p>
            <a:r>
              <a:rPr lang="fr-FR" dirty="0"/>
              <a:t>Pour l’</a:t>
            </a:r>
            <a:r>
              <a:rPr lang="fr-FR" dirty="0" err="1">
                <a:solidFill>
                  <a:srgbClr val="FF0000"/>
                </a:solidFill>
              </a:rPr>
              <a:t>apixaban</a:t>
            </a:r>
            <a:r>
              <a:rPr lang="fr-FR" dirty="0"/>
              <a:t>, la dose oubliée doit être </a:t>
            </a:r>
            <a:r>
              <a:rPr lang="fr-FR" dirty="0">
                <a:solidFill>
                  <a:srgbClr val="3366FF"/>
                </a:solidFill>
              </a:rPr>
              <a:t>prise dès que le patient s’en aperçoit</a:t>
            </a:r>
            <a:r>
              <a:rPr lang="fr-FR" dirty="0"/>
              <a:t>. La dose suivante doit être prise à l’heure habituelle puis le traitement poursuivi normalement.</a:t>
            </a:r>
          </a:p>
          <a:p>
            <a:endParaRPr lang="fr-FR" dirty="0"/>
          </a:p>
          <a:p>
            <a:r>
              <a:rPr lang="fr-FR" dirty="0"/>
              <a:t>Pour le </a:t>
            </a:r>
            <a:r>
              <a:rPr lang="fr-FR" dirty="0" err="1">
                <a:solidFill>
                  <a:srgbClr val="FF0000"/>
                </a:solidFill>
              </a:rPr>
              <a:t>dabigatran</a:t>
            </a:r>
            <a:r>
              <a:rPr lang="fr-FR" dirty="0"/>
              <a:t>, la dose oubliée peut être prise si l’oubli est constaté </a:t>
            </a:r>
            <a:r>
              <a:rPr lang="fr-FR" dirty="0">
                <a:solidFill>
                  <a:srgbClr val="3366FF"/>
                </a:solidFill>
              </a:rPr>
              <a:t>jusqu’à 6 heures avant la dose suivante.</a:t>
            </a:r>
          </a:p>
          <a:p>
            <a:endParaRPr lang="fr-FR" dirty="0"/>
          </a:p>
          <a:p>
            <a:r>
              <a:rPr lang="fr-FR" dirty="0"/>
              <a:t>Pour le </a:t>
            </a:r>
            <a:r>
              <a:rPr lang="fr-FR" dirty="0" err="1">
                <a:solidFill>
                  <a:srgbClr val="FF0000"/>
                </a:solidFill>
              </a:rPr>
              <a:t>rivaroxaban</a:t>
            </a:r>
            <a:r>
              <a:rPr lang="fr-FR" dirty="0"/>
              <a:t> et l’</a:t>
            </a:r>
            <a:r>
              <a:rPr lang="fr-FR" dirty="0" err="1">
                <a:solidFill>
                  <a:srgbClr val="FF0000"/>
                </a:solidFill>
              </a:rPr>
              <a:t>edoxaban</a:t>
            </a:r>
            <a:r>
              <a:rPr lang="fr-FR" dirty="0"/>
              <a:t>, </a:t>
            </a:r>
            <a:r>
              <a:rPr lang="fr-FR" dirty="0">
                <a:solidFill>
                  <a:srgbClr val="3366FF"/>
                </a:solidFill>
              </a:rPr>
              <a:t>le comprimé oublié doit être pris immédiatement</a:t>
            </a:r>
            <a:r>
              <a:rPr lang="fr-FR" dirty="0"/>
              <a:t> et le traitement poursuivi normalement dès le lendemain, à la dose recommandée.</a:t>
            </a:r>
          </a:p>
          <a:p>
            <a:endParaRPr lang="fr-FR" dirty="0"/>
          </a:p>
          <a:p>
            <a:r>
              <a:rPr lang="fr-FR" dirty="0"/>
              <a:t>Il arrive souvent que le patient ne soit pas sûr d’avoir pris une dose du médicament. Pour éviter cette incertitude, </a:t>
            </a:r>
            <a:r>
              <a:rPr lang="fr-FR" dirty="0">
                <a:solidFill>
                  <a:srgbClr val="3366FF"/>
                </a:solidFill>
              </a:rPr>
              <a:t>l’utilisation d’un pilulier est recommandée</a:t>
            </a:r>
            <a:r>
              <a:rPr lang="fr-FR" dirty="0"/>
              <a:t>, surtout si le conditionnement primaire ne possède pas de repère journalier. (</a:t>
            </a:r>
            <a:r>
              <a:rPr lang="fr-FR" dirty="0">
                <a:solidFill>
                  <a:srgbClr val="FF6600"/>
                </a:solidFill>
              </a:rPr>
              <a:t>Les gélules de </a:t>
            </a:r>
            <a:r>
              <a:rPr lang="fr-FR" dirty="0" err="1">
                <a:solidFill>
                  <a:srgbClr val="FF6600"/>
                </a:solidFill>
              </a:rPr>
              <a:t>Pradaxa</a:t>
            </a:r>
            <a:r>
              <a:rPr lang="fr-FR" dirty="0">
                <a:solidFill>
                  <a:srgbClr val="FF6600"/>
                </a:solidFill>
              </a:rPr>
              <a:t> ne doivent pas être déconditionnées)</a:t>
            </a:r>
            <a:r>
              <a:rPr lang="fr-FR" dirty="0">
                <a:solidFill>
                  <a:srgbClr val="FF0000"/>
                </a:solidFill>
              </a:rPr>
              <a:t>.</a:t>
            </a:r>
          </a:p>
          <a:p>
            <a:endParaRPr lang="fr-FR" dirty="0"/>
          </a:p>
        </p:txBody>
      </p:sp>
    </p:spTree>
    <p:extLst>
      <p:ext uri="{BB962C8B-B14F-4D97-AF65-F5344CB8AC3E}">
        <p14:creationId xmlns:p14="http://schemas.microsoft.com/office/powerpoint/2010/main" val="21932300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027" y="58846"/>
            <a:ext cx="7868138" cy="6278643"/>
          </a:xfrm>
          <a:prstGeom prst="rect">
            <a:avLst/>
          </a:prstGeom>
        </p:spPr>
        <p:txBody>
          <a:bodyPr wrap="square">
            <a:spAutoFit/>
          </a:bodyPr>
          <a:lstStyle/>
          <a:p>
            <a:r>
              <a:rPr lang="fr-FR" sz="3200" dirty="0"/>
              <a:t>Comment passer d’un AVK à un AOD (et inversement) </a:t>
            </a:r>
            <a:r>
              <a:rPr lang="fr-FR" sz="3200" dirty="0" smtClean="0"/>
              <a:t>?</a:t>
            </a:r>
          </a:p>
          <a:p>
            <a:endParaRPr lang="fr-FR" sz="3200" b="1" dirty="0"/>
          </a:p>
          <a:p>
            <a:r>
              <a:rPr lang="fr-FR" b="1" dirty="0"/>
              <a:t>I</a:t>
            </a:r>
            <a:r>
              <a:rPr lang="fr-FR" b="1" dirty="0">
                <a:solidFill>
                  <a:srgbClr val="FF0000"/>
                </a:solidFill>
              </a:rPr>
              <a:t>l n’y a aucun argument pour remplacer un traitement par AVK efficace et bien toléré par un AOD et inversement.</a:t>
            </a:r>
          </a:p>
          <a:p>
            <a:endParaRPr lang="fr-FR" dirty="0"/>
          </a:p>
          <a:p>
            <a:r>
              <a:rPr lang="fr-FR" b="1" u="sng" dirty="0"/>
              <a:t>Lorsque le remplacement d’un AVK par un AOD est décidé</a:t>
            </a:r>
            <a:r>
              <a:rPr lang="fr-FR" dirty="0" smtClean="0"/>
              <a:t>,</a:t>
            </a:r>
          </a:p>
          <a:p>
            <a:r>
              <a:rPr lang="fr-FR" dirty="0" smtClean="0"/>
              <a:t> </a:t>
            </a:r>
            <a:r>
              <a:rPr lang="fr-FR" dirty="0"/>
              <a:t>la première prise de l’anticoagulant non AVK est possible sans délai lorsque l’INR </a:t>
            </a:r>
            <a:r>
              <a:rPr lang="fr-FR" dirty="0" smtClean="0"/>
              <a:t>est</a:t>
            </a:r>
          </a:p>
          <a:p>
            <a:r>
              <a:rPr lang="fr-FR" dirty="0" smtClean="0"/>
              <a:t> </a:t>
            </a:r>
            <a:r>
              <a:rPr lang="fr-FR" dirty="0"/>
              <a:t>&lt; 2 pour l’</a:t>
            </a:r>
            <a:r>
              <a:rPr lang="fr-FR" dirty="0" err="1"/>
              <a:t>apixaban</a:t>
            </a:r>
            <a:r>
              <a:rPr lang="fr-FR" dirty="0"/>
              <a:t> et le </a:t>
            </a:r>
            <a:r>
              <a:rPr lang="fr-FR" dirty="0" err="1"/>
              <a:t>dabigatran</a:t>
            </a:r>
            <a:r>
              <a:rPr lang="fr-FR" dirty="0" smtClean="0"/>
              <a:t>,</a:t>
            </a:r>
          </a:p>
          <a:p>
            <a:r>
              <a:rPr lang="fr-FR" dirty="0" smtClean="0"/>
              <a:t> </a:t>
            </a:r>
            <a:r>
              <a:rPr lang="fr-FR" dirty="0"/>
              <a:t>&lt; 3 pour le </a:t>
            </a:r>
            <a:r>
              <a:rPr lang="fr-FR" dirty="0" err="1" smtClean="0"/>
              <a:t>rivaroxaban</a:t>
            </a:r>
            <a:endParaRPr lang="fr-FR" dirty="0" smtClean="0"/>
          </a:p>
          <a:p>
            <a:r>
              <a:rPr lang="fr-FR" b="1" dirty="0" smtClean="0"/>
              <a:t> </a:t>
            </a:r>
            <a:r>
              <a:rPr lang="fr-FR" dirty="0"/>
              <a:t>et ≤ 2,5 pour l’</a:t>
            </a:r>
            <a:r>
              <a:rPr lang="fr-FR" dirty="0" err="1"/>
              <a:t>edoxaban</a:t>
            </a:r>
            <a:r>
              <a:rPr lang="fr-FR" b="1" dirty="0"/>
              <a:t>*.</a:t>
            </a:r>
          </a:p>
          <a:p>
            <a:endParaRPr lang="fr-FR" b="1" dirty="0"/>
          </a:p>
          <a:p>
            <a:r>
              <a:rPr lang="fr-FR" b="1" u="sng" dirty="0"/>
              <a:t>Lorsque le remplacement d’un AOD par un AVK est décidé </a:t>
            </a:r>
            <a:r>
              <a:rPr lang="fr-FR" b="1" dirty="0"/>
              <a:t>:</a:t>
            </a:r>
          </a:p>
          <a:p>
            <a:r>
              <a:rPr lang="fr-FR" dirty="0"/>
              <a:t>la prise de l’AOD devra être poursuivie après le début du traitement par AVK </a:t>
            </a:r>
            <a:r>
              <a:rPr lang="fr-FR" dirty="0">
                <a:solidFill>
                  <a:srgbClr val="3366FF"/>
                </a:solidFill>
              </a:rPr>
              <a:t>jusqu’à ce que l’INR soit ≥ 2</a:t>
            </a:r>
            <a:r>
              <a:rPr lang="fr-FR" dirty="0"/>
              <a:t>. Pour le </a:t>
            </a:r>
            <a:r>
              <a:rPr lang="fr-FR" dirty="0" err="1"/>
              <a:t>dabigatran</a:t>
            </a:r>
            <a:r>
              <a:rPr lang="fr-FR" dirty="0"/>
              <a:t>, les modalités de relais dépendent de la fonction rénale du patient ;</a:t>
            </a:r>
          </a:p>
          <a:p>
            <a:r>
              <a:rPr lang="fr-FR" dirty="0"/>
              <a:t>l’AOD pouvant perturber la mesure de l’INR, ce dernier doit être mesuré juste avant une prise du médicament. Il sera mesuré à nouveau 24 heures après la dernière prise de l’AOD</a:t>
            </a:r>
          </a:p>
        </p:txBody>
      </p:sp>
    </p:spTree>
    <p:extLst>
      <p:ext uri="{BB962C8B-B14F-4D97-AF65-F5344CB8AC3E}">
        <p14:creationId xmlns:p14="http://schemas.microsoft.com/office/powerpoint/2010/main" val="37811352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387212" y="2130425"/>
            <a:ext cx="8301814" cy="1470025"/>
          </a:xfrm>
        </p:spPr>
        <p:txBody>
          <a:bodyPr>
            <a:noAutofit/>
          </a:bodyPr>
          <a:lstStyle/>
          <a:p>
            <a:r>
              <a:rPr lang="fr-FR" sz="6000" dirty="0" smtClean="0"/>
              <a:t>ET EN CAS DE CHIRURGIE ?</a:t>
            </a:r>
            <a:endParaRPr lang="fr-FR" sz="6000" dirty="0"/>
          </a:p>
        </p:txBody>
      </p:sp>
      <p:sp>
        <p:nvSpPr>
          <p:cNvPr id="5" name="Sous-titre 4"/>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384452888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303" y="382237"/>
            <a:ext cx="8720003" cy="6063199"/>
          </a:xfrm>
          <a:prstGeom prst="rect">
            <a:avLst/>
          </a:prstGeom>
        </p:spPr>
        <p:txBody>
          <a:bodyPr wrap="square">
            <a:spAutoFit/>
          </a:bodyPr>
          <a:lstStyle/>
          <a:p>
            <a:r>
              <a:rPr lang="fr-FR" sz="2800" dirty="0">
                <a:solidFill>
                  <a:srgbClr val="FF0000"/>
                </a:solidFill>
              </a:rPr>
              <a:t>Intervention planifiée</a:t>
            </a:r>
          </a:p>
          <a:p>
            <a:endParaRPr lang="fr-FR" dirty="0"/>
          </a:p>
          <a:p>
            <a:r>
              <a:rPr lang="fr-FR" dirty="0"/>
              <a:t>En règle générale, il est préférable </a:t>
            </a:r>
            <a:r>
              <a:rPr lang="fr-FR" dirty="0">
                <a:solidFill>
                  <a:srgbClr val="3366FF"/>
                </a:solidFill>
              </a:rPr>
              <a:t>d’interrompre le traitement pendant 24 heures </a:t>
            </a:r>
            <a:r>
              <a:rPr lang="fr-FR" dirty="0"/>
              <a:t>avant de pratiquer une intervention entraînant un risque de saignement mineur</a:t>
            </a:r>
            <a:r>
              <a:rPr lang="fr-FR" dirty="0" smtClean="0"/>
              <a:t>.</a:t>
            </a:r>
          </a:p>
          <a:p>
            <a:r>
              <a:rPr lang="fr-FR" dirty="0" smtClean="0"/>
              <a:t> </a:t>
            </a:r>
            <a:r>
              <a:rPr lang="fr-FR" dirty="0"/>
              <a:t>Si le risque est modéré ou majeur, l’interruption avant </a:t>
            </a:r>
            <a:r>
              <a:rPr lang="fr-FR" dirty="0">
                <a:solidFill>
                  <a:srgbClr val="3366FF"/>
                </a:solidFill>
              </a:rPr>
              <a:t>l’intervention sera d’au moins 48 </a:t>
            </a:r>
            <a:r>
              <a:rPr lang="fr-FR" dirty="0"/>
              <a:t>heures.</a:t>
            </a:r>
          </a:p>
          <a:p>
            <a:r>
              <a:rPr lang="fr-FR" dirty="0" smtClean="0"/>
              <a:t>Avec </a:t>
            </a:r>
            <a:r>
              <a:rPr lang="fr-FR" dirty="0"/>
              <a:t>le </a:t>
            </a:r>
            <a:r>
              <a:rPr lang="fr-FR" dirty="0" err="1"/>
              <a:t>dabigatran</a:t>
            </a:r>
            <a:r>
              <a:rPr lang="fr-FR" dirty="0"/>
              <a:t> et quand la </a:t>
            </a:r>
            <a:r>
              <a:rPr lang="fr-FR" u="sng" dirty="0"/>
              <a:t>fonction rénale est altérée</a:t>
            </a:r>
            <a:r>
              <a:rPr lang="fr-FR" dirty="0"/>
              <a:t>, ces délais doivent être prolongés en proportion de l’insuffisance rénale</a:t>
            </a:r>
            <a:r>
              <a:rPr lang="fr-FR" dirty="0">
                <a:solidFill>
                  <a:srgbClr val="3366FF"/>
                </a:solidFill>
              </a:rPr>
              <a:t>, jusqu’à 96 heures </a:t>
            </a:r>
            <a:r>
              <a:rPr lang="fr-FR" dirty="0"/>
              <a:t>au moins pour les patients à haut risque de saignement ayant une </a:t>
            </a:r>
            <a:r>
              <a:rPr lang="fr-FR" dirty="0" err="1"/>
              <a:t>ClCr</a:t>
            </a:r>
            <a:r>
              <a:rPr lang="fr-FR" dirty="0"/>
              <a:t> comprise entre 30 et 50 </a:t>
            </a:r>
            <a:r>
              <a:rPr lang="fr-FR" dirty="0" err="1"/>
              <a:t>mL</a:t>
            </a:r>
            <a:r>
              <a:rPr lang="fr-FR" dirty="0"/>
              <a:t>/min.</a:t>
            </a:r>
          </a:p>
          <a:p>
            <a:endParaRPr lang="fr-FR" dirty="0"/>
          </a:p>
          <a:p>
            <a:r>
              <a:rPr lang="fr-FR" dirty="0"/>
              <a:t>En cas d’intervention à très haut risque hémorragique, telle que la neurochirurgie intracrânienne, ces délais pourront être prolongés.</a:t>
            </a:r>
          </a:p>
          <a:p>
            <a:r>
              <a:rPr lang="fr-FR" dirty="0" smtClean="0"/>
              <a:t>En </a:t>
            </a:r>
            <a:r>
              <a:rPr lang="fr-FR" dirty="0"/>
              <a:t>cas de chirurgie à risque faible et en l’absence d’événement hémorragique particulier et/ou de contre-indication chirurgicale, la reprise du traitement peut avoir lieu au moins 6 heures après la fin du geste invasif, selon le schéma habituel du patient</a:t>
            </a:r>
            <a:r>
              <a:rPr lang="fr-FR" dirty="0" smtClean="0"/>
              <a:t>.</a:t>
            </a:r>
          </a:p>
          <a:p>
            <a:r>
              <a:rPr lang="fr-FR" dirty="0" smtClean="0"/>
              <a:t> </a:t>
            </a:r>
            <a:r>
              <a:rPr lang="fr-FR" dirty="0"/>
              <a:t>En cas d’accident hémorragique peropératoire, les modalités de reprise sont celles à appliquer en cas de chirurgie à risque hémorragique modéré et majeur </a:t>
            </a:r>
            <a:r>
              <a:rPr lang="fr-FR" u="sng" dirty="0"/>
              <a:t>: la reprise du traitement anticoagulant </a:t>
            </a:r>
            <a:r>
              <a:rPr lang="fr-FR" dirty="0"/>
              <a:t>est possible dès qu’une hémostase adéquate est obtenue, </a:t>
            </a:r>
            <a:r>
              <a:rPr lang="fr-FR" u="sng" dirty="0"/>
              <a:t>habituellement 24h à 72h </a:t>
            </a:r>
            <a:r>
              <a:rPr lang="fr-FR" dirty="0"/>
              <a:t>après le geste, et que l’état clinique du patient le permet. Dans l’attente, et si une </a:t>
            </a:r>
            <a:r>
              <a:rPr lang="fr-FR" dirty="0" err="1"/>
              <a:t>thromboprophylaxie</a:t>
            </a:r>
            <a:r>
              <a:rPr lang="fr-FR" dirty="0"/>
              <a:t> veineuse est indiquée, elle peut alors être assurée par l’utilisation d’héparine au moins 6 heures après l’intervention.</a:t>
            </a:r>
          </a:p>
        </p:txBody>
      </p:sp>
    </p:spTree>
    <p:extLst>
      <p:ext uri="{BB962C8B-B14F-4D97-AF65-F5344CB8AC3E}">
        <p14:creationId xmlns:p14="http://schemas.microsoft.com/office/powerpoint/2010/main" val="168377849"/>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028343"/>
            <a:ext cx="4572000" cy="5016759"/>
          </a:xfrm>
          <a:prstGeom prst="rect">
            <a:avLst/>
          </a:prstGeom>
        </p:spPr>
        <p:txBody>
          <a:bodyPr>
            <a:spAutoFit/>
          </a:bodyPr>
          <a:lstStyle/>
          <a:p>
            <a:r>
              <a:rPr lang="fr-FR" sz="3200" dirty="0" smtClean="0">
                <a:solidFill>
                  <a:srgbClr val="FF0000"/>
                </a:solidFill>
              </a:rPr>
              <a:t>Intervention </a:t>
            </a:r>
            <a:r>
              <a:rPr lang="fr-FR" sz="3200" dirty="0">
                <a:solidFill>
                  <a:srgbClr val="FF0000"/>
                </a:solidFill>
              </a:rPr>
              <a:t>non planifiée</a:t>
            </a:r>
          </a:p>
          <a:p>
            <a:endParaRPr lang="fr-FR" dirty="0"/>
          </a:p>
          <a:p>
            <a:r>
              <a:rPr lang="fr-FR" dirty="0"/>
              <a:t>L’AOD doit être interrompu. Dans la mesure du possible, il est préférable d’attendre </a:t>
            </a:r>
            <a:r>
              <a:rPr lang="fr-FR" dirty="0">
                <a:solidFill>
                  <a:srgbClr val="3366FF"/>
                </a:solidFill>
              </a:rPr>
              <a:t>12 heures au moins pour opérer et si possible, 24 heures après la dernière prise.</a:t>
            </a:r>
          </a:p>
          <a:p>
            <a:endParaRPr lang="fr-FR" dirty="0"/>
          </a:p>
          <a:p>
            <a:r>
              <a:rPr lang="fr-FR" dirty="0"/>
              <a:t>En cas de geste invasif urgent sous </a:t>
            </a:r>
            <a:r>
              <a:rPr lang="fr-FR" dirty="0" err="1"/>
              <a:t>dabigatran</a:t>
            </a:r>
            <a:r>
              <a:rPr lang="fr-FR" dirty="0"/>
              <a:t>, le recours à l’agent de neutralisation peut être envisagé dans certaines situations mais ne doit pas être systématique, notamment en cas d’intervention à risque hémorragique faible. La décision doit prendre en compte différents paramètres tel le risque hémorragique lié à l’intervention, la concentration plasmatique du </a:t>
            </a:r>
            <a:r>
              <a:rPr lang="fr-FR" dirty="0" err="1"/>
              <a:t>dabigatran</a:t>
            </a:r>
            <a:r>
              <a:rPr lang="fr-FR" dirty="0"/>
              <a:t>, le délai depuis la dernière prise ou la fonction rénale.</a:t>
            </a:r>
          </a:p>
        </p:txBody>
      </p:sp>
    </p:spTree>
    <p:extLst>
      <p:ext uri="{BB962C8B-B14F-4D97-AF65-F5344CB8AC3E}">
        <p14:creationId xmlns:p14="http://schemas.microsoft.com/office/powerpoint/2010/main" val="142678358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LEQUEL CHOISIR ?</a:t>
            </a:r>
            <a:endParaRPr lang="fr-FR" dirty="0"/>
          </a:p>
        </p:txBody>
      </p:sp>
      <p:sp>
        <p:nvSpPr>
          <p:cNvPr id="3" name="Espace réservé du contenu 2"/>
          <p:cNvSpPr>
            <a:spLocks noGrp="1"/>
          </p:cNvSpPr>
          <p:nvPr>
            <p:ph idx="1"/>
          </p:nvPr>
        </p:nvSpPr>
        <p:spPr/>
        <p:txBody>
          <a:bodyPr/>
          <a:lstStyle/>
          <a:p>
            <a:r>
              <a:rPr lang="fr-FR" b="1" dirty="0" smtClean="0">
                <a:solidFill>
                  <a:srgbClr val="FF0000"/>
                </a:solidFill>
              </a:rPr>
              <a:t>CELUI QUE L’ ON CONNAÎT</a:t>
            </a:r>
          </a:p>
          <a:p>
            <a:r>
              <a:rPr lang="fr-FR" b="1" dirty="0" smtClean="0">
                <a:solidFill>
                  <a:srgbClr val="000000"/>
                </a:solidFill>
              </a:rPr>
              <a:t>J’UTILISE LES 3</a:t>
            </a:r>
          </a:p>
          <a:p>
            <a:r>
              <a:rPr lang="fr-FR" b="1" dirty="0" smtClean="0">
                <a:solidFill>
                  <a:srgbClr val="000000"/>
                </a:solidFill>
              </a:rPr>
              <a:t>J’EVITE LE PRADAXA CHEZ LES INSUFFISANTS CARDIAQUES FRAGILES A FONCTION RENALE LIMITE QUI POURRAIENT AVOIR BESOIN  DE DIURETIQUES A FORTE DOSE.</a:t>
            </a:r>
          </a:p>
          <a:p>
            <a:endParaRPr lang="fr-FR" b="1" dirty="0"/>
          </a:p>
        </p:txBody>
      </p:sp>
    </p:spTree>
    <p:extLst>
      <p:ext uri="{BB962C8B-B14F-4D97-AF65-F5344CB8AC3E}">
        <p14:creationId xmlns:p14="http://schemas.microsoft.com/office/powerpoint/2010/main" val="169925282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MERCI POUR VOTRE ATTENTION</a:t>
            </a:r>
            <a:endParaRPr lang="fr-FR" dirty="0"/>
          </a:p>
        </p:txBody>
      </p:sp>
      <p:sp>
        <p:nvSpPr>
          <p:cNvPr id="3" name="Sous-titre 2"/>
          <p:cNvSpPr>
            <a:spLocks noGrp="1"/>
          </p:cNvSpPr>
          <p:nvPr>
            <p:ph type="subTitle" idx="1"/>
          </p:nvPr>
        </p:nvSpPr>
        <p:spPr/>
        <p:txBody>
          <a:bodyPr>
            <a:normAutofit/>
          </a:bodyPr>
          <a:lstStyle/>
          <a:p>
            <a:r>
              <a:rPr lang="fr-FR" sz="6000" dirty="0" smtClean="0"/>
              <a:t>DES QUESTIONS?</a:t>
            </a:r>
            <a:endParaRPr lang="fr-FR" sz="6000" dirty="0"/>
          </a:p>
        </p:txBody>
      </p:sp>
    </p:spTree>
    <p:extLst>
      <p:ext uri="{BB962C8B-B14F-4D97-AF65-F5344CB8AC3E}">
        <p14:creationId xmlns:p14="http://schemas.microsoft.com/office/powerpoint/2010/main" val="3878146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idx="4294967295"/>
          </p:nvPr>
        </p:nvSpPr>
        <p:spPr/>
        <p:txBody>
          <a:bodyPr lIns="91440" tIns="45720" rIns="91440" bIns="45720">
            <a:normAutofit fontScale="90000"/>
          </a:bodyPr>
          <a:lstStyle/>
          <a:p>
            <a:pPr eaLnBrk="1" hangingPunct="1"/>
            <a:r>
              <a:rPr lang="fr-FR" sz="4000" dirty="0" smtClean="0">
                <a:latin typeface="Arial" charset="0"/>
                <a:cs typeface="Arial Unicode MS" charset="0"/>
              </a:rPr>
              <a:t>LES ANTI-THROMBOTIQUES  OU ANTI-COAGULANTS</a:t>
            </a:r>
            <a:endParaRPr lang="fr-FR" sz="4000" dirty="0">
              <a:latin typeface="Arial" charset="0"/>
              <a:cs typeface="Arial Unicode MS" charset="0"/>
            </a:endParaRPr>
          </a:p>
        </p:txBody>
      </p:sp>
      <p:sp>
        <p:nvSpPr>
          <p:cNvPr id="9219" name="Espace réservé du contenu 2"/>
          <p:cNvSpPr>
            <a:spLocks noGrp="1"/>
          </p:cNvSpPr>
          <p:nvPr>
            <p:ph idx="4294967295"/>
          </p:nvPr>
        </p:nvSpPr>
        <p:spPr>
          <a:xfrm>
            <a:off x="457200" y="2057400"/>
            <a:ext cx="8573620" cy="4064000"/>
          </a:xfrm>
        </p:spPr>
        <p:txBody>
          <a:bodyPr lIns="91440" tIns="45720" rIns="91440" bIns="45720">
            <a:noAutofit/>
          </a:bodyPr>
          <a:lstStyle/>
          <a:p>
            <a:pPr defTabSz="457200" eaLnBrk="1" hangingPunct="1"/>
            <a:r>
              <a:rPr lang="fr-FR" sz="2400" dirty="0">
                <a:latin typeface="Arial" charset="0"/>
                <a:cs typeface="Arial Unicode MS" charset="0"/>
              </a:rPr>
              <a:t>1916   HNF  découverte </a:t>
            </a:r>
            <a:r>
              <a:rPr lang="fr-FR" sz="2400" dirty="0" err="1">
                <a:latin typeface="Arial" charset="0"/>
                <a:cs typeface="Arial Unicode MS" charset="0"/>
              </a:rPr>
              <a:t>McLean</a:t>
            </a:r>
            <a:r>
              <a:rPr lang="fr-FR" sz="2400" dirty="0">
                <a:latin typeface="Arial" charset="0"/>
                <a:cs typeface="Arial Unicode MS" charset="0"/>
              </a:rPr>
              <a:t> </a:t>
            </a:r>
            <a:r>
              <a:rPr lang="fr-FR" sz="2400" dirty="0" err="1">
                <a:latin typeface="Arial" charset="0"/>
                <a:cs typeface="Arial Unicode MS" charset="0"/>
              </a:rPr>
              <a:t>Howell</a:t>
            </a:r>
            <a:endParaRPr lang="fr-FR" sz="2400" dirty="0">
              <a:latin typeface="Arial" charset="0"/>
              <a:cs typeface="Arial Unicode MS" charset="0"/>
            </a:endParaRPr>
          </a:p>
          <a:p>
            <a:pPr defTabSz="457200" eaLnBrk="1" hangingPunct="1"/>
            <a:r>
              <a:rPr lang="fr-FR" sz="2400" dirty="0">
                <a:latin typeface="Arial" charset="0"/>
                <a:cs typeface="Arial Unicode MS" charset="0"/>
              </a:rPr>
              <a:t>1939   HNF  début utilisation en prophylaxie en orthopédie</a:t>
            </a:r>
          </a:p>
          <a:p>
            <a:pPr defTabSz="457200" eaLnBrk="1" hangingPunct="1"/>
            <a:r>
              <a:rPr lang="fr-FR" sz="2400" dirty="0">
                <a:latin typeface="Arial" charset="0"/>
                <a:cs typeface="Arial Unicode MS" charset="0"/>
              </a:rPr>
              <a:t>1948   </a:t>
            </a:r>
            <a:r>
              <a:rPr lang="fr-FR" sz="2400" dirty="0" err="1">
                <a:latin typeface="Arial" charset="0"/>
                <a:cs typeface="Arial Unicode MS" charset="0"/>
              </a:rPr>
              <a:t>Warfarine</a:t>
            </a:r>
            <a:r>
              <a:rPr lang="fr-FR" sz="2400" dirty="0">
                <a:latin typeface="Arial" charset="0"/>
                <a:cs typeface="Arial Unicode MS" charset="0"/>
              </a:rPr>
              <a:t> mise au point</a:t>
            </a:r>
          </a:p>
          <a:p>
            <a:pPr defTabSz="457200" eaLnBrk="1" hangingPunct="1"/>
            <a:r>
              <a:rPr lang="fr-FR" sz="2400" dirty="0">
                <a:latin typeface="Arial" charset="0"/>
                <a:cs typeface="Arial Unicode MS" charset="0"/>
              </a:rPr>
              <a:t>1954   </a:t>
            </a:r>
            <a:r>
              <a:rPr lang="fr-FR" sz="2400" dirty="0" err="1">
                <a:latin typeface="Arial" charset="0"/>
                <a:cs typeface="Arial Unicode MS" charset="0"/>
              </a:rPr>
              <a:t>Warfarine</a:t>
            </a:r>
            <a:r>
              <a:rPr lang="fr-FR" sz="2400" dirty="0">
                <a:latin typeface="Arial" charset="0"/>
                <a:cs typeface="Arial Unicode MS" charset="0"/>
              </a:rPr>
              <a:t> commercialisation</a:t>
            </a:r>
          </a:p>
          <a:p>
            <a:pPr defTabSz="457200" eaLnBrk="1" hangingPunct="1"/>
            <a:r>
              <a:rPr lang="fr-FR" sz="2400" dirty="0">
                <a:latin typeface="Arial" charset="0"/>
                <a:cs typeface="Arial Unicode MS" charset="0"/>
              </a:rPr>
              <a:t>1976   HBPM début de mise au point (75 </a:t>
            </a:r>
            <a:r>
              <a:rPr lang="fr-FR" sz="2400" dirty="0" err="1">
                <a:latin typeface="Arial" charset="0"/>
                <a:cs typeface="Arial Unicode MS" charset="0"/>
              </a:rPr>
              <a:t>Kakkar</a:t>
            </a:r>
            <a:r>
              <a:rPr lang="fr-FR" sz="2400" dirty="0">
                <a:latin typeface="Arial" charset="0"/>
                <a:cs typeface="Arial Unicode MS" charset="0"/>
              </a:rPr>
              <a:t> VV Lancet)</a:t>
            </a:r>
          </a:p>
          <a:p>
            <a:pPr defTabSz="457200" eaLnBrk="1" hangingPunct="1"/>
            <a:r>
              <a:rPr lang="fr-FR" sz="2400" dirty="0">
                <a:latin typeface="Arial" charset="0"/>
                <a:cs typeface="Arial Unicode MS" charset="0"/>
              </a:rPr>
              <a:t>2002   </a:t>
            </a:r>
            <a:r>
              <a:rPr lang="fr-FR" sz="2400" dirty="0" err="1">
                <a:latin typeface="Arial" charset="0"/>
                <a:cs typeface="Arial Unicode MS" charset="0"/>
              </a:rPr>
              <a:t>Fondaparinux</a:t>
            </a:r>
            <a:endParaRPr lang="fr-FR" sz="2400" dirty="0">
              <a:latin typeface="Arial" charset="0"/>
              <a:cs typeface="Arial Unicode MS" charset="0"/>
            </a:endParaRPr>
          </a:p>
          <a:p>
            <a:pPr defTabSz="457200" eaLnBrk="1" hangingPunct="1"/>
            <a:r>
              <a:rPr lang="fr-FR" sz="2400" dirty="0">
                <a:latin typeface="Arial" charset="0"/>
                <a:cs typeface="Arial Unicode MS" charset="0"/>
              </a:rPr>
              <a:t>2003-2006 </a:t>
            </a:r>
            <a:r>
              <a:rPr lang="fr-FR" sz="2400" dirty="0" err="1">
                <a:latin typeface="Arial" charset="0"/>
                <a:cs typeface="Arial Unicode MS" charset="0"/>
              </a:rPr>
              <a:t>Ximelagatran</a:t>
            </a:r>
            <a:r>
              <a:rPr lang="fr-FR" sz="2400" dirty="0">
                <a:latin typeface="Arial" charset="0"/>
                <a:cs typeface="Arial Unicode MS" charset="0"/>
              </a:rPr>
              <a:t> </a:t>
            </a:r>
            <a:r>
              <a:rPr lang="fr-FR" sz="2400" dirty="0" err="1">
                <a:latin typeface="Arial" charset="0"/>
                <a:cs typeface="Arial Unicode MS" charset="0"/>
              </a:rPr>
              <a:t>Exanta</a:t>
            </a:r>
            <a:endParaRPr lang="fr-FR" sz="2400" dirty="0">
              <a:latin typeface="Arial" charset="0"/>
              <a:cs typeface="Arial Unicode MS" charset="0"/>
            </a:endParaRPr>
          </a:p>
          <a:p>
            <a:pPr defTabSz="457200" eaLnBrk="1" hangingPunct="1"/>
            <a:r>
              <a:rPr lang="fr-FR" sz="2400" dirty="0">
                <a:latin typeface="Arial" charset="0"/>
                <a:cs typeface="Arial Unicode MS" charset="0"/>
              </a:rPr>
              <a:t>2009   AMM </a:t>
            </a:r>
            <a:r>
              <a:rPr lang="fr-FR" sz="2400" dirty="0" smtClean="0">
                <a:latin typeface="Arial" charset="0"/>
                <a:cs typeface="Arial Unicode MS" charset="0"/>
              </a:rPr>
              <a:t>européenne </a:t>
            </a:r>
            <a:r>
              <a:rPr lang="fr-FR" sz="2400" dirty="0">
                <a:latin typeface="Arial" charset="0"/>
                <a:cs typeface="Arial Unicode MS" charset="0"/>
              </a:rPr>
              <a:t>pour </a:t>
            </a:r>
            <a:r>
              <a:rPr lang="fr-FR" sz="2400" dirty="0" err="1">
                <a:latin typeface="Arial" charset="0"/>
                <a:cs typeface="Arial Unicode MS" charset="0"/>
              </a:rPr>
              <a:t>Dabigatran</a:t>
            </a:r>
            <a:r>
              <a:rPr lang="fr-FR" sz="2400" dirty="0">
                <a:latin typeface="Arial" charset="0"/>
                <a:cs typeface="Arial Unicode MS" charset="0"/>
              </a:rPr>
              <a:t> et </a:t>
            </a:r>
            <a:r>
              <a:rPr lang="fr-FR" sz="2400" dirty="0" err="1">
                <a:latin typeface="Arial" charset="0"/>
                <a:cs typeface="Arial Unicode MS" charset="0"/>
              </a:rPr>
              <a:t>Rivaroxaban</a:t>
            </a:r>
            <a:endParaRPr lang="fr-FR" sz="2400" dirty="0">
              <a:latin typeface="Arial" charset="0"/>
              <a:cs typeface="Arial Unicode MS" charset="0"/>
            </a:endParaRPr>
          </a:p>
        </p:txBody>
      </p:sp>
    </p:spTree>
    <p:extLst>
      <p:ext uri="{BB962C8B-B14F-4D97-AF65-F5344CB8AC3E}">
        <p14:creationId xmlns:p14="http://schemas.microsoft.com/office/powerpoint/2010/main" val="21121131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MECANISME D ‘ ACTION</a:t>
            </a:r>
            <a:endParaRPr lang="fr-FR" dirty="0"/>
          </a:p>
        </p:txBody>
      </p:sp>
      <p:sp>
        <p:nvSpPr>
          <p:cNvPr id="3" name="Espace réservé du contenu 2"/>
          <p:cNvSpPr>
            <a:spLocks noGrp="1"/>
          </p:cNvSpPr>
          <p:nvPr>
            <p:ph idx="1"/>
          </p:nvPr>
        </p:nvSpPr>
        <p:spPr/>
        <p:txBody>
          <a:bodyPr/>
          <a:lstStyle/>
          <a:p>
            <a:r>
              <a:rPr lang="fr-FR" dirty="0" smtClean="0"/>
              <a:t>AVK  BLOQUENT LA VIT K1</a:t>
            </a:r>
          </a:p>
          <a:p>
            <a:endParaRPr lang="fr-FR" dirty="0"/>
          </a:p>
          <a:p>
            <a:r>
              <a:rPr lang="fr-FR" dirty="0" smtClean="0"/>
              <a:t>DABI</a:t>
            </a:r>
            <a:r>
              <a:rPr lang="fr-FR" dirty="0" smtClean="0">
                <a:solidFill>
                  <a:srgbClr val="FF0000"/>
                </a:solidFill>
              </a:rPr>
              <a:t>GATRAN</a:t>
            </a:r>
            <a:r>
              <a:rPr lang="fr-FR" dirty="0" smtClean="0"/>
              <a:t>  INHIBE LA THROMBINE FACTEUR 2A</a:t>
            </a:r>
          </a:p>
          <a:p>
            <a:endParaRPr lang="fr-FR" dirty="0"/>
          </a:p>
          <a:p>
            <a:r>
              <a:rPr lang="fr-FR" dirty="0" smtClean="0"/>
              <a:t>RIVARO</a:t>
            </a:r>
            <a:r>
              <a:rPr lang="fr-FR" dirty="0" smtClean="0">
                <a:solidFill>
                  <a:srgbClr val="FF0000"/>
                </a:solidFill>
              </a:rPr>
              <a:t>XABAN </a:t>
            </a:r>
            <a:r>
              <a:rPr lang="fr-FR" dirty="0" smtClean="0"/>
              <a:t>ET API</a:t>
            </a:r>
            <a:r>
              <a:rPr lang="fr-FR" dirty="0" smtClean="0">
                <a:solidFill>
                  <a:srgbClr val="FF0000"/>
                </a:solidFill>
              </a:rPr>
              <a:t>XABAN</a:t>
            </a:r>
            <a:r>
              <a:rPr lang="fr-FR" dirty="0" smtClean="0"/>
              <a:t> INHIBENT LE FACTEUR X</a:t>
            </a:r>
            <a:endParaRPr lang="fr-FR" dirty="0"/>
          </a:p>
        </p:txBody>
      </p:sp>
    </p:spTree>
    <p:extLst>
      <p:ext uri="{BB962C8B-B14F-4D97-AF65-F5344CB8AC3E}">
        <p14:creationId xmlns:p14="http://schemas.microsoft.com/office/powerpoint/2010/main" val="22109204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a:extLst>
              <a:ext uri="{28A0092B-C50C-407E-A947-70E740481C1C}">
                <a14:useLocalDpi xmlns:a14="http://schemas.microsoft.com/office/drawing/2010/main" val="0"/>
              </a:ext>
            </a:extLst>
          </a:blip>
          <a:srcRect l="15292" t="19643" r="10587" b="3574"/>
          <a:stretch>
            <a:fillRect/>
          </a:stretch>
        </p:blipFill>
        <p:spPr bwMode="auto">
          <a:xfrm>
            <a:off x="539750" y="1447802"/>
            <a:ext cx="7848600" cy="4492625"/>
          </a:xfrm>
          <a:prstGeom prst="rect">
            <a:avLst/>
          </a:prstGeom>
          <a:noFill/>
          <a:ln>
            <a:noFill/>
          </a:ln>
          <a:effectLst/>
          <a:extLst>
            <a:ext uri="{909E8E84-426E-40dd-AFC4-6F175D3DCCD1}">
              <a14:hiddenFill xmlns:a14="http://schemas.microsoft.com/office/drawing/2010/main">
                <a:blipFill dpi="0" rotWithShape="0">
                  <a:blip/>
                  <a:srcRect l="15292" t="19643" r="10587" b="357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4211" name="Text Box 3"/>
          <p:cNvSpPr txBox="1">
            <a:spLocks noChangeArrowheads="1"/>
          </p:cNvSpPr>
          <p:nvPr/>
        </p:nvSpPr>
        <p:spPr bwMode="auto">
          <a:xfrm>
            <a:off x="179388" y="69852"/>
            <a:ext cx="8964612"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FFFFFF"/>
                </a:solidFill>
                <a:latin typeface="Arial" charset="0"/>
                <a:ea typeface="ＭＳ Ｐゴシック"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latin typeface="Arial" charset="0"/>
                <a:ea typeface="Arial Unicode MS"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charset="0"/>
                <a:ea typeface="Arial Unicode MS"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Arial" charset="0"/>
                <a:ea typeface="Arial Unicode MS"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Arial" charset="0"/>
                <a:ea typeface="Arial Unicode MS" charset="0"/>
                <a:cs typeface="Arial Unicode MS" charset="0"/>
              </a:defRPr>
            </a:lvl5pPr>
            <a:lvl6pPr>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Arial" charset="0"/>
                <a:ea typeface="Arial Unicode MS" charset="0"/>
                <a:cs typeface="Arial Unicode MS" charset="0"/>
              </a:defRPr>
            </a:lvl6pPr>
            <a:lvl7pPr>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Arial" charset="0"/>
                <a:ea typeface="Arial Unicode MS" charset="0"/>
                <a:cs typeface="Arial Unicode MS" charset="0"/>
              </a:defRPr>
            </a:lvl7pPr>
            <a:lvl8pPr>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Arial" charset="0"/>
                <a:ea typeface="Arial Unicode MS" charset="0"/>
                <a:cs typeface="Arial Unicode MS" charset="0"/>
              </a:defRPr>
            </a:lvl8pPr>
            <a:lvl9pPr>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Arial" charset="0"/>
                <a:ea typeface="Arial Unicode MS" charset="0"/>
                <a:cs typeface="Arial Unicode MS" charset="0"/>
              </a:defRPr>
            </a:lvl9pPr>
          </a:lstStyle>
          <a:p>
            <a:pPr eaLnBrk="1" hangingPunct="1">
              <a:lnSpc>
                <a:spcPct val="96000"/>
              </a:lnSpc>
              <a:buClr>
                <a:srgbClr val="006633"/>
              </a:buClr>
              <a:buSzPct val="100000"/>
              <a:buFont typeface="Garamond" charset="0"/>
              <a:buNone/>
            </a:pPr>
            <a:r>
              <a:rPr lang="en-GB" sz="4000">
                <a:solidFill>
                  <a:srgbClr val="006633"/>
                </a:solidFill>
                <a:latin typeface="Comic Sans MS" charset="0"/>
              </a:rPr>
              <a:t> Anticoagulants en développement</a:t>
            </a:r>
          </a:p>
        </p:txBody>
      </p:sp>
    </p:spTree>
    <p:extLst>
      <p:ext uri="{BB962C8B-B14F-4D97-AF65-F5344CB8AC3E}">
        <p14:creationId xmlns:p14="http://schemas.microsoft.com/office/powerpoint/2010/main" val="7590609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689</TotalTime>
  <Words>4158</Words>
  <Application>Microsoft Macintosh PowerPoint</Application>
  <PresentationFormat>Présentation à l'écran (4:3)</PresentationFormat>
  <Paragraphs>536</Paragraphs>
  <Slides>67</Slides>
  <Notes>9</Notes>
  <HiddenSlides>0</HiddenSlides>
  <MMClips>0</MMClips>
  <ScaleCrop>false</ScaleCrop>
  <HeadingPairs>
    <vt:vector size="4" baseType="variant">
      <vt:variant>
        <vt:lpstr>Thème</vt:lpstr>
      </vt:variant>
      <vt:variant>
        <vt:i4>1</vt:i4>
      </vt:variant>
      <vt:variant>
        <vt:lpstr>Titres des diapositives</vt:lpstr>
      </vt:variant>
      <vt:variant>
        <vt:i4>67</vt:i4>
      </vt:variant>
    </vt:vector>
  </HeadingPairs>
  <TitlesOfParts>
    <vt:vector size="68" baseType="lpstr">
      <vt:lpstr>Thème Office</vt:lpstr>
      <vt:lpstr>ANTICOAGULANTS ORAUX ACO</vt:lpstr>
      <vt:lpstr>Thème  difficile</vt:lpstr>
      <vt:lpstr>LES CHIFFRES EN France  JUIN 2018</vt:lpstr>
      <vt:lpstr>POURQUOI ? POURQUI ?</vt:lpstr>
      <vt:lpstr>PRE TEST</vt:lpstr>
      <vt:lpstr>DANS LES INDICATIONS CITEES</vt:lpstr>
      <vt:lpstr>LES ANTI-THROMBOTIQUES  OU ANTI-COAGULANTS</vt:lpstr>
      <vt:lpstr>MECANISME D ‘ ACTION</vt:lpstr>
      <vt:lpstr>Présentation PowerPoint</vt:lpstr>
      <vt:lpstr>Présentation PowerPoint</vt:lpstr>
      <vt:lpstr>LES AVK</vt:lpstr>
      <vt:lpstr>AVK</vt:lpstr>
      <vt:lpstr>AVK CONTRE-INDIQUES</vt:lpstr>
      <vt:lpstr>AVK ET INSUFFISANCE RENALE  clcr &lt;20</vt:lpstr>
      <vt:lpstr>AVK  ET  FA</vt:lpstr>
      <vt:lpstr>Fenêtre thérapeutique des AVK</vt:lpstr>
      <vt:lpstr>VARIATIONS INR</vt:lpstr>
      <vt:lpstr>NACO===ETUDES</vt:lpstr>
      <vt:lpstr>IL Y A 10 ANS PATIENT EN FA: AVK ? </vt:lpstr>
      <vt:lpstr>Présentation PowerPoint</vt:lpstr>
      <vt:lpstr>ET AUJOURD’HUI ?</vt:lpstr>
      <vt:lpstr>LA FA EST D’AUTANT PLUS GRAVE QUE L’ON EST AGE ET UNE FEMME</vt:lpstr>
      <vt:lpstr>La FA a des conséquences graves</vt:lpstr>
      <vt:lpstr>RISQUE AVC: chads2 OU CHA2DS2-VASc     RISQUE DE SAIGNEMENT:HAS-BLED</vt:lpstr>
      <vt:lpstr>Risque d’AVC et score CHA2DS2-VASc (1,2)</vt:lpstr>
      <vt:lpstr>Risque de saignement majeur  et score HAS-BLED</vt:lpstr>
      <vt:lpstr>PRESCRIPTION SI</vt:lpstr>
      <vt:lpstr>Les risques majeurs des nouveaux anticoagulants oraux sont similaires à ceux des AVK:</vt:lpstr>
      <vt:lpstr>NACO  OU AOD</vt:lpstr>
      <vt:lpstr>NACO   NON INDIQUES</vt:lpstr>
      <vt:lpstr>Présentation PowerPoint</vt:lpstr>
      <vt:lpstr>Présentation PowerPoint</vt:lpstr>
      <vt:lpstr>Présentation PowerPoint</vt:lpstr>
      <vt:lpstr>Présentation PowerPoint</vt:lpstr>
      <vt:lpstr>Présentation PowerPoint</vt:lpstr>
      <vt:lpstr>Présentation PowerPoint</vt:lpstr>
      <vt:lpstr>Comparaisons…</vt:lpstr>
      <vt:lpstr>Présentation PowerPoint</vt:lpstr>
      <vt:lpstr>Présentation PowerPoint</vt:lpstr>
      <vt:lpstr>CA SE COMPLIQUE</vt:lpstr>
      <vt:lpstr>Présentation PowerPoint</vt:lpstr>
      <vt:lpstr>AVK                         AOD</vt:lpstr>
      <vt:lpstr>AVK                        AOD</vt:lpstr>
      <vt:lpstr>AVK                         AOD</vt:lpstr>
      <vt:lpstr>LEQUEL PRESCRIRE ?</vt:lpstr>
      <vt:lpstr>Présentation PowerPoint</vt:lpstr>
      <vt:lpstr>Des questions posées!!!!!!</vt:lpstr>
      <vt:lpstr>BENEFICES&gt;RISQUE == ON PRESCRIT</vt:lpstr>
      <vt:lpstr>INFORMER</vt:lpstr>
      <vt:lpstr>CAS PRATIQUES</vt:lpstr>
      <vt:lpstr>Présentation PowerPoint</vt:lpstr>
      <vt:lpstr>FA ET CORONARITE</vt:lpstr>
      <vt:lpstr>PROBLEMATIQUE</vt:lpstr>
      <vt:lpstr>REPONSE</vt:lpstr>
      <vt:lpstr>LE TRAITEMENT ANTICOAGULANT SERA PRIVILEGIE</vt:lpstr>
      <vt:lpstr>Présentation PowerPoint</vt:lpstr>
      <vt:lpstr>Présentation PowerPoint</vt:lpstr>
      <vt:lpstr>ET EN CAS DE PONTAGE + FA ?</vt:lpstr>
      <vt:lpstr>Présentation PowerPoint</vt:lpstr>
      <vt:lpstr>Présentation PowerPoint</vt:lpstr>
      <vt:lpstr>Présentation PowerPoint</vt:lpstr>
      <vt:lpstr>Présentation PowerPoint</vt:lpstr>
      <vt:lpstr>ET EN CAS DE CHIRURGIE ?</vt:lpstr>
      <vt:lpstr>Présentation PowerPoint</vt:lpstr>
      <vt:lpstr>Présentation PowerPoint</vt:lpstr>
      <vt:lpstr>LEQUEL CHOISIR ?</vt:lpstr>
      <vt:lpstr>MERCI POUR VOTRE ATTENTION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ANTICOAGULANTS</dc:title>
  <dc:creator>Jean-Pierre Coulomb</dc:creator>
  <cp:lastModifiedBy>Jean-Pierre Coulomb</cp:lastModifiedBy>
  <cp:revision>50</cp:revision>
  <dcterms:created xsi:type="dcterms:W3CDTF">2018-11-12T18:01:17Z</dcterms:created>
  <dcterms:modified xsi:type="dcterms:W3CDTF">2018-11-28T21:35:43Z</dcterms:modified>
</cp:coreProperties>
</file>