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5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D606111-FB26-42A8-B139-693E28BFA4F3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252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622FC4A-068F-4B14-95B9-BBA3F3D8BB07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7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3B63521-6A77-48FC-9A86-F3A90789883C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21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37" name="Image 36"/>
          <p:cNvPicPr/>
          <p:nvPr/>
        </p:nvPicPr>
        <p:blipFill>
          <a:blip r:embed="rId2"/>
          <a:stretch/>
        </p:blipFill>
        <p:spPr>
          <a:xfrm>
            <a:off x="1620720" y="1600200"/>
            <a:ext cx="5901480" cy="4708800"/>
          </a:xfrm>
          <a:prstGeom prst="rect">
            <a:avLst/>
          </a:prstGeom>
          <a:ln>
            <a:noFill/>
          </a:ln>
        </p:spPr>
      </p:pic>
      <p:pic>
        <p:nvPicPr>
          <p:cNvPr id="38" name="Image 37"/>
          <p:cNvPicPr/>
          <p:nvPr/>
        </p:nvPicPr>
        <p:blipFill>
          <a:blip r:embed="rId2"/>
          <a:stretch/>
        </p:blipFill>
        <p:spPr>
          <a:xfrm>
            <a:off x="1620720" y="1600200"/>
            <a:ext cx="5901480" cy="470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76" name="Image 75"/>
          <p:cNvPicPr/>
          <p:nvPr/>
        </p:nvPicPr>
        <p:blipFill>
          <a:blip r:embed="rId2"/>
          <a:stretch/>
        </p:blipFill>
        <p:spPr>
          <a:xfrm>
            <a:off x="1620720" y="1600200"/>
            <a:ext cx="5901480" cy="4708800"/>
          </a:xfrm>
          <a:prstGeom prst="rect">
            <a:avLst/>
          </a:prstGeom>
          <a:ln>
            <a:noFill/>
          </a:ln>
        </p:spPr>
      </p:pic>
      <p:pic>
        <p:nvPicPr>
          <p:cNvPr id="77" name="Image 76"/>
          <p:cNvPicPr/>
          <p:nvPr/>
        </p:nvPicPr>
        <p:blipFill>
          <a:blip r:embed="rId2"/>
          <a:stretch/>
        </p:blipFill>
        <p:spPr>
          <a:xfrm>
            <a:off x="1620720" y="1600200"/>
            <a:ext cx="5901480" cy="470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45720" tIns="0" rIns="45720" bIns="0" anchor="b"/>
          <a:lstStyle/>
          <a:p>
            <a:pPr algn="ctr">
              <a:lnSpc>
                <a:spcPct val="100000"/>
              </a:lnSpc>
            </a:pPr>
            <a:r>
              <a:rPr lang="fr-FR" sz="4800" b="1" strike="noStrike" cap="all" spc="-1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Modifiez le style du titre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10/10/2017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tIns="45000" rIns="0" bIns="45000" anchor="b"/>
          <a:lstStyle/>
          <a:p>
            <a:pPr algn="r">
              <a:lnSpc>
                <a:spcPct val="100000"/>
              </a:lnSpc>
            </a:pPr>
            <a:fld id="{1151B219-A26B-4377-942F-A392988FFBB4}" type="slidenum">
              <a:rPr lang="fr-FR" sz="1200" b="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Cliquez pour éditer le format du plan de texte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Second niveau de plan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Troisième niveau de plan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Quatrième niveau de plan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Cinquième niveau de plan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Sixième niveau de plan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strike="noStrike" spc="-1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Modifiez le style du titre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Cliquez pour éditer le format du plan de texte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Second niveau de plan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Troisième niveau de plan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Quatrième niveau de plan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Cinquième niveau de plan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Sixième niveau de plan</a:t>
            </a: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Septième niveau de planModifiez les styles du texte du masque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Deuxième niveau</a:t>
            </a:r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1134000" lvl="2" indent="-228240">
              <a:lnSpc>
                <a:spcPct val="100000"/>
              </a:lnSpc>
              <a:buClr>
                <a:srgbClr val="FFFFFF"/>
              </a:buClr>
              <a:buSzPct val="95000"/>
              <a:buFont typeface="Wingdings" charset="2"/>
              <a:buChar char=""/>
            </a:pPr>
            <a:r>
              <a:rPr lang="fr-FR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Troisième niveau</a:t>
            </a:r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1353240" lvl="3" indent="-182520">
              <a:lnSpc>
                <a:spcPct val="100000"/>
              </a:lnSpc>
              <a:buClr>
                <a:srgbClr val="FFFFFF"/>
              </a:buClr>
              <a:buFont typeface="Wingdings 3" charset="2"/>
              <a:buChar char=""/>
            </a:pPr>
            <a:r>
              <a:rPr lang="fr-F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Quatrième niveau</a:t>
            </a:r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1545480" lvl="4" indent="-182520">
              <a:lnSpc>
                <a:spcPct val="100000"/>
              </a:lnSpc>
              <a:buClr>
                <a:srgbClr val="FFFFFF"/>
              </a:buClr>
              <a:buFont typeface="Wingdings 2" charset="2"/>
              <a:buChar char=""/>
            </a:pPr>
            <a:r>
              <a:rPr lang="fr-F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Cinquième niveau</a:t>
            </a:r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10/10/2017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tIns="45000" rIns="0" bIns="45000" anchor="b"/>
          <a:lstStyle/>
          <a:p>
            <a:pPr algn="r">
              <a:lnSpc>
                <a:spcPct val="100000"/>
              </a:lnSpc>
            </a:pPr>
            <a:fld id="{6C584B1E-BCE1-46D9-B2DC-91D23E20B762}" type="slidenum">
              <a:rPr lang="fr-FR" sz="1200" b="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allaitement.ca/wp-content/uploads/Expression-manuelle-du-lait-Marmet.pdf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fr.slideshare.net/ausecoursjesuispapa/le-guide-de-lallaitement-matern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u-pauline.com/" TargetMode="External"/><Relationship Id="rId7" Type="http://schemas.openxmlformats.org/officeDocument/2006/relationships/hyperlink" Target="https://ami-des-bebes.fr/" TargetMode="External"/><Relationship Id="rId2" Type="http://schemas.openxmlformats.org/officeDocument/2006/relationships/hyperlink" Target="http://www.lllfrance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perinat-france.org/" TargetMode="External"/><Relationship Id="rId5" Type="http://schemas.openxmlformats.org/officeDocument/2006/relationships/hyperlink" Target="http://www.santeallaitementmaternel.com/" TargetMode="External"/><Relationship Id="rId4" Type="http://schemas.openxmlformats.org/officeDocument/2006/relationships/hyperlink" Target="http://www.coordination-allaitement.org/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21920" y="476640"/>
            <a:ext cx="8229240" cy="1828440"/>
          </a:xfrm>
          <a:prstGeom prst="rect">
            <a:avLst/>
          </a:prstGeom>
          <a:noFill/>
          <a:ln>
            <a:noFill/>
          </a:ln>
        </p:spPr>
        <p:txBody>
          <a:bodyPr lIns="45720" tIns="0" rIns="45720" bIns="0" anchor="b"/>
          <a:lstStyle/>
          <a:p>
            <a:pPr algn="ctr">
              <a:lnSpc>
                <a:spcPct val="100000"/>
              </a:lnSpc>
            </a:pPr>
            <a:r>
              <a:rPr lang="fr-FR" sz="4800" b="1" strike="noStrike" cap="all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Allaitement maternel et ses </a:t>
            </a:r>
            <a:r>
              <a:rPr lang="fr-FR" sz="4800" b="1" strike="noStrike" cap="all" spc="-1" dirty="0" smtClean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complications</a:t>
            </a:r>
            <a:endParaRPr lang="fr-F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84" name="Image 3"/>
          <p:cNvPicPr/>
          <p:nvPr/>
        </p:nvPicPr>
        <p:blipFill>
          <a:blip r:embed="rId2"/>
          <a:stretch/>
        </p:blipFill>
        <p:spPr>
          <a:xfrm>
            <a:off x="2639360" y="2564240"/>
            <a:ext cx="3732840" cy="3745080"/>
          </a:xfrm>
          <a:prstGeom prst="rect">
            <a:avLst/>
          </a:prstGeom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6084168" y="638132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Marie-Agnès DENERVAUD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732240" y="1886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14/10/2017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332640"/>
            <a:ext cx="8229240" cy="6264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u="sng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Ejection</a:t>
            </a:r>
            <a:r>
              <a:rPr lang="fr-FR" sz="2800" b="0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du lait </a:t>
            </a: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: 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Succion efficace aréole 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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ocytocine 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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éjection du lait des alvéoles dans les canaux.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Action mécanique de la langue + dépression intrabuccale 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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extraction du lait des canaux.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Libération ocytocine : stimulée par les contacts sensoriels avec le BB.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Régulation de la production de lait </a:t>
            </a: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: 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La prolactine : le taux sanguin ne régule pas le volume de lait produit.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Le principal régulateur : BB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Variations </a:t>
            </a:r>
            <a:r>
              <a:rPr lang="fr-FR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interindividuelles 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++ dans la pratique de l’AM.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Volume et composition du lait : indépendant de l’alimentation de la mère.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strike="noStrike" spc="-1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Les bénéfices de l’AM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457200" y="1268760"/>
            <a:ext cx="8229240" cy="547260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137160" algn="ctr">
              <a:lnSpc>
                <a:spcPct val="100000"/>
              </a:lnSpc>
            </a:pPr>
            <a:r>
              <a:rPr lang="fr-FR" sz="3000" b="1" strike="noStrike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Pour l’enfant</a:t>
            </a: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Protection</a:t>
            </a: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Cellules vivantes (macrophages, lymphocytes…)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Immunoglobulines (</a:t>
            </a:r>
            <a:r>
              <a:rPr lang="fr-FR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IgA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)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Lactoferrine 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Lysozyme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Oligosaccharides et </a:t>
            </a:r>
            <a:r>
              <a:rPr lang="fr-FR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Glycoconjugués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85360" algn="ctr"/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…</a:t>
            </a: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722520" indent="-45684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Communication</a:t>
            </a: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722520" indent="-45684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Nutrition</a:t>
            </a: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1042560" lvl="1" indent="-45684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Macronutriments : protéines, glucides, lipides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1042560" lvl="1" indent="-45684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Micronutriments : oligoéléments (calcium, </a:t>
            </a:r>
            <a:r>
              <a:rPr lang="fr-FR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phospore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, magnésium…) et vitamines.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1042560" lvl="1" indent="-45684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Eau 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" y="188640"/>
            <a:ext cx="8229240" cy="666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137160" algn="ctr">
              <a:lnSpc>
                <a:spcPct val="80000"/>
              </a:lnSpc>
            </a:pPr>
            <a:r>
              <a:rPr lang="fr-FR" sz="2800" b="1" strike="noStrike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Pour la </a:t>
            </a:r>
            <a:r>
              <a:rPr lang="fr-FR" sz="2800" b="1" strike="noStrike" spc="-1" dirty="0" smtClean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mère</a:t>
            </a:r>
          </a:p>
          <a:p>
            <a:pPr marL="594360" lvl="1">
              <a:lnSpc>
                <a:spcPct val="80000"/>
              </a:lnSpc>
            </a:pPr>
            <a:endParaRPr lang="fr-FR" sz="2800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94360" lvl="1" algn="ctr">
              <a:lnSpc>
                <a:spcPct val="80000"/>
              </a:lnSpc>
            </a:pPr>
            <a:r>
              <a:rPr lang="fr-FR" sz="2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AM prolongé </a:t>
            </a:r>
            <a:r>
              <a:rPr lang="fr-FR" sz="2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sym typeface="Wingdings" panose="05000000000000000000" pitchFamily="2" charset="2"/>
              </a:rPr>
              <a:t></a:t>
            </a:r>
          </a:p>
          <a:p>
            <a:pPr marL="594360" lvl="1" algn="ctr">
              <a:lnSpc>
                <a:spcPct val="80000"/>
              </a:lnSpc>
            </a:pPr>
            <a:endParaRPr lang="fr-FR" sz="2800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1051560" lvl="1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sz="2800" dirty="0" smtClean="0">
                <a:solidFill>
                  <a:schemeClr val="bg1"/>
                </a:solidFill>
              </a:rPr>
              <a:t>↘</a:t>
            </a:r>
            <a:r>
              <a:rPr lang="fr-FR" sz="2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risque de K du sein et ovaire</a:t>
            </a:r>
          </a:p>
          <a:p>
            <a:pPr marL="1051560" lvl="1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bg1"/>
                </a:solidFill>
              </a:rPr>
              <a:t>↘</a:t>
            </a:r>
            <a:r>
              <a:rPr lang="fr-FR" sz="2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diabète type II</a:t>
            </a:r>
          </a:p>
          <a:p>
            <a:pPr marL="1051560" lvl="1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sz="2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fr-FR" sz="2800" dirty="0" smtClean="0">
                <a:solidFill>
                  <a:schemeClr val="bg1"/>
                </a:solidFill>
              </a:rPr>
              <a:t>↘</a:t>
            </a:r>
            <a:r>
              <a:rPr lang="fr-FR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fr-FR" sz="2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dépression PP</a:t>
            </a:r>
          </a:p>
          <a:p>
            <a:pPr marL="1051560" lvl="1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sz="2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fr-FR" sz="2800" dirty="0" smtClean="0">
                <a:solidFill>
                  <a:schemeClr val="bg1"/>
                </a:solidFill>
              </a:rPr>
              <a:t>↘ </a:t>
            </a:r>
            <a:r>
              <a:rPr lang="fr-FR" sz="2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ostéoporose</a:t>
            </a:r>
            <a:endParaRPr lang="fr-FR" sz="28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137160" algn="ctr">
              <a:lnSpc>
                <a:spcPct val="80000"/>
              </a:lnSpc>
            </a:pP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Alimentation de la mère</a:t>
            </a:r>
            <a:r>
              <a:rPr lang="fr-FR" sz="2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: pas de retentissement sur la quantité de lait.</a:t>
            </a: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Pas de preuve scientifiques </a:t>
            </a:r>
            <a:r>
              <a:rPr lang="fr-FR" sz="2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: 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apport hydrique supplémentaire augmente la production de lait.</a:t>
            </a:r>
            <a:endParaRPr lang="fr-FR" sz="22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Proscrire certains aliments, ou que d’autres favoriseraient la lactation.</a:t>
            </a:r>
            <a:endParaRPr lang="fr-FR" sz="22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strike="noStrike" spc="-1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Signes objectifs que l’allaitement va bien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457200" y="1484640"/>
            <a:ext cx="8229240" cy="4824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En début d’allaitement :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Signes de bonne succion : efficace, et nutritive.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122" name="Picture 2"/>
          <p:cNvPicPr/>
          <p:nvPr/>
        </p:nvPicPr>
        <p:blipFill>
          <a:blip r:embed="rId2"/>
          <a:srcRect l="14472" t="20157" r="14251" b="13346"/>
          <a:stretch/>
        </p:blipFill>
        <p:spPr>
          <a:xfrm>
            <a:off x="1599120" y="2565000"/>
            <a:ext cx="5852880" cy="409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/>
          <p:cNvPicPr/>
          <p:nvPr/>
        </p:nvPicPr>
        <p:blipFill>
          <a:blip r:embed="rId2"/>
          <a:srcRect l="2333" t="7505" r="3215"/>
          <a:stretch/>
        </p:blipFill>
        <p:spPr>
          <a:xfrm>
            <a:off x="1331640" y="1052640"/>
            <a:ext cx="6861600" cy="50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476640"/>
            <a:ext cx="8229240" cy="5832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Signes de transfert du lait :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1134000" lvl="2" indent="-228240">
              <a:lnSpc>
                <a:spcPct val="100000"/>
              </a:lnSpc>
              <a:buClr>
                <a:srgbClr val="FFFFFF"/>
              </a:buClr>
              <a:buSzPct val="95000"/>
              <a:buFont typeface="Wingdings" charset="2"/>
              <a:buChar char=""/>
            </a:pPr>
            <a:r>
              <a:rPr lang="fr-FR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Selles et urines fréquentes</a:t>
            </a:r>
            <a:endParaRPr lang="fr-FR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État général du BB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1134000" lvl="2" indent="-228240">
              <a:lnSpc>
                <a:spcPct val="100000"/>
              </a:lnSpc>
              <a:buClr>
                <a:srgbClr val="FFFFFF"/>
              </a:buClr>
              <a:buSzPct val="95000"/>
              <a:buFont typeface="Wingdings" charset="2"/>
              <a:buChar char=""/>
            </a:pPr>
            <a:r>
              <a:rPr lang="fr-FR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Courbe de poids ascendante après </a:t>
            </a:r>
            <a:r>
              <a:rPr lang="fr-FR" sz="2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J4.</a:t>
            </a:r>
            <a:endParaRPr lang="fr-FR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1134000" lvl="2" indent="-228240">
              <a:lnSpc>
                <a:spcPct val="100000"/>
              </a:lnSpc>
              <a:buClr>
                <a:srgbClr val="FFFFFF"/>
              </a:buClr>
              <a:buSzPct val="95000"/>
              <a:buFont typeface="Wingdings" charset="2"/>
              <a:buChar char=""/>
            </a:pPr>
            <a:r>
              <a:rPr lang="fr-FR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Rattrapage poids de naissance au + tard </a:t>
            </a:r>
            <a:r>
              <a:rPr lang="fr-FR" sz="2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J10.</a:t>
            </a:r>
            <a:endParaRPr lang="fr-FR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Rythme des tétées :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1134000" lvl="2" indent="-228240">
              <a:lnSpc>
                <a:spcPct val="100000"/>
              </a:lnSpc>
              <a:buClr>
                <a:srgbClr val="FFFFFF"/>
              </a:buClr>
              <a:buSzPct val="95000"/>
              <a:buFont typeface="Wingdings" charset="2"/>
              <a:buChar char=""/>
            </a:pPr>
            <a:r>
              <a:rPr lang="fr-FR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6 à 8 x/j </a:t>
            </a:r>
            <a:r>
              <a:rPr lang="fr-FR" sz="2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min.</a:t>
            </a:r>
            <a:endParaRPr lang="fr-FR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1134000" lvl="2" indent="-228240">
              <a:lnSpc>
                <a:spcPct val="100000"/>
              </a:lnSpc>
              <a:buClr>
                <a:srgbClr val="FFFFFF"/>
              </a:buClr>
              <a:buSzPct val="95000"/>
              <a:buFont typeface="Wingdings" charset="2"/>
              <a:buChar char=""/>
            </a:pPr>
            <a:r>
              <a:rPr lang="fr-FR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BB en </a:t>
            </a:r>
            <a:r>
              <a:rPr lang="fr-FR" sz="2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éveil </a:t>
            </a:r>
            <a:r>
              <a:rPr lang="fr-FR" sz="2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calme.</a:t>
            </a:r>
            <a:endParaRPr lang="fr-FR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137160" algn="ctr"/>
            <a:r>
              <a:rPr lang="fr-FR" sz="2400" b="1" strike="noStrike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</a:t>
            </a:r>
            <a:r>
              <a:rPr lang="fr-FR" sz="2400" b="1" strike="noStrike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 Les états de vigilances du nouveau-né</a:t>
            </a: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/>
          <p:cNvPicPr/>
          <p:nvPr/>
        </p:nvPicPr>
        <p:blipFill>
          <a:blip r:embed="rId2"/>
          <a:srcRect l="3879" t="5443" r="4540"/>
          <a:stretch/>
        </p:blipFill>
        <p:spPr>
          <a:xfrm>
            <a:off x="899280" y="620640"/>
            <a:ext cx="7345080" cy="568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548640"/>
            <a:ext cx="8229240" cy="576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127" name="Picture 2"/>
          <p:cNvPicPr/>
          <p:nvPr/>
        </p:nvPicPr>
        <p:blipFill>
          <a:blip r:embed="rId2"/>
          <a:srcRect t="11515" r="-183" b="11721"/>
          <a:stretch/>
        </p:blipFill>
        <p:spPr>
          <a:xfrm>
            <a:off x="1763640" y="-27360"/>
            <a:ext cx="5544360" cy="676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/>
          <p:cNvPicPr/>
          <p:nvPr/>
        </p:nvPicPr>
        <p:blipFill>
          <a:blip r:embed="rId2"/>
          <a:srcRect l="8737" t="9272" r="8294" b="17761"/>
          <a:stretch/>
        </p:blipFill>
        <p:spPr>
          <a:xfrm>
            <a:off x="467640" y="764640"/>
            <a:ext cx="8186760" cy="539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1268640"/>
            <a:ext cx="8229240" cy="504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Après le 1</a:t>
            </a:r>
            <a:r>
              <a:rPr lang="fr-FR" sz="2800" b="0" strike="noStrike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er</a:t>
            </a: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mois :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Urines, selles (plus rares)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Croissance staturo-pondérale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Rythme des tétées libre et irrégulier (« jours de pointe »)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strike="noStrike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Quelques données épidémiologiques</a:t>
            </a:r>
            <a:endParaRPr lang="fr-F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1998 : 50,1% (45% AM exclusif)</a:t>
            </a: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2003 : 62,6% (56,5% AM exclusif)</a:t>
            </a: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2011 (« ELFE ») : 70%  (60% AM exclusif</a:t>
            </a:r>
            <a:r>
              <a:rPr lang="fr-FR" sz="2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)</a:t>
            </a: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3 mois : 40% (21% AM exclusif)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6 mois : 19% (10% AM exclusif)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9 mois : 9%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 an : 5,3 % (3% AM exclusif)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Médiane durée totale : 17 semaines (AM exclusif 7 semaines).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21920" y="1371600"/>
            <a:ext cx="8229240" cy="1828440"/>
          </a:xfrm>
          <a:prstGeom prst="rect">
            <a:avLst/>
          </a:prstGeom>
          <a:noFill/>
          <a:ln>
            <a:noFill/>
          </a:ln>
        </p:spPr>
        <p:txBody>
          <a:bodyPr lIns="45720" tIns="0" rIns="45720" bIns="0" anchor="b"/>
          <a:lstStyle/>
          <a:p>
            <a:pPr algn="ctr">
              <a:lnSpc>
                <a:spcPct val="100000"/>
              </a:lnSpc>
            </a:pPr>
            <a:r>
              <a:rPr lang="fr-FR" sz="4800" b="1" strike="noStrike" cap="all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Les complications</a:t>
            </a:r>
            <a:endParaRPr lang="fr-F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1371600" y="33318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179640" y="548680"/>
            <a:ext cx="8640720" cy="11521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b="1" strike="noStrike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Douleurs et lésions </a:t>
            </a:r>
            <a:r>
              <a:rPr lang="fr-FR" sz="3600" b="1" strike="noStrike" spc="-1" dirty="0" smtClean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des</a:t>
            </a:r>
          </a:p>
          <a:p>
            <a:pPr algn="ctr">
              <a:lnSpc>
                <a:spcPct val="100000"/>
              </a:lnSpc>
            </a:pPr>
            <a:r>
              <a:rPr lang="fr-FR" sz="3600" b="1" strike="noStrike" spc="-1" dirty="0" smtClean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mamelons</a:t>
            </a:r>
            <a:r>
              <a:rPr lang="fr-FR" sz="4100" b="1" strike="noStrike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
</a:t>
            </a:r>
            <a:endParaRPr lang="fr-F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457200" y="1556688"/>
            <a:ext cx="8229240" cy="48966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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souvent d’origine </a:t>
            </a:r>
            <a:r>
              <a:rPr lang="fr-FR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mécanique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Observer la tétée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BB pas face au sein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La mère appuie avec un doigt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Mauvaise ouverture de la bouche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BB hypertonique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Anomalie au niveau de la </a:t>
            </a:r>
            <a:r>
              <a:rPr lang="fr-FR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langue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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Étirements ou frottements anormaux peuvent se produire.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 algn="ctr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"/>
            </a:pPr>
            <a:r>
              <a:rPr lang="fr-F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Crevasses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135" name="Picture 2"/>
          <p:cNvPicPr/>
          <p:nvPr/>
        </p:nvPicPr>
        <p:blipFill>
          <a:blip r:embed="rId2"/>
          <a:stretch/>
        </p:blipFill>
        <p:spPr>
          <a:xfrm>
            <a:off x="323640" y="369000"/>
            <a:ext cx="4242600" cy="3563640"/>
          </a:xfrm>
          <a:prstGeom prst="rect">
            <a:avLst/>
          </a:prstGeom>
          <a:ln>
            <a:noFill/>
          </a:ln>
        </p:spPr>
      </p:pic>
      <p:pic>
        <p:nvPicPr>
          <p:cNvPr id="136" name="Picture 3"/>
          <p:cNvPicPr/>
          <p:nvPr/>
        </p:nvPicPr>
        <p:blipFill>
          <a:blip r:embed="rId3"/>
          <a:srcRect t="12735" b="13333"/>
          <a:stretch/>
        </p:blipFill>
        <p:spPr>
          <a:xfrm>
            <a:off x="4248360" y="3917880"/>
            <a:ext cx="4571640" cy="253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476640"/>
            <a:ext cx="8229240" cy="6192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Traitement :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Position du BB et prise du sein.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Crème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Effet cicatrisant du lait.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138" name="Picture 3"/>
          <p:cNvPicPr/>
          <p:nvPr/>
        </p:nvPicPr>
        <p:blipFill>
          <a:blip r:embed="rId2"/>
          <a:stretch/>
        </p:blipFill>
        <p:spPr>
          <a:xfrm>
            <a:off x="5292000" y="2385360"/>
            <a:ext cx="3059640" cy="3270960"/>
          </a:xfrm>
          <a:prstGeom prst="rect">
            <a:avLst/>
          </a:prstGeom>
          <a:ln>
            <a:noFill/>
          </a:ln>
        </p:spPr>
      </p:pic>
      <p:pic>
        <p:nvPicPr>
          <p:cNvPr id="139" name="Picture 2"/>
          <p:cNvPicPr/>
          <p:nvPr/>
        </p:nvPicPr>
        <p:blipFill>
          <a:blip r:embed="rId3"/>
          <a:srcRect l="19552" t="24462" r="20409" b="15622"/>
          <a:stretch/>
        </p:blipFill>
        <p:spPr>
          <a:xfrm>
            <a:off x="539640" y="2437920"/>
            <a:ext cx="3894480" cy="291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2"/>
          <p:cNvPicPr/>
          <p:nvPr/>
        </p:nvPicPr>
        <p:blipFill>
          <a:blip r:embed="rId2"/>
          <a:stretch/>
        </p:blipFill>
        <p:spPr>
          <a:xfrm>
            <a:off x="0" y="21600"/>
            <a:ext cx="4198320" cy="2805120"/>
          </a:xfrm>
          <a:prstGeom prst="rect">
            <a:avLst/>
          </a:prstGeom>
          <a:ln>
            <a:noFill/>
          </a:ln>
        </p:spPr>
      </p:pic>
      <p:pic>
        <p:nvPicPr>
          <p:cNvPr id="141" name="Picture 3"/>
          <p:cNvPicPr/>
          <p:nvPr/>
        </p:nvPicPr>
        <p:blipFill>
          <a:blip r:embed="rId3"/>
          <a:stretch/>
        </p:blipFill>
        <p:spPr>
          <a:xfrm>
            <a:off x="3091680" y="2820600"/>
            <a:ext cx="6088680" cy="399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57200" y="332640"/>
            <a:ext cx="8229240" cy="5976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48640" lvl="1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Varier les positions d’allaitement</a:t>
            </a:r>
            <a:endParaRPr lang="fr-FR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143" name="Picture 2"/>
          <p:cNvPicPr/>
          <p:nvPr/>
        </p:nvPicPr>
        <p:blipFill>
          <a:blip r:embed="rId2"/>
          <a:stretch/>
        </p:blipFill>
        <p:spPr>
          <a:xfrm>
            <a:off x="899640" y="965160"/>
            <a:ext cx="2520000" cy="4011840"/>
          </a:xfrm>
          <a:prstGeom prst="rect">
            <a:avLst/>
          </a:prstGeom>
          <a:ln>
            <a:noFill/>
          </a:ln>
        </p:spPr>
      </p:pic>
      <p:pic>
        <p:nvPicPr>
          <p:cNvPr id="144" name="Picture 3"/>
          <p:cNvPicPr/>
          <p:nvPr/>
        </p:nvPicPr>
        <p:blipFill>
          <a:blip r:embed="rId3"/>
          <a:stretch/>
        </p:blipFill>
        <p:spPr>
          <a:xfrm>
            <a:off x="4356000" y="1268640"/>
            <a:ext cx="3744000" cy="2376000"/>
          </a:xfrm>
          <a:prstGeom prst="rect">
            <a:avLst/>
          </a:prstGeom>
          <a:ln>
            <a:noFill/>
          </a:ln>
        </p:spPr>
      </p:pic>
      <p:pic>
        <p:nvPicPr>
          <p:cNvPr id="145" name="Picture 4"/>
          <p:cNvPicPr/>
          <p:nvPr/>
        </p:nvPicPr>
        <p:blipFill>
          <a:blip r:embed="rId4"/>
          <a:stretch/>
        </p:blipFill>
        <p:spPr>
          <a:xfrm>
            <a:off x="1619640" y="4077000"/>
            <a:ext cx="2376000" cy="2673000"/>
          </a:xfrm>
          <a:prstGeom prst="rect">
            <a:avLst/>
          </a:prstGeom>
          <a:ln>
            <a:noFill/>
          </a:ln>
        </p:spPr>
      </p:pic>
      <p:pic>
        <p:nvPicPr>
          <p:cNvPr id="146" name="Picture 5"/>
          <p:cNvPicPr/>
          <p:nvPr/>
        </p:nvPicPr>
        <p:blipFill>
          <a:blip r:embed="rId5"/>
          <a:stretch/>
        </p:blipFill>
        <p:spPr>
          <a:xfrm>
            <a:off x="4932000" y="3861000"/>
            <a:ext cx="3438360" cy="2711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/>
          <p:cNvPicPr/>
          <p:nvPr/>
        </p:nvPicPr>
        <p:blipFill>
          <a:blip r:embed="rId2"/>
          <a:srcRect t="18686" b="12761"/>
          <a:stretch/>
        </p:blipFill>
        <p:spPr>
          <a:xfrm>
            <a:off x="457200" y="1205280"/>
            <a:ext cx="8229240" cy="423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2"/>
          <p:cNvPicPr/>
          <p:nvPr/>
        </p:nvPicPr>
        <p:blipFill>
          <a:blip r:embed="rId2"/>
          <a:srcRect l="17119" t="21339" r="18444" b="15408"/>
          <a:stretch/>
        </p:blipFill>
        <p:spPr>
          <a:xfrm>
            <a:off x="1429560" y="1640520"/>
            <a:ext cx="6284880" cy="462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57200" y="404640"/>
            <a:ext cx="8229240" cy="5904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Bouts de seins</a:t>
            </a:r>
          </a:p>
          <a:p>
            <a:pPr>
              <a:lnSpc>
                <a:spcPct val="100000"/>
              </a:lnSpc>
            </a:pPr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150" name="Picture 2"/>
          <p:cNvPicPr/>
          <p:nvPr/>
        </p:nvPicPr>
        <p:blipFill>
          <a:blip r:embed="rId2"/>
          <a:stretch/>
        </p:blipFill>
        <p:spPr>
          <a:xfrm>
            <a:off x="5580000" y="404640"/>
            <a:ext cx="2857320" cy="2857320"/>
          </a:xfrm>
          <a:prstGeom prst="rect">
            <a:avLst/>
          </a:prstGeom>
          <a:ln>
            <a:noFill/>
          </a:ln>
        </p:spPr>
      </p:pic>
      <p:pic>
        <p:nvPicPr>
          <p:cNvPr id="151" name="Picture 3"/>
          <p:cNvPicPr/>
          <p:nvPr/>
        </p:nvPicPr>
        <p:blipFill>
          <a:blip r:embed="rId3"/>
          <a:stretch/>
        </p:blipFill>
        <p:spPr>
          <a:xfrm>
            <a:off x="395640" y="1170720"/>
            <a:ext cx="3096000" cy="3096000"/>
          </a:xfrm>
          <a:prstGeom prst="rect">
            <a:avLst/>
          </a:prstGeom>
          <a:ln>
            <a:noFill/>
          </a:ln>
        </p:spPr>
      </p:pic>
      <p:pic>
        <p:nvPicPr>
          <p:cNvPr id="152" name="Picture 3"/>
          <p:cNvPicPr/>
          <p:nvPr/>
        </p:nvPicPr>
        <p:blipFill>
          <a:blip r:embed="rId4"/>
          <a:srcRect l="21095" t="12731" r="20239" b="8638"/>
          <a:stretch/>
        </p:blipFill>
        <p:spPr>
          <a:xfrm>
            <a:off x="3778920" y="3406320"/>
            <a:ext cx="3169080" cy="3372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548640"/>
            <a:ext cx="8229240" cy="576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Les Coquilles</a:t>
            </a:r>
          </a:p>
          <a:p>
            <a:pPr>
              <a:lnSpc>
                <a:spcPct val="100000"/>
              </a:lnSpc>
            </a:pPr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154" name="Picture 4"/>
          <p:cNvPicPr/>
          <p:nvPr/>
        </p:nvPicPr>
        <p:blipFill>
          <a:blip r:embed="rId2"/>
          <a:stretch/>
        </p:blipFill>
        <p:spPr>
          <a:xfrm>
            <a:off x="899640" y="2493000"/>
            <a:ext cx="2912760" cy="3087720"/>
          </a:xfrm>
          <a:prstGeom prst="rect">
            <a:avLst/>
          </a:prstGeom>
          <a:ln>
            <a:noFill/>
          </a:ln>
        </p:spPr>
      </p:pic>
      <p:pic>
        <p:nvPicPr>
          <p:cNvPr id="155" name="Picture 5"/>
          <p:cNvPicPr/>
          <p:nvPr/>
        </p:nvPicPr>
        <p:blipFill>
          <a:blip r:embed="rId3"/>
          <a:stretch/>
        </p:blipFill>
        <p:spPr>
          <a:xfrm>
            <a:off x="5220000" y="1412640"/>
            <a:ext cx="3018240" cy="440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332640"/>
            <a:ext cx="8229240" cy="5976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Recommandations </a:t>
            </a:r>
            <a:r>
              <a:rPr lang="fr-FR" sz="28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OMS</a:t>
            </a: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: AM exclusif 6 mois.</a:t>
            </a: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PNNS</a:t>
            </a: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: AM exclusif si possible 6 mois, au moins 4 mois !</a:t>
            </a: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ANAES</a:t>
            </a: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: AM exclusif 6 mois.</a:t>
            </a: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L’allaitement : projet de </a:t>
            </a:r>
            <a:r>
              <a:rPr lang="fr-FR" sz="2800" b="0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santé publique </a:t>
            </a: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depuis les années 2000.</a:t>
            </a: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En Europe</a:t>
            </a: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, AM à 6 mois : 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Pays-Bas : 33% (2003)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Norvège : 82% (2007)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Allemagne, Italie : 50% AM à 4 mois. 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En France </a:t>
            </a: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: 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fonction des facteurs sociaux-économiques, familiaux, démographiques, culturels.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1134000" lvl="2" indent="-228240">
              <a:lnSpc>
                <a:spcPct val="100000"/>
              </a:lnSpc>
              <a:buClr>
                <a:srgbClr val="FFFFFF"/>
              </a:buClr>
              <a:buSzPct val="95000"/>
              <a:buFont typeface="Wingdings" charset="2"/>
              <a:buChar char=""/>
            </a:pPr>
            <a:r>
              <a:rPr lang="fr-FR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Âge&gt;30 ans, mariées, cadres, niveau d’études élevé, origine étrangère…</a:t>
            </a:r>
            <a:endParaRPr lang="fr-FR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457200" y="620640"/>
            <a:ext cx="8229240" cy="568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Antibiothérapie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locale si surinfection.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Arrêt temporaire des </a:t>
            </a:r>
            <a:r>
              <a:rPr lang="fr-FR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tétées 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du côté atteint.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strike="noStrike" spc="-1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Engorgement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Tableau typique :</a:t>
            </a:r>
          </a:p>
          <a:p>
            <a:pPr>
              <a:lnSpc>
                <a:spcPct val="100000"/>
              </a:lnSpc>
            </a:pP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Seins tendus, durs, +/- rouges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Douleurs mammaires intenses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Fièvre 38°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Écoulement lait diminué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Mécanismes </a:t>
            </a:r>
          </a:p>
        </p:txBody>
      </p:sp>
      <p:pic>
        <p:nvPicPr>
          <p:cNvPr id="159" name="Picture 2"/>
          <p:cNvPicPr/>
          <p:nvPr/>
        </p:nvPicPr>
        <p:blipFill>
          <a:blip r:embed="rId2"/>
          <a:stretch/>
        </p:blipFill>
        <p:spPr>
          <a:xfrm>
            <a:off x="5364000" y="3933000"/>
            <a:ext cx="3254760" cy="216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457200" y="476640"/>
            <a:ext cx="8229240" cy="5832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Facteurs de risques :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Dans le 1</a:t>
            </a:r>
            <a:r>
              <a:rPr lang="fr-FR" sz="2400" b="1" strike="noStrike" spc="-1" baseline="30000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er</a:t>
            </a:r>
            <a:r>
              <a:rPr lang="fr-F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mois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Tétées espacées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Succion inefficace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Arrêt brutal de l’AM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Stress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Prévention : 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Tétées fréquentes et efficaces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Expression manuelle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Tire lait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5076456" y="4005512"/>
            <a:ext cx="359640" cy="7916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62" name="CustomShape 3"/>
          <p:cNvSpPr/>
          <p:nvPr/>
        </p:nvSpPr>
        <p:spPr>
          <a:xfrm>
            <a:off x="6012488" y="3789544"/>
            <a:ext cx="2952000" cy="1295640"/>
          </a:xfrm>
          <a:prstGeom prst="rect">
            <a:avLst/>
          </a:prstGeom>
          <a:ln>
            <a:round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Si seins un peu tendus et BB ne peut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ou ne veut pas téter.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"/>
          <p:cNvPicPr/>
          <p:nvPr/>
        </p:nvPicPr>
        <p:blipFill>
          <a:blip r:embed="rId2"/>
          <a:srcRect l="7408" t="9562" r="9615"/>
          <a:stretch/>
        </p:blipFill>
        <p:spPr>
          <a:xfrm>
            <a:off x="899640" y="45296"/>
            <a:ext cx="7399080" cy="6048000"/>
          </a:xfrm>
          <a:prstGeom prst="rect">
            <a:avLst/>
          </a:prstGeom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323528" y="610607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allaitement.ca/wp-content/uploads/Expression-manuelle-du-lait-Marmet.pdf</a:t>
            </a:r>
            <a:endParaRPr lang="fr-FR" dirty="0" smtClean="0"/>
          </a:p>
          <a:p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fr.slideshare.net/ausecoursjesuispapa/le-guide-de-lallaitement-materne</a:t>
            </a:r>
            <a:endParaRPr lang="fr-FR" dirty="0" smtClean="0"/>
          </a:p>
          <a:p>
            <a:r>
              <a:rPr lang="fr-FR" dirty="0" smtClean="0"/>
              <a:t>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3"/>
          <p:cNvPicPr/>
          <p:nvPr/>
        </p:nvPicPr>
        <p:blipFill>
          <a:blip r:embed="rId2"/>
          <a:stretch/>
        </p:blipFill>
        <p:spPr>
          <a:xfrm>
            <a:off x="156240" y="10080"/>
            <a:ext cx="3783600" cy="3783600"/>
          </a:xfrm>
          <a:prstGeom prst="rect">
            <a:avLst/>
          </a:prstGeom>
          <a:ln>
            <a:noFill/>
          </a:ln>
        </p:spPr>
      </p:pic>
      <p:pic>
        <p:nvPicPr>
          <p:cNvPr id="165" name="Picture 4"/>
          <p:cNvPicPr/>
          <p:nvPr/>
        </p:nvPicPr>
        <p:blipFill>
          <a:blip r:embed="rId3"/>
          <a:stretch/>
        </p:blipFill>
        <p:spPr>
          <a:xfrm>
            <a:off x="5220000" y="19080"/>
            <a:ext cx="2968200" cy="3601800"/>
          </a:xfrm>
          <a:prstGeom prst="rect">
            <a:avLst/>
          </a:prstGeom>
          <a:ln>
            <a:noFill/>
          </a:ln>
        </p:spPr>
      </p:pic>
      <p:pic>
        <p:nvPicPr>
          <p:cNvPr id="166" name="Picture 2"/>
          <p:cNvPicPr/>
          <p:nvPr/>
        </p:nvPicPr>
        <p:blipFill>
          <a:blip r:embed="rId4"/>
          <a:stretch/>
        </p:blipFill>
        <p:spPr>
          <a:xfrm>
            <a:off x="2383560" y="3357000"/>
            <a:ext cx="4204080" cy="3477960"/>
          </a:xfrm>
          <a:prstGeom prst="rect">
            <a:avLst/>
          </a:prstGeom>
          <a:ln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1259640" y="1124640"/>
            <a:ext cx="6408360" cy="22849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Location d’un tire lait électrique 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(type </a:t>
            </a:r>
            <a:r>
              <a:rPr lang="fr-FR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Medela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fr-FR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Symphony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)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« avec double sets de pompage +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Kit </a:t>
            </a:r>
            <a:r>
              <a:rPr lang="fr-FR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accesoires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. »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Location pour toute la durée de l’allaitement.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692640"/>
            <a:ext cx="8229240" cy="5616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Traitements :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Mettre BB au sein </a:t>
            </a:r>
            <a:r>
              <a:rPr lang="fr-FR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dès l’éveil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, aussi souvent que possible.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Changement de positions du BB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Expression manuelle ou tire lait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AINS 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Antalgiques 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Froid, poche glacée, eau tiède…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722520" indent="-45684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Pas de restriction hydrique</a:t>
            </a:r>
          </a:p>
          <a:p>
            <a:pPr marL="722520" indent="-45684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Pas de bandage serré</a:t>
            </a: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169" name="Picture 2"/>
          <p:cNvPicPr/>
          <p:nvPr/>
        </p:nvPicPr>
        <p:blipFill>
          <a:blip r:embed="rId2"/>
          <a:stretch/>
        </p:blipFill>
        <p:spPr>
          <a:xfrm>
            <a:off x="7299808" y="4230576"/>
            <a:ext cx="1304640" cy="114264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strike="noStrike" spc="-1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Mastites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457200" y="1268760"/>
            <a:ext cx="8229240" cy="489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137160" algn="ctr">
              <a:lnSpc>
                <a:spcPct val="100000"/>
              </a:lnSpc>
            </a:pPr>
            <a:r>
              <a:rPr lang="fr-FR" sz="2800" b="1" strike="noStrike" spc="-1" dirty="0" smtClean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Inflammatoires</a:t>
            </a:r>
          </a:p>
          <a:p>
            <a:pPr marL="137160" algn="ctr">
              <a:lnSpc>
                <a:spcPct val="100000"/>
              </a:lnSpc>
            </a:pP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10% des femmes.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Strictement localisée au tissus lymphatique.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Prévention :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Position optimale de BB.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Détente et repos de la mère.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Signes locaux et généraux :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Fièvre 39-40.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Sd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pseudo grippal : frissons, fatigue, douleurs diffuses.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Douleur unilatérale.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Rougeur localisée à un cadran du sein ou trainé rouge.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173" name="Picture 2"/>
          <p:cNvPicPr/>
          <p:nvPr/>
        </p:nvPicPr>
        <p:blipFill>
          <a:blip r:embed="rId2"/>
          <a:stretch/>
        </p:blipFill>
        <p:spPr>
          <a:xfrm>
            <a:off x="107640" y="476640"/>
            <a:ext cx="4830480" cy="3271320"/>
          </a:xfrm>
          <a:prstGeom prst="rect">
            <a:avLst/>
          </a:prstGeom>
          <a:ln>
            <a:noFill/>
          </a:ln>
        </p:spPr>
      </p:pic>
      <p:pic>
        <p:nvPicPr>
          <p:cNvPr id="174" name="Picture 3"/>
          <p:cNvPicPr/>
          <p:nvPr/>
        </p:nvPicPr>
        <p:blipFill>
          <a:blip r:embed="rId3"/>
          <a:stretch/>
        </p:blipFill>
        <p:spPr>
          <a:xfrm>
            <a:off x="4527720" y="3816360"/>
            <a:ext cx="4508280" cy="292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251640" y="404640"/>
            <a:ext cx="8506800" cy="5904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Guérison spontanée en 24-48h le + souvent.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L’AM peut être poursuivit des 2 côtés.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Traitements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TT fréquentes du sein atteint.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AINS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</a:t>
            </a: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Si fièvre persistante ou aggravation,</a:t>
            </a: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</a:t>
            </a: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Si réaction bilatérale d’emblée et/ou crevasse :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Antibiothérapie 10 j minimum.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Large spectre et actif sur le staphylocoque. 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539640" y="260640"/>
            <a:ext cx="8229240" cy="79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b="1" strike="noStrike" spc="-1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Mastites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457200" y="1124640"/>
            <a:ext cx="8229240" cy="5184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137160" algn="ctr">
              <a:lnSpc>
                <a:spcPct val="100000"/>
              </a:lnSpc>
            </a:pPr>
            <a:r>
              <a:rPr lang="fr-FR" sz="3000" b="1" strike="noStrike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Infectieuses</a:t>
            </a: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Tableau clinique :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Proche d’une M. inflammatoire mais souvent </a:t>
            </a:r>
            <a:r>
              <a:rPr lang="fr-F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moins brutal.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Associée à une porte d’entrée infectieuse</a:t>
            </a:r>
            <a:r>
              <a:rPr lang="fr-FR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.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Suspecter en cas de :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M. inflammatoire trainante.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Fièvre intermittente.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Reprise des signes infectieux après l’arrêt des AB.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Signes graves d’emblée (bilatéral, cellulite, signes septicémiques).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137160">
              <a:lnSpc>
                <a:spcPct val="100000"/>
              </a:lnSpc>
            </a:pP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/>
          <p:cNvPicPr/>
          <p:nvPr/>
        </p:nvPicPr>
        <p:blipFill>
          <a:blip r:embed="rId2"/>
          <a:stretch/>
        </p:blipFill>
        <p:spPr>
          <a:xfrm>
            <a:off x="457200" y="540000"/>
            <a:ext cx="8229240" cy="5488200"/>
          </a:xfrm>
          <a:prstGeom prst="rect">
            <a:avLst/>
          </a:prstGeom>
          <a:ln>
            <a:noFill/>
          </a:ln>
        </p:spPr>
      </p:pic>
      <p:pic>
        <p:nvPicPr>
          <p:cNvPr id="89" name="Image 3"/>
          <p:cNvPicPr/>
          <p:nvPr/>
        </p:nvPicPr>
        <p:blipFill>
          <a:blip r:embed="rId3"/>
          <a:stretch/>
        </p:blipFill>
        <p:spPr>
          <a:xfrm>
            <a:off x="217800" y="332640"/>
            <a:ext cx="8674200" cy="614520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532440" y="936720"/>
            <a:ext cx="19440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Pas de Calais : 43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%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179" name="Picture 2"/>
          <p:cNvPicPr/>
          <p:nvPr/>
        </p:nvPicPr>
        <p:blipFill>
          <a:blip r:embed="rId2"/>
          <a:stretch/>
        </p:blipFill>
        <p:spPr>
          <a:xfrm>
            <a:off x="1475640" y="1412640"/>
            <a:ext cx="6231600" cy="454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179640" y="620640"/>
            <a:ext cx="8640720" cy="5904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Elles peuvent évoluer vers un abcès en cas :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Ttt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insuffisant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Arrêt brutal de la lactation.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Réaliser un examen cytobactériologique  du lait :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Nettoyage mamelon/aréole (savon, rinçage, dakin).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Lancer manuellement le flux.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Recueil directement </a:t>
            </a:r>
            <a:r>
              <a:rPr lang="fr-FR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ds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le flacon</a:t>
            </a:r>
            <a:r>
              <a:rPr lang="fr-FR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.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</a:pPr>
            <a:endParaRPr lang="fr-FR" sz="2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Stase lactée 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: leucocytes &lt; 10</a:t>
            </a:r>
            <a:r>
              <a:rPr lang="fr-FR" sz="2400" b="0" strike="noStrike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3  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,germes &lt; 10</a:t>
            </a:r>
            <a:r>
              <a:rPr lang="fr-FR" sz="2400" b="0" strike="noStrike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3 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/ml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M. </a:t>
            </a:r>
            <a:r>
              <a:rPr lang="fr-FR" sz="24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inflamm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. :  leucocytes </a:t>
            </a:r>
            <a:r>
              <a:rPr lang="fr-FR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&gt; 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10</a:t>
            </a:r>
            <a:r>
              <a:rPr lang="fr-FR" sz="2400" b="0" strike="noStrike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6 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,germes &lt; 10</a:t>
            </a:r>
            <a:r>
              <a:rPr lang="fr-FR" sz="2400" b="0" strike="noStrike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6 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/ml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M. infectieuse 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: leucocytes </a:t>
            </a:r>
            <a:r>
              <a:rPr lang="fr-FR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&gt; 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10</a:t>
            </a:r>
            <a:r>
              <a:rPr lang="fr-FR" sz="2400" b="0" strike="noStrike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6  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,germes &gt; 10</a:t>
            </a:r>
            <a:r>
              <a:rPr lang="fr-FR" sz="2400" b="0" strike="noStrike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6 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/ml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r>
              <a:rPr lang="fr-FR" sz="2400" b="0" strike="noStrike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				</a:t>
            </a: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457200" y="332640"/>
            <a:ext cx="8229240" cy="5976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48640" indent="-411120" algn="ctr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Traitement :</a:t>
            </a: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827640" y="2061000"/>
            <a:ext cx="30240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3"/>
          <p:cNvSpPr/>
          <p:nvPr/>
        </p:nvSpPr>
        <p:spPr>
          <a:xfrm>
            <a:off x="251640" y="1989000"/>
            <a:ext cx="3960000" cy="356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fr-F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Drainage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fréquent et efficace du lait.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Tire lait, expression mammaire.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Allaitement sur l’autre sein.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Dès amélioration : reprise des TT.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4572000" y="1989000"/>
            <a:ext cx="4427640" cy="33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fr-FR" sz="24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ABthérapie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efficace 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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fr-FR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staphylocoque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.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fr-FR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Penicilline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M (</a:t>
            </a:r>
            <a:r>
              <a:rPr lang="fr-FR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Bristopen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, </a:t>
            </a:r>
            <a:r>
              <a:rPr lang="fr-FR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Orbénine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)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Macrolide (</a:t>
            </a:r>
            <a:r>
              <a:rPr lang="fr-FR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Rovamycine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)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fr-FR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Synergistine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(</a:t>
            </a:r>
            <a:r>
              <a:rPr lang="fr-FR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Pyostacine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)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 1ère G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10-15 jours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Repos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5"/>
          <p:cNvSpPr/>
          <p:nvPr/>
        </p:nvSpPr>
        <p:spPr>
          <a:xfrm flipH="1">
            <a:off x="2699640" y="1052640"/>
            <a:ext cx="1872000" cy="71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190500" dist="228600" dir="2700000" sy="90000" rotWithShape="0">
              <a:srgbClr val="000000">
                <a:alpha val="26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</p:sp>
      <p:sp>
        <p:nvSpPr>
          <p:cNvPr id="186" name="CustomShape 6"/>
          <p:cNvSpPr/>
          <p:nvPr/>
        </p:nvSpPr>
        <p:spPr>
          <a:xfrm>
            <a:off x="4572000" y="1052640"/>
            <a:ext cx="1583640" cy="71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190500" dist="228600" dir="2700000" sy="90000" rotWithShape="0">
              <a:srgbClr val="000000">
                <a:alpha val="26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188" name="Picture 2"/>
          <p:cNvPicPr/>
          <p:nvPr/>
        </p:nvPicPr>
        <p:blipFill>
          <a:blip r:embed="rId2"/>
          <a:srcRect l="4809" t="9552" r="4898" b="5714"/>
          <a:stretch/>
        </p:blipFill>
        <p:spPr>
          <a:xfrm>
            <a:off x="44280" y="188640"/>
            <a:ext cx="9064080" cy="6379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strike="noStrike" spc="-1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Abcès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Rare</a:t>
            </a: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</a:t>
            </a: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M. Infectieuse mal traitée.</a:t>
            </a: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Peri</a:t>
            </a: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aréolaire le + fréquemment.</a:t>
            </a:r>
          </a:p>
          <a:p>
            <a:pPr>
              <a:lnSpc>
                <a:spcPct val="100000"/>
              </a:lnSpc>
            </a:pP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Tableau clinique 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57200" y="548640"/>
            <a:ext cx="8229240" cy="576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48640" indent="-411120" algn="ctr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2 tableaux possibles :</a:t>
            </a:r>
          </a:p>
          <a:p>
            <a:pPr marL="137160" algn="ctr">
              <a:lnSpc>
                <a:spcPct val="100000"/>
              </a:lnSpc>
            </a:pP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-36360" y="1989000"/>
            <a:ext cx="4824000" cy="356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fr-F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Tuméfaction localisée :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Noisette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Douloureuse spontanément et à la palpation.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Sein sensible modérément.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Fièvre </a:t>
            </a:r>
            <a:r>
              <a:rPr lang="fr-FR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mod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. à élevée.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Altération EG.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4860000" y="1989000"/>
            <a:ext cx="4427640" cy="30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Absence 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de tuméfaction :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Sein </a:t>
            </a:r>
            <a:r>
              <a:rPr lang="fr-FR" sz="24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rouge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Dur, 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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fr-FR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oedeme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, 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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peau d’orange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Douloureux +++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Fièvre </a:t>
            </a:r>
            <a:r>
              <a:rPr lang="fr-FR" sz="24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élevée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Altération EG.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4"/>
          <p:cNvSpPr/>
          <p:nvPr/>
        </p:nvSpPr>
        <p:spPr>
          <a:xfrm flipH="1">
            <a:off x="2699640" y="1052640"/>
            <a:ext cx="1872000" cy="71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190500" dist="228600" dir="2700000" sy="90000" rotWithShape="0">
              <a:srgbClr val="000000">
                <a:alpha val="26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</p:sp>
      <p:sp>
        <p:nvSpPr>
          <p:cNvPr id="195" name="CustomShape 5"/>
          <p:cNvSpPr/>
          <p:nvPr/>
        </p:nvSpPr>
        <p:spPr>
          <a:xfrm>
            <a:off x="4572000" y="1052640"/>
            <a:ext cx="1583640" cy="71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190500" dist="228600" dir="2700000" sy="90000" rotWithShape="0">
              <a:srgbClr val="000000">
                <a:alpha val="26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9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457200" y="620688"/>
            <a:ext cx="8229240" cy="5832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Traitement : 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L’évacuation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Intervention chirurgicale sous AG.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1134000" lvl="2" indent="-228240">
              <a:lnSpc>
                <a:spcPct val="100000"/>
              </a:lnSpc>
              <a:buClr>
                <a:srgbClr val="FFFFFF"/>
              </a:buClr>
              <a:buSzPct val="95000"/>
              <a:buFont typeface="Wingdings" charset="2"/>
              <a:buChar char=""/>
            </a:pPr>
            <a:r>
              <a:rPr lang="fr-FR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Incision/nettoyage/drainage</a:t>
            </a:r>
            <a:endParaRPr lang="fr-FR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1134000" lvl="2" indent="-228240">
              <a:lnSpc>
                <a:spcPct val="100000"/>
              </a:lnSpc>
              <a:buClr>
                <a:srgbClr val="FFFFFF"/>
              </a:buClr>
              <a:buSzPct val="95000"/>
              <a:buFont typeface="Wingdings" charset="2"/>
              <a:buChar char=""/>
            </a:pPr>
            <a:r>
              <a:rPr lang="fr-FR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ABthérapie</a:t>
            </a:r>
            <a:r>
              <a:rPr lang="fr-FR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15j </a:t>
            </a:r>
            <a:r>
              <a:rPr lang="fr-FR" sz="2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min</a:t>
            </a:r>
          </a:p>
          <a:p>
            <a:pPr marL="1134000" lvl="2" indent="-228240">
              <a:lnSpc>
                <a:spcPct val="100000"/>
              </a:lnSpc>
              <a:buClr>
                <a:srgbClr val="FFFFFF"/>
              </a:buClr>
              <a:buSzPct val="95000"/>
              <a:buFont typeface="Wingdings" charset="2"/>
              <a:buChar char=""/>
            </a:pPr>
            <a:endParaRPr lang="fr-FR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En attendant la cicatrisation : 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1134000" lvl="2" indent="-228240">
              <a:lnSpc>
                <a:spcPct val="100000"/>
              </a:lnSpc>
              <a:buClr>
                <a:srgbClr val="FFFFFF"/>
              </a:buClr>
              <a:buSzPct val="95000"/>
              <a:buFont typeface="Wingdings" charset="2"/>
              <a:buChar char=""/>
            </a:pPr>
            <a:r>
              <a:rPr lang="fr-FR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Possibilité de continuer l’AM du côté sain.</a:t>
            </a:r>
            <a:endParaRPr lang="fr-FR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strike="noStrike" spc="-1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Candidose du mamelon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Antibiothérapie chez la mère ou muguet chez l’enfant.</a:t>
            </a: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Tableau clinique : 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Douleurs intenses à type de brûlures.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Tout au long de la tété et entre les tétés ++.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199" name="Picture 2"/>
          <p:cNvPicPr/>
          <p:nvPr/>
        </p:nvPicPr>
        <p:blipFill>
          <a:blip r:embed="rId2"/>
          <a:stretch/>
        </p:blipFill>
        <p:spPr>
          <a:xfrm>
            <a:off x="899640" y="4018680"/>
            <a:ext cx="3103560" cy="2639520"/>
          </a:xfrm>
          <a:prstGeom prst="rect">
            <a:avLst/>
          </a:prstGeom>
          <a:ln>
            <a:noFill/>
          </a:ln>
        </p:spPr>
      </p:pic>
      <p:sp>
        <p:nvSpPr>
          <p:cNvPr id="200" name="CustomShape 3"/>
          <p:cNvSpPr/>
          <p:nvPr/>
        </p:nvSpPr>
        <p:spPr>
          <a:xfrm>
            <a:off x="4932000" y="4581000"/>
            <a:ext cx="3168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fr-FR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Plaque rouge framboisée.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fr-FR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Aspect vernissé.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457200" y="188640"/>
            <a:ext cx="8229240" cy="612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Traitement : 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Antifongique local 10 j. (</a:t>
            </a:r>
            <a:r>
              <a:rPr lang="fr-FR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Mycostatnie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®, </a:t>
            </a:r>
            <a:r>
              <a:rPr lang="fr-FR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Fungizone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®, </a:t>
            </a:r>
            <a:r>
              <a:rPr lang="fr-FR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Daktarin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® gel buccal)®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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mère + bébé.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Ttt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concomitant d’un muguet et / ou mycose fessière du bébé.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Désinfection des objets en contact avec le lait et la bouche du bébé.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85360" algn="ctr"/>
            <a:r>
              <a:rPr lang="fr-FR" sz="2800" b="1" strike="noStrike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Candidose des canaux lactifères</a:t>
            </a: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Brûlures irradiants en profondeur</a:t>
            </a:r>
            <a:r>
              <a:rPr lang="fr-FR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.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Traitement : 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Antifongique oral 2 semaines (</a:t>
            </a:r>
            <a:r>
              <a:rPr lang="fr-FR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Triflucan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®)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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l’allaitement peut être maintenu.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Prescription SF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Les sages-femmes ne peuvent prescrire aucun AB pdt l’allaitement.</a:t>
            </a: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94720" indent="-457200">
              <a:lnSpc>
                <a:spcPct val="100000"/>
              </a:lnSpc>
              <a:buClr>
                <a:srgbClr val="F9F9F9"/>
              </a:buClr>
              <a:buSzPct val="65000"/>
              <a:buFont typeface="Wingdings" panose="05000000000000000000" pitchFamily="2" charset="2"/>
              <a:buChar char="ü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Antifongiques locaux pour BB.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274680"/>
            <a:ext cx="8229240" cy="638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L’Initiative Hôpitaux Amis des Bébés (IHAB)</a:t>
            </a:r>
            <a:endParaRPr lang="fr-F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</a:t>
            </a: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1991 : projet de l’UNICEF et OMS</a:t>
            </a: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2 objectifs : </a:t>
            </a:r>
          </a:p>
          <a:p>
            <a:pPr>
              <a:lnSpc>
                <a:spcPct val="100000"/>
              </a:lnSpc>
            </a:pP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Limiter la distribution gratuite de substituts de lait maternel dans les maternités</a:t>
            </a:r>
            <a:r>
              <a:rPr lang="fr-FR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.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Encourager les maternités à soutenir l’AM et fournir un accompagnement de qualité.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En France : 32 établissements labélisés </a:t>
            </a:r>
          </a:p>
          <a:p>
            <a:pPr>
              <a:lnSpc>
                <a:spcPct val="100000"/>
              </a:lnSpc>
            </a:pPr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93" name="Picture 2"/>
          <p:cNvPicPr/>
          <p:nvPr/>
        </p:nvPicPr>
        <p:blipFill>
          <a:blip r:embed="rId2"/>
          <a:stretch/>
        </p:blipFill>
        <p:spPr>
          <a:xfrm>
            <a:off x="3471480" y="985320"/>
            <a:ext cx="2900520" cy="143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b="1" strike="noStrike" spc="-1" dirty="0" smtClean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Orienter </a:t>
            </a:r>
            <a:endParaRPr lang="fr-F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251520" y="1052280"/>
            <a:ext cx="8568952" cy="56890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La </a:t>
            </a:r>
            <a:r>
              <a:rPr lang="fr-FR" sz="22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Leche</a:t>
            </a:r>
            <a:r>
              <a:rPr lang="fr-FR" sz="2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League France :</a:t>
            </a:r>
          </a:p>
          <a:p>
            <a:r>
              <a:rPr lang="fr-FR" sz="2200" u="sng" spc="-1" dirty="0">
                <a:solidFill>
                  <a:srgbClr val="410082"/>
                </a:solidFill>
                <a:uFill>
                  <a:solidFill>
                    <a:srgbClr val="FFFFFF"/>
                  </a:solidFill>
                </a:uFill>
                <a:latin typeface="Book Antiqua"/>
                <a:hlinkClick r:id="rId2"/>
              </a:rPr>
              <a:t>www.lllfrance.org</a:t>
            </a:r>
            <a:r>
              <a:rPr lang="fr-FR" sz="2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- tel : 01 39 58 45 84</a:t>
            </a: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Le réseau Pauline :</a:t>
            </a:r>
          </a:p>
          <a:p>
            <a:r>
              <a:rPr lang="fr-FR" sz="2200" u="sng" spc="-1" dirty="0">
                <a:solidFill>
                  <a:srgbClr val="410082"/>
                </a:solidFill>
                <a:uFill>
                  <a:solidFill>
                    <a:srgbClr val="FFFFFF"/>
                  </a:solidFill>
                </a:uFill>
                <a:latin typeface="Book Antiqua"/>
                <a:hlinkClick r:id="rId3"/>
              </a:rPr>
              <a:t>www.reseau-pauline.com</a:t>
            </a:r>
            <a:r>
              <a:rPr lang="fr-FR" sz="2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– tel :  03 21 46 77 60</a:t>
            </a: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Coordination Française pour l’Allaitement Maternel (</a:t>
            </a:r>
            <a:r>
              <a:rPr lang="fr-FR" sz="22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CoFam</a:t>
            </a:r>
            <a:r>
              <a:rPr lang="fr-FR" sz="2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)</a:t>
            </a:r>
          </a:p>
          <a:p>
            <a:r>
              <a:rPr lang="fr-FR" sz="2200" u="sng" spc="-1" dirty="0">
                <a:solidFill>
                  <a:srgbClr val="410082"/>
                </a:solidFill>
                <a:uFill>
                  <a:solidFill>
                    <a:srgbClr val="FFFFFF"/>
                  </a:solidFill>
                </a:uFill>
                <a:latin typeface="Book Antiqua"/>
                <a:hlinkClick r:id="rId4"/>
              </a:rPr>
              <a:t>www.coordination-allaitement.org</a:t>
            </a:r>
            <a:r>
              <a:rPr lang="fr-FR" sz="2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</a:t>
            </a: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Informations Pour </a:t>
            </a:r>
            <a:r>
              <a:rPr lang="fr-FR" sz="2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l’Allaitement </a:t>
            </a:r>
            <a:r>
              <a:rPr lang="fr-FR" sz="2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(IPA) : </a:t>
            </a:r>
          </a:p>
          <a:p>
            <a:r>
              <a:rPr lang="fr-FR" sz="2200" u="sng" spc="-1" dirty="0">
                <a:solidFill>
                  <a:srgbClr val="410082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www.info-allaitement.org </a:t>
            </a: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Santé et allaitement maternel : </a:t>
            </a:r>
          </a:p>
          <a:p>
            <a:r>
              <a:rPr lang="fr-FR" sz="2200" u="sng" spc="-1" dirty="0">
                <a:solidFill>
                  <a:srgbClr val="200041"/>
                </a:solidFill>
                <a:uFill>
                  <a:solidFill>
                    <a:srgbClr val="FFFFFF"/>
                  </a:solidFill>
                </a:uFill>
                <a:latin typeface="Book Antiqua"/>
                <a:hlinkClick r:id="rId5"/>
              </a:rPr>
              <a:t>www.santeallaitementmaternel.com</a:t>
            </a:r>
            <a:endParaRPr lang="fr-FR" sz="2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Périnatalité : </a:t>
            </a:r>
          </a:p>
          <a:p>
            <a:r>
              <a:rPr lang="fr-FR" sz="2200" u="sng" spc="-1" dirty="0">
                <a:solidFill>
                  <a:srgbClr val="200041"/>
                </a:solidFill>
                <a:uFill>
                  <a:solidFill>
                    <a:srgbClr val="FFFFFF"/>
                  </a:solidFill>
                </a:uFill>
                <a:latin typeface="Book Antiqua"/>
                <a:hlinkClick r:id="rId6"/>
              </a:rPr>
              <a:t>www.perinat-france.org</a:t>
            </a:r>
            <a:endParaRPr lang="fr-FR" sz="2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IHAB :</a:t>
            </a:r>
          </a:p>
          <a:p>
            <a:r>
              <a:rPr lang="fr-FR" sz="2200" u="sng" spc="-1" dirty="0">
                <a:solidFill>
                  <a:srgbClr val="200041"/>
                </a:solidFill>
                <a:uFill>
                  <a:solidFill>
                    <a:srgbClr val="FFFFFF"/>
                  </a:solidFill>
                </a:uFill>
                <a:latin typeface="Book Antiqua"/>
                <a:hlinkClick r:id="rId7"/>
              </a:rPr>
              <a:t>ami-des-bebes.fr</a:t>
            </a:r>
            <a:endParaRPr lang="fr-FR" sz="2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Consultants en lactation (CH Boulogne, SF libérale)</a:t>
            </a:r>
          </a:p>
          <a:p>
            <a:r>
              <a:rPr lang="fr-FR" sz="2200" u="sng" spc="-1" dirty="0">
                <a:solidFill>
                  <a:srgbClr val="382971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consultants-lactation.org </a:t>
            </a:r>
            <a:endParaRPr lang="fr-FR" sz="2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lang="fr-FR" sz="2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137160">
              <a:lnSpc>
                <a:spcPct val="100000"/>
              </a:lnSpc>
            </a:pPr>
            <a:endParaRPr lang="fr-FR" sz="2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395536" y="1196752"/>
            <a:ext cx="8229240" cy="470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3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ernard MT Condensed" panose="02050806060905020404" pitchFamily="18" charset="0"/>
              </a:rPr>
              <a:t>Merci de votre attention </a:t>
            </a:r>
          </a:p>
          <a:p>
            <a:pPr algn="ctr"/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ernard MT Condensed" panose="02050806060905020404" pitchFamily="18" charset="0"/>
            </a:endParaRPr>
          </a:p>
          <a:p>
            <a:pPr algn="ctr"/>
            <a:endParaRPr lang="fr-FR" sz="2800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ernard MT Condensed" panose="02050806060905020404" pitchFamily="18" charset="0"/>
            </a:endParaRPr>
          </a:p>
          <a:p>
            <a:pPr algn="ctr"/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ernard MT Condensed" panose="020508060609050204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46" y="2996952"/>
            <a:ext cx="4765620" cy="308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strike="noStrike" spc="-1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Anatomie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95" name="Picture 2"/>
          <p:cNvPicPr/>
          <p:nvPr/>
        </p:nvPicPr>
        <p:blipFill>
          <a:blip r:embed="rId2"/>
          <a:stretch/>
        </p:blipFill>
        <p:spPr>
          <a:xfrm>
            <a:off x="179640" y="2061000"/>
            <a:ext cx="4927320" cy="2736000"/>
          </a:xfrm>
          <a:prstGeom prst="rect">
            <a:avLst/>
          </a:prstGeom>
          <a:ln>
            <a:noFill/>
          </a:ln>
        </p:spPr>
      </p:pic>
      <p:pic>
        <p:nvPicPr>
          <p:cNvPr id="97" name="Picture 4"/>
          <p:cNvPicPr/>
          <p:nvPr/>
        </p:nvPicPr>
        <p:blipFill>
          <a:blip r:embed="rId3"/>
          <a:stretch/>
        </p:blipFill>
        <p:spPr>
          <a:xfrm>
            <a:off x="6797160" y="3861000"/>
            <a:ext cx="2095200" cy="201888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 flipV="1">
            <a:off x="5136120" y="2492280"/>
            <a:ext cx="1379880" cy="1137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206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3"/>
          <p:cNvSpPr/>
          <p:nvPr/>
        </p:nvSpPr>
        <p:spPr>
          <a:xfrm>
            <a:off x="5162040" y="3630600"/>
            <a:ext cx="1425960" cy="95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206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6" name="Picture 2" descr="C:\Users\Utilisateur\Desktop\photo AM et complications\fabrication lai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14022"/>
            <a:ext cx="1990662" cy="24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/>
          <p:cNvPicPr/>
          <p:nvPr/>
        </p:nvPicPr>
        <p:blipFill>
          <a:blip r:embed="rId3"/>
          <a:stretch/>
        </p:blipFill>
        <p:spPr>
          <a:xfrm>
            <a:off x="899640" y="2924280"/>
            <a:ext cx="2836440" cy="1792080"/>
          </a:xfrm>
          <a:prstGeom prst="rect">
            <a:avLst/>
          </a:prstGeom>
          <a:ln>
            <a:noFill/>
          </a:ln>
        </p:spPr>
      </p:pic>
      <p:pic>
        <p:nvPicPr>
          <p:cNvPr id="101" name="Picture 3"/>
          <p:cNvPicPr/>
          <p:nvPr/>
        </p:nvPicPr>
        <p:blipFill>
          <a:blip r:embed="rId4"/>
          <a:stretch/>
        </p:blipFill>
        <p:spPr>
          <a:xfrm>
            <a:off x="3852000" y="1917000"/>
            <a:ext cx="2592000" cy="4475520"/>
          </a:xfrm>
          <a:prstGeom prst="rect">
            <a:avLst/>
          </a:prstGeom>
          <a:ln>
            <a:noFill/>
          </a:ln>
        </p:spPr>
      </p:pic>
      <p:pic>
        <p:nvPicPr>
          <p:cNvPr id="102" name="Picture 4"/>
          <p:cNvPicPr/>
          <p:nvPr/>
        </p:nvPicPr>
        <p:blipFill>
          <a:blip r:embed="rId5"/>
          <a:stretch/>
        </p:blipFill>
        <p:spPr>
          <a:xfrm>
            <a:off x="6516360" y="1917000"/>
            <a:ext cx="2546280" cy="4475520"/>
          </a:xfrm>
          <a:prstGeom prst="rect">
            <a:avLst/>
          </a:prstGeom>
          <a:ln>
            <a:noFill/>
          </a:ln>
        </p:spPr>
      </p:pic>
      <p:pic>
        <p:nvPicPr>
          <p:cNvPr id="103" name="Picture 6"/>
          <p:cNvPicPr/>
          <p:nvPr/>
        </p:nvPicPr>
        <p:blipFill>
          <a:blip r:embed="rId6"/>
          <a:stretch/>
        </p:blipFill>
        <p:spPr>
          <a:xfrm>
            <a:off x="268200" y="404640"/>
            <a:ext cx="2520000" cy="2302200"/>
          </a:xfrm>
          <a:prstGeom prst="rect">
            <a:avLst/>
          </a:prstGeom>
          <a:ln>
            <a:noFill/>
          </a:ln>
        </p:spPr>
      </p:pic>
      <p:sp>
        <p:nvSpPr>
          <p:cNvPr id="104" name="CustomShape 1"/>
          <p:cNvSpPr/>
          <p:nvPr/>
        </p:nvSpPr>
        <p:spPr>
          <a:xfrm rot="5400000">
            <a:off x="216000" y="2997000"/>
            <a:ext cx="503640" cy="71964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2"/>
          <p:cNvSpPr/>
          <p:nvPr/>
        </p:nvSpPr>
        <p:spPr>
          <a:xfrm rot="5400000">
            <a:off x="3024360" y="4901040"/>
            <a:ext cx="503640" cy="71964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3"/>
          <p:cNvSpPr/>
          <p:nvPr/>
        </p:nvSpPr>
        <p:spPr>
          <a:xfrm flipV="1">
            <a:off x="1528200" y="907920"/>
            <a:ext cx="1963440" cy="57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bg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4"/>
          <p:cNvSpPr/>
          <p:nvPr/>
        </p:nvSpPr>
        <p:spPr>
          <a:xfrm flipH="1" flipV="1">
            <a:off x="8027640" y="1411920"/>
            <a:ext cx="863640" cy="3303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bg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5"/>
          <p:cNvSpPr/>
          <p:nvPr/>
        </p:nvSpPr>
        <p:spPr>
          <a:xfrm flipV="1">
            <a:off x="6228360" y="1411920"/>
            <a:ext cx="1560960" cy="4316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bg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6"/>
          <p:cNvSpPr/>
          <p:nvPr/>
        </p:nvSpPr>
        <p:spPr>
          <a:xfrm>
            <a:off x="3636000" y="692640"/>
            <a:ext cx="1728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canalicule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7"/>
          <p:cNvSpPr/>
          <p:nvPr/>
        </p:nvSpPr>
        <p:spPr>
          <a:xfrm>
            <a:off x="1049040" y="3491640"/>
            <a:ext cx="886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Lobule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8"/>
          <p:cNvSpPr/>
          <p:nvPr/>
        </p:nvSpPr>
        <p:spPr>
          <a:xfrm>
            <a:off x="7102080" y="899280"/>
            <a:ext cx="19245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Canaux lactifères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9"/>
          <p:cNvSpPr/>
          <p:nvPr/>
        </p:nvSpPr>
        <p:spPr>
          <a:xfrm>
            <a:off x="4055400" y="5949360"/>
            <a:ext cx="7801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Lobes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/>
          <p:cNvPicPr/>
          <p:nvPr/>
        </p:nvPicPr>
        <p:blipFill>
          <a:blip r:embed="rId2"/>
          <a:stretch/>
        </p:blipFill>
        <p:spPr>
          <a:xfrm>
            <a:off x="3780000" y="1487160"/>
            <a:ext cx="2154240" cy="369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strike="noStrike" spc="-1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Physiologie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179640" y="1417320"/>
            <a:ext cx="8856856" cy="510802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48640" indent="-4111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b="0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Fabrication du lait </a:t>
            </a: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: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Phase </a:t>
            </a:r>
            <a:r>
              <a:rPr lang="fr-FR" sz="24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colostrale</a:t>
            </a:r>
            <a:r>
              <a:rPr lang="fr-F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: milieu de grossesse (</a:t>
            </a:r>
            <a:r>
              <a:rPr lang="fr-FR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ȼ immunocompétentes, oligosaccharides et protéines)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endParaRPr lang="fr-F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Lactogénèse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: montée de lait (J2-J4 après l’accouchement)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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chute de  </a:t>
            </a:r>
            <a:r>
              <a:rPr lang="fr-FR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progestérone.</a:t>
            </a: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 chaque tétée : stimulation aréole 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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pic de Prolactine</a:t>
            </a:r>
            <a:r>
              <a:rPr lang="fr-FR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Vitesse de synthèse du lait régulée par le nombre </a:t>
            </a:r>
            <a:r>
              <a:rPr lang="fr-FR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de tétées</a:t>
            </a: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Volume de lait : très variable selon les mères.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Le lait évolue tout au long de l’allaitement</a:t>
            </a:r>
            <a:r>
              <a:rPr lang="fr-FR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.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868680" lvl="1" indent="-282960">
              <a:lnSpc>
                <a:spcPct val="100000"/>
              </a:lnSpc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lang="fr-F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Une mère ayant accouché prématurément : lait adapté</a:t>
            </a:r>
            <a:endParaRPr lang="fr-FR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1523</TotalTime>
  <Words>1390</Words>
  <Application>Microsoft Office PowerPoint</Application>
  <PresentationFormat>Affichage à l'écran (4:3)</PresentationFormat>
  <Paragraphs>329</Paragraphs>
  <Slides>51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51</vt:i4>
      </vt:variant>
    </vt:vector>
  </HeadingPairs>
  <TitlesOfParts>
    <vt:vector size="53" baseType="lpstr"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Allaitement maternel et ses complications</dc:title>
  <dc:subject/>
  <dc:creator>Utilisateur</dc:creator>
  <dc:description/>
  <cp:lastModifiedBy>Utilisateur</cp:lastModifiedBy>
  <cp:revision>125</cp:revision>
  <dcterms:created xsi:type="dcterms:W3CDTF">2017-09-27T08:33:15Z</dcterms:created>
  <dcterms:modified xsi:type="dcterms:W3CDTF">2017-10-13T17:30:58Z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51</vt:i4>
  </property>
</Properties>
</file>