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FA862-E825-4559-9828-071D2F4C1E1D}" type="datetimeFigureOut">
              <a:rPr lang="fr-FR" smtClean="0"/>
              <a:pPr/>
              <a:t>09/12/2012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7B199-9BD5-4C94-A3B8-47F4F40C9E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FA862-E825-4559-9828-071D2F4C1E1D}" type="datetimeFigureOut">
              <a:rPr lang="fr-FR" smtClean="0"/>
              <a:pPr/>
              <a:t>09/12/2012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7B199-9BD5-4C94-A3B8-47F4F40C9E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FA862-E825-4559-9828-071D2F4C1E1D}" type="datetimeFigureOut">
              <a:rPr lang="fr-FR" smtClean="0"/>
              <a:pPr/>
              <a:t>09/12/2012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7B199-9BD5-4C94-A3B8-47F4F40C9E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FA862-E825-4559-9828-071D2F4C1E1D}" type="datetimeFigureOut">
              <a:rPr lang="fr-FR" smtClean="0"/>
              <a:pPr/>
              <a:t>09/12/2012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7B199-9BD5-4C94-A3B8-47F4F40C9E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FA862-E825-4559-9828-071D2F4C1E1D}" type="datetimeFigureOut">
              <a:rPr lang="fr-FR" smtClean="0"/>
              <a:pPr/>
              <a:t>09/12/2012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7B199-9BD5-4C94-A3B8-47F4F40C9E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FA862-E825-4559-9828-071D2F4C1E1D}" type="datetimeFigureOut">
              <a:rPr lang="fr-FR" smtClean="0"/>
              <a:pPr/>
              <a:t>09/12/2012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7B199-9BD5-4C94-A3B8-47F4F40C9E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FA862-E825-4559-9828-071D2F4C1E1D}" type="datetimeFigureOut">
              <a:rPr lang="fr-FR" smtClean="0"/>
              <a:pPr/>
              <a:t>09/12/2012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7B199-9BD5-4C94-A3B8-47F4F40C9E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FA862-E825-4559-9828-071D2F4C1E1D}" type="datetimeFigureOut">
              <a:rPr lang="fr-FR" smtClean="0"/>
              <a:pPr/>
              <a:t>09/12/2012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7B199-9BD5-4C94-A3B8-47F4F40C9E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FA862-E825-4559-9828-071D2F4C1E1D}" type="datetimeFigureOut">
              <a:rPr lang="fr-FR" smtClean="0"/>
              <a:pPr/>
              <a:t>09/12/2012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7B199-9BD5-4C94-A3B8-47F4F40C9E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FA862-E825-4559-9828-071D2F4C1E1D}" type="datetimeFigureOut">
              <a:rPr lang="fr-FR" smtClean="0"/>
              <a:pPr/>
              <a:t>09/12/2012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7B199-9BD5-4C94-A3B8-47F4F40C9E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FA862-E825-4559-9828-071D2F4C1E1D}" type="datetimeFigureOut">
              <a:rPr lang="fr-FR" smtClean="0"/>
              <a:pPr/>
              <a:t>09/12/2012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7B199-9BD5-4C94-A3B8-47F4F40C9E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FA862-E825-4559-9828-071D2F4C1E1D}" type="datetimeFigureOut">
              <a:rPr lang="fr-FR" smtClean="0"/>
              <a:pPr/>
              <a:t>09/12/2012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7B199-9BD5-4C94-A3B8-47F4F40C9E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635896" y="6732"/>
            <a:ext cx="1872208" cy="253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/>
              <a:t>Douleur  /  Genou </a:t>
            </a:r>
            <a:r>
              <a:rPr lang="fr-FR" sz="1050" b="1" dirty="0" smtClean="0"/>
              <a:t>dégénératif</a:t>
            </a:r>
            <a:r>
              <a:rPr lang="fr-FR" sz="1050" dirty="0" smtClean="0"/>
              <a:t> </a:t>
            </a:r>
            <a:endParaRPr lang="fr-FR" sz="1050" dirty="0"/>
          </a:p>
        </p:txBody>
      </p:sp>
      <p:sp>
        <p:nvSpPr>
          <p:cNvPr id="14" name="Accolade ouvrante 13"/>
          <p:cNvSpPr/>
          <p:nvPr/>
        </p:nvSpPr>
        <p:spPr>
          <a:xfrm>
            <a:off x="4067944" y="404664"/>
            <a:ext cx="144016" cy="1224136"/>
          </a:xfrm>
          <a:prstGeom prst="leftBrace">
            <a:avLst>
              <a:gd name="adj1" fmla="val 30075"/>
              <a:gd name="adj2" fmla="val 50583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2843808" y="908720"/>
            <a:ext cx="129614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b="1" dirty="0" smtClean="0"/>
              <a:t>EXAMEN CLINIQUE</a:t>
            </a:r>
            <a:endParaRPr lang="fr-FR" sz="1050" b="1" dirty="0"/>
          </a:p>
        </p:txBody>
      </p:sp>
      <p:sp>
        <p:nvSpPr>
          <p:cNvPr id="16" name="ZoneTexte 15"/>
          <p:cNvSpPr txBox="1"/>
          <p:nvPr/>
        </p:nvSpPr>
        <p:spPr>
          <a:xfrm>
            <a:off x="4139952" y="332656"/>
            <a:ext cx="16561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 smtClean="0"/>
              <a:t>Douleur / circonstances</a:t>
            </a:r>
          </a:p>
          <a:p>
            <a:r>
              <a:rPr lang="fr-FR" sz="1050" dirty="0" smtClean="0"/>
              <a:t>Epanchement </a:t>
            </a:r>
          </a:p>
          <a:p>
            <a:r>
              <a:rPr lang="fr-FR" sz="1050" dirty="0" smtClean="0"/>
              <a:t>Blocage ou  Ψ blocage </a:t>
            </a:r>
          </a:p>
          <a:p>
            <a:r>
              <a:rPr lang="fr-FR" sz="1050" dirty="0" smtClean="0"/>
              <a:t>Mob. Passives et Actives</a:t>
            </a:r>
          </a:p>
          <a:p>
            <a:r>
              <a:rPr lang="fr-FR" sz="1050" dirty="0" err="1" smtClean="0"/>
              <a:t>App</a:t>
            </a:r>
            <a:r>
              <a:rPr lang="fr-FR" sz="1050" dirty="0" smtClean="0"/>
              <a:t>. Extenseur (rotule)</a:t>
            </a:r>
          </a:p>
          <a:p>
            <a:r>
              <a:rPr lang="fr-FR" sz="1050" dirty="0" smtClean="0"/>
              <a:t>Stabilité</a:t>
            </a:r>
          </a:p>
          <a:p>
            <a:r>
              <a:rPr lang="fr-FR" sz="1050" dirty="0"/>
              <a:t>K</a:t>
            </a:r>
            <a:r>
              <a:rPr lang="fr-FR" sz="1050" dirty="0" smtClean="0"/>
              <a:t>yste pop. </a:t>
            </a:r>
            <a:r>
              <a:rPr lang="fr-FR" sz="1050" dirty="0"/>
              <a:t>o</a:t>
            </a:r>
            <a:r>
              <a:rPr lang="fr-FR" sz="1050" dirty="0" smtClean="0"/>
              <a:t>u méniscal</a:t>
            </a:r>
          </a:p>
          <a:p>
            <a:r>
              <a:rPr lang="fr-FR" sz="1050" dirty="0" smtClean="0"/>
              <a:t>Axe mb &lt;</a:t>
            </a:r>
          </a:p>
        </p:txBody>
      </p:sp>
      <p:cxnSp>
        <p:nvCxnSpPr>
          <p:cNvPr id="18" name="Connecteur droit avec flèche 17"/>
          <p:cNvCxnSpPr/>
          <p:nvPr/>
        </p:nvCxnSpPr>
        <p:spPr>
          <a:xfrm flipV="1">
            <a:off x="5580112" y="404664"/>
            <a:ext cx="288032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5868144" y="188640"/>
            <a:ext cx="3600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ΔΔ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6300192" y="0"/>
            <a:ext cx="28438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 err="1" smtClean="0"/>
              <a:t>Neuro</a:t>
            </a:r>
            <a:r>
              <a:rPr lang="fr-FR" sz="1050" dirty="0" smtClean="0"/>
              <a:t> : rachis, Cruralgie (Δ </a:t>
            </a:r>
            <a:r>
              <a:rPr lang="fr-FR" sz="1050" dirty="0" err="1" smtClean="0"/>
              <a:t>ète</a:t>
            </a:r>
            <a:r>
              <a:rPr lang="fr-FR" sz="1050" dirty="0" smtClean="0"/>
              <a:t>), SEP, AVC…</a:t>
            </a:r>
          </a:p>
          <a:p>
            <a:r>
              <a:rPr lang="fr-FR" sz="1050" dirty="0" smtClean="0"/>
              <a:t>Vasculaire </a:t>
            </a:r>
          </a:p>
          <a:p>
            <a:r>
              <a:rPr lang="fr-FR" sz="1050" dirty="0" smtClean="0"/>
              <a:t>Σ  </a:t>
            </a:r>
            <a:r>
              <a:rPr lang="fr-FR" sz="1050" dirty="0" err="1" smtClean="0"/>
              <a:t>Inflam</a:t>
            </a:r>
            <a:r>
              <a:rPr lang="fr-FR" sz="1050" dirty="0" smtClean="0"/>
              <a:t>. ou Tumoral (</a:t>
            </a:r>
            <a:r>
              <a:rPr lang="fr-FR" sz="800" dirty="0" smtClean="0"/>
              <a:t>PAR, </a:t>
            </a:r>
            <a:r>
              <a:rPr lang="fr-FR" sz="800" dirty="0" err="1" smtClean="0"/>
              <a:t>O.chondromatose</a:t>
            </a:r>
            <a:r>
              <a:rPr lang="fr-FR" sz="800" dirty="0" smtClean="0"/>
              <a:t>,   goutte</a:t>
            </a:r>
            <a:r>
              <a:rPr lang="fr-FR" sz="1050" dirty="0" smtClean="0"/>
              <a:t>)</a:t>
            </a:r>
          </a:p>
          <a:p>
            <a:r>
              <a:rPr lang="fr-FR" sz="1050" dirty="0" smtClean="0"/>
              <a:t>HANCHE +++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0" y="0"/>
            <a:ext cx="2160240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fr-FR" sz="1050" dirty="0" smtClean="0"/>
              <a:t>1) </a:t>
            </a:r>
            <a:r>
              <a:rPr lang="fr-FR" sz="1050" dirty="0" err="1" smtClean="0"/>
              <a:t>ttt</a:t>
            </a:r>
            <a:r>
              <a:rPr lang="fr-FR" sz="1050" dirty="0" smtClean="0"/>
              <a:t> Antalgique </a:t>
            </a:r>
          </a:p>
          <a:p>
            <a:pPr marL="342900" indent="-342900"/>
            <a:r>
              <a:rPr lang="fr-FR" sz="1050" dirty="0" smtClean="0"/>
              <a:t>2) RHD / Poids (mais ↕ sport !) </a:t>
            </a:r>
          </a:p>
          <a:p>
            <a:pPr marL="342900" indent="-342900"/>
            <a:r>
              <a:rPr lang="fr-FR" sz="1050" dirty="0" smtClean="0"/>
              <a:t>3) Kiné</a:t>
            </a:r>
          </a:p>
          <a:p>
            <a:pPr marL="342900" indent="-342900"/>
            <a:r>
              <a:rPr lang="fr-FR" sz="1050" dirty="0" smtClean="0"/>
              <a:t>4) Infiltrations </a:t>
            </a:r>
          </a:p>
          <a:p>
            <a:pPr marL="342900" indent="-342900"/>
            <a:r>
              <a:rPr lang="fr-FR" sz="1050" dirty="0" smtClean="0"/>
              <a:t>5) </a:t>
            </a:r>
            <a:r>
              <a:rPr lang="fr-FR" sz="1050" dirty="0" smtClean="0">
                <a:solidFill>
                  <a:srgbClr val="FF0000"/>
                </a:solidFill>
              </a:rPr>
              <a:t>Å / lavage </a:t>
            </a:r>
          </a:p>
          <a:p>
            <a:pPr marL="342900" indent="-342900"/>
            <a:r>
              <a:rPr lang="fr-FR" sz="1050" dirty="0" smtClean="0"/>
              <a:t>6</a:t>
            </a:r>
            <a:r>
              <a:rPr lang="fr-FR" sz="1050" dirty="0" smtClean="0">
                <a:solidFill>
                  <a:srgbClr val="FF0000"/>
                </a:solidFill>
              </a:rPr>
              <a:t>) Ostéotomie (&lt; 55 ans) </a:t>
            </a:r>
          </a:p>
          <a:p>
            <a:pPr marL="342900" indent="-342900"/>
            <a:r>
              <a:rPr lang="fr-FR" sz="1050" dirty="0" smtClean="0"/>
              <a:t>7) </a:t>
            </a:r>
            <a:r>
              <a:rPr lang="fr-FR" sz="1050" dirty="0" smtClean="0">
                <a:solidFill>
                  <a:srgbClr val="FF0000"/>
                </a:solidFill>
              </a:rPr>
              <a:t>Arthroplastie (&gt; 60 ans)</a:t>
            </a:r>
            <a:endParaRPr lang="fr-FR" sz="1050" dirty="0">
              <a:solidFill>
                <a:srgbClr val="FF0000"/>
              </a:solidFill>
            </a:endParaRPr>
          </a:p>
        </p:txBody>
      </p:sp>
      <p:cxnSp>
        <p:nvCxnSpPr>
          <p:cNvPr id="25" name="Connecteur droit 24"/>
          <p:cNvCxnSpPr/>
          <p:nvPr/>
        </p:nvCxnSpPr>
        <p:spPr>
          <a:xfrm flipV="1">
            <a:off x="899592" y="476672"/>
            <a:ext cx="288032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1115616" y="332656"/>
            <a:ext cx="1224136" cy="43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 smtClean="0"/>
              <a:t>Corticoïdes </a:t>
            </a:r>
          </a:p>
          <a:p>
            <a:r>
              <a:rPr lang="fr-FR" sz="1050" dirty="0" smtClean="0"/>
              <a:t>A. </a:t>
            </a:r>
            <a:r>
              <a:rPr lang="fr-FR" sz="1050" dirty="0" err="1" smtClean="0"/>
              <a:t>Hyaluronique</a:t>
            </a:r>
            <a:r>
              <a:rPr lang="fr-FR" sz="1050" dirty="0" smtClean="0"/>
              <a:t> </a:t>
            </a:r>
            <a:endParaRPr lang="fr-FR" sz="1050" dirty="0"/>
          </a:p>
        </p:txBody>
      </p:sp>
      <p:cxnSp>
        <p:nvCxnSpPr>
          <p:cNvPr id="31" name="Connecteur droit 30"/>
          <p:cNvCxnSpPr/>
          <p:nvPr/>
        </p:nvCxnSpPr>
        <p:spPr>
          <a:xfrm>
            <a:off x="899592" y="620688"/>
            <a:ext cx="2880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Accolade fermante 33"/>
          <p:cNvSpPr/>
          <p:nvPr/>
        </p:nvSpPr>
        <p:spPr>
          <a:xfrm>
            <a:off x="2123728" y="72008"/>
            <a:ext cx="144016" cy="620688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ZoneTexte 34"/>
          <p:cNvSpPr txBox="1"/>
          <p:nvPr/>
        </p:nvSpPr>
        <p:spPr>
          <a:xfrm>
            <a:off x="2195736" y="188640"/>
            <a:ext cx="64807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err="1" smtClean="0"/>
              <a:t>ttt</a:t>
            </a:r>
            <a:r>
              <a:rPr lang="fr-FR" sz="1050" dirty="0" smtClean="0"/>
              <a:t> </a:t>
            </a:r>
          </a:p>
          <a:p>
            <a:pPr algn="ctr"/>
            <a:r>
              <a:rPr lang="fr-FR" sz="1050" dirty="0" err="1" smtClean="0"/>
              <a:t>sympto</a:t>
            </a:r>
            <a:r>
              <a:rPr lang="fr-FR" sz="1050" dirty="0" smtClean="0"/>
              <a:t>  </a:t>
            </a:r>
            <a:endParaRPr lang="fr-FR" sz="1050" dirty="0"/>
          </a:p>
        </p:txBody>
      </p:sp>
      <p:sp>
        <p:nvSpPr>
          <p:cNvPr id="36" name="Accolade fermante 35"/>
          <p:cNvSpPr/>
          <p:nvPr/>
        </p:nvSpPr>
        <p:spPr>
          <a:xfrm>
            <a:off x="1907704" y="764704"/>
            <a:ext cx="144016" cy="432048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ZoneTexte 36"/>
          <p:cNvSpPr txBox="1"/>
          <p:nvPr/>
        </p:nvSpPr>
        <p:spPr>
          <a:xfrm>
            <a:off x="1979712" y="781254"/>
            <a:ext cx="5760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>
                <a:solidFill>
                  <a:srgbClr val="FF0000"/>
                </a:solidFill>
              </a:rPr>
              <a:t>t</a:t>
            </a:r>
            <a:r>
              <a:rPr lang="fr-FR" sz="1050" dirty="0" smtClean="0">
                <a:solidFill>
                  <a:srgbClr val="FF0000"/>
                </a:solidFill>
              </a:rPr>
              <a:t>tt chir. </a:t>
            </a:r>
            <a:endParaRPr lang="fr-FR" sz="1050" dirty="0">
              <a:solidFill>
                <a:srgbClr val="FF0000"/>
              </a:solidFill>
            </a:endParaRPr>
          </a:p>
        </p:txBody>
      </p:sp>
      <p:cxnSp>
        <p:nvCxnSpPr>
          <p:cNvPr id="42" name="Connecteur droit 41"/>
          <p:cNvCxnSpPr/>
          <p:nvPr/>
        </p:nvCxnSpPr>
        <p:spPr>
          <a:xfrm>
            <a:off x="6156176" y="332656"/>
            <a:ext cx="144016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>
            <a:off x="6156176" y="332656"/>
            <a:ext cx="1440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>
            <a:off x="6156176" y="332656"/>
            <a:ext cx="144016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 flipV="1">
            <a:off x="6156176" y="188640"/>
            <a:ext cx="144016" cy="1269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avec flèche 65"/>
          <p:cNvCxnSpPr/>
          <p:nvPr/>
        </p:nvCxnSpPr>
        <p:spPr>
          <a:xfrm flipV="1">
            <a:off x="5652120" y="908720"/>
            <a:ext cx="216024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>
            <a:off x="5652120" y="1052736"/>
            <a:ext cx="216024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ZoneTexte 72"/>
          <p:cNvSpPr txBox="1"/>
          <p:nvPr/>
        </p:nvSpPr>
        <p:spPr>
          <a:xfrm>
            <a:off x="5796136" y="798820"/>
            <a:ext cx="4320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 smtClean="0"/>
              <a:t>Σ FT </a:t>
            </a:r>
            <a:endParaRPr lang="fr-FR" sz="1050" dirty="0"/>
          </a:p>
        </p:txBody>
      </p:sp>
      <p:sp>
        <p:nvSpPr>
          <p:cNvPr id="74" name="ZoneTexte 73"/>
          <p:cNvSpPr txBox="1"/>
          <p:nvPr/>
        </p:nvSpPr>
        <p:spPr>
          <a:xfrm>
            <a:off x="5796136" y="1086852"/>
            <a:ext cx="4320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 smtClean="0"/>
              <a:t>Σ FP </a:t>
            </a:r>
            <a:endParaRPr lang="fr-FR" sz="1050" dirty="0"/>
          </a:p>
        </p:txBody>
      </p:sp>
      <p:sp>
        <p:nvSpPr>
          <p:cNvPr id="75" name="ZoneTexte 74"/>
          <p:cNvSpPr txBox="1"/>
          <p:nvPr/>
        </p:nvSpPr>
        <p:spPr>
          <a:xfrm>
            <a:off x="4139952" y="1826240"/>
            <a:ext cx="936104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dirty="0" smtClean="0"/>
              <a:t>F en charge</a:t>
            </a:r>
          </a:p>
          <a:p>
            <a:r>
              <a:rPr lang="fr-FR" sz="1050" dirty="0" smtClean="0"/>
              <a:t>Schuss ++ </a:t>
            </a:r>
          </a:p>
          <a:p>
            <a:r>
              <a:rPr lang="fr-FR" sz="1050" dirty="0" smtClean="0"/>
              <a:t>P Strict 30° F</a:t>
            </a:r>
          </a:p>
          <a:p>
            <a:r>
              <a:rPr lang="fr-FR" sz="1050" dirty="0" smtClean="0"/>
              <a:t>DFP 30°F  </a:t>
            </a:r>
            <a:endParaRPr lang="fr-FR" sz="1050" dirty="0"/>
          </a:p>
        </p:txBody>
      </p:sp>
      <p:cxnSp>
        <p:nvCxnSpPr>
          <p:cNvPr id="81" name="Connecteur droit avec flèche 80"/>
          <p:cNvCxnSpPr/>
          <p:nvPr/>
        </p:nvCxnSpPr>
        <p:spPr>
          <a:xfrm>
            <a:off x="5652120" y="1556792"/>
            <a:ext cx="648072" cy="3600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ZoneTexte 81"/>
          <p:cNvSpPr txBox="1"/>
          <p:nvPr/>
        </p:nvSpPr>
        <p:spPr>
          <a:xfrm>
            <a:off x="6300192" y="1933382"/>
            <a:ext cx="2304256" cy="469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FF0000"/>
                </a:solidFill>
              </a:rPr>
              <a:t>GENOU INSTABLE </a:t>
            </a:r>
            <a:r>
              <a:rPr lang="fr-FR" sz="1050" dirty="0" smtClean="0">
                <a:solidFill>
                  <a:srgbClr val="FF0000"/>
                </a:solidFill>
              </a:rPr>
              <a:t>: le stabiliser !</a:t>
            </a:r>
          </a:p>
          <a:p>
            <a:pPr algn="ctr"/>
            <a:r>
              <a:rPr lang="fr-FR" sz="1050" dirty="0" smtClean="0">
                <a:solidFill>
                  <a:srgbClr val="FF0000"/>
                </a:solidFill>
              </a:rPr>
              <a:t>+ « Economie méniscale »</a:t>
            </a:r>
            <a:endParaRPr lang="fr-FR" sz="1050" dirty="0">
              <a:solidFill>
                <a:srgbClr val="FF0000"/>
              </a:solidFill>
            </a:endParaRPr>
          </a:p>
        </p:txBody>
      </p:sp>
      <p:sp>
        <p:nvSpPr>
          <p:cNvPr id="83" name="ZoneTexte 82"/>
          <p:cNvSpPr txBox="1"/>
          <p:nvPr/>
        </p:nvSpPr>
        <p:spPr>
          <a:xfrm>
            <a:off x="3347864" y="2022956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 smtClean="0"/>
              <a:t>+ RX genou </a:t>
            </a:r>
            <a:endParaRPr lang="fr-FR" sz="1100" b="1" dirty="0"/>
          </a:p>
        </p:txBody>
      </p:sp>
      <p:cxnSp>
        <p:nvCxnSpPr>
          <p:cNvPr id="85" name="Connecteur droit avec flèche 84"/>
          <p:cNvCxnSpPr/>
          <p:nvPr/>
        </p:nvCxnSpPr>
        <p:spPr>
          <a:xfrm flipH="1">
            <a:off x="2267744" y="1340768"/>
            <a:ext cx="1008112" cy="7200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ZoneTexte 87"/>
          <p:cNvSpPr txBox="1"/>
          <p:nvPr/>
        </p:nvSpPr>
        <p:spPr>
          <a:xfrm>
            <a:off x="899592" y="1412776"/>
            <a:ext cx="144016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/>
              <a:t>Centre </a:t>
            </a:r>
            <a:r>
              <a:rPr lang="fr-FR" sz="1050" dirty="0" err="1" smtClean="0"/>
              <a:t>anti-douleur</a:t>
            </a:r>
            <a:r>
              <a:rPr lang="fr-FR" sz="1050" dirty="0" smtClean="0"/>
              <a:t> ?  </a:t>
            </a:r>
            <a:endParaRPr lang="fr-FR" sz="1050" dirty="0"/>
          </a:p>
        </p:txBody>
      </p:sp>
      <p:sp>
        <p:nvSpPr>
          <p:cNvPr id="90" name="ZoneTexte 89"/>
          <p:cNvSpPr txBox="1"/>
          <p:nvPr/>
        </p:nvSpPr>
        <p:spPr>
          <a:xfrm>
            <a:off x="467544" y="2077398"/>
            <a:ext cx="2088232" cy="469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FF0000"/>
                </a:solidFill>
              </a:rPr>
              <a:t>AUTHENTIQUE BLOCAGE  </a:t>
            </a:r>
            <a:r>
              <a:rPr lang="fr-FR" sz="1050" dirty="0" smtClean="0">
                <a:solidFill>
                  <a:srgbClr val="FF0000"/>
                </a:solidFill>
              </a:rPr>
              <a:t>Å  en urgence</a:t>
            </a:r>
            <a:endParaRPr lang="fr-FR" sz="1050" dirty="0">
              <a:solidFill>
                <a:srgbClr val="FF0000"/>
              </a:solidFill>
            </a:endParaRPr>
          </a:p>
        </p:txBody>
      </p:sp>
      <p:cxnSp>
        <p:nvCxnSpPr>
          <p:cNvPr id="95" name="Connecteur droit 94"/>
          <p:cNvCxnSpPr/>
          <p:nvPr/>
        </p:nvCxnSpPr>
        <p:spPr>
          <a:xfrm flipV="1">
            <a:off x="1619672" y="980728"/>
            <a:ext cx="0" cy="432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cteur droit avec flèche 98"/>
          <p:cNvCxnSpPr/>
          <p:nvPr/>
        </p:nvCxnSpPr>
        <p:spPr>
          <a:xfrm flipH="1">
            <a:off x="1475656" y="980728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Connecteur droit avec flèche 139"/>
          <p:cNvCxnSpPr>
            <a:stCxn id="75" idx="2"/>
          </p:cNvCxnSpPr>
          <p:nvPr/>
        </p:nvCxnSpPr>
        <p:spPr>
          <a:xfrm flipH="1">
            <a:off x="1187624" y="2564904"/>
            <a:ext cx="3420380" cy="7920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Connecteur droit avec flèche 141"/>
          <p:cNvCxnSpPr>
            <a:stCxn id="75" idx="2"/>
          </p:cNvCxnSpPr>
          <p:nvPr/>
        </p:nvCxnSpPr>
        <p:spPr>
          <a:xfrm flipH="1">
            <a:off x="3203848" y="2564904"/>
            <a:ext cx="1404156" cy="7920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Connecteur droit avec flèche 143"/>
          <p:cNvCxnSpPr>
            <a:stCxn id="75" idx="2"/>
          </p:cNvCxnSpPr>
          <p:nvPr/>
        </p:nvCxnSpPr>
        <p:spPr>
          <a:xfrm flipH="1">
            <a:off x="4572000" y="2564904"/>
            <a:ext cx="36004" cy="7920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Connecteur droit avec flèche 145"/>
          <p:cNvCxnSpPr>
            <a:stCxn id="75" idx="2"/>
          </p:cNvCxnSpPr>
          <p:nvPr/>
        </p:nvCxnSpPr>
        <p:spPr>
          <a:xfrm>
            <a:off x="4608004" y="2564904"/>
            <a:ext cx="1116124" cy="7920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Connecteur droit avec flèche 147"/>
          <p:cNvCxnSpPr>
            <a:stCxn id="75" idx="2"/>
          </p:cNvCxnSpPr>
          <p:nvPr/>
        </p:nvCxnSpPr>
        <p:spPr>
          <a:xfrm>
            <a:off x="4608004" y="2564904"/>
            <a:ext cx="2628292" cy="7200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ZoneTexte 148"/>
          <p:cNvSpPr txBox="1"/>
          <p:nvPr/>
        </p:nvSpPr>
        <p:spPr>
          <a:xfrm>
            <a:off x="755576" y="3373542"/>
            <a:ext cx="86409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/>
              <a:t>RX Normales</a:t>
            </a:r>
            <a:endParaRPr lang="fr-FR" dirty="0"/>
          </a:p>
        </p:txBody>
      </p:sp>
      <p:sp>
        <p:nvSpPr>
          <p:cNvPr id="150" name="ZoneTexte 149"/>
          <p:cNvSpPr txBox="1"/>
          <p:nvPr/>
        </p:nvSpPr>
        <p:spPr>
          <a:xfrm>
            <a:off x="2555776" y="3429000"/>
            <a:ext cx="115212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/>
              <a:t>Pincement FT Modéré</a:t>
            </a:r>
            <a:endParaRPr lang="fr-FR" dirty="0"/>
          </a:p>
        </p:txBody>
      </p:sp>
      <p:sp>
        <p:nvSpPr>
          <p:cNvPr id="151" name="ZoneTexte 150"/>
          <p:cNvSpPr txBox="1"/>
          <p:nvPr/>
        </p:nvSpPr>
        <p:spPr>
          <a:xfrm>
            <a:off x="4139952" y="3445550"/>
            <a:ext cx="93610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/>
              <a:t>Pincement FT &gt; 50%</a:t>
            </a:r>
            <a:endParaRPr lang="fr-FR" sz="1050" dirty="0"/>
          </a:p>
        </p:txBody>
      </p:sp>
      <p:sp>
        <p:nvSpPr>
          <p:cNvPr id="152" name="ZoneTexte 151"/>
          <p:cNvSpPr txBox="1"/>
          <p:nvPr/>
        </p:nvSpPr>
        <p:spPr>
          <a:xfrm>
            <a:off x="5436096" y="3391108"/>
            <a:ext cx="136815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err="1" smtClean="0"/>
              <a:t>Ostéonécrose</a:t>
            </a:r>
            <a:r>
              <a:rPr lang="fr-FR" sz="1050" dirty="0" smtClean="0"/>
              <a:t> (condyle fémoral)</a:t>
            </a:r>
            <a:endParaRPr lang="fr-FR" sz="1050" dirty="0"/>
          </a:p>
        </p:txBody>
      </p:sp>
      <p:sp>
        <p:nvSpPr>
          <p:cNvPr id="153" name="ZoneTexte 152"/>
          <p:cNvSpPr txBox="1"/>
          <p:nvPr/>
        </p:nvSpPr>
        <p:spPr>
          <a:xfrm>
            <a:off x="6948264" y="3284984"/>
            <a:ext cx="144016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/>
              <a:t>Pincement FP </a:t>
            </a:r>
          </a:p>
          <a:p>
            <a:pPr algn="ctr"/>
            <a:r>
              <a:rPr lang="fr-FR" sz="1050" dirty="0" smtClean="0"/>
              <a:t>+/- </a:t>
            </a:r>
            <a:r>
              <a:rPr lang="fr-FR" sz="1050" dirty="0" err="1" smtClean="0"/>
              <a:t>subluxation</a:t>
            </a:r>
            <a:r>
              <a:rPr lang="fr-FR" sz="1050" dirty="0" smtClean="0"/>
              <a:t> rotule</a:t>
            </a:r>
            <a:endParaRPr lang="fr-FR" sz="1050" dirty="0"/>
          </a:p>
        </p:txBody>
      </p:sp>
      <p:sp>
        <p:nvSpPr>
          <p:cNvPr id="162" name="Ellipse 161"/>
          <p:cNvSpPr/>
          <p:nvPr/>
        </p:nvSpPr>
        <p:spPr>
          <a:xfrm>
            <a:off x="3491880" y="4581128"/>
            <a:ext cx="2952328" cy="36004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4" name="Ellipse 163"/>
          <p:cNvSpPr/>
          <p:nvPr/>
        </p:nvSpPr>
        <p:spPr>
          <a:xfrm>
            <a:off x="3275856" y="2708920"/>
            <a:ext cx="2520280" cy="43204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i="1" dirty="0" smtClean="0">
                <a:solidFill>
                  <a:schemeClr val="tx1"/>
                </a:solidFill>
              </a:rPr>
              <a:t>GENOU     STABLE</a:t>
            </a:r>
            <a:endParaRPr lang="fr-FR" sz="1400" i="1" dirty="0">
              <a:solidFill>
                <a:schemeClr val="tx1"/>
              </a:solidFill>
            </a:endParaRPr>
          </a:p>
        </p:txBody>
      </p:sp>
      <p:cxnSp>
        <p:nvCxnSpPr>
          <p:cNvPr id="168" name="Connecteur droit avec flèche 167"/>
          <p:cNvCxnSpPr/>
          <p:nvPr/>
        </p:nvCxnSpPr>
        <p:spPr>
          <a:xfrm>
            <a:off x="1187624" y="3789040"/>
            <a:ext cx="0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Connecteur droit avec flèche 171"/>
          <p:cNvCxnSpPr>
            <a:stCxn id="150" idx="2"/>
          </p:cNvCxnSpPr>
          <p:nvPr/>
        </p:nvCxnSpPr>
        <p:spPr>
          <a:xfrm>
            <a:off x="3131840" y="3844498"/>
            <a:ext cx="0" cy="1605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Connecteur droit avec flèche 183"/>
          <p:cNvCxnSpPr/>
          <p:nvPr/>
        </p:nvCxnSpPr>
        <p:spPr>
          <a:xfrm>
            <a:off x="7740352" y="3717032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Connecteur droit avec flèche 184"/>
          <p:cNvCxnSpPr/>
          <p:nvPr/>
        </p:nvCxnSpPr>
        <p:spPr>
          <a:xfrm>
            <a:off x="4572000" y="3861048"/>
            <a:ext cx="0" cy="1605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ZoneTexte 186"/>
          <p:cNvSpPr txBox="1"/>
          <p:nvPr/>
        </p:nvSpPr>
        <p:spPr>
          <a:xfrm>
            <a:off x="899592" y="4067780"/>
            <a:ext cx="7056784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err="1" smtClean="0"/>
              <a:t>Ttt</a:t>
            </a:r>
            <a:r>
              <a:rPr lang="fr-FR" sz="1200" dirty="0" smtClean="0"/>
              <a:t> </a:t>
            </a:r>
            <a:r>
              <a:rPr lang="fr-FR" sz="1200" dirty="0" err="1" smtClean="0"/>
              <a:t>sympto</a:t>
            </a:r>
            <a:r>
              <a:rPr lang="fr-FR" sz="1200" dirty="0" smtClean="0"/>
              <a:t> / Aucune urgence … Notion de cicatrisation méniscale possible en quelques semaines … </a:t>
            </a:r>
            <a:endParaRPr lang="fr-FR" sz="1200" dirty="0"/>
          </a:p>
        </p:txBody>
      </p:sp>
      <p:cxnSp>
        <p:nvCxnSpPr>
          <p:cNvPr id="190" name="Connecteur droit avec flèche 189"/>
          <p:cNvCxnSpPr/>
          <p:nvPr/>
        </p:nvCxnSpPr>
        <p:spPr>
          <a:xfrm>
            <a:off x="6084168" y="3861048"/>
            <a:ext cx="0" cy="1605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ZoneTexte 196"/>
          <p:cNvSpPr txBox="1"/>
          <p:nvPr/>
        </p:nvSpPr>
        <p:spPr>
          <a:xfrm>
            <a:off x="8100392" y="4077072"/>
            <a:ext cx="72008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/>
              <a:t>Efficace</a:t>
            </a:r>
            <a:endParaRPr lang="fr-FR" sz="1050" dirty="0"/>
          </a:p>
        </p:txBody>
      </p:sp>
      <p:cxnSp>
        <p:nvCxnSpPr>
          <p:cNvPr id="199" name="Connecteur droit avec flèche 198"/>
          <p:cNvCxnSpPr/>
          <p:nvPr/>
        </p:nvCxnSpPr>
        <p:spPr>
          <a:xfrm flipV="1">
            <a:off x="7956376" y="4215572"/>
            <a:ext cx="216024" cy="55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Connecteur droit avec flèche 200"/>
          <p:cNvCxnSpPr/>
          <p:nvPr/>
        </p:nvCxnSpPr>
        <p:spPr>
          <a:xfrm>
            <a:off x="4572000" y="4365104"/>
            <a:ext cx="0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ZoneTexte 204"/>
          <p:cNvSpPr txBox="1"/>
          <p:nvPr/>
        </p:nvSpPr>
        <p:spPr>
          <a:xfrm>
            <a:off x="1259632" y="4543236"/>
            <a:ext cx="684076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/>
              <a:t>Non efficace : Douleur persiste / épanchement / ressaut méniscal / Ψ blocage / flessum / ↘ autonomie / Kyste    </a:t>
            </a:r>
            <a:endParaRPr lang="fr-FR" sz="1050" dirty="0"/>
          </a:p>
        </p:txBody>
      </p:sp>
      <p:sp>
        <p:nvSpPr>
          <p:cNvPr id="207" name="ZoneTexte 206"/>
          <p:cNvSpPr txBox="1"/>
          <p:nvPr/>
        </p:nvSpPr>
        <p:spPr>
          <a:xfrm>
            <a:off x="3059832" y="4797152"/>
            <a:ext cx="3096344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Intérêt IRM si  Σ méniscal / Σ  parties molles</a:t>
            </a:r>
            <a:endParaRPr lang="fr-FR" sz="1200" dirty="0"/>
          </a:p>
        </p:txBody>
      </p:sp>
      <p:cxnSp>
        <p:nvCxnSpPr>
          <p:cNvPr id="209" name="Connecteur droit 208"/>
          <p:cNvCxnSpPr>
            <a:stCxn id="207" idx="1"/>
          </p:cNvCxnSpPr>
          <p:nvPr/>
        </p:nvCxnSpPr>
        <p:spPr>
          <a:xfrm flipH="1">
            <a:off x="1187624" y="4935652"/>
            <a:ext cx="1872208" cy="55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Connecteur droit 210"/>
          <p:cNvCxnSpPr>
            <a:stCxn id="207" idx="3"/>
          </p:cNvCxnSpPr>
          <p:nvPr/>
        </p:nvCxnSpPr>
        <p:spPr>
          <a:xfrm>
            <a:off x="6156176" y="4935652"/>
            <a:ext cx="1656184" cy="55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Connecteur droit 212"/>
          <p:cNvCxnSpPr/>
          <p:nvPr/>
        </p:nvCxnSpPr>
        <p:spPr>
          <a:xfrm>
            <a:off x="1187624" y="4941168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Connecteur droit 214"/>
          <p:cNvCxnSpPr/>
          <p:nvPr/>
        </p:nvCxnSpPr>
        <p:spPr>
          <a:xfrm>
            <a:off x="3131840" y="5085184"/>
            <a:ext cx="0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Connecteur droit 218"/>
          <p:cNvCxnSpPr/>
          <p:nvPr/>
        </p:nvCxnSpPr>
        <p:spPr>
          <a:xfrm>
            <a:off x="6084168" y="5085184"/>
            <a:ext cx="0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Connecteur droit 220"/>
          <p:cNvCxnSpPr/>
          <p:nvPr/>
        </p:nvCxnSpPr>
        <p:spPr>
          <a:xfrm>
            <a:off x="7812360" y="4941168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ZoneTexte 232"/>
          <p:cNvSpPr txBox="1"/>
          <p:nvPr/>
        </p:nvSpPr>
        <p:spPr>
          <a:xfrm>
            <a:off x="1259632" y="3789040"/>
            <a:ext cx="1440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A</a:t>
            </a:r>
            <a:endParaRPr lang="fr-FR" sz="1000" dirty="0"/>
          </a:p>
        </p:txBody>
      </p:sp>
      <p:sp>
        <p:nvSpPr>
          <p:cNvPr id="234" name="ZoneTexte 233"/>
          <p:cNvSpPr txBox="1"/>
          <p:nvPr/>
        </p:nvSpPr>
        <p:spPr>
          <a:xfrm>
            <a:off x="3203848" y="3789040"/>
            <a:ext cx="1440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B</a:t>
            </a:r>
            <a:endParaRPr lang="fr-FR" sz="1000" dirty="0"/>
          </a:p>
        </p:txBody>
      </p:sp>
      <p:sp>
        <p:nvSpPr>
          <p:cNvPr id="235" name="ZoneTexte 234"/>
          <p:cNvSpPr txBox="1"/>
          <p:nvPr/>
        </p:nvSpPr>
        <p:spPr>
          <a:xfrm>
            <a:off x="4572000" y="3789040"/>
            <a:ext cx="2880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C</a:t>
            </a:r>
            <a:endParaRPr lang="fr-FR" sz="1000" dirty="0"/>
          </a:p>
        </p:txBody>
      </p:sp>
      <p:sp>
        <p:nvSpPr>
          <p:cNvPr id="236" name="ZoneTexte 235"/>
          <p:cNvSpPr txBox="1"/>
          <p:nvPr/>
        </p:nvSpPr>
        <p:spPr>
          <a:xfrm>
            <a:off x="6156176" y="3830851"/>
            <a:ext cx="2160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D</a:t>
            </a:r>
            <a:endParaRPr lang="fr-FR" sz="1000" dirty="0"/>
          </a:p>
        </p:txBody>
      </p:sp>
      <p:sp>
        <p:nvSpPr>
          <p:cNvPr id="237" name="ZoneTexte 236"/>
          <p:cNvSpPr txBox="1"/>
          <p:nvPr/>
        </p:nvSpPr>
        <p:spPr>
          <a:xfrm>
            <a:off x="7812360" y="3789040"/>
            <a:ext cx="2160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E</a:t>
            </a:r>
            <a:endParaRPr lang="fr-FR" sz="1000" dirty="0"/>
          </a:p>
        </p:txBody>
      </p:sp>
      <p:sp>
        <p:nvSpPr>
          <p:cNvPr id="238" name="ZoneTexte 237"/>
          <p:cNvSpPr txBox="1"/>
          <p:nvPr/>
        </p:nvSpPr>
        <p:spPr>
          <a:xfrm>
            <a:off x="1115616" y="4941168"/>
            <a:ext cx="3600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A</a:t>
            </a:r>
            <a:endParaRPr lang="fr-FR" sz="1000" dirty="0"/>
          </a:p>
        </p:txBody>
      </p:sp>
      <p:sp>
        <p:nvSpPr>
          <p:cNvPr id="239" name="ZoneTexte 238"/>
          <p:cNvSpPr txBox="1"/>
          <p:nvPr/>
        </p:nvSpPr>
        <p:spPr>
          <a:xfrm>
            <a:off x="2915816" y="5013176"/>
            <a:ext cx="648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B</a:t>
            </a:r>
            <a:endParaRPr lang="fr-FR" sz="1000" dirty="0"/>
          </a:p>
        </p:txBody>
      </p:sp>
      <p:cxnSp>
        <p:nvCxnSpPr>
          <p:cNvPr id="241" name="Connecteur droit 240"/>
          <p:cNvCxnSpPr/>
          <p:nvPr/>
        </p:nvCxnSpPr>
        <p:spPr>
          <a:xfrm rot="540000">
            <a:off x="4608004" y="5074151"/>
            <a:ext cx="36004" cy="22705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3" name="ZoneTexte 242"/>
          <p:cNvSpPr txBox="1"/>
          <p:nvPr/>
        </p:nvSpPr>
        <p:spPr>
          <a:xfrm>
            <a:off x="4499992" y="5013176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C</a:t>
            </a:r>
            <a:endParaRPr lang="fr-FR" sz="1000" dirty="0"/>
          </a:p>
        </p:txBody>
      </p:sp>
      <p:sp>
        <p:nvSpPr>
          <p:cNvPr id="244" name="ZoneTexte 243"/>
          <p:cNvSpPr txBox="1"/>
          <p:nvPr/>
        </p:nvSpPr>
        <p:spPr>
          <a:xfrm>
            <a:off x="6012160" y="5013176"/>
            <a:ext cx="3600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D</a:t>
            </a:r>
            <a:endParaRPr lang="fr-FR" sz="1000" dirty="0"/>
          </a:p>
        </p:txBody>
      </p:sp>
      <p:sp>
        <p:nvSpPr>
          <p:cNvPr id="245" name="ZoneTexte 244"/>
          <p:cNvSpPr txBox="1"/>
          <p:nvPr/>
        </p:nvSpPr>
        <p:spPr>
          <a:xfrm>
            <a:off x="7740352" y="4941168"/>
            <a:ext cx="2880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E</a:t>
            </a:r>
            <a:endParaRPr lang="fr-FR" sz="1000" dirty="0"/>
          </a:p>
        </p:txBody>
      </p:sp>
      <p:cxnSp>
        <p:nvCxnSpPr>
          <p:cNvPr id="247" name="Connecteur droit avec flèche 246"/>
          <p:cNvCxnSpPr/>
          <p:nvPr/>
        </p:nvCxnSpPr>
        <p:spPr>
          <a:xfrm flipH="1">
            <a:off x="971600" y="5229200"/>
            <a:ext cx="216024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Connecteur droit avec flèche 248"/>
          <p:cNvCxnSpPr/>
          <p:nvPr/>
        </p:nvCxnSpPr>
        <p:spPr>
          <a:xfrm>
            <a:off x="1187624" y="5229200"/>
            <a:ext cx="216024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Connecteur droit avec flèche 250"/>
          <p:cNvCxnSpPr/>
          <p:nvPr/>
        </p:nvCxnSpPr>
        <p:spPr>
          <a:xfrm flipH="1">
            <a:off x="2987824" y="5301208"/>
            <a:ext cx="144016" cy="720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Connecteur droit avec flèche 252"/>
          <p:cNvCxnSpPr/>
          <p:nvPr/>
        </p:nvCxnSpPr>
        <p:spPr>
          <a:xfrm>
            <a:off x="3131840" y="5301208"/>
            <a:ext cx="144016" cy="720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Connecteur droit avec flèche 254"/>
          <p:cNvCxnSpPr/>
          <p:nvPr/>
        </p:nvCxnSpPr>
        <p:spPr>
          <a:xfrm flipH="1">
            <a:off x="4427984" y="5301208"/>
            <a:ext cx="216024" cy="720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Connecteur droit avec flèche 257"/>
          <p:cNvCxnSpPr/>
          <p:nvPr/>
        </p:nvCxnSpPr>
        <p:spPr>
          <a:xfrm>
            <a:off x="4644008" y="5301208"/>
            <a:ext cx="216024" cy="720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Connecteur droit avec flèche 259"/>
          <p:cNvCxnSpPr/>
          <p:nvPr/>
        </p:nvCxnSpPr>
        <p:spPr>
          <a:xfrm flipH="1">
            <a:off x="5940152" y="5301208"/>
            <a:ext cx="144016" cy="720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Connecteur droit avec flèche 261"/>
          <p:cNvCxnSpPr/>
          <p:nvPr/>
        </p:nvCxnSpPr>
        <p:spPr>
          <a:xfrm>
            <a:off x="6084168" y="5301208"/>
            <a:ext cx="144016" cy="720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Connecteur droit avec flèche 263"/>
          <p:cNvCxnSpPr/>
          <p:nvPr/>
        </p:nvCxnSpPr>
        <p:spPr>
          <a:xfrm flipH="1">
            <a:off x="7668344" y="5229200"/>
            <a:ext cx="144016" cy="720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Connecteur droit avec flèche 265"/>
          <p:cNvCxnSpPr/>
          <p:nvPr/>
        </p:nvCxnSpPr>
        <p:spPr>
          <a:xfrm>
            <a:off x="7812360" y="5229200"/>
            <a:ext cx="216024" cy="720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" name="ZoneTexte 266"/>
          <p:cNvSpPr txBox="1"/>
          <p:nvPr/>
        </p:nvSpPr>
        <p:spPr>
          <a:xfrm>
            <a:off x="467544" y="5317758"/>
            <a:ext cx="72008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/>
              <a:t>IRM Normale</a:t>
            </a:r>
            <a:endParaRPr lang="fr-FR" sz="1050" dirty="0"/>
          </a:p>
        </p:txBody>
      </p:sp>
      <p:sp>
        <p:nvSpPr>
          <p:cNvPr id="268" name="ZoneTexte 267"/>
          <p:cNvSpPr txBox="1"/>
          <p:nvPr/>
        </p:nvSpPr>
        <p:spPr>
          <a:xfrm>
            <a:off x="1187624" y="5372199"/>
            <a:ext cx="122413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/>
              <a:t>IRM  </a:t>
            </a:r>
            <a:r>
              <a:rPr lang="fr-FR" sz="1050" dirty="0" err="1" smtClean="0"/>
              <a:t>aN</a:t>
            </a:r>
            <a:r>
              <a:rPr lang="fr-FR" sz="1050" dirty="0" smtClean="0"/>
              <a:t> : Lésion méniscale stade 3 +/- Kyste </a:t>
            </a:r>
            <a:endParaRPr lang="fr-FR" sz="1050" dirty="0"/>
          </a:p>
        </p:txBody>
      </p:sp>
      <p:cxnSp>
        <p:nvCxnSpPr>
          <p:cNvPr id="270" name="Connecteur droit avec flèche 269"/>
          <p:cNvCxnSpPr/>
          <p:nvPr/>
        </p:nvCxnSpPr>
        <p:spPr>
          <a:xfrm>
            <a:off x="827584" y="5788714"/>
            <a:ext cx="0" cy="2325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ZoneTexte 270"/>
          <p:cNvSpPr txBox="1"/>
          <p:nvPr/>
        </p:nvSpPr>
        <p:spPr>
          <a:xfrm>
            <a:off x="107504" y="6115362"/>
            <a:ext cx="13681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err="1" smtClean="0"/>
              <a:t>Ttt</a:t>
            </a:r>
            <a:r>
              <a:rPr lang="fr-FR" sz="1000" dirty="0" smtClean="0"/>
              <a:t> </a:t>
            </a:r>
            <a:r>
              <a:rPr lang="fr-FR" sz="1000" dirty="0" err="1" smtClean="0"/>
              <a:t>sympto</a:t>
            </a:r>
            <a:r>
              <a:rPr lang="fr-FR" sz="1000" dirty="0" smtClean="0"/>
              <a:t> </a:t>
            </a:r>
          </a:p>
          <a:p>
            <a:pPr algn="ctr"/>
            <a:r>
              <a:rPr lang="fr-FR" sz="1000" dirty="0" smtClean="0"/>
              <a:t> + Reprise démarche  Δ</a:t>
            </a:r>
          </a:p>
          <a:p>
            <a:pPr algn="ctr"/>
            <a:endParaRPr lang="fr-FR" sz="1000" dirty="0"/>
          </a:p>
        </p:txBody>
      </p:sp>
      <p:cxnSp>
        <p:nvCxnSpPr>
          <p:cNvPr id="273" name="Connecteur droit avec flèche 272"/>
          <p:cNvCxnSpPr/>
          <p:nvPr/>
        </p:nvCxnSpPr>
        <p:spPr>
          <a:xfrm>
            <a:off x="1835696" y="5949280"/>
            <a:ext cx="0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ZoneTexte 274"/>
          <p:cNvSpPr txBox="1"/>
          <p:nvPr/>
        </p:nvSpPr>
        <p:spPr>
          <a:xfrm>
            <a:off x="1619672" y="6199420"/>
            <a:ext cx="4320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>
                <a:solidFill>
                  <a:srgbClr val="FF0000"/>
                </a:solidFill>
              </a:rPr>
              <a:t>Å</a:t>
            </a:r>
            <a:endParaRPr lang="fr-FR" sz="1050" dirty="0">
              <a:solidFill>
                <a:srgbClr val="FF0000"/>
              </a:solidFill>
            </a:endParaRPr>
          </a:p>
        </p:txBody>
      </p:sp>
      <p:sp>
        <p:nvSpPr>
          <p:cNvPr id="276" name="ZoneTexte 275"/>
          <p:cNvSpPr txBox="1"/>
          <p:nvPr/>
        </p:nvSpPr>
        <p:spPr>
          <a:xfrm>
            <a:off x="2823545" y="5445224"/>
            <a:ext cx="461665" cy="36933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endParaRPr lang="fr-FR" dirty="0"/>
          </a:p>
        </p:txBody>
      </p:sp>
      <p:sp>
        <p:nvSpPr>
          <p:cNvPr id="277" name="ZoneTexte 276"/>
          <p:cNvSpPr txBox="1"/>
          <p:nvPr/>
        </p:nvSpPr>
        <p:spPr>
          <a:xfrm>
            <a:off x="2555776" y="5373216"/>
            <a:ext cx="5040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/>
              <a:t>« N »</a:t>
            </a:r>
            <a:endParaRPr lang="fr-FR" sz="1050" dirty="0"/>
          </a:p>
        </p:txBody>
      </p:sp>
      <p:sp>
        <p:nvSpPr>
          <p:cNvPr id="278" name="ZoneTexte 277"/>
          <p:cNvSpPr txBox="1"/>
          <p:nvPr/>
        </p:nvSpPr>
        <p:spPr>
          <a:xfrm>
            <a:off x="3059832" y="5373216"/>
            <a:ext cx="57606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err="1" smtClean="0"/>
              <a:t>aN</a:t>
            </a:r>
            <a:endParaRPr lang="fr-FR" sz="1050" dirty="0"/>
          </a:p>
        </p:txBody>
      </p:sp>
      <p:sp>
        <p:nvSpPr>
          <p:cNvPr id="279" name="ZoneTexte 278"/>
          <p:cNvSpPr txBox="1"/>
          <p:nvPr/>
        </p:nvSpPr>
        <p:spPr>
          <a:xfrm>
            <a:off x="3707904" y="5245750"/>
            <a:ext cx="86409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/>
              <a:t>« N » ou non faite</a:t>
            </a:r>
            <a:endParaRPr lang="fr-FR" sz="1050" dirty="0"/>
          </a:p>
        </p:txBody>
      </p:sp>
      <p:sp>
        <p:nvSpPr>
          <p:cNvPr id="280" name="ZoneTexte 279"/>
          <p:cNvSpPr txBox="1"/>
          <p:nvPr/>
        </p:nvSpPr>
        <p:spPr>
          <a:xfrm>
            <a:off x="5220072" y="5229200"/>
            <a:ext cx="79208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/>
              <a:t>« N » ou non faite</a:t>
            </a:r>
            <a:endParaRPr lang="fr-FR" sz="1050" dirty="0"/>
          </a:p>
        </p:txBody>
      </p:sp>
      <p:cxnSp>
        <p:nvCxnSpPr>
          <p:cNvPr id="282" name="Connecteur droit avec flèche 281"/>
          <p:cNvCxnSpPr/>
          <p:nvPr/>
        </p:nvCxnSpPr>
        <p:spPr>
          <a:xfrm rot="360000">
            <a:off x="2788539" y="5698140"/>
            <a:ext cx="36004" cy="3221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Connecteur droit avec flèche 283"/>
          <p:cNvCxnSpPr>
            <a:stCxn id="278" idx="2"/>
          </p:cNvCxnSpPr>
          <p:nvPr/>
        </p:nvCxnSpPr>
        <p:spPr>
          <a:xfrm>
            <a:off x="3347864" y="5627132"/>
            <a:ext cx="0" cy="3221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7" name="ZoneTexte 286"/>
          <p:cNvSpPr txBox="1"/>
          <p:nvPr/>
        </p:nvSpPr>
        <p:spPr>
          <a:xfrm>
            <a:off x="2483768" y="6127412"/>
            <a:ext cx="64807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>
                <a:solidFill>
                  <a:srgbClr val="FF0000"/>
                </a:solidFill>
              </a:rPr>
              <a:t>OTV</a:t>
            </a:r>
            <a:endParaRPr lang="fr-FR" sz="1050" dirty="0">
              <a:solidFill>
                <a:srgbClr val="FF0000"/>
              </a:solidFill>
            </a:endParaRPr>
          </a:p>
        </p:txBody>
      </p:sp>
      <p:sp>
        <p:nvSpPr>
          <p:cNvPr id="289" name="ZoneTexte 288"/>
          <p:cNvSpPr txBox="1"/>
          <p:nvPr/>
        </p:nvSpPr>
        <p:spPr>
          <a:xfrm>
            <a:off x="2987824" y="6021288"/>
            <a:ext cx="72008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>
                <a:solidFill>
                  <a:srgbClr val="FF0000"/>
                </a:solidFill>
              </a:rPr>
              <a:t>Å </a:t>
            </a:r>
          </a:p>
          <a:p>
            <a:pPr algn="ctr"/>
            <a:r>
              <a:rPr lang="fr-FR" sz="1050" dirty="0" smtClean="0">
                <a:solidFill>
                  <a:srgbClr val="FF0000"/>
                </a:solidFill>
              </a:rPr>
              <a:t>+/- OTV</a:t>
            </a:r>
            <a:endParaRPr lang="fr-FR" sz="1050" dirty="0">
              <a:solidFill>
                <a:srgbClr val="FF0000"/>
              </a:solidFill>
            </a:endParaRPr>
          </a:p>
        </p:txBody>
      </p:sp>
      <p:sp>
        <p:nvSpPr>
          <p:cNvPr id="290" name="ZoneTexte 289"/>
          <p:cNvSpPr txBox="1"/>
          <p:nvPr/>
        </p:nvSpPr>
        <p:spPr>
          <a:xfrm>
            <a:off x="4788024" y="5301208"/>
            <a:ext cx="3600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err="1" smtClean="0"/>
              <a:t>aN</a:t>
            </a:r>
            <a:endParaRPr lang="fr-FR" sz="1050" dirty="0"/>
          </a:p>
        </p:txBody>
      </p:sp>
      <p:sp>
        <p:nvSpPr>
          <p:cNvPr id="291" name="ZoneTexte 290"/>
          <p:cNvSpPr txBox="1"/>
          <p:nvPr/>
        </p:nvSpPr>
        <p:spPr>
          <a:xfrm>
            <a:off x="6156176" y="5263316"/>
            <a:ext cx="4320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err="1" smtClean="0"/>
              <a:t>aN</a:t>
            </a:r>
            <a:endParaRPr lang="fr-FR" sz="1050" dirty="0"/>
          </a:p>
        </p:txBody>
      </p:sp>
      <p:cxnSp>
        <p:nvCxnSpPr>
          <p:cNvPr id="293" name="Connecteur droit avec flèche 292"/>
          <p:cNvCxnSpPr>
            <a:stCxn id="279" idx="2"/>
          </p:cNvCxnSpPr>
          <p:nvPr/>
        </p:nvCxnSpPr>
        <p:spPr>
          <a:xfrm>
            <a:off x="4139952" y="5661248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Connecteur droit avec flèche 294"/>
          <p:cNvCxnSpPr/>
          <p:nvPr/>
        </p:nvCxnSpPr>
        <p:spPr>
          <a:xfrm>
            <a:off x="4932040" y="5589240"/>
            <a:ext cx="0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" name="ZoneTexte 296"/>
          <p:cNvSpPr txBox="1"/>
          <p:nvPr/>
        </p:nvSpPr>
        <p:spPr>
          <a:xfrm>
            <a:off x="3779912" y="6055404"/>
            <a:ext cx="72008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 smtClean="0">
                <a:solidFill>
                  <a:srgbClr val="FF0000"/>
                </a:solidFill>
              </a:rPr>
              <a:t>OTV/PTG</a:t>
            </a:r>
            <a:endParaRPr lang="fr-FR" sz="1050" dirty="0">
              <a:solidFill>
                <a:srgbClr val="FF0000"/>
              </a:solidFill>
            </a:endParaRPr>
          </a:p>
        </p:txBody>
      </p:sp>
      <p:sp>
        <p:nvSpPr>
          <p:cNvPr id="299" name="ZoneTexte 298"/>
          <p:cNvSpPr txBox="1"/>
          <p:nvPr/>
        </p:nvSpPr>
        <p:spPr>
          <a:xfrm>
            <a:off x="4499992" y="5949280"/>
            <a:ext cx="86409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>
                <a:solidFill>
                  <a:srgbClr val="FF0000"/>
                </a:solidFill>
              </a:rPr>
              <a:t>Å lavage</a:t>
            </a:r>
          </a:p>
          <a:p>
            <a:pPr algn="ctr"/>
            <a:r>
              <a:rPr lang="fr-FR" sz="1050" dirty="0" smtClean="0">
                <a:solidFill>
                  <a:srgbClr val="FF0000"/>
                </a:solidFill>
              </a:rPr>
              <a:t> +/- OTV/PTG</a:t>
            </a:r>
            <a:endParaRPr lang="fr-FR" sz="1050" dirty="0">
              <a:solidFill>
                <a:srgbClr val="FF0000"/>
              </a:solidFill>
            </a:endParaRPr>
          </a:p>
        </p:txBody>
      </p:sp>
      <p:cxnSp>
        <p:nvCxnSpPr>
          <p:cNvPr id="301" name="Connecteur droit avec flèche 300"/>
          <p:cNvCxnSpPr/>
          <p:nvPr/>
        </p:nvCxnSpPr>
        <p:spPr>
          <a:xfrm rot="420000">
            <a:off x="5688124" y="5644698"/>
            <a:ext cx="36004" cy="30458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Connecteur droit avec flèche 302"/>
          <p:cNvCxnSpPr/>
          <p:nvPr/>
        </p:nvCxnSpPr>
        <p:spPr>
          <a:xfrm>
            <a:off x="6372200" y="5589240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ZoneTexte 303"/>
          <p:cNvSpPr txBox="1"/>
          <p:nvPr/>
        </p:nvSpPr>
        <p:spPr>
          <a:xfrm>
            <a:off x="5292080" y="6021288"/>
            <a:ext cx="79208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>
                <a:solidFill>
                  <a:srgbClr val="FF0000"/>
                </a:solidFill>
              </a:rPr>
              <a:t>OTV/PTG</a:t>
            </a:r>
            <a:endParaRPr lang="fr-FR" sz="1050" dirty="0">
              <a:solidFill>
                <a:srgbClr val="FF0000"/>
              </a:solidFill>
            </a:endParaRPr>
          </a:p>
        </p:txBody>
      </p:sp>
      <p:sp>
        <p:nvSpPr>
          <p:cNvPr id="305" name="ZoneTexte 304"/>
          <p:cNvSpPr txBox="1"/>
          <p:nvPr/>
        </p:nvSpPr>
        <p:spPr>
          <a:xfrm>
            <a:off x="6012160" y="6021288"/>
            <a:ext cx="792088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>
                <a:solidFill>
                  <a:srgbClr val="FF0000"/>
                </a:solidFill>
              </a:rPr>
              <a:t>Å lavage</a:t>
            </a:r>
          </a:p>
          <a:p>
            <a:pPr algn="ctr"/>
            <a:r>
              <a:rPr lang="fr-FR" sz="1050" dirty="0" smtClean="0">
                <a:solidFill>
                  <a:srgbClr val="FF0000"/>
                </a:solidFill>
              </a:rPr>
              <a:t> +/- OTV/PTG</a:t>
            </a:r>
            <a:endParaRPr lang="fr-FR" sz="1050" dirty="0">
              <a:solidFill>
                <a:srgbClr val="FF0000"/>
              </a:solidFill>
            </a:endParaRPr>
          </a:p>
        </p:txBody>
      </p:sp>
      <p:sp>
        <p:nvSpPr>
          <p:cNvPr id="306" name="ZoneTexte 305"/>
          <p:cNvSpPr txBox="1"/>
          <p:nvPr/>
        </p:nvSpPr>
        <p:spPr>
          <a:xfrm>
            <a:off x="6660232" y="5948263"/>
            <a:ext cx="115212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>
                <a:solidFill>
                  <a:srgbClr val="FF0000"/>
                </a:solidFill>
              </a:rPr>
              <a:t>Ostéotomie TTA</a:t>
            </a:r>
          </a:p>
          <a:p>
            <a:pPr algn="ctr"/>
            <a:r>
              <a:rPr lang="fr-FR" sz="1050" dirty="0" smtClean="0">
                <a:solidFill>
                  <a:srgbClr val="FF0000"/>
                </a:solidFill>
              </a:rPr>
              <a:t> … PTG</a:t>
            </a:r>
            <a:endParaRPr lang="fr-FR" sz="1050" dirty="0">
              <a:solidFill>
                <a:srgbClr val="FF0000"/>
              </a:solidFill>
            </a:endParaRPr>
          </a:p>
        </p:txBody>
      </p:sp>
      <p:sp>
        <p:nvSpPr>
          <p:cNvPr id="307" name="ZoneTexte 306"/>
          <p:cNvSpPr txBox="1"/>
          <p:nvPr/>
        </p:nvSpPr>
        <p:spPr>
          <a:xfrm>
            <a:off x="7740352" y="5877272"/>
            <a:ext cx="108012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>
                <a:solidFill>
                  <a:srgbClr val="FF0000"/>
                </a:solidFill>
              </a:rPr>
              <a:t>Å +/- Ostéotomie TTA … PTG</a:t>
            </a:r>
            <a:endParaRPr lang="fr-FR" sz="1050" dirty="0">
              <a:solidFill>
                <a:srgbClr val="FF0000"/>
              </a:solidFill>
            </a:endParaRPr>
          </a:p>
        </p:txBody>
      </p:sp>
      <p:sp>
        <p:nvSpPr>
          <p:cNvPr id="308" name="ZoneTexte 307"/>
          <p:cNvSpPr txBox="1"/>
          <p:nvPr/>
        </p:nvSpPr>
        <p:spPr>
          <a:xfrm>
            <a:off x="6948264" y="5229200"/>
            <a:ext cx="79208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/>
              <a:t>« N » ou non faite</a:t>
            </a:r>
            <a:endParaRPr lang="fr-FR" sz="1050" dirty="0"/>
          </a:p>
        </p:txBody>
      </p:sp>
      <p:sp>
        <p:nvSpPr>
          <p:cNvPr id="309" name="ZoneTexte 308"/>
          <p:cNvSpPr txBox="1"/>
          <p:nvPr/>
        </p:nvSpPr>
        <p:spPr>
          <a:xfrm>
            <a:off x="8028384" y="5229200"/>
            <a:ext cx="3600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err="1" smtClean="0"/>
              <a:t>aN</a:t>
            </a:r>
            <a:endParaRPr lang="fr-FR" sz="1050" dirty="0"/>
          </a:p>
        </p:txBody>
      </p:sp>
      <p:cxnSp>
        <p:nvCxnSpPr>
          <p:cNvPr id="311" name="Connecteur droit avec flèche 310"/>
          <p:cNvCxnSpPr/>
          <p:nvPr/>
        </p:nvCxnSpPr>
        <p:spPr>
          <a:xfrm rot="360000">
            <a:off x="7324071" y="5644698"/>
            <a:ext cx="36004" cy="30356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Connecteur droit avec flèche 312"/>
          <p:cNvCxnSpPr/>
          <p:nvPr/>
        </p:nvCxnSpPr>
        <p:spPr>
          <a:xfrm rot="-540000" flipH="1">
            <a:off x="8172400" y="5483116"/>
            <a:ext cx="36004" cy="3221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5" name="ZoneTexte 314"/>
          <p:cNvSpPr txBox="1"/>
          <p:nvPr/>
        </p:nvSpPr>
        <p:spPr>
          <a:xfrm>
            <a:off x="6084168" y="6597352"/>
            <a:ext cx="38164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/>
              <a:t>Dr Damie Frédérik – CMCO – 12/12/12</a:t>
            </a:r>
            <a:endParaRPr lang="fr-FR" sz="1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284</Words>
  <Application>Microsoft Office PowerPoint</Application>
  <PresentationFormat>Affichage à l'écran (4:3)</PresentationFormat>
  <Paragraphs>85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Fred</dc:creator>
  <cp:lastModifiedBy>Fred</cp:lastModifiedBy>
  <cp:revision>36</cp:revision>
  <dcterms:created xsi:type="dcterms:W3CDTF">2012-12-08T09:04:47Z</dcterms:created>
  <dcterms:modified xsi:type="dcterms:W3CDTF">2012-12-09T16:12:59Z</dcterms:modified>
</cp:coreProperties>
</file>