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2" r:id="rId9"/>
    <p:sldId id="273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4" r:id="rId18"/>
    <p:sldId id="276" r:id="rId19"/>
    <p:sldId id="271" r:id="rId20"/>
    <p:sldId id="272" r:id="rId21"/>
    <p:sldId id="277" r:id="rId22"/>
    <p:sldId id="279" r:id="rId23"/>
    <p:sldId id="281" r:id="rId24"/>
    <p:sldId id="280" r:id="rId25"/>
    <p:sldId id="283" r:id="rId26"/>
    <p:sldId id="284" r:id="rId27"/>
    <p:sldId id="285" r:id="rId28"/>
    <p:sldId id="290" r:id="rId29"/>
    <p:sldId id="286" r:id="rId30"/>
    <p:sldId id="287" r:id="rId31"/>
    <p:sldId id="288" r:id="rId32"/>
    <p:sldId id="289" r:id="rId33"/>
    <p:sldId id="291" r:id="rId3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0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9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EB252-4394-43AA-BD7A-B88A66A035E7}" type="datetimeFigureOut">
              <a:rPr lang="fr-FR" smtClean="0"/>
              <a:pPr/>
              <a:t>28/09/2011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AE5BA-03DB-43FD-A7D5-DC4AF00DB5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9C4BE3-699C-476A-A30B-D5971EEB5B2D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fr-FR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© PMA Calverley 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ECCA2D-7A9F-496A-9CD6-F7B5572D8318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r-FR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© PMA Calverley 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2295AD-A7E6-4F38-9867-474D0E2DE6D1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fr-FR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© PMA Calverley 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2988-1294-4D1C-8FB4-90D977FABD71}" type="datetimeFigureOut">
              <a:rPr lang="fr-FR" smtClean="0"/>
              <a:pPr/>
              <a:t>28/09/2011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342C-549D-4B54-A476-C107113EC0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2988-1294-4D1C-8FB4-90D977FABD71}" type="datetimeFigureOut">
              <a:rPr lang="fr-FR" smtClean="0"/>
              <a:pPr/>
              <a:t>28/09/2011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342C-549D-4B54-A476-C107113EC0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2988-1294-4D1C-8FB4-90D977FABD71}" type="datetimeFigureOut">
              <a:rPr lang="fr-FR" smtClean="0"/>
              <a:pPr/>
              <a:t>28/09/2011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342C-549D-4B54-A476-C107113EC0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2988-1294-4D1C-8FB4-90D977FABD71}" type="datetimeFigureOut">
              <a:rPr lang="fr-FR" smtClean="0"/>
              <a:pPr/>
              <a:t>28/09/2011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342C-549D-4B54-A476-C107113EC0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2988-1294-4D1C-8FB4-90D977FABD71}" type="datetimeFigureOut">
              <a:rPr lang="fr-FR" smtClean="0"/>
              <a:pPr/>
              <a:t>28/09/2011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342C-549D-4B54-A476-C107113EC0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2988-1294-4D1C-8FB4-90D977FABD71}" type="datetimeFigureOut">
              <a:rPr lang="fr-FR" smtClean="0"/>
              <a:pPr/>
              <a:t>28/09/2011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342C-549D-4B54-A476-C107113EC0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2988-1294-4D1C-8FB4-90D977FABD71}" type="datetimeFigureOut">
              <a:rPr lang="fr-FR" smtClean="0"/>
              <a:pPr/>
              <a:t>28/09/2011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342C-549D-4B54-A476-C107113EC0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2988-1294-4D1C-8FB4-90D977FABD71}" type="datetimeFigureOut">
              <a:rPr lang="fr-FR" smtClean="0"/>
              <a:pPr/>
              <a:t>28/09/2011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342C-549D-4B54-A476-C107113EC0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2988-1294-4D1C-8FB4-90D977FABD71}" type="datetimeFigureOut">
              <a:rPr lang="fr-FR" smtClean="0"/>
              <a:pPr/>
              <a:t>28/09/2011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342C-549D-4B54-A476-C107113EC0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2988-1294-4D1C-8FB4-90D977FABD71}" type="datetimeFigureOut">
              <a:rPr lang="fr-FR" smtClean="0"/>
              <a:pPr/>
              <a:t>28/09/2011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342C-549D-4B54-A476-C107113EC0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2988-1294-4D1C-8FB4-90D977FABD71}" type="datetimeFigureOut">
              <a:rPr lang="fr-FR" smtClean="0"/>
              <a:pPr/>
              <a:t>28/09/2011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342C-549D-4B54-A476-C107113EC0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12988-1294-4D1C-8FB4-90D977FABD71}" type="datetimeFigureOut">
              <a:rPr lang="fr-FR" smtClean="0"/>
              <a:pPr/>
              <a:t>28/09/2011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9342C-549D-4B54-A476-C107113EC0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LES NOUVEAUX VISAGES DE LA BPCO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JM DEGREEF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OBSERVATION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FAUT IL RECHERCHER D AUTRES ELEMENTS DANS CETTE OBSERVATION?</a:t>
            </a:r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OBSERVATION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PROFESSION DU PATIENT</a:t>
            </a:r>
          </a:p>
          <a:p>
            <a:r>
              <a:rPr lang="fr-FR" dirty="0" smtClean="0"/>
              <a:t>SYNDROME D APNEES DU SOMMEIL</a:t>
            </a:r>
          </a:p>
          <a:p>
            <a:r>
              <a:rPr lang="fr-FR" dirty="0" smtClean="0"/>
              <a:t>CANCER BRONCHIQUE RX THORAX</a:t>
            </a:r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NOUVEAUX VISAGES DE LA BPCO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SEX RATIO</a:t>
            </a:r>
          </a:p>
          <a:p>
            <a:r>
              <a:rPr lang="fr-FR" dirty="0" smtClean="0"/>
              <a:t>ETIOLOGIES NON TABAGIQUES</a:t>
            </a:r>
          </a:p>
          <a:p>
            <a:r>
              <a:rPr lang="fr-FR" dirty="0" smtClean="0"/>
              <a:t>ATTEINTE EXTRATHORACIQUE</a:t>
            </a:r>
          </a:p>
          <a:p>
            <a:r>
              <a:rPr lang="fr-FR" dirty="0" smtClean="0"/>
              <a:t>PHENOTYPES DE LA BPCO</a:t>
            </a:r>
          </a:p>
          <a:p>
            <a:r>
              <a:rPr lang="fr-FR" dirty="0" smtClean="0"/>
              <a:t>NOUVEAUX TRAITEMENTS</a:t>
            </a:r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Forum Lyonnais 2008</a:t>
            </a: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5699125" y="420688"/>
            <a:ext cx="1825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en-US" altLang="en-US" sz="2400">
              <a:latin typeface="Cambria" pitchFamily="18" charset="0"/>
            </a:endParaRP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en-US" altLang="en-US" sz="2400">
              <a:latin typeface="Cambria" pitchFamily="18" charset="0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1042988" y="692150"/>
            <a:ext cx="7773987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/>
              <a:t>Les différents visages de la BPCO</a:t>
            </a:r>
          </a:p>
        </p:txBody>
      </p:sp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3" cstate="print"/>
          <a:srcRect l="31488"/>
          <a:stretch>
            <a:fillRect/>
          </a:stretch>
        </p:blipFill>
        <p:spPr bwMode="ltGray">
          <a:xfrm>
            <a:off x="2195513" y="1989138"/>
            <a:ext cx="4225925" cy="4456112"/>
          </a:xfrm>
          <a:prstGeom prst="rect">
            <a:avLst/>
          </a:prstGeom>
          <a:noFill/>
          <a:ln w="19050" algn="ctr">
            <a:solidFill>
              <a:srgbClr val="FFD728"/>
            </a:solidFill>
            <a:miter lim="800000"/>
            <a:headEnd/>
            <a:tailEnd/>
          </a:ln>
        </p:spPr>
      </p:pic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7740650" y="6394450"/>
            <a:ext cx="1020763" cy="269875"/>
          </a:xfrm>
          <a:prstGeom prst="rect">
            <a:avLst/>
          </a:prstGeom>
          <a:noFill/>
          <a:ln w="52451">
            <a:noFill/>
            <a:miter lim="800000"/>
            <a:headEnd/>
            <a:tailEnd/>
          </a:ln>
        </p:spPr>
        <p:txBody>
          <a:bodyPr wrap="none" lIns="80138" tIns="40069" rIns="80138" bIns="40069" anchor="b">
            <a:spAutoFit/>
          </a:bodyPr>
          <a:lstStyle/>
          <a:p>
            <a:pPr algn="r" defTabSz="801688" eaLnBrk="0" hangingPunct="0"/>
            <a:r>
              <a:rPr lang="en-GB" sz="1300" b="1">
                <a:solidFill>
                  <a:srgbClr val="C0C0C0"/>
                </a:solidFill>
                <a:latin typeface="Cambria" pitchFamily="18" charset="0"/>
              </a:rPr>
              <a:t>© Calverley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Forum Lyonnais 2008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5699125" y="420688"/>
            <a:ext cx="1825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en-US" altLang="en-US" sz="2400">
              <a:latin typeface="Cambria" pitchFamily="18" charset="0"/>
            </a:endParaRP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en-US" altLang="en-US" sz="2400">
              <a:latin typeface="Cambria" pitchFamily="18" charset="0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476250"/>
            <a:ext cx="777398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/>
              <a:t>Les différents visages de la BPCO</a:t>
            </a:r>
          </a:p>
        </p:txBody>
      </p:sp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3" cstate="print"/>
          <a:srcRect l="760"/>
          <a:stretch>
            <a:fillRect/>
          </a:stretch>
        </p:blipFill>
        <p:spPr bwMode="ltGray">
          <a:xfrm>
            <a:off x="2289175" y="2559050"/>
            <a:ext cx="4659313" cy="3390900"/>
          </a:xfrm>
          <a:prstGeom prst="rect">
            <a:avLst/>
          </a:prstGeom>
          <a:noFill/>
          <a:ln w="19050" algn="ctr">
            <a:solidFill>
              <a:srgbClr val="FFD728"/>
            </a:solidFill>
            <a:miter lim="800000"/>
            <a:headEnd/>
            <a:tailEnd/>
          </a:ln>
        </p:spPr>
      </p:pic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7740650" y="6394450"/>
            <a:ext cx="1020763" cy="269875"/>
          </a:xfrm>
          <a:prstGeom prst="rect">
            <a:avLst/>
          </a:prstGeom>
          <a:noFill/>
          <a:ln w="52451">
            <a:noFill/>
            <a:miter lim="800000"/>
            <a:headEnd/>
            <a:tailEnd/>
          </a:ln>
        </p:spPr>
        <p:txBody>
          <a:bodyPr wrap="none" lIns="80138" tIns="40069" rIns="80138" bIns="40069" anchor="b">
            <a:spAutoFit/>
          </a:bodyPr>
          <a:lstStyle/>
          <a:p>
            <a:pPr algn="r" defTabSz="801688" eaLnBrk="0" hangingPunct="0"/>
            <a:r>
              <a:rPr lang="en-GB" sz="1300" b="1">
                <a:solidFill>
                  <a:srgbClr val="C0C0C0"/>
                </a:solidFill>
                <a:latin typeface="Cambria" pitchFamily="18" charset="0"/>
              </a:rPr>
              <a:t>© Calverley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Forum Lyonnais 2008</a:t>
            </a:r>
          </a:p>
        </p:txBody>
      </p:sp>
      <p:pic>
        <p:nvPicPr>
          <p:cNvPr id="15363" name="Picture 2" descr="christy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5491163" y="2416175"/>
            <a:ext cx="3249612" cy="3389313"/>
          </a:xfrm>
          <a:prstGeom prst="rect">
            <a:avLst/>
          </a:prstGeom>
          <a:noFill/>
          <a:ln w="19050">
            <a:solidFill>
              <a:srgbClr val="FFD728"/>
            </a:solidFill>
            <a:miter lim="800000"/>
            <a:headEnd/>
            <a:tailEnd/>
          </a:ln>
        </p:spPr>
      </p:pic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5699125" y="420688"/>
            <a:ext cx="1825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en-US" altLang="en-US" sz="2400">
              <a:latin typeface="Cambria" pitchFamily="18" charset="0"/>
            </a:endParaRP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en-US" altLang="en-US" sz="2400">
              <a:latin typeface="Cambria" pitchFamily="18" charset="0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3118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/>
              <a:t>Les différents visages de la BPCO</a:t>
            </a:r>
          </a:p>
        </p:txBody>
      </p:sp>
      <p:pic>
        <p:nvPicPr>
          <p:cNvPr id="15367" name="Picture 6"/>
          <p:cNvPicPr>
            <a:picLocks noChangeAspect="1" noChangeArrowheads="1"/>
          </p:cNvPicPr>
          <p:nvPr/>
        </p:nvPicPr>
        <p:blipFill>
          <a:blip r:embed="rId4" cstate="print"/>
          <a:srcRect l="760"/>
          <a:stretch>
            <a:fillRect/>
          </a:stretch>
        </p:blipFill>
        <p:spPr bwMode="ltGray">
          <a:xfrm>
            <a:off x="595313" y="2414588"/>
            <a:ext cx="4659312" cy="3390900"/>
          </a:xfrm>
          <a:prstGeom prst="rect">
            <a:avLst/>
          </a:prstGeom>
          <a:noFill/>
          <a:ln w="19050" algn="ctr">
            <a:solidFill>
              <a:srgbClr val="FFD728"/>
            </a:solidFill>
            <a:miter lim="800000"/>
            <a:headEnd/>
            <a:tailEnd/>
          </a:ln>
        </p:spPr>
      </p:pic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7740650" y="6394450"/>
            <a:ext cx="1020763" cy="269875"/>
          </a:xfrm>
          <a:prstGeom prst="rect">
            <a:avLst/>
          </a:prstGeom>
          <a:noFill/>
          <a:ln w="52451">
            <a:noFill/>
            <a:miter lim="800000"/>
            <a:headEnd/>
            <a:tailEnd/>
          </a:ln>
        </p:spPr>
        <p:txBody>
          <a:bodyPr wrap="none" lIns="80138" tIns="40069" rIns="80138" bIns="40069" anchor="b">
            <a:spAutoFit/>
          </a:bodyPr>
          <a:lstStyle/>
          <a:p>
            <a:pPr algn="r" defTabSz="801688" eaLnBrk="0" hangingPunct="0"/>
            <a:r>
              <a:rPr lang="en-GB" sz="1300" b="1">
                <a:solidFill>
                  <a:srgbClr val="C0C0C0"/>
                </a:solidFill>
                <a:latin typeface="Cambria" pitchFamily="18" charset="0"/>
              </a:rPr>
              <a:t>© Calverley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Forum Lyonnais 2008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smtClean="0"/>
              <a:t>Sex Ratio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1625" y="2397125"/>
            <a:ext cx="7115175" cy="4389438"/>
          </a:xfrm>
        </p:spPr>
        <p:txBody>
          <a:bodyPr/>
          <a:lstStyle/>
          <a:p>
            <a:pPr eaLnBrk="1" hangingPunct="1"/>
            <a:r>
              <a:rPr lang="fr-FR" smtClean="0">
                <a:solidFill>
                  <a:srgbClr val="FF0000"/>
                </a:solidFill>
              </a:rPr>
              <a:t>BPCO en France</a:t>
            </a:r>
          </a:p>
          <a:p>
            <a:pPr lvl="1" eaLnBrk="1" hangingPunct="1"/>
            <a:r>
              <a:rPr lang="fr-FR" smtClean="0"/>
              <a:t>69% Hommes</a:t>
            </a:r>
          </a:p>
          <a:p>
            <a:pPr lvl="1" eaLnBrk="1" hangingPunct="1"/>
            <a:r>
              <a:rPr lang="fr-FR" smtClean="0"/>
              <a:t>31% Femmes</a:t>
            </a:r>
          </a:p>
          <a:p>
            <a:pPr eaLnBrk="1" hangingPunct="1"/>
            <a:r>
              <a:rPr lang="fr-FR" smtClean="0">
                <a:solidFill>
                  <a:srgbClr val="FF0000"/>
                </a:solidFill>
              </a:rPr>
              <a:t>BPCO aux Etats-Unis</a:t>
            </a:r>
          </a:p>
          <a:p>
            <a:pPr lvl="1" eaLnBrk="1" hangingPunct="1"/>
            <a:r>
              <a:rPr lang="fr-FR" smtClean="0"/>
              <a:t>45% Hommes</a:t>
            </a:r>
          </a:p>
          <a:p>
            <a:pPr lvl="1" eaLnBrk="1" hangingPunct="1"/>
            <a:r>
              <a:rPr lang="fr-FR" smtClean="0"/>
              <a:t>55% Femmes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BPCO CHEZ LES FEMMES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ETUDE CPHG 2007 EXACERBATIONS CHEZ LA FEMME</a:t>
            </a:r>
          </a:p>
          <a:p>
            <a:r>
              <a:rPr lang="fr-FR" dirty="0" smtClean="0"/>
              <a:t>23,2% DE  FEMMES</a:t>
            </a:r>
          </a:p>
          <a:p>
            <a:r>
              <a:rPr lang="fr-FR" dirty="0" smtClean="0"/>
              <a:t>PLUS SOUVENT ATCD ASTHME ET DDB</a:t>
            </a:r>
          </a:p>
          <a:p>
            <a:r>
              <a:rPr lang="fr-FR" dirty="0" smtClean="0"/>
              <a:t>EXACERBATION PLUS GRAVE QUE CHEZ L HOMME HYPERCAPNIE VNI</a:t>
            </a:r>
          </a:p>
          <a:p>
            <a:r>
              <a:rPr lang="fr-FR" dirty="0" smtClean="0"/>
              <a:t>FUMEUSE PLUS JEUNE QUE EX FUMEUSE ET NON FUMEUSE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CAUSES NON TABAGIQUES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TABAGISME PASSIF</a:t>
            </a:r>
          </a:p>
          <a:p>
            <a:r>
              <a:rPr lang="fr-FR" dirty="0" smtClean="0"/>
              <a:t>EXPOSITIONS PROFESSIONNELLES</a:t>
            </a:r>
          </a:p>
          <a:p>
            <a:r>
              <a:rPr lang="fr-FR" dirty="0" smtClean="0"/>
              <a:t>     </a:t>
            </a:r>
            <a:r>
              <a:rPr lang="fr-FR" dirty="0" err="1" smtClean="0"/>
              <a:t>poussieres</a:t>
            </a:r>
            <a:r>
              <a:rPr lang="fr-FR" dirty="0" smtClean="0"/>
              <a:t> </a:t>
            </a:r>
            <a:r>
              <a:rPr lang="fr-FR" dirty="0" err="1" smtClean="0"/>
              <a:t>minerales</a:t>
            </a:r>
            <a:endParaRPr lang="fr-FR" dirty="0" smtClean="0"/>
          </a:p>
          <a:p>
            <a:r>
              <a:rPr lang="fr-FR" dirty="0" smtClean="0"/>
              <a:t>     </a:t>
            </a:r>
            <a:r>
              <a:rPr lang="fr-FR" dirty="0" err="1" smtClean="0"/>
              <a:t>poussieres</a:t>
            </a:r>
            <a:r>
              <a:rPr lang="fr-FR" dirty="0" smtClean="0"/>
              <a:t> organiques</a:t>
            </a:r>
          </a:p>
          <a:p>
            <a:r>
              <a:rPr lang="fr-FR" dirty="0" smtClean="0"/>
              <a:t>     </a:t>
            </a:r>
            <a:r>
              <a:rPr lang="fr-FR" dirty="0" err="1" smtClean="0"/>
              <a:t>fumees</a:t>
            </a:r>
            <a:r>
              <a:rPr lang="fr-FR" dirty="0" smtClean="0"/>
              <a:t> et vapeurs</a:t>
            </a:r>
          </a:p>
          <a:p>
            <a:r>
              <a:rPr lang="fr-FR" dirty="0" smtClean="0"/>
              <a:t>     </a:t>
            </a:r>
            <a:r>
              <a:rPr lang="fr-FR" dirty="0" err="1" smtClean="0"/>
              <a:t>poussieres</a:t>
            </a:r>
            <a:r>
              <a:rPr lang="fr-FR" dirty="0" smtClean="0"/>
              <a:t> </a:t>
            </a:r>
            <a:r>
              <a:rPr lang="fr-FR" dirty="0" err="1" smtClean="0"/>
              <a:t>metalliques</a:t>
            </a:r>
            <a:endParaRPr lang="fr-FR" dirty="0" smtClean="0"/>
          </a:p>
          <a:p>
            <a:r>
              <a:rPr lang="fr-FR" dirty="0" smtClean="0"/>
              <a:t>EXPOSITIONS DOMESTIQUES</a:t>
            </a:r>
          </a:p>
          <a:p>
            <a:r>
              <a:rPr lang="fr-FR" dirty="0" smtClean="0"/>
              <a:t>      cuisson au bois</a:t>
            </a:r>
          </a:p>
          <a:p>
            <a:r>
              <a:rPr lang="fr-FR" dirty="0" smtClean="0"/>
              <a:t>MALADIES RESPIRATOIRES DANS L ENFANCE</a:t>
            </a:r>
            <a:endParaRPr lang="fr-F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Forum Lyonnais 2008</a:t>
            </a:r>
            <a:endParaRPr lang="fr-FR" dirty="0"/>
          </a:p>
        </p:txBody>
      </p:sp>
      <p:pic>
        <p:nvPicPr>
          <p:cNvPr id="21507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600" y="1143000"/>
            <a:ext cx="3443288" cy="419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1508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5063" y="1143000"/>
            <a:ext cx="3435350" cy="419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112713" y="5562600"/>
            <a:ext cx="9031287" cy="796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Coupe </a:t>
            </a:r>
            <a:r>
              <a:rPr lang="fr-FR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scannographique</a:t>
            </a:r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du quadriceps.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La surface de section de la cuisse est considérablement diminuée chez le patient BPCO: 79.6 cm</a:t>
            </a:r>
            <a:r>
              <a:rPr lang="fr-FR" sz="14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2</a:t>
            </a:r>
            <a:r>
              <a:rPr lang="fr-FR" sz="14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(photo de droite) par rapport à un sujet normal : 118.5 cm</a:t>
            </a:r>
            <a:r>
              <a:rPr lang="fr-FR" sz="14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2</a:t>
            </a:r>
            <a:r>
              <a:rPr lang="fr-FR" sz="14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(photo de gauche) </a:t>
            </a: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4857750" y="6491288"/>
            <a:ext cx="370522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fr-FR" b="1">
                <a:solidFill>
                  <a:schemeClr val="accent2"/>
                </a:solidFill>
                <a:latin typeface="Arial Narrow" pitchFamily="34" charset="0"/>
              </a:rPr>
              <a:t>D’après S.Bernard et al., AJRCCM 1998</a:t>
            </a: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179388" y="558800"/>
            <a:ext cx="7031037" cy="64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Surface de section de la cuisse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OBSERVATION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PATIENT 50 ANS TABAC 1 PAQUET PAR JOUR  </a:t>
            </a:r>
          </a:p>
          <a:p>
            <a:r>
              <a:rPr lang="fr-FR" dirty="0" smtClean="0"/>
              <a:t>ATCD HTA CORONARITE    DYSLIPIDEMIE</a:t>
            </a:r>
          </a:p>
          <a:p>
            <a:r>
              <a:rPr lang="fr-FR" dirty="0" smtClean="0"/>
              <a:t>SOUS TENORMINE ASPEGIC TAHOR</a:t>
            </a:r>
          </a:p>
          <a:p>
            <a:r>
              <a:rPr lang="fr-FR" dirty="0" smtClean="0"/>
              <a:t>TOUX ET EXPECTORATION CHRONIQUE DEPUIS 3 ANS</a:t>
            </a:r>
          </a:p>
          <a:p>
            <a:r>
              <a:rPr lang="fr-FR" dirty="0" smtClean="0"/>
              <a:t>VOUS CONSULTE POUR LA 2</a:t>
            </a:r>
            <a:r>
              <a:rPr lang="fr-FR" baseline="30000" dirty="0" smtClean="0"/>
              <a:t>E</a:t>
            </a:r>
            <a:r>
              <a:rPr lang="fr-FR" dirty="0" smtClean="0"/>
              <a:t> FOIS EN 1 MOIS POUR DYSPNEE TYPE 2  MAJORATON DE LA TOUX ET DE L EXPECTORATION PURULENTE</a:t>
            </a:r>
          </a:p>
          <a:p>
            <a:r>
              <a:rPr lang="fr-FR" dirty="0" smtClean="0"/>
              <a:t>A L EXAMEN RONCHI ET SIBILLANTS PAS D OMI</a:t>
            </a:r>
          </a:p>
          <a:p>
            <a:r>
              <a:rPr lang="fr-FR" dirty="0" smtClean="0"/>
              <a:t>1M70 92 KGS</a:t>
            </a:r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Forum Lyonnais 2008</a:t>
            </a:r>
            <a:endParaRPr lang="fr-FR" dirty="0"/>
          </a:p>
        </p:txBody>
      </p:sp>
      <p:sp>
        <p:nvSpPr>
          <p:cNvPr id="22531" name="Freeform 2"/>
          <p:cNvSpPr>
            <a:spLocks/>
          </p:cNvSpPr>
          <p:nvPr/>
        </p:nvSpPr>
        <p:spPr bwMode="auto">
          <a:xfrm rot="4061498" flipH="1" flipV="1">
            <a:off x="1019176" y="1674812"/>
            <a:ext cx="2813050" cy="3108325"/>
          </a:xfrm>
          <a:custGeom>
            <a:avLst/>
            <a:gdLst>
              <a:gd name="T0" fmla="*/ 2147483647 w 1236"/>
              <a:gd name="T1" fmla="*/ 0 h 1554"/>
              <a:gd name="T2" fmla="*/ 2147483647 w 1236"/>
              <a:gd name="T3" fmla="*/ 2147483647 h 1554"/>
              <a:gd name="T4" fmla="*/ 2147483647 w 1236"/>
              <a:gd name="T5" fmla="*/ 2147483647 h 1554"/>
              <a:gd name="T6" fmla="*/ 2147483647 w 1236"/>
              <a:gd name="T7" fmla="*/ 2147483647 h 1554"/>
              <a:gd name="T8" fmla="*/ 2147483647 w 1236"/>
              <a:gd name="T9" fmla="*/ 2147483647 h 1554"/>
              <a:gd name="T10" fmla="*/ 2147483647 w 1236"/>
              <a:gd name="T11" fmla="*/ 2147483647 h 1554"/>
              <a:gd name="T12" fmla="*/ 2147483647 w 1236"/>
              <a:gd name="T13" fmla="*/ 2147483647 h 1554"/>
              <a:gd name="T14" fmla="*/ 2147483647 w 1236"/>
              <a:gd name="T15" fmla="*/ 2147483647 h 1554"/>
              <a:gd name="T16" fmla="*/ 2147483647 w 1236"/>
              <a:gd name="T17" fmla="*/ 2147483647 h 1554"/>
              <a:gd name="T18" fmla="*/ 2147483647 w 1236"/>
              <a:gd name="T19" fmla="*/ 2147483647 h 1554"/>
              <a:gd name="T20" fmla="*/ 2147483647 w 1236"/>
              <a:gd name="T21" fmla="*/ 2147483647 h 1554"/>
              <a:gd name="T22" fmla="*/ 2147483647 w 1236"/>
              <a:gd name="T23" fmla="*/ 2147483647 h 1554"/>
              <a:gd name="T24" fmla="*/ 2147483647 w 1236"/>
              <a:gd name="T25" fmla="*/ 2147483647 h 1554"/>
              <a:gd name="T26" fmla="*/ 2147483647 w 1236"/>
              <a:gd name="T27" fmla="*/ 2147483647 h 1554"/>
              <a:gd name="T28" fmla="*/ 2147483647 w 1236"/>
              <a:gd name="T29" fmla="*/ 2147483647 h 1554"/>
              <a:gd name="T30" fmla="*/ 2147483647 w 1236"/>
              <a:gd name="T31" fmla="*/ 2147483647 h 1554"/>
              <a:gd name="T32" fmla="*/ 2147483647 w 1236"/>
              <a:gd name="T33" fmla="*/ 2147483647 h 1554"/>
              <a:gd name="T34" fmla="*/ 2147483647 w 1236"/>
              <a:gd name="T35" fmla="*/ 2147483647 h 1554"/>
              <a:gd name="T36" fmla="*/ 2147483647 w 1236"/>
              <a:gd name="T37" fmla="*/ 2147483647 h 1554"/>
              <a:gd name="T38" fmla="*/ 2147483647 w 1236"/>
              <a:gd name="T39" fmla="*/ 2147483647 h 1554"/>
              <a:gd name="T40" fmla="*/ 2147483647 w 1236"/>
              <a:gd name="T41" fmla="*/ 2147483647 h 1554"/>
              <a:gd name="T42" fmla="*/ 2147483647 w 1236"/>
              <a:gd name="T43" fmla="*/ 2147483647 h 1554"/>
              <a:gd name="T44" fmla="*/ 2147483647 w 1236"/>
              <a:gd name="T45" fmla="*/ 2147483647 h 1554"/>
              <a:gd name="T46" fmla="*/ 2147483647 w 1236"/>
              <a:gd name="T47" fmla="*/ 2147483647 h 1554"/>
              <a:gd name="T48" fmla="*/ 2147483647 w 1236"/>
              <a:gd name="T49" fmla="*/ 2147483647 h 1554"/>
              <a:gd name="T50" fmla="*/ 2147483647 w 1236"/>
              <a:gd name="T51" fmla="*/ 2147483647 h 1554"/>
              <a:gd name="T52" fmla="*/ 2147483647 w 1236"/>
              <a:gd name="T53" fmla="*/ 2147483647 h 1554"/>
              <a:gd name="T54" fmla="*/ 2147483647 w 1236"/>
              <a:gd name="T55" fmla="*/ 2147483647 h 1554"/>
              <a:gd name="T56" fmla="*/ 2147483647 w 1236"/>
              <a:gd name="T57" fmla="*/ 2147483647 h 1554"/>
              <a:gd name="T58" fmla="*/ 2147483647 w 1236"/>
              <a:gd name="T59" fmla="*/ 2147483647 h 1554"/>
              <a:gd name="T60" fmla="*/ 2147483647 w 1236"/>
              <a:gd name="T61" fmla="*/ 2147483647 h 1554"/>
              <a:gd name="T62" fmla="*/ 2147483647 w 1236"/>
              <a:gd name="T63" fmla="*/ 2147483647 h 1554"/>
              <a:gd name="T64" fmla="*/ 2147483647 w 1236"/>
              <a:gd name="T65" fmla="*/ 2147483647 h 1554"/>
              <a:gd name="T66" fmla="*/ 2147483647 w 1236"/>
              <a:gd name="T67" fmla="*/ 2147483647 h 1554"/>
              <a:gd name="T68" fmla="*/ 2147483647 w 1236"/>
              <a:gd name="T69" fmla="*/ 2147483647 h 1554"/>
              <a:gd name="T70" fmla="*/ 2147483647 w 1236"/>
              <a:gd name="T71" fmla="*/ 2147483647 h 1554"/>
              <a:gd name="T72" fmla="*/ 2147483647 w 1236"/>
              <a:gd name="T73" fmla="*/ 2147483647 h 1554"/>
              <a:gd name="T74" fmla="*/ 2147483647 w 1236"/>
              <a:gd name="T75" fmla="*/ 2147483647 h 1554"/>
              <a:gd name="T76" fmla="*/ 2147483647 w 1236"/>
              <a:gd name="T77" fmla="*/ 2147483647 h 1554"/>
              <a:gd name="T78" fmla="*/ 2147483647 w 1236"/>
              <a:gd name="T79" fmla="*/ 2147483647 h 1554"/>
              <a:gd name="T80" fmla="*/ 2147483647 w 1236"/>
              <a:gd name="T81" fmla="*/ 2147483647 h 1554"/>
              <a:gd name="T82" fmla="*/ 2147483647 w 1236"/>
              <a:gd name="T83" fmla="*/ 2147483647 h 1554"/>
              <a:gd name="T84" fmla="*/ 2147483647 w 1236"/>
              <a:gd name="T85" fmla="*/ 2147483647 h 1554"/>
              <a:gd name="T86" fmla="*/ 2147483647 w 1236"/>
              <a:gd name="T87" fmla="*/ 2147483647 h 1554"/>
              <a:gd name="T88" fmla="*/ 2147483647 w 1236"/>
              <a:gd name="T89" fmla="*/ 2147483647 h 1554"/>
              <a:gd name="T90" fmla="*/ 2147483647 w 1236"/>
              <a:gd name="T91" fmla="*/ 2147483647 h 1554"/>
              <a:gd name="T92" fmla="*/ 2147483647 w 1236"/>
              <a:gd name="T93" fmla="*/ 2147483647 h 1554"/>
              <a:gd name="T94" fmla="*/ 2147483647 w 1236"/>
              <a:gd name="T95" fmla="*/ 2147483647 h 1554"/>
              <a:gd name="T96" fmla="*/ 2147483647 w 1236"/>
              <a:gd name="T97" fmla="*/ 2147483647 h 1554"/>
              <a:gd name="T98" fmla="*/ 2147483647 w 1236"/>
              <a:gd name="T99" fmla="*/ 2147483647 h 1554"/>
              <a:gd name="T100" fmla="*/ 2147483647 w 1236"/>
              <a:gd name="T101" fmla="*/ 2147483647 h 1554"/>
              <a:gd name="T102" fmla="*/ 2147483647 w 1236"/>
              <a:gd name="T103" fmla="*/ 2147483647 h 1554"/>
              <a:gd name="T104" fmla="*/ 2147483647 w 1236"/>
              <a:gd name="T105" fmla="*/ 2147483647 h 1554"/>
              <a:gd name="T106" fmla="*/ 2147483647 w 1236"/>
              <a:gd name="T107" fmla="*/ 2147483647 h 1554"/>
              <a:gd name="T108" fmla="*/ 2147483647 w 1236"/>
              <a:gd name="T109" fmla="*/ 0 h 155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236"/>
              <a:gd name="T166" fmla="*/ 0 h 1554"/>
              <a:gd name="T167" fmla="*/ 1236 w 1236"/>
              <a:gd name="T168" fmla="*/ 1554 h 155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236" h="1554">
                <a:moveTo>
                  <a:pt x="456" y="0"/>
                </a:moveTo>
                <a:lnTo>
                  <a:pt x="474" y="0"/>
                </a:lnTo>
                <a:lnTo>
                  <a:pt x="498" y="0"/>
                </a:lnTo>
                <a:lnTo>
                  <a:pt x="510" y="0"/>
                </a:lnTo>
                <a:lnTo>
                  <a:pt x="528" y="0"/>
                </a:lnTo>
                <a:lnTo>
                  <a:pt x="552" y="6"/>
                </a:lnTo>
                <a:lnTo>
                  <a:pt x="564" y="6"/>
                </a:lnTo>
                <a:lnTo>
                  <a:pt x="582" y="6"/>
                </a:lnTo>
                <a:lnTo>
                  <a:pt x="606" y="12"/>
                </a:lnTo>
                <a:lnTo>
                  <a:pt x="618" y="18"/>
                </a:lnTo>
                <a:lnTo>
                  <a:pt x="630" y="18"/>
                </a:lnTo>
                <a:lnTo>
                  <a:pt x="660" y="24"/>
                </a:lnTo>
                <a:lnTo>
                  <a:pt x="672" y="30"/>
                </a:lnTo>
                <a:lnTo>
                  <a:pt x="684" y="30"/>
                </a:lnTo>
                <a:lnTo>
                  <a:pt x="708" y="42"/>
                </a:lnTo>
                <a:lnTo>
                  <a:pt x="726" y="48"/>
                </a:lnTo>
                <a:lnTo>
                  <a:pt x="738" y="48"/>
                </a:lnTo>
                <a:lnTo>
                  <a:pt x="762" y="60"/>
                </a:lnTo>
                <a:lnTo>
                  <a:pt x="774" y="66"/>
                </a:lnTo>
                <a:lnTo>
                  <a:pt x="786" y="72"/>
                </a:lnTo>
                <a:lnTo>
                  <a:pt x="810" y="84"/>
                </a:lnTo>
                <a:lnTo>
                  <a:pt x="822" y="90"/>
                </a:lnTo>
                <a:lnTo>
                  <a:pt x="834" y="96"/>
                </a:lnTo>
                <a:lnTo>
                  <a:pt x="858" y="108"/>
                </a:lnTo>
                <a:lnTo>
                  <a:pt x="870" y="114"/>
                </a:lnTo>
                <a:lnTo>
                  <a:pt x="882" y="126"/>
                </a:lnTo>
                <a:lnTo>
                  <a:pt x="906" y="138"/>
                </a:lnTo>
                <a:lnTo>
                  <a:pt x="912" y="144"/>
                </a:lnTo>
                <a:lnTo>
                  <a:pt x="924" y="156"/>
                </a:lnTo>
                <a:lnTo>
                  <a:pt x="948" y="174"/>
                </a:lnTo>
                <a:lnTo>
                  <a:pt x="954" y="180"/>
                </a:lnTo>
                <a:lnTo>
                  <a:pt x="966" y="192"/>
                </a:lnTo>
                <a:lnTo>
                  <a:pt x="990" y="210"/>
                </a:lnTo>
                <a:lnTo>
                  <a:pt x="996" y="216"/>
                </a:lnTo>
                <a:lnTo>
                  <a:pt x="1008" y="228"/>
                </a:lnTo>
                <a:lnTo>
                  <a:pt x="1026" y="246"/>
                </a:lnTo>
                <a:lnTo>
                  <a:pt x="1032" y="258"/>
                </a:lnTo>
                <a:lnTo>
                  <a:pt x="1044" y="264"/>
                </a:lnTo>
                <a:lnTo>
                  <a:pt x="1062" y="288"/>
                </a:lnTo>
                <a:lnTo>
                  <a:pt x="1068" y="300"/>
                </a:lnTo>
                <a:lnTo>
                  <a:pt x="1080" y="306"/>
                </a:lnTo>
                <a:lnTo>
                  <a:pt x="1092" y="330"/>
                </a:lnTo>
                <a:lnTo>
                  <a:pt x="1104" y="342"/>
                </a:lnTo>
                <a:lnTo>
                  <a:pt x="1110" y="354"/>
                </a:lnTo>
                <a:lnTo>
                  <a:pt x="1122" y="378"/>
                </a:lnTo>
                <a:lnTo>
                  <a:pt x="1128" y="384"/>
                </a:lnTo>
                <a:lnTo>
                  <a:pt x="1140" y="396"/>
                </a:lnTo>
                <a:lnTo>
                  <a:pt x="1152" y="420"/>
                </a:lnTo>
                <a:lnTo>
                  <a:pt x="1158" y="432"/>
                </a:lnTo>
                <a:lnTo>
                  <a:pt x="1164" y="450"/>
                </a:lnTo>
                <a:lnTo>
                  <a:pt x="1170" y="474"/>
                </a:lnTo>
                <a:lnTo>
                  <a:pt x="1176" y="486"/>
                </a:lnTo>
                <a:lnTo>
                  <a:pt x="1182" y="498"/>
                </a:lnTo>
                <a:lnTo>
                  <a:pt x="1194" y="522"/>
                </a:lnTo>
                <a:lnTo>
                  <a:pt x="1194" y="534"/>
                </a:lnTo>
                <a:lnTo>
                  <a:pt x="1200" y="546"/>
                </a:lnTo>
                <a:lnTo>
                  <a:pt x="1206" y="576"/>
                </a:lnTo>
                <a:lnTo>
                  <a:pt x="1212" y="588"/>
                </a:lnTo>
                <a:lnTo>
                  <a:pt x="1212" y="600"/>
                </a:lnTo>
                <a:lnTo>
                  <a:pt x="1218" y="630"/>
                </a:lnTo>
                <a:lnTo>
                  <a:pt x="1224" y="642"/>
                </a:lnTo>
                <a:lnTo>
                  <a:pt x="1224" y="654"/>
                </a:lnTo>
                <a:lnTo>
                  <a:pt x="1230" y="678"/>
                </a:lnTo>
                <a:lnTo>
                  <a:pt x="1230" y="696"/>
                </a:lnTo>
                <a:lnTo>
                  <a:pt x="1230" y="708"/>
                </a:lnTo>
                <a:lnTo>
                  <a:pt x="1236" y="732"/>
                </a:lnTo>
                <a:lnTo>
                  <a:pt x="1236" y="750"/>
                </a:lnTo>
                <a:lnTo>
                  <a:pt x="1236" y="762"/>
                </a:lnTo>
                <a:lnTo>
                  <a:pt x="1236" y="792"/>
                </a:lnTo>
                <a:lnTo>
                  <a:pt x="1236" y="804"/>
                </a:lnTo>
                <a:lnTo>
                  <a:pt x="1236" y="816"/>
                </a:lnTo>
                <a:lnTo>
                  <a:pt x="1230" y="846"/>
                </a:lnTo>
                <a:lnTo>
                  <a:pt x="1230" y="858"/>
                </a:lnTo>
                <a:lnTo>
                  <a:pt x="1230" y="870"/>
                </a:lnTo>
                <a:lnTo>
                  <a:pt x="1224" y="900"/>
                </a:lnTo>
                <a:lnTo>
                  <a:pt x="1224" y="912"/>
                </a:lnTo>
                <a:lnTo>
                  <a:pt x="1218" y="924"/>
                </a:lnTo>
                <a:lnTo>
                  <a:pt x="1212" y="948"/>
                </a:lnTo>
                <a:lnTo>
                  <a:pt x="1212" y="966"/>
                </a:lnTo>
                <a:lnTo>
                  <a:pt x="1206" y="978"/>
                </a:lnTo>
                <a:lnTo>
                  <a:pt x="1200" y="1002"/>
                </a:lnTo>
                <a:lnTo>
                  <a:pt x="1194" y="1014"/>
                </a:lnTo>
                <a:lnTo>
                  <a:pt x="1194" y="1026"/>
                </a:lnTo>
                <a:lnTo>
                  <a:pt x="1182" y="1056"/>
                </a:lnTo>
                <a:lnTo>
                  <a:pt x="1176" y="1068"/>
                </a:lnTo>
                <a:lnTo>
                  <a:pt x="1170" y="1080"/>
                </a:lnTo>
                <a:lnTo>
                  <a:pt x="1164" y="1104"/>
                </a:lnTo>
                <a:lnTo>
                  <a:pt x="1158" y="1116"/>
                </a:lnTo>
                <a:lnTo>
                  <a:pt x="1152" y="1128"/>
                </a:lnTo>
                <a:lnTo>
                  <a:pt x="1140" y="1152"/>
                </a:lnTo>
                <a:lnTo>
                  <a:pt x="1128" y="1164"/>
                </a:lnTo>
                <a:lnTo>
                  <a:pt x="1122" y="1176"/>
                </a:lnTo>
                <a:lnTo>
                  <a:pt x="1110" y="1200"/>
                </a:lnTo>
                <a:lnTo>
                  <a:pt x="1104" y="1212"/>
                </a:lnTo>
                <a:lnTo>
                  <a:pt x="1092" y="1224"/>
                </a:lnTo>
                <a:lnTo>
                  <a:pt x="1080" y="1242"/>
                </a:lnTo>
                <a:lnTo>
                  <a:pt x="1068" y="1254"/>
                </a:lnTo>
                <a:lnTo>
                  <a:pt x="1062" y="1266"/>
                </a:lnTo>
                <a:lnTo>
                  <a:pt x="1044" y="1284"/>
                </a:lnTo>
                <a:lnTo>
                  <a:pt x="1032" y="1296"/>
                </a:lnTo>
                <a:lnTo>
                  <a:pt x="1026" y="1308"/>
                </a:lnTo>
                <a:lnTo>
                  <a:pt x="1008" y="1326"/>
                </a:lnTo>
                <a:lnTo>
                  <a:pt x="996" y="1332"/>
                </a:lnTo>
                <a:lnTo>
                  <a:pt x="990" y="1344"/>
                </a:lnTo>
                <a:lnTo>
                  <a:pt x="966" y="1362"/>
                </a:lnTo>
                <a:lnTo>
                  <a:pt x="954" y="1368"/>
                </a:lnTo>
                <a:lnTo>
                  <a:pt x="948" y="1380"/>
                </a:lnTo>
                <a:lnTo>
                  <a:pt x="924" y="1398"/>
                </a:lnTo>
                <a:lnTo>
                  <a:pt x="912" y="1404"/>
                </a:lnTo>
                <a:lnTo>
                  <a:pt x="906" y="1410"/>
                </a:lnTo>
                <a:lnTo>
                  <a:pt x="882" y="1428"/>
                </a:lnTo>
                <a:lnTo>
                  <a:pt x="870" y="1434"/>
                </a:lnTo>
                <a:lnTo>
                  <a:pt x="858" y="1440"/>
                </a:lnTo>
                <a:lnTo>
                  <a:pt x="834" y="1458"/>
                </a:lnTo>
                <a:lnTo>
                  <a:pt x="822" y="1464"/>
                </a:lnTo>
                <a:lnTo>
                  <a:pt x="810" y="1470"/>
                </a:lnTo>
                <a:lnTo>
                  <a:pt x="786" y="1482"/>
                </a:lnTo>
                <a:lnTo>
                  <a:pt x="774" y="1488"/>
                </a:lnTo>
                <a:lnTo>
                  <a:pt x="762" y="1488"/>
                </a:lnTo>
                <a:lnTo>
                  <a:pt x="738" y="1500"/>
                </a:lnTo>
                <a:lnTo>
                  <a:pt x="726" y="1506"/>
                </a:lnTo>
                <a:lnTo>
                  <a:pt x="708" y="1512"/>
                </a:lnTo>
                <a:lnTo>
                  <a:pt x="684" y="1518"/>
                </a:lnTo>
                <a:lnTo>
                  <a:pt x="672" y="1524"/>
                </a:lnTo>
                <a:lnTo>
                  <a:pt x="660" y="1524"/>
                </a:lnTo>
                <a:lnTo>
                  <a:pt x="630" y="1530"/>
                </a:lnTo>
                <a:lnTo>
                  <a:pt x="618" y="1536"/>
                </a:lnTo>
                <a:lnTo>
                  <a:pt x="606" y="1536"/>
                </a:lnTo>
                <a:lnTo>
                  <a:pt x="582" y="1542"/>
                </a:lnTo>
                <a:lnTo>
                  <a:pt x="564" y="1542"/>
                </a:lnTo>
                <a:lnTo>
                  <a:pt x="552" y="1548"/>
                </a:lnTo>
                <a:lnTo>
                  <a:pt x="528" y="1548"/>
                </a:lnTo>
                <a:lnTo>
                  <a:pt x="510" y="1548"/>
                </a:lnTo>
                <a:lnTo>
                  <a:pt x="498" y="1554"/>
                </a:lnTo>
                <a:lnTo>
                  <a:pt x="474" y="1554"/>
                </a:lnTo>
                <a:lnTo>
                  <a:pt x="456" y="1554"/>
                </a:lnTo>
                <a:lnTo>
                  <a:pt x="444" y="1554"/>
                </a:lnTo>
                <a:lnTo>
                  <a:pt x="414" y="1554"/>
                </a:lnTo>
                <a:lnTo>
                  <a:pt x="402" y="1548"/>
                </a:lnTo>
                <a:lnTo>
                  <a:pt x="390" y="1548"/>
                </a:lnTo>
                <a:lnTo>
                  <a:pt x="360" y="1548"/>
                </a:lnTo>
                <a:lnTo>
                  <a:pt x="348" y="1542"/>
                </a:lnTo>
                <a:lnTo>
                  <a:pt x="336" y="1542"/>
                </a:lnTo>
                <a:lnTo>
                  <a:pt x="312" y="1536"/>
                </a:lnTo>
                <a:lnTo>
                  <a:pt x="294" y="1536"/>
                </a:lnTo>
                <a:lnTo>
                  <a:pt x="282" y="1530"/>
                </a:lnTo>
                <a:lnTo>
                  <a:pt x="258" y="1524"/>
                </a:lnTo>
                <a:lnTo>
                  <a:pt x="246" y="1524"/>
                </a:lnTo>
                <a:lnTo>
                  <a:pt x="228" y="1518"/>
                </a:lnTo>
                <a:lnTo>
                  <a:pt x="204" y="1512"/>
                </a:lnTo>
                <a:lnTo>
                  <a:pt x="192" y="1506"/>
                </a:lnTo>
                <a:lnTo>
                  <a:pt x="180" y="1500"/>
                </a:lnTo>
                <a:lnTo>
                  <a:pt x="156" y="1488"/>
                </a:lnTo>
                <a:lnTo>
                  <a:pt x="144" y="1488"/>
                </a:lnTo>
                <a:lnTo>
                  <a:pt x="132" y="1482"/>
                </a:lnTo>
                <a:lnTo>
                  <a:pt x="102" y="1470"/>
                </a:lnTo>
                <a:lnTo>
                  <a:pt x="90" y="1464"/>
                </a:lnTo>
                <a:lnTo>
                  <a:pt x="78" y="1458"/>
                </a:lnTo>
                <a:lnTo>
                  <a:pt x="60" y="1440"/>
                </a:lnTo>
                <a:lnTo>
                  <a:pt x="48" y="1434"/>
                </a:lnTo>
                <a:lnTo>
                  <a:pt x="36" y="1428"/>
                </a:lnTo>
                <a:lnTo>
                  <a:pt x="12" y="1410"/>
                </a:lnTo>
                <a:lnTo>
                  <a:pt x="0" y="1404"/>
                </a:lnTo>
                <a:lnTo>
                  <a:pt x="456" y="774"/>
                </a:lnTo>
                <a:lnTo>
                  <a:pt x="456" y="0"/>
                </a:lnTo>
                <a:close/>
              </a:path>
            </a:pathLst>
          </a:custGeom>
          <a:gradFill rotWithShape="0">
            <a:gsLst>
              <a:gs pos="0">
                <a:srgbClr val="766313"/>
              </a:gs>
              <a:gs pos="50000">
                <a:srgbClr val="FFD728"/>
              </a:gs>
              <a:gs pos="100000">
                <a:srgbClr val="766313"/>
              </a:gs>
            </a:gsLst>
            <a:lin ang="0" scaled="1"/>
          </a:gradFill>
          <a:ln w="28575">
            <a:noFill/>
            <a:round/>
            <a:headEnd/>
            <a:tailEnd/>
          </a:ln>
        </p:spPr>
        <p:txBody>
          <a:bodyPr/>
          <a:lstStyle/>
          <a:p>
            <a:endParaRPr lang="fr-FR">
              <a:latin typeface="Cambria" pitchFamily="18" charset="0"/>
            </a:endParaRPr>
          </a:p>
        </p:txBody>
      </p:sp>
      <p:sp>
        <p:nvSpPr>
          <p:cNvPr id="22532" name="Freeform 3"/>
          <p:cNvSpPr>
            <a:spLocks/>
          </p:cNvSpPr>
          <p:nvPr/>
        </p:nvSpPr>
        <p:spPr bwMode="auto">
          <a:xfrm rot="4061498" flipH="1" flipV="1">
            <a:off x="1925638" y="3159125"/>
            <a:ext cx="1763712" cy="2808288"/>
          </a:xfrm>
          <a:custGeom>
            <a:avLst/>
            <a:gdLst>
              <a:gd name="T0" fmla="*/ 2147483647 w 774"/>
              <a:gd name="T1" fmla="*/ 2147483647 h 1404"/>
              <a:gd name="T2" fmla="*/ 2147483647 w 774"/>
              <a:gd name="T3" fmla="*/ 2147483647 h 1404"/>
              <a:gd name="T4" fmla="*/ 2147483647 w 774"/>
              <a:gd name="T5" fmla="*/ 2147483647 h 1404"/>
              <a:gd name="T6" fmla="*/ 2147483647 w 774"/>
              <a:gd name="T7" fmla="*/ 2147483647 h 1404"/>
              <a:gd name="T8" fmla="*/ 2147483647 w 774"/>
              <a:gd name="T9" fmla="*/ 2147483647 h 1404"/>
              <a:gd name="T10" fmla="*/ 2147483647 w 774"/>
              <a:gd name="T11" fmla="*/ 2147483647 h 1404"/>
              <a:gd name="T12" fmla="*/ 2147483647 w 774"/>
              <a:gd name="T13" fmla="*/ 2147483647 h 1404"/>
              <a:gd name="T14" fmla="*/ 2147483647 w 774"/>
              <a:gd name="T15" fmla="*/ 2147483647 h 1404"/>
              <a:gd name="T16" fmla="*/ 2147483647 w 774"/>
              <a:gd name="T17" fmla="*/ 2147483647 h 1404"/>
              <a:gd name="T18" fmla="*/ 2147483647 w 774"/>
              <a:gd name="T19" fmla="*/ 2147483647 h 1404"/>
              <a:gd name="T20" fmla="*/ 2147483647 w 774"/>
              <a:gd name="T21" fmla="*/ 2147483647 h 1404"/>
              <a:gd name="T22" fmla="*/ 2147483647 w 774"/>
              <a:gd name="T23" fmla="*/ 2147483647 h 1404"/>
              <a:gd name="T24" fmla="*/ 2147483647 w 774"/>
              <a:gd name="T25" fmla="*/ 2147483647 h 1404"/>
              <a:gd name="T26" fmla="*/ 2147483647 w 774"/>
              <a:gd name="T27" fmla="*/ 2147483647 h 1404"/>
              <a:gd name="T28" fmla="*/ 2147483647 w 774"/>
              <a:gd name="T29" fmla="*/ 2147483647 h 1404"/>
              <a:gd name="T30" fmla="*/ 2147483647 w 774"/>
              <a:gd name="T31" fmla="*/ 2147483647 h 1404"/>
              <a:gd name="T32" fmla="*/ 2147483647 w 774"/>
              <a:gd name="T33" fmla="*/ 2147483647 h 1404"/>
              <a:gd name="T34" fmla="*/ 2147483647 w 774"/>
              <a:gd name="T35" fmla="*/ 2147483647 h 1404"/>
              <a:gd name="T36" fmla="*/ 0 w 774"/>
              <a:gd name="T37" fmla="*/ 2147483647 h 1404"/>
              <a:gd name="T38" fmla="*/ 0 w 774"/>
              <a:gd name="T39" fmla="*/ 2147483647 h 1404"/>
              <a:gd name="T40" fmla="*/ 0 w 774"/>
              <a:gd name="T41" fmla="*/ 2147483647 h 1404"/>
              <a:gd name="T42" fmla="*/ 0 w 774"/>
              <a:gd name="T43" fmla="*/ 2147483647 h 1404"/>
              <a:gd name="T44" fmla="*/ 0 w 774"/>
              <a:gd name="T45" fmla="*/ 2147483647 h 1404"/>
              <a:gd name="T46" fmla="*/ 2147483647 w 774"/>
              <a:gd name="T47" fmla="*/ 2147483647 h 1404"/>
              <a:gd name="T48" fmla="*/ 2147483647 w 774"/>
              <a:gd name="T49" fmla="*/ 2147483647 h 1404"/>
              <a:gd name="T50" fmla="*/ 2147483647 w 774"/>
              <a:gd name="T51" fmla="*/ 2147483647 h 1404"/>
              <a:gd name="T52" fmla="*/ 2147483647 w 774"/>
              <a:gd name="T53" fmla="*/ 2147483647 h 1404"/>
              <a:gd name="T54" fmla="*/ 2147483647 w 774"/>
              <a:gd name="T55" fmla="*/ 2147483647 h 1404"/>
              <a:gd name="T56" fmla="*/ 2147483647 w 774"/>
              <a:gd name="T57" fmla="*/ 2147483647 h 1404"/>
              <a:gd name="T58" fmla="*/ 2147483647 w 774"/>
              <a:gd name="T59" fmla="*/ 2147483647 h 1404"/>
              <a:gd name="T60" fmla="*/ 2147483647 w 774"/>
              <a:gd name="T61" fmla="*/ 2147483647 h 1404"/>
              <a:gd name="T62" fmla="*/ 2147483647 w 774"/>
              <a:gd name="T63" fmla="*/ 2147483647 h 1404"/>
              <a:gd name="T64" fmla="*/ 2147483647 w 774"/>
              <a:gd name="T65" fmla="*/ 2147483647 h 1404"/>
              <a:gd name="T66" fmla="*/ 2147483647 w 774"/>
              <a:gd name="T67" fmla="*/ 2147483647 h 1404"/>
              <a:gd name="T68" fmla="*/ 2147483647 w 774"/>
              <a:gd name="T69" fmla="*/ 2147483647 h 1404"/>
              <a:gd name="T70" fmla="*/ 2147483647 w 774"/>
              <a:gd name="T71" fmla="*/ 2147483647 h 1404"/>
              <a:gd name="T72" fmla="*/ 2147483647 w 774"/>
              <a:gd name="T73" fmla="*/ 2147483647 h 1404"/>
              <a:gd name="T74" fmla="*/ 2147483647 w 774"/>
              <a:gd name="T75" fmla="*/ 2147483647 h 1404"/>
              <a:gd name="T76" fmla="*/ 2147483647 w 774"/>
              <a:gd name="T77" fmla="*/ 2147483647 h 1404"/>
              <a:gd name="T78" fmla="*/ 2147483647 w 774"/>
              <a:gd name="T79" fmla="*/ 2147483647 h 1404"/>
              <a:gd name="T80" fmla="*/ 2147483647 w 774"/>
              <a:gd name="T81" fmla="*/ 2147483647 h 1404"/>
              <a:gd name="T82" fmla="*/ 2147483647 w 774"/>
              <a:gd name="T83" fmla="*/ 2147483647 h 1404"/>
              <a:gd name="T84" fmla="*/ 2147483647 w 774"/>
              <a:gd name="T85" fmla="*/ 2147483647 h 1404"/>
              <a:gd name="T86" fmla="*/ 2147483647 w 774"/>
              <a:gd name="T87" fmla="*/ 2147483647 h 1404"/>
              <a:gd name="T88" fmla="*/ 2147483647 w 774"/>
              <a:gd name="T89" fmla="*/ 2147483647 h 1404"/>
              <a:gd name="T90" fmla="*/ 2147483647 w 774"/>
              <a:gd name="T91" fmla="*/ 2147483647 h 1404"/>
              <a:gd name="T92" fmla="*/ 2147483647 w 774"/>
              <a:gd name="T93" fmla="*/ 2147483647 h 1404"/>
              <a:gd name="T94" fmla="*/ 2147483647 w 774"/>
              <a:gd name="T95" fmla="*/ 2147483647 h 1404"/>
              <a:gd name="T96" fmla="*/ 2147483647 w 774"/>
              <a:gd name="T97" fmla="*/ 2147483647 h 1404"/>
              <a:gd name="T98" fmla="*/ 2147483647 w 774"/>
              <a:gd name="T99" fmla="*/ 2147483647 h 1404"/>
              <a:gd name="T100" fmla="*/ 2147483647 w 774"/>
              <a:gd name="T101" fmla="*/ 2147483647 h 1404"/>
              <a:gd name="T102" fmla="*/ 2147483647 w 774"/>
              <a:gd name="T103" fmla="*/ 2147483647 h 1404"/>
              <a:gd name="T104" fmla="*/ 2147483647 w 774"/>
              <a:gd name="T105" fmla="*/ 0 h 1404"/>
              <a:gd name="T106" fmla="*/ 2147483647 w 774"/>
              <a:gd name="T107" fmla="*/ 0 h 1404"/>
              <a:gd name="T108" fmla="*/ 2147483647 w 774"/>
              <a:gd name="T109" fmla="*/ 2147483647 h 140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774"/>
              <a:gd name="T166" fmla="*/ 0 h 1404"/>
              <a:gd name="T167" fmla="*/ 774 w 774"/>
              <a:gd name="T168" fmla="*/ 1404 h 140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774" h="1404">
                <a:moveTo>
                  <a:pt x="318" y="1404"/>
                </a:moveTo>
                <a:lnTo>
                  <a:pt x="306" y="1398"/>
                </a:lnTo>
                <a:lnTo>
                  <a:pt x="288" y="1380"/>
                </a:lnTo>
                <a:lnTo>
                  <a:pt x="276" y="1368"/>
                </a:lnTo>
                <a:lnTo>
                  <a:pt x="264" y="1362"/>
                </a:lnTo>
                <a:lnTo>
                  <a:pt x="246" y="1344"/>
                </a:lnTo>
                <a:lnTo>
                  <a:pt x="234" y="1332"/>
                </a:lnTo>
                <a:lnTo>
                  <a:pt x="228" y="1326"/>
                </a:lnTo>
                <a:lnTo>
                  <a:pt x="210" y="1308"/>
                </a:lnTo>
                <a:lnTo>
                  <a:pt x="198" y="1296"/>
                </a:lnTo>
                <a:lnTo>
                  <a:pt x="192" y="1284"/>
                </a:lnTo>
                <a:lnTo>
                  <a:pt x="174" y="1266"/>
                </a:lnTo>
                <a:lnTo>
                  <a:pt x="162" y="1254"/>
                </a:lnTo>
                <a:lnTo>
                  <a:pt x="156" y="1242"/>
                </a:lnTo>
                <a:lnTo>
                  <a:pt x="138" y="1224"/>
                </a:lnTo>
                <a:lnTo>
                  <a:pt x="132" y="1212"/>
                </a:lnTo>
                <a:lnTo>
                  <a:pt x="126" y="1200"/>
                </a:lnTo>
                <a:lnTo>
                  <a:pt x="108" y="1176"/>
                </a:lnTo>
                <a:lnTo>
                  <a:pt x="102" y="1164"/>
                </a:lnTo>
                <a:lnTo>
                  <a:pt x="96" y="1152"/>
                </a:lnTo>
                <a:lnTo>
                  <a:pt x="84" y="1128"/>
                </a:lnTo>
                <a:lnTo>
                  <a:pt x="78" y="1116"/>
                </a:lnTo>
                <a:lnTo>
                  <a:pt x="72" y="1104"/>
                </a:lnTo>
                <a:lnTo>
                  <a:pt x="60" y="1080"/>
                </a:lnTo>
                <a:lnTo>
                  <a:pt x="54" y="1068"/>
                </a:lnTo>
                <a:lnTo>
                  <a:pt x="48" y="1056"/>
                </a:lnTo>
                <a:lnTo>
                  <a:pt x="42" y="1026"/>
                </a:lnTo>
                <a:lnTo>
                  <a:pt x="36" y="1014"/>
                </a:lnTo>
                <a:lnTo>
                  <a:pt x="30" y="1002"/>
                </a:lnTo>
                <a:lnTo>
                  <a:pt x="24" y="978"/>
                </a:lnTo>
                <a:lnTo>
                  <a:pt x="24" y="966"/>
                </a:lnTo>
                <a:lnTo>
                  <a:pt x="18" y="948"/>
                </a:lnTo>
                <a:lnTo>
                  <a:pt x="12" y="924"/>
                </a:lnTo>
                <a:lnTo>
                  <a:pt x="12" y="912"/>
                </a:lnTo>
                <a:lnTo>
                  <a:pt x="6" y="900"/>
                </a:lnTo>
                <a:lnTo>
                  <a:pt x="6" y="870"/>
                </a:lnTo>
                <a:lnTo>
                  <a:pt x="0" y="858"/>
                </a:lnTo>
                <a:lnTo>
                  <a:pt x="0" y="846"/>
                </a:lnTo>
                <a:lnTo>
                  <a:pt x="0" y="816"/>
                </a:lnTo>
                <a:lnTo>
                  <a:pt x="0" y="804"/>
                </a:lnTo>
                <a:lnTo>
                  <a:pt x="0" y="792"/>
                </a:lnTo>
                <a:lnTo>
                  <a:pt x="0" y="762"/>
                </a:lnTo>
                <a:lnTo>
                  <a:pt x="0" y="750"/>
                </a:lnTo>
                <a:lnTo>
                  <a:pt x="0" y="732"/>
                </a:lnTo>
                <a:lnTo>
                  <a:pt x="0" y="708"/>
                </a:lnTo>
                <a:lnTo>
                  <a:pt x="0" y="696"/>
                </a:lnTo>
                <a:lnTo>
                  <a:pt x="6" y="678"/>
                </a:lnTo>
                <a:lnTo>
                  <a:pt x="6" y="654"/>
                </a:lnTo>
                <a:lnTo>
                  <a:pt x="12" y="642"/>
                </a:lnTo>
                <a:lnTo>
                  <a:pt x="12" y="630"/>
                </a:lnTo>
                <a:lnTo>
                  <a:pt x="18" y="600"/>
                </a:lnTo>
                <a:lnTo>
                  <a:pt x="24" y="588"/>
                </a:lnTo>
                <a:lnTo>
                  <a:pt x="24" y="576"/>
                </a:lnTo>
                <a:lnTo>
                  <a:pt x="30" y="546"/>
                </a:lnTo>
                <a:lnTo>
                  <a:pt x="36" y="534"/>
                </a:lnTo>
                <a:lnTo>
                  <a:pt x="42" y="522"/>
                </a:lnTo>
                <a:lnTo>
                  <a:pt x="48" y="498"/>
                </a:lnTo>
                <a:lnTo>
                  <a:pt x="54" y="486"/>
                </a:lnTo>
                <a:lnTo>
                  <a:pt x="60" y="474"/>
                </a:lnTo>
                <a:lnTo>
                  <a:pt x="72" y="450"/>
                </a:lnTo>
                <a:lnTo>
                  <a:pt x="78" y="432"/>
                </a:lnTo>
                <a:lnTo>
                  <a:pt x="84" y="420"/>
                </a:lnTo>
                <a:lnTo>
                  <a:pt x="96" y="396"/>
                </a:lnTo>
                <a:lnTo>
                  <a:pt x="102" y="384"/>
                </a:lnTo>
                <a:lnTo>
                  <a:pt x="108" y="378"/>
                </a:lnTo>
                <a:lnTo>
                  <a:pt x="126" y="354"/>
                </a:lnTo>
                <a:lnTo>
                  <a:pt x="132" y="342"/>
                </a:lnTo>
                <a:lnTo>
                  <a:pt x="138" y="330"/>
                </a:lnTo>
                <a:lnTo>
                  <a:pt x="156" y="306"/>
                </a:lnTo>
                <a:lnTo>
                  <a:pt x="162" y="300"/>
                </a:lnTo>
                <a:lnTo>
                  <a:pt x="174" y="288"/>
                </a:lnTo>
                <a:lnTo>
                  <a:pt x="192" y="264"/>
                </a:lnTo>
                <a:lnTo>
                  <a:pt x="198" y="258"/>
                </a:lnTo>
                <a:lnTo>
                  <a:pt x="210" y="246"/>
                </a:lnTo>
                <a:lnTo>
                  <a:pt x="228" y="228"/>
                </a:lnTo>
                <a:lnTo>
                  <a:pt x="234" y="216"/>
                </a:lnTo>
                <a:lnTo>
                  <a:pt x="246" y="210"/>
                </a:lnTo>
                <a:lnTo>
                  <a:pt x="264" y="192"/>
                </a:lnTo>
                <a:lnTo>
                  <a:pt x="276" y="180"/>
                </a:lnTo>
                <a:lnTo>
                  <a:pt x="288" y="174"/>
                </a:lnTo>
                <a:lnTo>
                  <a:pt x="306" y="156"/>
                </a:lnTo>
                <a:lnTo>
                  <a:pt x="318" y="144"/>
                </a:lnTo>
                <a:lnTo>
                  <a:pt x="330" y="138"/>
                </a:lnTo>
                <a:lnTo>
                  <a:pt x="354" y="126"/>
                </a:lnTo>
                <a:lnTo>
                  <a:pt x="366" y="114"/>
                </a:lnTo>
                <a:lnTo>
                  <a:pt x="378" y="108"/>
                </a:lnTo>
                <a:lnTo>
                  <a:pt x="396" y="96"/>
                </a:lnTo>
                <a:lnTo>
                  <a:pt x="408" y="90"/>
                </a:lnTo>
                <a:lnTo>
                  <a:pt x="420" y="84"/>
                </a:lnTo>
                <a:lnTo>
                  <a:pt x="450" y="72"/>
                </a:lnTo>
                <a:lnTo>
                  <a:pt x="462" y="66"/>
                </a:lnTo>
                <a:lnTo>
                  <a:pt x="474" y="60"/>
                </a:lnTo>
                <a:lnTo>
                  <a:pt x="498" y="48"/>
                </a:lnTo>
                <a:lnTo>
                  <a:pt x="510" y="48"/>
                </a:lnTo>
                <a:lnTo>
                  <a:pt x="522" y="42"/>
                </a:lnTo>
                <a:lnTo>
                  <a:pt x="546" y="30"/>
                </a:lnTo>
                <a:lnTo>
                  <a:pt x="564" y="30"/>
                </a:lnTo>
                <a:lnTo>
                  <a:pt x="576" y="24"/>
                </a:lnTo>
                <a:lnTo>
                  <a:pt x="600" y="18"/>
                </a:lnTo>
                <a:lnTo>
                  <a:pt x="612" y="18"/>
                </a:lnTo>
                <a:lnTo>
                  <a:pt x="630" y="12"/>
                </a:lnTo>
                <a:lnTo>
                  <a:pt x="654" y="6"/>
                </a:lnTo>
                <a:lnTo>
                  <a:pt x="666" y="6"/>
                </a:lnTo>
                <a:lnTo>
                  <a:pt x="678" y="6"/>
                </a:lnTo>
                <a:lnTo>
                  <a:pt x="708" y="0"/>
                </a:lnTo>
                <a:lnTo>
                  <a:pt x="720" y="0"/>
                </a:lnTo>
                <a:lnTo>
                  <a:pt x="732" y="0"/>
                </a:lnTo>
                <a:lnTo>
                  <a:pt x="762" y="0"/>
                </a:lnTo>
                <a:lnTo>
                  <a:pt x="774" y="0"/>
                </a:lnTo>
                <a:lnTo>
                  <a:pt x="774" y="774"/>
                </a:lnTo>
                <a:lnTo>
                  <a:pt x="318" y="1404"/>
                </a:lnTo>
                <a:close/>
              </a:path>
            </a:pathLst>
          </a:custGeom>
          <a:gradFill rotWithShape="0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0" scaled="1"/>
          </a:gradFill>
          <a:ln w="28575">
            <a:noFill/>
            <a:round/>
            <a:headEnd/>
            <a:tailEnd/>
          </a:ln>
        </p:spPr>
        <p:txBody>
          <a:bodyPr/>
          <a:lstStyle/>
          <a:p>
            <a:endParaRPr lang="fr-FR">
              <a:latin typeface="Cambria" pitchFamily="18" charset="0"/>
            </a:endParaRP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 rot="24051">
            <a:off x="2100263" y="2514600"/>
            <a:ext cx="498475" cy="317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sz="4000" b="1">
              <a:solidFill>
                <a:schemeClr val="bg2"/>
              </a:solidFill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2100263" y="4267200"/>
            <a:ext cx="996950" cy="5794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>
                <a:solidFill>
                  <a:srgbClr val="0000FF"/>
                </a:solidFill>
              </a:rPr>
              <a:t>40%</a:t>
            </a:r>
          </a:p>
        </p:txBody>
      </p:sp>
      <p:sp>
        <p:nvSpPr>
          <p:cNvPr id="22535" name="Freeform 6"/>
          <p:cNvSpPr>
            <a:spLocks/>
          </p:cNvSpPr>
          <p:nvPr/>
        </p:nvSpPr>
        <p:spPr bwMode="auto">
          <a:xfrm rot="15166639" flipV="1">
            <a:off x="4626769" y="1843882"/>
            <a:ext cx="1327150" cy="2182812"/>
          </a:xfrm>
          <a:custGeom>
            <a:avLst/>
            <a:gdLst>
              <a:gd name="T0" fmla="*/ 2147483647 w 780"/>
              <a:gd name="T1" fmla="*/ 0 h 1434"/>
              <a:gd name="T2" fmla="*/ 2147483647 w 780"/>
              <a:gd name="T3" fmla="*/ 0 h 1434"/>
              <a:gd name="T4" fmla="*/ 2147483647 w 780"/>
              <a:gd name="T5" fmla="*/ 2147483647 h 1434"/>
              <a:gd name="T6" fmla="*/ 2147483647 w 780"/>
              <a:gd name="T7" fmla="*/ 2147483647 h 1434"/>
              <a:gd name="T8" fmla="*/ 2147483647 w 780"/>
              <a:gd name="T9" fmla="*/ 2147483647 h 1434"/>
              <a:gd name="T10" fmla="*/ 2147483647 w 780"/>
              <a:gd name="T11" fmla="*/ 2147483647 h 1434"/>
              <a:gd name="T12" fmla="*/ 2147483647 w 780"/>
              <a:gd name="T13" fmla="*/ 2147483647 h 1434"/>
              <a:gd name="T14" fmla="*/ 2147483647 w 780"/>
              <a:gd name="T15" fmla="*/ 2147483647 h 1434"/>
              <a:gd name="T16" fmla="*/ 2147483647 w 780"/>
              <a:gd name="T17" fmla="*/ 2147483647 h 1434"/>
              <a:gd name="T18" fmla="*/ 2147483647 w 780"/>
              <a:gd name="T19" fmla="*/ 2147483647 h 1434"/>
              <a:gd name="T20" fmla="*/ 2147483647 w 780"/>
              <a:gd name="T21" fmla="*/ 2147483647 h 1434"/>
              <a:gd name="T22" fmla="*/ 2147483647 w 780"/>
              <a:gd name="T23" fmla="*/ 2147483647 h 1434"/>
              <a:gd name="T24" fmla="*/ 2147483647 w 780"/>
              <a:gd name="T25" fmla="*/ 2147483647 h 1434"/>
              <a:gd name="T26" fmla="*/ 2147483647 w 780"/>
              <a:gd name="T27" fmla="*/ 2147483647 h 1434"/>
              <a:gd name="T28" fmla="*/ 2147483647 w 780"/>
              <a:gd name="T29" fmla="*/ 2147483647 h 1434"/>
              <a:gd name="T30" fmla="*/ 2147483647 w 780"/>
              <a:gd name="T31" fmla="*/ 2147483647 h 1434"/>
              <a:gd name="T32" fmla="*/ 2147483647 w 780"/>
              <a:gd name="T33" fmla="*/ 2147483647 h 1434"/>
              <a:gd name="T34" fmla="*/ 2147483647 w 780"/>
              <a:gd name="T35" fmla="*/ 2147483647 h 1434"/>
              <a:gd name="T36" fmla="*/ 2147483647 w 780"/>
              <a:gd name="T37" fmla="*/ 2147483647 h 1434"/>
              <a:gd name="T38" fmla="*/ 2147483647 w 780"/>
              <a:gd name="T39" fmla="*/ 2147483647 h 1434"/>
              <a:gd name="T40" fmla="*/ 2147483647 w 780"/>
              <a:gd name="T41" fmla="*/ 2147483647 h 1434"/>
              <a:gd name="T42" fmla="*/ 2147483647 w 780"/>
              <a:gd name="T43" fmla="*/ 2147483647 h 1434"/>
              <a:gd name="T44" fmla="*/ 2147483647 w 780"/>
              <a:gd name="T45" fmla="*/ 2147483647 h 1434"/>
              <a:gd name="T46" fmla="*/ 2147483647 w 780"/>
              <a:gd name="T47" fmla="*/ 2147483647 h 1434"/>
              <a:gd name="T48" fmla="*/ 2147483647 w 780"/>
              <a:gd name="T49" fmla="*/ 2147483647 h 1434"/>
              <a:gd name="T50" fmla="*/ 2147483647 w 780"/>
              <a:gd name="T51" fmla="*/ 2147483647 h 1434"/>
              <a:gd name="T52" fmla="*/ 2147483647 w 780"/>
              <a:gd name="T53" fmla="*/ 2147483647 h 1434"/>
              <a:gd name="T54" fmla="*/ 2147483647 w 780"/>
              <a:gd name="T55" fmla="*/ 2147483647 h 1434"/>
              <a:gd name="T56" fmla="*/ 2147483647 w 780"/>
              <a:gd name="T57" fmla="*/ 2147483647 h 1434"/>
              <a:gd name="T58" fmla="*/ 2147483647 w 780"/>
              <a:gd name="T59" fmla="*/ 2147483647 h 1434"/>
              <a:gd name="T60" fmla="*/ 2147483647 w 780"/>
              <a:gd name="T61" fmla="*/ 2147483647 h 1434"/>
              <a:gd name="T62" fmla="*/ 2147483647 w 780"/>
              <a:gd name="T63" fmla="*/ 2147483647 h 1434"/>
              <a:gd name="T64" fmla="*/ 2147483647 w 780"/>
              <a:gd name="T65" fmla="*/ 2147483647 h 1434"/>
              <a:gd name="T66" fmla="*/ 2147483647 w 780"/>
              <a:gd name="T67" fmla="*/ 2147483647 h 1434"/>
              <a:gd name="T68" fmla="*/ 2147483647 w 780"/>
              <a:gd name="T69" fmla="*/ 2147483647 h 1434"/>
              <a:gd name="T70" fmla="*/ 2147483647 w 780"/>
              <a:gd name="T71" fmla="*/ 2147483647 h 1434"/>
              <a:gd name="T72" fmla="*/ 2147483647 w 780"/>
              <a:gd name="T73" fmla="*/ 2147483647 h 1434"/>
              <a:gd name="T74" fmla="*/ 2147483647 w 780"/>
              <a:gd name="T75" fmla="*/ 2147483647 h 1434"/>
              <a:gd name="T76" fmla="*/ 2147483647 w 780"/>
              <a:gd name="T77" fmla="*/ 2147483647 h 1434"/>
              <a:gd name="T78" fmla="*/ 2147483647 w 780"/>
              <a:gd name="T79" fmla="*/ 2147483647 h 1434"/>
              <a:gd name="T80" fmla="*/ 2147483647 w 780"/>
              <a:gd name="T81" fmla="*/ 2147483647 h 1434"/>
              <a:gd name="T82" fmla="*/ 2147483647 w 780"/>
              <a:gd name="T83" fmla="*/ 2147483647 h 1434"/>
              <a:gd name="T84" fmla="*/ 2147483647 w 780"/>
              <a:gd name="T85" fmla="*/ 2147483647 h 1434"/>
              <a:gd name="T86" fmla="*/ 2147483647 w 780"/>
              <a:gd name="T87" fmla="*/ 2147483647 h 1434"/>
              <a:gd name="T88" fmla="*/ 2147483647 w 780"/>
              <a:gd name="T89" fmla="*/ 2147483647 h 1434"/>
              <a:gd name="T90" fmla="*/ 2147483647 w 780"/>
              <a:gd name="T91" fmla="*/ 2147483647 h 1434"/>
              <a:gd name="T92" fmla="*/ 2147483647 w 780"/>
              <a:gd name="T93" fmla="*/ 2147483647 h 1434"/>
              <a:gd name="T94" fmla="*/ 2147483647 w 780"/>
              <a:gd name="T95" fmla="*/ 2147483647 h 1434"/>
              <a:gd name="T96" fmla="*/ 2147483647 w 780"/>
              <a:gd name="T97" fmla="*/ 2147483647 h 1434"/>
              <a:gd name="T98" fmla="*/ 2147483647 w 780"/>
              <a:gd name="T99" fmla="*/ 2147483647 h 1434"/>
              <a:gd name="T100" fmla="*/ 2147483647 w 780"/>
              <a:gd name="T101" fmla="*/ 2147483647 h 1434"/>
              <a:gd name="T102" fmla="*/ 2147483647 w 780"/>
              <a:gd name="T103" fmla="*/ 2147483647 h 1434"/>
              <a:gd name="T104" fmla="*/ 2147483647 w 780"/>
              <a:gd name="T105" fmla="*/ 2147483647 h 1434"/>
              <a:gd name="T106" fmla="*/ 2147483647 w 780"/>
              <a:gd name="T107" fmla="*/ 2147483647 h 1434"/>
              <a:gd name="T108" fmla="*/ 2147483647 w 780"/>
              <a:gd name="T109" fmla="*/ 2147483647 h 1434"/>
              <a:gd name="T110" fmla="*/ 2147483647 w 780"/>
              <a:gd name="T111" fmla="*/ 2147483647 h 1434"/>
              <a:gd name="T112" fmla="*/ 0 w 780"/>
              <a:gd name="T113" fmla="*/ 0 h 143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80"/>
              <a:gd name="T172" fmla="*/ 0 h 1434"/>
              <a:gd name="T173" fmla="*/ 780 w 780"/>
              <a:gd name="T174" fmla="*/ 1434 h 143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80" h="1434">
                <a:moveTo>
                  <a:pt x="0" y="0"/>
                </a:moveTo>
                <a:lnTo>
                  <a:pt x="18" y="0"/>
                </a:lnTo>
                <a:lnTo>
                  <a:pt x="42" y="0"/>
                </a:lnTo>
                <a:lnTo>
                  <a:pt x="54" y="0"/>
                </a:lnTo>
                <a:lnTo>
                  <a:pt x="72" y="0"/>
                </a:lnTo>
                <a:lnTo>
                  <a:pt x="96" y="6"/>
                </a:lnTo>
                <a:lnTo>
                  <a:pt x="108" y="6"/>
                </a:lnTo>
                <a:lnTo>
                  <a:pt x="126" y="6"/>
                </a:lnTo>
                <a:lnTo>
                  <a:pt x="150" y="12"/>
                </a:lnTo>
                <a:lnTo>
                  <a:pt x="162" y="18"/>
                </a:lnTo>
                <a:lnTo>
                  <a:pt x="174" y="18"/>
                </a:lnTo>
                <a:lnTo>
                  <a:pt x="204" y="24"/>
                </a:lnTo>
                <a:lnTo>
                  <a:pt x="216" y="30"/>
                </a:lnTo>
                <a:lnTo>
                  <a:pt x="228" y="30"/>
                </a:lnTo>
                <a:lnTo>
                  <a:pt x="252" y="42"/>
                </a:lnTo>
                <a:lnTo>
                  <a:pt x="270" y="48"/>
                </a:lnTo>
                <a:lnTo>
                  <a:pt x="282" y="48"/>
                </a:lnTo>
                <a:lnTo>
                  <a:pt x="306" y="60"/>
                </a:lnTo>
                <a:lnTo>
                  <a:pt x="318" y="66"/>
                </a:lnTo>
                <a:lnTo>
                  <a:pt x="330" y="72"/>
                </a:lnTo>
                <a:lnTo>
                  <a:pt x="354" y="84"/>
                </a:lnTo>
                <a:lnTo>
                  <a:pt x="366" y="90"/>
                </a:lnTo>
                <a:lnTo>
                  <a:pt x="378" y="96"/>
                </a:lnTo>
                <a:lnTo>
                  <a:pt x="402" y="108"/>
                </a:lnTo>
                <a:lnTo>
                  <a:pt x="414" y="114"/>
                </a:lnTo>
                <a:lnTo>
                  <a:pt x="426" y="126"/>
                </a:lnTo>
                <a:lnTo>
                  <a:pt x="450" y="138"/>
                </a:lnTo>
                <a:lnTo>
                  <a:pt x="456" y="144"/>
                </a:lnTo>
                <a:lnTo>
                  <a:pt x="468" y="156"/>
                </a:lnTo>
                <a:lnTo>
                  <a:pt x="492" y="174"/>
                </a:lnTo>
                <a:lnTo>
                  <a:pt x="498" y="180"/>
                </a:lnTo>
                <a:lnTo>
                  <a:pt x="510" y="192"/>
                </a:lnTo>
                <a:lnTo>
                  <a:pt x="534" y="210"/>
                </a:lnTo>
                <a:lnTo>
                  <a:pt x="540" y="216"/>
                </a:lnTo>
                <a:lnTo>
                  <a:pt x="552" y="228"/>
                </a:lnTo>
                <a:lnTo>
                  <a:pt x="570" y="246"/>
                </a:lnTo>
                <a:lnTo>
                  <a:pt x="576" y="258"/>
                </a:lnTo>
                <a:lnTo>
                  <a:pt x="588" y="264"/>
                </a:lnTo>
                <a:lnTo>
                  <a:pt x="606" y="288"/>
                </a:lnTo>
                <a:lnTo>
                  <a:pt x="612" y="300"/>
                </a:lnTo>
                <a:lnTo>
                  <a:pt x="624" y="306"/>
                </a:lnTo>
                <a:lnTo>
                  <a:pt x="636" y="330"/>
                </a:lnTo>
                <a:lnTo>
                  <a:pt x="648" y="342"/>
                </a:lnTo>
                <a:lnTo>
                  <a:pt x="654" y="354"/>
                </a:lnTo>
                <a:lnTo>
                  <a:pt x="666" y="378"/>
                </a:lnTo>
                <a:lnTo>
                  <a:pt x="672" y="384"/>
                </a:lnTo>
                <a:lnTo>
                  <a:pt x="684" y="396"/>
                </a:lnTo>
                <a:lnTo>
                  <a:pt x="696" y="420"/>
                </a:lnTo>
                <a:lnTo>
                  <a:pt x="702" y="432"/>
                </a:lnTo>
                <a:lnTo>
                  <a:pt x="708" y="450"/>
                </a:lnTo>
                <a:lnTo>
                  <a:pt x="714" y="474"/>
                </a:lnTo>
                <a:lnTo>
                  <a:pt x="720" y="486"/>
                </a:lnTo>
                <a:lnTo>
                  <a:pt x="726" y="498"/>
                </a:lnTo>
                <a:lnTo>
                  <a:pt x="738" y="522"/>
                </a:lnTo>
                <a:lnTo>
                  <a:pt x="738" y="534"/>
                </a:lnTo>
                <a:lnTo>
                  <a:pt x="744" y="546"/>
                </a:lnTo>
                <a:lnTo>
                  <a:pt x="750" y="576"/>
                </a:lnTo>
                <a:lnTo>
                  <a:pt x="756" y="588"/>
                </a:lnTo>
                <a:lnTo>
                  <a:pt x="756" y="600"/>
                </a:lnTo>
                <a:lnTo>
                  <a:pt x="762" y="630"/>
                </a:lnTo>
                <a:lnTo>
                  <a:pt x="768" y="642"/>
                </a:lnTo>
                <a:lnTo>
                  <a:pt x="768" y="654"/>
                </a:lnTo>
                <a:lnTo>
                  <a:pt x="774" y="678"/>
                </a:lnTo>
                <a:lnTo>
                  <a:pt x="774" y="696"/>
                </a:lnTo>
                <a:lnTo>
                  <a:pt x="774" y="708"/>
                </a:lnTo>
                <a:lnTo>
                  <a:pt x="780" y="732"/>
                </a:lnTo>
                <a:lnTo>
                  <a:pt x="780" y="750"/>
                </a:lnTo>
                <a:lnTo>
                  <a:pt x="780" y="762"/>
                </a:lnTo>
                <a:lnTo>
                  <a:pt x="780" y="792"/>
                </a:lnTo>
                <a:lnTo>
                  <a:pt x="780" y="804"/>
                </a:lnTo>
                <a:lnTo>
                  <a:pt x="780" y="816"/>
                </a:lnTo>
                <a:lnTo>
                  <a:pt x="774" y="846"/>
                </a:lnTo>
                <a:lnTo>
                  <a:pt x="774" y="858"/>
                </a:lnTo>
                <a:lnTo>
                  <a:pt x="774" y="870"/>
                </a:lnTo>
                <a:lnTo>
                  <a:pt x="768" y="900"/>
                </a:lnTo>
                <a:lnTo>
                  <a:pt x="768" y="912"/>
                </a:lnTo>
                <a:lnTo>
                  <a:pt x="762" y="924"/>
                </a:lnTo>
                <a:lnTo>
                  <a:pt x="756" y="948"/>
                </a:lnTo>
                <a:lnTo>
                  <a:pt x="756" y="966"/>
                </a:lnTo>
                <a:lnTo>
                  <a:pt x="750" y="978"/>
                </a:lnTo>
                <a:lnTo>
                  <a:pt x="744" y="1002"/>
                </a:lnTo>
                <a:lnTo>
                  <a:pt x="738" y="1014"/>
                </a:lnTo>
                <a:lnTo>
                  <a:pt x="738" y="1026"/>
                </a:lnTo>
                <a:lnTo>
                  <a:pt x="726" y="1056"/>
                </a:lnTo>
                <a:lnTo>
                  <a:pt x="720" y="1068"/>
                </a:lnTo>
                <a:lnTo>
                  <a:pt x="714" y="1080"/>
                </a:lnTo>
                <a:lnTo>
                  <a:pt x="708" y="1104"/>
                </a:lnTo>
                <a:lnTo>
                  <a:pt x="702" y="1116"/>
                </a:lnTo>
                <a:lnTo>
                  <a:pt x="696" y="1128"/>
                </a:lnTo>
                <a:lnTo>
                  <a:pt x="684" y="1152"/>
                </a:lnTo>
                <a:lnTo>
                  <a:pt x="672" y="1164"/>
                </a:lnTo>
                <a:lnTo>
                  <a:pt x="666" y="1176"/>
                </a:lnTo>
                <a:lnTo>
                  <a:pt x="654" y="1200"/>
                </a:lnTo>
                <a:lnTo>
                  <a:pt x="648" y="1212"/>
                </a:lnTo>
                <a:lnTo>
                  <a:pt x="636" y="1224"/>
                </a:lnTo>
                <a:lnTo>
                  <a:pt x="624" y="1242"/>
                </a:lnTo>
                <a:lnTo>
                  <a:pt x="612" y="1254"/>
                </a:lnTo>
                <a:lnTo>
                  <a:pt x="606" y="1266"/>
                </a:lnTo>
                <a:lnTo>
                  <a:pt x="588" y="1284"/>
                </a:lnTo>
                <a:lnTo>
                  <a:pt x="576" y="1296"/>
                </a:lnTo>
                <a:lnTo>
                  <a:pt x="570" y="1308"/>
                </a:lnTo>
                <a:lnTo>
                  <a:pt x="552" y="1326"/>
                </a:lnTo>
                <a:lnTo>
                  <a:pt x="540" y="1332"/>
                </a:lnTo>
                <a:lnTo>
                  <a:pt x="534" y="1344"/>
                </a:lnTo>
                <a:lnTo>
                  <a:pt x="510" y="1362"/>
                </a:lnTo>
                <a:lnTo>
                  <a:pt x="498" y="1368"/>
                </a:lnTo>
                <a:lnTo>
                  <a:pt x="492" y="1380"/>
                </a:lnTo>
                <a:lnTo>
                  <a:pt x="468" y="1398"/>
                </a:lnTo>
                <a:lnTo>
                  <a:pt x="456" y="1404"/>
                </a:lnTo>
                <a:lnTo>
                  <a:pt x="450" y="1410"/>
                </a:lnTo>
                <a:lnTo>
                  <a:pt x="426" y="1428"/>
                </a:lnTo>
                <a:lnTo>
                  <a:pt x="414" y="1434"/>
                </a:lnTo>
                <a:lnTo>
                  <a:pt x="0" y="77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>
              <a:latin typeface="Cambria" pitchFamily="18" charset="0"/>
            </a:endParaRPr>
          </a:p>
        </p:txBody>
      </p:sp>
      <p:sp>
        <p:nvSpPr>
          <p:cNvPr id="22536" name="Freeform 7"/>
          <p:cNvSpPr>
            <a:spLocks/>
          </p:cNvSpPr>
          <p:nvPr/>
        </p:nvSpPr>
        <p:spPr bwMode="auto">
          <a:xfrm rot="15166639" flipV="1">
            <a:off x="4629944" y="1778794"/>
            <a:ext cx="1384300" cy="2246312"/>
          </a:xfrm>
          <a:custGeom>
            <a:avLst/>
            <a:gdLst>
              <a:gd name="T0" fmla="*/ 2147483647 w 780"/>
              <a:gd name="T1" fmla="*/ 0 h 1434"/>
              <a:gd name="T2" fmla="*/ 2147483647 w 780"/>
              <a:gd name="T3" fmla="*/ 0 h 1434"/>
              <a:gd name="T4" fmla="*/ 2147483647 w 780"/>
              <a:gd name="T5" fmla="*/ 2147483647 h 1434"/>
              <a:gd name="T6" fmla="*/ 2147483647 w 780"/>
              <a:gd name="T7" fmla="*/ 2147483647 h 1434"/>
              <a:gd name="T8" fmla="*/ 2147483647 w 780"/>
              <a:gd name="T9" fmla="*/ 2147483647 h 1434"/>
              <a:gd name="T10" fmla="*/ 2147483647 w 780"/>
              <a:gd name="T11" fmla="*/ 2147483647 h 1434"/>
              <a:gd name="T12" fmla="*/ 2147483647 w 780"/>
              <a:gd name="T13" fmla="*/ 2147483647 h 1434"/>
              <a:gd name="T14" fmla="*/ 2147483647 w 780"/>
              <a:gd name="T15" fmla="*/ 2147483647 h 1434"/>
              <a:gd name="T16" fmla="*/ 2147483647 w 780"/>
              <a:gd name="T17" fmla="*/ 2147483647 h 1434"/>
              <a:gd name="T18" fmla="*/ 2147483647 w 780"/>
              <a:gd name="T19" fmla="*/ 2147483647 h 1434"/>
              <a:gd name="T20" fmla="*/ 2147483647 w 780"/>
              <a:gd name="T21" fmla="*/ 2147483647 h 1434"/>
              <a:gd name="T22" fmla="*/ 2147483647 w 780"/>
              <a:gd name="T23" fmla="*/ 2147483647 h 1434"/>
              <a:gd name="T24" fmla="*/ 2147483647 w 780"/>
              <a:gd name="T25" fmla="*/ 2147483647 h 1434"/>
              <a:gd name="T26" fmla="*/ 2147483647 w 780"/>
              <a:gd name="T27" fmla="*/ 2147483647 h 1434"/>
              <a:gd name="T28" fmla="*/ 2147483647 w 780"/>
              <a:gd name="T29" fmla="*/ 2147483647 h 1434"/>
              <a:gd name="T30" fmla="*/ 2147483647 w 780"/>
              <a:gd name="T31" fmla="*/ 2147483647 h 1434"/>
              <a:gd name="T32" fmla="*/ 2147483647 w 780"/>
              <a:gd name="T33" fmla="*/ 2147483647 h 1434"/>
              <a:gd name="T34" fmla="*/ 2147483647 w 780"/>
              <a:gd name="T35" fmla="*/ 2147483647 h 1434"/>
              <a:gd name="T36" fmla="*/ 2147483647 w 780"/>
              <a:gd name="T37" fmla="*/ 2147483647 h 1434"/>
              <a:gd name="T38" fmla="*/ 2147483647 w 780"/>
              <a:gd name="T39" fmla="*/ 2147483647 h 1434"/>
              <a:gd name="T40" fmla="*/ 2147483647 w 780"/>
              <a:gd name="T41" fmla="*/ 2147483647 h 1434"/>
              <a:gd name="T42" fmla="*/ 2147483647 w 780"/>
              <a:gd name="T43" fmla="*/ 2147483647 h 1434"/>
              <a:gd name="T44" fmla="*/ 2147483647 w 780"/>
              <a:gd name="T45" fmla="*/ 2147483647 h 1434"/>
              <a:gd name="T46" fmla="*/ 2147483647 w 780"/>
              <a:gd name="T47" fmla="*/ 2147483647 h 1434"/>
              <a:gd name="T48" fmla="*/ 2147483647 w 780"/>
              <a:gd name="T49" fmla="*/ 2147483647 h 1434"/>
              <a:gd name="T50" fmla="*/ 2147483647 w 780"/>
              <a:gd name="T51" fmla="*/ 2147483647 h 1434"/>
              <a:gd name="T52" fmla="*/ 2147483647 w 780"/>
              <a:gd name="T53" fmla="*/ 2147483647 h 1434"/>
              <a:gd name="T54" fmla="*/ 2147483647 w 780"/>
              <a:gd name="T55" fmla="*/ 2147483647 h 1434"/>
              <a:gd name="T56" fmla="*/ 2147483647 w 780"/>
              <a:gd name="T57" fmla="*/ 2147483647 h 1434"/>
              <a:gd name="T58" fmla="*/ 2147483647 w 780"/>
              <a:gd name="T59" fmla="*/ 2147483647 h 1434"/>
              <a:gd name="T60" fmla="*/ 2147483647 w 780"/>
              <a:gd name="T61" fmla="*/ 2147483647 h 1434"/>
              <a:gd name="T62" fmla="*/ 2147483647 w 780"/>
              <a:gd name="T63" fmla="*/ 2147483647 h 1434"/>
              <a:gd name="T64" fmla="*/ 2147483647 w 780"/>
              <a:gd name="T65" fmla="*/ 2147483647 h 1434"/>
              <a:gd name="T66" fmla="*/ 2147483647 w 780"/>
              <a:gd name="T67" fmla="*/ 2147483647 h 1434"/>
              <a:gd name="T68" fmla="*/ 2147483647 w 780"/>
              <a:gd name="T69" fmla="*/ 2147483647 h 1434"/>
              <a:gd name="T70" fmla="*/ 2147483647 w 780"/>
              <a:gd name="T71" fmla="*/ 2147483647 h 1434"/>
              <a:gd name="T72" fmla="*/ 2147483647 w 780"/>
              <a:gd name="T73" fmla="*/ 2147483647 h 1434"/>
              <a:gd name="T74" fmla="*/ 2147483647 w 780"/>
              <a:gd name="T75" fmla="*/ 2147483647 h 1434"/>
              <a:gd name="T76" fmla="*/ 2147483647 w 780"/>
              <a:gd name="T77" fmla="*/ 2147483647 h 1434"/>
              <a:gd name="T78" fmla="*/ 2147483647 w 780"/>
              <a:gd name="T79" fmla="*/ 2147483647 h 1434"/>
              <a:gd name="T80" fmla="*/ 2147483647 w 780"/>
              <a:gd name="T81" fmla="*/ 2147483647 h 1434"/>
              <a:gd name="T82" fmla="*/ 2147483647 w 780"/>
              <a:gd name="T83" fmla="*/ 2147483647 h 1434"/>
              <a:gd name="T84" fmla="*/ 2147483647 w 780"/>
              <a:gd name="T85" fmla="*/ 2147483647 h 1434"/>
              <a:gd name="T86" fmla="*/ 2147483647 w 780"/>
              <a:gd name="T87" fmla="*/ 2147483647 h 1434"/>
              <a:gd name="T88" fmla="*/ 2147483647 w 780"/>
              <a:gd name="T89" fmla="*/ 2147483647 h 1434"/>
              <a:gd name="T90" fmla="*/ 2147483647 w 780"/>
              <a:gd name="T91" fmla="*/ 2147483647 h 1434"/>
              <a:gd name="T92" fmla="*/ 2147483647 w 780"/>
              <a:gd name="T93" fmla="*/ 2147483647 h 1434"/>
              <a:gd name="T94" fmla="*/ 2147483647 w 780"/>
              <a:gd name="T95" fmla="*/ 2147483647 h 1434"/>
              <a:gd name="T96" fmla="*/ 2147483647 w 780"/>
              <a:gd name="T97" fmla="*/ 2147483647 h 1434"/>
              <a:gd name="T98" fmla="*/ 2147483647 w 780"/>
              <a:gd name="T99" fmla="*/ 2147483647 h 1434"/>
              <a:gd name="T100" fmla="*/ 2147483647 w 780"/>
              <a:gd name="T101" fmla="*/ 2147483647 h 1434"/>
              <a:gd name="T102" fmla="*/ 2147483647 w 780"/>
              <a:gd name="T103" fmla="*/ 2147483647 h 1434"/>
              <a:gd name="T104" fmla="*/ 2147483647 w 780"/>
              <a:gd name="T105" fmla="*/ 2147483647 h 1434"/>
              <a:gd name="T106" fmla="*/ 2147483647 w 780"/>
              <a:gd name="T107" fmla="*/ 2147483647 h 1434"/>
              <a:gd name="T108" fmla="*/ 2147483647 w 780"/>
              <a:gd name="T109" fmla="*/ 2147483647 h 1434"/>
              <a:gd name="T110" fmla="*/ 2147483647 w 780"/>
              <a:gd name="T111" fmla="*/ 2147483647 h 1434"/>
              <a:gd name="T112" fmla="*/ 0 w 780"/>
              <a:gd name="T113" fmla="*/ 0 h 143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80"/>
              <a:gd name="T172" fmla="*/ 0 h 1434"/>
              <a:gd name="T173" fmla="*/ 780 w 780"/>
              <a:gd name="T174" fmla="*/ 1434 h 143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80" h="1434">
                <a:moveTo>
                  <a:pt x="0" y="0"/>
                </a:moveTo>
                <a:lnTo>
                  <a:pt x="18" y="0"/>
                </a:lnTo>
                <a:lnTo>
                  <a:pt x="42" y="0"/>
                </a:lnTo>
                <a:lnTo>
                  <a:pt x="54" y="0"/>
                </a:lnTo>
                <a:lnTo>
                  <a:pt x="72" y="0"/>
                </a:lnTo>
                <a:lnTo>
                  <a:pt x="96" y="6"/>
                </a:lnTo>
                <a:lnTo>
                  <a:pt x="108" y="6"/>
                </a:lnTo>
                <a:lnTo>
                  <a:pt x="126" y="6"/>
                </a:lnTo>
                <a:lnTo>
                  <a:pt x="150" y="12"/>
                </a:lnTo>
                <a:lnTo>
                  <a:pt x="162" y="18"/>
                </a:lnTo>
                <a:lnTo>
                  <a:pt x="174" y="18"/>
                </a:lnTo>
                <a:lnTo>
                  <a:pt x="204" y="24"/>
                </a:lnTo>
                <a:lnTo>
                  <a:pt x="216" y="30"/>
                </a:lnTo>
                <a:lnTo>
                  <a:pt x="228" y="30"/>
                </a:lnTo>
                <a:lnTo>
                  <a:pt x="252" y="42"/>
                </a:lnTo>
                <a:lnTo>
                  <a:pt x="270" y="48"/>
                </a:lnTo>
                <a:lnTo>
                  <a:pt x="282" y="48"/>
                </a:lnTo>
                <a:lnTo>
                  <a:pt x="306" y="60"/>
                </a:lnTo>
                <a:lnTo>
                  <a:pt x="318" y="66"/>
                </a:lnTo>
                <a:lnTo>
                  <a:pt x="330" y="72"/>
                </a:lnTo>
                <a:lnTo>
                  <a:pt x="354" y="84"/>
                </a:lnTo>
                <a:lnTo>
                  <a:pt x="366" y="90"/>
                </a:lnTo>
                <a:lnTo>
                  <a:pt x="378" y="96"/>
                </a:lnTo>
                <a:lnTo>
                  <a:pt x="402" y="108"/>
                </a:lnTo>
                <a:lnTo>
                  <a:pt x="414" y="114"/>
                </a:lnTo>
                <a:lnTo>
                  <a:pt x="426" y="126"/>
                </a:lnTo>
                <a:lnTo>
                  <a:pt x="450" y="138"/>
                </a:lnTo>
                <a:lnTo>
                  <a:pt x="456" y="144"/>
                </a:lnTo>
                <a:lnTo>
                  <a:pt x="468" y="156"/>
                </a:lnTo>
                <a:lnTo>
                  <a:pt x="492" y="174"/>
                </a:lnTo>
                <a:lnTo>
                  <a:pt x="498" y="180"/>
                </a:lnTo>
                <a:lnTo>
                  <a:pt x="510" y="192"/>
                </a:lnTo>
                <a:lnTo>
                  <a:pt x="534" y="210"/>
                </a:lnTo>
                <a:lnTo>
                  <a:pt x="540" y="216"/>
                </a:lnTo>
                <a:lnTo>
                  <a:pt x="552" y="228"/>
                </a:lnTo>
                <a:lnTo>
                  <a:pt x="570" y="246"/>
                </a:lnTo>
                <a:lnTo>
                  <a:pt x="576" y="258"/>
                </a:lnTo>
                <a:lnTo>
                  <a:pt x="588" y="264"/>
                </a:lnTo>
                <a:lnTo>
                  <a:pt x="606" y="288"/>
                </a:lnTo>
                <a:lnTo>
                  <a:pt x="612" y="300"/>
                </a:lnTo>
                <a:lnTo>
                  <a:pt x="624" y="306"/>
                </a:lnTo>
                <a:lnTo>
                  <a:pt x="636" y="330"/>
                </a:lnTo>
                <a:lnTo>
                  <a:pt x="648" y="342"/>
                </a:lnTo>
                <a:lnTo>
                  <a:pt x="654" y="354"/>
                </a:lnTo>
                <a:lnTo>
                  <a:pt x="666" y="378"/>
                </a:lnTo>
                <a:lnTo>
                  <a:pt x="672" y="384"/>
                </a:lnTo>
                <a:lnTo>
                  <a:pt x="684" y="396"/>
                </a:lnTo>
                <a:lnTo>
                  <a:pt x="696" y="420"/>
                </a:lnTo>
                <a:lnTo>
                  <a:pt x="702" y="432"/>
                </a:lnTo>
                <a:lnTo>
                  <a:pt x="708" y="450"/>
                </a:lnTo>
                <a:lnTo>
                  <a:pt x="714" y="474"/>
                </a:lnTo>
                <a:lnTo>
                  <a:pt x="720" y="486"/>
                </a:lnTo>
                <a:lnTo>
                  <a:pt x="726" y="498"/>
                </a:lnTo>
                <a:lnTo>
                  <a:pt x="738" y="522"/>
                </a:lnTo>
                <a:lnTo>
                  <a:pt x="738" y="534"/>
                </a:lnTo>
                <a:lnTo>
                  <a:pt x="744" y="546"/>
                </a:lnTo>
                <a:lnTo>
                  <a:pt x="750" y="576"/>
                </a:lnTo>
                <a:lnTo>
                  <a:pt x="756" y="588"/>
                </a:lnTo>
                <a:lnTo>
                  <a:pt x="756" y="600"/>
                </a:lnTo>
                <a:lnTo>
                  <a:pt x="762" y="630"/>
                </a:lnTo>
                <a:lnTo>
                  <a:pt x="768" y="642"/>
                </a:lnTo>
                <a:lnTo>
                  <a:pt x="768" y="654"/>
                </a:lnTo>
                <a:lnTo>
                  <a:pt x="774" y="678"/>
                </a:lnTo>
                <a:lnTo>
                  <a:pt x="774" y="696"/>
                </a:lnTo>
                <a:lnTo>
                  <a:pt x="774" y="708"/>
                </a:lnTo>
                <a:lnTo>
                  <a:pt x="780" y="732"/>
                </a:lnTo>
                <a:lnTo>
                  <a:pt x="780" y="750"/>
                </a:lnTo>
                <a:lnTo>
                  <a:pt x="780" y="762"/>
                </a:lnTo>
                <a:lnTo>
                  <a:pt x="780" y="792"/>
                </a:lnTo>
                <a:lnTo>
                  <a:pt x="780" y="804"/>
                </a:lnTo>
                <a:lnTo>
                  <a:pt x="780" y="816"/>
                </a:lnTo>
                <a:lnTo>
                  <a:pt x="774" y="846"/>
                </a:lnTo>
                <a:lnTo>
                  <a:pt x="774" y="858"/>
                </a:lnTo>
                <a:lnTo>
                  <a:pt x="774" y="870"/>
                </a:lnTo>
                <a:lnTo>
                  <a:pt x="768" y="900"/>
                </a:lnTo>
                <a:lnTo>
                  <a:pt x="768" y="912"/>
                </a:lnTo>
                <a:lnTo>
                  <a:pt x="762" y="924"/>
                </a:lnTo>
                <a:lnTo>
                  <a:pt x="756" y="948"/>
                </a:lnTo>
                <a:lnTo>
                  <a:pt x="756" y="966"/>
                </a:lnTo>
                <a:lnTo>
                  <a:pt x="750" y="978"/>
                </a:lnTo>
                <a:lnTo>
                  <a:pt x="744" y="1002"/>
                </a:lnTo>
                <a:lnTo>
                  <a:pt x="738" y="1014"/>
                </a:lnTo>
                <a:lnTo>
                  <a:pt x="738" y="1026"/>
                </a:lnTo>
                <a:lnTo>
                  <a:pt x="726" y="1056"/>
                </a:lnTo>
                <a:lnTo>
                  <a:pt x="720" y="1068"/>
                </a:lnTo>
                <a:lnTo>
                  <a:pt x="714" y="1080"/>
                </a:lnTo>
                <a:lnTo>
                  <a:pt x="708" y="1104"/>
                </a:lnTo>
                <a:lnTo>
                  <a:pt x="702" y="1116"/>
                </a:lnTo>
                <a:lnTo>
                  <a:pt x="696" y="1128"/>
                </a:lnTo>
                <a:lnTo>
                  <a:pt x="684" y="1152"/>
                </a:lnTo>
                <a:lnTo>
                  <a:pt x="672" y="1164"/>
                </a:lnTo>
                <a:lnTo>
                  <a:pt x="666" y="1176"/>
                </a:lnTo>
                <a:lnTo>
                  <a:pt x="654" y="1200"/>
                </a:lnTo>
                <a:lnTo>
                  <a:pt x="648" y="1212"/>
                </a:lnTo>
                <a:lnTo>
                  <a:pt x="636" y="1224"/>
                </a:lnTo>
                <a:lnTo>
                  <a:pt x="624" y="1242"/>
                </a:lnTo>
                <a:lnTo>
                  <a:pt x="612" y="1254"/>
                </a:lnTo>
                <a:lnTo>
                  <a:pt x="606" y="1266"/>
                </a:lnTo>
                <a:lnTo>
                  <a:pt x="588" y="1284"/>
                </a:lnTo>
                <a:lnTo>
                  <a:pt x="576" y="1296"/>
                </a:lnTo>
                <a:lnTo>
                  <a:pt x="570" y="1308"/>
                </a:lnTo>
                <a:lnTo>
                  <a:pt x="552" y="1326"/>
                </a:lnTo>
                <a:lnTo>
                  <a:pt x="540" y="1332"/>
                </a:lnTo>
                <a:lnTo>
                  <a:pt x="534" y="1344"/>
                </a:lnTo>
                <a:lnTo>
                  <a:pt x="510" y="1362"/>
                </a:lnTo>
                <a:lnTo>
                  <a:pt x="498" y="1368"/>
                </a:lnTo>
                <a:lnTo>
                  <a:pt x="492" y="1380"/>
                </a:lnTo>
                <a:lnTo>
                  <a:pt x="468" y="1398"/>
                </a:lnTo>
                <a:lnTo>
                  <a:pt x="456" y="1404"/>
                </a:lnTo>
                <a:lnTo>
                  <a:pt x="450" y="1410"/>
                </a:lnTo>
                <a:lnTo>
                  <a:pt x="426" y="1428"/>
                </a:lnTo>
                <a:lnTo>
                  <a:pt x="414" y="1434"/>
                </a:lnTo>
                <a:lnTo>
                  <a:pt x="0" y="774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766313"/>
              </a:gs>
              <a:gs pos="50000">
                <a:srgbClr val="FFD728"/>
              </a:gs>
              <a:gs pos="100000">
                <a:srgbClr val="766313"/>
              </a:gs>
            </a:gsLst>
            <a:lin ang="0" scaled="1"/>
          </a:gradFill>
          <a:ln w="28575">
            <a:noFill/>
            <a:round/>
            <a:headEnd/>
            <a:tailEnd/>
          </a:ln>
        </p:spPr>
        <p:txBody>
          <a:bodyPr/>
          <a:lstStyle/>
          <a:p>
            <a:endParaRPr lang="fr-FR">
              <a:latin typeface="Cambria" pitchFamily="18" charset="0"/>
            </a:endParaRPr>
          </a:p>
        </p:txBody>
      </p:sp>
      <p:sp>
        <p:nvSpPr>
          <p:cNvPr id="22537" name="Freeform 8"/>
          <p:cNvSpPr>
            <a:spLocks/>
          </p:cNvSpPr>
          <p:nvPr/>
        </p:nvSpPr>
        <p:spPr bwMode="auto">
          <a:xfrm rot="15166639" flipV="1">
            <a:off x="4435476" y="2743200"/>
            <a:ext cx="2106612" cy="2433637"/>
          </a:xfrm>
          <a:custGeom>
            <a:avLst/>
            <a:gdLst>
              <a:gd name="T0" fmla="*/ 2147483647 w 1188"/>
              <a:gd name="T1" fmla="*/ 2147483647 h 1554"/>
              <a:gd name="T2" fmla="*/ 2147483647 w 1188"/>
              <a:gd name="T3" fmla="*/ 2147483647 h 1554"/>
              <a:gd name="T4" fmla="*/ 2147483647 w 1188"/>
              <a:gd name="T5" fmla="*/ 2147483647 h 1554"/>
              <a:gd name="T6" fmla="*/ 2147483647 w 1188"/>
              <a:gd name="T7" fmla="*/ 2147483647 h 1554"/>
              <a:gd name="T8" fmla="*/ 2147483647 w 1188"/>
              <a:gd name="T9" fmla="*/ 2147483647 h 1554"/>
              <a:gd name="T10" fmla="*/ 2147483647 w 1188"/>
              <a:gd name="T11" fmla="*/ 2147483647 h 1554"/>
              <a:gd name="T12" fmla="*/ 2147483647 w 1188"/>
              <a:gd name="T13" fmla="*/ 2147483647 h 1554"/>
              <a:gd name="T14" fmla="*/ 2147483647 w 1188"/>
              <a:gd name="T15" fmla="*/ 2147483647 h 1554"/>
              <a:gd name="T16" fmla="*/ 2147483647 w 1188"/>
              <a:gd name="T17" fmla="*/ 2147483647 h 1554"/>
              <a:gd name="T18" fmla="*/ 2147483647 w 1188"/>
              <a:gd name="T19" fmla="*/ 2147483647 h 1554"/>
              <a:gd name="T20" fmla="*/ 2147483647 w 1188"/>
              <a:gd name="T21" fmla="*/ 2147483647 h 1554"/>
              <a:gd name="T22" fmla="*/ 2147483647 w 1188"/>
              <a:gd name="T23" fmla="*/ 2147483647 h 1554"/>
              <a:gd name="T24" fmla="*/ 2147483647 w 1188"/>
              <a:gd name="T25" fmla="*/ 2147483647 h 1554"/>
              <a:gd name="T26" fmla="*/ 2147483647 w 1188"/>
              <a:gd name="T27" fmla="*/ 2147483647 h 1554"/>
              <a:gd name="T28" fmla="*/ 2147483647 w 1188"/>
              <a:gd name="T29" fmla="*/ 2147483647 h 1554"/>
              <a:gd name="T30" fmla="*/ 2147483647 w 1188"/>
              <a:gd name="T31" fmla="*/ 2147483647 h 1554"/>
              <a:gd name="T32" fmla="*/ 2147483647 w 1188"/>
              <a:gd name="T33" fmla="*/ 2147483647 h 1554"/>
              <a:gd name="T34" fmla="*/ 2147483647 w 1188"/>
              <a:gd name="T35" fmla="*/ 2147483647 h 1554"/>
              <a:gd name="T36" fmla="*/ 2147483647 w 1188"/>
              <a:gd name="T37" fmla="*/ 2147483647 h 1554"/>
              <a:gd name="T38" fmla="*/ 2147483647 w 1188"/>
              <a:gd name="T39" fmla="*/ 2147483647 h 1554"/>
              <a:gd name="T40" fmla="*/ 2147483647 w 1188"/>
              <a:gd name="T41" fmla="*/ 2147483647 h 1554"/>
              <a:gd name="T42" fmla="*/ 2147483647 w 1188"/>
              <a:gd name="T43" fmla="*/ 2147483647 h 1554"/>
              <a:gd name="T44" fmla="*/ 2147483647 w 1188"/>
              <a:gd name="T45" fmla="*/ 2147483647 h 1554"/>
              <a:gd name="T46" fmla="*/ 2147483647 w 1188"/>
              <a:gd name="T47" fmla="*/ 2147483647 h 1554"/>
              <a:gd name="T48" fmla="*/ 2147483647 w 1188"/>
              <a:gd name="T49" fmla="*/ 2147483647 h 1554"/>
              <a:gd name="T50" fmla="*/ 2147483647 w 1188"/>
              <a:gd name="T51" fmla="*/ 2147483647 h 1554"/>
              <a:gd name="T52" fmla="*/ 2147483647 w 1188"/>
              <a:gd name="T53" fmla="*/ 2147483647 h 1554"/>
              <a:gd name="T54" fmla="*/ 2147483647 w 1188"/>
              <a:gd name="T55" fmla="*/ 2147483647 h 1554"/>
              <a:gd name="T56" fmla="*/ 2147483647 w 1188"/>
              <a:gd name="T57" fmla="*/ 2147483647 h 1554"/>
              <a:gd name="T58" fmla="*/ 0 w 1188"/>
              <a:gd name="T59" fmla="*/ 2147483647 h 1554"/>
              <a:gd name="T60" fmla="*/ 0 w 1188"/>
              <a:gd name="T61" fmla="*/ 2147483647 h 1554"/>
              <a:gd name="T62" fmla="*/ 0 w 1188"/>
              <a:gd name="T63" fmla="*/ 2147483647 h 1554"/>
              <a:gd name="T64" fmla="*/ 2147483647 w 1188"/>
              <a:gd name="T65" fmla="*/ 2147483647 h 1554"/>
              <a:gd name="T66" fmla="*/ 2147483647 w 1188"/>
              <a:gd name="T67" fmla="*/ 2147483647 h 1554"/>
              <a:gd name="T68" fmla="*/ 2147483647 w 1188"/>
              <a:gd name="T69" fmla="*/ 2147483647 h 1554"/>
              <a:gd name="T70" fmla="*/ 2147483647 w 1188"/>
              <a:gd name="T71" fmla="*/ 2147483647 h 1554"/>
              <a:gd name="T72" fmla="*/ 2147483647 w 1188"/>
              <a:gd name="T73" fmla="*/ 2147483647 h 1554"/>
              <a:gd name="T74" fmla="*/ 2147483647 w 1188"/>
              <a:gd name="T75" fmla="*/ 2147483647 h 1554"/>
              <a:gd name="T76" fmla="*/ 2147483647 w 1188"/>
              <a:gd name="T77" fmla="*/ 2147483647 h 1554"/>
              <a:gd name="T78" fmla="*/ 2147483647 w 1188"/>
              <a:gd name="T79" fmla="*/ 2147483647 h 1554"/>
              <a:gd name="T80" fmla="*/ 2147483647 w 1188"/>
              <a:gd name="T81" fmla="*/ 2147483647 h 1554"/>
              <a:gd name="T82" fmla="*/ 2147483647 w 1188"/>
              <a:gd name="T83" fmla="*/ 2147483647 h 1554"/>
              <a:gd name="T84" fmla="*/ 2147483647 w 1188"/>
              <a:gd name="T85" fmla="*/ 2147483647 h 1554"/>
              <a:gd name="T86" fmla="*/ 2147483647 w 1188"/>
              <a:gd name="T87" fmla="*/ 2147483647 h 1554"/>
              <a:gd name="T88" fmla="*/ 2147483647 w 1188"/>
              <a:gd name="T89" fmla="*/ 2147483647 h 1554"/>
              <a:gd name="T90" fmla="*/ 2147483647 w 1188"/>
              <a:gd name="T91" fmla="*/ 2147483647 h 1554"/>
              <a:gd name="T92" fmla="*/ 2147483647 w 1188"/>
              <a:gd name="T93" fmla="*/ 2147483647 h 1554"/>
              <a:gd name="T94" fmla="*/ 2147483647 w 1188"/>
              <a:gd name="T95" fmla="*/ 2147483647 h 1554"/>
              <a:gd name="T96" fmla="*/ 2147483647 w 1188"/>
              <a:gd name="T97" fmla="*/ 2147483647 h 1554"/>
              <a:gd name="T98" fmla="*/ 2147483647 w 1188"/>
              <a:gd name="T99" fmla="*/ 2147483647 h 1554"/>
              <a:gd name="T100" fmla="*/ 2147483647 w 1188"/>
              <a:gd name="T101" fmla="*/ 2147483647 h 1554"/>
              <a:gd name="T102" fmla="*/ 2147483647 w 1188"/>
              <a:gd name="T103" fmla="*/ 0 h 1554"/>
              <a:gd name="T104" fmla="*/ 2147483647 w 1188"/>
              <a:gd name="T105" fmla="*/ 0 h 1554"/>
              <a:gd name="T106" fmla="*/ 2147483647 w 1188"/>
              <a:gd name="T107" fmla="*/ 2147483647 h 155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188"/>
              <a:gd name="T163" fmla="*/ 0 h 1554"/>
              <a:gd name="T164" fmla="*/ 1188 w 1188"/>
              <a:gd name="T165" fmla="*/ 1554 h 155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188" h="1554">
                <a:moveTo>
                  <a:pt x="1188" y="1434"/>
                </a:moveTo>
                <a:lnTo>
                  <a:pt x="1176" y="1440"/>
                </a:lnTo>
                <a:lnTo>
                  <a:pt x="1152" y="1458"/>
                </a:lnTo>
                <a:lnTo>
                  <a:pt x="1140" y="1464"/>
                </a:lnTo>
                <a:lnTo>
                  <a:pt x="1128" y="1470"/>
                </a:lnTo>
                <a:lnTo>
                  <a:pt x="1104" y="1482"/>
                </a:lnTo>
                <a:lnTo>
                  <a:pt x="1092" y="1488"/>
                </a:lnTo>
                <a:lnTo>
                  <a:pt x="1080" y="1488"/>
                </a:lnTo>
                <a:lnTo>
                  <a:pt x="1056" y="1500"/>
                </a:lnTo>
                <a:lnTo>
                  <a:pt x="1044" y="1506"/>
                </a:lnTo>
                <a:lnTo>
                  <a:pt x="1026" y="1512"/>
                </a:lnTo>
                <a:lnTo>
                  <a:pt x="1002" y="1518"/>
                </a:lnTo>
                <a:lnTo>
                  <a:pt x="990" y="1524"/>
                </a:lnTo>
                <a:lnTo>
                  <a:pt x="978" y="1524"/>
                </a:lnTo>
                <a:lnTo>
                  <a:pt x="948" y="1530"/>
                </a:lnTo>
                <a:lnTo>
                  <a:pt x="936" y="1536"/>
                </a:lnTo>
                <a:lnTo>
                  <a:pt x="924" y="1536"/>
                </a:lnTo>
                <a:lnTo>
                  <a:pt x="900" y="1542"/>
                </a:lnTo>
                <a:lnTo>
                  <a:pt x="882" y="1542"/>
                </a:lnTo>
                <a:lnTo>
                  <a:pt x="870" y="1548"/>
                </a:lnTo>
                <a:lnTo>
                  <a:pt x="846" y="1548"/>
                </a:lnTo>
                <a:lnTo>
                  <a:pt x="828" y="1548"/>
                </a:lnTo>
                <a:lnTo>
                  <a:pt x="816" y="1554"/>
                </a:lnTo>
                <a:lnTo>
                  <a:pt x="792" y="1554"/>
                </a:lnTo>
                <a:lnTo>
                  <a:pt x="774" y="1554"/>
                </a:lnTo>
                <a:lnTo>
                  <a:pt x="762" y="1554"/>
                </a:lnTo>
                <a:lnTo>
                  <a:pt x="732" y="1554"/>
                </a:lnTo>
                <a:lnTo>
                  <a:pt x="720" y="1548"/>
                </a:lnTo>
                <a:lnTo>
                  <a:pt x="708" y="1548"/>
                </a:lnTo>
                <a:lnTo>
                  <a:pt x="678" y="1548"/>
                </a:lnTo>
                <a:lnTo>
                  <a:pt x="666" y="1542"/>
                </a:lnTo>
                <a:lnTo>
                  <a:pt x="654" y="1542"/>
                </a:lnTo>
                <a:lnTo>
                  <a:pt x="630" y="1536"/>
                </a:lnTo>
                <a:lnTo>
                  <a:pt x="612" y="1536"/>
                </a:lnTo>
                <a:lnTo>
                  <a:pt x="600" y="1530"/>
                </a:lnTo>
                <a:lnTo>
                  <a:pt x="576" y="1524"/>
                </a:lnTo>
                <a:lnTo>
                  <a:pt x="564" y="1524"/>
                </a:lnTo>
                <a:lnTo>
                  <a:pt x="546" y="1518"/>
                </a:lnTo>
                <a:lnTo>
                  <a:pt x="522" y="1512"/>
                </a:lnTo>
                <a:lnTo>
                  <a:pt x="510" y="1506"/>
                </a:lnTo>
                <a:lnTo>
                  <a:pt x="498" y="1500"/>
                </a:lnTo>
                <a:lnTo>
                  <a:pt x="474" y="1488"/>
                </a:lnTo>
                <a:lnTo>
                  <a:pt x="462" y="1488"/>
                </a:lnTo>
                <a:lnTo>
                  <a:pt x="450" y="1482"/>
                </a:lnTo>
                <a:lnTo>
                  <a:pt x="420" y="1470"/>
                </a:lnTo>
                <a:lnTo>
                  <a:pt x="408" y="1464"/>
                </a:lnTo>
                <a:lnTo>
                  <a:pt x="396" y="1458"/>
                </a:lnTo>
                <a:lnTo>
                  <a:pt x="378" y="1440"/>
                </a:lnTo>
                <a:lnTo>
                  <a:pt x="366" y="1434"/>
                </a:lnTo>
                <a:lnTo>
                  <a:pt x="354" y="1428"/>
                </a:lnTo>
                <a:lnTo>
                  <a:pt x="330" y="1410"/>
                </a:lnTo>
                <a:lnTo>
                  <a:pt x="318" y="1404"/>
                </a:lnTo>
                <a:lnTo>
                  <a:pt x="306" y="1398"/>
                </a:lnTo>
                <a:lnTo>
                  <a:pt x="288" y="1380"/>
                </a:lnTo>
                <a:lnTo>
                  <a:pt x="276" y="1368"/>
                </a:lnTo>
                <a:lnTo>
                  <a:pt x="264" y="1362"/>
                </a:lnTo>
                <a:lnTo>
                  <a:pt x="246" y="1344"/>
                </a:lnTo>
                <a:lnTo>
                  <a:pt x="234" y="1332"/>
                </a:lnTo>
                <a:lnTo>
                  <a:pt x="228" y="1326"/>
                </a:lnTo>
                <a:lnTo>
                  <a:pt x="210" y="1308"/>
                </a:lnTo>
                <a:lnTo>
                  <a:pt x="198" y="1296"/>
                </a:lnTo>
                <a:lnTo>
                  <a:pt x="192" y="1284"/>
                </a:lnTo>
                <a:lnTo>
                  <a:pt x="174" y="1266"/>
                </a:lnTo>
                <a:lnTo>
                  <a:pt x="162" y="1254"/>
                </a:lnTo>
                <a:lnTo>
                  <a:pt x="156" y="1242"/>
                </a:lnTo>
                <a:lnTo>
                  <a:pt x="138" y="1224"/>
                </a:lnTo>
                <a:lnTo>
                  <a:pt x="132" y="1212"/>
                </a:lnTo>
                <a:lnTo>
                  <a:pt x="126" y="1200"/>
                </a:lnTo>
                <a:lnTo>
                  <a:pt x="108" y="1176"/>
                </a:lnTo>
                <a:lnTo>
                  <a:pt x="102" y="1164"/>
                </a:lnTo>
                <a:lnTo>
                  <a:pt x="96" y="1152"/>
                </a:lnTo>
                <a:lnTo>
                  <a:pt x="84" y="1128"/>
                </a:lnTo>
                <a:lnTo>
                  <a:pt x="78" y="1116"/>
                </a:lnTo>
                <a:lnTo>
                  <a:pt x="72" y="1104"/>
                </a:lnTo>
                <a:lnTo>
                  <a:pt x="60" y="1080"/>
                </a:lnTo>
                <a:lnTo>
                  <a:pt x="54" y="1068"/>
                </a:lnTo>
                <a:lnTo>
                  <a:pt x="48" y="1056"/>
                </a:lnTo>
                <a:lnTo>
                  <a:pt x="42" y="1026"/>
                </a:lnTo>
                <a:lnTo>
                  <a:pt x="36" y="1014"/>
                </a:lnTo>
                <a:lnTo>
                  <a:pt x="30" y="1002"/>
                </a:lnTo>
                <a:lnTo>
                  <a:pt x="24" y="978"/>
                </a:lnTo>
                <a:lnTo>
                  <a:pt x="24" y="966"/>
                </a:lnTo>
                <a:lnTo>
                  <a:pt x="18" y="948"/>
                </a:lnTo>
                <a:lnTo>
                  <a:pt x="12" y="924"/>
                </a:lnTo>
                <a:lnTo>
                  <a:pt x="12" y="912"/>
                </a:lnTo>
                <a:lnTo>
                  <a:pt x="6" y="900"/>
                </a:lnTo>
                <a:lnTo>
                  <a:pt x="6" y="870"/>
                </a:lnTo>
                <a:lnTo>
                  <a:pt x="0" y="858"/>
                </a:lnTo>
                <a:lnTo>
                  <a:pt x="0" y="846"/>
                </a:lnTo>
                <a:lnTo>
                  <a:pt x="0" y="816"/>
                </a:lnTo>
                <a:lnTo>
                  <a:pt x="0" y="804"/>
                </a:lnTo>
                <a:lnTo>
                  <a:pt x="0" y="792"/>
                </a:lnTo>
                <a:lnTo>
                  <a:pt x="0" y="762"/>
                </a:lnTo>
                <a:lnTo>
                  <a:pt x="0" y="750"/>
                </a:lnTo>
                <a:lnTo>
                  <a:pt x="0" y="732"/>
                </a:lnTo>
                <a:lnTo>
                  <a:pt x="0" y="708"/>
                </a:lnTo>
                <a:lnTo>
                  <a:pt x="0" y="696"/>
                </a:lnTo>
                <a:lnTo>
                  <a:pt x="6" y="678"/>
                </a:lnTo>
                <a:lnTo>
                  <a:pt x="6" y="654"/>
                </a:lnTo>
                <a:lnTo>
                  <a:pt x="12" y="642"/>
                </a:lnTo>
                <a:lnTo>
                  <a:pt x="12" y="630"/>
                </a:lnTo>
                <a:lnTo>
                  <a:pt x="18" y="600"/>
                </a:lnTo>
                <a:lnTo>
                  <a:pt x="24" y="588"/>
                </a:lnTo>
                <a:lnTo>
                  <a:pt x="24" y="576"/>
                </a:lnTo>
                <a:lnTo>
                  <a:pt x="30" y="546"/>
                </a:lnTo>
                <a:lnTo>
                  <a:pt x="36" y="534"/>
                </a:lnTo>
                <a:lnTo>
                  <a:pt x="42" y="522"/>
                </a:lnTo>
                <a:lnTo>
                  <a:pt x="48" y="498"/>
                </a:lnTo>
                <a:lnTo>
                  <a:pt x="54" y="486"/>
                </a:lnTo>
                <a:lnTo>
                  <a:pt x="60" y="474"/>
                </a:lnTo>
                <a:lnTo>
                  <a:pt x="72" y="450"/>
                </a:lnTo>
                <a:lnTo>
                  <a:pt x="78" y="432"/>
                </a:lnTo>
                <a:lnTo>
                  <a:pt x="84" y="420"/>
                </a:lnTo>
                <a:lnTo>
                  <a:pt x="96" y="396"/>
                </a:lnTo>
                <a:lnTo>
                  <a:pt x="102" y="384"/>
                </a:lnTo>
                <a:lnTo>
                  <a:pt x="108" y="378"/>
                </a:lnTo>
                <a:lnTo>
                  <a:pt x="126" y="354"/>
                </a:lnTo>
                <a:lnTo>
                  <a:pt x="132" y="342"/>
                </a:lnTo>
                <a:lnTo>
                  <a:pt x="138" y="330"/>
                </a:lnTo>
                <a:lnTo>
                  <a:pt x="156" y="306"/>
                </a:lnTo>
                <a:lnTo>
                  <a:pt x="162" y="300"/>
                </a:lnTo>
                <a:lnTo>
                  <a:pt x="174" y="288"/>
                </a:lnTo>
                <a:lnTo>
                  <a:pt x="192" y="264"/>
                </a:lnTo>
                <a:lnTo>
                  <a:pt x="198" y="258"/>
                </a:lnTo>
                <a:lnTo>
                  <a:pt x="210" y="246"/>
                </a:lnTo>
                <a:lnTo>
                  <a:pt x="228" y="228"/>
                </a:lnTo>
                <a:lnTo>
                  <a:pt x="234" y="216"/>
                </a:lnTo>
                <a:lnTo>
                  <a:pt x="246" y="210"/>
                </a:lnTo>
                <a:lnTo>
                  <a:pt x="264" y="192"/>
                </a:lnTo>
                <a:lnTo>
                  <a:pt x="276" y="180"/>
                </a:lnTo>
                <a:lnTo>
                  <a:pt x="288" y="174"/>
                </a:lnTo>
                <a:lnTo>
                  <a:pt x="306" y="156"/>
                </a:lnTo>
                <a:lnTo>
                  <a:pt x="318" y="144"/>
                </a:lnTo>
                <a:lnTo>
                  <a:pt x="330" y="138"/>
                </a:lnTo>
                <a:lnTo>
                  <a:pt x="354" y="126"/>
                </a:lnTo>
                <a:lnTo>
                  <a:pt x="366" y="114"/>
                </a:lnTo>
                <a:lnTo>
                  <a:pt x="378" y="108"/>
                </a:lnTo>
                <a:lnTo>
                  <a:pt x="396" y="96"/>
                </a:lnTo>
                <a:lnTo>
                  <a:pt x="408" y="90"/>
                </a:lnTo>
                <a:lnTo>
                  <a:pt x="420" y="84"/>
                </a:lnTo>
                <a:lnTo>
                  <a:pt x="450" y="72"/>
                </a:lnTo>
                <a:lnTo>
                  <a:pt x="462" y="66"/>
                </a:lnTo>
                <a:lnTo>
                  <a:pt x="474" y="60"/>
                </a:lnTo>
                <a:lnTo>
                  <a:pt x="498" y="48"/>
                </a:lnTo>
                <a:lnTo>
                  <a:pt x="510" y="48"/>
                </a:lnTo>
                <a:lnTo>
                  <a:pt x="522" y="42"/>
                </a:lnTo>
                <a:lnTo>
                  <a:pt x="546" y="30"/>
                </a:lnTo>
                <a:lnTo>
                  <a:pt x="564" y="30"/>
                </a:lnTo>
                <a:lnTo>
                  <a:pt x="576" y="24"/>
                </a:lnTo>
                <a:lnTo>
                  <a:pt x="600" y="18"/>
                </a:lnTo>
                <a:lnTo>
                  <a:pt x="612" y="18"/>
                </a:lnTo>
                <a:lnTo>
                  <a:pt x="630" y="12"/>
                </a:lnTo>
                <a:lnTo>
                  <a:pt x="654" y="6"/>
                </a:lnTo>
                <a:lnTo>
                  <a:pt x="666" y="6"/>
                </a:lnTo>
                <a:lnTo>
                  <a:pt x="678" y="6"/>
                </a:lnTo>
                <a:lnTo>
                  <a:pt x="708" y="0"/>
                </a:lnTo>
                <a:lnTo>
                  <a:pt x="720" y="0"/>
                </a:lnTo>
                <a:lnTo>
                  <a:pt x="732" y="0"/>
                </a:lnTo>
                <a:lnTo>
                  <a:pt x="762" y="0"/>
                </a:lnTo>
                <a:lnTo>
                  <a:pt x="774" y="0"/>
                </a:lnTo>
                <a:lnTo>
                  <a:pt x="774" y="774"/>
                </a:lnTo>
                <a:lnTo>
                  <a:pt x="1188" y="1434"/>
                </a:lnTo>
                <a:close/>
              </a:path>
            </a:pathLst>
          </a:custGeom>
          <a:gradFill rotWithShape="0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0" scaled="1"/>
          </a:gradFill>
          <a:ln w="28575">
            <a:noFill/>
            <a:round/>
            <a:headEnd/>
            <a:tailEnd/>
          </a:ln>
        </p:spPr>
        <p:txBody>
          <a:bodyPr/>
          <a:lstStyle/>
          <a:p>
            <a:endParaRPr lang="fr-FR">
              <a:latin typeface="Cambria" pitchFamily="18" charset="0"/>
            </a:endParaRPr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5011738" y="2522538"/>
            <a:ext cx="996950" cy="5794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>
                <a:solidFill>
                  <a:srgbClr val="0000FF"/>
                </a:solidFill>
              </a:rPr>
              <a:t>41%</a:t>
            </a: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4945063" y="3817938"/>
            <a:ext cx="996950" cy="5794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>
                <a:solidFill>
                  <a:srgbClr val="0000FF"/>
                </a:solidFill>
              </a:rPr>
              <a:t>59%</a:t>
            </a:r>
          </a:p>
        </p:txBody>
      </p:sp>
      <p:sp>
        <p:nvSpPr>
          <p:cNvPr id="22540" name="Rectangle 11"/>
          <p:cNvSpPr>
            <a:spLocks noChangeArrowheads="1"/>
          </p:cNvSpPr>
          <p:nvPr/>
        </p:nvSpPr>
        <p:spPr bwMode="auto">
          <a:xfrm>
            <a:off x="2032000" y="2438400"/>
            <a:ext cx="996950" cy="5794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>
                <a:solidFill>
                  <a:srgbClr val="0000FF"/>
                </a:solidFill>
              </a:rPr>
              <a:t>60%</a:t>
            </a:r>
          </a:p>
        </p:txBody>
      </p:sp>
      <p:sp>
        <p:nvSpPr>
          <p:cNvPr id="22541" name="Freeform 12"/>
          <p:cNvSpPr>
            <a:spLocks/>
          </p:cNvSpPr>
          <p:nvPr/>
        </p:nvSpPr>
        <p:spPr bwMode="auto">
          <a:xfrm rot="12677575" flipV="1">
            <a:off x="7331075" y="2349500"/>
            <a:ext cx="892175" cy="1119188"/>
          </a:xfrm>
          <a:custGeom>
            <a:avLst/>
            <a:gdLst>
              <a:gd name="T0" fmla="*/ 0 w 720"/>
              <a:gd name="T1" fmla="*/ 0 h 774"/>
              <a:gd name="T2" fmla="*/ 2147483647 w 720"/>
              <a:gd name="T3" fmla="*/ 0 h 774"/>
              <a:gd name="T4" fmla="*/ 2147483647 w 720"/>
              <a:gd name="T5" fmla="*/ 0 h 774"/>
              <a:gd name="T6" fmla="*/ 2147483647 w 720"/>
              <a:gd name="T7" fmla="*/ 0 h 774"/>
              <a:gd name="T8" fmla="*/ 2147483647 w 720"/>
              <a:gd name="T9" fmla="*/ 0 h 774"/>
              <a:gd name="T10" fmla="*/ 2147483647 w 720"/>
              <a:gd name="T11" fmla="*/ 2147483647 h 774"/>
              <a:gd name="T12" fmla="*/ 2147483647 w 720"/>
              <a:gd name="T13" fmla="*/ 2147483647 h 774"/>
              <a:gd name="T14" fmla="*/ 2147483647 w 720"/>
              <a:gd name="T15" fmla="*/ 2147483647 h 774"/>
              <a:gd name="T16" fmla="*/ 2147483647 w 720"/>
              <a:gd name="T17" fmla="*/ 2147483647 h 774"/>
              <a:gd name="T18" fmla="*/ 2147483647 w 720"/>
              <a:gd name="T19" fmla="*/ 2147483647 h 774"/>
              <a:gd name="T20" fmla="*/ 2147483647 w 720"/>
              <a:gd name="T21" fmla="*/ 2147483647 h 774"/>
              <a:gd name="T22" fmla="*/ 2147483647 w 720"/>
              <a:gd name="T23" fmla="*/ 2147483647 h 774"/>
              <a:gd name="T24" fmla="*/ 2147483647 w 720"/>
              <a:gd name="T25" fmla="*/ 2147483647 h 774"/>
              <a:gd name="T26" fmla="*/ 2147483647 w 720"/>
              <a:gd name="T27" fmla="*/ 2147483647 h 774"/>
              <a:gd name="T28" fmla="*/ 2147483647 w 720"/>
              <a:gd name="T29" fmla="*/ 2147483647 h 774"/>
              <a:gd name="T30" fmla="*/ 2147483647 w 720"/>
              <a:gd name="T31" fmla="*/ 2147483647 h 774"/>
              <a:gd name="T32" fmla="*/ 2147483647 w 720"/>
              <a:gd name="T33" fmla="*/ 2147483647 h 774"/>
              <a:gd name="T34" fmla="*/ 2147483647 w 720"/>
              <a:gd name="T35" fmla="*/ 2147483647 h 774"/>
              <a:gd name="T36" fmla="*/ 2147483647 w 720"/>
              <a:gd name="T37" fmla="*/ 2147483647 h 774"/>
              <a:gd name="T38" fmla="*/ 2147483647 w 720"/>
              <a:gd name="T39" fmla="*/ 2147483647 h 774"/>
              <a:gd name="T40" fmla="*/ 2147483647 w 720"/>
              <a:gd name="T41" fmla="*/ 2147483647 h 774"/>
              <a:gd name="T42" fmla="*/ 2147483647 w 720"/>
              <a:gd name="T43" fmla="*/ 2147483647 h 774"/>
              <a:gd name="T44" fmla="*/ 2147483647 w 720"/>
              <a:gd name="T45" fmla="*/ 2147483647 h 774"/>
              <a:gd name="T46" fmla="*/ 2147483647 w 720"/>
              <a:gd name="T47" fmla="*/ 2147483647 h 774"/>
              <a:gd name="T48" fmla="*/ 2147483647 w 720"/>
              <a:gd name="T49" fmla="*/ 2147483647 h 774"/>
              <a:gd name="T50" fmla="*/ 2147483647 w 720"/>
              <a:gd name="T51" fmla="*/ 2147483647 h 774"/>
              <a:gd name="T52" fmla="*/ 2147483647 w 720"/>
              <a:gd name="T53" fmla="*/ 2147483647 h 774"/>
              <a:gd name="T54" fmla="*/ 2147483647 w 720"/>
              <a:gd name="T55" fmla="*/ 2147483647 h 774"/>
              <a:gd name="T56" fmla="*/ 2147483647 w 720"/>
              <a:gd name="T57" fmla="*/ 2147483647 h 774"/>
              <a:gd name="T58" fmla="*/ 2147483647 w 720"/>
              <a:gd name="T59" fmla="*/ 2147483647 h 774"/>
              <a:gd name="T60" fmla="*/ 2147483647 w 720"/>
              <a:gd name="T61" fmla="*/ 2147483647 h 774"/>
              <a:gd name="T62" fmla="*/ 2147483647 w 720"/>
              <a:gd name="T63" fmla="*/ 2147483647 h 774"/>
              <a:gd name="T64" fmla="*/ 2147483647 w 720"/>
              <a:gd name="T65" fmla="*/ 2147483647 h 774"/>
              <a:gd name="T66" fmla="*/ 2147483647 w 720"/>
              <a:gd name="T67" fmla="*/ 2147483647 h 774"/>
              <a:gd name="T68" fmla="*/ 2147483647 w 720"/>
              <a:gd name="T69" fmla="*/ 2147483647 h 774"/>
              <a:gd name="T70" fmla="*/ 2147483647 w 720"/>
              <a:gd name="T71" fmla="*/ 2147483647 h 774"/>
              <a:gd name="T72" fmla="*/ 2147483647 w 720"/>
              <a:gd name="T73" fmla="*/ 2147483647 h 774"/>
              <a:gd name="T74" fmla="*/ 2147483647 w 720"/>
              <a:gd name="T75" fmla="*/ 2147483647 h 774"/>
              <a:gd name="T76" fmla="*/ 2147483647 w 720"/>
              <a:gd name="T77" fmla="*/ 2147483647 h 774"/>
              <a:gd name="T78" fmla="*/ 2147483647 w 720"/>
              <a:gd name="T79" fmla="*/ 2147483647 h 774"/>
              <a:gd name="T80" fmla="*/ 2147483647 w 720"/>
              <a:gd name="T81" fmla="*/ 2147483647 h 774"/>
              <a:gd name="T82" fmla="*/ 2147483647 w 720"/>
              <a:gd name="T83" fmla="*/ 2147483647 h 774"/>
              <a:gd name="T84" fmla="*/ 2147483647 w 720"/>
              <a:gd name="T85" fmla="*/ 2147483647 h 774"/>
              <a:gd name="T86" fmla="*/ 2147483647 w 720"/>
              <a:gd name="T87" fmla="*/ 2147483647 h 774"/>
              <a:gd name="T88" fmla="*/ 2147483647 w 720"/>
              <a:gd name="T89" fmla="*/ 2147483647 h 774"/>
              <a:gd name="T90" fmla="*/ 2147483647 w 720"/>
              <a:gd name="T91" fmla="*/ 2147483647 h 774"/>
              <a:gd name="T92" fmla="*/ 2147483647 w 720"/>
              <a:gd name="T93" fmla="*/ 2147483647 h 774"/>
              <a:gd name="T94" fmla="*/ 2147483647 w 720"/>
              <a:gd name="T95" fmla="*/ 2147483647 h 774"/>
              <a:gd name="T96" fmla="*/ 2147483647 w 720"/>
              <a:gd name="T97" fmla="*/ 2147483647 h 774"/>
              <a:gd name="T98" fmla="*/ 2147483647 w 720"/>
              <a:gd name="T99" fmla="*/ 2147483647 h 774"/>
              <a:gd name="T100" fmla="*/ 2147483647 w 720"/>
              <a:gd name="T101" fmla="*/ 2147483647 h 774"/>
              <a:gd name="T102" fmla="*/ 2147483647 w 720"/>
              <a:gd name="T103" fmla="*/ 2147483647 h 774"/>
              <a:gd name="T104" fmla="*/ 0 w 720"/>
              <a:gd name="T105" fmla="*/ 2147483647 h 774"/>
              <a:gd name="T106" fmla="*/ 0 w 720"/>
              <a:gd name="T107" fmla="*/ 0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20"/>
              <a:gd name="T163" fmla="*/ 0 h 774"/>
              <a:gd name="T164" fmla="*/ 720 w 720"/>
              <a:gd name="T165" fmla="*/ 774 h 7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20" h="774">
                <a:moveTo>
                  <a:pt x="0" y="0"/>
                </a:moveTo>
                <a:lnTo>
                  <a:pt x="18" y="0"/>
                </a:lnTo>
                <a:lnTo>
                  <a:pt x="42" y="0"/>
                </a:lnTo>
                <a:lnTo>
                  <a:pt x="54" y="0"/>
                </a:lnTo>
                <a:lnTo>
                  <a:pt x="72" y="0"/>
                </a:lnTo>
                <a:lnTo>
                  <a:pt x="96" y="6"/>
                </a:lnTo>
                <a:lnTo>
                  <a:pt x="108" y="6"/>
                </a:lnTo>
                <a:lnTo>
                  <a:pt x="126" y="6"/>
                </a:lnTo>
                <a:lnTo>
                  <a:pt x="150" y="12"/>
                </a:lnTo>
                <a:lnTo>
                  <a:pt x="162" y="18"/>
                </a:lnTo>
                <a:lnTo>
                  <a:pt x="174" y="18"/>
                </a:lnTo>
                <a:lnTo>
                  <a:pt x="204" y="24"/>
                </a:lnTo>
                <a:lnTo>
                  <a:pt x="216" y="30"/>
                </a:lnTo>
                <a:lnTo>
                  <a:pt x="228" y="30"/>
                </a:lnTo>
                <a:lnTo>
                  <a:pt x="252" y="42"/>
                </a:lnTo>
                <a:lnTo>
                  <a:pt x="270" y="48"/>
                </a:lnTo>
                <a:lnTo>
                  <a:pt x="282" y="48"/>
                </a:lnTo>
                <a:lnTo>
                  <a:pt x="306" y="60"/>
                </a:lnTo>
                <a:lnTo>
                  <a:pt x="318" y="66"/>
                </a:lnTo>
                <a:lnTo>
                  <a:pt x="330" y="72"/>
                </a:lnTo>
                <a:lnTo>
                  <a:pt x="354" y="84"/>
                </a:lnTo>
                <a:lnTo>
                  <a:pt x="366" y="90"/>
                </a:lnTo>
                <a:lnTo>
                  <a:pt x="378" y="96"/>
                </a:lnTo>
                <a:lnTo>
                  <a:pt x="402" y="108"/>
                </a:lnTo>
                <a:lnTo>
                  <a:pt x="414" y="114"/>
                </a:lnTo>
                <a:lnTo>
                  <a:pt x="426" y="126"/>
                </a:lnTo>
                <a:lnTo>
                  <a:pt x="450" y="138"/>
                </a:lnTo>
                <a:lnTo>
                  <a:pt x="456" y="144"/>
                </a:lnTo>
                <a:lnTo>
                  <a:pt x="468" y="156"/>
                </a:lnTo>
                <a:lnTo>
                  <a:pt x="492" y="174"/>
                </a:lnTo>
                <a:lnTo>
                  <a:pt x="498" y="180"/>
                </a:lnTo>
                <a:lnTo>
                  <a:pt x="510" y="192"/>
                </a:lnTo>
                <a:lnTo>
                  <a:pt x="534" y="210"/>
                </a:lnTo>
                <a:lnTo>
                  <a:pt x="540" y="216"/>
                </a:lnTo>
                <a:lnTo>
                  <a:pt x="552" y="228"/>
                </a:lnTo>
                <a:lnTo>
                  <a:pt x="570" y="246"/>
                </a:lnTo>
                <a:lnTo>
                  <a:pt x="576" y="258"/>
                </a:lnTo>
                <a:lnTo>
                  <a:pt x="588" y="264"/>
                </a:lnTo>
                <a:lnTo>
                  <a:pt x="606" y="288"/>
                </a:lnTo>
                <a:lnTo>
                  <a:pt x="612" y="300"/>
                </a:lnTo>
                <a:lnTo>
                  <a:pt x="624" y="306"/>
                </a:lnTo>
                <a:lnTo>
                  <a:pt x="636" y="330"/>
                </a:lnTo>
                <a:lnTo>
                  <a:pt x="648" y="342"/>
                </a:lnTo>
                <a:lnTo>
                  <a:pt x="654" y="354"/>
                </a:lnTo>
                <a:lnTo>
                  <a:pt x="666" y="378"/>
                </a:lnTo>
                <a:lnTo>
                  <a:pt x="672" y="384"/>
                </a:lnTo>
                <a:lnTo>
                  <a:pt x="684" y="396"/>
                </a:lnTo>
                <a:lnTo>
                  <a:pt x="696" y="420"/>
                </a:lnTo>
                <a:lnTo>
                  <a:pt x="702" y="432"/>
                </a:lnTo>
                <a:lnTo>
                  <a:pt x="708" y="450"/>
                </a:lnTo>
                <a:lnTo>
                  <a:pt x="714" y="474"/>
                </a:lnTo>
                <a:lnTo>
                  <a:pt x="720" y="486"/>
                </a:lnTo>
                <a:lnTo>
                  <a:pt x="0" y="774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766313"/>
              </a:gs>
              <a:gs pos="50000">
                <a:srgbClr val="FFD728"/>
              </a:gs>
              <a:gs pos="100000">
                <a:srgbClr val="766313"/>
              </a:gs>
            </a:gsLst>
            <a:lin ang="0" scaled="1"/>
          </a:gradFill>
          <a:ln w="28575">
            <a:noFill/>
            <a:round/>
            <a:headEnd/>
            <a:tailEnd/>
          </a:ln>
        </p:spPr>
        <p:txBody>
          <a:bodyPr/>
          <a:lstStyle/>
          <a:p>
            <a:endParaRPr lang="fr-FR">
              <a:latin typeface="Cambria" pitchFamily="18" charset="0"/>
            </a:endParaRPr>
          </a:p>
        </p:txBody>
      </p:sp>
      <p:sp>
        <p:nvSpPr>
          <p:cNvPr id="22542" name="Freeform 13"/>
          <p:cNvSpPr>
            <a:spLocks/>
          </p:cNvSpPr>
          <p:nvPr/>
        </p:nvSpPr>
        <p:spPr bwMode="auto">
          <a:xfrm rot="12677575" flipV="1">
            <a:off x="6877050" y="2609850"/>
            <a:ext cx="1963738" cy="2187575"/>
          </a:xfrm>
          <a:custGeom>
            <a:avLst/>
            <a:gdLst>
              <a:gd name="T0" fmla="*/ 2147483647 w 1554"/>
              <a:gd name="T1" fmla="*/ 2147483647 h 1554"/>
              <a:gd name="T2" fmla="*/ 2147483647 w 1554"/>
              <a:gd name="T3" fmla="*/ 2147483647 h 1554"/>
              <a:gd name="T4" fmla="*/ 2147483647 w 1554"/>
              <a:gd name="T5" fmla="*/ 2147483647 h 1554"/>
              <a:gd name="T6" fmla="*/ 2147483647 w 1554"/>
              <a:gd name="T7" fmla="*/ 2147483647 h 1554"/>
              <a:gd name="T8" fmla="*/ 2147483647 w 1554"/>
              <a:gd name="T9" fmla="*/ 2147483647 h 1554"/>
              <a:gd name="T10" fmla="*/ 2147483647 w 1554"/>
              <a:gd name="T11" fmla="*/ 2147483647 h 1554"/>
              <a:gd name="T12" fmla="*/ 2147483647 w 1554"/>
              <a:gd name="T13" fmla="*/ 2147483647 h 1554"/>
              <a:gd name="T14" fmla="*/ 2147483647 w 1554"/>
              <a:gd name="T15" fmla="*/ 2147483647 h 1554"/>
              <a:gd name="T16" fmla="*/ 2147483647 w 1554"/>
              <a:gd name="T17" fmla="*/ 2147483647 h 1554"/>
              <a:gd name="T18" fmla="*/ 2147483647 w 1554"/>
              <a:gd name="T19" fmla="*/ 2147483647 h 1554"/>
              <a:gd name="T20" fmla="*/ 2147483647 w 1554"/>
              <a:gd name="T21" fmla="*/ 2147483647 h 1554"/>
              <a:gd name="T22" fmla="*/ 2147483647 w 1554"/>
              <a:gd name="T23" fmla="*/ 2147483647 h 1554"/>
              <a:gd name="T24" fmla="*/ 2147483647 w 1554"/>
              <a:gd name="T25" fmla="*/ 2147483647 h 1554"/>
              <a:gd name="T26" fmla="*/ 2147483647 w 1554"/>
              <a:gd name="T27" fmla="*/ 2147483647 h 1554"/>
              <a:gd name="T28" fmla="*/ 2147483647 w 1554"/>
              <a:gd name="T29" fmla="*/ 2147483647 h 1554"/>
              <a:gd name="T30" fmla="*/ 2147483647 w 1554"/>
              <a:gd name="T31" fmla="*/ 2147483647 h 1554"/>
              <a:gd name="T32" fmla="*/ 2147483647 w 1554"/>
              <a:gd name="T33" fmla="*/ 2147483647 h 1554"/>
              <a:gd name="T34" fmla="*/ 2147483647 w 1554"/>
              <a:gd name="T35" fmla="*/ 2147483647 h 1554"/>
              <a:gd name="T36" fmla="*/ 2147483647 w 1554"/>
              <a:gd name="T37" fmla="*/ 2147483647 h 1554"/>
              <a:gd name="T38" fmla="*/ 2147483647 w 1554"/>
              <a:gd name="T39" fmla="*/ 2147483647 h 1554"/>
              <a:gd name="T40" fmla="*/ 2147483647 w 1554"/>
              <a:gd name="T41" fmla="*/ 2147483647 h 1554"/>
              <a:gd name="T42" fmla="*/ 2147483647 w 1554"/>
              <a:gd name="T43" fmla="*/ 2147483647 h 1554"/>
              <a:gd name="T44" fmla="*/ 2147483647 w 1554"/>
              <a:gd name="T45" fmla="*/ 2147483647 h 1554"/>
              <a:gd name="T46" fmla="*/ 2147483647 w 1554"/>
              <a:gd name="T47" fmla="*/ 2147483647 h 1554"/>
              <a:gd name="T48" fmla="*/ 2147483647 w 1554"/>
              <a:gd name="T49" fmla="*/ 2147483647 h 1554"/>
              <a:gd name="T50" fmla="*/ 2147483647 w 1554"/>
              <a:gd name="T51" fmla="*/ 2147483647 h 1554"/>
              <a:gd name="T52" fmla="*/ 2147483647 w 1554"/>
              <a:gd name="T53" fmla="*/ 2147483647 h 1554"/>
              <a:gd name="T54" fmla="*/ 2147483647 w 1554"/>
              <a:gd name="T55" fmla="*/ 2147483647 h 1554"/>
              <a:gd name="T56" fmla="*/ 2147483647 w 1554"/>
              <a:gd name="T57" fmla="*/ 2147483647 h 1554"/>
              <a:gd name="T58" fmla="*/ 2147483647 w 1554"/>
              <a:gd name="T59" fmla="*/ 2147483647 h 1554"/>
              <a:gd name="T60" fmla="*/ 2147483647 w 1554"/>
              <a:gd name="T61" fmla="*/ 2147483647 h 1554"/>
              <a:gd name="T62" fmla="*/ 2147483647 w 1554"/>
              <a:gd name="T63" fmla="*/ 2147483647 h 1554"/>
              <a:gd name="T64" fmla="*/ 2147483647 w 1554"/>
              <a:gd name="T65" fmla="*/ 2147483647 h 1554"/>
              <a:gd name="T66" fmla="*/ 2147483647 w 1554"/>
              <a:gd name="T67" fmla="*/ 2147483647 h 1554"/>
              <a:gd name="T68" fmla="*/ 2147483647 w 1554"/>
              <a:gd name="T69" fmla="*/ 2147483647 h 1554"/>
              <a:gd name="T70" fmla="*/ 2147483647 w 1554"/>
              <a:gd name="T71" fmla="*/ 2147483647 h 1554"/>
              <a:gd name="T72" fmla="*/ 0 w 1554"/>
              <a:gd name="T73" fmla="*/ 2147483647 h 1554"/>
              <a:gd name="T74" fmla="*/ 0 w 1554"/>
              <a:gd name="T75" fmla="*/ 2147483647 h 1554"/>
              <a:gd name="T76" fmla="*/ 0 w 1554"/>
              <a:gd name="T77" fmla="*/ 2147483647 h 1554"/>
              <a:gd name="T78" fmla="*/ 2147483647 w 1554"/>
              <a:gd name="T79" fmla="*/ 2147483647 h 1554"/>
              <a:gd name="T80" fmla="*/ 2147483647 w 1554"/>
              <a:gd name="T81" fmla="*/ 2147483647 h 1554"/>
              <a:gd name="T82" fmla="*/ 2147483647 w 1554"/>
              <a:gd name="T83" fmla="*/ 2147483647 h 1554"/>
              <a:gd name="T84" fmla="*/ 2147483647 w 1554"/>
              <a:gd name="T85" fmla="*/ 2147483647 h 1554"/>
              <a:gd name="T86" fmla="*/ 2147483647 w 1554"/>
              <a:gd name="T87" fmla="*/ 2147483647 h 1554"/>
              <a:gd name="T88" fmla="*/ 2147483647 w 1554"/>
              <a:gd name="T89" fmla="*/ 2147483647 h 1554"/>
              <a:gd name="T90" fmla="*/ 2147483647 w 1554"/>
              <a:gd name="T91" fmla="*/ 2147483647 h 1554"/>
              <a:gd name="T92" fmla="*/ 2147483647 w 1554"/>
              <a:gd name="T93" fmla="*/ 2147483647 h 1554"/>
              <a:gd name="T94" fmla="*/ 2147483647 w 1554"/>
              <a:gd name="T95" fmla="*/ 2147483647 h 1554"/>
              <a:gd name="T96" fmla="*/ 2147483647 w 1554"/>
              <a:gd name="T97" fmla="*/ 2147483647 h 1554"/>
              <a:gd name="T98" fmla="*/ 2147483647 w 1554"/>
              <a:gd name="T99" fmla="*/ 2147483647 h 1554"/>
              <a:gd name="T100" fmla="*/ 2147483647 w 1554"/>
              <a:gd name="T101" fmla="*/ 2147483647 h 1554"/>
              <a:gd name="T102" fmla="*/ 2147483647 w 1554"/>
              <a:gd name="T103" fmla="*/ 2147483647 h 1554"/>
              <a:gd name="T104" fmla="*/ 2147483647 w 1554"/>
              <a:gd name="T105" fmla="*/ 2147483647 h 1554"/>
              <a:gd name="T106" fmla="*/ 2147483647 w 1554"/>
              <a:gd name="T107" fmla="*/ 0 h 1554"/>
              <a:gd name="T108" fmla="*/ 2147483647 w 1554"/>
              <a:gd name="T109" fmla="*/ 0 h 155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554"/>
              <a:gd name="T166" fmla="*/ 0 h 1554"/>
              <a:gd name="T167" fmla="*/ 1554 w 1554"/>
              <a:gd name="T168" fmla="*/ 1554 h 155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554" h="1554">
                <a:moveTo>
                  <a:pt x="1494" y="486"/>
                </a:moveTo>
                <a:lnTo>
                  <a:pt x="1500" y="498"/>
                </a:lnTo>
                <a:lnTo>
                  <a:pt x="1512" y="522"/>
                </a:lnTo>
                <a:lnTo>
                  <a:pt x="1512" y="534"/>
                </a:lnTo>
                <a:lnTo>
                  <a:pt x="1518" y="546"/>
                </a:lnTo>
                <a:lnTo>
                  <a:pt x="1524" y="576"/>
                </a:lnTo>
                <a:lnTo>
                  <a:pt x="1530" y="588"/>
                </a:lnTo>
                <a:lnTo>
                  <a:pt x="1530" y="600"/>
                </a:lnTo>
                <a:lnTo>
                  <a:pt x="1536" y="630"/>
                </a:lnTo>
                <a:lnTo>
                  <a:pt x="1542" y="642"/>
                </a:lnTo>
                <a:lnTo>
                  <a:pt x="1542" y="654"/>
                </a:lnTo>
                <a:lnTo>
                  <a:pt x="1548" y="678"/>
                </a:lnTo>
                <a:lnTo>
                  <a:pt x="1548" y="696"/>
                </a:lnTo>
                <a:lnTo>
                  <a:pt x="1548" y="708"/>
                </a:lnTo>
                <a:lnTo>
                  <a:pt x="1554" y="732"/>
                </a:lnTo>
                <a:lnTo>
                  <a:pt x="1554" y="750"/>
                </a:lnTo>
                <a:lnTo>
                  <a:pt x="1554" y="762"/>
                </a:lnTo>
                <a:lnTo>
                  <a:pt x="1554" y="792"/>
                </a:lnTo>
                <a:lnTo>
                  <a:pt x="1554" y="804"/>
                </a:lnTo>
                <a:lnTo>
                  <a:pt x="1554" y="816"/>
                </a:lnTo>
                <a:lnTo>
                  <a:pt x="1548" y="846"/>
                </a:lnTo>
                <a:lnTo>
                  <a:pt x="1548" y="858"/>
                </a:lnTo>
                <a:lnTo>
                  <a:pt x="1548" y="870"/>
                </a:lnTo>
                <a:lnTo>
                  <a:pt x="1542" y="900"/>
                </a:lnTo>
                <a:lnTo>
                  <a:pt x="1542" y="912"/>
                </a:lnTo>
                <a:lnTo>
                  <a:pt x="1536" y="924"/>
                </a:lnTo>
                <a:lnTo>
                  <a:pt x="1530" y="948"/>
                </a:lnTo>
                <a:lnTo>
                  <a:pt x="1530" y="966"/>
                </a:lnTo>
                <a:lnTo>
                  <a:pt x="1524" y="978"/>
                </a:lnTo>
                <a:lnTo>
                  <a:pt x="1518" y="1002"/>
                </a:lnTo>
                <a:lnTo>
                  <a:pt x="1512" y="1014"/>
                </a:lnTo>
                <a:lnTo>
                  <a:pt x="1512" y="1026"/>
                </a:lnTo>
                <a:lnTo>
                  <a:pt x="1500" y="1056"/>
                </a:lnTo>
                <a:lnTo>
                  <a:pt x="1494" y="1068"/>
                </a:lnTo>
                <a:lnTo>
                  <a:pt x="1488" y="1080"/>
                </a:lnTo>
                <a:lnTo>
                  <a:pt x="1482" y="1104"/>
                </a:lnTo>
                <a:lnTo>
                  <a:pt x="1476" y="1116"/>
                </a:lnTo>
                <a:lnTo>
                  <a:pt x="1470" y="1128"/>
                </a:lnTo>
                <a:lnTo>
                  <a:pt x="1458" y="1152"/>
                </a:lnTo>
                <a:lnTo>
                  <a:pt x="1446" y="1164"/>
                </a:lnTo>
                <a:lnTo>
                  <a:pt x="1440" y="1176"/>
                </a:lnTo>
                <a:lnTo>
                  <a:pt x="1428" y="1200"/>
                </a:lnTo>
                <a:lnTo>
                  <a:pt x="1422" y="1212"/>
                </a:lnTo>
                <a:lnTo>
                  <a:pt x="1410" y="1224"/>
                </a:lnTo>
                <a:lnTo>
                  <a:pt x="1398" y="1242"/>
                </a:lnTo>
                <a:lnTo>
                  <a:pt x="1386" y="1254"/>
                </a:lnTo>
                <a:lnTo>
                  <a:pt x="1380" y="1266"/>
                </a:lnTo>
                <a:lnTo>
                  <a:pt x="1362" y="1284"/>
                </a:lnTo>
                <a:lnTo>
                  <a:pt x="1350" y="1296"/>
                </a:lnTo>
                <a:lnTo>
                  <a:pt x="1344" y="1308"/>
                </a:lnTo>
                <a:lnTo>
                  <a:pt x="1326" y="1326"/>
                </a:lnTo>
                <a:lnTo>
                  <a:pt x="1314" y="1332"/>
                </a:lnTo>
                <a:lnTo>
                  <a:pt x="1308" y="1344"/>
                </a:lnTo>
                <a:lnTo>
                  <a:pt x="1284" y="1362"/>
                </a:lnTo>
                <a:lnTo>
                  <a:pt x="1272" y="1368"/>
                </a:lnTo>
                <a:lnTo>
                  <a:pt x="1266" y="1380"/>
                </a:lnTo>
                <a:lnTo>
                  <a:pt x="1242" y="1398"/>
                </a:lnTo>
                <a:lnTo>
                  <a:pt x="1230" y="1404"/>
                </a:lnTo>
                <a:lnTo>
                  <a:pt x="1224" y="1410"/>
                </a:lnTo>
                <a:lnTo>
                  <a:pt x="1200" y="1428"/>
                </a:lnTo>
                <a:lnTo>
                  <a:pt x="1188" y="1434"/>
                </a:lnTo>
                <a:lnTo>
                  <a:pt x="1176" y="1440"/>
                </a:lnTo>
                <a:lnTo>
                  <a:pt x="1152" y="1458"/>
                </a:lnTo>
                <a:lnTo>
                  <a:pt x="1140" y="1464"/>
                </a:lnTo>
                <a:lnTo>
                  <a:pt x="1128" y="1470"/>
                </a:lnTo>
                <a:lnTo>
                  <a:pt x="1104" y="1482"/>
                </a:lnTo>
                <a:lnTo>
                  <a:pt x="1092" y="1488"/>
                </a:lnTo>
                <a:lnTo>
                  <a:pt x="1080" y="1488"/>
                </a:lnTo>
                <a:lnTo>
                  <a:pt x="1056" y="1500"/>
                </a:lnTo>
                <a:lnTo>
                  <a:pt x="1044" y="1506"/>
                </a:lnTo>
                <a:lnTo>
                  <a:pt x="1026" y="1512"/>
                </a:lnTo>
                <a:lnTo>
                  <a:pt x="1002" y="1518"/>
                </a:lnTo>
                <a:lnTo>
                  <a:pt x="990" y="1524"/>
                </a:lnTo>
                <a:lnTo>
                  <a:pt x="978" y="1524"/>
                </a:lnTo>
                <a:lnTo>
                  <a:pt x="948" y="1530"/>
                </a:lnTo>
                <a:lnTo>
                  <a:pt x="936" y="1536"/>
                </a:lnTo>
                <a:lnTo>
                  <a:pt x="924" y="1536"/>
                </a:lnTo>
                <a:lnTo>
                  <a:pt x="900" y="1542"/>
                </a:lnTo>
                <a:lnTo>
                  <a:pt x="882" y="1542"/>
                </a:lnTo>
                <a:lnTo>
                  <a:pt x="870" y="1548"/>
                </a:lnTo>
                <a:lnTo>
                  <a:pt x="846" y="1548"/>
                </a:lnTo>
                <a:lnTo>
                  <a:pt x="828" y="1548"/>
                </a:lnTo>
                <a:lnTo>
                  <a:pt x="816" y="1554"/>
                </a:lnTo>
                <a:lnTo>
                  <a:pt x="792" y="1554"/>
                </a:lnTo>
                <a:lnTo>
                  <a:pt x="774" y="1554"/>
                </a:lnTo>
                <a:lnTo>
                  <a:pt x="762" y="1554"/>
                </a:lnTo>
                <a:lnTo>
                  <a:pt x="732" y="1554"/>
                </a:lnTo>
                <a:lnTo>
                  <a:pt x="720" y="1548"/>
                </a:lnTo>
                <a:lnTo>
                  <a:pt x="708" y="1548"/>
                </a:lnTo>
                <a:lnTo>
                  <a:pt x="678" y="1548"/>
                </a:lnTo>
                <a:lnTo>
                  <a:pt x="666" y="1542"/>
                </a:lnTo>
                <a:lnTo>
                  <a:pt x="654" y="1542"/>
                </a:lnTo>
                <a:lnTo>
                  <a:pt x="630" y="1536"/>
                </a:lnTo>
                <a:lnTo>
                  <a:pt x="612" y="1536"/>
                </a:lnTo>
                <a:lnTo>
                  <a:pt x="600" y="1530"/>
                </a:lnTo>
                <a:lnTo>
                  <a:pt x="576" y="1524"/>
                </a:lnTo>
                <a:lnTo>
                  <a:pt x="564" y="1524"/>
                </a:lnTo>
                <a:lnTo>
                  <a:pt x="546" y="1518"/>
                </a:lnTo>
                <a:lnTo>
                  <a:pt x="522" y="1512"/>
                </a:lnTo>
                <a:lnTo>
                  <a:pt x="510" y="1506"/>
                </a:lnTo>
                <a:lnTo>
                  <a:pt x="498" y="1500"/>
                </a:lnTo>
                <a:lnTo>
                  <a:pt x="474" y="1488"/>
                </a:lnTo>
                <a:lnTo>
                  <a:pt x="462" y="1488"/>
                </a:lnTo>
                <a:lnTo>
                  <a:pt x="450" y="1482"/>
                </a:lnTo>
                <a:lnTo>
                  <a:pt x="420" y="1470"/>
                </a:lnTo>
                <a:lnTo>
                  <a:pt x="408" y="1464"/>
                </a:lnTo>
                <a:lnTo>
                  <a:pt x="396" y="1458"/>
                </a:lnTo>
                <a:lnTo>
                  <a:pt x="378" y="1440"/>
                </a:lnTo>
                <a:lnTo>
                  <a:pt x="366" y="1434"/>
                </a:lnTo>
                <a:lnTo>
                  <a:pt x="354" y="1428"/>
                </a:lnTo>
                <a:lnTo>
                  <a:pt x="330" y="1410"/>
                </a:lnTo>
                <a:lnTo>
                  <a:pt x="318" y="1404"/>
                </a:lnTo>
                <a:lnTo>
                  <a:pt x="306" y="1398"/>
                </a:lnTo>
                <a:lnTo>
                  <a:pt x="288" y="1380"/>
                </a:lnTo>
                <a:lnTo>
                  <a:pt x="276" y="1368"/>
                </a:lnTo>
                <a:lnTo>
                  <a:pt x="264" y="1362"/>
                </a:lnTo>
                <a:lnTo>
                  <a:pt x="246" y="1344"/>
                </a:lnTo>
                <a:lnTo>
                  <a:pt x="234" y="1332"/>
                </a:lnTo>
                <a:lnTo>
                  <a:pt x="228" y="1326"/>
                </a:lnTo>
                <a:lnTo>
                  <a:pt x="210" y="1308"/>
                </a:lnTo>
                <a:lnTo>
                  <a:pt x="198" y="1296"/>
                </a:lnTo>
                <a:lnTo>
                  <a:pt x="192" y="1284"/>
                </a:lnTo>
                <a:lnTo>
                  <a:pt x="174" y="1266"/>
                </a:lnTo>
                <a:lnTo>
                  <a:pt x="162" y="1254"/>
                </a:lnTo>
                <a:lnTo>
                  <a:pt x="156" y="1242"/>
                </a:lnTo>
                <a:lnTo>
                  <a:pt x="138" y="1224"/>
                </a:lnTo>
                <a:lnTo>
                  <a:pt x="132" y="1212"/>
                </a:lnTo>
                <a:lnTo>
                  <a:pt x="126" y="1200"/>
                </a:lnTo>
                <a:lnTo>
                  <a:pt x="108" y="1176"/>
                </a:lnTo>
                <a:lnTo>
                  <a:pt x="102" y="1164"/>
                </a:lnTo>
                <a:lnTo>
                  <a:pt x="96" y="1152"/>
                </a:lnTo>
                <a:lnTo>
                  <a:pt x="84" y="1128"/>
                </a:lnTo>
                <a:lnTo>
                  <a:pt x="78" y="1116"/>
                </a:lnTo>
                <a:lnTo>
                  <a:pt x="72" y="1104"/>
                </a:lnTo>
                <a:lnTo>
                  <a:pt x="60" y="1080"/>
                </a:lnTo>
                <a:lnTo>
                  <a:pt x="54" y="1068"/>
                </a:lnTo>
                <a:lnTo>
                  <a:pt x="48" y="1056"/>
                </a:lnTo>
                <a:lnTo>
                  <a:pt x="42" y="1026"/>
                </a:lnTo>
                <a:lnTo>
                  <a:pt x="36" y="1014"/>
                </a:lnTo>
                <a:lnTo>
                  <a:pt x="30" y="1002"/>
                </a:lnTo>
                <a:lnTo>
                  <a:pt x="24" y="978"/>
                </a:lnTo>
                <a:lnTo>
                  <a:pt x="24" y="966"/>
                </a:lnTo>
                <a:lnTo>
                  <a:pt x="18" y="948"/>
                </a:lnTo>
                <a:lnTo>
                  <a:pt x="12" y="924"/>
                </a:lnTo>
                <a:lnTo>
                  <a:pt x="12" y="912"/>
                </a:lnTo>
                <a:lnTo>
                  <a:pt x="6" y="900"/>
                </a:lnTo>
                <a:lnTo>
                  <a:pt x="6" y="870"/>
                </a:lnTo>
                <a:lnTo>
                  <a:pt x="0" y="858"/>
                </a:lnTo>
                <a:lnTo>
                  <a:pt x="0" y="846"/>
                </a:lnTo>
                <a:lnTo>
                  <a:pt x="0" y="816"/>
                </a:lnTo>
                <a:lnTo>
                  <a:pt x="0" y="804"/>
                </a:lnTo>
                <a:lnTo>
                  <a:pt x="0" y="792"/>
                </a:lnTo>
                <a:lnTo>
                  <a:pt x="0" y="762"/>
                </a:lnTo>
                <a:lnTo>
                  <a:pt x="0" y="750"/>
                </a:lnTo>
                <a:lnTo>
                  <a:pt x="0" y="732"/>
                </a:lnTo>
                <a:lnTo>
                  <a:pt x="0" y="708"/>
                </a:lnTo>
                <a:lnTo>
                  <a:pt x="0" y="696"/>
                </a:lnTo>
                <a:lnTo>
                  <a:pt x="6" y="678"/>
                </a:lnTo>
                <a:lnTo>
                  <a:pt x="6" y="654"/>
                </a:lnTo>
                <a:lnTo>
                  <a:pt x="12" y="642"/>
                </a:lnTo>
                <a:lnTo>
                  <a:pt x="12" y="630"/>
                </a:lnTo>
                <a:lnTo>
                  <a:pt x="18" y="600"/>
                </a:lnTo>
                <a:lnTo>
                  <a:pt x="24" y="588"/>
                </a:lnTo>
                <a:lnTo>
                  <a:pt x="24" y="576"/>
                </a:lnTo>
                <a:lnTo>
                  <a:pt x="30" y="546"/>
                </a:lnTo>
                <a:lnTo>
                  <a:pt x="36" y="534"/>
                </a:lnTo>
                <a:lnTo>
                  <a:pt x="42" y="522"/>
                </a:lnTo>
                <a:lnTo>
                  <a:pt x="48" y="498"/>
                </a:lnTo>
                <a:lnTo>
                  <a:pt x="54" y="486"/>
                </a:lnTo>
                <a:lnTo>
                  <a:pt x="60" y="474"/>
                </a:lnTo>
                <a:lnTo>
                  <a:pt x="72" y="450"/>
                </a:lnTo>
                <a:lnTo>
                  <a:pt x="78" y="432"/>
                </a:lnTo>
                <a:lnTo>
                  <a:pt x="84" y="420"/>
                </a:lnTo>
                <a:lnTo>
                  <a:pt x="96" y="396"/>
                </a:lnTo>
                <a:lnTo>
                  <a:pt x="102" y="384"/>
                </a:lnTo>
                <a:lnTo>
                  <a:pt x="108" y="378"/>
                </a:lnTo>
                <a:lnTo>
                  <a:pt x="126" y="354"/>
                </a:lnTo>
                <a:lnTo>
                  <a:pt x="132" y="342"/>
                </a:lnTo>
                <a:lnTo>
                  <a:pt x="138" y="330"/>
                </a:lnTo>
                <a:lnTo>
                  <a:pt x="156" y="306"/>
                </a:lnTo>
                <a:lnTo>
                  <a:pt x="162" y="300"/>
                </a:lnTo>
                <a:lnTo>
                  <a:pt x="174" y="288"/>
                </a:lnTo>
                <a:lnTo>
                  <a:pt x="192" y="264"/>
                </a:lnTo>
                <a:lnTo>
                  <a:pt x="198" y="258"/>
                </a:lnTo>
                <a:lnTo>
                  <a:pt x="210" y="246"/>
                </a:lnTo>
                <a:lnTo>
                  <a:pt x="228" y="228"/>
                </a:lnTo>
                <a:lnTo>
                  <a:pt x="234" y="216"/>
                </a:lnTo>
                <a:lnTo>
                  <a:pt x="246" y="210"/>
                </a:lnTo>
                <a:lnTo>
                  <a:pt x="264" y="192"/>
                </a:lnTo>
                <a:lnTo>
                  <a:pt x="276" y="180"/>
                </a:lnTo>
                <a:lnTo>
                  <a:pt x="288" y="174"/>
                </a:lnTo>
                <a:lnTo>
                  <a:pt x="306" y="156"/>
                </a:lnTo>
                <a:lnTo>
                  <a:pt x="318" y="144"/>
                </a:lnTo>
                <a:lnTo>
                  <a:pt x="330" y="138"/>
                </a:lnTo>
                <a:lnTo>
                  <a:pt x="354" y="126"/>
                </a:lnTo>
                <a:lnTo>
                  <a:pt x="366" y="114"/>
                </a:lnTo>
                <a:lnTo>
                  <a:pt x="378" y="108"/>
                </a:lnTo>
                <a:lnTo>
                  <a:pt x="396" y="96"/>
                </a:lnTo>
                <a:lnTo>
                  <a:pt x="408" y="90"/>
                </a:lnTo>
                <a:lnTo>
                  <a:pt x="420" y="84"/>
                </a:lnTo>
                <a:lnTo>
                  <a:pt x="450" y="72"/>
                </a:lnTo>
                <a:lnTo>
                  <a:pt x="462" y="66"/>
                </a:lnTo>
                <a:lnTo>
                  <a:pt x="474" y="60"/>
                </a:lnTo>
                <a:lnTo>
                  <a:pt x="498" y="48"/>
                </a:lnTo>
                <a:lnTo>
                  <a:pt x="510" y="48"/>
                </a:lnTo>
                <a:lnTo>
                  <a:pt x="522" y="42"/>
                </a:lnTo>
                <a:lnTo>
                  <a:pt x="546" y="30"/>
                </a:lnTo>
                <a:lnTo>
                  <a:pt x="564" y="30"/>
                </a:lnTo>
                <a:lnTo>
                  <a:pt x="576" y="24"/>
                </a:lnTo>
                <a:lnTo>
                  <a:pt x="600" y="18"/>
                </a:lnTo>
                <a:lnTo>
                  <a:pt x="612" y="18"/>
                </a:lnTo>
                <a:lnTo>
                  <a:pt x="630" y="12"/>
                </a:lnTo>
                <a:lnTo>
                  <a:pt x="654" y="6"/>
                </a:lnTo>
                <a:lnTo>
                  <a:pt x="666" y="6"/>
                </a:lnTo>
                <a:lnTo>
                  <a:pt x="678" y="6"/>
                </a:lnTo>
                <a:lnTo>
                  <a:pt x="708" y="0"/>
                </a:lnTo>
                <a:lnTo>
                  <a:pt x="720" y="0"/>
                </a:lnTo>
                <a:lnTo>
                  <a:pt x="732" y="0"/>
                </a:lnTo>
                <a:lnTo>
                  <a:pt x="762" y="0"/>
                </a:lnTo>
                <a:lnTo>
                  <a:pt x="774" y="0"/>
                </a:lnTo>
                <a:lnTo>
                  <a:pt x="774" y="774"/>
                </a:lnTo>
                <a:lnTo>
                  <a:pt x="1494" y="486"/>
                </a:lnTo>
                <a:close/>
              </a:path>
            </a:pathLst>
          </a:custGeom>
          <a:gradFill rotWithShape="0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0" scaled="1"/>
          </a:gradFill>
          <a:ln w="28575">
            <a:noFill/>
            <a:round/>
            <a:headEnd/>
            <a:tailEnd/>
          </a:ln>
        </p:spPr>
        <p:txBody>
          <a:bodyPr/>
          <a:lstStyle/>
          <a:p>
            <a:endParaRPr lang="fr-FR">
              <a:latin typeface="Cambria" pitchFamily="18" charset="0"/>
            </a:endParaRPr>
          </a:p>
        </p:txBody>
      </p:sp>
      <p:sp>
        <p:nvSpPr>
          <p:cNvPr id="22543" name="Rectangle 14"/>
          <p:cNvSpPr>
            <a:spLocks noChangeArrowheads="1"/>
          </p:cNvSpPr>
          <p:nvPr/>
        </p:nvSpPr>
        <p:spPr bwMode="auto">
          <a:xfrm>
            <a:off x="7518400" y="3817938"/>
            <a:ext cx="996950" cy="5794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>
                <a:solidFill>
                  <a:srgbClr val="0000FF"/>
                </a:solidFill>
              </a:rPr>
              <a:t>81%</a:t>
            </a:r>
          </a:p>
        </p:txBody>
      </p:sp>
      <p:sp>
        <p:nvSpPr>
          <p:cNvPr id="22544" name="Rectangle 15"/>
          <p:cNvSpPr>
            <a:spLocks noChangeArrowheads="1"/>
          </p:cNvSpPr>
          <p:nvPr/>
        </p:nvSpPr>
        <p:spPr bwMode="auto">
          <a:xfrm>
            <a:off x="7383463" y="2667000"/>
            <a:ext cx="996950" cy="5794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>
                <a:solidFill>
                  <a:srgbClr val="0000FF"/>
                </a:solidFill>
              </a:rPr>
              <a:t>19%</a:t>
            </a:r>
          </a:p>
        </p:txBody>
      </p:sp>
      <p:sp>
        <p:nvSpPr>
          <p:cNvPr id="22545" name="Rectangle 16"/>
          <p:cNvSpPr>
            <a:spLocks noChangeArrowheads="1"/>
          </p:cNvSpPr>
          <p:nvPr/>
        </p:nvSpPr>
        <p:spPr bwMode="auto">
          <a:xfrm>
            <a:off x="5621338" y="6400800"/>
            <a:ext cx="33194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fr-FR" sz="1400" b="1"/>
              <a:t>D’après Couillard et al., 2005</a:t>
            </a:r>
          </a:p>
        </p:txBody>
      </p:sp>
      <p:sp>
        <p:nvSpPr>
          <p:cNvPr id="22546" name="Rectangle 17"/>
          <p:cNvSpPr>
            <a:spLocks noChangeArrowheads="1"/>
          </p:cNvSpPr>
          <p:nvPr/>
        </p:nvSpPr>
        <p:spPr bwMode="auto">
          <a:xfrm>
            <a:off x="0" y="1676400"/>
            <a:ext cx="153035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b="1">
                <a:latin typeface="Cambria" pitchFamily="18" charset="0"/>
                <a:sym typeface="Wingdings" pitchFamily="2" charset="2"/>
              </a:rPr>
              <a:t> </a:t>
            </a:r>
            <a:r>
              <a:rPr lang="fr-FR" b="1">
                <a:latin typeface="Cambria" pitchFamily="18" charset="0"/>
              </a:rPr>
              <a:t>Fibres I</a:t>
            </a:r>
          </a:p>
        </p:txBody>
      </p:sp>
      <p:sp>
        <p:nvSpPr>
          <p:cNvPr id="22547" name="Rectangle 18"/>
          <p:cNvSpPr>
            <a:spLocks noChangeArrowheads="1"/>
          </p:cNvSpPr>
          <p:nvPr/>
        </p:nvSpPr>
        <p:spPr bwMode="auto">
          <a:xfrm>
            <a:off x="0" y="5105400"/>
            <a:ext cx="17922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b="1">
                <a:latin typeface="Cambria" pitchFamily="18" charset="0"/>
                <a:sym typeface="Wingdings" pitchFamily="2" charset="2"/>
              </a:rPr>
              <a:t> </a:t>
            </a:r>
            <a:r>
              <a:rPr lang="fr-FR" b="1">
                <a:latin typeface="Cambria" pitchFamily="18" charset="0"/>
              </a:rPr>
              <a:t>Fibres II</a:t>
            </a:r>
          </a:p>
        </p:txBody>
      </p:sp>
      <p:sp>
        <p:nvSpPr>
          <p:cNvPr id="22548" name="Line 19"/>
          <p:cNvSpPr>
            <a:spLocks noChangeShapeType="1"/>
          </p:cNvSpPr>
          <p:nvPr/>
        </p:nvSpPr>
        <p:spPr bwMode="auto">
          <a:xfrm flipH="1">
            <a:off x="1016000" y="4648200"/>
            <a:ext cx="7789863" cy="990600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549" name="Line 20"/>
          <p:cNvSpPr>
            <a:spLocks noChangeShapeType="1"/>
          </p:cNvSpPr>
          <p:nvPr/>
        </p:nvSpPr>
        <p:spPr bwMode="auto">
          <a:xfrm>
            <a:off x="881063" y="1600200"/>
            <a:ext cx="7924800" cy="990600"/>
          </a:xfrm>
          <a:prstGeom prst="line">
            <a:avLst/>
          </a:prstGeom>
          <a:noFill/>
          <a:ln w="38100">
            <a:solidFill>
              <a:srgbClr val="FFD72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2550" name="Rectangle 21"/>
          <p:cNvSpPr>
            <a:spLocks noChangeArrowheads="1"/>
          </p:cNvSpPr>
          <p:nvPr/>
        </p:nvSpPr>
        <p:spPr bwMode="auto">
          <a:xfrm>
            <a:off x="7246938" y="4953000"/>
            <a:ext cx="162083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 sz="2000" b="1"/>
              <a:t>BPCO</a:t>
            </a:r>
          </a:p>
          <a:p>
            <a:r>
              <a:rPr lang="fr-FR" sz="1200">
                <a:latin typeface="Cambria" pitchFamily="18" charset="0"/>
              </a:rPr>
              <a:t>(</a:t>
            </a:r>
            <a:r>
              <a:rPr lang="fr-FR" sz="1200">
                <a:latin typeface="Cambria" pitchFamily="18" charset="0"/>
                <a:sym typeface="Symbol" pitchFamily="18" charset="2"/>
              </a:rPr>
              <a:t> </a:t>
            </a:r>
            <a:r>
              <a:rPr lang="fr-FR" sz="1200">
                <a:latin typeface="Cambria" pitchFamily="18" charset="0"/>
              </a:rPr>
              <a:t>60 ans)</a:t>
            </a:r>
          </a:p>
        </p:txBody>
      </p:sp>
      <p:sp>
        <p:nvSpPr>
          <p:cNvPr id="22551" name="Rectangle 22"/>
          <p:cNvSpPr>
            <a:spLocks noChangeArrowheads="1"/>
          </p:cNvSpPr>
          <p:nvPr/>
        </p:nvSpPr>
        <p:spPr bwMode="auto">
          <a:xfrm>
            <a:off x="4808538" y="5257800"/>
            <a:ext cx="1620837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15000"/>
              </a:lnSpc>
            </a:pPr>
            <a:r>
              <a:rPr lang="fr-FR" b="1"/>
              <a:t>Sujets sains </a:t>
            </a:r>
          </a:p>
          <a:p>
            <a:pPr>
              <a:lnSpc>
                <a:spcPct val="115000"/>
              </a:lnSpc>
            </a:pPr>
            <a:r>
              <a:rPr lang="fr-FR" b="1"/>
              <a:t>sédentaires</a:t>
            </a:r>
            <a:r>
              <a:rPr lang="fr-FR" sz="1400"/>
              <a:t> </a:t>
            </a:r>
            <a:r>
              <a:rPr lang="fr-FR" sz="1200">
                <a:latin typeface="Cambria" pitchFamily="18" charset="0"/>
              </a:rPr>
              <a:t>(</a:t>
            </a:r>
            <a:r>
              <a:rPr lang="fr-FR" sz="1200">
                <a:latin typeface="Cambria" pitchFamily="18" charset="0"/>
                <a:sym typeface="Symbol" pitchFamily="18" charset="2"/>
              </a:rPr>
              <a:t> </a:t>
            </a:r>
            <a:r>
              <a:rPr lang="fr-FR" sz="1200">
                <a:latin typeface="Cambria" pitchFamily="18" charset="0"/>
              </a:rPr>
              <a:t>60 ans)</a:t>
            </a:r>
          </a:p>
        </p:txBody>
      </p:sp>
      <p:sp>
        <p:nvSpPr>
          <p:cNvPr id="22552" name="Rectangle 23"/>
          <p:cNvSpPr>
            <a:spLocks noChangeArrowheads="1"/>
          </p:cNvSpPr>
          <p:nvPr/>
        </p:nvSpPr>
        <p:spPr bwMode="auto">
          <a:xfrm>
            <a:off x="1760538" y="5638800"/>
            <a:ext cx="1624012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 b="1"/>
              <a:t>Sujets sains</a:t>
            </a:r>
          </a:p>
          <a:p>
            <a:r>
              <a:rPr lang="fr-FR" b="1"/>
              <a:t>actifs</a:t>
            </a:r>
            <a:r>
              <a:rPr lang="fr-FR" sz="1400" b="1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fr-FR" sz="1200">
                <a:latin typeface="Cambria" pitchFamily="18" charset="0"/>
              </a:rPr>
              <a:t>(</a:t>
            </a:r>
            <a:r>
              <a:rPr lang="fr-FR" sz="1200">
                <a:latin typeface="Cambria" pitchFamily="18" charset="0"/>
                <a:sym typeface="Symbol" pitchFamily="18" charset="2"/>
              </a:rPr>
              <a:t> </a:t>
            </a:r>
            <a:r>
              <a:rPr lang="fr-FR" sz="1200">
                <a:latin typeface="Cambria" pitchFamily="18" charset="0"/>
              </a:rPr>
              <a:t>60 ans)</a:t>
            </a:r>
          </a:p>
        </p:txBody>
      </p:sp>
      <p:sp>
        <p:nvSpPr>
          <p:cNvPr id="22553" name="Rectangle 24"/>
          <p:cNvSpPr>
            <a:spLocks noChangeArrowheads="1"/>
          </p:cNvSpPr>
          <p:nvPr/>
        </p:nvSpPr>
        <p:spPr bwMode="auto">
          <a:xfrm>
            <a:off x="1357313" y="714375"/>
            <a:ext cx="3182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fr-FR" sz="2800" b="1"/>
              <a:t>Typologie musculaire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498983"/>
            <a:ext cx="7891130" cy="591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Forum Lyonnais 2008</a:t>
            </a:r>
            <a:endParaRPr lang="fr-FR" dirty="0"/>
          </a:p>
        </p:txBody>
      </p:sp>
      <p:graphicFrame>
        <p:nvGraphicFramePr>
          <p:cNvPr id="111618" name="Group 2"/>
          <p:cNvGraphicFramePr>
            <a:graphicFrameLocks noGrp="1"/>
          </p:cNvGraphicFramePr>
          <p:nvPr/>
        </p:nvGraphicFramePr>
        <p:xfrm>
          <a:off x="947738" y="914400"/>
          <a:ext cx="7777162" cy="4942206"/>
        </p:xfrm>
        <a:graphic>
          <a:graphicData uri="http://schemas.openxmlformats.org/drawingml/2006/table">
            <a:tbl>
              <a:tblPr/>
              <a:tblGrid>
                <a:gridCol w="1919287"/>
                <a:gridCol w="1204913"/>
                <a:gridCol w="1560512"/>
                <a:gridCol w="1558925"/>
                <a:gridCol w="1533525"/>
              </a:tblGrid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Items</a:t>
                      </a: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Points</a:t>
                      </a:r>
                      <a:endParaRPr kumimoji="1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7985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0</a:t>
                      </a:r>
                      <a:endParaRPr kumimoji="1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  <a:endParaRPr kumimoji="1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</a:t>
                      </a:r>
                      <a:endParaRPr kumimoji="1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3</a:t>
                      </a:r>
                      <a:endParaRPr kumimoji="1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BMI (IMC)</a:t>
                      </a: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&gt;21</a:t>
                      </a:r>
                      <a:endParaRPr kumimoji="1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3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&lt;</a:t>
                      </a:r>
                      <a:r>
                        <a:rPr kumimoji="1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21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fr-F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fr-F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VEMS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3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&gt;</a:t>
                      </a:r>
                      <a:r>
                        <a:rPr kumimoji="1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65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50-64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36-49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3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&lt;</a:t>
                      </a:r>
                      <a:r>
                        <a:rPr kumimoji="1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35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5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Dyspnée</a:t>
                      </a: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1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MMRC</a:t>
                      </a:r>
                      <a:endParaRPr kumimoji="1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0-1</a:t>
                      </a: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  <a:endParaRPr kumimoji="1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Distance TDM6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≥ 350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250-349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150-249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≤ 149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20" name="Text Box 43"/>
          <p:cNvSpPr txBox="1">
            <a:spLocks noChangeArrowheads="1"/>
          </p:cNvSpPr>
          <p:nvPr/>
        </p:nvSpPr>
        <p:spPr bwMode="auto">
          <a:xfrm>
            <a:off x="228600" y="2673350"/>
            <a:ext cx="5762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3200" b="1">
                <a:solidFill>
                  <a:srgbClr val="FF0000"/>
                </a:solidFill>
                <a:latin typeface="Comic Sans MS" pitchFamily="66" charset="0"/>
              </a:rPr>
              <a:t>B</a:t>
            </a:r>
          </a:p>
        </p:txBody>
      </p:sp>
      <p:sp>
        <p:nvSpPr>
          <p:cNvPr id="24621" name="Text Box 44"/>
          <p:cNvSpPr txBox="1">
            <a:spLocks noChangeArrowheads="1"/>
          </p:cNvSpPr>
          <p:nvPr/>
        </p:nvSpPr>
        <p:spPr bwMode="auto">
          <a:xfrm>
            <a:off x="300038" y="3481388"/>
            <a:ext cx="504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3200" b="1">
                <a:solidFill>
                  <a:srgbClr val="FF0000"/>
                </a:solidFill>
                <a:latin typeface="Comic Sans MS" pitchFamily="66" charset="0"/>
              </a:rPr>
              <a:t>O</a:t>
            </a:r>
          </a:p>
        </p:txBody>
      </p:sp>
      <p:sp>
        <p:nvSpPr>
          <p:cNvPr id="24622" name="Text Box 45"/>
          <p:cNvSpPr txBox="1">
            <a:spLocks noChangeArrowheads="1"/>
          </p:cNvSpPr>
          <p:nvPr/>
        </p:nvSpPr>
        <p:spPr bwMode="auto">
          <a:xfrm>
            <a:off x="228600" y="4329113"/>
            <a:ext cx="5762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3200" b="1">
                <a:solidFill>
                  <a:srgbClr val="FF0000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24623" name="Text Box 46"/>
          <p:cNvSpPr txBox="1">
            <a:spLocks noChangeArrowheads="1"/>
          </p:cNvSpPr>
          <p:nvPr/>
        </p:nvSpPr>
        <p:spPr bwMode="auto">
          <a:xfrm>
            <a:off x="230188" y="5137150"/>
            <a:ext cx="5746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3200" b="1">
                <a:solidFill>
                  <a:srgbClr val="FF0000"/>
                </a:solidFill>
                <a:latin typeface="Comic Sans MS" pitchFamily="66" charset="0"/>
              </a:rPr>
              <a:t>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32656"/>
            <a:ext cx="6414459" cy="481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256" y="48935"/>
            <a:ext cx="8803231" cy="660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Forum Lyonnais 2008</a:t>
            </a: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685800" y="103505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fr-FR" sz="4400" b="1">
                <a:solidFill>
                  <a:schemeClr val="tx2"/>
                </a:solidFill>
                <a:latin typeface="Cambria" pitchFamily="18" charset="0"/>
              </a:rPr>
              <a:t>Résultats de la Réhabilitation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</a:pPr>
            <a:r>
              <a:rPr lang="fr-FR" sz="3600" dirty="0">
                <a:solidFill>
                  <a:srgbClr val="000000"/>
                </a:solidFill>
                <a:latin typeface="Cambria" pitchFamily="18" charset="0"/>
              </a:rPr>
              <a:t>Diminuer la dyspnée</a:t>
            </a:r>
            <a:r>
              <a:rPr lang="fr-FR" sz="3200" dirty="0">
                <a:latin typeface="Cambria" pitchFamily="18" charset="0"/>
              </a:rPr>
              <a:t> </a:t>
            </a:r>
            <a:r>
              <a:rPr lang="fr-FR" sz="2800" dirty="0">
                <a:latin typeface="Cambria" pitchFamily="18" charset="0"/>
              </a:rPr>
              <a:t>(diminuer la ventilation pour une charge donnée)</a:t>
            </a: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</a:pPr>
            <a:r>
              <a:rPr lang="fr-FR" sz="3200" dirty="0">
                <a:latin typeface="Cambria" pitchFamily="18" charset="0"/>
              </a:rPr>
              <a:t>Améliorer l’aptitude physique </a:t>
            </a:r>
            <a:r>
              <a:rPr lang="fr-FR" sz="2800" dirty="0">
                <a:latin typeface="Cambria" pitchFamily="18" charset="0"/>
              </a:rPr>
              <a:t>(VO2)</a:t>
            </a:r>
            <a:endParaRPr lang="fr-FR" sz="3600" dirty="0">
              <a:solidFill>
                <a:srgbClr val="000000"/>
              </a:solidFill>
              <a:latin typeface="Cambria" pitchFamily="18" charset="0"/>
            </a:endParaRP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</a:pPr>
            <a:r>
              <a:rPr lang="fr-FR" sz="3600" dirty="0">
                <a:solidFill>
                  <a:srgbClr val="000000"/>
                </a:solidFill>
                <a:latin typeface="Cambria" pitchFamily="18" charset="0"/>
              </a:rPr>
              <a:t>Améliorer la qualité de vie</a:t>
            </a:r>
          </a:p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</a:pPr>
            <a:r>
              <a:rPr lang="fr-FR" sz="3200" dirty="0">
                <a:latin typeface="Cambria" pitchFamily="18" charset="0"/>
              </a:rPr>
              <a:t>Diminuer le coût de la prise en charge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STADES DE GOLD ET SYMPTOMES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DANS UN MEME STADE DE GOLD HETEROGENEITE DE LA DYSPNEE DU TEST DE MARCHE ET DECLIN ANNUEL DU VEMS</a:t>
            </a:r>
          </a:p>
          <a:p>
            <a:r>
              <a:rPr lang="fr-FR" dirty="0" smtClean="0"/>
              <a:t>IDENTIFICATION DE PHENOTYPES DE BPCO</a:t>
            </a:r>
          </a:p>
          <a:p>
            <a:r>
              <a:rPr lang="fr-FR" dirty="0" smtClean="0"/>
              <a:t>  </a:t>
            </a:r>
            <a:r>
              <a:rPr lang="fr-FR" dirty="0" err="1" smtClean="0"/>
              <a:t>repondeur</a:t>
            </a:r>
            <a:r>
              <a:rPr lang="fr-FR" dirty="0" smtClean="0"/>
              <a:t> a la chirurgie de l </a:t>
            </a:r>
            <a:r>
              <a:rPr lang="fr-FR" dirty="0" err="1" smtClean="0"/>
              <a:t>emphyseme</a:t>
            </a:r>
            <a:endParaRPr lang="fr-FR" dirty="0" smtClean="0"/>
          </a:p>
          <a:p>
            <a:r>
              <a:rPr lang="fr-FR" dirty="0" smtClean="0"/>
              <a:t>  exacerbations </a:t>
            </a:r>
            <a:r>
              <a:rPr lang="fr-FR" dirty="0" err="1" smtClean="0"/>
              <a:t>frequentes</a:t>
            </a:r>
            <a:r>
              <a:rPr lang="fr-FR" dirty="0" smtClean="0"/>
              <a:t> dans GOLD2</a:t>
            </a:r>
          </a:p>
          <a:p>
            <a:r>
              <a:rPr lang="fr-FR" dirty="0" smtClean="0"/>
              <a:t>  </a:t>
            </a:r>
            <a:r>
              <a:rPr lang="fr-FR" dirty="0" err="1" smtClean="0"/>
              <a:t>etude</a:t>
            </a:r>
            <a:r>
              <a:rPr lang="fr-FR" dirty="0" smtClean="0"/>
              <a:t> </a:t>
            </a:r>
            <a:r>
              <a:rPr lang="fr-FR" dirty="0" err="1" smtClean="0"/>
              <a:t>recente</a:t>
            </a:r>
            <a:r>
              <a:rPr lang="fr-FR" dirty="0" smtClean="0"/>
              <a:t> </a:t>
            </a:r>
            <a:r>
              <a:rPr lang="fr-FR" dirty="0" smtClean="0"/>
              <a:t>BURGEL</a:t>
            </a:r>
            <a:endParaRPr lang="fr-FR" dirty="0" smtClean="0"/>
          </a:p>
          <a:p>
            <a:r>
              <a:rPr lang="fr-FR" dirty="0" smtClean="0"/>
              <a:t>  patient jeune </a:t>
            </a:r>
            <a:r>
              <a:rPr lang="fr-FR" dirty="0" err="1" smtClean="0"/>
              <a:t>severe</a:t>
            </a:r>
            <a:r>
              <a:rPr lang="fr-FR" dirty="0" smtClean="0"/>
              <a:t> VEMS bas nb exacerbations</a:t>
            </a:r>
          </a:p>
          <a:p>
            <a:r>
              <a:rPr lang="fr-FR" dirty="0" smtClean="0"/>
              <a:t>  patient plus </a:t>
            </a:r>
            <a:r>
              <a:rPr lang="fr-FR" dirty="0" err="1" smtClean="0"/>
              <a:t>age</a:t>
            </a:r>
            <a:r>
              <a:rPr lang="fr-FR" dirty="0" smtClean="0"/>
              <a:t> nb </a:t>
            </a:r>
            <a:r>
              <a:rPr lang="fr-FR" dirty="0" err="1" smtClean="0"/>
              <a:t>comorbidites</a:t>
            </a:r>
            <a:endParaRPr lang="fr-FR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NOUVEAUX TRAITEMENTS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OMBREZ INDACATEROL  BETA 2 LONGUE DUREE D ACTION</a:t>
            </a:r>
          </a:p>
          <a:p>
            <a:endParaRPr lang="fr-FR" dirty="0" smtClean="0"/>
          </a:p>
          <a:p>
            <a:r>
              <a:rPr lang="fr-FR" dirty="0" smtClean="0"/>
              <a:t>ROFLUMILAST ANTI INFLAMMATOIRE</a:t>
            </a:r>
            <a:endParaRPr lang="fr-F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INDACATEROL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BETA 2 LONGUE DUREE D ACTION 24 H</a:t>
            </a:r>
          </a:p>
          <a:p>
            <a:r>
              <a:rPr lang="fr-FR" dirty="0" smtClean="0"/>
              <a:t>POUDRE EN 1 PRISE PAR 24H</a:t>
            </a:r>
          </a:p>
          <a:p>
            <a:r>
              <a:rPr lang="fr-FR" dirty="0" smtClean="0"/>
              <a:t>ACTION RAPIDE EN 5 MN</a:t>
            </a:r>
          </a:p>
          <a:p>
            <a:r>
              <a:rPr lang="fr-FR" dirty="0" smtClean="0"/>
              <a:t>BONNE TOLERANCE CARDIAQUE </a:t>
            </a:r>
          </a:p>
          <a:p>
            <a:r>
              <a:rPr lang="fr-FR" dirty="0" smtClean="0"/>
              <a:t>TOUX TRANSITOIRE</a:t>
            </a:r>
          </a:p>
          <a:p>
            <a:r>
              <a:rPr lang="fr-FR" dirty="0" smtClean="0"/>
              <a:t>DES LE STADE GOLD2</a:t>
            </a:r>
          </a:p>
          <a:p>
            <a:r>
              <a:rPr lang="fr-FR" dirty="0" smtClean="0"/>
              <a:t>AU MOINS AUSSI EFFICACE QUE </a:t>
            </a:r>
            <a:r>
              <a:rPr lang="fr-FR" dirty="0" smtClean="0"/>
              <a:t>TIOTROPIUM</a:t>
            </a:r>
            <a:endParaRPr lang="fr-F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3" y="264959"/>
            <a:ext cx="6504722" cy="487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OBSERVATION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EXACERBATION DE BPCO</a:t>
            </a:r>
          </a:p>
          <a:p>
            <a:r>
              <a:rPr lang="fr-FR" dirty="0" smtClean="0"/>
              <a:t>A LA 1</a:t>
            </a:r>
            <a:r>
              <a:rPr lang="fr-FR" baseline="30000" dirty="0" smtClean="0"/>
              <a:t>E</a:t>
            </a:r>
            <a:r>
              <a:rPr lang="fr-FR" dirty="0" smtClean="0"/>
              <a:t> CONSULTATION VOUS AVIEZ PRESCRIT CLAMOXIL 1G 3FOIS PAR JOUR  ET MUXOL</a:t>
            </a:r>
          </a:p>
          <a:p>
            <a:r>
              <a:rPr lang="fr-FR" dirty="0" smtClean="0"/>
              <a:t>VOUS PRESCRIVEZ CIFLOX VENTOLINE A LA DEMANDE SOLUPRED 30 MG  6 JOURS PUIS SERETIDE 500 1 B 2 FOIS PAR JOUR</a:t>
            </a:r>
            <a:endParaRPr lang="fr-F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3" y="408975"/>
            <a:ext cx="6312700" cy="473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624999"/>
            <a:ext cx="6024669" cy="451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7" y="300963"/>
            <a:ext cx="6456716" cy="484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7374" y="264959"/>
            <a:ext cx="6907021" cy="518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OBSERVATION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PAS D EFFICACITE DEMONTREE DES MUCOLYTIQUES</a:t>
            </a:r>
          </a:p>
          <a:p>
            <a:r>
              <a:rPr lang="fr-FR" dirty="0" smtClean="0"/>
              <a:t>PAS DE CIFLOX INDIQUE PRIVILEGIER AUGMENTIN MACROLIDES</a:t>
            </a:r>
          </a:p>
          <a:p>
            <a:r>
              <a:rPr lang="fr-FR" dirty="0" smtClean="0"/>
              <a:t>SERETIDE NON INDIQUE PAS D EFR</a:t>
            </a:r>
          </a:p>
          <a:p>
            <a:r>
              <a:rPr lang="fr-FR" dirty="0" smtClean="0"/>
              <a:t>PROBLEME DU B BLOQUANT</a:t>
            </a:r>
          </a:p>
          <a:p>
            <a:r>
              <a:rPr lang="fr-FR" dirty="0" smtClean="0"/>
              <a:t>AIDE AU SEVRAGE TABAGIQUE A ENVISAGER</a:t>
            </a:r>
          </a:p>
          <a:p>
            <a:endParaRPr lang="fr-FR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OBSERVATION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CS PNEUMOLOGIE</a:t>
            </a:r>
          </a:p>
          <a:p>
            <a:r>
              <a:rPr lang="fr-FR" dirty="0" smtClean="0"/>
              <a:t>SIBILLANTS  SAO2 95%</a:t>
            </a:r>
          </a:p>
          <a:p>
            <a:r>
              <a:rPr lang="fr-FR" dirty="0" smtClean="0"/>
              <a:t>EFR VEMS 70% PAS DE REVERSIBILITE</a:t>
            </a:r>
          </a:p>
          <a:p>
            <a:r>
              <a:rPr lang="fr-FR" dirty="0" smtClean="0"/>
              <a:t>        TIFFENEAU 65%</a:t>
            </a:r>
          </a:p>
          <a:p>
            <a:r>
              <a:rPr lang="fr-FR" dirty="0" smtClean="0"/>
              <a:t>        VR 155%</a:t>
            </a:r>
          </a:p>
          <a:p>
            <a:r>
              <a:rPr lang="fr-FR" dirty="0" smtClean="0"/>
              <a:t>TEST DE MARCHE 250M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OBSERVATION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TRAITEMENT PROPOSE :</a:t>
            </a:r>
          </a:p>
          <a:p>
            <a:r>
              <a:rPr lang="fr-FR" dirty="0" smtClean="0"/>
              <a:t>   SPIRIVA AIROMIR A LA DEMANDE</a:t>
            </a:r>
          </a:p>
          <a:p>
            <a:r>
              <a:rPr lang="fr-FR" dirty="0" smtClean="0"/>
              <a:t>    AVIS CARDIO POUR B BLOQUANT</a:t>
            </a:r>
          </a:p>
          <a:p>
            <a:r>
              <a:rPr lang="fr-FR" dirty="0" smtClean="0"/>
              <a:t>    AIDE AU SEVRAGE TABAGIQUE</a:t>
            </a:r>
          </a:p>
          <a:p>
            <a:r>
              <a:rPr lang="fr-FR" dirty="0" smtClean="0"/>
              <a:t>    VACCINATIONS A ENVISAGER</a:t>
            </a:r>
          </a:p>
          <a:p>
            <a:r>
              <a:rPr lang="fr-FR" dirty="0" smtClean="0"/>
              <a:t>LA DYSPNEE DU PATIENT EST AMELIOREE PAR LES B MIMETIQUES MALGRE LA NON REVERSIBILITE POURQUOI?</a:t>
            </a:r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OBSERVATION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HYPERINFLATION STATIQUE</a:t>
            </a:r>
          </a:p>
          <a:p>
            <a:r>
              <a:rPr lang="fr-FR" dirty="0" smtClean="0"/>
              <a:t>HYPERINFLATION DYNAMIQUE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531" y="179258"/>
            <a:ext cx="8269426" cy="6202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680</Words>
  <Application>Microsoft Office PowerPoint</Application>
  <PresentationFormat>Affichage à l'écran (4:3)</PresentationFormat>
  <Paragraphs>170</Paragraphs>
  <Slides>33</Slides>
  <Notes>3</Notes>
  <HiddenSlides>2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Thème Office</vt:lpstr>
      <vt:lpstr>LES NOUVEAUX VISAGES DE LA BPCO</vt:lpstr>
      <vt:lpstr>OBSERVATION</vt:lpstr>
      <vt:lpstr>OBSERVATION </vt:lpstr>
      <vt:lpstr>OBSERVATION</vt:lpstr>
      <vt:lpstr>OBSERVATION</vt:lpstr>
      <vt:lpstr>OBSERVATION</vt:lpstr>
      <vt:lpstr>Diapositive 7</vt:lpstr>
      <vt:lpstr>  OBSERVATION  </vt:lpstr>
      <vt:lpstr>Diapositive 9</vt:lpstr>
      <vt:lpstr>OBSERVATION</vt:lpstr>
      <vt:lpstr>OBSERVATION</vt:lpstr>
      <vt:lpstr>NOUVEAUX VISAGES DE LA BPCO</vt:lpstr>
      <vt:lpstr>Les différents visages de la BPCO</vt:lpstr>
      <vt:lpstr>Les différents visages de la BPCO</vt:lpstr>
      <vt:lpstr>Les différents visages de la BPCO</vt:lpstr>
      <vt:lpstr>Sex Ratio</vt:lpstr>
      <vt:lpstr>BPCO CHEZ LES FEMMES</vt:lpstr>
      <vt:lpstr>CAUSES NON TABAGIQUES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STADES DE GOLD ET SYMPTOMES</vt:lpstr>
      <vt:lpstr>NOUVEAUX TRAITEMENTS </vt:lpstr>
      <vt:lpstr>INDACATEROL </vt:lpstr>
      <vt:lpstr>Diapositive 29</vt:lpstr>
      <vt:lpstr>Diapositive 30</vt:lpstr>
      <vt:lpstr>Diapositive 31</vt:lpstr>
      <vt:lpstr>Diapositive 32</vt:lpstr>
      <vt:lpstr>Diapositive 33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Jean-marc DEGREEF</dc:creator>
  <cp:lastModifiedBy>Jean-marc DEGREEF</cp:lastModifiedBy>
  <cp:revision>77</cp:revision>
  <dcterms:created xsi:type="dcterms:W3CDTF">2011-09-18T14:52:48Z</dcterms:created>
  <dcterms:modified xsi:type="dcterms:W3CDTF">2011-09-28T21:02:11Z</dcterms:modified>
</cp:coreProperties>
</file>