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3" r:id="rId3"/>
    <p:sldId id="331" r:id="rId4"/>
    <p:sldId id="376" r:id="rId5"/>
    <p:sldId id="394" r:id="rId6"/>
    <p:sldId id="297" r:id="rId7"/>
    <p:sldId id="336" r:id="rId8"/>
    <p:sldId id="353" r:id="rId9"/>
    <p:sldId id="333" r:id="rId10"/>
    <p:sldId id="335" r:id="rId11"/>
    <p:sldId id="327" r:id="rId12"/>
    <p:sldId id="274" r:id="rId13"/>
    <p:sldId id="346" r:id="rId14"/>
    <p:sldId id="290" r:id="rId15"/>
    <p:sldId id="299" r:id="rId16"/>
    <p:sldId id="300" r:id="rId17"/>
    <p:sldId id="399" r:id="rId18"/>
    <p:sldId id="338" r:id="rId19"/>
    <p:sldId id="351" r:id="rId20"/>
    <p:sldId id="301" r:id="rId21"/>
    <p:sldId id="347" r:id="rId22"/>
    <p:sldId id="341" r:id="rId23"/>
    <p:sldId id="404" r:id="rId24"/>
    <p:sldId id="400" r:id="rId25"/>
    <p:sldId id="401" r:id="rId26"/>
    <p:sldId id="402" r:id="rId27"/>
    <p:sldId id="403" r:id="rId28"/>
    <p:sldId id="405" r:id="rId29"/>
    <p:sldId id="406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99FF"/>
    <a:srgbClr val="3399FF"/>
    <a:srgbClr val="00FF00"/>
    <a:srgbClr val="FF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CEA7B3-8219-4707-A083-02C2F7EF65A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42D0BC2-8230-4852-A5B2-D8DF0F21434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74213DD-255A-4544-8F11-644F3B785EBC}" type="slidenum">
              <a:rPr lang="fr-FR"/>
              <a:pPr/>
              <a:t>6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0C78C73A-E03E-4CB6-806E-32D5F9574793}" type="slidenum">
              <a:rPr lang="fr-FR"/>
              <a:pPr/>
              <a:t>8</a:t>
            </a:fld>
            <a:endParaRPr lang="fr-F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D9DF283F-940C-4808-A01B-D5F69E82911E}" type="slidenum">
              <a:rPr lang="fr-FR"/>
              <a:pPr/>
              <a:t>14</a:t>
            </a:fld>
            <a:endParaRPr 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118583E-C0CB-4A24-BB5A-5BD893980B55}" type="slidenum">
              <a:rPr lang="fr-FR"/>
              <a:pPr/>
              <a:t>20</a:t>
            </a:fld>
            <a:endParaRPr lang="fr-F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0360745-257A-4465-939C-D2DE19167ABA}" type="slidenum">
              <a:rPr lang="fr-FR">
                <a:latin typeface="Arial" pitchFamily="34" charset="0"/>
              </a:rPr>
              <a:pPr/>
              <a:t>24</a:t>
            </a:fld>
            <a:endParaRPr lang="fr-FR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71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endParaRPr lang="en-GB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8389181-0AB7-419B-8803-9F0847C6DD96}" type="slidenum">
              <a:rPr lang="fr-FR">
                <a:latin typeface="Arial" pitchFamily="34" charset="0"/>
              </a:rPr>
              <a:pPr/>
              <a:t>25</a:t>
            </a:fld>
            <a:endParaRPr lang="fr-FR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71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endParaRPr lang="en-GB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31712B3-6023-4208-B056-BA7FBBD53FA3}" type="slidenum">
              <a:rPr lang="fr-FR">
                <a:latin typeface="Arial" pitchFamily="34" charset="0"/>
              </a:rPr>
              <a:pPr/>
              <a:t>26</a:t>
            </a:fld>
            <a:endParaRPr lang="fr-FR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71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/>
          <a:p>
            <a:pPr defTabSz="762000" eaLnBrk="1" hangingPunct="1">
              <a:defRPr/>
            </a:pPr>
            <a:endParaRPr lang="en-GB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130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30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F4C8646-A329-4EBB-9EAA-112C0B1F186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A154-D112-446E-BFFE-50FAB490115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29C71-D864-4011-98A1-2AD938873C2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18E2B-AA35-417D-ADC9-4231BA7821B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88FBD-6DA8-4A38-B7E0-EED9A1A200B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AC8DF-D38C-4A12-AC42-B58C1F02C1F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D696A-5B01-44BE-8126-C790C8AAF3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95B37-8139-43D8-83E4-F1C5D32645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6B56A-2BE3-4A03-A8AF-B28A74D279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D684F-95E3-4917-815D-826645FD2E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3C700-AE7E-430D-9702-FEC07F48140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0DB28-B32E-46C8-B012-E88CEEF218A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90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0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90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90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90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290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Verdana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1290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90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129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29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9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9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BBFF0D9-6C7F-4E8F-AFEB-625B63C835F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75438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5400" b="1">
                <a:latin typeface="Times New Roman" pitchFamily="18" charset="0"/>
              </a:rPr>
              <a:t>Le Défibrillateur Automatique Implantable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ICD schema"/>
          <p:cNvPicPr>
            <a:picLocks noChangeAspect="1" noChangeArrowheads="1"/>
          </p:cNvPicPr>
          <p:nvPr/>
        </p:nvPicPr>
        <p:blipFill>
          <a:blip r:embed="rId2"/>
          <a:srcRect t="11827"/>
          <a:stretch>
            <a:fillRect/>
          </a:stretch>
        </p:blipFill>
        <p:spPr bwMode="auto">
          <a:xfrm>
            <a:off x="304800" y="6858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FF00"/>
                </a:solidFill>
              </a:rPr>
              <a:t>DAI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fr-FR" sz="2800" smtClean="0"/>
              <a:t>1 boîtier ss cut ou retroM</a:t>
            </a:r>
          </a:p>
          <a:p>
            <a:pPr eaLnBrk="1" hangingPunct="1"/>
            <a:r>
              <a:rPr lang="fr-FR" sz="2800" smtClean="0"/>
              <a:t>A droite, à gauche,thoracique, abdo</a:t>
            </a:r>
          </a:p>
          <a:p>
            <a:pPr eaLnBrk="1" hangingPunct="1"/>
            <a:r>
              <a:rPr lang="fr-FR" sz="2800" smtClean="0"/>
              <a:t>1,2 ou 3 sondes endocavitaires 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243733"/>
              </a:clrFrom>
              <a:clrTo>
                <a:srgbClr val="24373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52963" y="2017713"/>
            <a:ext cx="4033837" cy="369411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salle3"/>
          <p:cNvPicPr>
            <a:picLocks noChangeArrowheads="1"/>
          </p:cNvPicPr>
          <p:nvPr/>
        </p:nvPicPr>
        <p:blipFill>
          <a:blip r:embed="rId2"/>
          <a:srcRect l="1883" t="2725" r="1883" b="3664"/>
          <a:stretch>
            <a:fillRect/>
          </a:stretch>
        </p:blipFill>
        <p:spPr bwMode="auto">
          <a:xfrm>
            <a:off x="1981200" y="2590800"/>
            <a:ext cx="5468938" cy="40386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74663" y="381000"/>
            <a:ext cx="8397875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IMPLANTATION :</a:t>
            </a:r>
            <a:r>
              <a:rPr lang="fr-FR" sz="2800"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fr-FR" sz="2800" b="1">
                <a:latin typeface="Times New Roman" pitchFamily="18" charset="0"/>
              </a:rPr>
              <a:t>• durée 30 mn à 3 heures</a:t>
            </a:r>
          </a:p>
          <a:p>
            <a:pPr eaLnBrk="0" hangingPunct="0">
              <a:spcBef>
                <a:spcPct val="50000"/>
              </a:spcBef>
            </a:pPr>
            <a:r>
              <a:rPr lang="fr-FR" sz="2800" b="1">
                <a:latin typeface="Times New Roman" pitchFamily="18" charset="0"/>
              </a:rPr>
              <a:t>• Sous anesthésie locale, scopie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8138" y="228600"/>
            <a:ext cx="839946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Verdana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67" t="13919" r="20000" b="3444"/>
          <a:stretch>
            <a:fillRect/>
          </a:stretch>
        </p:blipFill>
        <p:spPr bwMode="auto">
          <a:xfrm>
            <a:off x="1600200" y="304800"/>
            <a:ext cx="60404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FF00"/>
                </a:solidFill>
              </a:rPr>
              <a:t>DAI</a:t>
            </a:r>
            <a:br>
              <a:rPr lang="fr-FR" b="1" smtClean="0">
                <a:solidFill>
                  <a:srgbClr val="FFFF00"/>
                </a:solidFill>
              </a:rPr>
            </a:br>
            <a:endParaRPr lang="fr-FR" b="1" smtClean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b="1" smtClean="0"/>
              <a:t>1- Traitement actif des troubles du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="1" smtClean="0"/>
              <a:t>rythme ventriculaire: fonctions antitachycardiques</a:t>
            </a:r>
          </a:p>
          <a:p>
            <a:pPr eaLnBrk="1" hangingPunct="1">
              <a:buFont typeface="Wingdings" pitchFamily="2" charset="2"/>
              <a:buNone/>
            </a:pPr>
            <a:endParaRPr lang="fr-FR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b="1" smtClean="0"/>
              <a:t>2- Fonctions PM intégrées: fonctions antibradycardiques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b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Fonctions antitachycardiques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3276600"/>
          </a:xfrm>
        </p:spPr>
        <p:txBody>
          <a:bodyPr/>
          <a:lstStyle/>
          <a:p>
            <a:pPr eaLnBrk="1" hangingPunct="1"/>
            <a:r>
              <a:rPr lang="fr-FR" b="1" smtClean="0"/>
              <a:t>Reconnaissance des arythmies/fréquence rapide avec discrémination des TSV</a:t>
            </a:r>
          </a:p>
          <a:p>
            <a:pPr eaLnBrk="1" hangingPunct="1"/>
            <a:endParaRPr lang="fr-FR" b="1" smtClean="0"/>
          </a:p>
          <a:p>
            <a:pPr eaLnBrk="1" hangingPunct="1"/>
            <a:r>
              <a:rPr lang="fr-FR" b="1" smtClean="0"/>
              <a:t>Zones de thérapie; traitement réglable/ zones (SAT, CEI)</a:t>
            </a:r>
          </a:p>
          <a:p>
            <a:pPr eaLnBrk="1" hangingPunct="1"/>
            <a:endParaRPr lang="fr-FR" b="1" smtClean="0"/>
          </a:p>
          <a:p>
            <a:pPr eaLnBrk="1" hangingPunct="1"/>
            <a:r>
              <a:rPr lang="fr-FR" b="1" smtClean="0"/>
              <a:t>Mémoire des évènements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Zones de thérapie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04800" y="1590675"/>
          <a:ext cx="8610600" cy="4564063"/>
        </p:xfrm>
        <a:graphic>
          <a:graphicData uri="http://schemas.openxmlformats.org/presentationml/2006/ole">
            <p:oleObj spid="_x0000_s23554" name="Feuille de calcul" r:id="rId3" imgW="5651500" imgH="28956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Thérapies antitachycardiques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1- Défibrillation (choc électrique interne)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2- Stimulation antitachycardique (overdrive des TV)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1235075"/>
            <a:ext cx="9144000" cy="5470525"/>
            <a:chOff x="0" y="528"/>
            <a:chExt cx="5760" cy="3446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0" y="528"/>
              <a:ext cx="5760" cy="2352"/>
              <a:chOff x="1248" y="3312"/>
              <a:chExt cx="3992" cy="584"/>
            </a:xfrm>
          </p:grpSpPr>
          <p:pic>
            <p:nvPicPr>
              <p:cNvPr id="119812" name="Picture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3312"/>
                <a:ext cx="2884" cy="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19813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1" y="3312"/>
                <a:ext cx="1709" cy="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9814" name="AutoShape 6"/>
            <p:cNvSpPr>
              <a:spLocks noChangeArrowheads="1"/>
            </p:cNvSpPr>
            <p:nvPr/>
          </p:nvSpPr>
          <p:spPr bwMode="auto">
            <a:xfrm>
              <a:off x="432" y="2976"/>
              <a:ext cx="336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19815" name="Text Box 7"/>
            <p:cNvSpPr txBox="1">
              <a:spLocks noChangeArrowheads="1"/>
            </p:cNvSpPr>
            <p:nvPr/>
          </p:nvSpPr>
          <p:spPr bwMode="auto">
            <a:xfrm>
              <a:off x="816" y="321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400" b="1">
                  <a:latin typeface="Times New Roman" charset="0"/>
                  <a:ea typeface="ＭＳ Ｐゴシック" charset="0"/>
                  <a:cs typeface="Times New Roman" charset="0"/>
                </a:rPr>
                <a:t>FV</a:t>
              </a:r>
            </a:p>
          </p:txBody>
        </p:sp>
        <p:sp>
          <p:nvSpPr>
            <p:cNvPr id="119816" name="AutoShape 8"/>
            <p:cNvSpPr>
              <a:spLocks noChangeArrowheads="1"/>
            </p:cNvSpPr>
            <p:nvPr/>
          </p:nvSpPr>
          <p:spPr bwMode="auto">
            <a:xfrm>
              <a:off x="3840" y="3024"/>
              <a:ext cx="336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19817" name="Text Box 9"/>
            <p:cNvSpPr txBox="1">
              <a:spLocks noChangeArrowheads="1"/>
            </p:cNvSpPr>
            <p:nvPr/>
          </p:nvSpPr>
          <p:spPr bwMode="auto">
            <a:xfrm>
              <a:off x="3408" y="3456"/>
              <a:ext cx="12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2400" b="1">
                  <a:latin typeface="Times New Roman" charset="0"/>
                  <a:ea typeface="ＭＳ Ｐゴシック" charset="0"/>
                  <a:cs typeface="Times New Roman" charset="0"/>
                </a:rPr>
                <a:t>Choc</a:t>
              </a:r>
            </a:p>
            <a:p>
              <a:pPr algn="ctr">
                <a:defRPr/>
              </a:pPr>
              <a:r>
                <a:rPr lang="fr-FR" sz="2400" b="1">
                  <a:latin typeface="Times New Roman" charset="0"/>
                  <a:ea typeface="ＭＳ Ｐゴシック" charset="0"/>
                  <a:cs typeface="Times New Roman" charset="0"/>
                </a:rPr>
                <a:t>endocavitaire</a:t>
              </a:r>
            </a:p>
          </p:txBody>
        </p:sp>
        <p:sp>
          <p:nvSpPr>
            <p:cNvPr id="119818" name="Text Box 10"/>
            <p:cNvSpPr txBox="1">
              <a:spLocks noChangeArrowheads="1"/>
            </p:cNvSpPr>
            <p:nvPr/>
          </p:nvSpPr>
          <p:spPr bwMode="auto">
            <a:xfrm>
              <a:off x="4320" y="3216"/>
              <a:ext cx="13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400" b="1">
                  <a:latin typeface="Times New Roman" charset="0"/>
                  <a:ea typeface="ＭＳ Ｐゴシック" charset="0"/>
                  <a:cs typeface="Times New Roman" charset="0"/>
                </a:rPr>
                <a:t>Rythme sinusal</a:t>
              </a:r>
            </a:p>
          </p:txBody>
        </p:sp>
      </p:grp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28600" y="381000"/>
            <a:ext cx="47386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Défibrillation</a:t>
            </a: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43733"/>
              </a:clrFrom>
              <a:clrTo>
                <a:srgbClr val="2437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03188"/>
            <a:ext cx="6019800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525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400"/>
              <a:t> Boitier actif</a:t>
            </a:r>
          </a:p>
          <a:p>
            <a:pPr>
              <a:buFontTx/>
              <a:buChar char="•"/>
            </a:pPr>
            <a:r>
              <a:rPr lang="fr-FR" sz="2400"/>
              <a:t> Onde de défibrillation 1 à 40 joules</a:t>
            </a:r>
          </a:p>
          <a:p>
            <a:pPr>
              <a:buFontTx/>
              <a:buChar char="•"/>
            </a:pPr>
            <a:r>
              <a:rPr lang="fr-FR" sz="2400"/>
              <a:t> Onde Biphasique</a:t>
            </a:r>
          </a:p>
          <a:p>
            <a:pPr>
              <a:buFontTx/>
              <a:buChar char="•"/>
            </a:pPr>
            <a:r>
              <a:rPr lang="fr-FR" sz="2400"/>
              <a:t> les polarités</a:t>
            </a: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830421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2987675" y="620713"/>
            <a:ext cx="3062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/>
              <a:t>Historique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FF00"/>
                </a:solidFill>
                <a:ea typeface="+mj-ea"/>
              </a:rPr>
              <a:t>2- Stimulation </a:t>
            </a:r>
            <a:r>
              <a:rPr lang="fr-FR" sz="4000" b="1" dirty="0" err="1" smtClean="0">
                <a:solidFill>
                  <a:srgbClr val="FFFF00"/>
                </a:solidFill>
                <a:ea typeface="+mj-ea"/>
              </a:rPr>
              <a:t>antitachycardique</a:t>
            </a:r>
            <a:endParaRPr lang="en-US" sz="4000" b="1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fr-FR" sz="2800" smtClean="0"/>
              <a:t>Choc ou SAT</a:t>
            </a:r>
          </a:p>
          <a:p>
            <a:pPr eaLnBrk="1" hangingPunct="1"/>
            <a:r>
              <a:rPr lang="fr-FR" sz="2800" smtClean="0"/>
              <a:t>Réduction des TV par SAT</a:t>
            </a:r>
          </a:p>
          <a:p>
            <a:pPr lvl="1" eaLnBrk="1" hangingPunct="1"/>
            <a:r>
              <a:rPr lang="fr-FR" sz="2400" smtClean="0"/>
              <a:t>Principe de l</a:t>
            </a:r>
            <a:r>
              <a:rPr lang="ja-JP" altLang="fr-FR" sz="2400" smtClean="0">
                <a:latin typeface="Arial" pitchFamily="34" charset="0"/>
              </a:rPr>
              <a:t>’</a:t>
            </a:r>
            <a:r>
              <a:rPr lang="fr-FR" altLang="ja-JP" sz="2400" smtClean="0"/>
              <a:t>overdrive: 60 à 90% efficacité/TV</a:t>
            </a:r>
          </a:p>
          <a:p>
            <a:pPr lvl="1" eaLnBrk="1" hangingPunct="1"/>
            <a:r>
              <a:rPr lang="fr-FR" sz="2400" smtClean="0"/>
              <a:t>Indolore = Qualité de vie</a:t>
            </a:r>
          </a:p>
          <a:p>
            <a:pPr lvl="1" eaLnBrk="1" hangingPunct="1"/>
            <a:r>
              <a:rPr lang="fr-FR" sz="2400" smtClean="0"/>
              <a:t>Economie d</a:t>
            </a:r>
            <a:r>
              <a:rPr lang="ja-JP" altLang="fr-FR" sz="2400" smtClean="0">
                <a:latin typeface="Arial" pitchFamily="34" charset="0"/>
              </a:rPr>
              <a:t>’</a:t>
            </a:r>
            <a:r>
              <a:rPr lang="fr-FR" altLang="ja-JP" sz="2400" smtClean="0"/>
              <a:t>énergie= longévité du boitier</a:t>
            </a:r>
            <a:endParaRPr lang="fr-FR" altLang="ja-JP" smtClean="0"/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dddaitvburst"/>
          <p:cNvPicPr>
            <a:picLocks noChangeAspect="1" noChangeArrowheads="1"/>
          </p:cNvPicPr>
          <p:nvPr/>
        </p:nvPicPr>
        <p:blipFill>
          <a:blip r:embed="rId2"/>
          <a:srcRect l="32167" t="1224" r="14700" b="5495"/>
          <a:stretch>
            <a:fillRect/>
          </a:stretch>
        </p:blipFill>
        <p:spPr bwMode="auto">
          <a:xfrm>
            <a:off x="457200" y="1641475"/>
            <a:ext cx="8305800" cy="4225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1090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Times New Roman" charset="0"/>
              </a:rPr>
              <a:t>SAT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165100" y="457200"/>
            <a:ext cx="8858250" cy="6496050"/>
            <a:chOff x="117" y="140"/>
            <a:chExt cx="6277" cy="4092"/>
          </a:xfrm>
        </p:grpSpPr>
        <p:pic>
          <p:nvPicPr>
            <p:cNvPr id="30723" name="Picture 3" descr="prizmFVsanschoc"/>
            <p:cNvPicPr>
              <a:picLocks noChangeAspect="1" noChangeArrowheads="1"/>
            </p:cNvPicPr>
            <p:nvPr/>
          </p:nvPicPr>
          <p:blipFill>
            <a:blip r:embed="rId2"/>
            <a:srcRect l="2794" t="3014" r="52197" b="26781"/>
            <a:stretch>
              <a:fillRect/>
            </a:stretch>
          </p:blipFill>
          <p:spPr bwMode="auto">
            <a:xfrm>
              <a:off x="215" y="190"/>
              <a:ext cx="6050" cy="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884" name="Text Box 4"/>
            <p:cNvSpPr txBox="1">
              <a:spLocks noChangeArrowheads="1"/>
            </p:cNvSpPr>
            <p:nvPr/>
          </p:nvSpPr>
          <p:spPr bwMode="auto">
            <a:xfrm>
              <a:off x="117" y="140"/>
              <a:ext cx="7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2800" b="1">
                  <a:solidFill>
                    <a:srgbClr val="339933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EGM</a:t>
              </a:r>
              <a:endParaRPr lang="fr-FR" sz="2400">
                <a:solidFill>
                  <a:srgbClr val="339933"/>
                </a:solidFill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85" name="Line 5"/>
            <p:cNvSpPr>
              <a:spLocks noChangeShapeType="1"/>
            </p:cNvSpPr>
            <p:nvPr/>
          </p:nvSpPr>
          <p:spPr bwMode="auto">
            <a:xfrm>
              <a:off x="616" y="440"/>
              <a:ext cx="191" cy="200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86" name="Text Box 6"/>
            <p:cNvSpPr txBox="1">
              <a:spLocks noChangeArrowheads="1"/>
            </p:cNvSpPr>
            <p:nvPr/>
          </p:nvSpPr>
          <p:spPr bwMode="auto">
            <a:xfrm>
              <a:off x="150" y="2458"/>
              <a:ext cx="13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2800" b="1">
                  <a:latin typeface="Times New Roman" charset="0"/>
                  <a:ea typeface="ＭＳ Ｐゴシック" charset="0"/>
                  <a:cs typeface="Times New Roman" charset="0"/>
                </a:rPr>
                <a:t>Marqueurs</a:t>
              </a:r>
              <a:endParaRPr lang="fr-FR" sz="2800">
                <a:solidFill>
                  <a:srgbClr val="FFCC00"/>
                </a:solidFill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157" y="3162"/>
              <a:ext cx="11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2800" b="1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V-V (ms)</a:t>
              </a:r>
              <a:endParaRPr lang="fr-FR" sz="2800"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88" name="Line 8"/>
            <p:cNvSpPr>
              <a:spLocks noChangeShapeType="1"/>
            </p:cNvSpPr>
            <p:nvPr/>
          </p:nvSpPr>
          <p:spPr bwMode="auto">
            <a:xfrm flipV="1">
              <a:off x="856" y="3168"/>
              <a:ext cx="17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1493" y="3873"/>
              <a:ext cx="29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2800" b="1">
                  <a:solidFill>
                    <a:srgbClr val="CCFFCC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Tachycardie Ventriculaire</a:t>
              </a:r>
              <a:endParaRPr lang="fr-FR" sz="2400">
                <a:solidFill>
                  <a:srgbClr val="CCFFCC"/>
                </a:solidFill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90" name="Text Box 10"/>
            <p:cNvSpPr txBox="1">
              <a:spLocks noChangeArrowheads="1"/>
            </p:cNvSpPr>
            <p:nvPr/>
          </p:nvSpPr>
          <p:spPr bwMode="auto">
            <a:xfrm>
              <a:off x="286" y="3873"/>
              <a:ext cx="9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2800" b="1">
                  <a:solidFill>
                    <a:srgbClr val="00FF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Sinusal</a:t>
              </a:r>
              <a:endParaRPr lang="fr-FR" sz="2400">
                <a:solidFill>
                  <a:srgbClr val="00FFFF"/>
                </a:solidFill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>
              <a:off x="1304" y="3679"/>
              <a:ext cx="2977" cy="178"/>
            </a:xfrm>
            <a:prstGeom prst="leftRightArrow">
              <a:avLst>
                <a:gd name="adj1" fmla="val 50000"/>
                <a:gd name="adj2" fmla="val 334382"/>
              </a:avLst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133" y="3678"/>
              <a:ext cx="1192" cy="178"/>
            </a:xfrm>
            <a:prstGeom prst="leftRightArrow">
              <a:avLst>
                <a:gd name="adj1" fmla="val 50000"/>
                <a:gd name="adj2" fmla="val 133933"/>
              </a:avLst>
            </a:prstGeom>
            <a:solidFill>
              <a:srgbClr val="00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93" name="AutoShape 13"/>
            <p:cNvSpPr>
              <a:spLocks noChangeArrowheads="1"/>
            </p:cNvSpPr>
            <p:nvPr/>
          </p:nvSpPr>
          <p:spPr bwMode="auto">
            <a:xfrm>
              <a:off x="4304" y="3687"/>
              <a:ext cx="1960" cy="178"/>
            </a:xfrm>
            <a:prstGeom prst="leftRightArrow">
              <a:avLst>
                <a:gd name="adj1" fmla="val 50000"/>
                <a:gd name="adj2" fmla="val 220225"/>
              </a:avLst>
            </a:prstGeom>
            <a:solidFill>
              <a:srgbClr val="FF66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Verdana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2894" name="Text Box 14"/>
            <p:cNvSpPr txBox="1">
              <a:spLocks noChangeArrowheads="1"/>
            </p:cNvSpPr>
            <p:nvPr/>
          </p:nvSpPr>
          <p:spPr bwMode="auto">
            <a:xfrm>
              <a:off x="4333" y="3905"/>
              <a:ext cx="20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2800" b="1">
                  <a:solidFill>
                    <a:srgbClr val="FF66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Fib. Ventriculaire</a:t>
              </a:r>
              <a:endParaRPr lang="fr-FR" sz="2400">
                <a:solidFill>
                  <a:srgbClr val="CCFFCC"/>
                </a:solidFill>
                <a:latin typeface="Times New Roman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3190875" y="76200"/>
            <a:ext cx="290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PRO ARYTHMIQUE</a:t>
            </a:r>
            <a:endParaRPr lang="en-US" sz="2400">
              <a:solidFill>
                <a:srgbClr val="FFFF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1"/>
          <p:cNvSpPr txBox="1">
            <a:spLocks noChangeArrowheads="1"/>
          </p:cNvSpPr>
          <p:nvPr/>
        </p:nvSpPr>
        <p:spPr bwMode="auto">
          <a:xfrm>
            <a:off x="2268538" y="2636838"/>
            <a:ext cx="526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7200"/>
              <a:t>Indications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60350"/>
            <a:ext cx="8178800" cy="630238"/>
          </a:xfrm>
        </p:spPr>
        <p:txBody>
          <a:bodyPr lIns="90488" tIns="44450" rIns="90488" bIns="44450"/>
          <a:lstStyle/>
          <a:p>
            <a:pPr eaLnBrk="1" hangingPunct="1"/>
            <a:r>
              <a:rPr lang="fr-FR" sz="4000" smtClean="0">
                <a:solidFill>
                  <a:srgbClr val="FFFF00"/>
                </a:solidFill>
                <a:latin typeface="Comic Sans MS" pitchFamily="66" charset="0"/>
              </a:rPr>
              <a:t>Indications de classe 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504825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5000"/>
              </a:spcAft>
              <a:buClr>
                <a:srgbClr val="FFFF00"/>
              </a:buClr>
              <a:buFont typeface="Times New Roman" pitchFamily="18" charset="0"/>
              <a:buChar char="♥"/>
              <a:tabLst>
                <a:tab pos="4624388" algn="l"/>
              </a:tabLst>
            </a:pPr>
            <a:r>
              <a:rPr lang="fr-FR" sz="2800" b="1" u="sng" smtClean="0">
                <a:solidFill>
                  <a:srgbClr val="FFFF00"/>
                </a:solidFill>
                <a:latin typeface="Comic Sans MS" pitchFamily="66" charset="0"/>
              </a:rPr>
              <a:t>Prévention secondaire</a:t>
            </a:r>
            <a:endParaRPr lang="fr-FR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5000"/>
              </a:spcAft>
              <a:buClr>
                <a:srgbClr val="FFFF00"/>
              </a:buClr>
              <a:buFont typeface="Times New Roman" pitchFamily="18" charset="0"/>
              <a:buChar char="♥"/>
              <a:tabLst>
                <a:tab pos="4624388" algn="l"/>
              </a:tabLst>
            </a:pP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Arrêt cardiaque </a:t>
            </a:r>
            <a:r>
              <a:rPr lang="fr-FR" sz="2400" smtClean="0">
                <a:solidFill>
                  <a:srgbClr val="FFFFFF"/>
                </a:solidFill>
                <a:latin typeface="Comic Sans MS" pitchFamily="66" charset="0"/>
              </a:rPr>
              <a:t>par FV ou TV, sans cause aiguë ou réversible : 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5000"/>
              </a:spcAft>
              <a:buClr>
                <a:srgbClr val="FFFF00"/>
              </a:buClr>
              <a:buFont typeface="Times New Roman" pitchFamily="18" charset="0"/>
              <a:buChar char="♥"/>
              <a:tabLst>
                <a:tab pos="4624388" algn="l"/>
              </a:tabLst>
            </a:pP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TV soutenue spontanée </a:t>
            </a:r>
            <a:r>
              <a:rPr lang="el-GR" sz="2400" smtClean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tomatique sur cardiopathie </a:t>
            </a:r>
            <a:endParaRPr lang="fr-FR" sz="2400" smtClean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5000"/>
              </a:spcAft>
              <a:buClr>
                <a:srgbClr val="FFFF00"/>
              </a:buClr>
              <a:buFont typeface="Times New Roman" pitchFamily="18" charset="0"/>
              <a:buChar char="♥"/>
              <a:tabLst>
                <a:tab pos="4624388" algn="l"/>
              </a:tabLst>
            </a:pPr>
            <a:r>
              <a:rPr lang="fr-FR" sz="24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Syncope de cause inconnue avec TV ou FV </a:t>
            </a:r>
            <a:r>
              <a:rPr lang="fr-FR" sz="2400" smtClean="0">
                <a:solidFill>
                  <a:srgbClr val="FFFFFF"/>
                </a:solidFill>
                <a:latin typeface="Comic Sans MS" pitchFamily="66" charset="0"/>
                <a:sym typeface="Symbol" pitchFamily="18" charset="2"/>
              </a:rPr>
              <a:t>déclenchable, en présence d</a:t>
            </a:r>
            <a:r>
              <a:rPr lang="ja-JP" altLang="fr-FR" sz="2400" smtClean="0">
                <a:solidFill>
                  <a:srgbClr val="FFFFFF"/>
                </a:solidFill>
                <a:latin typeface="Comic Sans MS" pitchFamily="66" charset="0"/>
                <a:sym typeface="Symbol" pitchFamily="18" charset="2"/>
              </a:rPr>
              <a:t>’</a:t>
            </a:r>
            <a:r>
              <a:rPr lang="fr-FR" altLang="ja-JP" sz="2400" smtClean="0">
                <a:solidFill>
                  <a:srgbClr val="FFFFFF"/>
                </a:solidFill>
                <a:latin typeface="Comic Sans MS" pitchFamily="66" charset="0"/>
                <a:sym typeface="Symbol" pitchFamily="18" charset="2"/>
              </a:rPr>
              <a:t>une anomalie cardiaque sous-jacente 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5000"/>
              </a:spcAft>
              <a:buClr>
                <a:srgbClr val="FFFF00"/>
              </a:buClr>
              <a:buFont typeface="Times New Roman" pitchFamily="18" charset="0"/>
              <a:buChar char="♥"/>
              <a:tabLst>
                <a:tab pos="4624388" algn="l"/>
              </a:tabLst>
            </a:pPr>
            <a:endParaRPr lang="fr-FR" sz="2400" smtClean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5000"/>
              </a:spcAft>
              <a:buClr>
                <a:srgbClr val="FFFF00"/>
              </a:buClr>
              <a:buFont typeface="Times New Roman" pitchFamily="18" charset="0"/>
              <a:buChar char="♥"/>
              <a:tabLst>
                <a:tab pos="4624388" algn="l"/>
              </a:tabLst>
            </a:pPr>
            <a:r>
              <a:rPr lang="fr-FR" sz="2800" b="1" u="sng" smtClean="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Indication prophyllactique</a:t>
            </a:r>
            <a:endParaRPr lang="fr-FR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spcAft>
                <a:spcPct val="25000"/>
              </a:spcAft>
              <a:buClr>
                <a:srgbClr val="FFFF00"/>
              </a:buClr>
              <a:buFont typeface="Times New Roman" pitchFamily="18" charset="0"/>
              <a:buChar char="♥"/>
              <a:tabLst>
                <a:tab pos="4624388" algn="l"/>
              </a:tabLst>
            </a:pP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Cardiopathie ischémique, FEVG </a:t>
            </a:r>
            <a:r>
              <a:rPr lang="fr-FR" sz="24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 30% </a:t>
            </a:r>
            <a:r>
              <a:rPr lang="fr-FR" sz="2400" smtClean="0">
                <a:solidFill>
                  <a:srgbClr val="FFFFFF"/>
                </a:solidFill>
                <a:latin typeface="Comic Sans MS" pitchFamily="66" charset="0"/>
                <a:sym typeface="Symbol" pitchFamily="18" charset="2"/>
              </a:rPr>
              <a:t>mesurée 1 mois après un IDM ou 3 mois après un geste de revascularisation :</a:t>
            </a:r>
            <a:endParaRPr lang="fr-FR" sz="2400" smtClean="0">
              <a:solidFill>
                <a:srgbClr val="FFFF00"/>
              </a:solidFill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8600"/>
            <a:ext cx="8142287" cy="896938"/>
          </a:xfrm>
        </p:spPr>
        <p:txBody>
          <a:bodyPr lIns="90488" tIns="44450" rIns="90488" bIns="44450"/>
          <a:lstStyle/>
          <a:p>
            <a:pPr eaLnBrk="1" hangingPunct="1"/>
            <a:r>
              <a:rPr lang="fr-FR" smtClean="0">
                <a:solidFill>
                  <a:srgbClr val="FFFF00"/>
                </a:solidFill>
                <a:latin typeface="Comic Sans MS" pitchFamily="66" charset="0"/>
              </a:rPr>
              <a:t>Indications de classe IIa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599488" cy="4535487"/>
          </a:xfrm>
        </p:spPr>
        <p:txBody>
          <a:bodyPr lIns="90488" tIns="44450" rIns="90488" bIns="44450"/>
          <a:lstStyle/>
          <a:p>
            <a:pPr defTabSz="762000" eaLnBrk="1" hangingPunct="1">
              <a:lnSpc>
                <a:spcPct val="80000"/>
              </a:lnSpc>
              <a:spcBef>
                <a:spcPct val="0"/>
              </a:spcBef>
              <a:buClr>
                <a:srgbClr val="FFFF00"/>
              </a:buClr>
              <a:buFont typeface="Times New Roman" pitchFamily="18" charset="0"/>
              <a:buChar char="♥"/>
            </a:pPr>
            <a:r>
              <a:rPr lang="fr-FR" sz="2800" b="1" u="sng" smtClean="0">
                <a:solidFill>
                  <a:srgbClr val="FFFF00"/>
                </a:solidFill>
                <a:latin typeface="Comic Sans MS" pitchFamily="66" charset="0"/>
              </a:rPr>
              <a:t>Indications prophylactiques</a:t>
            </a:r>
          </a:p>
          <a:p>
            <a:pPr defTabSz="762000" eaLnBrk="1" hangingPunct="1">
              <a:lnSpc>
                <a:spcPct val="80000"/>
              </a:lnSpc>
              <a:spcBef>
                <a:spcPct val="0"/>
              </a:spcBef>
              <a:buClr>
                <a:srgbClr val="FFFF00"/>
              </a:buClr>
              <a:buFont typeface="Times New Roman" pitchFamily="18" charset="0"/>
              <a:buChar char="♥"/>
            </a:pPr>
            <a:endParaRPr lang="fr-FR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defTabSz="762000" eaLnBrk="1" hangingPunct="1">
              <a:lnSpc>
                <a:spcPct val="80000"/>
              </a:lnSpc>
              <a:spcBef>
                <a:spcPct val="0"/>
              </a:spcBef>
              <a:buClr>
                <a:srgbClr val="FFFF00"/>
              </a:buClr>
              <a:buFont typeface="Times New Roman" pitchFamily="18" charset="0"/>
              <a:buChar char="♥"/>
            </a:pP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Cardiopathie ischémique, FEVG entre 31 et 35%</a:t>
            </a:r>
            <a:r>
              <a:rPr lang="fr-FR" sz="2400" smtClean="0">
                <a:solidFill>
                  <a:srgbClr val="FFFFFF"/>
                </a:solidFill>
                <a:latin typeface="Comic Sans MS" pitchFamily="66" charset="0"/>
              </a:rPr>
              <a:t>, mesurée ≥ 1 mois après un IDM et 3 mois après revscularisation avec TV ou FV déclenchable </a:t>
            </a:r>
          </a:p>
          <a:p>
            <a:pPr defTabSz="762000" eaLnBrk="1" hangingPunct="1">
              <a:lnSpc>
                <a:spcPct val="80000"/>
              </a:lnSpc>
              <a:spcBef>
                <a:spcPct val="60000"/>
              </a:spcBef>
              <a:spcAft>
                <a:spcPct val="50000"/>
              </a:spcAft>
              <a:buClr>
                <a:srgbClr val="FFFF00"/>
              </a:buClr>
              <a:buFont typeface="Times New Roman" pitchFamily="18" charset="0"/>
              <a:buChar char="♥"/>
            </a:pPr>
            <a:r>
              <a:rPr lang="fr-FR" sz="2400" smtClean="0">
                <a:solidFill>
                  <a:srgbClr val="FF0000"/>
                </a:solidFill>
                <a:latin typeface="Comic Sans MS" pitchFamily="66" charset="0"/>
              </a:rPr>
              <a:t>Cardiopathie non ischémique avec FE ≤ 30% </a:t>
            </a:r>
            <a:r>
              <a:rPr lang="fr-FR" sz="2400" smtClean="0">
                <a:solidFill>
                  <a:srgbClr val="FFFFFF"/>
                </a:solidFill>
                <a:latin typeface="Comic Sans MS" pitchFamily="66" charset="0"/>
              </a:rPr>
              <a:t>et NYHA II ou III </a:t>
            </a:r>
          </a:p>
          <a:p>
            <a:pPr defTabSz="762000" eaLnBrk="1" hangingPunct="1">
              <a:lnSpc>
                <a:spcPct val="80000"/>
              </a:lnSpc>
              <a:spcBef>
                <a:spcPct val="60000"/>
              </a:spcBef>
              <a:spcAft>
                <a:spcPct val="50000"/>
              </a:spcAft>
              <a:buClr>
                <a:srgbClr val="FFFF00"/>
              </a:buClr>
              <a:buFont typeface="Times New Roman" pitchFamily="18" charset="0"/>
              <a:buChar char="♥"/>
            </a:pPr>
            <a:r>
              <a:rPr lang="fr-FR" sz="2400" smtClean="0">
                <a:solidFill>
                  <a:srgbClr val="FFFFFF"/>
                </a:solidFill>
                <a:latin typeface="Comic Sans MS" pitchFamily="66" charset="0"/>
              </a:rPr>
              <a:t>Certaines maladies génétiques à haut risque de mort subite par FV sans autre traitement efficace connu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8600"/>
            <a:ext cx="8142287" cy="1066800"/>
          </a:xfrm>
        </p:spPr>
        <p:txBody>
          <a:bodyPr lIns="90488" tIns="44450" rIns="90488" bIns="44450"/>
          <a:lstStyle/>
          <a:p>
            <a:pPr eaLnBrk="1" hangingPunct="1"/>
            <a:r>
              <a:rPr lang="fr-FR" smtClean="0">
                <a:solidFill>
                  <a:srgbClr val="FFFF00"/>
                </a:solidFill>
                <a:latin typeface="Comic Sans MS" pitchFamily="66" charset="0"/>
              </a:rPr>
              <a:t>Indications de classe II b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137525" cy="4824413"/>
          </a:xfrm>
        </p:spPr>
        <p:txBody>
          <a:bodyPr lIns="90488" tIns="44450" rIns="90488" bIns="44450"/>
          <a:lstStyle/>
          <a:p>
            <a:pPr defTabSz="762000" eaLnBrk="1" hangingPunct="1">
              <a:spcBef>
                <a:spcPct val="10000"/>
              </a:spcBef>
              <a:spcAft>
                <a:spcPct val="20000"/>
              </a:spcAft>
              <a:buClr>
                <a:srgbClr val="FFFF00"/>
              </a:buClr>
              <a:buFont typeface="Times New Roman" pitchFamily="18" charset="0"/>
              <a:buChar char="♥"/>
            </a:pPr>
            <a:r>
              <a:rPr lang="fr-FR" sz="2800" smtClean="0">
                <a:solidFill>
                  <a:srgbClr val="FFFFFF"/>
                </a:solidFill>
                <a:latin typeface="Comic Sans MS" pitchFamily="66" charset="0"/>
              </a:rPr>
              <a:t>CMD avec FEVG entre 0.31 et 0.35 </a:t>
            </a:r>
          </a:p>
          <a:p>
            <a:pPr defTabSz="762000" eaLnBrk="1" hangingPunct="1">
              <a:spcBef>
                <a:spcPct val="10000"/>
              </a:spcBef>
              <a:spcAft>
                <a:spcPct val="20000"/>
              </a:spcAft>
              <a:buClr>
                <a:srgbClr val="FFFF00"/>
              </a:buClr>
              <a:buFont typeface="Times New Roman" pitchFamily="18" charset="0"/>
              <a:buChar char="♥"/>
            </a:pPr>
            <a:r>
              <a:rPr lang="fr-FR" sz="2800" smtClean="0">
                <a:solidFill>
                  <a:srgbClr val="FFFFFF"/>
                </a:solidFill>
                <a:latin typeface="Comic Sans MS" pitchFamily="66" charset="0"/>
              </a:rPr>
              <a:t>TVS mal tolérée chez un patient en attente de transplantation cardiaque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409575" y="444500"/>
            <a:ext cx="83931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Times New Roman" charset="0"/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 l="19531" t="44922" r="22656" b="20703"/>
          <a:stretch>
            <a:fillRect/>
          </a:stretch>
        </p:blipFill>
        <p:spPr bwMode="auto">
          <a:xfrm>
            <a:off x="263525" y="1374775"/>
            <a:ext cx="863441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>
                <a:solidFill>
                  <a:srgbClr val="FFFF00"/>
                </a:solidFill>
                <a:latin typeface="Comic Sans MS" pitchFamily="66" charset="0"/>
              </a:rPr>
              <a:t>Classe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 part la DAI triple chambre</a:t>
            </a:r>
          </a:p>
        </p:txBody>
      </p:sp>
      <p:sp>
        <p:nvSpPr>
          <p:cNvPr id="40962" name="ZoneTexte 2"/>
          <p:cNvSpPr txBox="1">
            <a:spLocks noChangeArrowheads="1"/>
          </p:cNvSpPr>
          <p:nvPr/>
        </p:nvSpPr>
        <p:spPr bwMode="auto">
          <a:xfrm>
            <a:off x="468313" y="1700213"/>
            <a:ext cx="83518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/>
          </a:p>
          <a:p>
            <a:r>
              <a:rPr lang="fr-FR" sz="2400">
                <a:solidFill>
                  <a:srgbClr val="FF6600"/>
                </a:solidFill>
              </a:rPr>
              <a:t>Fonction antibardicardique</a:t>
            </a:r>
            <a:r>
              <a:rPr lang="fr-FR" sz="2400"/>
              <a:t>= pace maker</a:t>
            </a:r>
          </a:p>
          <a:p>
            <a:endParaRPr lang="fr-FR" sz="2400"/>
          </a:p>
          <a:p>
            <a:r>
              <a:rPr lang="fr-FR" sz="2400">
                <a:solidFill>
                  <a:srgbClr val="FF6600"/>
                </a:solidFill>
              </a:rPr>
              <a:t>Fonction antitachycardique</a:t>
            </a:r>
            <a:r>
              <a:rPr lang="fr-FR" sz="2400"/>
              <a:t>= défibrillateur</a:t>
            </a:r>
          </a:p>
          <a:p>
            <a:endParaRPr lang="fr-FR" sz="2400"/>
          </a:p>
          <a:p>
            <a:r>
              <a:rPr lang="fr-FR" sz="2400">
                <a:solidFill>
                  <a:srgbClr val="FF6600"/>
                </a:solidFill>
              </a:rPr>
              <a:t>Fonction de resynchronisation cardiaque </a:t>
            </a:r>
          </a:p>
          <a:p>
            <a:r>
              <a:rPr lang="fr-FR" sz="2400"/>
              <a:t>	par stimulation synchrone du septum et de la 	paroi latérale du ventricule gauche pour 	l</a:t>
            </a:r>
            <a:r>
              <a:rPr lang="fr-FR" altLang="fr-FR" sz="2400"/>
              <a:t>’</a:t>
            </a:r>
            <a:r>
              <a:rPr lang="fr-FR" sz="2400"/>
              <a:t>amélioration des symptomes d</a:t>
            </a:r>
            <a:r>
              <a:rPr lang="fr-FR" altLang="fr-FR" sz="2400"/>
              <a:t>’</a:t>
            </a:r>
            <a:r>
              <a:rPr lang="fr-FR" sz="2400"/>
              <a:t>insuffisance 	cardiaque dans certaines indications.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Conclusions</a:t>
            </a:r>
          </a:p>
        </p:txBody>
      </p:sp>
      <p:sp>
        <p:nvSpPr>
          <p:cNvPr id="41986" name="ZoneTexte 2"/>
          <p:cNvSpPr txBox="1">
            <a:spLocks noChangeArrowheads="1"/>
          </p:cNvSpPr>
          <p:nvPr/>
        </p:nvSpPr>
        <p:spPr bwMode="auto">
          <a:xfrm>
            <a:off x="250825" y="1233488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L</a:t>
            </a:r>
            <a:r>
              <a:rPr lang="fr-FR" altLang="fr-FR" sz="2400"/>
              <a:t>’</a:t>
            </a:r>
            <a:r>
              <a:rPr lang="fr-FR" sz="2400"/>
              <a:t>existence d</a:t>
            </a:r>
            <a:r>
              <a:rPr lang="fr-FR" altLang="fr-FR" sz="2400"/>
              <a:t>’</a:t>
            </a:r>
            <a:r>
              <a:rPr lang="fr-FR" sz="2400"/>
              <a:t>une cardiopathie post infarctus ou non </a:t>
            </a:r>
          </a:p>
          <a:p>
            <a:r>
              <a:rPr lang="fr-FR" sz="2400"/>
              <a:t>Ischémique expose au risque imprévisible de mort subite</a:t>
            </a:r>
          </a:p>
          <a:p>
            <a:endParaRPr lang="fr-FR" sz="2400"/>
          </a:p>
          <a:p>
            <a:r>
              <a:rPr lang="fr-FR" sz="2400"/>
              <a:t>Le DAI est le seul traitement efficace pour la prévenir</a:t>
            </a:r>
          </a:p>
          <a:p>
            <a:endParaRPr lang="fr-FR" sz="2400"/>
          </a:p>
          <a:p>
            <a:r>
              <a:rPr lang="fr-FR" sz="2400"/>
              <a:t>Le nombre d</a:t>
            </a:r>
            <a:r>
              <a:rPr lang="fr-FR" altLang="fr-FR" sz="2400"/>
              <a:t>’</a:t>
            </a:r>
            <a:r>
              <a:rPr lang="fr-FR" sz="2400"/>
              <a:t>indication /taux d</a:t>
            </a:r>
            <a:r>
              <a:rPr lang="fr-FR" altLang="fr-FR" sz="2400"/>
              <a:t>’</a:t>
            </a:r>
            <a:r>
              <a:rPr lang="fr-FR" sz="2400"/>
              <a:t>implantation témoigne d</a:t>
            </a:r>
            <a:r>
              <a:rPr lang="fr-FR" altLang="fr-FR" sz="2400"/>
              <a:t>’</a:t>
            </a:r>
            <a:r>
              <a:rPr lang="fr-FR" sz="2400"/>
              <a:t>un défaut d</a:t>
            </a:r>
            <a:r>
              <a:rPr lang="fr-FR" altLang="fr-FR" sz="2400"/>
              <a:t>’</a:t>
            </a:r>
            <a:r>
              <a:rPr lang="fr-FR" altLang="ja-JP" sz="2400"/>
              <a:t>accés à cette téchnologie pour un certain nombre de patients éligibles</a:t>
            </a:r>
          </a:p>
          <a:p>
            <a:endParaRPr lang="fr-FR" sz="2400"/>
          </a:p>
          <a:p>
            <a:r>
              <a:rPr lang="fr-FR" sz="2400"/>
              <a:t>Téchnicité évolue+++, boitier plus petit, plus performant, longévité étendue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DA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"/>
            <a:ext cx="89154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382000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37" b="14461"/>
          <a:stretch>
            <a:fillRect/>
          </a:stretch>
        </p:blipFill>
        <p:spPr bwMode="auto">
          <a:xfrm>
            <a:off x="457200" y="1371600"/>
            <a:ext cx="304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4251325" y="1555750"/>
            <a:ext cx="45053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fr-FR" sz="2400">
                <a:latin typeface="Verdana" charset="0"/>
                <a:ea typeface="ＭＳ Ｐゴシック" charset="0"/>
                <a:cs typeface="Times New Roman" charset="0"/>
              </a:rPr>
              <a:t> Sous AL</a:t>
            </a:r>
          </a:p>
          <a:p>
            <a:pPr>
              <a:buFont typeface="Wingdings" charset="0"/>
              <a:buChar char="Ø"/>
              <a:defRPr/>
            </a:pPr>
            <a:r>
              <a:rPr lang="fr-FR" sz="2400">
                <a:latin typeface="Verdana" charset="0"/>
                <a:ea typeface="ＭＳ Ｐゴシック" charset="0"/>
                <a:cs typeface="Times New Roman" charset="0"/>
              </a:rPr>
              <a:t> 1 heure</a:t>
            </a:r>
          </a:p>
          <a:p>
            <a:pPr>
              <a:buFont typeface="Wingdings" charset="0"/>
              <a:buChar char="Ø"/>
              <a:defRPr/>
            </a:pPr>
            <a:r>
              <a:rPr lang="fr-FR" sz="2400">
                <a:latin typeface="Verdana" charset="0"/>
                <a:ea typeface="ＭＳ Ｐゴシック" charset="0"/>
                <a:cs typeface="Times New Roman" charset="0"/>
              </a:rPr>
              <a:t> Prophylactique</a:t>
            </a:r>
          </a:p>
          <a:p>
            <a:pPr>
              <a:buFont typeface="Wingdings" charset="0"/>
              <a:buChar char="Ø"/>
              <a:defRPr/>
            </a:pPr>
            <a:r>
              <a:rPr lang="fr-FR" sz="2400">
                <a:latin typeface="Verdana" charset="0"/>
                <a:ea typeface="ＭＳ Ｐゴシック" charset="0"/>
                <a:cs typeface="Times New Roman" charset="0"/>
              </a:rPr>
              <a:t> Programmable</a:t>
            </a:r>
          </a:p>
          <a:p>
            <a:pPr>
              <a:buFont typeface="Wingdings" charset="0"/>
              <a:buChar char="Ø"/>
              <a:defRPr/>
            </a:pPr>
            <a:r>
              <a:rPr lang="fr-FR" sz="2400">
                <a:latin typeface="Verdana" charset="0"/>
                <a:ea typeface="ＭＳ Ｐゴシック" charset="0"/>
                <a:cs typeface="Times New Roman" charset="0"/>
              </a:rPr>
              <a:t> Multi fonction</a:t>
            </a:r>
          </a:p>
          <a:p>
            <a:pPr>
              <a:buFont typeface="Wingdings" charset="0"/>
              <a:buChar char="Ø"/>
              <a:defRPr/>
            </a:pPr>
            <a:r>
              <a:rPr lang="fr-FR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Times New Roman" charset="0"/>
              </a:rPr>
              <a:t> 100 000 implantations/an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717925" y="304800"/>
            <a:ext cx="2378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Times New Roman" charset="0"/>
              </a:rPr>
              <a:t>2012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Composition</a:t>
            </a:r>
            <a:br>
              <a:rPr lang="fr-FR" smtClean="0">
                <a:solidFill>
                  <a:srgbClr val="FFFF00"/>
                </a:solidFill>
              </a:rPr>
            </a:br>
            <a:endParaRPr lang="fr-FR" smtClean="0">
              <a:solidFill>
                <a:srgbClr val="FFFF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40386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u="sng" smtClean="0"/>
              <a:t>Boîtier:</a:t>
            </a:r>
            <a:r>
              <a:rPr lang="fr-FR" sz="2400" b="1" smtClean="0"/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2400" smtClean="0"/>
              <a:t> circuit électronique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2400" smtClean="0"/>
              <a:t> batterie : pile à lithium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2400" smtClean="0"/>
              <a:t> Durée de vie 5 à 9 ans en moyenne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2400" smtClean="0"/>
              <a:t> 70 à 90 grammes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sz="2400" smtClean="0"/>
              <a:t>  5 marques (Sorin, Biotronik, Boston, SJM, Medtronic)</a:t>
            </a:r>
          </a:p>
          <a:p>
            <a:pPr lvl="1" eaLnBrk="1" hangingPunct="1">
              <a:buFont typeface="Wingdings" pitchFamily="2" charset="2"/>
              <a:buNone/>
            </a:pPr>
            <a:endParaRPr lang="fr-FR" sz="2400" smtClean="0"/>
          </a:p>
          <a:p>
            <a:pPr eaLnBrk="1" hangingPunct="1">
              <a:buFont typeface="Wingdings" pitchFamily="2" charset="2"/>
              <a:buNone/>
            </a:pPr>
            <a:endParaRPr lang="fr-FR" sz="2400" smtClean="0"/>
          </a:p>
          <a:p>
            <a:pPr algn="ctr" eaLnBrk="1" hangingPunct="1">
              <a:buFont typeface="Wingdings" pitchFamily="2" charset="2"/>
              <a:buNone/>
            </a:pPr>
            <a:endParaRPr lang="fr-FR" sz="2400" smtClean="0"/>
          </a:p>
        </p:txBody>
      </p:sp>
      <p:pic>
        <p:nvPicPr>
          <p:cNvPr id="54276" name="Picture 4" descr="M3_S2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05288" y="1965325"/>
            <a:ext cx="4830762" cy="32178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ICD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5094288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334000" y="1227138"/>
            <a:ext cx="3781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>
                <a:latin typeface="Verdana" charset="0"/>
                <a:ea typeface="ＭＳ Ｐゴシック" charset="0"/>
                <a:cs typeface="Times New Roman" charset="0"/>
              </a:rPr>
              <a:t>Couverture titane</a:t>
            </a:r>
            <a:endParaRPr lang="en-US" sz="3200">
              <a:latin typeface="Verdana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FFFF00"/>
                </a:solidFill>
              </a:rPr>
              <a:t>Composition</a:t>
            </a:r>
            <a:br>
              <a:rPr lang="fr-FR" smtClean="0">
                <a:solidFill>
                  <a:srgbClr val="FFFF00"/>
                </a:solidFill>
              </a:rPr>
            </a:br>
            <a:endParaRPr lang="fr-FR" smtClean="0">
              <a:solidFill>
                <a:srgbClr val="FFFF0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u="sng" smtClean="0"/>
              <a:t>Sondes: défibrillation et stimulation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mtClean="0"/>
              <a:t>Implantation endocavitaire = comme PM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mtClean="0"/>
              <a:t>Sondes : 1,2 ou 3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mtClean="0"/>
              <a:t>Pour oreillette et VG : sonde de PM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mtClean="0"/>
              <a:t>Particularité de la sonde de DAI</a:t>
            </a:r>
          </a:p>
          <a:p>
            <a:pPr algn="ctr" eaLnBrk="1" hangingPunct="1">
              <a:buFont typeface="Wingdings" pitchFamily="2" charset="2"/>
              <a:buNone/>
            </a:pPr>
            <a:endParaRPr lang="fr-FR" smtClean="0"/>
          </a:p>
          <a:p>
            <a:pPr eaLnBrk="1" hangingPunct="1">
              <a:buFont typeface="Wingdings" pitchFamily="2" charset="2"/>
              <a:buNone/>
            </a:pPr>
            <a:endParaRPr lang="fr-FR" smtClean="0"/>
          </a:p>
          <a:p>
            <a:pPr algn="ctr" eaLnBrk="1" hangingPunct="1">
              <a:buFont typeface="Wingdings" pitchFamily="2" charset="2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ea typeface="+mj-ea"/>
              </a:rPr>
              <a:t>Sonde de DAI</a:t>
            </a:r>
            <a:endParaRPr lang="en-US" smtClean="0">
              <a:ea typeface="+mj-ea"/>
            </a:endParaRPr>
          </a:p>
        </p:txBody>
      </p:sp>
      <p:pic>
        <p:nvPicPr>
          <p:cNvPr id="15362" name="Picture 3" descr="ICD_lead_2coils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6096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248400" y="2209800"/>
            <a:ext cx="2743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400"/>
              <a:t> 7 à 9 french</a:t>
            </a:r>
          </a:p>
          <a:p>
            <a:pPr>
              <a:buFontTx/>
              <a:buChar char="•"/>
            </a:pPr>
            <a:r>
              <a:rPr lang="fr-FR" sz="2400"/>
              <a:t> Coïl</a:t>
            </a:r>
          </a:p>
          <a:p>
            <a:pPr>
              <a:buFontTx/>
              <a:buChar char="•"/>
            </a:pPr>
            <a:r>
              <a:rPr lang="fr-FR" sz="2400"/>
              <a:t> Vis</a:t>
            </a:r>
          </a:p>
          <a:p>
            <a:pPr>
              <a:buFontTx/>
              <a:buChar char="•"/>
            </a:pPr>
            <a:r>
              <a:rPr lang="fr-FR" sz="2400"/>
              <a:t> 65 cm</a:t>
            </a:r>
          </a:p>
          <a:p>
            <a:pPr>
              <a:buFontTx/>
              <a:buChar char="•"/>
            </a:pPr>
            <a:r>
              <a:rPr lang="fr-FR" sz="2400"/>
              <a:t> bipolaire</a:t>
            </a:r>
          </a:p>
          <a:p>
            <a:pPr>
              <a:buFontTx/>
              <a:buChar char="•"/>
            </a:pPr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525</Words>
  <Application>Microsoft Office PowerPoint</Application>
  <PresentationFormat>Affichage à l'écran (4:3)</PresentationFormat>
  <Paragraphs>120</Paragraphs>
  <Slides>29</Slides>
  <Notes>7</Notes>
  <HiddenSlides>2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Verdana</vt:lpstr>
      <vt:lpstr>MS PGothic</vt:lpstr>
      <vt:lpstr>Arial</vt:lpstr>
      <vt:lpstr>Wingdings</vt:lpstr>
      <vt:lpstr>Times New Roman</vt:lpstr>
      <vt:lpstr>Comic Sans MS</vt:lpstr>
      <vt:lpstr>Symbol</vt:lpstr>
      <vt:lpstr>Globe</vt:lpstr>
      <vt:lpstr>Feuille Microsoft Excel</vt:lpstr>
      <vt:lpstr>Diapositive 1</vt:lpstr>
      <vt:lpstr>Diapositive 2</vt:lpstr>
      <vt:lpstr>Diapositive 3</vt:lpstr>
      <vt:lpstr>Diapositive 4</vt:lpstr>
      <vt:lpstr>Diapositive 5</vt:lpstr>
      <vt:lpstr>Composition </vt:lpstr>
      <vt:lpstr>Diapositive 7</vt:lpstr>
      <vt:lpstr>Composition </vt:lpstr>
      <vt:lpstr>Sonde de DAI</vt:lpstr>
      <vt:lpstr>Diapositive 10</vt:lpstr>
      <vt:lpstr>DAI</vt:lpstr>
      <vt:lpstr>Diapositive 12</vt:lpstr>
      <vt:lpstr>Diapositive 13</vt:lpstr>
      <vt:lpstr>DAI </vt:lpstr>
      <vt:lpstr>Fonctions antitachycardiques</vt:lpstr>
      <vt:lpstr>Zones de thérapie</vt:lpstr>
      <vt:lpstr>Thérapies antitachycardiques</vt:lpstr>
      <vt:lpstr>Diapositive 18</vt:lpstr>
      <vt:lpstr>Diapositive 19</vt:lpstr>
      <vt:lpstr>2- Stimulation antitachycardique</vt:lpstr>
      <vt:lpstr>Diapositive 21</vt:lpstr>
      <vt:lpstr>Diapositive 22</vt:lpstr>
      <vt:lpstr>Diapositive 23</vt:lpstr>
      <vt:lpstr>Indications de classe I</vt:lpstr>
      <vt:lpstr>Indications de classe IIa</vt:lpstr>
      <vt:lpstr>Indications de classe II b</vt:lpstr>
      <vt:lpstr>Classe III</vt:lpstr>
      <vt:lpstr>A part la DAI triple chambre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roger marie</dc:creator>
  <cp:lastModifiedBy>E&amp;P</cp:lastModifiedBy>
  <cp:revision>150</cp:revision>
  <dcterms:created xsi:type="dcterms:W3CDTF">2006-04-11T20:45:09Z</dcterms:created>
  <dcterms:modified xsi:type="dcterms:W3CDTF">2012-10-03T17:26:19Z</dcterms:modified>
</cp:coreProperties>
</file>