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05/04/12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ANOMALIES </a:t>
            </a:r>
            <a:r>
              <a:rPr lang="fr-FR" dirty="0" smtClean="0"/>
              <a:t>des CYCLES </a:t>
            </a:r>
            <a:br>
              <a:rPr lang="fr-FR" dirty="0" smtClean="0"/>
            </a:br>
            <a:r>
              <a:rPr lang="fr-FR" dirty="0" smtClean="0"/>
              <a:t>POST PUBERTAIRES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753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DYSMENORRHEE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Douleur abdominale au moment des règles</a:t>
            </a:r>
          </a:p>
          <a:p>
            <a:r>
              <a:rPr lang="fr-FR" dirty="0"/>
              <a:t>P</a:t>
            </a:r>
            <a:r>
              <a:rPr lang="fr-FR" dirty="0" smtClean="0"/>
              <a:t>rimaires </a:t>
            </a:r>
            <a:r>
              <a:rPr lang="fr-FR" dirty="0" smtClean="0"/>
              <a:t>(aux cycles ovulatoires, 1 à 3 jours) ou secondaires (</a:t>
            </a:r>
            <a:r>
              <a:rPr lang="fr-FR" dirty="0" smtClean="0"/>
              <a:t>après </a:t>
            </a:r>
            <a:r>
              <a:rPr lang="fr-FR" dirty="0" smtClean="0"/>
              <a:t>plusieurs années, commence avec les règles puis au delà), organiques ou essentielles</a:t>
            </a:r>
          </a:p>
          <a:p>
            <a:r>
              <a:rPr lang="fr-FR" dirty="0" smtClean="0"/>
              <a:t>Favorisée par le tabac</a:t>
            </a:r>
          </a:p>
          <a:p>
            <a:r>
              <a:rPr lang="fr-FR" dirty="0" smtClean="0"/>
              <a:t>Signes associés : </a:t>
            </a:r>
            <a:r>
              <a:rPr lang="fr-FR" dirty="0" smtClean="0"/>
              <a:t>nausée, vomissement, diarrhées, migraines, troubles </a:t>
            </a:r>
            <a:r>
              <a:rPr lang="fr-FR" dirty="0" smtClean="0"/>
              <a:t>du sommeil</a:t>
            </a:r>
          </a:p>
          <a:p>
            <a:r>
              <a:rPr lang="fr-FR" dirty="0" smtClean="0"/>
              <a:t>Echographie pour éliminer des malformations </a:t>
            </a:r>
          </a:p>
          <a:p>
            <a:r>
              <a:rPr lang="fr-FR" dirty="0" smtClean="0"/>
              <a:t>Contractilité utérine, ischémie, prostaglandines, </a:t>
            </a:r>
            <a:r>
              <a:rPr lang="fr-FR" dirty="0" err="1" smtClean="0"/>
              <a:t>leukotriènes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2401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DYSMENORRHEE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Antalgiques, antispasmodiques : action inconstante</a:t>
            </a:r>
          </a:p>
          <a:p>
            <a:r>
              <a:rPr lang="fr-FR" dirty="0" smtClean="0"/>
              <a:t>AINS : essayer au moins sur 3 cycles, dès le début </a:t>
            </a:r>
          </a:p>
          <a:p>
            <a:r>
              <a:rPr lang="fr-FR" dirty="0" smtClean="0"/>
              <a:t>Progestatifs pour les plus </a:t>
            </a:r>
            <a:r>
              <a:rPr lang="fr-FR" dirty="0" smtClean="0"/>
              <a:t>jeunes</a:t>
            </a:r>
            <a:endParaRPr lang="fr-FR" dirty="0" smtClean="0"/>
          </a:p>
          <a:p>
            <a:r>
              <a:rPr lang="fr-FR" dirty="0" smtClean="0"/>
              <a:t>EP pour les plus âgées souhaitant une CO (+/- AINS si échec)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1257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ENDOMETRIOSE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Algies pelviennes acycliques, dysménorrhée résistantes aux traitements</a:t>
            </a:r>
          </a:p>
          <a:p>
            <a:r>
              <a:rPr lang="fr-FR" dirty="0" smtClean="0"/>
              <a:t>Fréquence des lésions atypiques (bulles blanches, jaunes ou rouges), peu sévères</a:t>
            </a:r>
          </a:p>
          <a:p>
            <a:r>
              <a:rPr lang="fr-FR" dirty="0" smtClean="0"/>
              <a:t>3 formes cliniques :</a:t>
            </a:r>
          </a:p>
          <a:p>
            <a:pPr lvl="1"/>
            <a:r>
              <a:rPr lang="fr-FR" dirty="0" smtClean="0"/>
              <a:t>Malformations génitales obstructives</a:t>
            </a:r>
          </a:p>
          <a:p>
            <a:pPr lvl="1"/>
            <a:r>
              <a:rPr lang="fr-FR" dirty="0" smtClean="0"/>
              <a:t>Reflux menstruel (</a:t>
            </a:r>
            <a:r>
              <a:rPr lang="fr-FR" dirty="0" smtClean="0"/>
              <a:t>après </a:t>
            </a:r>
            <a:r>
              <a:rPr lang="fr-FR" dirty="0" smtClean="0"/>
              <a:t>4 à 5 ans), péritonéales</a:t>
            </a:r>
          </a:p>
          <a:p>
            <a:pPr lvl="1"/>
            <a:r>
              <a:rPr lang="fr-FR" dirty="0" smtClean="0"/>
              <a:t>Sévère sur </a:t>
            </a:r>
            <a:r>
              <a:rPr lang="fr-FR" dirty="0" smtClean="0"/>
              <a:t>terrain prédisposant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511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Premières règles 12,8 ans (9,5-15)</a:t>
            </a:r>
          </a:p>
          <a:p>
            <a:r>
              <a:rPr lang="fr-FR" dirty="0" smtClean="0"/>
              <a:t>Premiers cycles anovulatoires (50%), irréguliers (80%)</a:t>
            </a:r>
          </a:p>
          <a:p>
            <a:r>
              <a:rPr lang="fr-FR" dirty="0" smtClean="0"/>
              <a:t>Régularisation en 2 à 3 ans (voire 5 ans)</a:t>
            </a:r>
          </a:p>
          <a:p>
            <a:r>
              <a:rPr lang="fr-FR" dirty="0" smtClean="0"/>
              <a:t>Absence ou insuffisance en progestérone, </a:t>
            </a:r>
            <a:r>
              <a:rPr lang="fr-FR" dirty="0" err="1" smtClean="0"/>
              <a:t>hyperandrogénie</a:t>
            </a:r>
            <a:r>
              <a:rPr lang="fr-FR" dirty="0" smtClean="0"/>
              <a:t> biologique modérée</a:t>
            </a:r>
          </a:p>
          <a:p>
            <a:r>
              <a:rPr lang="fr-FR" dirty="0" smtClean="0"/>
              <a:t>Echographie : ovaires de volume supérieur, aspect </a:t>
            </a:r>
            <a:r>
              <a:rPr lang="fr-FR" dirty="0" err="1" smtClean="0"/>
              <a:t>multifolliculaire</a:t>
            </a:r>
            <a:r>
              <a:rPr lang="fr-FR" dirty="0" smtClean="0"/>
              <a:t> (</a:t>
            </a:r>
            <a:r>
              <a:rPr lang="fr-FR" dirty="0" smtClean="0"/>
              <a:t>&gt;4</a:t>
            </a:r>
            <a:r>
              <a:rPr lang="fr-FR" dirty="0" smtClean="0"/>
              <a:t>, &gt;15mm)</a:t>
            </a:r>
          </a:p>
          <a:p>
            <a:r>
              <a:rPr lang="fr-FR" dirty="0" smtClean="0"/>
              <a:t>Irrégularités, cycles longs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762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SPANIOMENORRHEES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Cycles &gt;35 </a:t>
            </a:r>
            <a:r>
              <a:rPr lang="fr-FR" dirty="0" smtClean="0"/>
              <a:t>jours</a:t>
            </a:r>
          </a:p>
          <a:p>
            <a:r>
              <a:rPr lang="fr-FR" dirty="0" smtClean="0"/>
              <a:t>Clinique : </a:t>
            </a:r>
            <a:r>
              <a:rPr lang="fr-FR" dirty="0" smtClean="0"/>
              <a:t>antécédents, </a:t>
            </a:r>
            <a:r>
              <a:rPr lang="fr-FR" dirty="0" err="1" smtClean="0"/>
              <a:t>ménarche</a:t>
            </a:r>
            <a:r>
              <a:rPr lang="fr-FR" dirty="0" smtClean="0"/>
              <a:t>, surpoids, croissance, </a:t>
            </a:r>
            <a:r>
              <a:rPr lang="fr-FR" dirty="0" err="1" smtClean="0"/>
              <a:t>hyperandrogénie</a:t>
            </a:r>
            <a:r>
              <a:rPr lang="fr-FR" dirty="0" smtClean="0"/>
              <a:t>, état psychologique</a:t>
            </a:r>
          </a:p>
          <a:p>
            <a:r>
              <a:rPr lang="fr-FR" dirty="0" smtClean="0"/>
              <a:t>Fonctionnelle (stress, sport, TCA, maladie)</a:t>
            </a:r>
          </a:p>
          <a:p>
            <a:r>
              <a:rPr lang="fr-FR" dirty="0" err="1" smtClean="0"/>
              <a:t>Hyperandrogénie</a:t>
            </a:r>
            <a:endParaRPr lang="fr-FR" dirty="0" smtClean="0"/>
          </a:p>
          <a:p>
            <a:r>
              <a:rPr lang="fr-FR" dirty="0" err="1" smtClean="0"/>
              <a:t>Hyperprolactinémie</a:t>
            </a:r>
            <a:r>
              <a:rPr lang="fr-FR" dirty="0" smtClean="0"/>
              <a:t> : rare, galactorrhée, dosage hors stress, test TRH, adénome</a:t>
            </a:r>
          </a:p>
          <a:p>
            <a:r>
              <a:rPr lang="fr-FR" dirty="0" smtClean="0"/>
              <a:t>Insuffisance ovarienne incomplète : congénitale ou acquise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878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SPANIOMENORRHEES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Pas d’examen si </a:t>
            </a:r>
            <a:r>
              <a:rPr lang="fr-FR" dirty="0" err="1" smtClean="0"/>
              <a:t>ménarche</a:t>
            </a:r>
            <a:r>
              <a:rPr lang="fr-FR" dirty="0" smtClean="0"/>
              <a:t> &lt; 2ans </a:t>
            </a:r>
            <a:r>
              <a:rPr lang="fr-FR" dirty="0" smtClean="0"/>
              <a:t>et isolé</a:t>
            </a:r>
          </a:p>
          <a:p>
            <a:r>
              <a:rPr lang="fr-FR" dirty="0" smtClean="0"/>
              <a:t>A J3-J6 du cycle : LH, FSH</a:t>
            </a:r>
            <a:r>
              <a:rPr lang="fr-FR" dirty="0" smtClean="0"/>
              <a:t>, E2, </a:t>
            </a:r>
            <a:r>
              <a:rPr lang="fr-FR" dirty="0" err="1" smtClean="0"/>
              <a:t>T</a:t>
            </a:r>
            <a:r>
              <a:rPr lang="fr-FR" dirty="0" smtClean="0"/>
              <a:t>, PRL, +</a:t>
            </a:r>
            <a:r>
              <a:rPr lang="fr-FR" dirty="0" smtClean="0"/>
              <a:t>/-17OHP, SDHA</a:t>
            </a:r>
            <a:r>
              <a:rPr lang="fr-FR" dirty="0" smtClean="0"/>
              <a:t>, ∆4AD</a:t>
            </a:r>
            <a:r>
              <a:rPr lang="fr-FR" dirty="0" smtClean="0"/>
              <a:t>, glycémie, insulinémie, AMH, SHBG</a:t>
            </a:r>
          </a:p>
          <a:p>
            <a:r>
              <a:rPr lang="fr-FR" dirty="0" smtClean="0"/>
              <a:t>Echographie pelvienne (ovaires)</a:t>
            </a:r>
          </a:p>
          <a:p>
            <a:r>
              <a:rPr lang="fr-FR" dirty="0" smtClean="0"/>
              <a:t>Traitement </a:t>
            </a:r>
          </a:p>
          <a:p>
            <a:pPr lvl="1"/>
            <a:r>
              <a:rPr lang="fr-FR" dirty="0" smtClean="0"/>
              <a:t>Si fonctionnelle abstention ou </a:t>
            </a:r>
            <a:r>
              <a:rPr lang="fr-FR" dirty="0" smtClean="0"/>
              <a:t>D</a:t>
            </a:r>
            <a:r>
              <a:rPr lang="fr-FR" dirty="0" smtClean="0"/>
              <a:t>uphaston10 </a:t>
            </a:r>
            <a:r>
              <a:rPr lang="fr-FR" dirty="0" smtClean="0"/>
              <a:t>2cp/j ou </a:t>
            </a:r>
            <a:r>
              <a:rPr lang="fr-FR" dirty="0" smtClean="0"/>
              <a:t>L</a:t>
            </a:r>
            <a:r>
              <a:rPr lang="fr-FR" dirty="0" smtClean="0"/>
              <a:t>uteran10 </a:t>
            </a:r>
            <a:r>
              <a:rPr lang="fr-FR" dirty="0" smtClean="0"/>
              <a:t>1cp/j du </a:t>
            </a:r>
            <a:r>
              <a:rPr lang="fr-FR" dirty="0" smtClean="0"/>
              <a:t>16</a:t>
            </a:r>
            <a:r>
              <a:rPr lang="fr-FR" baseline="30000" dirty="0" smtClean="0"/>
              <a:t>ème</a:t>
            </a:r>
            <a:r>
              <a:rPr lang="fr-FR" dirty="0" smtClean="0"/>
              <a:t> au 25</a:t>
            </a:r>
            <a:r>
              <a:rPr lang="fr-FR" baseline="30000" dirty="0" smtClean="0"/>
              <a:t>ème</a:t>
            </a:r>
            <a:r>
              <a:rPr lang="fr-FR" dirty="0" smtClean="0"/>
              <a:t> du </a:t>
            </a:r>
            <a:r>
              <a:rPr lang="fr-FR" dirty="0" smtClean="0"/>
              <a:t>cycle</a:t>
            </a:r>
          </a:p>
          <a:p>
            <a:pPr lvl="1"/>
            <a:r>
              <a:rPr lang="fr-FR" dirty="0" smtClean="0"/>
              <a:t>Sinon </a:t>
            </a:r>
            <a:r>
              <a:rPr lang="fr-FR" dirty="0"/>
              <a:t>t</a:t>
            </a:r>
            <a:r>
              <a:rPr lang="fr-FR" dirty="0" smtClean="0"/>
              <a:t>raitement de la </a:t>
            </a:r>
            <a:r>
              <a:rPr lang="fr-FR" dirty="0" smtClean="0"/>
              <a:t>cause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496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METRORRAGIES PUBERTAIRES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Clinique :</a:t>
            </a:r>
          </a:p>
          <a:p>
            <a:pPr lvl="1"/>
            <a:r>
              <a:rPr lang="fr-FR" dirty="0" smtClean="0"/>
              <a:t>Saignements anormaux dans les 2 ans suivant la </a:t>
            </a:r>
            <a:r>
              <a:rPr lang="fr-FR" dirty="0" err="1" smtClean="0"/>
              <a:t>ménarche</a:t>
            </a:r>
            <a:r>
              <a:rPr lang="fr-FR" dirty="0" smtClean="0"/>
              <a:t>, plus rare, risque d’anémie</a:t>
            </a:r>
          </a:p>
          <a:p>
            <a:pPr lvl="1"/>
            <a:r>
              <a:rPr lang="fr-FR" dirty="0" smtClean="0"/>
              <a:t>Cycles courts </a:t>
            </a:r>
            <a:r>
              <a:rPr lang="fr-FR" dirty="0" smtClean="0"/>
              <a:t>ou normaux avec règles abondantes et/ou prolongées ou révélation par anémie aiguë</a:t>
            </a:r>
          </a:p>
          <a:p>
            <a:pPr lvl="1"/>
            <a:r>
              <a:rPr lang="fr-FR" dirty="0" smtClean="0"/>
              <a:t>Etablir calendrier (normal si </a:t>
            </a:r>
            <a:r>
              <a:rPr lang="fr-FR" dirty="0" smtClean="0"/>
              <a:t>&lt;7j, &lt;6 protections/j, &gt;21j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Recherche pathologie de l’hémostase (</a:t>
            </a:r>
            <a:r>
              <a:rPr lang="fr-FR" dirty="0" err="1" smtClean="0"/>
              <a:t>atcdt</a:t>
            </a:r>
            <a:r>
              <a:rPr lang="fr-FR" dirty="0" smtClean="0"/>
              <a:t> ou gravité)</a:t>
            </a:r>
          </a:p>
          <a:p>
            <a:pPr lvl="1"/>
            <a:r>
              <a:rPr lang="fr-FR" dirty="0" smtClean="0"/>
              <a:t>Retentissement clinique (FC</a:t>
            </a:r>
            <a:r>
              <a:rPr lang="fr-FR" dirty="0" smtClean="0"/>
              <a:t>, TA</a:t>
            </a:r>
            <a:r>
              <a:rPr lang="fr-FR" dirty="0" smtClean="0"/>
              <a:t>), biologique (NFS, fer, TP, TCA, fibrinogène) voire avis hémato, test de grossesse</a:t>
            </a:r>
          </a:p>
          <a:p>
            <a:pPr lvl="1"/>
            <a:r>
              <a:rPr lang="fr-FR" dirty="0" smtClean="0"/>
              <a:t>Ex gynéco si douleur ou activité sexuelle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94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SCORE DE HIGHAM</a:t>
            </a:r>
            <a:endParaRPr lang="fr-FR" dirty="0"/>
          </a:p>
        </p:txBody>
      </p:sp>
      <p:pic>
        <p:nvPicPr>
          <p:cNvPr id="5" name="Picture 5" descr="métrorragies score de Highma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689" r="1689"/>
          <a:stretch>
            <a:fillRect/>
          </a:stretch>
        </p:blipFill>
        <p:spPr>
          <a:xfrm>
            <a:off x="612775" y="1600200"/>
            <a:ext cx="8153400" cy="5072063"/>
          </a:xfrm>
        </p:spPr>
      </p:pic>
    </p:spTree>
    <p:extLst>
      <p:ext uri="{BB962C8B-B14F-4D97-AF65-F5344CB8AC3E}">
        <p14:creationId xmlns:p14="http://schemas.microsoft.com/office/powerpoint/2010/main" val="3432041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METRORRAGIES </a:t>
            </a:r>
            <a:r>
              <a:rPr lang="fr-FR" dirty="0" smtClean="0"/>
              <a:t>PUBERTAIRES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Etiologies : </a:t>
            </a:r>
          </a:p>
          <a:p>
            <a:pPr lvl="1"/>
            <a:r>
              <a:rPr lang="fr-FR" dirty="0" smtClean="0"/>
              <a:t>Métrorragies fonctionnelles (80%) : hypertrophie </a:t>
            </a:r>
            <a:r>
              <a:rPr lang="fr-FR" dirty="0" err="1" smtClean="0"/>
              <a:t>endométriale</a:t>
            </a:r>
            <a:r>
              <a:rPr lang="fr-FR" dirty="0" smtClean="0"/>
              <a:t> </a:t>
            </a:r>
            <a:r>
              <a:rPr lang="fr-FR" dirty="0" smtClean="0"/>
              <a:t>par insuffisance progestative</a:t>
            </a:r>
          </a:p>
          <a:p>
            <a:pPr lvl="1"/>
            <a:r>
              <a:rPr lang="fr-FR" dirty="0" smtClean="0"/>
              <a:t>Anomalie de l’hémostase</a:t>
            </a:r>
          </a:p>
          <a:p>
            <a:pPr lvl="2"/>
            <a:r>
              <a:rPr lang="fr-FR" dirty="0" smtClean="0"/>
              <a:t>Congénitales : </a:t>
            </a:r>
            <a:r>
              <a:rPr lang="fr-FR" dirty="0" err="1" smtClean="0"/>
              <a:t>Willebrand</a:t>
            </a:r>
            <a:r>
              <a:rPr lang="fr-FR" dirty="0" smtClean="0"/>
              <a:t>+++, déficits facteurs V, VII, X, anomalie fonction plaquettaire (anticiper si connue)</a:t>
            </a:r>
          </a:p>
          <a:p>
            <a:pPr lvl="2"/>
            <a:r>
              <a:rPr lang="fr-FR" dirty="0" smtClean="0"/>
              <a:t>Acquises : thrombopénies (PTI, CT) si &lt;20000</a:t>
            </a:r>
          </a:p>
          <a:p>
            <a:pPr lvl="1"/>
            <a:r>
              <a:rPr lang="fr-FR" dirty="0" smtClean="0"/>
              <a:t>Organiques : tumeurs cervico-vaginales ou ovariennes </a:t>
            </a:r>
            <a:r>
              <a:rPr lang="fr-FR" dirty="0" err="1" smtClean="0"/>
              <a:t>sécrétantes</a:t>
            </a:r>
            <a:r>
              <a:rPr lang="fr-FR" dirty="0" smtClean="0"/>
              <a:t>, grossesse, CO, infection génitale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8157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METRORRAGIES </a:t>
            </a:r>
            <a:r>
              <a:rPr lang="fr-FR" dirty="0" smtClean="0"/>
              <a:t>PUBERTAIRES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62505"/>
          </a:xfrm>
        </p:spPr>
        <p:txBody>
          <a:bodyPr/>
          <a:lstStyle/>
          <a:p>
            <a:r>
              <a:rPr lang="fr-FR" dirty="0" smtClean="0"/>
              <a:t>Traitement : </a:t>
            </a:r>
          </a:p>
          <a:p>
            <a:pPr lvl="1"/>
            <a:r>
              <a:rPr lang="fr-FR" dirty="0" err="1" smtClean="0"/>
              <a:t>Fumafer</a:t>
            </a:r>
            <a:r>
              <a:rPr lang="fr-FR" dirty="0" smtClean="0"/>
              <a:t> 2cp/</a:t>
            </a:r>
            <a:r>
              <a:rPr lang="fr-FR" dirty="0" smtClean="0"/>
              <a:t>j </a:t>
            </a:r>
            <a:r>
              <a:rPr lang="fr-FR" dirty="0" smtClean="0"/>
              <a:t>2 à 3 mois selon bilan</a:t>
            </a:r>
          </a:p>
          <a:p>
            <a:pPr lvl="1"/>
            <a:r>
              <a:rPr lang="fr-FR" dirty="0" smtClean="0"/>
              <a:t>Si cycles réguliers mais </a:t>
            </a:r>
            <a:r>
              <a:rPr lang="fr-FR" dirty="0" smtClean="0"/>
              <a:t>abondants </a:t>
            </a:r>
            <a:r>
              <a:rPr lang="fr-FR" dirty="0" smtClean="0"/>
              <a:t>ou </a:t>
            </a:r>
            <a:r>
              <a:rPr lang="fr-FR" dirty="0" smtClean="0"/>
              <a:t>longs 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Duphaston10 </a:t>
            </a:r>
            <a:r>
              <a:rPr lang="fr-FR" dirty="0" smtClean="0"/>
              <a:t>2cp/j du </a:t>
            </a:r>
            <a:r>
              <a:rPr lang="fr-FR" dirty="0" smtClean="0"/>
              <a:t>15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au </a:t>
            </a:r>
            <a:r>
              <a:rPr lang="fr-FR" dirty="0" smtClean="0"/>
              <a:t>27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j ou </a:t>
            </a:r>
            <a:r>
              <a:rPr lang="fr-FR" dirty="0" smtClean="0"/>
              <a:t>L</a:t>
            </a:r>
            <a:r>
              <a:rPr lang="fr-FR" dirty="0" smtClean="0"/>
              <a:t>uteran5 </a:t>
            </a:r>
            <a:r>
              <a:rPr lang="fr-FR" dirty="0" smtClean="0"/>
              <a:t>1 à 2 </a:t>
            </a:r>
            <a:r>
              <a:rPr lang="fr-FR" dirty="0" err="1" smtClean="0"/>
              <a:t>cp</a:t>
            </a:r>
            <a:r>
              <a:rPr lang="fr-FR" dirty="0" smtClean="0"/>
              <a:t>/j du </a:t>
            </a:r>
            <a:r>
              <a:rPr lang="fr-FR" dirty="0" smtClean="0"/>
              <a:t>15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au </a:t>
            </a:r>
            <a:r>
              <a:rPr lang="fr-FR" dirty="0" smtClean="0"/>
              <a:t>27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j </a:t>
            </a:r>
          </a:p>
          <a:p>
            <a:pPr lvl="1"/>
            <a:r>
              <a:rPr lang="fr-FR" dirty="0" smtClean="0"/>
              <a:t>&gt;10 changes/j ou &gt; 1 mois</a:t>
            </a:r>
          </a:p>
          <a:p>
            <a:pPr lvl="2"/>
            <a:r>
              <a:rPr lang="fr-FR" dirty="0" smtClean="0"/>
              <a:t>Anti fibrinolytique </a:t>
            </a:r>
            <a:r>
              <a:rPr lang="fr-FR" dirty="0" err="1"/>
              <a:t>E</a:t>
            </a:r>
            <a:r>
              <a:rPr lang="fr-FR" dirty="0" err="1" smtClean="0"/>
              <a:t>xacyl</a:t>
            </a:r>
            <a:r>
              <a:rPr lang="fr-FR" dirty="0" smtClean="0"/>
              <a:t> </a:t>
            </a:r>
            <a:r>
              <a:rPr lang="fr-FR" dirty="0" smtClean="0"/>
              <a:t>1 ampoule ou </a:t>
            </a:r>
            <a:r>
              <a:rPr lang="fr-FR" dirty="0" smtClean="0"/>
              <a:t>2cp</a:t>
            </a:r>
            <a:r>
              <a:rPr lang="fr-FR" dirty="0" smtClean="0"/>
              <a:t>/6h</a:t>
            </a:r>
          </a:p>
          <a:p>
            <a:pPr lvl="2"/>
            <a:r>
              <a:rPr lang="fr-FR" dirty="0" smtClean="0"/>
              <a:t>Si croissance non terminée : </a:t>
            </a:r>
            <a:r>
              <a:rPr lang="fr-FR" dirty="0"/>
              <a:t>L</a:t>
            </a:r>
            <a:r>
              <a:rPr lang="fr-FR" dirty="0" smtClean="0"/>
              <a:t>uteran10 1cp</a:t>
            </a:r>
            <a:r>
              <a:rPr lang="fr-FR" dirty="0" smtClean="0"/>
              <a:t>/j 20 jours puis de J10 à J25 cycle suivant puis </a:t>
            </a:r>
            <a:r>
              <a:rPr lang="fr-FR" dirty="0"/>
              <a:t>L</a:t>
            </a:r>
            <a:r>
              <a:rPr lang="fr-FR" dirty="0" smtClean="0"/>
              <a:t>uteran5 </a:t>
            </a:r>
            <a:r>
              <a:rPr lang="fr-FR" dirty="0" smtClean="0"/>
              <a:t>J10 à J25 6 mois</a:t>
            </a:r>
          </a:p>
          <a:p>
            <a:pPr lvl="2"/>
            <a:r>
              <a:rPr lang="fr-FR" dirty="0" smtClean="0"/>
              <a:t>Si croissance terminée : pilule EP monophasique </a:t>
            </a:r>
            <a:r>
              <a:rPr lang="fr-FR" dirty="0" err="1" smtClean="0"/>
              <a:t>normodosée</a:t>
            </a:r>
            <a:r>
              <a:rPr lang="fr-FR" dirty="0" smtClean="0"/>
              <a:t>, 2 plaquettes en suivant (antiémétiques)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429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METRORRAGIES </a:t>
            </a:r>
            <a:r>
              <a:rPr lang="fr-FR" dirty="0" smtClean="0"/>
              <a:t>PUBERTAIRES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Traitement hémorragie génitale grave :</a:t>
            </a:r>
          </a:p>
          <a:p>
            <a:pPr lvl="1"/>
            <a:r>
              <a:rPr lang="fr-FR" dirty="0" smtClean="0"/>
              <a:t>Urgence thérapeutique, risque de choc hémorragique</a:t>
            </a:r>
          </a:p>
          <a:p>
            <a:pPr lvl="1"/>
            <a:r>
              <a:rPr lang="fr-FR" dirty="0" smtClean="0"/>
              <a:t>Voie veineuse, remplissage, </a:t>
            </a:r>
            <a:r>
              <a:rPr lang="fr-FR" dirty="0" smtClean="0"/>
              <a:t>surveillance </a:t>
            </a:r>
            <a:r>
              <a:rPr lang="fr-FR" dirty="0" err="1" smtClean="0"/>
              <a:t>hémodynami-que</a:t>
            </a:r>
            <a:endParaRPr lang="fr-FR" dirty="0" smtClean="0"/>
          </a:p>
          <a:p>
            <a:pPr lvl="1"/>
            <a:r>
              <a:rPr lang="fr-FR" dirty="0" smtClean="0"/>
              <a:t>Traitement hormonal en urgence</a:t>
            </a:r>
          </a:p>
          <a:p>
            <a:pPr lvl="2"/>
            <a:r>
              <a:rPr lang="fr-FR" dirty="0" smtClean="0"/>
              <a:t>EP monophasique fortement dosé : </a:t>
            </a:r>
            <a:r>
              <a:rPr lang="fr-FR" dirty="0" err="1" smtClean="0"/>
              <a:t>S</a:t>
            </a:r>
            <a:r>
              <a:rPr lang="fr-FR" dirty="0" err="1" smtClean="0"/>
              <a:t>tediril</a:t>
            </a:r>
            <a:r>
              <a:rPr lang="fr-FR" dirty="0" smtClean="0"/>
              <a:t> </a:t>
            </a:r>
            <a:r>
              <a:rPr lang="fr-FR" dirty="0" smtClean="0"/>
              <a:t>ou </a:t>
            </a:r>
            <a:r>
              <a:rPr lang="fr-FR" dirty="0" err="1"/>
              <a:t>C</a:t>
            </a:r>
            <a:r>
              <a:rPr lang="fr-FR" dirty="0" err="1" smtClean="0"/>
              <a:t>ilest</a:t>
            </a:r>
            <a:r>
              <a:rPr lang="fr-FR" dirty="0" smtClean="0"/>
              <a:t> </a:t>
            </a:r>
            <a:r>
              <a:rPr lang="fr-FR" dirty="0" smtClean="0"/>
              <a:t>2 à 3 </a:t>
            </a:r>
            <a:r>
              <a:rPr lang="fr-FR" dirty="0" err="1" smtClean="0"/>
              <a:t>cp</a:t>
            </a:r>
            <a:r>
              <a:rPr lang="fr-FR" dirty="0" smtClean="0"/>
              <a:t> de suite puis 2/j </a:t>
            </a:r>
            <a:r>
              <a:rPr lang="fr-FR" dirty="0" err="1" smtClean="0"/>
              <a:t>pdt</a:t>
            </a:r>
            <a:r>
              <a:rPr lang="fr-FR" dirty="0" smtClean="0"/>
              <a:t> 8j </a:t>
            </a:r>
            <a:r>
              <a:rPr lang="fr-FR" dirty="0" smtClean="0"/>
              <a:t>puis 1/j  (2 plaquettes d’affilée)</a:t>
            </a:r>
          </a:p>
          <a:p>
            <a:pPr lvl="1"/>
            <a:r>
              <a:rPr lang="fr-FR" dirty="0" err="1" smtClean="0"/>
              <a:t>Exacyl</a:t>
            </a:r>
            <a:r>
              <a:rPr lang="fr-FR" dirty="0" smtClean="0"/>
              <a:t>, transfusion, antiémétique, fer</a:t>
            </a:r>
          </a:p>
          <a:p>
            <a:pPr lvl="1"/>
            <a:r>
              <a:rPr lang="fr-FR" dirty="0" smtClean="0"/>
              <a:t>Traitement EP 3 à 6 mois puis relai progestatif 6 à 12 mois</a:t>
            </a:r>
            <a:endParaRPr lang="fr-FR" dirty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06968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é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269</TotalTime>
  <Words>710</Words>
  <Application>Microsoft Macintosh PowerPoint</Application>
  <PresentationFormat>Présentation à l'écran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Médian</vt:lpstr>
      <vt:lpstr>ANOMALIES des CYCLES  POST PUBERTAIRES </vt:lpstr>
      <vt:lpstr>Présentation PowerPoint</vt:lpstr>
      <vt:lpstr>SPANIOMENORRHEES (1)</vt:lpstr>
      <vt:lpstr>SPANIOMENORRHEES (2)</vt:lpstr>
      <vt:lpstr>METRORRAGIES PUBERTAIRES</vt:lpstr>
      <vt:lpstr>SCORE DE HIGHAM</vt:lpstr>
      <vt:lpstr>METRORRAGIES PUBERTAIRES (1)</vt:lpstr>
      <vt:lpstr>METRORRAGIES PUBERTAIRES (2)</vt:lpstr>
      <vt:lpstr>METRORRAGIES PUBERTAIRES (3)</vt:lpstr>
      <vt:lpstr>DYSMENORRHEE (1)</vt:lpstr>
      <vt:lpstr>DYSMENORRHEE (2)</vt:lpstr>
      <vt:lpstr>ENDOMETRIOSE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ANOMALIES CYCLES POST PUBERTAIRES</dc:title>
  <dc:creator>AF</dc:creator>
  <cp:lastModifiedBy>AF</cp:lastModifiedBy>
  <cp:revision>22</cp:revision>
  <dcterms:created xsi:type="dcterms:W3CDTF">2012-04-01T20:52:13Z</dcterms:created>
  <dcterms:modified xsi:type="dcterms:W3CDTF">2012-04-05T20:26:41Z</dcterms:modified>
</cp:coreProperties>
</file>