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43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95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643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319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734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291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162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0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56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66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09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03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4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16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87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96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4F2B4-96AE-4F7E-B245-15E0B8E11FD9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15A657-F0FD-415B-900F-0C25401BFA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25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D808519-951E-44B2-90CF-9CFE8FA177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Canal carpien </a:t>
            </a:r>
            <a:br>
              <a:rPr lang="fr-FR" dirty="0"/>
            </a:br>
            <a:r>
              <a:rPr lang="fr-FR" dirty="0"/>
              <a:t>Point de vue du rhumatologue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E9B2DA32-3EBF-450D-AEC6-D1F94D1258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87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87F7254-B731-403C-91E5-D0AB7CFF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Diagnostic clinique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07CBF23-0480-4F39-928F-7BB57D6E8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Essentiellement paresthésies nocturnes dans le territoire médian</a:t>
            </a:r>
          </a:p>
          <a:p>
            <a:endParaRPr lang="fr-FR" dirty="0"/>
          </a:p>
          <a:p>
            <a:r>
              <a:rPr lang="fr-FR" dirty="0"/>
              <a:t>Évolution dans la durée de quelques mois à quelques années</a:t>
            </a:r>
          </a:p>
          <a:p>
            <a:endParaRPr lang="fr-FR" dirty="0"/>
          </a:p>
          <a:p>
            <a:r>
              <a:rPr lang="fr-FR" dirty="0"/>
              <a:t>Diagnostic différentiel avec les autres syndromes canalaires</a:t>
            </a:r>
          </a:p>
          <a:p>
            <a:r>
              <a:rPr lang="fr-FR" dirty="0"/>
              <a:t>Cubital au coude et canal de Guyon </a:t>
            </a:r>
          </a:p>
          <a:p>
            <a:r>
              <a:rPr lang="fr-FR" dirty="0"/>
              <a:t>irritation du radial dans le canal de </a:t>
            </a:r>
            <a:r>
              <a:rPr lang="fr-FR" dirty="0" err="1"/>
              <a:t>Fröhse</a:t>
            </a:r>
            <a:endParaRPr lang="fr-FR" dirty="0"/>
          </a:p>
          <a:p>
            <a:endParaRPr lang="fr-FR" dirty="0"/>
          </a:p>
          <a:p>
            <a:r>
              <a:rPr lang="fr-FR" dirty="0"/>
              <a:t>NCB frustres trainantes </a:t>
            </a:r>
          </a:p>
          <a:p>
            <a:r>
              <a:rPr lang="fr-FR" dirty="0"/>
              <a:t>Fréquence des syndromes de double </a:t>
            </a:r>
            <a:r>
              <a:rPr lang="fr-FR" dirty="0" err="1"/>
              <a:t>cruch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507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327A1A9E-6E0A-4825-B499-67B39ECDAF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538" y="13248"/>
            <a:ext cx="5959221" cy="591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7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68498A7C-1B4D-4F65-8663-A0BA93492E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20" y="198005"/>
            <a:ext cx="6350000" cy="63881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61C2F345-F46D-4E7E-A92C-1E057C1AE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380" y="1045654"/>
            <a:ext cx="476250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77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91743B8-EA38-4A3F-BFDE-1DF4BD18D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dirty="0"/>
              <a:t>Étiologie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2FF9833E-16E2-4ABD-93C5-3D6FE04BA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/>
              <a:t>Idiopathique &gt;50 % des cas</a:t>
            </a:r>
            <a:endParaRPr lang="fr-FR" sz="2400" b="1" dirty="0"/>
          </a:p>
          <a:p>
            <a:r>
              <a:rPr lang="fr-FR" sz="2400" b="1" dirty="0"/>
              <a:t>– traumatique : cal vicieux, séquelles de fractures du radius</a:t>
            </a:r>
          </a:p>
          <a:p>
            <a:r>
              <a:rPr lang="fr-FR" sz="2400" b="1" dirty="0"/>
              <a:t> - activités professionnelles (tableau n° 57 des maladies        Professionnelles      ordinateur ++) </a:t>
            </a:r>
          </a:p>
          <a:p>
            <a:r>
              <a:rPr lang="fr-FR" sz="2400" b="1" dirty="0"/>
              <a:t>- activités sportives répétitives</a:t>
            </a:r>
          </a:p>
          <a:p>
            <a:r>
              <a:rPr lang="fr-FR" sz="2400" b="1" dirty="0"/>
              <a:t>– endocrinienne : grossesse, hypothyroïdie, diabète </a:t>
            </a:r>
          </a:p>
          <a:p>
            <a:r>
              <a:rPr lang="fr-FR" sz="2400" b="1" dirty="0"/>
              <a:t>– rhumatismale : ténosynovite inflammatoire (polyarthrite rhumatoïde), infectieuse (tuberculose), arthrose, kyste synovial </a:t>
            </a:r>
          </a:p>
          <a:p>
            <a:r>
              <a:rPr lang="fr-FR" sz="2400" b="1" dirty="0"/>
              <a:t>– ou par dépôts </a:t>
            </a:r>
            <a:r>
              <a:rPr lang="fr-FR" sz="2400" b="1" dirty="0" err="1"/>
              <a:t>intracanalaires</a:t>
            </a:r>
            <a:r>
              <a:rPr lang="fr-FR" sz="2400" b="1" dirty="0"/>
              <a:t> de microcristaux : goutte, chondrocalcinose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71909D5D-3376-44EC-A04F-59087EBEA2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002" y="108712"/>
            <a:ext cx="3822192" cy="2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52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BFE20AD-BD2C-4072-8004-722A53549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0583"/>
            <a:ext cx="10515600" cy="1245171"/>
          </a:xfrm>
        </p:spPr>
        <p:txBody>
          <a:bodyPr/>
          <a:lstStyle/>
          <a:p>
            <a:pPr algn="ctr"/>
            <a:r>
              <a:rPr lang="fr-FR" sz="6000" b="1" dirty="0"/>
              <a:t>Traitement</a:t>
            </a:r>
            <a:r>
              <a:rPr lang="fr-FR" dirty="0"/>
              <a:t> </a:t>
            </a:r>
            <a:r>
              <a:rPr lang="fr-FR" sz="6000" b="1" dirty="0"/>
              <a:t>médical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6855F44-449E-4425-834B-D191B6912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0120"/>
            <a:ext cx="10515600" cy="5216843"/>
          </a:xfrm>
        </p:spPr>
        <p:txBody>
          <a:bodyPr/>
          <a:lstStyle/>
          <a:p>
            <a:r>
              <a:rPr lang="fr-FR" dirty="0"/>
              <a:t>Indiqué dans les formes sensitives pures </a:t>
            </a:r>
          </a:p>
          <a:p>
            <a:endParaRPr lang="fr-FR" dirty="0"/>
          </a:p>
          <a:p>
            <a:r>
              <a:rPr lang="fr-FR" dirty="0"/>
              <a:t>Port attelle nocturne</a:t>
            </a:r>
          </a:p>
          <a:p>
            <a:r>
              <a:rPr lang="fr-FR" dirty="0"/>
              <a:t>Infiltration (dérivé corticoïde + Xylocaïne pour faire volume)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7464D315-86C0-4671-8235-3442822C5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778" y="3286125"/>
            <a:ext cx="66675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31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23103</TotalTime>
  <Words>145</Words>
  <Application>Microsoft Office PowerPoint</Application>
  <PresentationFormat>Grand écran</PresentationFormat>
  <Paragraphs>25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Facette</vt:lpstr>
      <vt:lpstr>Canal carpien  Point de vue du rhumatologue</vt:lpstr>
      <vt:lpstr>Diagnostic clinique</vt:lpstr>
      <vt:lpstr>Présentation PowerPoint</vt:lpstr>
      <vt:lpstr>Présentation PowerPoint</vt:lpstr>
      <vt:lpstr>Étiologie</vt:lpstr>
      <vt:lpstr>Traitement médical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Canal carpien  Point de vue du rhumatologue</dc:title>
  <dc:creator>Alain Guinamard</dc:creator>
  <cp:lastModifiedBy>CMGB</cp:lastModifiedBy>
  <cp:revision>7</cp:revision>
  <dcterms:created xsi:type="dcterms:W3CDTF">2018-05-22T08:22:45Z</dcterms:created>
  <dcterms:modified xsi:type="dcterms:W3CDTF">2018-06-28T15:36:28Z</dcterms:modified>
</cp:coreProperties>
</file>