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58" r:id="rId5"/>
    <p:sldId id="260" r:id="rId6"/>
    <p:sldId id="261" r:id="rId7"/>
    <p:sldId id="262" r:id="rId8"/>
    <p:sldId id="302" r:id="rId9"/>
    <p:sldId id="289" r:id="rId10"/>
    <p:sldId id="291" r:id="rId11"/>
    <p:sldId id="298" r:id="rId12"/>
    <p:sldId id="272" r:id="rId13"/>
    <p:sldId id="303" r:id="rId14"/>
    <p:sldId id="264" r:id="rId15"/>
    <p:sldId id="267" r:id="rId16"/>
    <p:sldId id="268" r:id="rId17"/>
    <p:sldId id="265" r:id="rId18"/>
    <p:sldId id="307" r:id="rId19"/>
    <p:sldId id="266" r:id="rId20"/>
    <p:sldId id="269" r:id="rId21"/>
    <p:sldId id="308" r:id="rId22"/>
    <p:sldId id="274" r:id="rId23"/>
    <p:sldId id="284" r:id="rId24"/>
    <p:sldId id="309" r:id="rId25"/>
    <p:sldId id="304" r:id="rId26"/>
    <p:sldId id="305" r:id="rId27"/>
    <p:sldId id="306" r:id="rId28"/>
    <p:sldId id="310" r:id="rId29"/>
    <p:sldId id="311" r:id="rId30"/>
    <p:sldId id="312" r:id="rId31"/>
    <p:sldId id="286" r:id="rId32"/>
    <p:sldId id="287" r:id="rId33"/>
    <p:sldId id="313" r:id="rId34"/>
    <p:sldId id="314" r:id="rId35"/>
    <p:sldId id="285" r:id="rId36"/>
    <p:sldId id="292" r:id="rId37"/>
    <p:sldId id="275" r:id="rId38"/>
    <p:sldId id="316" r:id="rId39"/>
    <p:sldId id="315" r:id="rId40"/>
    <p:sldId id="293" r:id="rId41"/>
    <p:sldId id="317" r:id="rId42"/>
    <p:sldId id="318" r:id="rId43"/>
    <p:sldId id="294" r:id="rId44"/>
    <p:sldId id="325" r:id="rId45"/>
    <p:sldId id="277" r:id="rId46"/>
    <p:sldId id="296" r:id="rId47"/>
    <p:sldId id="283" r:id="rId48"/>
    <p:sldId id="320" r:id="rId49"/>
    <p:sldId id="282" r:id="rId50"/>
    <p:sldId id="270" r:id="rId51"/>
    <p:sldId id="271" r:id="rId52"/>
    <p:sldId id="299" r:id="rId53"/>
    <p:sldId id="300" r:id="rId54"/>
    <p:sldId id="319" r:id="rId55"/>
    <p:sldId id="322" r:id="rId56"/>
    <p:sldId id="323" r:id="rId57"/>
    <p:sldId id="324" r:id="rId58"/>
    <p:sldId id="326" r:id="rId59"/>
    <p:sldId id="327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VEUREN Charlotte" initials="VC" lastIdx="3" clrIdx="0">
    <p:extLst>
      <p:ext uri="{19B8F6BF-5375-455C-9EA6-DF929625EA0E}">
        <p15:presenceInfo xmlns:p15="http://schemas.microsoft.com/office/powerpoint/2012/main" userId="S-1-5-21-511126792-1045985194-968895117-14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3T11:44:11.994" idx="2">
    <p:pos x="10" y="10"/>
    <p:text>synrdome metabolique = tour de taille + 2 fdr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BF315-3356-4169-97A7-2D75C5671E6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DC1009-49D4-49F8-8022-69667D651848}">
      <dgm:prSet/>
      <dgm:spPr/>
      <dgm:t>
        <a:bodyPr/>
        <a:lstStyle/>
        <a:p>
          <a:r>
            <a:rPr lang="fr-FR" dirty="0"/>
            <a:t>L’alcool</a:t>
          </a:r>
          <a:endParaRPr lang="en-US" dirty="0"/>
        </a:p>
      </dgm:t>
    </dgm:pt>
    <dgm:pt modelId="{E80C85D7-7FC4-4311-8993-7C142ECBEB6B}" type="parTrans" cxnId="{6C9304AB-2BC2-46EC-8F23-F56E36EBF56B}">
      <dgm:prSet/>
      <dgm:spPr/>
      <dgm:t>
        <a:bodyPr/>
        <a:lstStyle/>
        <a:p>
          <a:endParaRPr lang="en-US"/>
        </a:p>
      </dgm:t>
    </dgm:pt>
    <dgm:pt modelId="{5DA700B3-64DB-47E4-9B8F-9E96D41B4C3F}" type="sibTrans" cxnId="{6C9304AB-2BC2-46EC-8F23-F56E36EBF56B}">
      <dgm:prSet/>
      <dgm:spPr/>
      <dgm:t>
        <a:bodyPr/>
        <a:lstStyle/>
        <a:p>
          <a:endParaRPr lang="en-US"/>
        </a:p>
      </dgm:t>
    </dgm:pt>
    <dgm:pt modelId="{1F7494C7-08CC-4C9F-8F02-38A8F68E9F11}">
      <dgm:prSet/>
      <dgm:spPr/>
      <dgm:t>
        <a:bodyPr/>
        <a:lstStyle/>
        <a:p>
          <a:r>
            <a:rPr lang="fr-FR" dirty="0"/>
            <a:t>Virale : VHB-VHC</a:t>
          </a:r>
          <a:endParaRPr lang="en-US" dirty="0"/>
        </a:p>
      </dgm:t>
    </dgm:pt>
    <dgm:pt modelId="{6FA78E18-2884-4CAD-9DB7-243A5D5A2C7E}" type="parTrans" cxnId="{EE92D142-026F-493D-8668-FB75D8696877}">
      <dgm:prSet/>
      <dgm:spPr/>
      <dgm:t>
        <a:bodyPr/>
        <a:lstStyle/>
        <a:p>
          <a:endParaRPr lang="en-US"/>
        </a:p>
      </dgm:t>
    </dgm:pt>
    <dgm:pt modelId="{B829F408-5E33-45BF-9138-F29FCE2BEA52}" type="sibTrans" cxnId="{EE92D142-026F-493D-8668-FB75D8696877}">
      <dgm:prSet/>
      <dgm:spPr/>
      <dgm:t>
        <a:bodyPr/>
        <a:lstStyle/>
        <a:p>
          <a:endParaRPr lang="en-US"/>
        </a:p>
      </dgm:t>
    </dgm:pt>
    <dgm:pt modelId="{72140830-8BF9-418C-AAA4-9B3898A60E0A}">
      <dgm:prSet/>
      <dgm:spPr/>
      <dgm:t>
        <a:bodyPr/>
        <a:lstStyle/>
        <a:p>
          <a:r>
            <a:rPr lang="fr-FR" dirty="0"/>
            <a:t>Auto-immune : HAI-CBP-CSP</a:t>
          </a:r>
          <a:endParaRPr lang="en-US" dirty="0"/>
        </a:p>
      </dgm:t>
    </dgm:pt>
    <dgm:pt modelId="{38FE8A5B-DDB1-4C16-8610-AFD65F8C6C4D}" type="parTrans" cxnId="{1842CA63-A5A9-4F6A-982E-F06A9AF2B0A9}">
      <dgm:prSet/>
      <dgm:spPr/>
      <dgm:t>
        <a:bodyPr/>
        <a:lstStyle/>
        <a:p>
          <a:endParaRPr lang="en-US"/>
        </a:p>
      </dgm:t>
    </dgm:pt>
    <dgm:pt modelId="{976E05A0-5786-488D-95C1-17D65D360739}" type="sibTrans" cxnId="{1842CA63-A5A9-4F6A-982E-F06A9AF2B0A9}">
      <dgm:prSet/>
      <dgm:spPr/>
      <dgm:t>
        <a:bodyPr/>
        <a:lstStyle/>
        <a:p>
          <a:endParaRPr lang="en-US"/>
        </a:p>
      </dgm:t>
    </dgm:pt>
    <dgm:pt modelId="{91BCB576-98CE-4243-A184-C3A6B6B128A0}">
      <dgm:prSet/>
      <dgm:spPr/>
      <dgm:t>
        <a:bodyPr/>
        <a:lstStyle/>
        <a:p>
          <a:r>
            <a:rPr lang="en-US" dirty="0"/>
            <a:t>Causes rares : Wilson, deficit </a:t>
          </a:r>
          <a:r>
            <a:rPr lang="en-US" dirty="0" err="1"/>
            <a:t>en</a:t>
          </a:r>
          <a:r>
            <a:rPr lang="en-US" dirty="0"/>
            <a:t> alpha-1-antitrypsine…</a:t>
          </a:r>
        </a:p>
      </dgm:t>
    </dgm:pt>
    <dgm:pt modelId="{14E79E5C-4B81-4AFA-B5CB-692EB7794C24}" type="parTrans" cxnId="{436175CF-532E-4937-955A-62D9A02D6638}">
      <dgm:prSet/>
      <dgm:spPr/>
      <dgm:t>
        <a:bodyPr/>
        <a:lstStyle/>
        <a:p>
          <a:endParaRPr lang="en-US"/>
        </a:p>
      </dgm:t>
    </dgm:pt>
    <dgm:pt modelId="{64D529B3-235C-4DA5-87F6-4BC1546BAA90}" type="sibTrans" cxnId="{436175CF-532E-4937-955A-62D9A02D6638}">
      <dgm:prSet/>
      <dgm:spPr/>
      <dgm:t>
        <a:bodyPr/>
        <a:lstStyle/>
        <a:p>
          <a:endParaRPr lang="en-US"/>
        </a:p>
      </dgm:t>
    </dgm:pt>
    <dgm:pt modelId="{2052F7CB-6C9E-4BB9-A758-88AB21239B6E}">
      <dgm:prSet/>
      <dgm:spPr/>
      <dgm:t>
        <a:bodyPr/>
        <a:lstStyle/>
        <a:p>
          <a:r>
            <a:rPr lang="fr-FR" dirty="0"/>
            <a:t>NASH (MASH)</a:t>
          </a:r>
          <a:endParaRPr lang="en-US" dirty="0"/>
        </a:p>
      </dgm:t>
    </dgm:pt>
    <dgm:pt modelId="{BCE7FEB5-342C-4634-9CC7-90ED46385067}" type="parTrans" cxnId="{3B5DEC91-2E8E-441C-871E-90846F05FCB1}">
      <dgm:prSet/>
      <dgm:spPr/>
      <dgm:t>
        <a:bodyPr/>
        <a:lstStyle/>
        <a:p>
          <a:endParaRPr lang="fr-FR"/>
        </a:p>
      </dgm:t>
    </dgm:pt>
    <dgm:pt modelId="{2A76BF6E-0F82-4FD0-916E-8068F2A84BC2}" type="sibTrans" cxnId="{3B5DEC91-2E8E-441C-871E-90846F05FCB1}">
      <dgm:prSet/>
      <dgm:spPr/>
      <dgm:t>
        <a:bodyPr/>
        <a:lstStyle/>
        <a:p>
          <a:endParaRPr lang="fr-FR"/>
        </a:p>
      </dgm:t>
    </dgm:pt>
    <dgm:pt modelId="{E0152668-76D8-4B32-BE37-0A74CEF98E17}">
      <dgm:prSet/>
      <dgm:spPr/>
      <dgm:t>
        <a:bodyPr/>
        <a:lstStyle/>
        <a:p>
          <a:r>
            <a:rPr lang="fr-FR"/>
            <a:t>Hemochromatose génétique</a:t>
          </a:r>
          <a:endParaRPr lang="en-US" dirty="0"/>
        </a:p>
      </dgm:t>
    </dgm:pt>
    <dgm:pt modelId="{044DEA02-ABE7-44B1-BCEF-3311479C43D7}" type="parTrans" cxnId="{B81B50FA-B661-4C1C-AA83-404E37593EC9}">
      <dgm:prSet/>
      <dgm:spPr/>
      <dgm:t>
        <a:bodyPr/>
        <a:lstStyle/>
        <a:p>
          <a:endParaRPr lang="fr-FR"/>
        </a:p>
      </dgm:t>
    </dgm:pt>
    <dgm:pt modelId="{C7A40A79-A909-46B2-AA0B-A5DF44092690}" type="sibTrans" cxnId="{B81B50FA-B661-4C1C-AA83-404E37593EC9}">
      <dgm:prSet/>
      <dgm:spPr/>
      <dgm:t>
        <a:bodyPr/>
        <a:lstStyle/>
        <a:p>
          <a:endParaRPr lang="fr-FR"/>
        </a:p>
      </dgm:t>
    </dgm:pt>
    <dgm:pt modelId="{7FF2FD74-6500-492E-BA49-E5A581D5FF57}">
      <dgm:prSet/>
      <dgm:spPr/>
      <dgm:t>
        <a:bodyPr/>
        <a:lstStyle/>
        <a:p>
          <a:endParaRPr lang="en-US"/>
        </a:p>
      </dgm:t>
    </dgm:pt>
    <dgm:pt modelId="{3D17C88F-BBAF-4BD1-B944-310B7C4E6BA5}" type="parTrans" cxnId="{85B9AD22-1D50-47EB-AE5D-0BB9FDBA0678}">
      <dgm:prSet/>
      <dgm:spPr/>
      <dgm:t>
        <a:bodyPr/>
        <a:lstStyle/>
        <a:p>
          <a:endParaRPr lang="fr-FR"/>
        </a:p>
      </dgm:t>
    </dgm:pt>
    <dgm:pt modelId="{A774D1EC-C68D-48E0-97EE-2916C64707E6}" type="sibTrans" cxnId="{85B9AD22-1D50-47EB-AE5D-0BB9FDBA0678}">
      <dgm:prSet/>
      <dgm:spPr/>
      <dgm:t>
        <a:bodyPr/>
        <a:lstStyle/>
        <a:p>
          <a:endParaRPr lang="fr-FR"/>
        </a:p>
      </dgm:t>
    </dgm:pt>
    <dgm:pt modelId="{A798F117-2708-9D4B-99E1-39A0A20A0211}" type="pres">
      <dgm:prSet presAssocID="{E6FBF315-3356-4169-97A7-2D75C5671E60}" presName="vert0" presStyleCnt="0">
        <dgm:presLayoutVars>
          <dgm:dir/>
          <dgm:animOne val="branch"/>
          <dgm:animLvl val="lvl"/>
        </dgm:presLayoutVars>
      </dgm:prSet>
      <dgm:spPr/>
    </dgm:pt>
    <dgm:pt modelId="{D225C208-8598-9446-9840-2BE0938EAC26}" type="pres">
      <dgm:prSet presAssocID="{9EDC1009-49D4-49F8-8022-69667D651848}" presName="thickLine" presStyleLbl="alignNode1" presStyleIdx="0" presStyleCnt="7"/>
      <dgm:spPr/>
    </dgm:pt>
    <dgm:pt modelId="{9D97E69D-F317-DB4F-B2CD-5216B079ADD9}" type="pres">
      <dgm:prSet presAssocID="{9EDC1009-49D4-49F8-8022-69667D651848}" presName="horz1" presStyleCnt="0"/>
      <dgm:spPr/>
    </dgm:pt>
    <dgm:pt modelId="{F6D12130-7AD1-7845-AF68-97C06E2339C8}" type="pres">
      <dgm:prSet presAssocID="{9EDC1009-49D4-49F8-8022-69667D651848}" presName="tx1" presStyleLbl="revTx" presStyleIdx="0" presStyleCnt="7"/>
      <dgm:spPr/>
    </dgm:pt>
    <dgm:pt modelId="{54F8D4C1-E9BA-E747-9349-68A288E2FC43}" type="pres">
      <dgm:prSet presAssocID="{9EDC1009-49D4-49F8-8022-69667D651848}" presName="vert1" presStyleCnt="0"/>
      <dgm:spPr/>
    </dgm:pt>
    <dgm:pt modelId="{584331F9-D336-4B6B-AAAE-CFACF324364F}" type="pres">
      <dgm:prSet presAssocID="{2052F7CB-6C9E-4BB9-A758-88AB21239B6E}" presName="thickLine" presStyleLbl="alignNode1" presStyleIdx="1" presStyleCnt="7"/>
      <dgm:spPr/>
    </dgm:pt>
    <dgm:pt modelId="{9153A473-B1AE-45FA-8A5C-04068577E718}" type="pres">
      <dgm:prSet presAssocID="{2052F7CB-6C9E-4BB9-A758-88AB21239B6E}" presName="horz1" presStyleCnt="0"/>
      <dgm:spPr/>
    </dgm:pt>
    <dgm:pt modelId="{7F7338B9-4210-468E-92E4-B0E1F78F5E6B}" type="pres">
      <dgm:prSet presAssocID="{2052F7CB-6C9E-4BB9-A758-88AB21239B6E}" presName="tx1" presStyleLbl="revTx" presStyleIdx="1" presStyleCnt="7"/>
      <dgm:spPr/>
    </dgm:pt>
    <dgm:pt modelId="{7F9BD33C-2898-49C0-8200-F911B5860C55}" type="pres">
      <dgm:prSet presAssocID="{2052F7CB-6C9E-4BB9-A758-88AB21239B6E}" presName="vert1" presStyleCnt="0"/>
      <dgm:spPr/>
    </dgm:pt>
    <dgm:pt modelId="{945DB468-508F-A446-A84D-11CCF9188BEA}" type="pres">
      <dgm:prSet presAssocID="{1F7494C7-08CC-4C9F-8F02-38A8F68E9F11}" presName="thickLine" presStyleLbl="alignNode1" presStyleIdx="2" presStyleCnt="7"/>
      <dgm:spPr/>
    </dgm:pt>
    <dgm:pt modelId="{343B9870-7752-D14F-9EB2-AB3128A7F30B}" type="pres">
      <dgm:prSet presAssocID="{1F7494C7-08CC-4C9F-8F02-38A8F68E9F11}" presName="horz1" presStyleCnt="0"/>
      <dgm:spPr/>
    </dgm:pt>
    <dgm:pt modelId="{1807BB72-20D6-3946-8E72-F3CCD93735DA}" type="pres">
      <dgm:prSet presAssocID="{1F7494C7-08CC-4C9F-8F02-38A8F68E9F11}" presName="tx1" presStyleLbl="revTx" presStyleIdx="2" presStyleCnt="7"/>
      <dgm:spPr/>
    </dgm:pt>
    <dgm:pt modelId="{CFE6948B-C409-0447-921A-D1AE93AB18F4}" type="pres">
      <dgm:prSet presAssocID="{1F7494C7-08CC-4C9F-8F02-38A8F68E9F11}" presName="vert1" presStyleCnt="0"/>
      <dgm:spPr/>
    </dgm:pt>
    <dgm:pt modelId="{C52CC406-3747-C24E-BB5C-6041595731F6}" type="pres">
      <dgm:prSet presAssocID="{72140830-8BF9-418C-AAA4-9B3898A60E0A}" presName="thickLine" presStyleLbl="alignNode1" presStyleIdx="3" presStyleCnt="7"/>
      <dgm:spPr/>
    </dgm:pt>
    <dgm:pt modelId="{1DC5D322-0EF9-484D-967F-AD384AE77EEC}" type="pres">
      <dgm:prSet presAssocID="{72140830-8BF9-418C-AAA4-9B3898A60E0A}" presName="horz1" presStyleCnt="0"/>
      <dgm:spPr/>
    </dgm:pt>
    <dgm:pt modelId="{A2B89030-2FF7-CE44-94CC-0E4114405B64}" type="pres">
      <dgm:prSet presAssocID="{72140830-8BF9-418C-AAA4-9B3898A60E0A}" presName="tx1" presStyleLbl="revTx" presStyleIdx="3" presStyleCnt="7"/>
      <dgm:spPr/>
    </dgm:pt>
    <dgm:pt modelId="{F9AA2966-EECA-5046-AA4A-12FBE23D61E1}" type="pres">
      <dgm:prSet presAssocID="{72140830-8BF9-418C-AAA4-9B3898A60E0A}" presName="vert1" presStyleCnt="0"/>
      <dgm:spPr/>
    </dgm:pt>
    <dgm:pt modelId="{9305BA9C-7BEF-4D99-8507-7946F7CF3F79}" type="pres">
      <dgm:prSet presAssocID="{E0152668-76D8-4B32-BE37-0A74CEF98E17}" presName="thickLine" presStyleLbl="alignNode1" presStyleIdx="4" presStyleCnt="7"/>
      <dgm:spPr/>
    </dgm:pt>
    <dgm:pt modelId="{F99914D7-A8C2-43C1-88DA-7790A92267B6}" type="pres">
      <dgm:prSet presAssocID="{E0152668-76D8-4B32-BE37-0A74CEF98E17}" presName="horz1" presStyleCnt="0"/>
      <dgm:spPr/>
    </dgm:pt>
    <dgm:pt modelId="{12BDF8ED-2CC3-4A31-94C3-E1B7657DB087}" type="pres">
      <dgm:prSet presAssocID="{E0152668-76D8-4B32-BE37-0A74CEF98E17}" presName="tx1" presStyleLbl="revTx" presStyleIdx="4" presStyleCnt="7"/>
      <dgm:spPr/>
    </dgm:pt>
    <dgm:pt modelId="{7C75BD76-8271-4715-A691-7F89E0D87B40}" type="pres">
      <dgm:prSet presAssocID="{E0152668-76D8-4B32-BE37-0A74CEF98E17}" presName="vert1" presStyleCnt="0"/>
      <dgm:spPr/>
    </dgm:pt>
    <dgm:pt modelId="{73A34DD3-EE78-2743-B385-B824D29481D0}" type="pres">
      <dgm:prSet presAssocID="{91BCB576-98CE-4243-A184-C3A6B6B128A0}" presName="thickLine" presStyleLbl="alignNode1" presStyleIdx="5" presStyleCnt="7"/>
      <dgm:spPr/>
    </dgm:pt>
    <dgm:pt modelId="{F441FB64-FBED-E340-8F67-63C9061EA57A}" type="pres">
      <dgm:prSet presAssocID="{91BCB576-98CE-4243-A184-C3A6B6B128A0}" presName="horz1" presStyleCnt="0"/>
      <dgm:spPr/>
    </dgm:pt>
    <dgm:pt modelId="{2EE918A6-4E2B-774B-A08C-32E5F3D4FFAC}" type="pres">
      <dgm:prSet presAssocID="{91BCB576-98CE-4243-A184-C3A6B6B128A0}" presName="tx1" presStyleLbl="revTx" presStyleIdx="5" presStyleCnt="7"/>
      <dgm:spPr/>
    </dgm:pt>
    <dgm:pt modelId="{0CB2B3B6-21EA-C247-AAAD-2348FC5D7D38}" type="pres">
      <dgm:prSet presAssocID="{91BCB576-98CE-4243-A184-C3A6B6B128A0}" presName="vert1" presStyleCnt="0"/>
      <dgm:spPr/>
    </dgm:pt>
    <dgm:pt modelId="{71FC9F40-6C35-48CC-B552-2DEFAF35F608}" type="pres">
      <dgm:prSet presAssocID="{7FF2FD74-6500-492E-BA49-E5A581D5FF57}" presName="thickLine" presStyleLbl="alignNode1" presStyleIdx="6" presStyleCnt="7"/>
      <dgm:spPr/>
    </dgm:pt>
    <dgm:pt modelId="{6AEDDF38-86C7-492D-8B51-17F30EBED06A}" type="pres">
      <dgm:prSet presAssocID="{7FF2FD74-6500-492E-BA49-E5A581D5FF57}" presName="horz1" presStyleCnt="0"/>
      <dgm:spPr/>
    </dgm:pt>
    <dgm:pt modelId="{74F1CC01-1327-4001-92C2-2EB8FEECB6FC}" type="pres">
      <dgm:prSet presAssocID="{7FF2FD74-6500-492E-BA49-E5A581D5FF57}" presName="tx1" presStyleLbl="revTx" presStyleIdx="6" presStyleCnt="7"/>
      <dgm:spPr/>
    </dgm:pt>
    <dgm:pt modelId="{8B1C1222-EC10-4088-8F5C-B62FA1574155}" type="pres">
      <dgm:prSet presAssocID="{7FF2FD74-6500-492E-BA49-E5A581D5FF57}" presName="vert1" presStyleCnt="0"/>
      <dgm:spPr/>
    </dgm:pt>
  </dgm:ptLst>
  <dgm:cxnLst>
    <dgm:cxn modelId="{1B123913-04F4-2C4F-9C58-16E1AB1AD668}" type="presOf" srcId="{9EDC1009-49D4-49F8-8022-69667D651848}" destId="{F6D12130-7AD1-7845-AF68-97C06E2339C8}" srcOrd="0" destOrd="0" presId="urn:microsoft.com/office/officeart/2008/layout/LinedList"/>
    <dgm:cxn modelId="{85B9AD22-1D50-47EB-AE5D-0BB9FDBA0678}" srcId="{E6FBF315-3356-4169-97A7-2D75C5671E60}" destId="{7FF2FD74-6500-492E-BA49-E5A581D5FF57}" srcOrd="6" destOrd="0" parTransId="{3D17C88F-BBAF-4BD1-B944-310B7C4E6BA5}" sibTransId="{A774D1EC-C68D-48E0-97EE-2916C64707E6}"/>
    <dgm:cxn modelId="{C4BAAF38-2309-5A4C-A5EE-6560B973B959}" type="presOf" srcId="{1F7494C7-08CC-4C9F-8F02-38A8F68E9F11}" destId="{1807BB72-20D6-3946-8E72-F3CCD93735DA}" srcOrd="0" destOrd="0" presId="urn:microsoft.com/office/officeart/2008/layout/LinedList"/>
    <dgm:cxn modelId="{EE92D142-026F-493D-8668-FB75D8696877}" srcId="{E6FBF315-3356-4169-97A7-2D75C5671E60}" destId="{1F7494C7-08CC-4C9F-8F02-38A8F68E9F11}" srcOrd="2" destOrd="0" parTransId="{6FA78E18-2884-4CAD-9DB7-243A5D5A2C7E}" sibTransId="{B829F408-5E33-45BF-9138-F29FCE2BEA52}"/>
    <dgm:cxn modelId="{1842CA63-A5A9-4F6A-982E-F06A9AF2B0A9}" srcId="{E6FBF315-3356-4169-97A7-2D75C5671E60}" destId="{72140830-8BF9-418C-AAA4-9B3898A60E0A}" srcOrd="3" destOrd="0" parTransId="{38FE8A5B-DDB1-4C16-8610-AFD65F8C6C4D}" sibTransId="{976E05A0-5786-488D-95C1-17D65D360739}"/>
    <dgm:cxn modelId="{BD049281-2A50-4931-AD2F-F1A817479DB9}" type="presOf" srcId="{7FF2FD74-6500-492E-BA49-E5A581D5FF57}" destId="{74F1CC01-1327-4001-92C2-2EB8FEECB6FC}" srcOrd="0" destOrd="0" presId="urn:microsoft.com/office/officeart/2008/layout/LinedList"/>
    <dgm:cxn modelId="{4D870686-609B-0B45-B347-8E485383A7A5}" type="presOf" srcId="{91BCB576-98CE-4243-A184-C3A6B6B128A0}" destId="{2EE918A6-4E2B-774B-A08C-32E5F3D4FFAC}" srcOrd="0" destOrd="0" presId="urn:microsoft.com/office/officeart/2008/layout/LinedList"/>
    <dgm:cxn modelId="{3B5DEC91-2E8E-441C-871E-90846F05FCB1}" srcId="{E6FBF315-3356-4169-97A7-2D75C5671E60}" destId="{2052F7CB-6C9E-4BB9-A758-88AB21239B6E}" srcOrd="1" destOrd="0" parTransId="{BCE7FEB5-342C-4634-9CC7-90ED46385067}" sibTransId="{2A76BF6E-0F82-4FD0-916E-8068F2A84BC2}"/>
    <dgm:cxn modelId="{BF36F597-FD6A-B043-9A57-FE19EC4D773A}" type="presOf" srcId="{72140830-8BF9-418C-AAA4-9B3898A60E0A}" destId="{A2B89030-2FF7-CE44-94CC-0E4114405B64}" srcOrd="0" destOrd="0" presId="urn:microsoft.com/office/officeart/2008/layout/LinedList"/>
    <dgm:cxn modelId="{6C9304AB-2BC2-46EC-8F23-F56E36EBF56B}" srcId="{E6FBF315-3356-4169-97A7-2D75C5671E60}" destId="{9EDC1009-49D4-49F8-8022-69667D651848}" srcOrd="0" destOrd="0" parTransId="{E80C85D7-7FC4-4311-8993-7C142ECBEB6B}" sibTransId="{5DA700B3-64DB-47E4-9B8F-9E96D41B4C3F}"/>
    <dgm:cxn modelId="{9A78A3BD-A5D1-8743-A98D-E91B240510DC}" type="presOf" srcId="{E6FBF315-3356-4169-97A7-2D75C5671E60}" destId="{A798F117-2708-9D4B-99E1-39A0A20A0211}" srcOrd="0" destOrd="0" presId="urn:microsoft.com/office/officeart/2008/layout/LinedList"/>
    <dgm:cxn modelId="{436175CF-532E-4937-955A-62D9A02D6638}" srcId="{E6FBF315-3356-4169-97A7-2D75C5671E60}" destId="{91BCB576-98CE-4243-A184-C3A6B6B128A0}" srcOrd="5" destOrd="0" parTransId="{14E79E5C-4B81-4AFA-B5CB-692EB7794C24}" sibTransId="{64D529B3-235C-4DA5-87F6-4BC1546BAA90}"/>
    <dgm:cxn modelId="{02D379D5-3D07-4003-93B6-5EB517E639E5}" type="presOf" srcId="{2052F7CB-6C9E-4BB9-A758-88AB21239B6E}" destId="{7F7338B9-4210-468E-92E4-B0E1F78F5E6B}" srcOrd="0" destOrd="0" presId="urn:microsoft.com/office/officeart/2008/layout/LinedList"/>
    <dgm:cxn modelId="{18F52DDE-F6E4-4A6C-AC14-2367537CFAB8}" type="presOf" srcId="{E0152668-76D8-4B32-BE37-0A74CEF98E17}" destId="{12BDF8ED-2CC3-4A31-94C3-E1B7657DB087}" srcOrd="0" destOrd="0" presId="urn:microsoft.com/office/officeart/2008/layout/LinedList"/>
    <dgm:cxn modelId="{B81B50FA-B661-4C1C-AA83-404E37593EC9}" srcId="{E6FBF315-3356-4169-97A7-2D75C5671E60}" destId="{E0152668-76D8-4B32-BE37-0A74CEF98E17}" srcOrd="4" destOrd="0" parTransId="{044DEA02-ABE7-44B1-BCEF-3311479C43D7}" sibTransId="{C7A40A79-A909-46B2-AA0B-A5DF44092690}"/>
    <dgm:cxn modelId="{A513CD54-BBB9-AC4E-B5B6-C1F8A7438A9B}" type="presParOf" srcId="{A798F117-2708-9D4B-99E1-39A0A20A0211}" destId="{D225C208-8598-9446-9840-2BE0938EAC26}" srcOrd="0" destOrd="0" presId="urn:microsoft.com/office/officeart/2008/layout/LinedList"/>
    <dgm:cxn modelId="{AFFDB5B1-571A-CD46-A070-83C7AAF0BC45}" type="presParOf" srcId="{A798F117-2708-9D4B-99E1-39A0A20A0211}" destId="{9D97E69D-F317-DB4F-B2CD-5216B079ADD9}" srcOrd="1" destOrd="0" presId="urn:microsoft.com/office/officeart/2008/layout/LinedList"/>
    <dgm:cxn modelId="{8B98CC7F-09F0-3D45-8D3F-581149E13BD1}" type="presParOf" srcId="{9D97E69D-F317-DB4F-B2CD-5216B079ADD9}" destId="{F6D12130-7AD1-7845-AF68-97C06E2339C8}" srcOrd="0" destOrd="0" presId="urn:microsoft.com/office/officeart/2008/layout/LinedList"/>
    <dgm:cxn modelId="{19431565-30A9-5944-933D-36FF5792BE4D}" type="presParOf" srcId="{9D97E69D-F317-DB4F-B2CD-5216B079ADD9}" destId="{54F8D4C1-E9BA-E747-9349-68A288E2FC43}" srcOrd="1" destOrd="0" presId="urn:microsoft.com/office/officeart/2008/layout/LinedList"/>
    <dgm:cxn modelId="{57A6C754-4E19-4666-834C-107C5E1AC308}" type="presParOf" srcId="{A798F117-2708-9D4B-99E1-39A0A20A0211}" destId="{584331F9-D336-4B6B-AAAE-CFACF324364F}" srcOrd="2" destOrd="0" presId="urn:microsoft.com/office/officeart/2008/layout/LinedList"/>
    <dgm:cxn modelId="{6E073AF4-6D28-4F51-975B-D0ECDD1E2B30}" type="presParOf" srcId="{A798F117-2708-9D4B-99E1-39A0A20A0211}" destId="{9153A473-B1AE-45FA-8A5C-04068577E718}" srcOrd="3" destOrd="0" presId="urn:microsoft.com/office/officeart/2008/layout/LinedList"/>
    <dgm:cxn modelId="{814C6646-E1AE-411D-BFA2-A7E1E47158F4}" type="presParOf" srcId="{9153A473-B1AE-45FA-8A5C-04068577E718}" destId="{7F7338B9-4210-468E-92E4-B0E1F78F5E6B}" srcOrd="0" destOrd="0" presId="urn:microsoft.com/office/officeart/2008/layout/LinedList"/>
    <dgm:cxn modelId="{12C7E5BE-DC98-4CDC-AA06-62F8C8ED0A06}" type="presParOf" srcId="{9153A473-B1AE-45FA-8A5C-04068577E718}" destId="{7F9BD33C-2898-49C0-8200-F911B5860C55}" srcOrd="1" destOrd="0" presId="urn:microsoft.com/office/officeart/2008/layout/LinedList"/>
    <dgm:cxn modelId="{6D65EA67-784E-C743-B974-B738BEA55E72}" type="presParOf" srcId="{A798F117-2708-9D4B-99E1-39A0A20A0211}" destId="{945DB468-508F-A446-A84D-11CCF9188BEA}" srcOrd="4" destOrd="0" presId="urn:microsoft.com/office/officeart/2008/layout/LinedList"/>
    <dgm:cxn modelId="{138CE399-252C-864A-888F-DF112DB75B57}" type="presParOf" srcId="{A798F117-2708-9D4B-99E1-39A0A20A0211}" destId="{343B9870-7752-D14F-9EB2-AB3128A7F30B}" srcOrd="5" destOrd="0" presId="urn:microsoft.com/office/officeart/2008/layout/LinedList"/>
    <dgm:cxn modelId="{8D2BB3E8-3A9E-0649-82E8-383BD5163081}" type="presParOf" srcId="{343B9870-7752-D14F-9EB2-AB3128A7F30B}" destId="{1807BB72-20D6-3946-8E72-F3CCD93735DA}" srcOrd="0" destOrd="0" presId="urn:microsoft.com/office/officeart/2008/layout/LinedList"/>
    <dgm:cxn modelId="{D1D1D202-36C8-684F-B4A5-C394E6D1862D}" type="presParOf" srcId="{343B9870-7752-D14F-9EB2-AB3128A7F30B}" destId="{CFE6948B-C409-0447-921A-D1AE93AB18F4}" srcOrd="1" destOrd="0" presId="urn:microsoft.com/office/officeart/2008/layout/LinedList"/>
    <dgm:cxn modelId="{42608B63-6829-2E44-9F52-A7BCAF6DD4F2}" type="presParOf" srcId="{A798F117-2708-9D4B-99E1-39A0A20A0211}" destId="{C52CC406-3747-C24E-BB5C-6041595731F6}" srcOrd="6" destOrd="0" presId="urn:microsoft.com/office/officeart/2008/layout/LinedList"/>
    <dgm:cxn modelId="{BC1A6CB7-0A13-4747-B0CE-7437AB12AB55}" type="presParOf" srcId="{A798F117-2708-9D4B-99E1-39A0A20A0211}" destId="{1DC5D322-0EF9-484D-967F-AD384AE77EEC}" srcOrd="7" destOrd="0" presId="urn:microsoft.com/office/officeart/2008/layout/LinedList"/>
    <dgm:cxn modelId="{BCEDC863-737E-FA48-A595-F03098F85421}" type="presParOf" srcId="{1DC5D322-0EF9-484D-967F-AD384AE77EEC}" destId="{A2B89030-2FF7-CE44-94CC-0E4114405B64}" srcOrd="0" destOrd="0" presId="urn:microsoft.com/office/officeart/2008/layout/LinedList"/>
    <dgm:cxn modelId="{99B5FF94-D81A-034E-9AF2-527714113EC7}" type="presParOf" srcId="{1DC5D322-0EF9-484D-967F-AD384AE77EEC}" destId="{F9AA2966-EECA-5046-AA4A-12FBE23D61E1}" srcOrd="1" destOrd="0" presId="urn:microsoft.com/office/officeart/2008/layout/LinedList"/>
    <dgm:cxn modelId="{C47DB88E-15F8-4D43-8F1D-B90014930E8F}" type="presParOf" srcId="{A798F117-2708-9D4B-99E1-39A0A20A0211}" destId="{9305BA9C-7BEF-4D99-8507-7946F7CF3F79}" srcOrd="8" destOrd="0" presId="urn:microsoft.com/office/officeart/2008/layout/LinedList"/>
    <dgm:cxn modelId="{83935B06-8903-4AAE-A522-E3FCC955FAA8}" type="presParOf" srcId="{A798F117-2708-9D4B-99E1-39A0A20A0211}" destId="{F99914D7-A8C2-43C1-88DA-7790A92267B6}" srcOrd="9" destOrd="0" presId="urn:microsoft.com/office/officeart/2008/layout/LinedList"/>
    <dgm:cxn modelId="{EE1C30B8-747A-4418-8E07-6AA4551F5E6C}" type="presParOf" srcId="{F99914D7-A8C2-43C1-88DA-7790A92267B6}" destId="{12BDF8ED-2CC3-4A31-94C3-E1B7657DB087}" srcOrd="0" destOrd="0" presId="urn:microsoft.com/office/officeart/2008/layout/LinedList"/>
    <dgm:cxn modelId="{A888A98A-56F9-4AFC-B674-B58067D2B54C}" type="presParOf" srcId="{F99914D7-A8C2-43C1-88DA-7790A92267B6}" destId="{7C75BD76-8271-4715-A691-7F89E0D87B40}" srcOrd="1" destOrd="0" presId="urn:microsoft.com/office/officeart/2008/layout/LinedList"/>
    <dgm:cxn modelId="{B1AF75E2-EE25-FF41-AC32-00C09096A221}" type="presParOf" srcId="{A798F117-2708-9D4B-99E1-39A0A20A0211}" destId="{73A34DD3-EE78-2743-B385-B824D29481D0}" srcOrd="10" destOrd="0" presId="urn:microsoft.com/office/officeart/2008/layout/LinedList"/>
    <dgm:cxn modelId="{5B33C296-DED6-154C-AB27-50D1B82977BA}" type="presParOf" srcId="{A798F117-2708-9D4B-99E1-39A0A20A0211}" destId="{F441FB64-FBED-E340-8F67-63C9061EA57A}" srcOrd="11" destOrd="0" presId="urn:microsoft.com/office/officeart/2008/layout/LinedList"/>
    <dgm:cxn modelId="{2C3EC6B7-C496-694B-9EEA-C8C6BED7AE97}" type="presParOf" srcId="{F441FB64-FBED-E340-8F67-63C9061EA57A}" destId="{2EE918A6-4E2B-774B-A08C-32E5F3D4FFAC}" srcOrd="0" destOrd="0" presId="urn:microsoft.com/office/officeart/2008/layout/LinedList"/>
    <dgm:cxn modelId="{78B294F1-A6FB-EA40-AB3F-ABB78FE51A19}" type="presParOf" srcId="{F441FB64-FBED-E340-8F67-63C9061EA57A}" destId="{0CB2B3B6-21EA-C247-AAAD-2348FC5D7D38}" srcOrd="1" destOrd="0" presId="urn:microsoft.com/office/officeart/2008/layout/LinedList"/>
    <dgm:cxn modelId="{16338D42-3D77-4A32-BAAC-0FA5D189C48D}" type="presParOf" srcId="{A798F117-2708-9D4B-99E1-39A0A20A0211}" destId="{71FC9F40-6C35-48CC-B552-2DEFAF35F608}" srcOrd="12" destOrd="0" presId="urn:microsoft.com/office/officeart/2008/layout/LinedList"/>
    <dgm:cxn modelId="{CA457871-DC64-48B4-90CC-77BDCF30E1D1}" type="presParOf" srcId="{A798F117-2708-9D4B-99E1-39A0A20A0211}" destId="{6AEDDF38-86C7-492D-8B51-17F30EBED06A}" srcOrd="13" destOrd="0" presId="urn:microsoft.com/office/officeart/2008/layout/LinedList"/>
    <dgm:cxn modelId="{03220D79-5181-43EA-9CCA-D3047F7936D2}" type="presParOf" srcId="{6AEDDF38-86C7-492D-8B51-17F30EBED06A}" destId="{74F1CC01-1327-4001-92C2-2EB8FEECB6FC}" srcOrd="0" destOrd="0" presId="urn:microsoft.com/office/officeart/2008/layout/LinedList"/>
    <dgm:cxn modelId="{BB61001D-24D7-41A5-8F7F-3BE3E143F348}" type="presParOf" srcId="{6AEDDF38-86C7-492D-8B51-17F30EBED06A}" destId="{8B1C1222-EC10-4088-8F5C-B62FA15741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28088-8D59-4AD5-B447-B4E569FDEB33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CB53B8F-BB8E-4C1B-AC97-2599F0DF1CD9}">
      <dgm:prSet/>
      <dgm:spPr/>
      <dgm:t>
        <a:bodyPr/>
        <a:lstStyle/>
        <a:p>
          <a:r>
            <a:rPr lang="fr-FR"/>
            <a:t>Caractérisation histologique/PBH</a:t>
          </a:r>
          <a:endParaRPr lang="en-US"/>
        </a:p>
      </dgm:t>
    </dgm:pt>
    <dgm:pt modelId="{76359064-C1BD-482F-B021-36F85A6BD572}" type="parTrans" cxnId="{321D6C6F-CBE1-4A8F-893F-40CB788CA649}">
      <dgm:prSet/>
      <dgm:spPr/>
      <dgm:t>
        <a:bodyPr/>
        <a:lstStyle/>
        <a:p>
          <a:endParaRPr lang="en-US"/>
        </a:p>
      </dgm:t>
    </dgm:pt>
    <dgm:pt modelId="{2DAFF421-7B06-48F6-BED2-E701A49267FF}" type="sibTrans" cxnId="{321D6C6F-CBE1-4A8F-893F-40CB788CA649}">
      <dgm:prSet/>
      <dgm:spPr/>
      <dgm:t>
        <a:bodyPr/>
        <a:lstStyle/>
        <a:p>
          <a:endParaRPr lang="en-US"/>
        </a:p>
      </dgm:t>
    </dgm:pt>
    <dgm:pt modelId="{62E881DB-C90D-4227-A61D-2B6C0A18D224}">
      <dgm:prSet/>
      <dgm:spPr/>
      <dgm:t>
        <a:bodyPr/>
        <a:lstStyle/>
        <a:p>
          <a:r>
            <a:rPr lang="fr-FR"/>
            <a:t>Contraintes de la PBH qui ne peut être proposée à tous les patients</a:t>
          </a:r>
          <a:endParaRPr lang="en-US"/>
        </a:p>
      </dgm:t>
    </dgm:pt>
    <dgm:pt modelId="{E29004E7-43DB-4A70-AA4F-0CBD1E674181}" type="parTrans" cxnId="{BB23241E-D1A4-45E8-A7D3-5351F10215B5}">
      <dgm:prSet/>
      <dgm:spPr/>
      <dgm:t>
        <a:bodyPr/>
        <a:lstStyle/>
        <a:p>
          <a:endParaRPr lang="en-US"/>
        </a:p>
      </dgm:t>
    </dgm:pt>
    <dgm:pt modelId="{01D6D9CF-1ADE-4E27-8B5C-3F7812CCB7E3}" type="sibTrans" cxnId="{BB23241E-D1A4-45E8-A7D3-5351F10215B5}">
      <dgm:prSet/>
      <dgm:spPr/>
      <dgm:t>
        <a:bodyPr/>
        <a:lstStyle/>
        <a:p>
          <a:endParaRPr lang="en-US"/>
        </a:p>
      </dgm:t>
    </dgm:pt>
    <dgm:pt modelId="{4F6D7E1D-2C92-4303-9A39-B422423879E9}">
      <dgm:prSet/>
      <dgm:spPr/>
      <dgm:t>
        <a:bodyPr/>
        <a:lstStyle/>
        <a:p>
          <a:r>
            <a:rPr lang="fr-FR"/>
            <a:t>Nécessité d’une évaluation on invasive</a:t>
          </a:r>
          <a:endParaRPr lang="en-US"/>
        </a:p>
      </dgm:t>
    </dgm:pt>
    <dgm:pt modelId="{4449A4CC-69F8-449C-91A6-DC70FBB1D790}" type="parTrans" cxnId="{BE03D427-900A-4C5F-A354-A51565ACDF3E}">
      <dgm:prSet/>
      <dgm:spPr/>
      <dgm:t>
        <a:bodyPr/>
        <a:lstStyle/>
        <a:p>
          <a:endParaRPr lang="en-US"/>
        </a:p>
      </dgm:t>
    </dgm:pt>
    <dgm:pt modelId="{466BE117-2FFC-4274-B505-DA50A7877D15}" type="sibTrans" cxnId="{BE03D427-900A-4C5F-A354-A51565ACDF3E}">
      <dgm:prSet/>
      <dgm:spPr/>
      <dgm:t>
        <a:bodyPr/>
        <a:lstStyle/>
        <a:p>
          <a:endParaRPr lang="en-US"/>
        </a:p>
      </dgm:t>
    </dgm:pt>
    <dgm:pt modelId="{46886687-ACF5-1A4B-B64B-A11E6EBA2390}" type="pres">
      <dgm:prSet presAssocID="{5E428088-8D59-4AD5-B447-B4E569FDEB33}" presName="Name0" presStyleCnt="0">
        <dgm:presLayoutVars>
          <dgm:dir/>
          <dgm:animLvl val="lvl"/>
          <dgm:resizeHandles val="exact"/>
        </dgm:presLayoutVars>
      </dgm:prSet>
      <dgm:spPr/>
    </dgm:pt>
    <dgm:pt modelId="{85B6246F-4855-6642-90C4-8898897495A8}" type="pres">
      <dgm:prSet presAssocID="{CCB53B8F-BB8E-4C1B-AC97-2599F0DF1CD9}" presName="composite" presStyleCnt="0"/>
      <dgm:spPr/>
    </dgm:pt>
    <dgm:pt modelId="{1A4A2B07-6E3D-E84F-87A0-011CF5A814AD}" type="pres">
      <dgm:prSet presAssocID="{CCB53B8F-BB8E-4C1B-AC97-2599F0DF1CD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CDB72DA-E25C-CC4E-A6B6-EAF73A4AA81F}" type="pres">
      <dgm:prSet presAssocID="{CCB53B8F-BB8E-4C1B-AC97-2599F0DF1CD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B23241E-D1A4-45E8-A7D3-5351F10215B5}" srcId="{CCB53B8F-BB8E-4C1B-AC97-2599F0DF1CD9}" destId="{62E881DB-C90D-4227-A61D-2B6C0A18D224}" srcOrd="0" destOrd="0" parTransId="{E29004E7-43DB-4A70-AA4F-0CBD1E674181}" sibTransId="{01D6D9CF-1ADE-4E27-8B5C-3F7812CCB7E3}"/>
    <dgm:cxn modelId="{BE03D427-900A-4C5F-A354-A51565ACDF3E}" srcId="{CCB53B8F-BB8E-4C1B-AC97-2599F0DF1CD9}" destId="{4F6D7E1D-2C92-4303-9A39-B422423879E9}" srcOrd="1" destOrd="0" parTransId="{4449A4CC-69F8-449C-91A6-DC70FBB1D790}" sibTransId="{466BE117-2FFC-4274-B505-DA50A7877D15}"/>
    <dgm:cxn modelId="{321D6C6F-CBE1-4A8F-893F-40CB788CA649}" srcId="{5E428088-8D59-4AD5-B447-B4E569FDEB33}" destId="{CCB53B8F-BB8E-4C1B-AC97-2599F0DF1CD9}" srcOrd="0" destOrd="0" parTransId="{76359064-C1BD-482F-B021-36F85A6BD572}" sibTransId="{2DAFF421-7B06-48F6-BED2-E701A49267FF}"/>
    <dgm:cxn modelId="{1D88E491-F661-C44E-91FE-0BBBACD68C3F}" type="presOf" srcId="{4F6D7E1D-2C92-4303-9A39-B422423879E9}" destId="{4CDB72DA-E25C-CC4E-A6B6-EAF73A4AA81F}" srcOrd="0" destOrd="1" presId="urn:microsoft.com/office/officeart/2005/8/layout/hList1"/>
    <dgm:cxn modelId="{00BC6EC8-B64B-4642-B2D8-30350392DF70}" type="presOf" srcId="{62E881DB-C90D-4227-A61D-2B6C0A18D224}" destId="{4CDB72DA-E25C-CC4E-A6B6-EAF73A4AA81F}" srcOrd="0" destOrd="0" presId="urn:microsoft.com/office/officeart/2005/8/layout/hList1"/>
    <dgm:cxn modelId="{2C29B8CE-66CE-0D4B-A4C7-2C7DF59EBA79}" type="presOf" srcId="{CCB53B8F-BB8E-4C1B-AC97-2599F0DF1CD9}" destId="{1A4A2B07-6E3D-E84F-87A0-011CF5A814AD}" srcOrd="0" destOrd="0" presId="urn:microsoft.com/office/officeart/2005/8/layout/hList1"/>
    <dgm:cxn modelId="{58BA2DEA-A3D7-2244-9DCB-9DC17DCC64F8}" type="presOf" srcId="{5E428088-8D59-4AD5-B447-B4E569FDEB33}" destId="{46886687-ACF5-1A4B-B64B-A11E6EBA2390}" srcOrd="0" destOrd="0" presId="urn:microsoft.com/office/officeart/2005/8/layout/hList1"/>
    <dgm:cxn modelId="{0E2253A8-AFC1-3B42-B677-38286E55CFF9}" type="presParOf" srcId="{46886687-ACF5-1A4B-B64B-A11E6EBA2390}" destId="{85B6246F-4855-6642-90C4-8898897495A8}" srcOrd="0" destOrd="0" presId="urn:microsoft.com/office/officeart/2005/8/layout/hList1"/>
    <dgm:cxn modelId="{3858023F-42EC-E243-9336-C9FB08FA8CBB}" type="presParOf" srcId="{85B6246F-4855-6642-90C4-8898897495A8}" destId="{1A4A2B07-6E3D-E84F-87A0-011CF5A814AD}" srcOrd="0" destOrd="0" presId="urn:microsoft.com/office/officeart/2005/8/layout/hList1"/>
    <dgm:cxn modelId="{1A337D99-376A-2646-9F33-F99C93B7C42C}" type="presParOf" srcId="{85B6246F-4855-6642-90C4-8898897495A8}" destId="{4CDB72DA-E25C-CC4E-A6B6-EAF73A4AA8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5C208-8598-9446-9840-2BE0938EAC26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2130-7AD1-7845-AF68-97C06E2339C8}">
      <dsp:nvSpPr>
        <dsp:cNvPr id="0" name=""/>
        <dsp:cNvSpPr/>
      </dsp:nvSpPr>
      <dsp:spPr>
        <a:xfrm>
          <a:off x="0" y="675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L’alcool</a:t>
          </a:r>
          <a:endParaRPr lang="en-US" sz="2200" kern="1200" dirty="0"/>
        </a:p>
      </dsp:txBody>
      <dsp:txXfrm>
        <a:off x="0" y="675"/>
        <a:ext cx="6291714" cy="789912"/>
      </dsp:txXfrm>
    </dsp:sp>
    <dsp:sp modelId="{584331F9-D336-4B6B-AAAE-CFACF324364F}">
      <dsp:nvSpPr>
        <dsp:cNvPr id="0" name=""/>
        <dsp:cNvSpPr/>
      </dsp:nvSpPr>
      <dsp:spPr>
        <a:xfrm>
          <a:off x="0" y="790587"/>
          <a:ext cx="6291714" cy="0"/>
        </a:xfrm>
        <a:prstGeom prst="lin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338B9-4210-468E-92E4-B0E1F78F5E6B}">
      <dsp:nvSpPr>
        <dsp:cNvPr id="0" name=""/>
        <dsp:cNvSpPr/>
      </dsp:nvSpPr>
      <dsp:spPr>
        <a:xfrm>
          <a:off x="0" y="790587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NASH (MASH)</a:t>
          </a:r>
          <a:endParaRPr lang="en-US" sz="2200" kern="1200" dirty="0"/>
        </a:p>
      </dsp:txBody>
      <dsp:txXfrm>
        <a:off x="0" y="790587"/>
        <a:ext cx="6291714" cy="789912"/>
      </dsp:txXfrm>
    </dsp:sp>
    <dsp:sp modelId="{945DB468-508F-A446-A84D-11CCF9188BEA}">
      <dsp:nvSpPr>
        <dsp:cNvPr id="0" name=""/>
        <dsp:cNvSpPr/>
      </dsp:nvSpPr>
      <dsp:spPr>
        <a:xfrm>
          <a:off x="0" y="1580499"/>
          <a:ext cx="6291714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7BB72-20D6-3946-8E72-F3CCD93735DA}">
      <dsp:nvSpPr>
        <dsp:cNvPr id="0" name=""/>
        <dsp:cNvSpPr/>
      </dsp:nvSpPr>
      <dsp:spPr>
        <a:xfrm>
          <a:off x="0" y="1580499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Virale : VHB-VHC</a:t>
          </a:r>
          <a:endParaRPr lang="en-US" sz="2200" kern="1200" dirty="0"/>
        </a:p>
      </dsp:txBody>
      <dsp:txXfrm>
        <a:off x="0" y="1580499"/>
        <a:ext cx="6291714" cy="789912"/>
      </dsp:txXfrm>
    </dsp:sp>
    <dsp:sp modelId="{C52CC406-3747-C24E-BB5C-6041595731F6}">
      <dsp:nvSpPr>
        <dsp:cNvPr id="0" name=""/>
        <dsp:cNvSpPr/>
      </dsp:nvSpPr>
      <dsp:spPr>
        <a:xfrm>
          <a:off x="0" y="2370411"/>
          <a:ext cx="6291714" cy="0"/>
        </a:xfrm>
        <a:prstGeom prst="lin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89030-2FF7-CE44-94CC-0E4114405B64}">
      <dsp:nvSpPr>
        <dsp:cNvPr id="0" name=""/>
        <dsp:cNvSpPr/>
      </dsp:nvSpPr>
      <dsp:spPr>
        <a:xfrm>
          <a:off x="0" y="2370411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Auto-immune : HAI-CBP-CSP</a:t>
          </a:r>
          <a:endParaRPr lang="en-US" sz="2200" kern="1200" dirty="0"/>
        </a:p>
      </dsp:txBody>
      <dsp:txXfrm>
        <a:off x="0" y="2370411"/>
        <a:ext cx="6291714" cy="789912"/>
      </dsp:txXfrm>
    </dsp:sp>
    <dsp:sp modelId="{9305BA9C-7BEF-4D99-8507-7946F7CF3F79}">
      <dsp:nvSpPr>
        <dsp:cNvPr id="0" name=""/>
        <dsp:cNvSpPr/>
      </dsp:nvSpPr>
      <dsp:spPr>
        <a:xfrm>
          <a:off x="0" y="3160323"/>
          <a:ext cx="6291714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DF8ED-2CC3-4A31-94C3-E1B7657DB087}">
      <dsp:nvSpPr>
        <dsp:cNvPr id="0" name=""/>
        <dsp:cNvSpPr/>
      </dsp:nvSpPr>
      <dsp:spPr>
        <a:xfrm>
          <a:off x="0" y="3160323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Hemochromatose génétique</a:t>
          </a:r>
          <a:endParaRPr lang="en-US" sz="2200" kern="1200" dirty="0"/>
        </a:p>
      </dsp:txBody>
      <dsp:txXfrm>
        <a:off x="0" y="3160323"/>
        <a:ext cx="6291714" cy="789912"/>
      </dsp:txXfrm>
    </dsp:sp>
    <dsp:sp modelId="{73A34DD3-EE78-2743-B385-B824D29481D0}">
      <dsp:nvSpPr>
        <dsp:cNvPr id="0" name=""/>
        <dsp:cNvSpPr/>
      </dsp:nvSpPr>
      <dsp:spPr>
        <a:xfrm>
          <a:off x="0" y="3950235"/>
          <a:ext cx="6291714" cy="0"/>
        </a:xfrm>
        <a:prstGeom prst="lin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918A6-4E2B-774B-A08C-32E5F3D4FFAC}">
      <dsp:nvSpPr>
        <dsp:cNvPr id="0" name=""/>
        <dsp:cNvSpPr/>
      </dsp:nvSpPr>
      <dsp:spPr>
        <a:xfrm>
          <a:off x="0" y="3950235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Causes rares : Wilson, deficit </a:t>
          </a:r>
          <a:r>
            <a:rPr lang="en-US" sz="2200" kern="1200" dirty="0" err="1"/>
            <a:t>en</a:t>
          </a:r>
          <a:r>
            <a:rPr lang="en-US" sz="2200" kern="1200" dirty="0"/>
            <a:t> alpha-1-antitrypsine…</a:t>
          </a:r>
        </a:p>
      </dsp:txBody>
      <dsp:txXfrm>
        <a:off x="0" y="3950235"/>
        <a:ext cx="6291714" cy="789912"/>
      </dsp:txXfrm>
    </dsp:sp>
    <dsp:sp modelId="{71FC9F40-6C35-48CC-B552-2DEFAF35F608}">
      <dsp:nvSpPr>
        <dsp:cNvPr id="0" name=""/>
        <dsp:cNvSpPr/>
      </dsp:nvSpPr>
      <dsp:spPr>
        <a:xfrm>
          <a:off x="0" y="4740147"/>
          <a:ext cx="6291714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1CC01-1327-4001-92C2-2EB8FEECB6FC}">
      <dsp:nvSpPr>
        <dsp:cNvPr id="0" name=""/>
        <dsp:cNvSpPr/>
      </dsp:nvSpPr>
      <dsp:spPr>
        <a:xfrm>
          <a:off x="0" y="4740147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4740147"/>
        <a:ext cx="6291714" cy="789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A2B07-6E3D-E84F-87A0-011CF5A814AD}">
      <dsp:nvSpPr>
        <dsp:cNvPr id="0" name=""/>
        <dsp:cNvSpPr/>
      </dsp:nvSpPr>
      <dsp:spPr>
        <a:xfrm>
          <a:off x="0" y="104081"/>
          <a:ext cx="10515600" cy="138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Caractérisation histologique/PBH</a:t>
          </a:r>
          <a:endParaRPr lang="en-US" sz="4800" kern="1200"/>
        </a:p>
      </dsp:txBody>
      <dsp:txXfrm>
        <a:off x="0" y="104081"/>
        <a:ext cx="10515600" cy="1382400"/>
      </dsp:txXfrm>
    </dsp:sp>
    <dsp:sp modelId="{4CDB72DA-E25C-CC4E-A6B6-EAF73A4AA81F}">
      <dsp:nvSpPr>
        <dsp:cNvPr id="0" name=""/>
        <dsp:cNvSpPr/>
      </dsp:nvSpPr>
      <dsp:spPr>
        <a:xfrm>
          <a:off x="0" y="1486481"/>
          <a:ext cx="10515600" cy="27669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4800" kern="1200"/>
            <a:t>Contraintes de la PBH qui ne peut être proposée à tous les patients</a:t>
          </a: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4800" kern="1200"/>
            <a:t>Nécessité d’une évaluation on invasive</a:t>
          </a:r>
          <a:endParaRPr lang="en-US" sz="4800" kern="1200"/>
        </a:p>
      </dsp:txBody>
      <dsp:txXfrm>
        <a:off x="0" y="1486481"/>
        <a:ext cx="10515600" cy="276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6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1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84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6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03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13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50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8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79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48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15DA-AD9C-4B4B-8D5E-C5C0348E5238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FFDD-EA68-4B21-9454-85B603804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4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fr-FR" sz="8900" dirty="0"/>
              <a:t>Cirrhose en Médecine Générale</a:t>
            </a:r>
          </a:p>
        </p:txBody>
      </p:sp>
    </p:spTree>
    <p:extLst>
      <p:ext uri="{BB962C8B-B14F-4D97-AF65-F5344CB8AC3E}">
        <p14:creationId xmlns:p14="http://schemas.microsoft.com/office/powerpoint/2010/main" val="249017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4DB87C-8CBD-1B06-66BD-0F40B151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65" y="415110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Score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Sévérité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52661FD-8784-9FC2-DB39-E47E6D0D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855" y="1966293"/>
            <a:ext cx="8056289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8674193E-1934-3703-ADE8-654A3618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71767"/>
              </p:ext>
            </p:extLst>
          </p:nvPr>
        </p:nvGraphicFramePr>
        <p:xfrm>
          <a:off x="0" y="-1580"/>
          <a:ext cx="12192000" cy="50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Complications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Etiologie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6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9A2233-452E-9E9E-9919-4A4BBAE1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etiologies de la cirrhose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3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Etiologies de la cirrhose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307F871-5BC5-7F11-8165-DE25951DA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9437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18574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Etiologies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12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6"/>
                </a:solidFill>
              </a:rPr>
              <a:t>Bilan en médecine Générale si suspicion de cirrhose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Evaluation des intoxications (alcool/tabac)</a:t>
            </a:r>
          </a:p>
          <a:p>
            <a:r>
              <a:rPr lang="fr-FR" dirty="0"/>
              <a:t>BMI-périmètre abdominal</a:t>
            </a:r>
          </a:p>
          <a:p>
            <a:r>
              <a:rPr lang="fr-FR" dirty="0"/>
              <a:t>Biologie : </a:t>
            </a:r>
          </a:p>
          <a:p>
            <a:pPr lvl="1"/>
            <a:r>
              <a:rPr lang="fr-FR" dirty="0"/>
              <a:t>NFS</a:t>
            </a:r>
          </a:p>
          <a:p>
            <a:pPr lvl="1"/>
            <a:r>
              <a:rPr lang="fr-FR" dirty="0"/>
              <a:t>TGO-TGP-GGT-PAL-Bilirubine</a:t>
            </a:r>
          </a:p>
          <a:p>
            <a:pPr lvl="1"/>
            <a:r>
              <a:rPr lang="fr-FR" dirty="0"/>
              <a:t>Bilan lipidique, glycémie à jeun</a:t>
            </a:r>
          </a:p>
          <a:p>
            <a:pPr lvl="1"/>
            <a:r>
              <a:rPr lang="fr-FR" dirty="0"/>
              <a:t>VHB-VHC-VIH</a:t>
            </a:r>
          </a:p>
          <a:p>
            <a:pPr lvl="1"/>
            <a:r>
              <a:rPr lang="fr-FR" dirty="0"/>
              <a:t>TP-TCA-INR</a:t>
            </a:r>
          </a:p>
          <a:p>
            <a:pPr lvl="1"/>
            <a:r>
              <a:rPr lang="fr-FR" dirty="0"/>
              <a:t>Albumine</a:t>
            </a:r>
          </a:p>
          <a:p>
            <a:pPr lvl="1"/>
            <a:r>
              <a:rPr lang="fr-FR" dirty="0" err="1"/>
              <a:t>Inogramme</a:t>
            </a:r>
            <a:r>
              <a:rPr lang="fr-FR" dirty="0"/>
              <a:t>, urée </a:t>
            </a:r>
            <a:r>
              <a:rPr lang="fr-FR" dirty="0" err="1"/>
              <a:t>crétainine</a:t>
            </a:r>
            <a:endParaRPr lang="fr-FR" dirty="0"/>
          </a:p>
          <a:p>
            <a:pPr lvl="1"/>
            <a:r>
              <a:rPr lang="fr-FR" dirty="0"/>
              <a:t>AFP</a:t>
            </a:r>
          </a:p>
          <a:p>
            <a:pPr lvl="1"/>
            <a:r>
              <a:rPr lang="fr-FR" dirty="0" err="1"/>
              <a:t>Ferritinémie</a:t>
            </a:r>
            <a:r>
              <a:rPr lang="fr-FR" dirty="0"/>
              <a:t>-CST</a:t>
            </a:r>
          </a:p>
          <a:p>
            <a:r>
              <a:rPr lang="fr-FR" dirty="0"/>
              <a:t>Echographie abdominale</a:t>
            </a:r>
          </a:p>
          <a:p>
            <a:r>
              <a:rPr lang="fr-FR" dirty="0"/>
              <a:t>Consultation en Gastro-entérologie sans urgence  (si pas de complications)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06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r-FR" dirty="0" err="1"/>
              <a:t>Steatopathies</a:t>
            </a:r>
            <a:r>
              <a:rPr lang="fr-FR" dirty="0"/>
              <a:t> : MAFLD-MASH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1042992" y="1926266"/>
            <a:ext cx="9527509" cy="394246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2960">
              <a:lnSpc>
                <a:spcPct val="90000"/>
              </a:lnSpc>
              <a:spcAft>
                <a:spcPts val="600"/>
              </a:spcAft>
            </a:pPr>
            <a:r>
              <a:rPr lang="fr-FR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Problème de santé publique : En 2016, plus de 1,9 milliard d’adultes en surpoids, plus de 650 millions en obésité (1)</a:t>
            </a:r>
          </a:p>
          <a:p>
            <a:pPr defTabSz="822960">
              <a:lnSpc>
                <a:spcPct val="90000"/>
              </a:lnSpc>
              <a:spcAft>
                <a:spcPts val="600"/>
              </a:spcAft>
            </a:pPr>
            <a:r>
              <a:rPr lang="fr-FR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Première cause en France de maladie chronique du foie</a:t>
            </a:r>
          </a:p>
          <a:p>
            <a:pPr defTabSz="822960">
              <a:lnSpc>
                <a:spcPct val="90000"/>
              </a:lnSpc>
              <a:spcAft>
                <a:spcPts val="600"/>
              </a:spcAft>
            </a:pPr>
            <a:r>
              <a:rPr lang="fr-FR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Prévalence estimée à 18,2 % (2)</a:t>
            </a:r>
          </a:p>
          <a:p>
            <a:pPr defTabSz="822960">
              <a:lnSpc>
                <a:spcPct val="90000"/>
              </a:lnSpc>
              <a:spcAft>
                <a:spcPts val="600"/>
              </a:spcAft>
            </a:pPr>
            <a:r>
              <a:rPr lang="fr-FR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Expose à 3 risques : </a:t>
            </a:r>
          </a:p>
          <a:p>
            <a:pPr defTabSz="822960">
              <a:lnSpc>
                <a:spcPct val="90000"/>
              </a:lnSpc>
              <a:spcAft>
                <a:spcPts val="600"/>
              </a:spcAft>
            </a:pPr>
            <a:endParaRPr lang="fr-FR" sz="216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22960" lvl="2" defTabSz="822960">
              <a:lnSpc>
                <a:spcPct val="90000"/>
              </a:lnSpc>
              <a:spcAft>
                <a:spcPts val="600"/>
              </a:spcAft>
            </a:pPr>
            <a:r>
              <a:rPr lang="fr-FR" sz="162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 CARDIOVASCULAIRES</a:t>
            </a:r>
          </a:p>
          <a:p>
            <a:pPr marL="822960" lvl="2" defTabSz="822960">
              <a:lnSpc>
                <a:spcPct val="90000"/>
              </a:lnSpc>
              <a:spcAft>
                <a:spcPts val="600"/>
              </a:spcAft>
            </a:pPr>
            <a:r>
              <a:rPr lang="fr-FR" sz="162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 CARCINOLOGIQUES</a:t>
            </a:r>
          </a:p>
          <a:p>
            <a:pPr marL="822960" lvl="2" defTabSz="82296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fr-FR" sz="1620" kern="1200">
                <a:solidFill>
                  <a:srgbClr val="B3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HEPATIQUES (Cirrhose et CHC)</a:t>
            </a:r>
          </a:p>
          <a:p>
            <a:pPr marL="822960" lvl="2" defTabSz="82296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è"/>
            </a:pPr>
            <a:endParaRPr lang="fr-FR" sz="1620" kern="1200">
              <a:solidFill>
                <a:srgbClr val="B30000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822960" lvl="2" defTabSz="822960">
              <a:lnSpc>
                <a:spcPct val="90000"/>
              </a:lnSpc>
              <a:spcAft>
                <a:spcPts val="600"/>
              </a:spcAft>
            </a:pPr>
            <a:r>
              <a:rPr lang="fr-FR" sz="1620" kern="1200">
                <a:solidFill>
                  <a:srgbClr val="B3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			Nombre de TH pour NASH en France à doublé en 10 ans </a:t>
            </a:r>
            <a:r>
              <a:rPr lang="fr-FR" sz="108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(source ABM)</a:t>
            </a:r>
            <a:endParaRPr lang="fr-FR" sz="1200"/>
          </a:p>
        </p:txBody>
      </p:sp>
      <p:sp>
        <p:nvSpPr>
          <p:cNvPr id="4" name="ZoneTexte 3"/>
          <p:cNvSpPr txBox="1"/>
          <p:nvPr/>
        </p:nvSpPr>
        <p:spPr>
          <a:xfrm>
            <a:off x="7930320" y="5865505"/>
            <a:ext cx="3218688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 defTabSz="822960">
              <a:spcAft>
                <a:spcPts val="600"/>
              </a:spcAft>
              <a:buAutoNum type="arabicParenBoth"/>
            </a:pPr>
            <a:r>
              <a:rPr lang="fr-FR" sz="1080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Swinburn</a:t>
            </a:r>
            <a:r>
              <a:rPr lang="fr-FR" sz="108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BA, The Lancet 2011</a:t>
            </a:r>
          </a:p>
          <a:p>
            <a:pPr marL="205740" indent="-205740" defTabSz="822960">
              <a:spcAft>
                <a:spcPts val="600"/>
              </a:spcAft>
              <a:buAutoNum type="arabicParenBoth"/>
            </a:pPr>
            <a:r>
              <a:rPr lang="fr-FR" sz="108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Etude CONSTANCES, </a:t>
            </a:r>
            <a:r>
              <a:rPr lang="fr-FR" sz="1080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Gastroenterology</a:t>
            </a:r>
            <a:r>
              <a:rPr lang="fr-FR" sz="108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Aout 2020</a:t>
            </a:r>
            <a:endParaRPr lang="fr-FR" sz="1200" i="1"/>
          </a:p>
        </p:txBody>
      </p:sp>
      <p:sp>
        <p:nvSpPr>
          <p:cNvPr id="7" name="Flèche droite rayée 6"/>
          <p:cNvSpPr/>
          <p:nvPr/>
        </p:nvSpPr>
        <p:spPr>
          <a:xfrm>
            <a:off x="3273977" y="5238273"/>
            <a:ext cx="609456" cy="43804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68629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Etiologies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0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r-FR" dirty="0" err="1"/>
              <a:t>Steatopathies</a:t>
            </a:r>
            <a:r>
              <a:rPr lang="fr-FR" dirty="0"/>
              <a:t> : Définitions</a:t>
            </a: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90FC920-B73F-2E16-C7AC-0E3B4501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08641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68629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Etiologies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3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Steatopathies : Histoire naturelle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 descr="Une image contenant texte, capture d’écran, diagramm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1062215"/>
            <a:ext cx="6408836" cy="4582317"/>
          </a:xfrm>
          <a:prstGeom prst="rect">
            <a:avLst/>
          </a:prstGeom>
        </p:spPr>
      </p:pic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90548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NAFLD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4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fr-FR" sz="3400" dirty="0"/>
              <a:t>Facteurs de risque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479" y="2480608"/>
            <a:ext cx="4443154" cy="3969791"/>
          </a:xfrm>
        </p:spPr>
        <p:txBody>
          <a:bodyPr>
            <a:normAutofit fontScale="85000" lnSpcReduction="20000"/>
          </a:bodyPr>
          <a:lstStyle/>
          <a:p>
            <a:r>
              <a:rPr lang="fr-FR" sz="1800" dirty="0"/>
              <a:t>Sédentarité</a:t>
            </a:r>
          </a:p>
          <a:p>
            <a:r>
              <a:rPr lang="fr-FR" sz="1800" dirty="0"/>
              <a:t>Obésité</a:t>
            </a:r>
          </a:p>
          <a:p>
            <a:r>
              <a:rPr lang="fr-FR" sz="1800" dirty="0"/>
              <a:t>Syndrome métabolique</a:t>
            </a:r>
          </a:p>
          <a:p>
            <a:r>
              <a:rPr lang="fr-FR" sz="1800" dirty="0"/>
              <a:t>Diabète de type 2</a:t>
            </a:r>
          </a:p>
          <a:p>
            <a:pPr marL="0" indent="0">
              <a:buNone/>
            </a:pPr>
            <a:endParaRPr lang="fr-FR" sz="1800" dirty="0"/>
          </a:p>
          <a:p>
            <a:pPr lvl="2"/>
            <a:endParaRPr lang="fr-FR" sz="1800" dirty="0"/>
          </a:p>
          <a:p>
            <a:pPr lvl="2"/>
            <a:endParaRPr lang="fr-FR" sz="1800" dirty="0"/>
          </a:p>
          <a:p>
            <a:pPr lvl="2"/>
            <a:endParaRPr lang="fr-FR" sz="1800" dirty="0"/>
          </a:p>
          <a:p>
            <a:pPr lvl="2"/>
            <a:r>
              <a:rPr lang="fr-FR" sz="1800" dirty="0"/>
              <a:t>NASH chez 18% des patients avec obésité morbide</a:t>
            </a:r>
          </a:p>
          <a:p>
            <a:pPr lvl="2"/>
            <a:r>
              <a:rPr lang="fr-FR" sz="1800" dirty="0"/>
              <a:t>NASH chez 25 à 35 % des patients avec obésité + syndrome métabolique</a:t>
            </a:r>
            <a:endParaRPr lang="fr-FR" sz="1800" i="1" dirty="0"/>
          </a:p>
          <a:p>
            <a:pPr marL="457200" lvl="1" indent="0">
              <a:buNone/>
            </a:pPr>
            <a:endParaRPr lang="fr-FR" sz="1800" i="1" dirty="0"/>
          </a:p>
          <a:p>
            <a:pPr marL="457200" lvl="1" indent="0">
              <a:buNone/>
            </a:pPr>
            <a:r>
              <a:rPr lang="fr-FR" sz="1800" i="1" dirty="0">
                <a:solidFill>
                  <a:srgbClr val="FF0000"/>
                </a:solidFill>
              </a:rPr>
              <a:t>L’EASL recommande d’inclure le Bilan hépatique et l’échographie aux explorations de routine de ces sujets à risques (1)</a:t>
            </a:r>
          </a:p>
          <a:p>
            <a:endParaRPr lang="fr-FR" sz="11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2097137"/>
            <a:ext cx="6440424" cy="26083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92663" y="6311900"/>
            <a:ext cx="355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AutoNum type="arabicParenBoth"/>
            </a:pPr>
            <a:r>
              <a:rPr lang="fr-FR" sz="1200" i="1" dirty="0" err="1"/>
              <a:t>Obesity</a:t>
            </a:r>
            <a:r>
              <a:rPr lang="fr-FR" sz="1200" i="1" dirty="0"/>
              <a:t> </a:t>
            </a:r>
            <a:r>
              <a:rPr lang="fr-FR" sz="1200" i="1" dirty="0" err="1"/>
              <a:t>facts</a:t>
            </a:r>
            <a:r>
              <a:rPr lang="fr-FR" sz="1200" i="1" dirty="0"/>
              <a:t> 2016</a:t>
            </a:r>
            <a:endParaRPr lang="fr-FR" sz="1200" i="1"/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90548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NAFLD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r-FR" dirty="0"/>
              <a:t>Définitions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06359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NAFLD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8298" y="2317089"/>
            <a:ext cx="10506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 diagnostic de NAFLD est le plus souvent un diagnostic d’élimination : stéatose hépatique dans un contexte dysmétabolique après exclusion des autres causes de maladie chronique du foie et de stéatose.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pronostic de la NAFLD est principalement lié au degré de fibrose hépatique qui peut être évalué à l’aide de tests non-invasifs 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Les accidents cardiovasculaires représentent la première cause de mortalité des patients avec une NAFLD.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La base du traitement de la NAFLD repose sur les modifications du style de vie (régime alimentaire de type méditerranéen, exercice physique) avec pour objectif la perte de poids (au minimum 7 %, idéalement 10 % du poids corporel).</a:t>
            </a:r>
          </a:p>
        </p:txBody>
      </p:sp>
    </p:spTree>
    <p:extLst>
      <p:ext uri="{BB962C8B-B14F-4D97-AF65-F5344CB8AC3E}">
        <p14:creationId xmlns:p14="http://schemas.microsoft.com/office/powerpoint/2010/main" val="257374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Facteurs pronostiques et évaluation de la gravité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90688"/>
            <a:ext cx="10515600" cy="4351338"/>
          </a:xfrm>
        </p:spPr>
        <p:txBody>
          <a:bodyPr/>
          <a:lstStyle/>
          <a:p>
            <a:r>
              <a:rPr lang="fr-FR" dirty="0"/>
              <a:t>Diagnostic formel est histologique mais invasif</a:t>
            </a:r>
          </a:p>
          <a:p>
            <a:r>
              <a:rPr lang="fr-FR" dirty="0"/>
              <a:t>La fibrose est le principal facteur pronostique</a:t>
            </a:r>
          </a:p>
          <a:p>
            <a:r>
              <a:rPr lang="fr-FR" dirty="0"/>
              <a:t>Le recours au outils non-invasifs de fibrose sont indispensables dans la pratique clinique quotidienne : </a:t>
            </a:r>
          </a:p>
          <a:p>
            <a:pPr lvl="2"/>
            <a:r>
              <a:rPr lang="fr-FR" dirty="0"/>
              <a:t>NFS</a:t>
            </a:r>
          </a:p>
          <a:p>
            <a:pPr lvl="2"/>
            <a:r>
              <a:rPr lang="fr-FR" dirty="0"/>
              <a:t>FIB-4</a:t>
            </a:r>
          </a:p>
          <a:p>
            <a:pPr lvl="2"/>
            <a:r>
              <a:rPr lang="fr-FR" dirty="0" err="1"/>
              <a:t>Fibroscan</a:t>
            </a:r>
            <a:endParaRPr lang="fr-FR" dirty="0"/>
          </a:p>
          <a:p>
            <a:pPr lvl="2"/>
            <a:r>
              <a:rPr lang="fr-FR" dirty="0" err="1"/>
              <a:t>Fibromètre</a:t>
            </a:r>
            <a:endParaRPr lang="fr-FR" dirty="0"/>
          </a:p>
          <a:p>
            <a:pPr lvl="2"/>
            <a:endParaRPr lang="fr-FR" dirty="0"/>
          </a:p>
        </p:txBody>
      </p:sp>
      <p:pic>
        <p:nvPicPr>
          <p:cNvPr id="2050" name="Picture 2" descr="Jaundice &amp; Liver Disease – GP Gate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20" y="3804249"/>
            <a:ext cx="4337050" cy="213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43750" y="6172200"/>
            <a:ext cx="46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Attention à l’âge : valable si entre 40 et 65 ans</a:t>
            </a:r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90548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NAFLD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33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r-FR" sz="7200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fr-FR" sz="2400" dirty="0"/>
              <a:t>Diagnostic de cirrhose</a:t>
            </a:r>
          </a:p>
          <a:p>
            <a:r>
              <a:rPr lang="fr-FR" sz="2400" dirty="0"/>
              <a:t>Etiologies et grand principe de traitement</a:t>
            </a:r>
          </a:p>
          <a:p>
            <a:r>
              <a:rPr lang="fr-FR" sz="2400" dirty="0"/>
              <a:t>Complications et prise en charge</a:t>
            </a:r>
          </a:p>
          <a:p>
            <a:r>
              <a:rPr lang="fr-FR" sz="2400" dirty="0"/>
              <a:t>La transplantation hépatique</a:t>
            </a:r>
          </a:p>
        </p:txBody>
      </p:sp>
    </p:spTree>
    <p:extLst>
      <p:ext uri="{BB962C8B-B14F-4D97-AF65-F5344CB8AC3E}">
        <p14:creationId xmlns:p14="http://schemas.microsoft.com/office/powerpoint/2010/main" val="348880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fr-FR" sz="1300" dirty="0"/>
              <a:t> Suivi multidisciplinaire : cardiologues, endocrinologues, hépatologues, nutritionnistes…</a:t>
            </a:r>
          </a:p>
          <a:p>
            <a:r>
              <a:rPr lang="fr-FR" sz="1300" dirty="0"/>
              <a:t>Dépistage CHC si cirrhose</a:t>
            </a:r>
          </a:p>
          <a:p>
            <a:r>
              <a:rPr lang="fr-FR" sz="1300" dirty="0"/>
              <a:t>Perte de poids :</a:t>
            </a:r>
          </a:p>
          <a:p>
            <a:pPr lvl="1"/>
            <a:r>
              <a:rPr lang="fr-FR" sz="1300" dirty="0"/>
              <a:t>Régime alimentaire</a:t>
            </a:r>
          </a:p>
          <a:p>
            <a:pPr lvl="1"/>
            <a:r>
              <a:rPr lang="fr-FR" sz="1300" dirty="0"/>
              <a:t>Activité physique : 150 min d’activité modérée à intense par semaine, APA (activité physique adaptée)</a:t>
            </a:r>
          </a:p>
          <a:p>
            <a:pPr lvl="1"/>
            <a:r>
              <a:rPr lang="fr-FR" sz="1300" dirty="0"/>
              <a:t>Chirurgie </a:t>
            </a:r>
            <a:r>
              <a:rPr lang="fr-FR" sz="1300" dirty="0" err="1"/>
              <a:t>bariatrique</a:t>
            </a:r>
            <a:r>
              <a:rPr lang="fr-FR" sz="1300" dirty="0"/>
              <a:t> : chez les obèses morbides et sévères, rémission de la NASH dans 80 % des cas, avec une réduction de la fibrose dans 30 à 50 % des cas à 5 ans</a:t>
            </a:r>
          </a:p>
          <a:p>
            <a:endParaRPr lang="fr-FR" sz="1300" dirty="0"/>
          </a:p>
          <a:p>
            <a:r>
              <a:rPr lang="fr-FR" sz="1300" dirty="0"/>
              <a:t>Traitement pharmaceutique : en cours de développement </a:t>
            </a:r>
          </a:p>
          <a:p>
            <a:pPr lvl="1"/>
            <a:r>
              <a:rPr lang="fr-FR" sz="1300" dirty="0"/>
              <a:t>Le </a:t>
            </a:r>
            <a:r>
              <a:rPr lang="fr-FR" sz="1300" dirty="0" err="1"/>
              <a:t>semaglutide</a:t>
            </a:r>
            <a:r>
              <a:rPr lang="fr-FR" sz="1300" dirty="0"/>
              <a:t> : agoniste de la GLP-1</a:t>
            </a:r>
          </a:p>
          <a:p>
            <a:pPr lvl="1"/>
            <a:r>
              <a:rPr lang="fr-FR" sz="1300" dirty="0"/>
              <a:t>Agoniste pan PPAR : </a:t>
            </a:r>
            <a:r>
              <a:rPr lang="fr-FR" sz="1300" dirty="0" err="1"/>
              <a:t>etude</a:t>
            </a:r>
            <a:r>
              <a:rPr lang="fr-FR" sz="1300" dirty="0"/>
              <a:t> phase III pour le </a:t>
            </a:r>
            <a:r>
              <a:rPr lang="fr-FR" sz="1300" dirty="0" err="1"/>
              <a:t>lanifibranor</a:t>
            </a:r>
            <a:endParaRPr lang="fr-FR" sz="1300" dirty="0"/>
          </a:p>
          <a:p>
            <a:pPr lvl="1"/>
            <a:endParaRPr lang="fr-FR" sz="13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90548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NAFLD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326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0006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NASH en médecine générale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90548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NAFLD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2844" y="1961092"/>
            <a:ext cx="4794956" cy="4351338"/>
          </a:xfrm>
        </p:spPr>
        <p:txBody>
          <a:bodyPr>
            <a:normAutofit/>
          </a:bodyPr>
          <a:lstStyle/>
          <a:p>
            <a:r>
              <a:rPr lang="fr-FR" sz="1800" dirty="0"/>
              <a:t>Sédentarité</a:t>
            </a:r>
          </a:p>
          <a:p>
            <a:r>
              <a:rPr lang="fr-FR" sz="1800" dirty="0"/>
              <a:t>Obésité</a:t>
            </a:r>
          </a:p>
          <a:p>
            <a:r>
              <a:rPr lang="fr-FR" sz="1800" dirty="0"/>
              <a:t>Syndrome métabolique</a:t>
            </a:r>
          </a:p>
          <a:p>
            <a:r>
              <a:rPr lang="fr-FR" sz="1800" dirty="0"/>
              <a:t>Diabète de type 2</a:t>
            </a:r>
          </a:p>
          <a:p>
            <a:pPr marL="0" indent="0">
              <a:buNone/>
            </a:pPr>
            <a:endParaRPr lang="fr-FR" sz="1800" dirty="0"/>
          </a:p>
          <a:p>
            <a:pPr marL="457200" lvl="1" indent="0">
              <a:buNone/>
            </a:pPr>
            <a:r>
              <a:rPr lang="fr-FR" sz="1800" i="1" dirty="0">
                <a:solidFill>
                  <a:srgbClr val="FF0000"/>
                </a:solidFill>
              </a:rPr>
              <a:t>L’EASL recommande d’inclure le Bilan hépatique et l’échographie aux explorations de routine de ces sujets à risques (1)</a:t>
            </a:r>
          </a:p>
          <a:p>
            <a:endParaRPr lang="fr-FR" sz="11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3" y="1878895"/>
            <a:ext cx="6163734" cy="4631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71379" y="2551289"/>
            <a:ext cx="2370666" cy="2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65156" y="3996267"/>
            <a:ext cx="3375377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93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/>
              <a:t>Le VHC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fr-FR" sz="2400" dirty="0"/>
              <a:t>Objectif : éradication de la maladie donc dépistage large</a:t>
            </a:r>
          </a:p>
          <a:p>
            <a:r>
              <a:rPr lang="fr-FR" sz="2400" dirty="0"/>
              <a:t>Si sérologie positive : faire PCR</a:t>
            </a:r>
          </a:p>
          <a:p>
            <a:r>
              <a:rPr lang="fr-FR" sz="2400" dirty="0"/>
              <a:t>Si PCR positive : traitement par AAD (antiviraux à action directe </a:t>
            </a:r>
            <a:r>
              <a:rPr lang="fr-FR" sz="2400" dirty="0" err="1"/>
              <a:t>Pangenotypique</a:t>
            </a:r>
            <a:r>
              <a:rPr lang="fr-FR" sz="2400" dirty="0"/>
              <a:t>) = guérison dans 98 % des cas</a:t>
            </a:r>
          </a:p>
          <a:p>
            <a:r>
              <a:rPr lang="fr-FR" sz="2400" dirty="0"/>
              <a:t>Bilan initial : BH, NFS, IUC, VHB, VIH, Charge virale VHC. Fibroscan ou </a:t>
            </a:r>
            <a:r>
              <a:rPr lang="fr-FR" sz="2400" dirty="0" err="1"/>
              <a:t>fibrotest</a:t>
            </a:r>
            <a:r>
              <a:rPr lang="fr-FR" sz="2400" dirty="0"/>
              <a:t>. Génotypage non nécessaire en première intention.</a:t>
            </a:r>
          </a:p>
          <a:p>
            <a:r>
              <a:rPr lang="fr-FR" sz="2400" dirty="0"/>
              <a:t>Liste exhaustive des traitements</a:t>
            </a:r>
          </a:p>
          <a:p>
            <a:endParaRPr lang="fr-F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48650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VHC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157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BF7DD0-1C3F-E05C-AC1C-BCCE2459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6"/>
            <a:ext cx="8074815" cy="901552"/>
          </a:xfrm>
        </p:spPr>
        <p:txBody>
          <a:bodyPr anchor="ctr">
            <a:normAutofit/>
          </a:bodyPr>
          <a:lstStyle/>
          <a:p>
            <a:r>
              <a:rPr lang="fr-FR" sz="4000" dirty="0"/>
              <a:t>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753837-BBDF-1381-5AB5-735A1FEBE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257257"/>
            <a:ext cx="8074815" cy="3289423"/>
          </a:xfrm>
        </p:spPr>
        <p:txBody>
          <a:bodyPr anchor="t">
            <a:noAutofit/>
          </a:bodyPr>
          <a:lstStyle/>
          <a:p>
            <a:r>
              <a:rPr lang="fr-FR" sz="1800" dirty="0">
                <a:effectLst/>
              </a:rPr>
              <a:t>Recommandation HAS</a:t>
            </a:r>
          </a:p>
          <a:p>
            <a:r>
              <a:rPr lang="fr-FR" sz="1800" dirty="0">
                <a:effectLst/>
              </a:rPr>
              <a:t>Sans présentation du dossier en RCP : </a:t>
            </a:r>
            <a:endParaRPr lang="fr-FR" sz="1800" dirty="0"/>
          </a:p>
          <a:p>
            <a:r>
              <a:rPr lang="fr-FR" sz="1800" dirty="0">
                <a:effectLst/>
              </a:rPr>
              <a:t>Patients </a:t>
            </a:r>
            <a:r>
              <a:rPr lang="fr-FR" sz="1800" dirty="0" err="1">
                <a:effectLst/>
              </a:rPr>
              <a:t>naïfs</a:t>
            </a:r>
            <a:r>
              <a:rPr lang="fr-FR" sz="1800" dirty="0">
                <a:effectLst/>
              </a:rPr>
              <a:t>, n’ayant pas de fibrose </a:t>
            </a:r>
            <a:r>
              <a:rPr lang="fr-FR" sz="1800" dirty="0" err="1">
                <a:effectLst/>
              </a:rPr>
              <a:t>avancée</a:t>
            </a:r>
            <a:r>
              <a:rPr lang="fr-FR" sz="1800" dirty="0">
                <a:effectLst/>
              </a:rPr>
              <a:t> F3-F4, ni </a:t>
            </a:r>
            <a:r>
              <a:rPr lang="fr-FR" sz="1800" dirty="0" err="1">
                <a:effectLst/>
              </a:rPr>
              <a:t>co-infection</a:t>
            </a:r>
            <a:r>
              <a:rPr lang="fr-FR" sz="1800" dirty="0">
                <a:effectLst/>
              </a:rPr>
              <a:t> par le VIH pour le VHB, ni insuffisance rénale sévère, ni </a:t>
            </a:r>
            <a:r>
              <a:rPr lang="fr-FR" sz="1800" dirty="0" err="1">
                <a:effectLst/>
              </a:rPr>
              <a:t>comorbidite</a:t>
            </a:r>
            <a:r>
              <a:rPr lang="fr-FR" sz="1800" dirty="0">
                <a:effectLst/>
              </a:rPr>
              <a:t>́ mal </a:t>
            </a:r>
            <a:r>
              <a:rPr lang="fr-FR" sz="1800" dirty="0" err="1">
                <a:effectLst/>
              </a:rPr>
              <a:t>contrôlée</a:t>
            </a:r>
            <a:r>
              <a:rPr lang="fr-FR" sz="1800" dirty="0">
                <a:effectLst/>
              </a:rPr>
              <a:t>, ne venant pas de zones </a:t>
            </a:r>
            <a:r>
              <a:rPr lang="fr-FR" sz="1800" dirty="0" err="1">
                <a:effectLst/>
              </a:rPr>
              <a:t>géographiques</a:t>
            </a:r>
            <a:r>
              <a:rPr lang="fr-FR" sz="1800" dirty="0">
                <a:effectLst/>
              </a:rPr>
              <a:t> (Chine, Asie du Sud-Est, Afrique subsaharienne) à risque d’infection par des </a:t>
            </a:r>
            <a:r>
              <a:rPr lang="fr-FR" sz="1800" dirty="0" err="1">
                <a:effectLst/>
              </a:rPr>
              <a:t>génotypes</a:t>
            </a:r>
            <a:r>
              <a:rPr lang="fr-FR" sz="1800" dirty="0">
                <a:effectLst/>
              </a:rPr>
              <a:t> non usuels. </a:t>
            </a:r>
            <a:endParaRPr lang="fr-FR" sz="1800" dirty="0"/>
          </a:p>
          <a:p>
            <a:r>
              <a:rPr lang="fr-FR" sz="1800" b="1" dirty="0">
                <a:effectLst/>
              </a:rPr>
              <a:t>Deux </a:t>
            </a:r>
            <a:r>
              <a:rPr lang="fr-FR" sz="1800" b="1" dirty="0" err="1">
                <a:effectLst/>
              </a:rPr>
              <a:t>schémas</a:t>
            </a:r>
            <a:r>
              <a:rPr lang="fr-FR" sz="1800" b="1" dirty="0">
                <a:effectLst/>
              </a:rPr>
              <a:t> </a:t>
            </a:r>
            <a:r>
              <a:rPr lang="fr-FR" sz="1800" b="1" dirty="0" err="1">
                <a:effectLst/>
              </a:rPr>
              <a:t>thérapeutiques</a:t>
            </a:r>
            <a:r>
              <a:rPr lang="fr-FR" sz="1800" b="1" dirty="0">
                <a:effectLst/>
              </a:rPr>
              <a:t> de choix : </a:t>
            </a:r>
            <a:endParaRPr lang="fr-FR" sz="1800" dirty="0"/>
          </a:p>
          <a:p>
            <a:r>
              <a:rPr lang="fr-FR" sz="1800" dirty="0">
                <a:effectLst/>
              </a:rPr>
              <a:t>une dose fixe de SOF (400 mg) + VEL (100 mg) en 1 seul comprimé 1 fois par jour pendant 12 semaines </a:t>
            </a:r>
            <a:endParaRPr lang="fr-FR" sz="1800" dirty="0"/>
          </a:p>
          <a:p>
            <a:r>
              <a:rPr lang="fr-FR" sz="1800" dirty="0">
                <a:effectLst/>
              </a:rPr>
              <a:t>ou une dose fixe de GLE (300mg) + PIB (120 mg) en 3 </a:t>
            </a:r>
            <a:r>
              <a:rPr lang="fr-FR" sz="1800" dirty="0" err="1">
                <a:effectLst/>
              </a:rPr>
              <a:t>comprimés</a:t>
            </a:r>
            <a:r>
              <a:rPr lang="fr-FR" sz="1800" dirty="0">
                <a:effectLst/>
              </a:rPr>
              <a:t> (GLE/PIB 100/40) 1 fois par jour avec de la nourriture pendant 8 semaines. </a:t>
            </a:r>
            <a:endParaRPr lang="fr-FR" sz="1800" dirty="0"/>
          </a:p>
          <a:p>
            <a:r>
              <a:rPr lang="fr-FR" sz="1800" dirty="0">
                <a:effectLst/>
              </a:rPr>
              <a:t>Prescription possible par </a:t>
            </a:r>
            <a:r>
              <a:rPr lang="fr-FR" sz="1800" dirty="0" err="1">
                <a:effectLst/>
              </a:rPr>
              <a:t>médecin</a:t>
            </a:r>
            <a:r>
              <a:rPr lang="fr-FR" sz="1800" dirty="0">
                <a:effectLst/>
              </a:rPr>
              <a:t> de premier recours : MG formé ou </a:t>
            </a:r>
            <a:r>
              <a:rPr lang="fr-FR" sz="1800" dirty="0" err="1">
                <a:effectLst/>
              </a:rPr>
              <a:t>addictologue</a:t>
            </a:r>
            <a:r>
              <a:rPr lang="fr-FR" sz="1800" dirty="0">
                <a:effectLst/>
              </a:rPr>
              <a:t> </a:t>
            </a:r>
            <a:endParaRPr lang="fr-FR" sz="1800" dirty="0"/>
          </a:p>
          <a:p>
            <a:endParaRPr lang="fr-FR" sz="180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09867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VHC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76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En médecine générale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Dépistage large</a:t>
            </a:r>
          </a:p>
          <a:p>
            <a:endParaRPr lang="fr-FR" dirty="0"/>
          </a:p>
          <a:p>
            <a:r>
              <a:rPr lang="fr-FR" dirty="0"/>
              <a:t>Si sérologie positive : Faire PCR</a:t>
            </a:r>
          </a:p>
          <a:p>
            <a:endParaRPr lang="fr-FR" dirty="0"/>
          </a:p>
          <a:p>
            <a:r>
              <a:rPr lang="fr-FR" dirty="0"/>
              <a:t>Si PCR positive : BH, NFS, IUC, VHB, VIH. </a:t>
            </a:r>
            <a:r>
              <a:rPr lang="fr-FR" dirty="0" err="1"/>
              <a:t>Fibroscan</a:t>
            </a:r>
            <a:r>
              <a:rPr lang="fr-FR" dirty="0"/>
              <a:t> ou </a:t>
            </a:r>
            <a:r>
              <a:rPr lang="fr-FR" dirty="0" err="1"/>
              <a:t>fibrotest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Si patient répond aux critères de traitement sans passage par la RCP : </a:t>
            </a:r>
          </a:p>
          <a:p>
            <a:pPr lvl="1"/>
            <a:r>
              <a:rPr lang="fr-FR" dirty="0"/>
              <a:t>Traitement possible par médecin généraliste ou adresser patient à un Gastro-entérologue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68699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VHC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38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L’hépatite auto-immune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Tableau clinique : </a:t>
            </a:r>
          </a:p>
          <a:p>
            <a:pPr lvl="1"/>
            <a:r>
              <a:rPr lang="fr-FR" dirty="0"/>
              <a:t>Plus fréquent chez la femme : 2 pics : 25-30 ans et 50 ans</a:t>
            </a:r>
          </a:p>
          <a:p>
            <a:pPr lvl="1"/>
            <a:r>
              <a:rPr lang="fr-FR" dirty="0"/>
              <a:t>Dans 25 % des cas découvert dans un contexte d’hépatite aigue, voir fulminante</a:t>
            </a:r>
          </a:p>
          <a:p>
            <a:pPr lvl="1"/>
            <a:r>
              <a:rPr lang="fr-FR" dirty="0"/>
              <a:t>Parfois au stade de cirrhose</a:t>
            </a:r>
          </a:p>
          <a:p>
            <a:pPr lvl="1"/>
            <a:endParaRPr lang="fr-FR" dirty="0"/>
          </a:p>
          <a:p>
            <a:r>
              <a:rPr lang="fr-FR" dirty="0"/>
              <a:t>Biologie : </a:t>
            </a:r>
          </a:p>
          <a:p>
            <a:pPr lvl="1"/>
            <a:r>
              <a:rPr lang="fr-FR" dirty="0"/>
              <a:t>Hyper </a:t>
            </a:r>
            <a:r>
              <a:rPr lang="fr-FR" dirty="0" err="1"/>
              <a:t>IgG</a:t>
            </a:r>
            <a:endParaRPr lang="fr-FR" dirty="0"/>
          </a:p>
          <a:p>
            <a:pPr lvl="1"/>
            <a:r>
              <a:rPr lang="fr-FR" dirty="0"/>
              <a:t>Bilan auto immun +</a:t>
            </a:r>
          </a:p>
          <a:p>
            <a:pPr lvl="1"/>
            <a:endParaRPr lang="fr-FR" dirty="0"/>
          </a:p>
          <a:p>
            <a:r>
              <a:rPr lang="fr-FR" dirty="0"/>
              <a:t>Confirmation histologique obligatoire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0213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HAI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9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L’hépatite auto-immune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3" y="1440336"/>
            <a:ext cx="5244007" cy="5261487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72640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VHC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04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En médecine Générale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57156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Quand penser à l’HAI : </a:t>
            </a:r>
          </a:p>
          <a:p>
            <a:pPr lvl="1"/>
            <a:r>
              <a:rPr lang="fr-FR" dirty="0"/>
              <a:t>Perturbation du BH et/ou signe de cirrhose</a:t>
            </a:r>
          </a:p>
          <a:p>
            <a:pPr lvl="1"/>
            <a:r>
              <a:rPr lang="fr-FR" dirty="0"/>
              <a:t>Sans facteur étiologique évident</a:t>
            </a:r>
          </a:p>
          <a:p>
            <a:pPr lvl="1"/>
            <a:r>
              <a:rPr lang="fr-FR" dirty="0"/>
              <a:t>Femme</a:t>
            </a:r>
          </a:p>
          <a:p>
            <a:pPr lvl="1"/>
            <a:r>
              <a:rPr lang="fr-FR" dirty="0"/>
              <a:t>ATCD de maladie Auto-immune</a:t>
            </a:r>
          </a:p>
          <a:p>
            <a:pPr lvl="1"/>
            <a:r>
              <a:rPr lang="fr-FR" dirty="0"/>
              <a:t>Signe clinique : syndrome sec, asthénie</a:t>
            </a:r>
          </a:p>
          <a:p>
            <a:pPr lvl="1"/>
            <a:r>
              <a:rPr lang="fr-FR" dirty="0"/>
              <a:t>CAT : Cs Gastro rapide</a:t>
            </a:r>
          </a:p>
          <a:p>
            <a:pPr lvl="1"/>
            <a:endParaRPr lang="fr-FR" dirty="0"/>
          </a:p>
          <a:p>
            <a:r>
              <a:rPr lang="fr-FR" dirty="0"/>
              <a:t>Signe de gravité : Ictère, Baisse du TP, EH</a:t>
            </a:r>
          </a:p>
          <a:p>
            <a:pPr marL="457200" lvl="1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72640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VHC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  <p:sp>
        <p:nvSpPr>
          <p:cNvPr id="5" name="Flèche courbée vers la droite 4"/>
          <p:cNvSpPr/>
          <p:nvPr/>
        </p:nvSpPr>
        <p:spPr>
          <a:xfrm>
            <a:off x="2280745" y="5738648"/>
            <a:ext cx="977462" cy="882869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15558" y="6190296"/>
            <a:ext cx="540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Hospitalisation en Urgence</a:t>
            </a:r>
          </a:p>
        </p:txBody>
      </p:sp>
    </p:spTree>
    <p:extLst>
      <p:ext uri="{BB962C8B-B14F-4D97-AF65-F5344CB8AC3E}">
        <p14:creationId xmlns:p14="http://schemas.microsoft.com/office/powerpoint/2010/main" val="951116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42149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Tableau clinique : </a:t>
            </a:r>
          </a:p>
          <a:p>
            <a:pPr lvl="1"/>
            <a:r>
              <a:rPr lang="fr-FR" dirty="0"/>
              <a:t>Aspécifique : prurit, ictère, asthénie</a:t>
            </a:r>
          </a:p>
          <a:p>
            <a:pPr lvl="1"/>
            <a:r>
              <a:rPr lang="fr-FR" dirty="0"/>
              <a:t>CBP : Plutôt les femmes</a:t>
            </a:r>
          </a:p>
          <a:p>
            <a:pPr lvl="1"/>
            <a:r>
              <a:rPr lang="fr-FR" dirty="0"/>
              <a:t>CSP : plutôt les hommes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Tableau Biologique :</a:t>
            </a:r>
          </a:p>
          <a:p>
            <a:pPr lvl="1"/>
            <a:r>
              <a:rPr lang="fr-FR" dirty="0"/>
              <a:t>Bilan de Cholestase </a:t>
            </a:r>
          </a:p>
          <a:p>
            <a:pPr lvl="1"/>
            <a:r>
              <a:rPr lang="fr-FR" dirty="0"/>
              <a:t>CBP : </a:t>
            </a:r>
            <a:r>
              <a:rPr lang="fr-FR" dirty="0" err="1"/>
              <a:t>Ac</a:t>
            </a:r>
            <a:r>
              <a:rPr lang="fr-FR" dirty="0"/>
              <a:t> anti mitochondrie, anti sp100 ou gp210 +, hyper </a:t>
            </a:r>
            <a:r>
              <a:rPr lang="fr-FR" dirty="0" err="1"/>
              <a:t>IgM</a:t>
            </a:r>
            <a:endParaRPr lang="fr-FR" dirty="0"/>
          </a:p>
          <a:p>
            <a:pPr lvl="1"/>
            <a:r>
              <a:rPr lang="fr-FR" dirty="0"/>
              <a:t>CSP : pas </a:t>
            </a:r>
            <a:r>
              <a:rPr lang="fr-FR" dirty="0" err="1"/>
              <a:t>d’Ac</a:t>
            </a:r>
            <a:r>
              <a:rPr lang="fr-FR" dirty="0"/>
              <a:t> spécifique, diagnostic en </a:t>
            </a:r>
            <a:r>
              <a:rPr lang="fr-FR" dirty="0" err="1"/>
              <a:t>Bili</a:t>
            </a:r>
            <a:r>
              <a:rPr lang="fr-FR" dirty="0"/>
              <a:t> IRM</a:t>
            </a:r>
          </a:p>
          <a:p>
            <a:pPr marL="457200" lvl="1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55797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CBP/CSP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01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En médecine Générale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9014" y="1794094"/>
            <a:ext cx="10515600" cy="4351338"/>
          </a:xfrm>
        </p:spPr>
        <p:txBody>
          <a:bodyPr/>
          <a:lstStyle/>
          <a:p>
            <a:r>
              <a:rPr lang="fr-FR" dirty="0"/>
              <a:t>Quand y penser ? : </a:t>
            </a:r>
          </a:p>
          <a:p>
            <a:pPr lvl="1"/>
            <a:r>
              <a:rPr lang="fr-FR" dirty="0"/>
              <a:t>Si cholestase inexpliquée</a:t>
            </a:r>
          </a:p>
          <a:p>
            <a:pPr lvl="1"/>
            <a:r>
              <a:rPr lang="fr-FR" dirty="0"/>
              <a:t>Si prurit inexpliquée (Cs dermato)</a:t>
            </a:r>
          </a:p>
          <a:p>
            <a:endParaRPr lang="fr-FR" dirty="0"/>
          </a:p>
          <a:p>
            <a:r>
              <a:rPr lang="fr-FR" dirty="0"/>
              <a:t>Prévoir Cs gastro-entérologie sans urgence</a:t>
            </a:r>
          </a:p>
          <a:p>
            <a:endParaRPr lang="fr-FR" dirty="0"/>
          </a:p>
          <a:p>
            <a:r>
              <a:rPr lang="fr-FR" dirty="0"/>
              <a:t>Critères d’urgences : Prurit féroce, Ictère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89245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CBP/CSP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39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9A2233-452E-9E9E-9919-4A4BBAE1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Diagnostic de cirrhose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22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318" y="162592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Motif de Consultation fréquent</a:t>
            </a:r>
          </a:p>
          <a:p>
            <a:endParaRPr lang="fr-FR" dirty="0"/>
          </a:p>
          <a:p>
            <a:r>
              <a:rPr lang="fr-FR" dirty="0"/>
              <a:t>L’orientation diagnostique repose sur la connaissance des étiologies fréquentes et le dosage du coefficient de saturation de la transferrine</a:t>
            </a:r>
          </a:p>
          <a:p>
            <a:endParaRPr lang="fr-FR" dirty="0"/>
          </a:p>
          <a:p>
            <a:r>
              <a:rPr lang="fr-FR" dirty="0"/>
              <a:t>Dosage de : </a:t>
            </a:r>
          </a:p>
          <a:p>
            <a:pPr lvl="1"/>
            <a:r>
              <a:rPr lang="fr-FR" dirty="0"/>
              <a:t>la ferritine </a:t>
            </a:r>
          </a:p>
          <a:p>
            <a:pPr lvl="1"/>
            <a:r>
              <a:rPr lang="fr-FR" dirty="0"/>
              <a:t>du CST </a:t>
            </a:r>
          </a:p>
          <a:p>
            <a:pPr lvl="1"/>
            <a:r>
              <a:rPr lang="fr-FR" dirty="0"/>
              <a:t>à deux reprises à jeun</a:t>
            </a:r>
          </a:p>
          <a:p>
            <a:pPr lvl="1"/>
            <a:r>
              <a:rPr lang="fr-FR" dirty="0"/>
              <a:t>A distance du sevrage en alcool (3 mois)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80928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Hyperferritinémie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820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1FEF235-019E-59C4-5ABC-2690604F7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90147"/>
              </p:ext>
            </p:extLst>
          </p:nvPr>
        </p:nvGraphicFramePr>
        <p:xfrm>
          <a:off x="1585731" y="1261641"/>
          <a:ext cx="7917084" cy="5451678"/>
        </p:xfrm>
        <a:graphic>
          <a:graphicData uri="http://schemas.openxmlformats.org/drawingml/2006/table">
            <a:tbl>
              <a:tblPr/>
              <a:tblGrid>
                <a:gridCol w="1979271">
                  <a:extLst>
                    <a:ext uri="{9D8B030D-6E8A-4147-A177-3AD203B41FA5}">
                      <a16:colId xmlns:a16="http://schemas.microsoft.com/office/drawing/2014/main" val="510011069"/>
                    </a:ext>
                  </a:extLst>
                </a:gridCol>
                <a:gridCol w="1979271">
                  <a:extLst>
                    <a:ext uri="{9D8B030D-6E8A-4147-A177-3AD203B41FA5}">
                      <a16:colId xmlns:a16="http://schemas.microsoft.com/office/drawing/2014/main" val="584090222"/>
                    </a:ext>
                  </a:extLst>
                </a:gridCol>
                <a:gridCol w="1979271">
                  <a:extLst>
                    <a:ext uri="{9D8B030D-6E8A-4147-A177-3AD203B41FA5}">
                      <a16:colId xmlns:a16="http://schemas.microsoft.com/office/drawing/2014/main" val="708309532"/>
                    </a:ext>
                  </a:extLst>
                </a:gridCol>
                <a:gridCol w="1979271">
                  <a:extLst>
                    <a:ext uri="{9D8B030D-6E8A-4147-A177-3AD203B41FA5}">
                      <a16:colId xmlns:a16="http://schemas.microsoft.com/office/drawing/2014/main" val="10966511"/>
                    </a:ext>
                  </a:extLst>
                </a:gridCol>
              </a:tblGrid>
              <a:tr h="259604">
                <a:tc gridSpan="4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</a:rPr>
                        <a:t>Coefficient de saturation &lt; 45%</a:t>
                      </a:r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                                                                                     </a:t>
                      </a: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</a:rPr>
                        <a:t>Coefficient de saturation &gt; 45%</a:t>
                      </a:r>
                      <a:endParaRPr lang="fr-FR" sz="10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1802" marR="51802" marT="25901" marB="25901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4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5307"/>
                  </a:ext>
                </a:extLst>
              </a:tr>
              <a:tr h="259604">
                <a:tc rowSpan="2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Cytolyse (fréquent)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Hépatique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Hémochromatose (peu fréquent)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HFENon HFE Digénique</a:t>
                      </a:r>
                      <a:endParaRPr lang="fr-FR" sz="1000">
                        <a:effectLst/>
                      </a:endParaRPr>
                    </a:p>
                    <a:p>
                      <a:pPr algn="l" fontAlgn="t"/>
                      <a:r>
                        <a:rPr lang="fr-FR" sz="1000" b="0">
                          <a:effectLst/>
                        </a:rPr>
                        <a:t>D’étiologie inconnue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04603"/>
                  </a:ext>
                </a:extLst>
              </a:tr>
              <a:tr h="259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Musculaire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59869"/>
                  </a:ext>
                </a:extLst>
              </a:tr>
              <a:tr h="259604">
                <a:tc rowSpan="7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Inflammation(fréquent)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Infections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13715"/>
                  </a:ext>
                </a:extLst>
              </a:tr>
              <a:tr h="6490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Maladie de système (PR, LEAD, Still, Vascularite, SAM)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Origine hématologique (peu fréquent)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Hémoglobinopathie (drépanocytose,thalassémie…)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56846"/>
                  </a:ext>
                </a:extLst>
              </a:tr>
              <a:tr h="259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Anémie hémolytique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04848"/>
                  </a:ext>
                </a:extLst>
              </a:tr>
              <a:tr h="4543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Hémopathie maligne /tumeur solide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Syndrome myélodysplasique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66988"/>
                  </a:ext>
                </a:extLst>
              </a:tr>
              <a:tr h="1038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Insuffisance rénale chronique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Origine hépatique (hors cytolyse) (fréquent)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 dirty="0">
                          <a:effectLst/>
                        </a:rPr>
                        <a:t>VHB, VHC, VHD, </a:t>
                      </a:r>
                      <a:r>
                        <a:rPr lang="fr-FR" sz="1000" b="0" dirty="0" err="1">
                          <a:effectLst/>
                        </a:rPr>
                        <a:t>Hépatosidérose</a:t>
                      </a:r>
                      <a:r>
                        <a:rPr lang="fr-FR" sz="1000" b="0" dirty="0">
                          <a:effectLst/>
                        </a:rPr>
                        <a:t> dysmétabolique</a:t>
                      </a:r>
                      <a:endParaRPr lang="fr-FR" sz="1000" dirty="0">
                        <a:effectLst/>
                      </a:endParaRPr>
                    </a:p>
                    <a:p>
                      <a:pPr algn="l" fontAlgn="t"/>
                      <a:r>
                        <a:rPr lang="fr-FR" sz="1000" b="0" dirty="0">
                          <a:effectLst/>
                        </a:rPr>
                        <a:t>Maladie alcoolique du foie avec surcharge</a:t>
                      </a:r>
                      <a:endParaRPr lang="fr-FR" sz="1000" dirty="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64989"/>
                  </a:ext>
                </a:extLst>
              </a:tr>
              <a:tr h="259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Hyperthyroïdie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Insuffisance hépatique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62650"/>
                  </a:ext>
                </a:extLst>
              </a:tr>
              <a:tr h="2596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Maladie de Gaucher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>
                          <a:effectLst/>
                        </a:rPr>
                        <a:t>Porphyrie cutanée tardive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49249"/>
                  </a:ext>
                </a:extLst>
              </a:tr>
              <a:tr h="454306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1000" b="1" dirty="0" err="1">
                          <a:effectLst/>
                        </a:rPr>
                        <a:t>Hyperferritinémie</a:t>
                      </a:r>
                      <a:r>
                        <a:rPr lang="fr-FR" sz="1000" b="1" dirty="0">
                          <a:effectLst/>
                        </a:rPr>
                        <a:t> dysmétabolique et </a:t>
                      </a:r>
                      <a:r>
                        <a:rPr lang="fr-FR" sz="1000" b="1" dirty="0" err="1">
                          <a:effectLst/>
                        </a:rPr>
                        <a:t>hépatosidérose</a:t>
                      </a:r>
                      <a:r>
                        <a:rPr lang="fr-FR" sz="1000" b="1" dirty="0">
                          <a:effectLst/>
                        </a:rPr>
                        <a:t> dysmétabolique (fréquent)</a:t>
                      </a:r>
                      <a:endParaRPr lang="fr-FR" sz="1000" dirty="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Cytolyse aiguë (fréquent)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83508"/>
                  </a:ext>
                </a:extLst>
              </a:tr>
              <a:tr h="259604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Alcool (fréquent)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l" fontAlgn="t"/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788767"/>
                  </a:ext>
                </a:extLst>
              </a:tr>
              <a:tr h="259604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Hyperferritinémie-cataracte (très rare)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184400"/>
                  </a:ext>
                </a:extLst>
              </a:tr>
              <a:tr h="259604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1000" b="1">
                          <a:effectLst/>
                        </a:rPr>
                        <a:t>Maladie de la ferroportine (très rare)</a:t>
                      </a:r>
                      <a:endParaRPr lang="fr-FR" sz="100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001562"/>
                  </a:ext>
                </a:extLst>
              </a:tr>
              <a:tr h="259604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1000" b="1" dirty="0" err="1">
                          <a:effectLst/>
                        </a:rPr>
                        <a:t>Acéruloplasminémie</a:t>
                      </a:r>
                      <a:r>
                        <a:rPr lang="fr-FR" sz="1000" b="1" dirty="0">
                          <a:effectLst/>
                        </a:rPr>
                        <a:t> (très rare)</a:t>
                      </a:r>
                      <a:endParaRPr lang="fr-FR" sz="1000" dirty="0">
                        <a:effectLst/>
                      </a:endParaRPr>
                    </a:p>
                  </a:txBody>
                  <a:tcPr marL="51802" marR="51802" marT="25901" marB="259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0753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E3BCE1F-BEDC-761C-80EA-059343090426}"/>
              </a:ext>
            </a:extLst>
          </p:cNvPr>
          <p:cNvSpPr txBox="1"/>
          <p:nvPr/>
        </p:nvSpPr>
        <p:spPr>
          <a:xfrm>
            <a:off x="1367376" y="638500"/>
            <a:ext cx="9048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u="none" strike="noStrike" dirty="0">
                <a:solidFill>
                  <a:srgbClr val="7A8691"/>
                </a:solidFill>
                <a:effectLst/>
                <a:latin typeface="Roboto" panose="02000000000000000000" pitchFamily="2" charset="0"/>
              </a:rPr>
              <a:t>Principales étiologies des hyperferritinémies selon le coefficient de saturation de la transferrine. </a:t>
            </a:r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56087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Hyperferritinémie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533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EE5D354-F611-4BA4-3E0F-9D91C904E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07058"/>
              </p:ext>
            </p:extLst>
          </p:nvPr>
        </p:nvGraphicFramePr>
        <p:xfrm>
          <a:off x="267281" y="272007"/>
          <a:ext cx="9699586" cy="6585993"/>
        </p:xfrm>
        <a:graphic>
          <a:graphicData uri="http://schemas.openxmlformats.org/drawingml/2006/table">
            <a:tbl>
              <a:tblPr/>
              <a:tblGrid>
                <a:gridCol w="3787457">
                  <a:extLst>
                    <a:ext uri="{9D8B030D-6E8A-4147-A177-3AD203B41FA5}">
                      <a16:colId xmlns:a16="http://schemas.microsoft.com/office/drawing/2014/main" val="1758471509"/>
                    </a:ext>
                  </a:extLst>
                </a:gridCol>
                <a:gridCol w="2124672">
                  <a:extLst>
                    <a:ext uri="{9D8B030D-6E8A-4147-A177-3AD203B41FA5}">
                      <a16:colId xmlns:a16="http://schemas.microsoft.com/office/drawing/2014/main" val="24100721"/>
                    </a:ext>
                  </a:extLst>
                </a:gridCol>
                <a:gridCol w="3787457">
                  <a:extLst>
                    <a:ext uri="{9D8B030D-6E8A-4147-A177-3AD203B41FA5}">
                      <a16:colId xmlns:a16="http://schemas.microsoft.com/office/drawing/2014/main" val="2310950605"/>
                    </a:ext>
                  </a:extLst>
                </a:gridCol>
              </a:tblGrid>
              <a:tr h="236819">
                <a:tc gridSpan="3">
                  <a:txBody>
                    <a:bodyPr/>
                    <a:lstStyle/>
                    <a:p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</a:rPr>
                        <a:t>INTERROGATOIRE</a:t>
                      </a:r>
                      <a:endParaRPr lang="fr-FR" sz="8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9201" marR="39201" marT="19601" marB="19601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4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29"/>
                  </a:ext>
                </a:extLst>
              </a:tr>
              <a:tr h="236819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>
                          <a:effectLst/>
                        </a:rPr>
                        <a:t>Antécédents familiaux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1">
                          <a:effectLst/>
                        </a:rPr>
                        <a:t>Hyperferritinémie, cataracte, saignée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165391"/>
                  </a:ext>
                </a:extLst>
              </a:tr>
              <a:tr h="236819">
                <a:tc rowSpan="7">
                  <a:txBody>
                    <a:bodyPr/>
                    <a:lstStyle/>
                    <a:p>
                      <a:pPr algn="l" fontAlgn="t"/>
                      <a:r>
                        <a:rPr lang="fr-FR" sz="800" b="1" dirty="0">
                          <a:effectLst/>
                        </a:rPr>
                        <a:t>Antécédents personnels</a:t>
                      </a:r>
                      <a:endParaRPr lang="fr-FR" sz="800" dirty="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Chirurgie de la cataracte jeune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41343"/>
                  </a:ext>
                </a:extLst>
              </a:tr>
              <a:tr h="236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Syndrome métabolique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383556"/>
                  </a:ext>
                </a:extLst>
              </a:tr>
              <a:tr h="236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Historique du poids : actuel et maximal, taille, IMC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76203"/>
                  </a:ext>
                </a:extLst>
              </a:tr>
              <a:tr h="236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Consommation d’alcool actuelle ou passée : AUDIT-C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58242"/>
                  </a:ext>
                </a:extLst>
              </a:tr>
              <a:tr h="236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Maladie hépatique (alcool, virus, NAFLD)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173067"/>
                  </a:ext>
                </a:extLst>
              </a:tr>
              <a:tr h="236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Insuffisance rénale avancée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95313"/>
                  </a:ext>
                </a:extLst>
              </a:tr>
              <a:tr h="236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Maladie hématologique, transfusions multiples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8912"/>
                  </a:ext>
                </a:extLst>
              </a:tr>
              <a:tr h="236819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>
                          <a:effectLst/>
                        </a:rPr>
                        <a:t>Activité physique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Exercice sportif intense (musculation, course de fond…)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478783"/>
                  </a:ext>
                </a:extLst>
              </a:tr>
              <a:tr h="236819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>
                          <a:effectLst/>
                        </a:rPr>
                        <a:t>Signes fonctionnels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Arthralgie, troubles de la libido, aménorrhée,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48836"/>
                  </a:ext>
                </a:extLst>
              </a:tr>
              <a:tr h="236819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>
                          <a:effectLst/>
                        </a:rPr>
                        <a:t>Traitement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Fer oral, IV, compléments alimentaires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73841"/>
                  </a:ext>
                </a:extLst>
              </a:tr>
              <a:tr h="236819">
                <a:tc gridSpan="3">
                  <a:txBody>
                    <a:bodyPr/>
                    <a:lstStyle/>
                    <a:p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</a:rPr>
                        <a:t>EXAMEN CLINIQUE</a:t>
                      </a:r>
                      <a:endParaRPr lang="fr-FR" sz="8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9201" marR="39201" marT="19601" marB="19601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4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705594"/>
                  </a:ext>
                </a:extLst>
              </a:tr>
              <a:tr h="2368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Poids taille IMC tour de taille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12770"/>
                  </a:ext>
                </a:extLst>
              </a:tr>
              <a:tr h="2368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Mélanodermie, hypogonadisme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92039"/>
                  </a:ext>
                </a:extLst>
              </a:tr>
              <a:tr h="2368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Signe d’insuffisance hépatocellulaire ou d’hypertension portale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1470"/>
                  </a:ext>
                </a:extLst>
              </a:tr>
              <a:tr h="2368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Signe d’hémopathie/ néoplasie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45406"/>
                  </a:ext>
                </a:extLst>
              </a:tr>
              <a:tr h="416018">
                <a:tc gridSpan="3">
                  <a:txBody>
                    <a:bodyPr/>
                    <a:lstStyle/>
                    <a:p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</a:rPr>
                        <a:t>EXAMENS DE PREMIÈRE INTENTION</a:t>
                      </a:r>
                      <a:br>
                        <a:rPr lang="fr-FR" sz="80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</a:rPr>
                        <a:t>Coefficient de saturation de la transferrine répété à deux reprises</a:t>
                      </a:r>
                      <a:endParaRPr lang="fr-FR" sz="8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9201" marR="39201" marT="19601" marB="19601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4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69665"/>
                  </a:ext>
                </a:extLst>
              </a:tr>
              <a:tr h="236819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1">
                          <a:effectLst/>
                        </a:rPr>
                        <a:t>CST &lt; 45%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>
                          <a:effectLst/>
                        </a:rPr>
                        <a:t>CST &gt; 45%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89655"/>
                  </a:ext>
                </a:extLst>
              </a:tr>
              <a:tr h="236819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NFS, réticulocytes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NFS plaquettes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863331"/>
                  </a:ext>
                </a:extLst>
              </a:tr>
              <a:tr h="1670414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>
                          <a:effectLst/>
                        </a:rPr>
                        <a:t>TSHTP, ASAT ALAT GGT PAL, bilirubine, FIB4</a:t>
                      </a:r>
                      <a:endParaRPr lang="fr-FR" sz="800">
                        <a:effectLst/>
                      </a:endParaRPr>
                    </a:p>
                    <a:p>
                      <a:pPr algn="l" fontAlgn="t"/>
                      <a:r>
                        <a:rPr lang="fr-FR" sz="800" b="0">
                          <a:effectLst/>
                        </a:rPr>
                        <a:t>Glycémie, insulinémie à jeun, EAL, créatinine, EPP Sérologies VHC, VHB, VIH</a:t>
                      </a:r>
                      <a:endParaRPr lang="fr-FR" sz="800">
                        <a:effectLst/>
                      </a:endParaRPr>
                    </a:p>
                    <a:p>
                      <a:pPr algn="l" fontAlgn="t"/>
                      <a:r>
                        <a:rPr lang="fr-FR" sz="800" b="0">
                          <a:effectLst/>
                        </a:rPr>
                        <a:t>Sérologies VHC, VHB, VIH</a:t>
                      </a:r>
                      <a:endParaRPr lang="fr-FR" sz="800">
                        <a:effectLst/>
                      </a:endParaRPr>
                    </a:p>
                    <a:p>
                      <a:pPr algn="l" fontAlgn="t"/>
                      <a:r>
                        <a:rPr lang="fr-FR" sz="800" b="0">
                          <a:effectLst/>
                        </a:rPr>
                        <a:t>CRP (syndrome inflammatoire)</a:t>
                      </a:r>
                      <a:endParaRPr lang="fr-FR" sz="800">
                        <a:effectLst/>
                      </a:endParaRPr>
                    </a:p>
                    <a:p>
                      <a:pPr algn="l" fontAlgn="t"/>
                      <a:r>
                        <a:rPr lang="fr-FR" sz="800" b="0">
                          <a:effectLst/>
                        </a:rPr>
                        <a:t>Haptoglobine, LDH (hémolyse)</a:t>
                      </a:r>
                      <a:endParaRPr lang="fr-FR" sz="800">
                        <a:effectLst/>
                      </a:endParaRPr>
                    </a:p>
                    <a:p>
                      <a:pPr algn="l" fontAlgn="t"/>
                      <a:r>
                        <a:rPr lang="fr-FR" sz="800" b="0">
                          <a:effectLst/>
                        </a:rPr>
                        <a:t>CPK (myolyse)</a:t>
                      </a:r>
                      <a:endParaRPr lang="fr-FR" sz="800">
                        <a:effectLst/>
                      </a:endParaRPr>
                    </a:p>
                    <a:p>
                      <a:pPr algn="l" fontAlgn="t"/>
                      <a:r>
                        <a:rPr lang="fr-FR" sz="800" b="0">
                          <a:effectLst/>
                        </a:rPr>
                        <a:t>Echographie hépatique</a:t>
                      </a:r>
                      <a:endParaRPr lang="fr-FR" sz="800">
                        <a:effectLst/>
                      </a:endParaRPr>
                    </a:p>
                    <a:p>
                      <a:pPr algn="l" fontAlgn="t"/>
                      <a:r>
                        <a:rPr lang="fr-FR" sz="800" b="0">
                          <a:effectLst/>
                        </a:rPr>
                        <a:t>Elastographie hépatique avec éventuellement CAP</a:t>
                      </a:r>
                      <a:endParaRPr lang="fr-FR" sz="80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dirty="0">
                          <a:effectLst/>
                        </a:rPr>
                        <a:t>Mutation HFE C282Y</a:t>
                      </a:r>
                      <a:r>
                        <a:rPr lang="fr-FR" sz="800" b="0" dirty="0">
                          <a:effectLst/>
                        </a:rPr>
                        <a:t>TP, ASAT ALAT GGT PAL, bilirubine, FIB4</a:t>
                      </a:r>
                      <a:endParaRPr lang="fr-FR" sz="800" dirty="0">
                        <a:effectLst/>
                      </a:endParaRPr>
                    </a:p>
                    <a:p>
                      <a:pPr algn="l" fontAlgn="t"/>
                      <a:r>
                        <a:rPr lang="fr-FR" sz="800" b="0" dirty="0">
                          <a:effectLst/>
                        </a:rPr>
                        <a:t>Glycémie, insulinémie à jeun, EAL, créatinine, EPP</a:t>
                      </a:r>
                      <a:endParaRPr lang="fr-FR" sz="800" dirty="0">
                        <a:effectLst/>
                      </a:endParaRPr>
                    </a:p>
                    <a:p>
                      <a:pPr algn="l" fontAlgn="t"/>
                      <a:r>
                        <a:rPr lang="fr-FR" sz="800" b="0" dirty="0">
                          <a:effectLst/>
                        </a:rPr>
                        <a:t>Sérologies VHC, VHB, VIH</a:t>
                      </a:r>
                      <a:endParaRPr lang="fr-FR" sz="800" dirty="0">
                        <a:effectLst/>
                      </a:endParaRPr>
                    </a:p>
                    <a:p>
                      <a:pPr algn="l" fontAlgn="t"/>
                      <a:r>
                        <a:rPr lang="fr-FR" sz="800" b="0" dirty="0">
                          <a:effectLst/>
                        </a:rPr>
                        <a:t>Haptoglobine, LDH (hémolyse)</a:t>
                      </a:r>
                      <a:endParaRPr lang="fr-FR" sz="800" dirty="0">
                        <a:effectLst/>
                      </a:endParaRPr>
                    </a:p>
                    <a:p>
                      <a:pPr algn="l" fontAlgn="t"/>
                      <a:r>
                        <a:rPr lang="fr-FR" sz="800" b="0" dirty="0">
                          <a:effectLst/>
                        </a:rPr>
                        <a:t>Echographie hépatique</a:t>
                      </a:r>
                      <a:endParaRPr lang="fr-FR" sz="800" dirty="0">
                        <a:effectLst/>
                      </a:endParaRPr>
                    </a:p>
                    <a:p>
                      <a:pPr algn="l" fontAlgn="t"/>
                      <a:r>
                        <a:rPr lang="fr-FR" sz="800" b="0" dirty="0">
                          <a:effectLst/>
                        </a:rPr>
                        <a:t>Elastographie hépatique avec éventuellement CAP</a:t>
                      </a:r>
                      <a:endParaRPr lang="fr-FR" sz="800" dirty="0">
                        <a:effectLst/>
                      </a:endParaRPr>
                    </a:p>
                  </a:txBody>
                  <a:tcPr marL="39201" marR="39201" marT="19601" marB="19601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91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737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296" y="500062"/>
            <a:ext cx="10515600" cy="1325563"/>
          </a:xfrm>
        </p:spPr>
        <p:txBody>
          <a:bodyPr/>
          <a:lstStyle/>
          <a:p>
            <a:r>
              <a:rPr lang="fr-FR" dirty="0"/>
              <a:t>L’hémochromatose Génétique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19915"/>
            <a:ext cx="10515600" cy="4351338"/>
          </a:xfrm>
        </p:spPr>
        <p:txBody>
          <a:bodyPr/>
          <a:lstStyle/>
          <a:p>
            <a:r>
              <a:rPr lang="fr-FR" dirty="0"/>
              <a:t>Maladie autosomique récessive</a:t>
            </a:r>
          </a:p>
          <a:p>
            <a:r>
              <a:rPr lang="fr-FR" dirty="0"/>
              <a:t>Diagnostic repose sur la recherche d’une mutation génétique</a:t>
            </a:r>
          </a:p>
          <a:p>
            <a:pPr lvl="1"/>
            <a:r>
              <a:rPr lang="fr-FR" dirty="0"/>
              <a:t>Mutation C282Y, gène HFE à l’état homozygote</a:t>
            </a:r>
          </a:p>
          <a:p>
            <a:r>
              <a:rPr lang="fr-FR" dirty="0"/>
              <a:t>Suivi en gastro-entérologie</a:t>
            </a:r>
          </a:p>
          <a:p>
            <a:r>
              <a:rPr lang="fr-FR" dirty="0"/>
              <a:t>Dépistage familial :  Le CST et la </a:t>
            </a:r>
            <a:r>
              <a:rPr lang="fr-FR" dirty="0" err="1"/>
              <a:t>ferritinémie</a:t>
            </a:r>
            <a:r>
              <a:rPr lang="fr-FR" dirty="0"/>
              <a:t> sont alors déterminés chez les proches au premier degré. Dans le cas où ceux-ci sont anormaux, la mutation est recherchée. Cependant, il est aussi possible de demander directement la recherche de la mutation du gène HFE.</a:t>
            </a:r>
          </a:p>
          <a:p>
            <a:pPr marL="457200" lvl="1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71907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L’hémochromatose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447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émochromatose st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55" y="1149678"/>
            <a:ext cx="9525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48126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L’hémochromatose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693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D64E98-99D9-63F8-C3B9-118E3C36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750" y="1613936"/>
            <a:ext cx="8074815" cy="2800395"/>
          </a:xfrm>
        </p:spPr>
        <p:txBody>
          <a:bodyPr anchor="t">
            <a:noAutofit/>
          </a:bodyPr>
          <a:lstStyle/>
          <a:p>
            <a:pPr>
              <a:buFont typeface="+mj-lt"/>
              <a:buAutoNum type="arabicPeriod"/>
            </a:pPr>
            <a:r>
              <a:rPr lang="fr-FR" sz="1600" b="0" i="0" u="none" strike="noStrike" dirty="0">
                <a:effectLst/>
              </a:rPr>
              <a:t> Devant une </a:t>
            </a:r>
            <a:r>
              <a:rPr lang="fr-FR" sz="1600" b="0" i="0" u="none" strike="noStrike" dirty="0" err="1">
                <a:effectLst/>
              </a:rPr>
              <a:t>hyperferritinémie</a:t>
            </a:r>
            <a:r>
              <a:rPr lang="fr-FR" sz="1600" b="0" i="0" u="none" strike="noStrike" dirty="0">
                <a:effectLst/>
              </a:rPr>
              <a:t>, l’orientation diagnostique repose sur la connaissance des étiologies fréquentes et le dosage du coefficient de saturation de la transferrine. </a:t>
            </a:r>
          </a:p>
          <a:p>
            <a:pPr>
              <a:buFont typeface="+mj-lt"/>
              <a:buAutoNum type="arabicPeriod"/>
            </a:pPr>
            <a:endParaRPr lang="fr-FR" sz="1600" b="0" i="0" u="none" strike="noStrike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fr-FR" sz="1600" b="0" i="0" u="none" strike="noStrike" dirty="0">
                <a:effectLst/>
              </a:rPr>
              <a:t> L’</a:t>
            </a:r>
            <a:r>
              <a:rPr lang="fr-FR" sz="1600" b="0" i="0" u="none" strike="noStrike" dirty="0" err="1">
                <a:effectLst/>
              </a:rPr>
              <a:t>hyperferritinémie</a:t>
            </a:r>
            <a:r>
              <a:rPr lang="fr-FR" sz="1600" b="0" i="0" u="none" strike="noStrike" dirty="0">
                <a:effectLst/>
              </a:rPr>
              <a:t> d’origine dysmétabolique est la première cause d’</a:t>
            </a:r>
            <a:r>
              <a:rPr lang="fr-FR" sz="1600" b="0" i="0" u="none" strike="noStrike" dirty="0" err="1">
                <a:effectLst/>
              </a:rPr>
              <a:t>hyperferritinémie</a:t>
            </a:r>
            <a:r>
              <a:rPr lang="fr-FR" sz="1600" b="0" i="0" u="none" strike="noStrike" dirty="0">
                <a:effectLst/>
              </a:rPr>
              <a:t> et peut précéder l’apparition du syndrome métabolique. </a:t>
            </a:r>
          </a:p>
          <a:p>
            <a:pPr>
              <a:buFont typeface="+mj-lt"/>
              <a:buAutoNum type="arabicPeriod"/>
            </a:pPr>
            <a:endParaRPr lang="fr-FR" sz="1600" b="0" i="0" u="none" strike="noStrike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fr-FR" sz="1600" b="0" i="0" u="none" strike="noStrike" dirty="0">
                <a:effectLst/>
              </a:rPr>
              <a:t> En cas de coefficient de saturation de la transferrine supérieur à 45 % à deux reprises, la recherche d’une mutation C282Y du gène HFE est nécessaire. </a:t>
            </a:r>
            <a:br>
              <a:rPr lang="fr-FR" sz="1600" b="0" i="0" u="none" strike="noStrike" dirty="0">
                <a:effectLst/>
              </a:rPr>
            </a:br>
            <a:endParaRPr lang="fr-FR" sz="1600" b="0" i="0" u="none" strike="noStrike" dirty="0">
              <a:effectLst/>
            </a:endParaRPr>
          </a:p>
          <a:p>
            <a:pPr marL="0" indent="0">
              <a:buNone/>
            </a:pPr>
            <a:br>
              <a:rPr lang="fr-FR" sz="1600" b="0" i="0" u="none" strike="noStrike" dirty="0">
                <a:effectLst/>
              </a:rPr>
            </a:br>
            <a:endParaRPr lang="fr-FR" sz="1600" b="0" i="0" u="none" strike="noStrike" dirty="0">
              <a:effectLst/>
            </a:endParaRPr>
          </a:p>
          <a:p>
            <a:pPr marL="0" indent="0">
              <a:buNone/>
            </a:pPr>
            <a:endParaRPr lang="fr-FR" sz="160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C355F56-5DB3-F4FC-5C41-CB8FCF3F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70048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</a:rPr>
                        <a:t>Hyperferritinémie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270922" y="802427"/>
            <a:ext cx="695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En médecine Générale</a:t>
            </a:r>
          </a:p>
        </p:txBody>
      </p:sp>
    </p:spTree>
    <p:extLst>
      <p:ext uri="{BB962C8B-B14F-4D97-AF65-F5344CB8AC3E}">
        <p14:creationId xmlns:p14="http://schemas.microsoft.com/office/powerpoint/2010/main" val="4207160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9A2233-452E-9E9E-9919-4A4BBAE1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complications de la cirrhose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04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1023" y="1153572"/>
            <a:ext cx="3968257" cy="4461163"/>
          </a:xfrm>
        </p:spPr>
        <p:txBody>
          <a:bodyPr>
            <a:normAutofit/>
          </a:bodyPr>
          <a:lstStyle/>
          <a:p>
            <a:pPr algn="ctr"/>
            <a:r>
              <a:rPr lang="fr-FR" sz="4100" dirty="0">
                <a:solidFill>
                  <a:srgbClr val="FFFFFF"/>
                </a:solidFill>
              </a:rPr>
              <a:t>L’encéphalopathie hépatique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700" dirty="0"/>
              <a:t>	</a:t>
            </a:r>
          </a:p>
          <a:p>
            <a:pPr lvl="1"/>
            <a:r>
              <a:rPr lang="fr-FR" sz="1700" dirty="0"/>
              <a:t>Clinique : confusion, DTS, flapping </a:t>
            </a:r>
            <a:r>
              <a:rPr lang="fr-FR" sz="1700" dirty="0" err="1"/>
              <a:t>tremor</a:t>
            </a:r>
            <a:r>
              <a:rPr lang="fr-FR" sz="1700" dirty="0"/>
              <a:t>, </a:t>
            </a:r>
            <a:r>
              <a:rPr lang="fr-FR" sz="1700" dirty="0" err="1"/>
              <a:t>foetor</a:t>
            </a:r>
            <a:r>
              <a:rPr lang="fr-FR" sz="1700" dirty="0"/>
              <a:t> </a:t>
            </a:r>
            <a:r>
              <a:rPr lang="fr-FR" sz="1700" dirty="0" err="1"/>
              <a:t>hepaticus</a:t>
            </a:r>
            <a:endParaRPr lang="fr-FR" sz="1700" dirty="0"/>
          </a:p>
          <a:p>
            <a:pPr lvl="1"/>
            <a:r>
              <a:rPr lang="fr-FR" sz="1700" dirty="0"/>
              <a:t>Diagnostic de certitude = EEG, </a:t>
            </a:r>
            <a:r>
              <a:rPr lang="fr-FR" sz="1700" dirty="0" err="1"/>
              <a:t>amoniemie</a:t>
            </a:r>
            <a:r>
              <a:rPr lang="fr-FR" sz="1700" dirty="0"/>
              <a:t> faible VPP</a:t>
            </a:r>
          </a:p>
          <a:p>
            <a:pPr lvl="1"/>
            <a:r>
              <a:rPr lang="fr-FR" sz="1700" dirty="0"/>
              <a:t>Faire une TDM cérébral en cas de premier épisode</a:t>
            </a:r>
          </a:p>
          <a:p>
            <a:pPr lvl="1"/>
            <a:r>
              <a:rPr lang="fr-FR" sz="1700" dirty="0"/>
              <a:t>Traitement : </a:t>
            </a:r>
          </a:p>
          <a:p>
            <a:pPr lvl="2"/>
            <a:r>
              <a:rPr lang="fr-FR" sz="1700" dirty="0"/>
              <a:t>Traitement de la cause : hémorragie digestive, sepsis, IRA, hyponatrémie, prise de </a:t>
            </a:r>
            <a:r>
              <a:rPr lang="fr-FR" sz="1700" dirty="0" err="1"/>
              <a:t>ttt</a:t>
            </a:r>
            <a:r>
              <a:rPr lang="fr-FR" sz="1700" dirty="0"/>
              <a:t> favorisant</a:t>
            </a:r>
          </a:p>
          <a:p>
            <a:pPr lvl="2"/>
            <a:r>
              <a:rPr lang="fr-FR" sz="1700" dirty="0"/>
              <a:t>Duphalac en première intention</a:t>
            </a:r>
          </a:p>
          <a:p>
            <a:pPr lvl="2"/>
            <a:r>
              <a:rPr lang="fr-FR" sz="1700" dirty="0" err="1"/>
              <a:t>Tixtar</a:t>
            </a:r>
            <a:r>
              <a:rPr lang="fr-FR" sz="1700" dirty="0"/>
              <a:t> en cas d’échec ou de récidive</a:t>
            </a:r>
          </a:p>
          <a:p>
            <a:pPr lvl="2"/>
            <a:r>
              <a:rPr lang="fr-FR" sz="1700" dirty="0"/>
              <a:t>Mais SURTOUT : arrêt de tous les traitements neuroleptiques, vigilance sur les neuroleptiques cachés : CI hypnotique, somnifère, benzodiazépine, </a:t>
            </a:r>
            <a:r>
              <a:rPr lang="fr-FR" sz="1700" dirty="0" err="1"/>
              <a:t>primperan</a:t>
            </a:r>
            <a:r>
              <a:rPr lang="fr-FR" sz="1700" dirty="0"/>
              <a:t>…</a:t>
            </a:r>
          </a:p>
          <a:p>
            <a:pPr lvl="2"/>
            <a:r>
              <a:rPr lang="fr-FR" sz="1700" dirty="0"/>
              <a:t>En cas de persistance malgré </a:t>
            </a:r>
            <a:r>
              <a:rPr lang="fr-FR" sz="1700" dirty="0" err="1"/>
              <a:t>ttt</a:t>
            </a:r>
            <a:r>
              <a:rPr lang="fr-FR" sz="1700" dirty="0"/>
              <a:t> : discuter la TH</a:t>
            </a:r>
          </a:p>
          <a:p>
            <a:pPr lvl="2"/>
            <a:endParaRPr lang="fr-FR" sz="1700" dirty="0"/>
          </a:p>
          <a:p>
            <a:pPr lvl="2"/>
            <a:endParaRPr lang="fr-FR" sz="17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70501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657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mcgastro.org/wp-content/uploads/2020/05/1-2-Figur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22" y="1072110"/>
            <a:ext cx="85725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127651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24751" y="5987011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58585A"/>
                </a:solidFill>
                <a:latin typeface="Roboto"/>
              </a:rPr>
              <a:t>(échelle de West-</a:t>
            </a:r>
            <a:r>
              <a:rPr lang="fr-FR" i="1" dirty="0" err="1">
                <a:solidFill>
                  <a:srgbClr val="58585A"/>
                </a:solidFill>
                <a:latin typeface="Roboto"/>
              </a:rPr>
              <a:t>Haven</a:t>
            </a:r>
            <a:r>
              <a:rPr lang="fr-FR" i="1" dirty="0">
                <a:solidFill>
                  <a:srgbClr val="58585A"/>
                </a:solidFill>
                <a:latin typeface="Roboto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92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L’EH en médecine générale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 premier épisode : hospitalisation en urgence</a:t>
            </a:r>
          </a:p>
          <a:p>
            <a:r>
              <a:rPr lang="fr-FR" dirty="0"/>
              <a:t>Si cirrhose connue et patient a déjà présenter une EH</a:t>
            </a:r>
          </a:p>
          <a:p>
            <a:pPr lvl="1"/>
            <a:r>
              <a:rPr lang="fr-FR" dirty="0"/>
              <a:t>Causes évidentes : traitement de la cause + </a:t>
            </a:r>
            <a:r>
              <a:rPr lang="fr-FR" dirty="0" err="1"/>
              <a:t>duphalac</a:t>
            </a:r>
            <a:endParaRPr lang="fr-FR" dirty="0"/>
          </a:p>
          <a:p>
            <a:pPr lvl="1"/>
            <a:r>
              <a:rPr lang="fr-FR" dirty="0"/>
              <a:t>Pas de causes évidentes : majoration </a:t>
            </a:r>
            <a:r>
              <a:rPr lang="fr-FR" dirty="0" err="1"/>
              <a:t>Duphalac</a:t>
            </a:r>
            <a:r>
              <a:rPr lang="fr-FR" dirty="0"/>
              <a:t> et/ou discussion avec </a:t>
            </a:r>
            <a:r>
              <a:rPr lang="fr-FR" dirty="0" err="1"/>
              <a:t>gatsro</a:t>
            </a:r>
            <a:r>
              <a:rPr lang="fr-FR" dirty="0"/>
              <a:t> référent pour ajout TIXTAR</a:t>
            </a:r>
          </a:p>
          <a:p>
            <a:pPr lvl="1"/>
            <a:r>
              <a:rPr lang="fr-FR" dirty="0"/>
              <a:t>EH persistante malgré traitement maximal : discuter TH</a:t>
            </a:r>
          </a:p>
          <a:p>
            <a:pPr lvl="1"/>
            <a:r>
              <a:rPr lang="fr-FR" dirty="0"/>
              <a:t>EH sévère : Hospitalisation en urgence</a:t>
            </a:r>
          </a:p>
          <a:p>
            <a:endParaRPr lang="fr-FR" dirty="0"/>
          </a:p>
          <a:p>
            <a:r>
              <a:rPr lang="fr-FR" dirty="0">
                <a:solidFill>
                  <a:schemeClr val="accent2"/>
                </a:solidFill>
              </a:rPr>
              <a:t>Vigilance par rapport aux traitement favorisant l’EH +++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81262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96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fr-FR" sz="5100" dirty="0"/>
              <a:t>Définition de la Cirrhose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56521" y="1460863"/>
            <a:ext cx="4702848" cy="4020493"/>
          </a:xfrm>
        </p:spPr>
        <p:txBody>
          <a:bodyPr anchor="ctr">
            <a:normAutofit/>
          </a:bodyPr>
          <a:lstStyle/>
          <a:p>
            <a:r>
              <a:rPr lang="fr-FR" sz="1500" dirty="0"/>
              <a:t>L’OMS définit la cirrhose à l'aide de critères macro et microscopiques : elle résulte d’un processus diffus, qui se caractérise par une fibrose mutilante détruisant l’architecture normale du foie et isolant des nodules hépatocytaires de structure anormale</a:t>
            </a:r>
          </a:p>
          <a:p>
            <a:pPr marL="0" indent="0">
              <a:buNone/>
            </a:pPr>
            <a:endParaRPr lang="fr-FR" sz="1500" dirty="0"/>
          </a:p>
          <a:p>
            <a:endParaRPr lang="fr-FR" sz="1500" dirty="0"/>
          </a:p>
          <a:p>
            <a:pPr marL="0" indent="0">
              <a:buNone/>
            </a:pPr>
            <a:endParaRPr lang="fr-FR" sz="1500" dirty="0"/>
          </a:p>
          <a:p>
            <a:endParaRPr lang="fr-FR" sz="1500" dirty="0"/>
          </a:p>
          <a:p>
            <a:endParaRPr lang="fr-FR" sz="1500" dirty="0"/>
          </a:p>
          <a:p>
            <a:r>
              <a:rPr lang="fr-FR" sz="1500" dirty="0"/>
              <a:t>Entraine : </a:t>
            </a:r>
          </a:p>
          <a:p>
            <a:pPr lvl="1"/>
            <a:r>
              <a:rPr lang="fr-FR" sz="1500" dirty="0"/>
              <a:t>Insuffisance hépato-cellulaire</a:t>
            </a:r>
          </a:p>
          <a:p>
            <a:pPr lvl="1"/>
            <a:r>
              <a:rPr lang="fr-FR" sz="1500" dirty="0"/>
              <a:t>Hypertension portale</a:t>
            </a:r>
          </a:p>
          <a:p>
            <a:pPr lvl="1"/>
            <a:r>
              <a:rPr lang="fr-FR" sz="1500" dirty="0"/>
              <a:t>Etat précancéreux</a:t>
            </a:r>
          </a:p>
        </p:txBody>
      </p:sp>
      <p:pic>
        <p:nvPicPr>
          <p:cNvPr id="13314" name="Picture 2" descr="Fibrose et Cirrhose Hépatique | Centre Hépato-Biliaire Paul Brousse">
            <a:extLst>
              <a:ext uri="{FF2B5EF4-FFF2-40B4-BE49-F238E27FC236}">
                <a16:creationId xmlns:a16="http://schemas.microsoft.com/office/drawing/2014/main" id="{3E5BE05E-09A6-03EB-FD7C-0E3580BE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80" y="2786728"/>
            <a:ext cx="2337079" cy="15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784E1D6-BDD2-F8D1-DBBB-22D02FC6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09510"/>
              </p:ext>
            </p:extLst>
          </p:nvPr>
        </p:nvGraphicFramePr>
        <p:xfrm>
          <a:off x="0" y="-1580"/>
          <a:ext cx="12192000" cy="50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Complications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Etiologie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86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1023" y="1153572"/>
            <a:ext cx="3968257" cy="4461163"/>
          </a:xfrm>
        </p:spPr>
        <p:txBody>
          <a:bodyPr>
            <a:normAutofit/>
          </a:bodyPr>
          <a:lstStyle/>
          <a:p>
            <a:pPr algn="ctr"/>
            <a:r>
              <a:rPr lang="fr-FR" sz="4100" dirty="0">
                <a:solidFill>
                  <a:srgbClr val="FFFFFF"/>
                </a:solidFill>
              </a:rPr>
              <a:t>L’ascite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18641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700" dirty="0"/>
          </a:p>
          <a:p>
            <a:pPr lvl="1"/>
            <a:r>
              <a:rPr lang="fr-FR" sz="2000" dirty="0"/>
              <a:t>En cas de premier épisode d’ascite : nécessité d’une PA exploratrice pour confirmer la nature de l’ascite et éliminer une ISLA</a:t>
            </a:r>
          </a:p>
          <a:p>
            <a:pPr lvl="2"/>
            <a:endParaRPr lang="fr-FR" sz="1700" dirty="0"/>
          </a:p>
          <a:p>
            <a:pPr lvl="2"/>
            <a:endParaRPr lang="fr-FR" sz="1700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1663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  <p:pic>
        <p:nvPicPr>
          <p:cNvPr id="19458" name="Picture 2" descr="Tableau II. Caractéristiques de l’ascite en fonctions des maladies associé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3" y="2136392"/>
            <a:ext cx="7397522" cy="34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20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000" dirty="0"/>
              <a:t>Traitement : régime hyposodé (2g/j) + diurétique (</a:t>
            </a:r>
            <a:r>
              <a:rPr lang="fr-FR" sz="2000" dirty="0" err="1"/>
              <a:t>spironolactone</a:t>
            </a:r>
            <a:r>
              <a:rPr lang="fr-FR" sz="2000" dirty="0"/>
              <a:t> en première intention)</a:t>
            </a:r>
          </a:p>
          <a:p>
            <a:pPr lvl="1"/>
            <a:r>
              <a:rPr lang="fr-FR" sz="2000" dirty="0"/>
              <a:t>Objectif : perte de poids jusqu’au retour au poids de forme, maximum 500 g/jour, 1kg/jour si Ascite + OMI</a:t>
            </a:r>
          </a:p>
          <a:p>
            <a:pPr lvl="1"/>
            <a:r>
              <a:rPr lang="fr-FR" sz="2000" dirty="0"/>
              <a:t>Surveillance : clinique – biologique</a:t>
            </a:r>
          </a:p>
          <a:p>
            <a:pPr lvl="1"/>
            <a:r>
              <a:rPr lang="fr-FR" sz="2000" dirty="0"/>
              <a:t>En cas d’ascite réfractaire (10 % des cas, mauvais pronostic) : discuter TIPS ou TH</a:t>
            </a:r>
          </a:p>
          <a:p>
            <a:pPr lvl="1"/>
            <a:r>
              <a:rPr lang="fr-FR" sz="2000" dirty="0"/>
              <a:t>En cas d’ISLA : hospitalisation, traitement ATB + albumine</a:t>
            </a:r>
          </a:p>
          <a:p>
            <a:pPr lvl="1"/>
            <a:r>
              <a:rPr lang="fr-FR" sz="2000" dirty="0"/>
              <a:t>Prévention secondaire de l’ISLA par ciprofloxacine ou </a:t>
            </a:r>
            <a:r>
              <a:rPr lang="fr-FR" sz="2000" dirty="0" err="1"/>
              <a:t>rifaximine</a:t>
            </a:r>
            <a:endParaRPr lang="fr-FR" sz="2000" dirty="0"/>
          </a:p>
          <a:p>
            <a:endParaRPr lang="fr-FR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66833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147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641" y="827142"/>
            <a:ext cx="10515600" cy="69685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Ascite en médecine Générale</a:t>
            </a:r>
          </a:p>
          <a:p>
            <a:endParaRPr lang="fr-FR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62233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41131" y="1765738"/>
            <a:ext cx="98902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Si première épisode : contacter Gastroentérologue référent (Gestion en HDJ ou en Hospitalisation)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Nécessité d’une PA exploratrice +/- évacuatrice 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Rôle du médecin traitant dans l’optimisation du traitement diurétique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Poids / 48 h par le patient, objectif : disparition ascite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Perte de poids max de 500 g/j si ascite, 1 kg/jour si ascite-OMI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Surveillance biologique ++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traitement diurétique doit être arrêté en cas d’hyponatrémie sévère (≤ 120 </a:t>
            </a:r>
            <a:r>
              <a:rPr lang="fr-FR" dirty="0" err="1"/>
              <a:t>mM</a:t>
            </a:r>
            <a:r>
              <a:rPr lang="fr-FR" dirty="0"/>
              <a:t>), d’insuffisance rénale ­progressive, d’encéphalopathie ou de crampes musculaires invalidante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Si AEG, fièvre, diarrhée, douleur abdominales : Hospitalisation pour suspicion d’ISLA : URGENCE THERAPEUTIQUE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759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1023" y="1153572"/>
            <a:ext cx="3968257" cy="4461163"/>
          </a:xfrm>
        </p:spPr>
        <p:txBody>
          <a:bodyPr>
            <a:normAutofit/>
          </a:bodyPr>
          <a:lstStyle/>
          <a:p>
            <a:pPr algn="ctr"/>
            <a:r>
              <a:rPr lang="fr-FR" sz="4100" dirty="0">
                <a:solidFill>
                  <a:srgbClr val="FFFFFF"/>
                </a:solidFill>
              </a:rPr>
              <a:t>L’hémorragie digestive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7308" y="591345"/>
            <a:ext cx="6906491" cy="3471370"/>
          </a:xfrm>
        </p:spPr>
        <p:txBody>
          <a:bodyPr anchor="ctr">
            <a:normAutofit/>
          </a:bodyPr>
          <a:lstStyle/>
          <a:p>
            <a:pPr lvl="1"/>
            <a:r>
              <a:rPr lang="fr-FR" sz="1600" dirty="0"/>
              <a:t>Clinique : hématémèse et/ou </a:t>
            </a:r>
            <a:r>
              <a:rPr lang="fr-FR" sz="1600" dirty="0" err="1"/>
              <a:t>melena</a:t>
            </a:r>
            <a:endParaRPr lang="fr-FR" sz="1600" dirty="0"/>
          </a:p>
          <a:p>
            <a:pPr lvl="1"/>
            <a:r>
              <a:rPr lang="fr-FR" sz="1600" dirty="0"/>
              <a:t>Urgence thérapeutique</a:t>
            </a:r>
          </a:p>
          <a:p>
            <a:pPr lvl="1"/>
            <a:r>
              <a:rPr lang="fr-FR" sz="1600" dirty="0"/>
              <a:t>PEC : </a:t>
            </a:r>
            <a:r>
              <a:rPr lang="fr-FR" sz="1600" dirty="0" err="1"/>
              <a:t>Sandostatine</a:t>
            </a:r>
            <a:r>
              <a:rPr lang="fr-FR" sz="1600" dirty="0"/>
              <a:t>, IPP et antibiotique</a:t>
            </a:r>
          </a:p>
          <a:p>
            <a:pPr lvl="1"/>
            <a:r>
              <a:rPr lang="fr-FR" sz="1600" dirty="0"/>
              <a:t>FOGD en urgence : dans les 12 heures</a:t>
            </a:r>
          </a:p>
          <a:p>
            <a:pPr lvl="1"/>
            <a:r>
              <a:rPr lang="fr-FR" sz="1600" dirty="0"/>
              <a:t>Si RVO : ligature de VO ou encollage si VCT puis protocole éradication et BB-</a:t>
            </a:r>
          </a:p>
          <a:p>
            <a:pPr lvl="1"/>
            <a:r>
              <a:rPr lang="fr-FR" sz="1600" dirty="0"/>
              <a:t>Si échec de l’</a:t>
            </a:r>
            <a:r>
              <a:rPr lang="fr-FR" sz="1600" dirty="0" err="1"/>
              <a:t>hemostase</a:t>
            </a:r>
            <a:r>
              <a:rPr lang="fr-FR" sz="1600" dirty="0"/>
              <a:t> ou récidive précoce : TIPS en urgence</a:t>
            </a:r>
          </a:p>
          <a:p>
            <a:pPr lvl="1"/>
            <a:r>
              <a:rPr lang="fr-FR" sz="1600" dirty="0"/>
              <a:t>Discuter le </a:t>
            </a:r>
            <a:r>
              <a:rPr lang="fr-FR" sz="1600" dirty="0" err="1"/>
              <a:t>Early</a:t>
            </a:r>
            <a:r>
              <a:rPr lang="fr-FR" sz="1600" dirty="0"/>
              <a:t> TIPS si patient dans les critères</a:t>
            </a:r>
          </a:p>
          <a:p>
            <a:pPr marL="0" indent="0">
              <a:buNone/>
            </a:pPr>
            <a:endParaRPr lang="fr-FR" sz="1700" dirty="0"/>
          </a:p>
          <a:p>
            <a:pPr lvl="2"/>
            <a:endParaRPr lang="fr-FR" sz="1700" dirty="0"/>
          </a:p>
        </p:txBody>
      </p:sp>
      <p:pic>
        <p:nvPicPr>
          <p:cNvPr id="4" name="Picture 2" descr="https://monhepatogastro.net/wp-content/uploads/2022/04/Principe_ligature_Varice_Oesopagienne.png">
            <a:extLst>
              <a:ext uri="{FF2B5EF4-FFF2-40B4-BE49-F238E27FC236}">
                <a16:creationId xmlns:a16="http://schemas.microsoft.com/office/drawing/2014/main" id="{49726281-614B-556C-9C5E-F3098FB2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13" y="3649839"/>
            <a:ext cx="5687301" cy="24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30457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327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Beta bloquant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Classiquement, l’objectif est de réduire la fréquence cardiaque de 25%. En réalité, la diminution moyenne dans les études est de 22%. L’objectif est d’obtenir une fréquence cardiaque entre 50 et 60/min.</a:t>
            </a:r>
          </a:p>
          <a:p>
            <a:endParaRPr lang="fr-FR" sz="1800" dirty="0"/>
          </a:p>
          <a:p>
            <a:r>
              <a:rPr lang="fr-FR" sz="1800" dirty="0"/>
              <a:t>Selon les recommandations </a:t>
            </a:r>
            <a:r>
              <a:rPr lang="fr-FR" sz="1800" dirty="0" err="1"/>
              <a:t>Baveno</a:t>
            </a:r>
            <a:r>
              <a:rPr lang="fr-FR" sz="1800" dirty="0"/>
              <a:t> VII : </a:t>
            </a:r>
          </a:p>
          <a:p>
            <a:pPr lvl="1"/>
            <a:r>
              <a:rPr lang="fr-FR" sz="1800" dirty="0"/>
              <a:t>Traitement de première intention : CARVEDILOL</a:t>
            </a:r>
          </a:p>
          <a:p>
            <a:endParaRPr lang="fr-FR" sz="1800" dirty="0"/>
          </a:p>
          <a:p>
            <a:r>
              <a:rPr lang="fr-FR" sz="1800" dirty="0"/>
              <a:t>BB- pour tout le monde ? Sujet débattu</a:t>
            </a:r>
          </a:p>
          <a:p>
            <a:pPr lvl="1"/>
            <a:r>
              <a:rPr lang="fr-FR" sz="1800" dirty="0"/>
              <a:t>plusieurs travaux ont suggéré qu’ils pouvaient avoir un effet délétère chez certains patients ayant une maladie avancée, avec ascite réfractaire notamment. </a:t>
            </a:r>
          </a:p>
          <a:p>
            <a:pPr lvl="1"/>
            <a:r>
              <a:rPr lang="fr-FR" sz="1800" dirty="0"/>
              <a:t>Les recommandations de </a:t>
            </a:r>
            <a:r>
              <a:rPr lang="fr-FR" sz="1800" dirty="0" err="1"/>
              <a:t>Baveno</a:t>
            </a:r>
            <a:r>
              <a:rPr lang="fr-FR" sz="1800" dirty="0"/>
              <a:t> VII préconisent ainsi de ne pas utiliser les béta- bloquants non cardio-sélectifs chez les patients ayant une ascite réfractaire et un des signes suivants : insuffisance rénale aiguë, hypotension artérielle systolique &lt; 90 </a:t>
            </a:r>
            <a:r>
              <a:rPr lang="fr-FR" sz="1800" dirty="0" err="1"/>
              <a:t>mmHg</a:t>
            </a:r>
            <a:r>
              <a:rPr lang="fr-FR" sz="1800" dirty="0"/>
              <a:t>, hyponatrémie &lt; 130 </a:t>
            </a:r>
            <a:r>
              <a:rPr lang="fr-FR" sz="1800" dirty="0" err="1"/>
              <a:t>mmol</a:t>
            </a:r>
            <a:r>
              <a:rPr lang="fr-FR" sz="1800" dirty="0"/>
              <a:t>/L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65545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727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liverfoundation.org/wp-content/uploads/2022/06/TIPS-Diagram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5" y="2084648"/>
            <a:ext cx="4032621" cy="26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ight Triangle 410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fr-FR" sz="5400"/>
              <a:t>Le TIPS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4556" y="2452282"/>
            <a:ext cx="4370103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dirty="0"/>
              <a:t>Indications : </a:t>
            </a:r>
          </a:p>
          <a:p>
            <a:r>
              <a:rPr lang="fr-FR" sz="2200" dirty="0"/>
              <a:t>Ascite réfractaire ou récivante</a:t>
            </a:r>
          </a:p>
          <a:p>
            <a:r>
              <a:rPr lang="fr-FR" sz="2200" dirty="0"/>
              <a:t>Hémorragie digestive : </a:t>
            </a:r>
          </a:p>
          <a:p>
            <a:pPr lvl="1"/>
            <a:r>
              <a:rPr lang="fr-FR" sz="2200" dirty="0"/>
              <a:t>TIPS de sauvetage</a:t>
            </a:r>
          </a:p>
          <a:p>
            <a:pPr lvl="1"/>
            <a:r>
              <a:rPr lang="fr-FR" sz="2200" dirty="0"/>
              <a:t>TIPS en </a:t>
            </a:r>
            <a:r>
              <a:rPr lang="fr-FR" sz="2200" dirty="0" err="1"/>
              <a:t>prevention</a:t>
            </a:r>
            <a:r>
              <a:rPr lang="fr-FR" sz="2200" dirty="0"/>
              <a:t> de la récidive</a:t>
            </a:r>
          </a:p>
          <a:p>
            <a:pPr lvl="1"/>
            <a:r>
              <a:rPr lang="fr-FR" sz="2200" dirty="0" err="1"/>
              <a:t>Early</a:t>
            </a:r>
            <a:r>
              <a:rPr lang="fr-FR" sz="2200" dirty="0"/>
              <a:t> TIPS</a:t>
            </a:r>
          </a:p>
        </p:txBody>
      </p:sp>
    </p:spTree>
    <p:extLst>
      <p:ext uri="{BB962C8B-B14F-4D97-AF65-F5344CB8AC3E}">
        <p14:creationId xmlns:p14="http://schemas.microsoft.com/office/powerpoint/2010/main" val="2422997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1023" y="1153572"/>
            <a:ext cx="3968257" cy="4461163"/>
          </a:xfrm>
        </p:spPr>
        <p:txBody>
          <a:bodyPr>
            <a:normAutofit/>
          </a:bodyPr>
          <a:lstStyle/>
          <a:p>
            <a:pPr algn="ctr"/>
            <a:r>
              <a:rPr lang="fr-FR" sz="4100" dirty="0">
                <a:solidFill>
                  <a:srgbClr val="FFFFFF"/>
                </a:solidFill>
              </a:rPr>
              <a:t>Le CHC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7308" y="591345"/>
            <a:ext cx="6906491" cy="3471370"/>
          </a:xfrm>
        </p:spPr>
        <p:txBody>
          <a:bodyPr anchor="ctr">
            <a:normAutofit/>
          </a:bodyPr>
          <a:lstStyle/>
          <a:p>
            <a:r>
              <a:rPr lang="fr-FR" sz="1800" dirty="0"/>
              <a:t>Diagnostic radiologique, une imagerie suffit si foie de cirrhose, sinon biopsie</a:t>
            </a:r>
          </a:p>
          <a:p>
            <a:r>
              <a:rPr lang="fr-FR" sz="1800" dirty="0"/>
              <a:t>Dépistage par imagerie semestrielle, AFP non recommandée mais toujours réalisée en pratique</a:t>
            </a:r>
          </a:p>
          <a:p>
            <a:r>
              <a:rPr lang="fr-FR" sz="1800" dirty="0"/>
              <a:t>Nodule </a:t>
            </a:r>
            <a:r>
              <a:rPr lang="fr-FR" sz="1800" dirty="0" err="1"/>
              <a:t>hypervasculaire</a:t>
            </a:r>
            <a:r>
              <a:rPr lang="fr-FR" sz="1800" dirty="0"/>
              <a:t> avec Wash-out, sur foie de cirrhose</a:t>
            </a:r>
          </a:p>
          <a:p>
            <a:pPr marL="0" indent="0">
              <a:buNone/>
            </a:pPr>
            <a:endParaRPr lang="fr-FR" sz="1700" dirty="0"/>
          </a:p>
          <a:p>
            <a:pPr lvl="2"/>
            <a:endParaRPr lang="fr-FR" sz="1700" dirty="0"/>
          </a:p>
        </p:txBody>
      </p:sp>
      <p:pic>
        <p:nvPicPr>
          <p:cNvPr id="14338" name="Picture 2" descr="Diagnostic des nodules sur cirrhose. Quelle est la place de la biopsie ? –  FMC-HGE">
            <a:extLst>
              <a:ext uri="{FF2B5EF4-FFF2-40B4-BE49-F238E27FC236}">
                <a16:creationId xmlns:a16="http://schemas.microsoft.com/office/drawing/2014/main" id="{C99FE1DE-D171-B3EE-5F40-533BF5D4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99" y="3251044"/>
            <a:ext cx="4558818" cy="28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49426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844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8C102-77FE-7956-BA1F-3DA84BAD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Traitement du CHC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30E299-C974-00A1-89B1-791F1BEEA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0" y="1690688"/>
            <a:ext cx="8529354" cy="46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31857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344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296" y="500062"/>
            <a:ext cx="10515600" cy="1325563"/>
          </a:xfrm>
        </p:spPr>
        <p:txBody>
          <a:bodyPr/>
          <a:lstStyle/>
          <a:p>
            <a:r>
              <a:rPr lang="fr-FR" dirty="0"/>
              <a:t>Cas particulier du CHC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028" y="1983281"/>
            <a:ext cx="10250214" cy="4351338"/>
          </a:xfrm>
        </p:spPr>
        <p:txBody>
          <a:bodyPr/>
          <a:lstStyle/>
          <a:p>
            <a:r>
              <a:rPr lang="fr-FR" dirty="0"/>
              <a:t>Accès à la TH si score AFP &lt; 2 et pas d’autre traitement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90446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  <p:pic>
        <p:nvPicPr>
          <p:cNvPr id="21508" name="Picture 4" descr="Transplantation et carcinome hépatocellulaire – FMC-H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17" y="2781522"/>
            <a:ext cx="5334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46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D4F61-B3CF-B274-8C7F-5334B947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Traitement du CHC palliatif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652547-402A-C48C-9EF3-859CB360B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66" y="1895073"/>
            <a:ext cx="78012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7308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01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Arc 1043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fr-FR" dirty="0"/>
              <a:t>Critères diagnostiques</a:t>
            </a:r>
          </a:p>
        </p:txBody>
      </p:sp>
      <p:pic>
        <p:nvPicPr>
          <p:cNvPr id="1026" name="Picture 2" descr="https://dr-villey-dermatologue-caen.fr/files/p/angiome-stellai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r="7995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hypertension portale-20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r="14466" b="3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4542" y="1946683"/>
            <a:ext cx="7363990" cy="4658483"/>
          </a:xfrm>
        </p:spPr>
        <p:txBody>
          <a:bodyPr>
            <a:normAutofit/>
          </a:bodyPr>
          <a:lstStyle/>
          <a:p>
            <a:r>
              <a:rPr lang="fr-FR" sz="1600" dirty="0"/>
              <a:t>Faisceau d’arguments : </a:t>
            </a:r>
          </a:p>
          <a:p>
            <a:r>
              <a:rPr lang="fr-FR" sz="1600" dirty="0"/>
              <a:t>Clinique : </a:t>
            </a:r>
          </a:p>
          <a:p>
            <a:pPr lvl="1"/>
            <a:r>
              <a:rPr lang="fr-FR" sz="1600" dirty="0"/>
              <a:t>L’examen peut être normal</a:t>
            </a:r>
          </a:p>
          <a:p>
            <a:pPr lvl="1"/>
            <a:r>
              <a:rPr lang="fr-FR" sz="1600" dirty="0"/>
              <a:t>Signes d’insuffisance </a:t>
            </a:r>
            <a:r>
              <a:rPr lang="fr-FR" sz="1600" dirty="0" err="1"/>
              <a:t>hépatocellullaire</a:t>
            </a:r>
            <a:r>
              <a:rPr lang="fr-FR" sz="1600" dirty="0"/>
              <a:t>: </a:t>
            </a:r>
          </a:p>
          <a:p>
            <a:pPr lvl="3"/>
            <a:r>
              <a:rPr lang="fr-FR" sz="1600" dirty="0"/>
              <a:t>Angiomes stellaires (&gt;5)</a:t>
            </a:r>
          </a:p>
          <a:p>
            <a:pPr lvl="3"/>
            <a:r>
              <a:rPr lang="fr-FR" sz="1600" dirty="0" err="1"/>
              <a:t>Leuchonychie</a:t>
            </a:r>
            <a:endParaRPr lang="fr-FR" sz="1600" dirty="0"/>
          </a:p>
          <a:p>
            <a:pPr lvl="3"/>
            <a:r>
              <a:rPr lang="fr-FR" sz="1600" dirty="0"/>
              <a:t>Erythrose palmaire</a:t>
            </a:r>
          </a:p>
          <a:p>
            <a:pPr lvl="3"/>
            <a:r>
              <a:rPr lang="fr-FR" sz="1600" dirty="0"/>
              <a:t>Ictère</a:t>
            </a:r>
          </a:p>
          <a:p>
            <a:pPr lvl="1"/>
            <a:endParaRPr lang="fr-FR" sz="1600" dirty="0"/>
          </a:p>
          <a:p>
            <a:pPr lvl="1"/>
            <a:r>
              <a:rPr lang="fr-FR" sz="1600" dirty="0"/>
              <a:t>Signes d’HTP : </a:t>
            </a:r>
          </a:p>
          <a:p>
            <a:pPr lvl="3"/>
            <a:r>
              <a:rPr lang="fr-FR" sz="1600" dirty="0"/>
              <a:t>CVC abdominale</a:t>
            </a:r>
          </a:p>
          <a:p>
            <a:pPr lvl="3"/>
            <a:r>
              <a:rPr lang="fr-FR" sz="1600" dirty="0"/>
              <a:t>Splénomégalie</a:t>
            </a:r>
          </a:p>
          <a:p>
            <a:pPr lvl="3"/>
            <a:r>
              <a:rPr lang="fr-FR" sz="1600" dirty="0"/>
              <a:t>Encéphalopathie hépatique</a:t>
            </a:r>
          </a:p>
          <a:p>
            <a:pPr lvl="3"/>
            <a:r>
              <a:rPr lang="fr-FR" sz="1600" dirty="0"/>
              <a:t>Ascite</a:t>
            </a:r>
          </a:p>
          <a:p>
            <a:pPr lvl="3"/>
            <a:endParaRPr lang="fr-FR" sz="1600" dirty="0"/>
          </a:p>
          <a:p>
            <a:pPr marL="1371600" lvl="3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578817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transplantation hépatique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 2 aspects à prendre en compte lorsque l’on inscrit un patient sur liste de TH : </a:t>
            </a:r>
          </a:p>
          <a:p>
            <a:pPr lvl="2"/>
            <a:r>
              <a:rPr lang="fr-FR" dirty="0"/>
              <a:t>Bénéficie individuel : survie et qualité de vie</a:t>
            </a:r>
          </a:p>
          <a:p>
            <a:pPr lvl="2"/>
            <a:r>
              <a:rPr lang="fr-FR" dirty="0"/>
              <a:t>Bénéfice sociétal : pénurie d’organe… donc seul un patient dont la survie globale avec TH est estimée entre 60 et 70 % à 5 ans est candidat à une TH</a:t>
            </a:r>
            <a:endParaRPr lang="fr-FR" sz="2400" dirty="0"/>
          </a:p>
          <a:p>
            <a:r>
              <a:rPr lang="fr-FR" sz="2400" dirty="0"/>
              <a:t>En France en 2021 : 1200 TH, chiffre en diminution depuis la pandémie</a:t>
            </a:r>
          </a:p>
          <a:p>
            <a:r>
              <a:rPr lang="fr-FR" sz="2400" dirty="0"/>
              <a:t>On estime qu’il y a un seul donneur pour deux receveurs</a:t>
            </a:r>
          </a:p>
          <a:p>
            <a:r>
              <a:rPr lang="fr-FR" sz="2400" dirty="0"/>
              <a:t>Chaque centre de TH valide l’indication et l’absence de contre indication,</a:t>
            </a:r>
          </a:p>
          <a:p>
            <a:r>
              <a:rPr lang="fr-FR" sz="2400" dirty="0"/>
              <a:t>L’accès à la TH se fait en fonction du score national foie, qui détermine le position sur la liste (tenue par l’ABM)</a:t>
            </a:r>
          </a:p>
          <a:p>
            <a:pPr lvl="2"/>
            <a:endParaRPr lang="fr-FR" sz="12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86023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453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mcgastro.org/wp-content/uploads/2022/07/05_05-Fi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10" y="1377450"/>
            <a:ext cx="8179128" cy="48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6675" y="731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58585A"/>
                </a:solidFill>
                <a:latin typeface="Roboto"/>
              </a:rPr>
              <a:t>Évolution de l’activité de transplantation hépatique en France de 2006 à 2021</a:t>
            </a:r>
            <a:endParaRPr lang="fr-FR" dirty="0"/>
          </a:p>
        </p:txBody>
      </p:sp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62423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079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fmcgastro.org/wp-content/uploads/2022/07/05_05-Fi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21" y="1593311"/>
            <a:ext cx="7033501" cy="40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75639" y="792740"/>
            <a:ext cx="8586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8585A"/>
                </a:solidFill>
                <a:latin typeface="Roboto"/>
              </a:rPr>
              <a:t>Indications de transplantation hépatique en France en 2021</a:t>
            </a:r>
            <a:br>
              <a:rPr lang="fr-FR" dirty="0"/>
            </a:br>
            <a:r>
              <a:rPr lang="fr-FR" dirty="0">
                <a:solidFill>
                  <a:srgbClr val="58585A"/>
                </a:solidFill>
                <a:latin typeface="Roboto"/>
              </a:rPr>
              <a:t>Source: Rapport annuel du groupe technique Foie de l’Agence de Biomédecine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3987" y="6025533"/>
            <a:ext cx="11435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Roboto"/>
              </a:rPr>
              <a:t>Quelle que soit la cause de la cirrhose, la TH n’est envisagée que si les complications de l’insuffisance hépatocellulaire et/ ou de l’hypertension portale ne peuvent être contrôlées par d’autres traitements</a:t>
            </a:r>
            <a:endParaRPr lang="fr-FR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62423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118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21127"/>
            <a:ext cx="10515600" cy="4627727"/>
          </a:xfrm>
        </p:spPr>
        <p:txBody>
          <a:bodyPr>
            <a:normAutofit fontScale="85000" lnSpcReduction="20000"/>
          </a:bodyPr>
          <a:lstStyle/>
          <a:p>
            <a:r>
              <a:rPr lang="fr-FR" sz="2000" dirty="0"/>
              <a:t>Attribution des greffons selon le score National foie </a:t>
            </a:r>
          </a:p>
          <a:p>
            <a:endParaRPr lang="fr-FR" sz="2000" dirty="0"/>
          </a:p>
          <a:p>
            <a:r>
              <a:rPr lang="fr-FR" sz="2000" dirty="0"/>
              <a:t>Score National foie : </a:t>
            </a:r>
          </a:p>
          <a:p>
            <a:pPr lvl="1"/>
            <a:r>
              <a:rPr lang="fr-FR" sz="2000" dirty="0"/>
              <a:t>Composé du MELD et d’autres critères : indications, temps d’attente…</a:t>
            </a:r>
          </a:p>
          <a:p>
            <a:pPr lvl="1"/>
            <a:r>
              <a:rPr lang="fr-FR" sz="2000" dirty="0"/>
              <a:t>entre 0 et 1000</a:t>
            </a:r>
          </a:p>
          <a:p>
            <a:pPr lvl="1"/>
            <a:endParaRPr lang="fr-FR" sz="2000" dirty="0"/>
          </a:p>
          <a:p>
            <a:r>
              <a:rPr lang="fr-FR" sz="2000" dirty="0"/>
              <a:t>Les patients ayant un score de MELD ≤ 14 ont une mortalité liée à la TH supérieure à la mortalité liée à leur cirrhose à un an</a:t>
            </a:r>
          </a:p>
          <a:p>
            <a:endParaRPr lang="fr-FR" sz="2000" dirty="0"/>
          </a:p>
          <a:p>
            <a:r>
              <a:rPr lang="fr-FR" sz="2000" dirty="0"/>
              <a:t>Par conséquent, seuls les patients ayant un score de MELD supérieur ou égal à 15 sont candidats à la TH</a:t>
            </a:r>
          </a:p>
          <a:p>
            <a:endParaRPr lang="fr-FR" sz="2000" dirty="0"/>
          </a:p>
          <a:p>
            <a:r>
              <a:rPr lang="fr-FR" sz="2000" dirty="0"/>
              <a:t>Plus le score de MELD est élevé (capé à 40), plus l’accès à la transplantation est rapide car le MELD est le principal composant du score national Foie.</a:t>
            </a:r>
          </a:p>
          <a:p>
            <a:endParaRPr lang="fr-FR" sz="2000" dirty="0"/>
          </a:p>
          <a:p>
            <a:r>
              <a:rPr lang="fr-FR" sz="2000" dirty="0"/>
              <a:t>Mais le système d’allocation actuel, basé sur le MELD s’essouffle et il devient difficile de transplanter des patients ayant des scores de MELD entre 20 et 30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57743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978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6972" y="98479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/>
              <a:t>Les exceptions au MELD :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Le MELD ne prend pas en compte certaines complications de la maladie hépatique qui menacent le pronostic vital des patients comme l’hémorragie digestive, l’ascite ou l’hydrothorax réfractaire ou incontrôlée, le syndrome </a:t>
            </a:r>
            <a:r>
              <a:rPr lang="fr-FR" sz="2000" dirty="0" err="1"/>
              <a:t>hépatopulmonaire</a:t>
            </a:r>
            <a:r>
              <a:rPr lang="fr-FR" sz="2000" dirty="0"/>
              <a:t> ou encore l’angiocholite à répétition</a:t>
            </a:r>
          </a:p>
          <a:p>
            <a:r>
              <a:rPr lang="fr-FR" sz="2000" dirty="0"/>
              <a:t>L’accès à la transplantation se fait grâce à l’attribution de points supplémentaires après acceptation de deux experts auprès de l’ABM, pour faire concurrence au MELD élevé.</a:t>
            </a:r>
          </a:p>
          <a:p>
            <a:r>
              <a:rPr lang="fr-FR" sz="2000" dirty="0"/>
              <a:t>Exemples : </a:t>
            </a:r>
          </a:p>
          <a:p>
            <a:pPr lvl="1"/>
            <a:r>
              <a:rPr lang="fr-FR" sz="1600" dirty="0"/>
              <a:t>Ascite réfractaire : Délai à 6 mois (3 mois si hydrothorax hypoxémiant)</a:t>
            </a:r>
          </a:p>
          <a:p>
            <a:pPr lvl="1"/>
            <a:r>
              <a:rPr lang="fr-FR" sz="1600" dirty="0"/>
              <a:t>EH : délai à 6 mois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Autres exception : La SU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96227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64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sources de greffons hépatiques sont des donneurs vivants (prélèvement d’une partie du foie) ou décédés.</a:t>
            </a:r>
          </a:p>
          <a:p>
            <a:r>
              <a:rPr lang="fr-FR" dirty="0"/>
              <a:t>Les greffons provenant de donneurs vivants ont clairement diminué depuis 2006, ne représentant plus que quelques cas.</a:t>
            </a:r>
          </a:p>
          <a:p>
            <a:r>
              <a:rPr lang="fr-FR" dirty="0"/>
              <a:t>La grande majorité des prélèvements de greffons issus de donneurs décédés provient de sujets en état de mort encéphalique.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72380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854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- Protocole Maastricht 3 (Leba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81" y="1272682"/>
            <a:ext cx="7453915" cy="51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48801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866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9524" y="1152963"/>
            <a:ext cx="10515600" cy="4351338"/>
          </a:xfrm>
        </p:spPr>
        <p:txBody>
          <a:bodyPr/>
          <a:lstStyle/>
          <a:p>
            <a:r>
              <a:rPr lang="fr-FR" dirty="0"/>
              <a:t>Donneurs Maastricht III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524" y="2288398"/>
            <a:ext cx="10541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-Autorisation récente des prélèvements après arrêts cardiaques liés à l’arrêt des soins (Maastricht III)</a:t>
            </a:r>
          </a:p>
          <a:p>
            <a:endParaRPr lang="fr-FR" dirty="0"/>
          </a:p>
          <a:p>
            <a:r>
              <a:rPr lang="fr-FR" dirty="0"/>
              <a:t>- Sélection des donneurs et des receveurs et un recours systématique à des techniques performantes de préservation des greffons hépatiques, les résultats des greffes réalisées dans ce cadre sont excellents.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F6514D9-E0BA-5447-220B-898BD778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7287"/>
              </p:ext>
            </p:extLst>
          </p:nvPr>
        </p:nvGraphicFramePr>
        <p:xfrm>
          <a:off x="0" y="-1580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Etiologies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Complications</a:t>
                      </a:r>
                    </a:p>
                    <a:p>
                      <a:pPr algn="ctr"/>
                      <a:endParaRPr lang="fr-FR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563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r>
              <a:rPr lang="fr-FR" sz="8900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374525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fr-FR" sz="8900" dirty="0"/>
              <a:t>Cirrhose en Médecine Générale</a:t>
            </a:r>
          </a:p>
        </p:txBody>
      </p:sp>
    </p:spTree>
    <p:extLst>
      <p:ext uri="{BB962C8B-B14F-4D97-AF65-F5344CB8AC3E}">
        <p14:creationId xmlns:p14="http://schemas.microsoft.com/office/powerpoint/2010/main" val="97077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/>
              <a:t>Critères diagnostiques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fr-FR" sz="2200" dirty="0"/>
              <a:t>Biologiques : non spécifiques et inconstants</a:t>
            </a:r>
          </a:p>
          <a:p>
            <a:pPr lvl="1"/>
            <a:r>
              <a:rPr lang="fr-FR" sz="2200" dirty="0"/>
              <a:t>Thrombopénie</a:t>
            </a:r>
          </a:p>
          <a:p>
            <a:pPr lvl="1"/>
            <a:r>
              <a:rPr lang="fr-FR" sz="2200" dirty="0"/>
              <a:t>Trouble de coagulation</a:t>
            </a:r>
          </a:p>
          <a:p>
            <a:pPr lvl="1"/>
            <a:r>
              <a:rPr lang="fr-FR" sz="2200" dirty="0"/>
              <a:t>Hyponatrémie</a:t>
            </a:r>
          </a:p>
          <a:p>
            <a:pPr lvl="1"/>
            <a:r>
              <a:rPr lang="fr-FR" sz="2200" dirty="0"/>
              <a:t>Hypoalbuminémie</a:t>
            </a:r>
          </a:p>
          <a:p>
            <a:pPr lvl="1"/>
            <a:r>
              <a:rPr lang="fr-FR" sz="2200" dirty="0"/>
              <a:t>Perturbation BH</a:t>
            </a:r>
          </a:p>
          <a:p>
            <a:pPr lvl="1"/>
            <a:r>
              <a:rPr lang="fr-FR" sz="2200" dirty="0"/>
              <a:t>Rapport ASAT/ALAT élevé</a:t>
            </a:r>
          </a:p>
          <a:p>
            <a:endParaRPr lang="fr-FR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8850902-0A65-2C08-489C-46F37785A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71767"/>
              </p:ext>
            </p:extLst>
          </p:nvPr>
        </p:nvGraphicFramePr>
        <p:xfrm>
          <a:off x="0" y="-1580"/>
          <a:ext cx="12192000" cy="50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Complications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Etiologie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49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Critères diagnostiques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fr-FR" sz="2400" dirty="0"/>
              <a:t>Morphologiques : Echo / TDM / IRM : </a:t>
            </a:r>
          </a:p>
          <a:p>
            <a:pPr lvl="1"/>
            <a:r>
              <a:rPr lang="fr-FR" sz="2000" dirty="0"/>
              <a:t>contours bosselés du foie, </a:t>
            </a:r>
          </a:p>
          <a:p>
            <a:pPr lvl="1"/>
            <a:r>
              <a:rPr lang="fr-FR" sz="2000" dirty="0"/>
              <a:t>atrophie du foie gauche, hypertrophie segment I, </a:t>
            </a:r>
          </a:p>
          <a:p>
            <a:pPr lvl="1"/>
            <a:r>
              <a:rPr lang="fr-FR" sz="2000" dirty="0"/>
              <a:t>ascite, </a:t>
            </a:r>
          </a:p>
          <a:p>
            <a:pPr lvl="1"/>
            <a:r>
              <a:rPr lang="fr-FR" sz="2000" dirty="0"/>
              <a:t>voies de dérivations </a:t>
            </a:r>
            <a:r>
              <a:rPr lang="fr-FR" sz="2000" dirty="0" err="1"/>
              <a:t>portosystémique</a:t>
            </a:r>
            <a:r>
              <a:rPr lang="fr-FR" sz="2000" dirty="0"/>
              <a:t>, </a:t>
            </a:r>
          </a:p>
          <a:p>
            <a:pPr lvl="1"/>
            <a:r>
              <a:rPr lang="fr-FR" sz="2000" dirty="0"/>
              <a:t>splénomégalie</a:t>
            </a:r>
          </a:p>
          <a:p>
            <a:endParaRPr lang="fr-F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134E016-03ED-6075-C975-2E888E823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71767"/>
              </p:ext>
            </p:extLst>
          </p:nvPr>
        </p:nvGraphicFramePr>
        <p:xfrm>
          <a:off x="0" y="-1580"/>
          <a:ext cx="12192000" cy="50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Complications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Etiologie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72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FR" sz="4800" dirty="0"/>
              <a:t>Critères diagnostiques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r>
              <a:rPr lang="fr-FR" sz="2400" dirty="0"/>
              <a:t>Evaluation Fibrose : </a:t>
            </a:r>
          </a:p>
          <a:p>
            <a:pPr lvl="1"/>
            <a:r>
              <a:rPr lang="fr-FR" dirty="0"/>
              <a:t>FIB 4 : facile, rapide</a:t>
            </a:r>
          </a:p>
          <a:p>
            <a:pPr lvl="2"/>
            <a:r>
              <a:rPr lang="fr-FR" sz="2400" dirty="0"/>
              <a:t>Calcul avec : </a:t>
            </a:r>
          </a:p>
          <a:p>
            <a:pPr lvl="3"/>
            <a:r>
              <a:rPr lang="fr-FR" sz="2200" dirty="0"/>
              <a:t>l’âge, ASAT-ALAT, plaquettes</a:t>
            </a:r>
          </a:p>
          <a:p>
            <a:pPr lvl="3"/>
            <a:r>
              <a:rPr lang="fr-FR" sz="2200" dirty="0"/>
              <a:t>Attention peu fiable si plus de 65 ans ou moins de 40 ans. </a:t>
            </a:r>
          </a:p>
          <a:p>
            <a:pPr lvl="3"/>
            <a:r>
              <a:rPr lang="fr-FR" sz="2200" dirty="0"/>
              <a:t>Si &lt;1,3 pas de fibrose</a:t>
            </a:r>
          </a:p>
          <a:p>
            <a:pPr lvl="3"/>
            <a:r>
              <a:rPr lang="fr-FR" sz="2200" dirty="0"/>
              <a:t>Si &gt;3,25 fibrose.</a:t>
            </a:r>
          </a:p>
          <a:p>
            <a:pPr lvl="1"/>
            <a:r>
              <a:rPr lang="fr-FR" dirty="0" err="1"/>
              <a:t>Fibrotest</a:t>
            </a:r>
            <a:r>
              <a:rPr lang="fr-FR" dirty="0"/>
              <a:t> – Fibroscan</a:t>
            </a:r>
          </a:p>
          <a:p>
            <a:pPr lvl="1"/>
            <a:r>
              <a:rPr lang="fr-FR" dirty="0"/>
              <a:t>PBH</a:t>
            </a:r>
          </a:p>
          <a:p>
            <a:endParaRPr lang="fr-F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134E016-03ED-6075-C975-2E888E823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71767"/>
              </p:ext>
            </p:extLst>
          </p:nvPr>
        </p:nvGraphicFramePr>
        <p:xfrm>
          <a:off x="0" y="-1580"/>
          <a:ext cx="12192000" cy="50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Complications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Etiologie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7" name="Rectangle 1024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8" name="Rectangle 1025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9" name="Rectangle 1025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715F68-6C9D-2D3B-DD5A-8FBD12DB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67" y="499624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Score de sévérité</a:t>
            </a:r>
          </a:p>
        </p:txBody>
      </p:sp>
      <p:pic>
        <p:nvPicPr>
          <p:cNvPr id="10242" name="Picture 2" descr="Tableau score Child Pugh">
            <a:extLst>
              <a:ext uri="{FF2B5EF4-FFF2-40B4-BE49-F238E27FC236}">
                <a16:creationId xmlns:a16="http://schemas.microsoft.com/office/drawing/2014/main" id="{AD5612AD-7A47-3C95-48EB-73E886DB5F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99" y="1966293"/>
            <a:ext cx="11200400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780AA41-97AB-5BCD-188A-3D34A7B19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71767"/>
              </p:ext>
            </p:extLst>
          </p:nvPr>
        </p:nvGraphicFramePr>
        <p:xfrm>
          <a:off x="0" y="-1580"/>
          <a:ext cx="12192000" cy="50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7836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50362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85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9642117"/>
                    </a:ext>
                  </a:extLst>
                </a:gridCol>
              </a:tblGrid>
              <a:tr h="50120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Diagnostic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Complications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Etiologie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2121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43920</TotalTime>
  <Words>3201</Words>
  <Application>Microsoft Macintosh PowerPoint</Application>
  <PresentationFormat>Grand écran</PresentationFormat>
  <Paragraphs>617</Paragraphs>
  <Slides>59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Roboto</vt:lpstr>
      <vt:lpstr>Wingdings</vt:lpstr>
      <vt:lpstr>Thème Office</vt:lpstr>
      <vt:lpstr>Cirrhose en Médecine Générale</vt:lpstr>
      <vt:lpstr>Plan</vt:lpstr>
      <vt:lpstr>Diagnostic de cirrhose</vt:lpstr>
      <vt:lpstr>Définition de la Cirrhose</vt:lpstr>
      <vt:lpstr>Critères diagnostiques</vt:lpstr>
      <vt:lpstr>Critères diagnostiques</vt:lpstr>
      <vt:lpstr>Critères diagnostiques</vt:lpstr>
      <vt:lpstr>Critères diagnostiques</vt:lpstr>
      <vt:lpstr>Score de sévérité</vt:lpstr>
      <vt:lpstr>Score de Sévérité</vt:lpstr>
      <vt:lpstr>Les etiologies de la cirrhose</vt:lpstr>
      <vt:lpstr>Etiologies de la cirrhose</vt:lpstr>
      <vt:lpstr>Bilan en médecine Générale si suspicion de cirrhose</vt:lpstr>
      <vt:lpstr>Steatopathies : MAFLD-MASH</vt:lpstr>
      <vt:lpstr>Steatopathies : Définitions</vt:lpstr>
      <vt:lpstr>Steatopathies : Histoire naturelle</vt:lpstr>
      <vt:lpstr>Facteurs de risque</vt:lpstr>
      <vt:lpstr>Définitions</vt:lpstr>
      <vt:lpstr>Facteurs pronostiques et évaluation de la gravité</vt:lpstr>
      <vt:lpstr>Traitement</vt:lpstr>
      <vt:lpstr>NASH en médecine générale</vt:lpstr>
      <vt:lpstr>Le VHC</vt:lpstr>
      <vt:lpstr>Traitement</vt:lpstr>
      <vt:lpstr>En médecine générale</vt:lpstr>
      <vt:lpstr>L’hépatite auto-immune</vt:lpstr>
      <vt:lpstr>L’hépatite auto-immune</vt:lpstr>
      <vt:lpstr>En médecine Générale</vt:lpstr>
      <vt:lpstr>Présentation PowerPoint</vt:lpstr>
      <vt:lpstr>En médecine Générale</vt:lpstr>
      <vt:lpstr>Présentation PowerPoint</vt:lpstr>
      <vt:lpstr>Présentation PowerPoint</vt:lpstr>
      <vt:lpstr>Présentation PowerPoint</vt:lpstr>
      <vt:lpstr>L’hémochromatose Génétique</vt:lpstr>
      <vt:lpstr>Présentation PowerPoint</vt:lpstr>
      <vt:lpstr>Présentation PowerPoint</vt:lpstr>
      <vt:lpstr>Les complications de la cirrhose</vt:lpstr>
      <vt:lpstr>L’encéphalopathie hépatique</vt:lpstr>
      <vt:lpstr>Présentation PowerPoint</vt:lpstr>
      <vt:lpstr>L’EH en médecine générale</vt:lpstr>
      <vt:lpstr>L’ascite</vt:lpstr>
      <vt:lpstr>Présentation PowerPoint</vt:lpstr>
      <vt:lpstr>Présentation PowerPoint</vt:lpstr>
      <vt:lpstr>L’hémorragie digestive</vt:lpstr>
      <vt:lpstr>Les Beta bloquant</vt:lpstr>
      <vt:lpstr>Le TIPS</vt:lpstr>
      <vt:lpstr>Le CHC</vt:lpstr>
      <vt:lpstr>Traitement du CHC</vt:lpstr>
      <vt:lpstr>Cas particulier du CHC</vt:lpstr>
      <vt:lpstr>Traitement du CHC palliatif</vt:lpstr>
      <vt:lpstr>La transplantation hépatique</vt:lpstr>
      <vt:lpstr>Présentation PowerPoint</vt:lpstr>
      <vt:lpstr>Présentation PowerPoint</vt:lpstr>
      <vt:lpstr>Présentation PowerPoint</vt:lpstr>
      <vt:lpstr>Présentation PowerPoint</vt:lpstr>
      <vt:lpstr>Les donneurs</vt:lpstr>
      <vt:lpstr>Présentation PowerPoint</vt:lpstr>
      <vt:lpstr>Présentation PowerPoint</vt:lpstr>
      <vt:lpstr>Merci de votre attention</vt:lpstr>
      <vt:lpstr>Cirrhose en Médecine Générale</vt:lpstr>
    </vt:vector>
  </TitlesOfParts>
  <Company>CHB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Cirrhose en Médecine Générale</dc:title>
  <dc:creator>VANVEUREN Charlotte</dc:creator>
  <cp:lastModifiedBy>henri lubret</cp:lastModifiedBy>
  <cp:revision>50</cp:revision>
  <dcterms:created xsi:type="dcterms:W3CDTF">2023-10-20T13:20:12Z</dcterms:created>
  <dcterms:modified xsi:type="dcterms:W3CDTF">2023-12-14T16:02:05Z</dcterms:modified>
</cp:coreProperties>
</file>