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8" r:id="rId4"/>
    <p:sldId id="301" r:id="rId5"/>
    <p:sldId id="259" r:id="rId6"/>
    <p:sldId id="285" r:id="rId7"/>
    <p:sldId id="284" r:id="rId8"/>
    <p:sldId id="260" r:id="rId9"/>
    <p:sldId id="303" r:id="rId10"/>
    <p:sldId id="262" r:id="rId11"/>
    <p:sldId id="290" r:id="rId12"/>
    <p:sldId id="273" r:id="rId13"/>
    <p:sldId id="261" r:id="rId14"/>
    <p:sldId id="304" r:id="rId15"/>
    <p:sldId id="263" r:id="rId16"/>
    <p:sldId id="264" r:id="rId17"/>
    <p:sldId id="305" r:id="rId18"/>
    <p:sldId id="265" r:id="rId19"/>
    <p:sldId id="266" r:id="rId20"/>
    <p:sldId id="267" r:id="rId21"/>
    <p:sldId id="292" r:id="rId22"/>
    <p:sldId id="268" r:id="rId23"/>
    <p:sldId id="270" r:id="rId24"/>
    <p:sldId id="272" r:id="rId25"/>
    <p:sldId id="293" r:id="rId26"/>
    <p:sldId id="278" r:id="rId27"/>
    <p:sldId id="294" r:id="rId28"/>
    <p:sldId id="295" r:id="rId29"/>
    <p:sldId id="296" r:id="rId30"/>
    <p:sldId id="297" r:id="rId31"/>
    <p:sldId id="276" r:id="rId32"/>
    <p:sldId id="275" r:id="rId33"/>
    <p:sldId id="279" r:id="rId34"/>
    <p:sldId id="283" r:id="rId35"/>
    <p:sldId id="280" r:id="rId36"/>
    <p:sldId id="298" r:id="rId37"/>
    <p:sldId id="300" r:id="rId38"/>
    <p:sldId id="277" r:id="rId39"/>
    <p:sldId id="281" r:id="rId40"/>
    <p:sldId id="282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3" autoAdjust="0"/>
    <p:restoredTop sz="91117" autoAdjust="0"/>
  </p:normalViewPr>
  <p:slideViewPr>
    <p:cSldViewPr snapToGrid="0">
      <p:cViewPr varScale="1">
        <p:scale>
          <a:sx n="67" d="100"/>
          <a:sy n="67" d="100"/>
        </p:scale>
        <p:origin x="90" y="48"/>
      </p:cViewPr>
      <p:guideLst/>
    </p:cSldViewPr>
  </p:slideViewPr>
  <p:outlineViewPr>
    <p:cViewPr>
      <p:scale>
        <a:sx n="33" d="100"/>
        <a:sy n="33" d="100"/>
      </p:scale>
      <p:origin x="0" y="-798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1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893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13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738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77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637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62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054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C764DE79-268F-4C1A-8933-263129D2AF90}" type="datetimeFigureOut">
              <a:rPr lang="en-US" smtClean="0"/>
              <a:t>5/19/2014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09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764DE79-268F-4C1A-8933-263129D2AF90}" type="datetimeFigureOut">
              <a:rPr lang="en-US" smtClean="0"/>
              <a:t>5/19/2014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707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78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04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978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5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36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5/19/2014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529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2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788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20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Décisions thérapeutiques </a:t>
            </a:r>
            <a:br>
              <a:rPr lang="fr-FR" dirty="0" smtClean="0"/>
            </a:br>
            <a:r>
              <a:rPr lang="fr-FR" dirty="0" smtClean="0"/>
              <a:t>dans le diabète de type 2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Bénédicte </a:t>
            </a:r>
            <a:r>
              <a:rPr lang="fr-FR" dirty="0" err="1" smtClean="0"/>
              <a:t>Mycinski</a:t>
            </a:r>
            <a:endParaRPr lang="fr-FR" dirty="0" smtClean="0"/>
          </a:p>
          <a:p>
            <a:r>
              <a:rPr lang="fr-FR" dirty="0" smtClean="0"/>
              <a:t>16 mai 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580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8244" y="474133"/>
            <a:ext cx="10515600" cy="6073423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Savoir si elle prend la pilule , s’il y a désir de grossesse 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Problèmes associés éventuels : HTA, OPK 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Connaitre ses habitudes alimentaires et son niveau d’activité physique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Voir comment , elle-même voit les </a:t>
            </a:r>
            <a:r>
              <a:rPr lang="fr-FR" dirty="0" err="1" smtClean="0">
                <a:solidFill>
                  <a:srgbClr val="00B050"/>
                </a:solidFill>
              </a:rPr>
              <a:t>choses:obésité</a:t>
            </a:r>
            <a:r>
              <a:rPr lang="fr-FR" dirty="0" smtClean="0">
                <a:solidFill>
                  <a:srgbClr val="00B050"/>
                </a:solidFill>
              </a:rPr>
              <a:t> problème /pas problème ; désir de changement /pas de désir de changement 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Si désir de grossesse , faire une information  sur l’optimisation des conditions de conception et lui demander d’attendre bilan métabolique 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Quand bilan revenu , pas de traitement , prévoir hba1c , motivation quant à une possibilité d’améliorer ces paramètres par activité physique, modification alimentation ; </a:t>
            </a:r>
            <a:r>
              <a:rPr lang="fr-FR" dirty="0" err="1" smtClean="0">
                <a:solidFill>
                  <a:srgbClr val="00B050"/>
                </a:solidFill>
              </a:rPr>
              <a:t>réinformation</a:t>
            </a:r>
            <a:r>
              <a:rPr lang="fr-FR" dirty="0" smtClean="0">
                <a:solidFill>
                  <a:srgbClr val="00B050"/>
                </a:solidFill>
              </a:rPr>
              <a:t> par rapport à grossesse(période motivante )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Suivi métabolique , si apparait besoin de traitement , metformine 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Prise en charge </a:t>
            </a:r>
            <a:r>
              <a:rPr lang="fr-FR" dirty="0" err="1" smtClean="0">
                <a:solidFill>
                  <a:srgbClr val="00B050"/>
                </a:solidFill>
              </a:rPr>
              <a:t>spécalisée</a:t>
            </a:r>
            <a:r>
              <a:rPr lang="fr-FR" dirty="0" smtClean="0">
                <a:solidFill>
                  <a:srgbClr val="00B050"/>
                </a:solidFill>
              </a:rPr>
              <a:t> de diabète (et du problème métabolique) dès le début de grossesse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371600" y="104801"/>
            <a:ext cx="8513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Propositions  du diabétologue , animateur de la soirée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748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5366511"/>
            <a:ext cx="11353799" cy="12788833"/>
          </a:xfrm>
        </p:spPr>
      </p:pic>
    </p:spTree>
    <p:extLst>
      <p:ext uri="{BB962C8B-B14F-4D97-AF65-F5344CB8AC3E}">
        <p14:creationId xmlns:p14="http://schemas.microsoft.com/office/powerpoint/2010/main" val="119729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-2000" contras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3222" y="-1554836"/>
            <a:ext cx="8285955" cy="11395627"/>
          </a:xfrm>
        </p:spPr>
      </p:pic>
    </p:spTree>
    <p:extLst>
      <p:ext uri="{BB962C8B-B14F-4D97-AF65-F5344CB8AC3E}">
        <p14:creationId xmlns:p14="http://schemas.microsoft.com/office/powerpoint/2010/main" val="402563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Cas clinique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Monsieur R </a:t>
            </a:r>
            <a:r>
              <a:rPr lang="fr-FR" dirty="0" err="1" smtClean="0"/>
              <a:t>agé</a:t>
            </a:r>
            <a:r>
              <a:rPr lang="fr-FR" dirty="0" smtClean="0"/>
              <a:t> de 65 ans , présente pour </a:t>
            </a:r>
            <a:r>
              <a:rPr lang="fr-FR" dirty="0" err="1" smtClean="0"/>
              <a:t>antcd</a:t>
            </a:r>
            <a:r>
              <a:rPr lang="fr-FR" dirty="0" smtClean="0"/>
              <a:t> : un diabète de type 2 diagnostiqué à </a:t>
            </a:r>
            <a:r>
              <a:rPr lang="fr-FR" dirty="0" err="1" smtClean="0"/>
              <a:t>l’age</a:t>
            </a:r>
            <a:r>
              <a:rPr lang="fr-FR" dirty="0" smtClean="0"/>
              <a:t> de 55 ans , une maladie coronarienne , avec pose de </a:t>
            </a:r>
            <a:r>
              <a:rPr lang="fr-FR" dirty="0" err="1" smtClean="0"/>
              <a:t>stent</a:t>
            </a:r>
            <a:r>
              <a:rPr lang="fr-FR" dirty="0" smtClean="0"/>
              <a:t>  à </a:t>
            </a:r>
            <a:r>
              <a:rPr lang="fr-FR" dirty="0" err="1" smtClean="0"/>
              <a:t>l’age</a:t>
            </a:r>
            <a:r>
              <a:rPr lang="fr-FR" dirty="0" smtClean="0"/>
              <a:t> de 62 ans , uns surcharge pondérale (poids actuel 95kg pour 1,75 (</a:t>
            </a:r>
            <a:r>
              <a:rPr lang="fr-FR" dirty="0" err="1" smtClean="0"/>
              <a:t>imc</a:t>
            </a:r>
            <a:r>
              <a:rPr lang="fr-FR" dirty="0" smtClean="0"/>
              <a:t> 31); poids max 118kg, une HTA traitée </a:t>
            </a:r>
          </a:p>
          <a:p>
            <a:pPr marL="0" indent="0">
              <a:buNone/>
            </a:pPr>
            <a:r>
              <a:rPr lang="fr-FR" dirty="0" smtClean="0"/>
              <a:t>Il vient vous consulter pour « son renouvellement d’ordonnance »</a:t>
            </a:r>
          </a:p>
          <a:p>
            <a:pPr marL="0" indent="0">
              <a:buNone/>
            </a:pPr>
            <a:r>
              <a:rPr lang="fr-FR" dirty="0" smtClean="0"/>
              <a:t>Traitement actuel : metformine 1000 2par jour ,</a:t>
            </a:r>
            <a:r>
              <a:rPr lang="fr-FR" dirty="0" err="1" smtClean="0"/>
              <a:t>amarel</a:t>
            </a:r>
            <a:r>
              <a:rPr lang="fr-FR" dirty="0" smtClean="0"/>
              <a:t> 4 mg 1 par jour, </a:t>
            </a:r>
            <a:r>
              <a:rPr lang="fr-FR" dirty="0" err="1" smtClean="0"/>
              <a:t>plavix</a:t>
            </a:r>
            <a:r>
              <a:rPr lang="fr-FR" dirty="0" smtClean="0"/>
              <a:t> 1 par jour , </a:t>
            </a:r>
            <a:r>
              <a:rPr lang="fr-FR" dirty="0" err="1" smtClean="0"/>
              <a:t>ténormine</a:t>
            </a:r>
            <a:r>
              <a:rPr lang="fr-FR" dirty="0" smtClean="0"/>
              <a:t> 100 1 par jour , </a:t>
            </a:r>
            <a:r>
              <a:rPr lang="fr-FR" dirty="0" err="1" smtClean="0"/>
              <a:t>triatec</a:t>
            </a:r>
            <a:r>
              <a:rPr lang="fr-FR" dirty="0" smtClean="0"/>
              <a:t> 5 1 par jour , </a:t>
            </a:r>
            <a:r>
              <a:rPr lang="fr-FR" dirty="0" err="1" smtClean="0"/>
              <a:t>vasten</a:t>
            </a:r>
            <a:r>
              <a:rPr lang="fr-FR" dirty="0" smtClean="0"/>
              <a:t> 20 1 par jour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Scénario de déroulement de consultation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861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717589"/>
            <a:ext cx="10515600" cy="4423719"/>
          </a:xfrm>
        </p:spPr>
        <p:txBody>
          <a:bodyPr>
            <a:normAutofit/>
          </a:bodyPr>
          <a:lstStyle/>
          <a:p>
            <a:r>
              <a:rPr lang="fr-FR" i="1" dirty="0" smtClean="0">
                <a:solidFill>
                  <a:srgbClr val="0070C0"/>
                </a:solidFill>
              </a:rPr>
              <a:t>Avant de renouveler , j’aimerai voir votre prise de sang</a:t>
            </a:r>
          </a:p>
          <a:p>
            <a:r>
              <a:rPr lang="fr-FR" i="1" dirty="0" smtClean="0">
                <a:solidFill>
                  <a:srgbClr val="0070C0"/>
                </a:solidFill>
              </a:rPr>
              <a:t>Quels sont vos </a:t>
            </a:r>
            <a:r>
              <a:rPr lang="fr-FR" i="1" dirty="0" err="1" smtClean="0">
                <a:solidFill>
                  <a:srgbClr val="0070C0"/>
                </a:solidFill>
              </a:rPr>
              <a:t>dextros</a:t>
            </a:r>
            <a:r>
              <a:rPr lang="fr-FR" i="1" dirty="0" smtClean="0">
                <a:solidFill>
                  <a:srgbClr val="0070C0"/>
                </a:solidFill>
              </a:rPr>
              <a:t> actuellement </a:t>
            </a:r>
          </a:p>
          <a:p>
            <a:r>
              <a:rPr lang="fr-FR" i="1" dirty="0" smtClean="0">
                <a:solidFill>
                  <a:srgbClr val="0070C0"/>
                </a:solidFill>
              </a:rPr>
              <a:t>Prendre TA , poids</a:t>
            </a:r>
          </a:p>
          <a:p>
            <a:r>
              <a:rPr lang="fr-FR" i="1" dirty="0" err="1" smtClean="0">
                <a:solidFill>
                  <a:srgbClr val="0070C0"/>
                </a:solidFill>
              </a:rPr>
              <a:t>A-t-il</a:t>
            </a:r>
            <a:r>
              <a:rPr lang="fr-FR" i="1" dirty="0" smtClean="0">
                <a:solidFill>
                  <a:srgbClr val="0070C0"/>
                </a:solidFill>
              </a:rPr>
              <a:t> des symptômes fonctionnels</a:t>
            </a:r>
          </a:p>
          <a:p>
            <a:r>
              <a:rPr lang="fr-FR" i="1" dirty="0" smtClean="0">
                <a:solidFill>
                  <a:srgbClr val="0070C0"/>
                </a:solidFill>
              </a:rPr>
              <a:t>Où en est-il de la surveillance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187146" y="308919"/>
            <a:ext cx="7055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</a:rPr>
              <a:t>Propositions faites par l’assemblée  lors de la soirée </a:t>
            </a:r>
            <a:endParaRPr lang="fr-FR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69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Propositions  du diabétologue , animateur de la soirée </a:t>
            </a:r>
            <a:br>
              <a:rPr lang="fr-FR" sz="2400" dirty="0">
                <a:solidFill>
                  <a:schemeClr val="tx2"/>
                </a:solidFill>
              </a:rPr>
            </a:br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B050"/>
                </a:solidFill>
              </a:rPr>
              <a:t>Éléments de déséquilibre clinique depuis la précédente consultation(douleurs , malaises ….)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Ta, glycémie capillaire , tendance évolutive du poids 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Quelle activité physique , où en est-il au point de vue alimentaire 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À quand remonte la dernière biologie et quels étaient les chiffres du bilan lipidique , de l’hba1c , de la </a:t>
            </a:r>
            <a:r>
              <a:rPr lang="fr-FR" dirty="0" err="1" smtClean="0">
                <a:solidFill>
                  <a:srgbClr val="00B050"/>
                </a:solidFill>
              </a:rPr>
              <a:t>microproteinurie</a:t>
            </a:r>
            <a:r>
              <a:rPr lang="fr-FR" dirty="0" smtClean="0">
                <a:solidFill>
                  <a:srgbClr val="00B050"/>
                </a:solidFill>
              </a:rPr>
              <a:t> , de la </a:t>
            </a:r>
            <a:r>
              <a:rPr lang="fr-FR" dirty="0" err="1" smtClean="0">
                <a:solidFill>
                  <a:srgbClr val="00B050"/>
                </a:solidFill>
              </a:rPr>
              <a:t>créat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Le dernier examen des pieds??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6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En fait , il ne va pas si bien que cela depuis la précédente consultation :ras du point de vue coronarien (cardiologue vu par ailleurs il y a six mois), mais a présenté , à plusieurs reprises quand il jardinait des sueurs et malaises ; d’autre part symptômes de cystite </a:t>
            </a:r>
          </a:p>
          <a:p>
            <a:r>
              <a:rPr lang="fr-FR" dirty="0" smtClean="0"/>
              <a:t>La dernière biologie remonte à 9 mois , et comportait hb1c 6,3, </a:t>
            </a:r>
            <a:r>
              <a:rPr lang="fr-FR" dirty="0" err="1" smtClean="0"/>
              <a:t>chol</a:t>
            </a:r>
            <a:r>
              <a:rPr lang="fr-FR" dirty="0"/>
              <a:t> </a:t>
            </a:r>
            <a:r>
              <a:rPr lang="fr-FR" dirty="0" smtClean="0"/>
              <a:t>1,90 ;LDL 0,98; TG 2,5; </a:t>
            </a:r>
            <a:r>
              <a:rPr lang="fr-FR" dirty="0" err="1" smtClean="0"/>
              <a:t>créat</a:t>
            </a:r>
            <a:r>
              <a:rPr lang="fr-FR" dirty="0" smtClean="0"/>
              <a:t> 13 mg(</a:t>
            </a:r>
            <a:r>
              <a:rPr lang="fr-FR" dirty="0" err="1" smtClean="0"/>
              <a:t>mdrd</a:t>
            </a:r>
            <a:r>
              <a:rPr lang="fr-FR" dirty="0" smtClean="0"/>
              <a:t> 59 ml//mn); </a:t>
            </a:r>
            <a:r>
              <a:rPr lang="fr-FR" dirty="0" err="1" smtClean="0"/>
              <a:t>microalb</a:t>
            </a:r>
            <a:r>
              <a:rPr lang="fr-FR" dirty="0" smtClean="0"/>
              <a:t> 250 mg/24 h</a:t>
            </a:r>
          </a:p>
          <a:p>
            <a:r>
              <a:rPr lang="fr-FR" dirty="0" smtClean="0"/>
              <a:t>Sa glycémie capillaire est  ,à 11 h du matin ,à 2,71</a:t>
            </a:r>
          </a:p>
          <a:p>
            <a:r>
              <a:rPr lang="fr-FR" dirty="0" smtClean="0"/>
              <a:t>Il n’a pas d’appareil d’</a:t>
            </a:r>
            <a:r>
              <a:rPr lang="fr-FR" dirty="0" err="1" smtClean="0"/>
              <a:t>autosurveillance</a:t>
            </a:r>
            <a:r>
              <a:rPr lang="fr-FR" dirty="0" smtClean="0"/>
              <a:t> à domicile </a:t>
            </a:r>
          </a:p>
          <a:p>
            <a:endParaRPr lang="fr-FR" dirty="0"/>
          </a:p>
          <a:p>
            <a:r>
              <a:rPr lang="fr-FR" dirty="0" smtClean="0"/>
              <a:t>Scénario de déroulé de consultation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6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988541"/>
            <a:ext cx="10515600" cy="5152767"/>
          </a:xfrm>
        </p:spPr>
        <p:txBody>
          <a:bodyPr>
            <a:normAutofit/>
          </a:bodyPr>
          <a:lstStyle/>
          <a:p>
            <a:r>
              <a:rPr lang="fr-FR" i="1" dirty="0" smtClean="0">
                <a:solidFill>
                  <a:srgbClr val="0070C0"/>
                </a:solidFill>
              </a:rPr>
              <a:t>Pour expliquer la glycémie : du fait des </a:t>
            </a:r>
            <a:r>
              <a:rPr lang="fr-FR" i="1" dirty="0" err="1" smtClean="0">
                <a:solidFill>
                  <a:srgbClr val="0070C0"/>
                </a:solidFill>
              </a:rPr>
              <a:t>hypos</a:t>
            </a:r>
            <a:r>
              <a:rPr lang="fr-FR" i="1" dirty="0" smtClean="0">
                <a:solidFill>
                  <a:srgbClr val="0070C0"/>
                </a:solidFill>
              </a:rPr>
              <a:t> , il mange sans doute plus</a:t>
            </a:r>
          </a:p>
          <a:p>
            <a:r>
              <a:rPr lang="fr-FR" i="1" dirty="0" smtClean="0">
                <a:solidFill>
                  <a:srgbClr val="0070C0"/>
                </a:solidFill>
              </a:rPr>
              <a:t>Préciser l’évolution de son poids , l’heure des hypoglycémies, l’alimentation</a:t>
            </a:r>
          </a:p>
          <a:p>
            <a:r>
              <a:rPr lang="fr-FR" i="1" dirty="0" smtClean="0">
                <a:solidFill>
                  <a:srgbClr val="0070C0"/>
                </a:solidFill>
              </a:rPr>
              <a:t>Rappel éducatif: avait-il des sucres avec lui au moment des </a:t>
            </a:r>
            <a:r>
              <a:rPr lang="fr-FR" i="1" dirty="0" err="1" smtClean="0">
                <a:solidFill>
                  <a:srgbClr val="0070C0"/>
                </a:solidFill>
              </a:rPr>
              <a:t>hypos</a:t>
            </a:r>
            <a:endParaRPr lang="fr-FR" i="1" dirty="0" smtClean="0">
              <a:solidFill>
                <a:srgbClr val="0070C0"/>
              </a:solidFill>
            </a:endParaRPr>
          </a:p>
          <a:p>
            <a:r>
              <a:rPr lang="fr-FR" i="1" dirty="0" smtClean="0">
                <a:solidFill>
                  <a:srgbClr val="0070C0"/>
                </a:solidFill>
              </a:rPr>
              <a:t>Lui demander de faire un cycle glycémique capillaire</a:t>
            </a:r>
          </a:p>
          <a:p>
            <a:r>
              <a:rPr lang="fr-FR" i="1" dirty="0" smtClean="0">
                <a:solidFill>
                  <a:srgbClr val="0070C0"/>
                </a:solidFill>
              </a:rPr>
              <a:t>Favoriser l’</a:t>
            </a:r>
            <a:r>
              <a:rPr lang="fr-FR" i="1" dirty="0" err="1" smtClean="0">
                <a:solidFill>
                  <a:srgbClr val="0070C0"/>
                </a:solidFill>
              </a:rPr>
              <a:t>autosurveillance</a:t>
            </a:r>
            <a:r>
              <a:rPr lang="fr-FR" i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fr-FR" i="1" dirty="0" smtClean="0">
                <a:solidFill>
                  <a:srgbClr val="0070C0"/>
                </a:solidFill>
              </a:rPr>
              <a:t>Les </a:t>
            </a:r>
            <a:r>
              <a:rPr lang="fr-FR" i="1" dirty="0" err="1" smtClean="0">
                <a:solidFill>
                  <a:srgbClr val="0070C0"/>
                </a:solidFill>
              </a:rPr>
              <a:t>hypos</a:t>
            </a:r>
            <a:r>
              <a:rPr lang="fr-FR" i="1" dirty="0" smtClean="0">
                <a:solidFill>
                  <a:srgbClr val="0070C0"/>
                </a:solidFill>
              </a:rPr>
              <a:t> sont peut-être en rapport avec l’</a:t>
            </a:r>
            <a:r>
              <a:rPr lang="fr-FR" i="1" dirty="0" err="1" smtClean="0">
                <a:solidFill>
                  <a:srgbClr val="0070C0"/>
                </a:solidFill>
              </a:rPr>
              <a:t>amarel</a:t>
            </a:r>
            <a:endParaRPr lang="fr-FR" i="1" dirty="0" smtClean="0">
              <a:solidFill>
                <a:srgbClr val="0070C0"/>
              </a:solidFill>
            </a:endParaRPr>
          </a:p>
          <a:p>
            <a:r>
              <a:rPr lang="fr-FR" i="1" dirty="0" smtClean="0">
                <a:solidFill>
                  <a:srgbClr val="0070C0"/>
                </a:solidFill>
              </a:rPr>
              <a:t>On le revoit rapidement avec </a:t>
            </a:r>
            <a:r>
              <a:rPr lang="fr-FR" i="1" dirty="0" err="1" smtClean="0">
                <a:solidFill>
                  <a:srgbClr val="0070C0"/>
                </a:solidFill>
              </a:rPr>
              <a:t>biomogie</a:t>
            </a:r>
            <a:r>
              <a:rPr lang="fr-FR" i="1" dirty="0" smtClean="0">
                <a:solidFill>
                  <a:srgbClr val="0070C0"/>
                </a:solidFill>
              </a:rPr>
              <a:t> et surveillance glycémique</a:t>
            </a:r>
          </a:p>
          <a:p>
            <a:r>
              <a:rPr lang="fr-FR" i="1" dirty="0" smtClean="0">
                <a:solidFill>
                  <a:srgbClr val="0070C0"/>
                </a:solidFill>
              </a:rPr>
              <a:t>Switcher l’</a:t>
            </a:r>
            <a:r>
              <a:rPr lang="fr-FR" i="1" dirty="0" err="1" smtClean="0">
                <a:solidFill>
                  <a:srgbClr val="0070C0"/>
                </a:solidFill>
              </a:rPr>
              <a:t>amarel</a:t>
            </a:r>
            <a:r>
              <a:rPr lang="fr-FR" i="1" dirty="0" smtClean="0">
                <a:solidFill>
                  <a:srgbClr val="0070C0"/>
                </a:solidFill>
              </a:rPr>
              <a:t> vers </a:t>
            </a:r>
            <a:r>
              <a:rPr lang="fr-FR" i="1" dirty="0" err="1" smtClean="0">
                <a:solidFill>
                  <a:srgbClr val="0070C0"/>
                </a:solidFill>
              </a:rPr>
              <a:t>novonorm</a:t>
            </a:r>
            <a:endParaRPr lang="fr-FR" i="1" dirty="0" smtClean="0">
              <a:solidFill>
                <a:srgbClr val="0070C0"/>
              </a:solidFill>
            </a:endParaRPr>
          </a:p>
          <a:p>
            <a:r>
              <a:rPr lang="fr-FR" i="1" dirty="0" smtClean="0">
                <a:solidFill>
                  <a:srgbClr val="0070C0"/>
                </a:solidFill>
              </a:rPr>
              <a:t>Demander </a:t>
            </a:r>
            <a:r>
              <a:rPr lang="fr-FR" i="1" dirty="0" err="1" smtClean="0">
                <a:solidFill>
                  <a:srgbClr val="0070C0"/>
                </a:solidFill>
              </a:rPr>
              <a:t>ecbu</a:t>
            </a:r>
            <a:r>
              <a:rPr lang="fr-FR" i="1" dirty="0" smtClean="0">
                <a:solidFill>
                  <a:srgbClr val="0070C0"/>
                </a:solidFill>
              </a:rPr>
              <a:t> , le </a:t>
            </a:r>
            <a:r>
              <a:rPr lang="fr-FR" i="1" dirty="0" err="1" smtClean="0">
                <a:solidFill>
                  <a:srgbClr val="0070C0"/>
                </a:solidFill>
              </a:rPr>
              <a:t>revoiir</a:t>
            </a:r>
            <a:r>
              <a:rPr lang="fr-FR" i="1" dirty="0" smtClean="0">
                <a:solidFill>
                  <a:srgbClr val="0070C0"/>
                </a:solidFill>
              </a:rPr>
              <a:t> rapidement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187146" y="308919"/>
            <a:ext cx="7055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</a:rPr>
              <a:t>Propositions faites par l’assemblée  lors de la soirée </a:t>
            </a:r>
            <a:endParaRPr lang="fr-FR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8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Propositions  du diabétologue , animateur de la soirée </a:t>
            </a:r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B050"/>
                </a:solidFill>
              </a:rPr>
              <a:t>L’interroger sur l’observance (malaise/envie de réduire le traitement )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Envisager que la situation rénale, déjà altérée , se soit dégradée , ce qui peut expliquer ces hypoglycémies très vraisemblables</a:t>
            </a:r>
          </a:p>
          <a:p>
            <a:r>
              <a:rPr lang="fr-FR" dirty="0" err="1" smtClean="0">
                <a:solidFill>
                  <a:srgbClr val="00B050"/>
                </a:solidFill>
              </a:rPr>
              <a:t>Sait-il</a:t>
            </a:r>
            <a:r>
              <a:rPr lang="fr-FR" dirty="0" smtClean="0">
                <a:solidFill>
                  <a:srgbClr val="00B050"/>
                </a:solidFill>
              </a:rPr>
              <a:t> gérer ces hypoglycémies (sucre à disposition)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Le traitement est sans aucun doute à revoir , aidé d’une nouvelle biologie et de l’</a:t>
            </a:r>
            <a:r>
              <a:rPr lang="fr-FR" dirty="0" err="1" smtClean="0">
                <a:solidFill>
                  <a:srgbClr val="00B050"/>
                </a:solidFill>
              </a:rPr>
              <a:t>autosurveillance</a:t>
            </a:r>
            <a:r>
              <a:rPr lang="fr-FR" dirty="0" smtClean="0">
                <a:solidFill>
                  <a:srgbClr val="00B050"/>
                </a:solidFill>
              </a:rPr>
              <a:t> (à mettre en route )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57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Effectivement , il avait arrêté l’</a:t>
            </a:r>
            <a:r>
              <a:rPr lang="fr-FR" dirty="0" err="1" smtClean="0"/>
              <a:t>amarel</a:t>
            </a:r>
            <a:r>
              <a:rPr lang="fr-FR" dirty="0" smtClean="0"/>
              <a:t> depuis son dernier malaise ; sa nouvelle biologie retrouve hba1c 8,4% ; bilan lipidique  superposable , </a:t>
            </a:r>
            <a:r>
              <a:rPr lang="fr-FR" dirty="0" err="1" smtClean="0"/>
              <a:t>créat</a:t>
            </a:r>
            <a:r>
              <a:rPr lang="fr-FR" dirty="0" smtClean="0"/>
              <a:t> 15 mg(</a:t>
            </a:r>
            <a:r>
              <a:rPr lang="fr-FR" dirty="0" err="1" smtClean="0"/>
              <a:t>mdrd</a:t>
            </a:r>
            <a:r>
              <a:rPr lang="fr-FR" dirty="0" smtClean="0"/>
              <a:t> 50) , </a:t>
            </a:r>
            <a:r>
              <a:rPr lang="fr-FR" dirty="0" err="1" smtClean="0"/>
              <a:t>microalb</a:t>
            </a:r>
            <a:r>
              <a:rPr lang="fr-FR" dirty="0" smtClean="0"/>
              <a:t> 700 mg , </a:t>
            </a:r>
            <a:r>
              <a:rPr lang="fr-FR" dirty="0" err="1" smtClean="0"/>
              <a:t>ecbu</a:t>
            </a:r>
            <a:r>
              <a:rPr lang="fr-FR" dirty="0" smtClean="0"/>
              <a:t> 10 6 e coli </a:t>
            </a:r>
            <a:r>
              <a:rPr lang="fr-FR" dirty="0" err="1" smtClean="0"/>
              <a:t>multisensible</a:t>
            </a:r>
            <a:r>
              <a:rPr lang="fr-FR" dirty="0" smtClean="0"/>
              <a:t> </a:t>
            </a:r>
          </a:p>
          <a:p>
            <a:r>
              <a:rPr lang="fr-FR" dirty="0" smtClean="0"/>
              <a:t>L’</a:t>
            </a:r>
            <a:r>
              <a:rPr lang="fr-FR" dirty="0" err="1" smtClean="0"/>
              <a:t>autosurveillance</a:t>
            </a:r>
            <a:r>
              <a:rPr lang="fr-FR" dirty="0" smtClean="0"/>
              <a:t>  (alors qu’il a repris l’</a:t>
            </a:r>
            <a:r>
              <a:rPr lang="fr-FR" dirty="0" err="1" smtClean="0"/>
              <a:t>amarel</a:t>
            </a:r>
            <a:r>
              <a:rPr lang="fr-FR" dirty="0"/>
              <a:t> </a:t>
            </a:r>
            <a:r>
              <a:rPr lang="fr-FR" dirty="0" smtClean="0"/>
              <a:t>à demi-dose sur vos conseils ) retrouve -</a:t>
            </a:r>
            <a:r>
              <a:rPr lang="fr-FR" dirty="0" err="1" smtClean="0"/>
              <a:t>Glyc</a:t>
            </a:r>
            <a:r>
              <a:rPr lang="fr-FR" dirty="0" smtClean="0"/>
              <a:t> au réveil 1,6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		   -</a:t>
            </a:r>
            <a:r>
              <a:rPr lang="fr-FR" dirty="0" err="1" smtClean="0"/>
              <a:t>Glyc</a:t>
            </a:r>
            <a:r>
              <a:rPr lang="fr-FR" dirty="0" smtClean="0"/>
              <a:t> 10 h :2,2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		   -</a:t>
            </a:r>
            <a:r>
              <a:rPr lang="fr-FR" dirty="0" err="1" smtClean="0"/>
              <a:t>glyc</a:t>
            </a:r>
            <a:r>
              <a:rPr lang="fr-FR" dirty="0" smtClean="0"/>
              <a:t> midi :1,4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		  -</a:t>
            </a:r>
            <a:r>
              <a:rPr lang="fr-FR" dirty="0" err="1" smtClean="0"/>
              <a:t>glyc</a:t>
            </a:r>
            <a:r>
              <a:rPr lang="fr-FR" dirty="0" smtClean="0"/>
              <a:t> 14 h :2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		  -</a:t>
            </a:r>
            <a:r>
              <a:rPr lang="fr-FR" dirty="0" err="1" smtClean="0"/>
              <a:t>glyc</a:t>
            </a:r>
            <a:r>
              <a:rPr lang="fr-FR" dirty="0" smtClean="0"/>
              <a:t> 19h :1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		  -</a:t>
            </a:r>
            <a:r>
              <a:rPr lang="fr-FR" dirty="0" err="1" smtClean="0"/>
              <a:t>glyc</a:t>
            </a:r>
            <a:r>
              <a:rPr lang="fr-FR" dirty="0" smtClean="0"/>
              <a:t> 21h :1,4</a:t>
            </a:r>
          </a:p>
          <a:p>
            <a:pPr marL="0" indent="0">
              <a:buNone/>
            </a:pPr>
            <a:r>
              <a:rPr lang="fr-FR" dirty="0" smtClean="0"/>
              <a:t>Quelles modifications  de traitement envisager ???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257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grand malaise!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fr-FR" dirty="0" smtClean="0"/>
              <a:t>-l’</a:t>
            </a:r>
            <a:r>
              <a:rPr lang="fr-FR" dirty="0" err="1" smtClean="0"/>
              <a:t>ukpds</a:t>
            </a:r>
            <a:endParaRPr lang="fr-FR" dirty="0" smtClean="0"/>
          </a:p>
          <a:p>
            <a:pPr marL="457200" lvl="1" indent="0">
              <a:buNone/>
            </a:pPr>
            <a:r>
              <a:rPr lang="fr-FR" dirty="0" smtClean="0"/>
              <a:t>-mais études accord </a:t>
            </a:r>
            <a:r>
              <a:rPr lang="fr-FR" dirty="0" err="1" smtClean="0"/>
              <a:t>advance</a:t>
            </a:r>
            <a:r>
              <a:rPr lang="fr-FR" dirty="0" smtClean="0"/>
              <a:t> …</a:t>
            </a:r>
          </a:p>
          <a:p>
            <a:pPr marL="457200" lvl="1" indent="0">
              <a:buNone/>
            </a:pPr>
            <a:r>
              <a:rPr lang="fr-FR" dirty="0" smtClean="0"/>
              <a:t>-mais augmentation de la mortalité cardio-vasculaire avec </a:t>
            </a:r>
            <a:r>
              <a:rPr lang="fr-FR" dirty="0" err="1" smtClean="0"/>
              <a:t>avandia</a:t>
            </a:r>
            <a:endParaRPr lang="fr-FR" dirty="0" smtClean="0"/>
          </a:p>
          <a:p>
            <a:pPr marL="457200" lvl="1" indent="0">
              <a:buNone/>
            </a:pPr>
            <a:r>
              <a:rPr lang="fr-FR" dirty="0" smtClean="0"/>
              <a:t>-actuellement on en est au stade de s’assurer que les nouvelles molécules n’ont pas un effet délétère sur le plan cardiovasculaire 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363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400" dirty="0"/>
              <a:t>Propositions  du diabétologue , animateur de la soirée </a:t>
            </a:r>
            <a:br>
              <a:rPr lang="fr-FR" sz="2400" dirty="0"/>
            </a:b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B050"/>
                </a:solidFill>
              </a:rPr>
              <a:t>Diminution de metformine (</a:t>
            </a:r>
            <a:r>
              <a:rPr lang="fr-FR" dirty="0" err="1" smtClean="0">
                <a:solidFill>
                  <a:srgbClr val="00B050"/>
                </a:solidFill>
              </a:rPr>
              <a:t>insuff</a:t>
            </a:r>
            <a:r>
              <a:rPr lang="fr-FR" dirty="0" smtClean="0">
                <a:solidFill>
                  <a:srgbClr val="00B050"/>
                </a:solidFill>
              </a:rPr>
              <a:t> rénale)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Arrêt </a:t>
            </a:r>
            <a:r>
              <a:rPr lang="fr-FR" dirty="0" err="1" smtClean="0">
                <a:solidFill>
                  <a:srgbClr val="00B050"/>
                </a:solidFill>
              </a:rPr>
              <a:t>amarel</a:t>
            </a:r>
            <a:r>
              <a:rPr lang="fr-FR" dirty="0" smtClean="0">
                <a:solidFill>
                  <a:srgbClr val="00B050"/>
                </a:solidFill>
              </a:rPr>
              <a:t> (insuffisance rénale –hypoglycémies)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Soit </a:t>
            </a:r>
            <a:r>
              <a:rPr lang="fr-FR" dirty="0" err="1" smtClean="0">
                <a:solidFill>
                  <a:srgbClr val="00B050"/>
                </a:solidFill>
              </a:rPr>
              <a:t>glinides</a:t>
            </a:r>
            <a:r>
              <a:rPr lang="fr-FR" dirty="0" smtClean="0">
                <a:solidFill>
                  <a:srgbClr val="00B050"/>
                </a:solidFill>
              </a:rPr>
              <a:t> , soit inhibiteur de la dpp4 adaptés à cette situation</a:t>
            </a:r>
          </a:p>
          <a:p>
            <a:r>
              <a:rPr lang="fr-FR" dirty="0" err="1" smtClean="0">
                <a:solidFill>
                  <a:srgbClr val="00B050"/>
                </a:solidFill>
              </a:rPr>
              <a:t>Ttt</a:t>
            </a:r>
            <a:r>
              <a:rPr lang="fr-FR" dirty="0" smtClean="0">
                <a:solidFill>
                  <a:srgbClr val="00B050"/>
                </a:solidFill>
              </a:rPr>
              <a:t> de infection urinaire  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78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-2000" contras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3222" y="-1554836"/>
            <a:ext cx="8285955" cy="11395627"/>
          </a:xfrm>
        </p:spPr>
      </p:pic>
    </p:spTree>
    <p:extLst>
      <p:ext uri="{BB962C8B-B14F-4D97-AF65-F5344CB8AC3E}">
        <p14:creationId xmlns:p14="http://schemas.microsoft.com/office/powerpoint/2010/main" val="421608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situation se rétablit ; Monsieur R continue ses activités , son hba1 c tous les trois mois est proche de 7,5%, son bilan annuel est stable , la </a:t>
            </a:r>
            <a:r>
              <a:rPr lang="fr-FR" dirty="0" err="1" smtClean="0"/>
              <a:t>créat</a:t>
            </a:r>
            <a:r>
              <a:rPr lang="fr-FR" dirty="0" smtClean="0"/>
              <a:t> s’est même discrètement améliorée(14) et la </a:t>
            </a:r>
            <a:r>
              <a:rPr lang="fr-FR" dirty="0" err="1" smtClean="0"/>
              <a:t>microprotéinurie</a:t>
            </a:r>
            <a:r>
              <a:rPr lang="fr-FR" dirty="0" smtClean="0"/>
              <a:t> est à 450Mg/l</a:t>
            </a:r>
          </a:p>
          <a:p>
            <a:r>
              <a:rPr lang="fr-FR" dirty="0" smtClean="0"/>
              <a:t>Il fait une </a:t>
            </a:r>
            <a:r>
              <a:rPr lang="fr-FR" dirty="0" err="1" smtClean="0"/>
              <a:t>autosurveillance</a:t>
            </a:r>
            <a:r>
              <a:rPr lang="fr-FR" dirty="0" smtClean="0"/>
              <a:t> –quelle fréquence?? –</a:t>
            </a:r>
          </a:p>
          <a:p>
            <a:r>
              <a:rPr lang="fr-FR" dirty="0" smtClean="0"/>
              <a:t>Déroulé de vos consultations trimestrielles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27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474133"/>
            <a:ext cx="10515600" cy="5702830"/>
          </a:xfrm>
        </p:spPr>
        <p:txBody>
          <a:bodyPr/>
          <a:lstStyle/>
          <a:p>
            <a:r>
              <a:rPr lang="fr-FR" dirty="0"/>
              <a:t>De </a:t>
            </a:r>
            <a:r>
              <a:rPr lang="fr-FR" dirty="0" err="1"/>
              <a:t>consult</a:t>
            </a:r>
            <a:r>
              <a:rPr lang="fr-FR" dirty="0"/>
              <a:t> en </a:t>
            </a:r>
            <a:r>
              <a:rPr lang="fr-FR" dirty="0" err="1"/>
              <a:t>consult</a:t>
            </a:r>
            <a:r>
              <a:rPr lang="fr-FR" dirty="0"/>
              <a:t> il vieillit et a maintenant </a:t>
            </a:r>
            <a:r>
              <a:rPr lang="fr-FR" dirty="0" smtClean="0"/>
              <a:t>70 ans ; il bouge moins , son poids est de 104Kg , sa femme décrit quelques troubles cognitifs très discrets , son dernier bilan cardio fait état d’une fraction d’éjection diminuée à 45%; sa  dernière biologie est la suivante : hba1c 8,4%(la précédente était à 7,8%), créatinine 16 mg/l(la précédente à 15), protéinurie 0,9G/24 h </a:t>
            </a:r>
          </a:p>
          <a:p>
            <a:pPr marL="0" indent="0">
              <a:buNone/>
            </a:pPr>
            <a:r>
              <a:rPr lang="fr-FR" dirty="0" smtClean="0"/>
              <a:t>Vous sentiez depuis quelque temps qu’il faudrait prochainement faire évoluer le traitement , mais au vu de ces éléments,  vous estimez , à juste titre , qu’il faut entamer ces changements ce jour ; comment vous y prenez vous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2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700" dirty="0"/>
              <a:t>Propositions  du diabétologue , animateur de la soirée 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B050"/>
                </a:solidFill>
              </a:rPr>
              <a:t>Disposer d’</a:t>
            </a:r>
            <a:r>
              <a:rPr lang="fr-FR" dirty="0" err="1" smtClean="0">
                <a:solidFill>
                  <a:srgbClr val="00B050"/>
                </a:solidFill>
              </a:rPr>
              <a:t>autosurveillance</a:t>
            </a:r>
            <a:r>
              <a:rPr lang="fr-FR" dirty="0" smtClean="0">
                <a:solidFill>
                  <a:srgbClr val="00B050"/>
                </a:solidFill>
              </a:rPr>
              <a:t> , 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Revoir alimentation…(éviter aussi dénutrition)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Arrêter metformine (dégradation rénale et cardiaque)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Poursuite des </a:t>
            </a:r>
            <a:r>
              <a:rPr lang="fr-FR" dirty="0" err="1" smtClean="0">
                <a:solidFill>
                  <a:srgbClr val="00B050"/>
                </a:solidFill>
              </a:rPr>
              <a:t>glinides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Mise en route d’une insuline basale (laquelle??)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Objectif d’hba1c à 8%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81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-2000" contras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3222" y="-1554836"/>
            <a:ext cx="8285955" cy="11395627"/>
          </a:xfrm>
        </p:spPr>
      </p:pic>
    </p:spTree>
    <p:extLst>
      <p:ext uri="{BB962C8B-B14F-4D97-AF65-F5344CB8AC3E}">
        <p14:creationId xmlns:p14="http://schemas.microsoft.com/office/powerpoint/2010/main" val="314322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saturation sat="232000"/>
                    </a14:imgEffect>
                    <a14:imgEffect>
                      <a14:brightnessContrast bright="-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19378" y="-903768"/>
            <a:ext cx="5571460" cy="8484782"/>
          </a:xfrm>
        </p:spPr>
      </p:pic>
    </p:spTree>
    <p:extLst>
      <p:ext uri="{BB962C8B-B14F-4D97-AF65-F5344CB8AC3E}">
        <p14:creationId xmlns:p14="http://schemas.microsoft.com/office/powerpoint/2010/main" val="318517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Choix de l’insuline : </a:t>
            </a:r>
            <a:r>
              <a:rPr lang="fr-FR" dirty="0" err="1" smtClean="0"/>
              <a:t>nph</a:t>
            </a:r>
            <a:r>
              <a:rPr lang="fr-FR" dirty="0" smtClean="0"/>
              <a:t> , </a:t>
            </a:r>
            <a:r>
              <a:rPr lang="fr-FR" dirty="0" err="1" smtClean="0"/>
              <a:t>prémix</a:t>
            </a:r>
            <a:r>
              <a:rPr lang="fr-FR" dirty="0" smtClean="0"/>
              <a:t> , </a:t>
            </a:r>
            <a:r>
              <a:rPr lang="fr-FR" dirty="0" err="1" smtClean="0"/>
              <a:t>lantus</a:t>
            </a:r>
            <a:r>
              <a:rPr lang="fr-FR" dirty="0" smtClean="0"/>
              <a:t> , </a:t>
            </a:r>
            <a:r>
              <a:rPr lang="fr-FR" dirty="0" err="1" smtClean="0"/>
              <a:t>levemir</a:t>
            </a:r>
            <a:r>
              <a:rPr lang="fr-FR" dirty="0" smtClean="0"/>
              <a:t>???</a:t>
            </a:r>
          </a:p>
          <a:p>
            <a:r>
              <a:rPr lang="fr-FR" dirty="0" smtClean="0"/>
              <a:t>Dose de départ:??, 10 unités? </a:t>
            </a:r>
          </a:p>
          <a:p>
            <a:r>
              <a:rPr lang="fr-FR" dirty="0" smtClean="0"/>
              <a:t>L’important est d’avoir une attitude de titration progressive , fonction de l’objectif qu’on se donne (1,5 à jeun , 2g en post prandial), augmentation au rythme de deux fois par semaine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270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années plus tard encore , 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B050"/>
                </a:solidFill>
              </a:rPr>
              <a:t>Objectifs: pas de déshydratation ,pas de majoration importante du risque infectieux ,pas de levers nocturnes intempestifs du fait de la polyurie 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Mais aussi pas d’hypoglycémie , pas de dénutrition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02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Place des médicaments de la voie </a:t>
            </a:r>
            <a:r>
              <a:rPr lang="fr-FR" dirty="0" err="1" smtClean="0"/>
              <a:t>incrétine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Les avantages : bonne tolérance , pas de prise de poids, absence d’hypoglycémie</a:t>
            </a:r>
            <a:endParaRPr lang="fr-FR" dirty="0"/>
          </a:p>
          <a:p>
            <a:r>
              <a:rPr lang="fr-FR" dirty="0" smtClean="0"/>
              <a:t>Les </a:t>
            </a:r>
            <a:r>
              <a:rPr lang="fr-FR" dirty="0" err="1" smtClean="0"/>
              <a:t>inconvenients</a:t>
            </a:r>
            <a:r>
              <a:rPr lang="fr-FR" dirty="0" smtClean="0"/>
              <a:t> : le prix , leur nouveauté relative ,efficacité escomptée modérée pour les inhibiteurs de la dpp4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183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Cela a entraîné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Une révision à la hausse des objectifs d’hémoglobine </a:t>
            </a:r>
            <a:r>
              <a:rPr lang="fr-FR" dirty="0" err="1" smtClean="0"/>
              <a:t>glyquée</a:t>
            </a:r>
            <a:endParaRPr lang="fr-FR" dirty="0" smtClean="0"/>
          </a:p>
          <a:p>
            <a:r>
              <a:rPr lang="fr-FR" dirty="0" smtClean="0"/>
              <a:t>Tout particulièrement en cas de sujets à risque cardio-vasculaire ou ayant diabète ancien</a:t>
            </a:r>
          </a:p>
          <a:p>
            <a:r>
              <a:rPr lang="fr-FR" dirty="0" smtClean="0"/>
              <a:t>Un tiraillement entre l’assurance maladie et les sociétés de diabétologie quant au choix des molécules (coût versus effets secondaires)</a:t>
            </a:r>
          </a:p>
          <a:p>
            <a:r>
              <a:rPr lang="fr-FR" dirty="0" smtClean="0"/>
              <a:t>La mise en lumière de la nécessité d’augmenter le niveau de preuve sur les bénéfices du bon contrôle glycémique obtenu par voie médicamenteuse </a:t>
            </a:r>
            <a:r>
              <a:rPr lang="fr-FR" dirty="0"/>
              <a:t>chez le diabétique de type </a:t>
            </a:r>
            <a:r>
              <a:rPr lang="fr-FR" dirty="0" smtClean="0"/>
              <a:t>2 et ce pour chaque classe de médicament antidiabétique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939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28055"/>
            <a:ext cx="10515600" cy="1325563"/>
          </a:xfrm>
        </p:spPr>
        <p:txBody>
          <a:bodyPr>
            <a:normAutofit/>
          </a:bodyPr>
          <a:lstStyle/>
          <a:p>
            <a:r>
              <a:rPr lang="fr-FR" sz="2700" dirty="0"/>
              <a:t>Propositions  du diabétologue , animateur de la soirée 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B050"/>
                </a:solidFill>
              </a:rPr>
              <a:t>Pour le malade de 65 ans qui était sous </a:t>
            </a:r>
            <a:r>
              <a:rPr lang="fr-FR" dirty="0" err="1" smtClean="0">
                <a:solidFill>
                  <a:srgbClr val="00B050"/>
                </a:solidFill>
              </a:rPr>
              <a:t>amarel</a:t>
            </a:r>
            <a:r>
              <a:rPr lang="fr-FR" dirty="0" smtClean="0">
                <a:solidFill>
                  <a:srgbClr val="00B050"/>
                </a:solidFill>
              </a:rPr>
              <a:t> et metformine ,s’il y avait eu lieu d’introduire une bithérapie , j’aurais sans doute penché pour un inhibiteur de la dpp4 (hypoglycémie , coronarien ,surcharge pondérale 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94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contras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61369" y="-2306826"/>
            <a:ext cx="7023805" cy="11637457"/>
          </a:xfrm>
        </p:spPr>
      </p:pic>
    </p:spTree>
    <p:extLst>
      <p:ext uri="{BB962C8B-B14F-4D97-AF65-F5344CB8AC3E}">
        <p14:creationId xmlns:p14="http://schemas.microsoft.com/office/powerpoint/2010/main" val="159536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7000"/>
                    </a14:imgEffect>
                    <a14:imgEffect>
                      <a14:brightnessContrast contras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861453" cy="8202100"/>
          </a:xfrm>
        </p:spPr>
      </p:pic>
    </p:spTree>
    <p:extLst>
      <p:ext uri="{BB962C8B-B14F-4D97-AF65-F5344CB8AC3E}">
        <p14:creationId xmlns:p14="http://schemas.microsoft.com/office/powerpoint/2010/main" val="332201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contras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89858" y="-1114370"/>
            <a:ext cx="7884447" cy="10843437"/>
          </a:xfrm>
        </p:spPr>
      </p:pic>
    </p:spTree>
    <p:extLst>
      <p:ext uri="{BB962C8B-B14F-4D97-AF65-F5344CB8AC3E}">
        <p14:creationId xmlns:p14="http://schemas.microsoft.com/office/powerpoint/2010/main" val="96663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-2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77021">
            <a:off x="1725889" y="-5421535"/>
            <a:ext cx="8415159" cy="11573321"/>
          </a:xfr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423888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saturation sat="283000"/>
                    </a14:imgEffect>
                    <a14:imgEffect>
                      <a14:brightnessContrast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1713">
            <a:off x="2845624" y="-2571146"/>
            <a:ext cx="7352023" cy="8195085"/>
          </a:xfrm>
        </p:spPr>
      </p:pic>
    </p:spTree>
    <p:extLst>
      <p:ext uri="{BB962C8B-B14F-4D97-AF65-F5344CB8AC3E}">
        <p14:creationId xmlns:p14="http://schemas.microsoft.com/office/powerpoint/2010/main" val="416729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Dernier cas clinique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Madame f , </a:t>
            </a:r>
            <a:r>
              <a:rPr lang="fr-FR" dirty="0" err="1" smtClean="0"/>
              <a:t>agée</a:t>
            </a:r>
            <a:r>
              <a:rPr lang="fr-FR" dirty="0" smtClean="0"/>
              <a:t> de 55 ans ,  présentant une </a:t>
            </a:r>
            <a:r>
              <a:rPr lang="fr-FR" dirty="0" err="1" smtClean="0"/>
              <a:t>exogénose</a:t>
            </a:r>
            <a:r>
              <a:rPr lang="fr-FR" dirty="0" smtClean="0"/>
              <a:t>  avec altérations chroniques du bilan hépatique, vient d’être hospitalisée pour un épisode de pancréatite aigue </a:t>
            </a:r>
          </a:p>
          <a:p>
            <a:pPr marL="0" indent="0">
              <a:buNone/>
            </a:pPr>
            <a:r>
              <a:rPr lang="fr-FR" dirty="0" smtClean="0"/>
              <a:t>Au décours de cette hospitalisation apparaissent progressivement des signes qui vous font évoquer un diabète , rapidement confirmé : glycémie à jeun 1,8 , hba1c 8,8%.Lors de cette hospitalisation , avait été fait une recherche de cirrhose qui était négative (pas d’</a:t>
            </a:r>
            <a:r>
              <a:rPr lang="fr-FR" dirty="0" err="1" smtClean="0"/>
              <a:t>htp</a:t>
            </a:r>
            <a:r>
              <a:rPr lang="fr-FR" dirty="0" smtClean="0"/>
              <a:t> ) </a:t>
            </a:r>
          </a:p>
          <a:p>
            <a:pPr marL="0" indent="0">
              <a:buNone/>
            </a:pPr>
            <a:r>
              <a:rPr lang="fr-FR" dirty="0" smtClean="0"/>
              <a:t>Comment allez vous traiter ce diabète ???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908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39726" y="2857499"/>
            <a:ext cx="10515600" cy="2897433"/>
          </a:xfrm>
        </p:spPr>
        <p:txBody>
          <a:bodyPr>
            <a:normAutofit fontScale="92500"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Les  </a:t>
            </a:r>
            <a:r>
              <a:rPr lang="fr-FR" dirty="0" err="1" smtClean="0">
                <a:solidFill>
                  <a:srgbClr val="00B050"/>
                </a:solidFill>
              </a:rPr>
              <a:t>glinides</a:t>
            </a:r>
            <a:r>
              <a:rPr lang="fr-FR" dirty="0" smtClean="0">
                <a:solidFill>
                  <a:srgbClr val="00B050"/>
                </a:solidFill>
              </a:rPr>
              <a:t> peuvent être utilisés , les sulfamides ne sont pas contre indiqués , mais nécessitent surveillance du bilan hépatique 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Les inhibiteurs de la dpp4 seront proscrits du fait de la pancréatite (mais ne sont pas contre-indiqués en l’absence de </a:t>
            </a:r>
            <a:r>
              <a:rPr lang="fr-FR" dirty="0" err="1" smtClean="0">
                <a:solidFill>
                  <a:srgbClr val="00B050"/>
                </a:solidFill>
              </a:rPr>
              <a:t>pancréatopthie</a:t>
            </a:r>
            <a:r>
              <a:rPr lang="fr-FR" dirty="0" smtClean="0">
                <a:solidFill>
                  <a:srgbClr val="00B050"/>
                </a:solidFill>
              </a:rPr>
              <a:t> si l’insuffisance hépatocellulaire est légère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Le traitement par insuline ne connait aucune restriction et est le traitement en cas de cirrhose</a:t>
            </a:r>
          </a:p>
          <a:p>
            <a:endParaRPr lang="fr-FR" dirty="0">
              <a:solidFill>
                <a:srgbClr val="00B050"/>
              </a:solidFill>
            </a:endParaRPr>
          </a:p>
          <a:p>
            <a:r>
              <a:rPr lang="fr-FR" dirty="0" smtClean="0">
                <a:solidFill>
                  <a:srgbClr val="00B050"/>
                </a:solidFill>
              </a:rPr>
              <a:t>Donc dans le cas de madame f , règles </a:t>
            </a:r>
            <a:r>
              <a:rPr lang="fr-FR" dirty="0" err="1" smtClean="0">
                <a:solidFill>
                  <a:srgbClr val="00B050"/>
                </a:solidFill>
              </a:rPr>
              <a:t>hygiénodiététiques</a:t>
            </a:r>
            <a:r>
              <a:rPr lang="fr-FR" dirty="0" smtClean="0">
                <a:solidFill>
                  <a:srgbClr val="00B050"/>
                </a:solidFill>
              </a:rPr>
              <a:t>  </a:t>
            </a:r>
            <a:r>
              <a:rPr lang="fr-FR" dirty="0" err="1" smtClean="0">
                <a:solidFill>
                  <a:srgbClr val="00B050"/>
                </a:solidFill>
              </a:rPr>
              <a:t>glinides</a:t>
            </a:r>
            <a:r>
              <a:rPr lang="fr-FR" dirty="0" smtClean="0">
                <a:solidFill>
                  <a:srgbClr val="00B050"/>
                </a:solidFill>
              </a:rPr>
              <a:t> et si insuffisant adjonction de </a:t>
            </a:r>
            <a:r>
              <a:rPr lang="fr-FR" dirty="0" err="1" smtClean="0">
                <a:solidFill>
                  <a:srgbClr val="00B050"/>
                </a:solidFill>
              </a:rPr>
              <a:t>lantus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272747" y="691978"/>
            <a:ext cx="8103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2"/>
                </a:solidFill>
              </a:rPr>
              <a:t>Propositions</a:t>
            </a:r>
            <a:r>
              <a:rPr lang="fr-FR" dirty="0">
                <a:solidFill>
                  <a:schemeClr val="bg2"/>
                </a:solidFill>
              </a:rPr>
              <a:t>  </a:t>
            </a:r>
            <a:r>
              <a:rPr lang="fr-FR" sz="2800" dirty="0">
                <a:solidFill>
                  <a:schemeClr val="bg2"/>
                </a:solidFill>
              </a:rPr>
              <a:t>du diabétologue , animateur de la soirée </a:t>
            </a:r>
          </a:p>
          <a:p>
            <a:endParaRPr lang="fr-FR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934" y="-641668"/>
            <a:ext cx="6443332" cy="7765482"/>
          </a:xfrm>
        </p:spPr>
      </p:pic>
    </p:spTree>
    <p:extLst>
      <p:ext uri="{BB962C8B-B14F-4D97-AF65-F5344CB8AC3E}">
        <p14:creationId xmlns:p14="http://schemas.microsoft.com/office/powerpoint/2010/main" val="166633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51" y="365125"/>
            <a:ext cx="6124354" cy="6312122"/>
          </a:xfrm>
        </p:spPr>
      </p:pic>
    </p:spTree>
    <p:extLst>
      <p:ext uri="{BB962C8B-B14F-4D97-AF65-F5344CB8AC3E}">
        <p14:creationId xmlns:p14="http://schemas.microsoft.com/office/powerpoint/2010/main" val="295323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6616508"/>
              </p:ext>
            </p:extLst>
          </p:nvPr>
        </p:nvGraphicFramePr>
        <p:xfrm>
          <a:off x="1322363" y="365126"/>
          <a:ext cx="7455876" cy="59934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7537"/>
                <a:gridCol w="1040780"/>
                <a:gridCol w="1071716"/>
                <a:gridCol w="1277252"/>
                <a:gridCol w="1374252"/>
                <a:gridCol w="1074339"/>
              </a:tblGrid>
              <a:tr h="1275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nom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dci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Noms commerciaux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avantages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désavantages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Cout 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</a:tr>
              <a:tr h="11476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Biguanides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Diminuent la production hépatique du glucose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metformine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Glucophage 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 stagid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Expérience très compléte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Pas de prise de poids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Pas d’hypoglycmie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Probable réduction des événements cardio-vasculaires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Effets indésirables gastro intestinaux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Risque d’acidose lactique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Déficit en viamine b12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Nombreuses contre indicatinsinsuffisance rénale chronique modérée( ?) sévère , acidose , hypoxie , etc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bas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</a:tr>
              <a:tr h="5100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Sulfamides hypoglycémiants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Augmente secrétion d’insuline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Glibenclamide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Glipizide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Gliclazide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glimepiride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Daonil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Glibénèse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Diamicron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Amarel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Expérience complète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Diminue risque microvasculaire (ukpds)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Hypoglycémie , prise de poids , permanence d’effet limitée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Parfois hépatotoxiques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bas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</a:tr>
              <a:tr h="765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Métaglinides(même mode d’action)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Repaglinide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novonorm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Diminue les excursions de la glycémie post prandiale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Souplesse d’adaptation des doses 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Peu de CI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Hypoglycémies , prise de poids 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Prise mutiples 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Elevé( ?)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</a:tr>
              <a:tr h="892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Inhibiteurs de l’alpha glucosidase 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Acarbose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Miglitol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Glucor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Diastabol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Pas d’hypoglycémie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Diminue les excursions glycémiques post prandiales diminue les événements cardio vasculaires 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Pas d’effet systémique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Efficacité modeste sur l’hba1c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Effets indésirables gastrointestinaux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Prise multiple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modéré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</a:tr>
              <a:tr h="765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Inhibiteurs de la dpp4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(augmentent les incrétines actives-augmentent  secrétion insuline glucose dépendante , diminuent la secrétion de glucagon)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Saxagliptine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Sitagliptine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Vidagliptine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Onglyza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Januvia-xelevia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Galvus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Pas d’hypoglycémie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Bien toléré 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Efficacité modeste sur l’hba1c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Urticaire , angio-oedeme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Pancréatite 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élevé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</a:tr>
              <a:tr h="765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Analogue du GLP1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Augmentent l’effet incrétine , ralentit vidange gastrique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Augmente la satiété 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Exenatide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Liraglutide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Byetta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Victoza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Pas d’hypoglycémie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Réduction de poids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 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Effets indésirables gastro-intestinaux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Pancréatite aigue( ?)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Injectable nécessite apprentissage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Hyperplasie des cellules c 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élevé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</a:tr>
              <a:tr h="1020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Insuline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Augmente la captation du glucose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Diminue la production hépatique du glucose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Nph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Humaine ordinaire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Lispro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Aspart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Glulisine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Detemir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Glargine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prémix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Npactrapidh , insulatard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Humalog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Novorapid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Apidra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Levemir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Lantus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(Nph + ultra rapid)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Efficace universellemnt sur glycémie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En théorie effets illimités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Diminue risque microvasculaire 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Hypoglycémie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Prise de poids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Effet mitogénique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>
                          <a:effectLst/>
                        </a:rPr>
                        <a:t>Apprentissage injection , stigmatisation </a:t>
                      </a:r>
                      <a:endParaRPr lang="fr-F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 dirty="0">
                          <a:effectLst/>
                        </a:rPr>
                        <a:t>Variable </a:t>
                      </a:r>
                      <a:endParaRPr lang="fr-FR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34" marR="3293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339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31" y="2603500"/>
            <a:ext cx="2484050" cy="3416300"/>
          </a:xfrm>
        </p:spPr>
      </p:pic>
    </p:spTree>
    <p:extLst>
      <p:ext uri="{BB962C8B-B14F-4D97-AF65-F5344CB8AC3E}">
        <p14:creationId xmlns:p14="http://schemas.microsoft.com/office/powerpoint/2010/main" val="309324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Cas clinique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Mademoiselle B est une jeune fille obèse (112kg) de 20 ans qui vient vous consulter pour une douleur de cheville survenue après un faux mouvement ; vous ne l’aviez pas vu depuis ses douze ans ,mais vous connaissez bien sa famille , tous en surpoids et ses deux parents sont diabétiques  </a:t>
            </a:r>
          </a:p>
          <a:p>
            <a:r>
              <a:rPr lang="fr-FR" dirty="0" smtClean="0"/>
              <a:t>Scénario de déroulé de la consultation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542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717589"/>
            <a:ext cx="10515600" cy="4423719"/>
          </a:xfrm>
        </p:spPr>
        <p:txBody>
          <a:bodyPr/>
          <a:lstStyle/>
          <a:p>
            <a:r>
              <a:rPr lang="fr-FR" i="1" dirty="0" smtClean="0">
                <a:solidFill>
                  <a:srgbClr val="0070C0"/>
                </a:solidFill>
              </a:rPr>
              <a:t>Voir si elle a une contraception </a:t>
            </a:r>
          </a:p>
          <a:p>
            <a:r>
              <a:rPr lang="fr-FR" i="1" dirty="0" smtClean="0">
                <a:solidFill>
                  <a:srgbClr val="0070C0"/>
                </a:solidFill>
              </a:rPr>
              <a:t>Lui demander si elle a son carnet de santé </a:t>
            </a:r>
          </a:p>
          <a:p>
            <a:r>
              <a:rPr lang="fr-FR" i="1" dirty="0" smtClean="0">
                <a:solidFill>
                  <a:srgbClr val="0070C0"/>
                </a:solidFill>
              </a:rPr>
              <a:t>Prendre sa TA , voir si elle fume</a:t>
            </a:r>
          </a:p>
          <a:p>
            <a:r>
              <a:rPr lang="fr-FR" i="1" dirty="0" smtClean="0">
                <a:solidFill>
                  <a:srgbClr val="0070C0"/>
                </a:solidFill>
              </a:rPr>
              <a:t>Lui demander ce </a:t>
            </a:r>
            <a:r>
              <a:rPr lang="fr-FR" i="1" dirty="0" err="1" smtClean="0">
                <a:solidFill>
                  <a:srgbClr val="0070C0"/>
                </a:solidFill>
              </a:rPr>
              <a:t>qu</a:t>
            </a:r>
            <a:r>
              <a:rPr lang="fr-FR" i="1" dirty="0" smtClean="0">
                <a:solidFill>
                  <a:srgbClr val="0070C0"/>
                </a:solidFill>
              </a:rPr>
              <a:t> ’elle mange </a:t>
            </a:r>
          </a:p>
          <a:p>
            <a:r>
              <a:rPr lang="fr-FR" i="1" dirty="0" smtClean="0">
                <a:solidFill>
                  <a:srgbClr val="0070C0"/>
                </a:solidFill>
              </a:rPr>
              <a:t>Ne pas l’effaroucher </a:t>
            </a:r>
          </a:p>
          <a:p>
            <a:r>
              <a:rPr lang="fr-FR" i="1" dirty="0" smtClean="0">
                <a:solidFill>
                  <a:srgbClr val="0070C0"/>
                </a:solidFill>
              </a:rPr>
              <a:t>Lui prescrire une prise de sang</a:t>
            </a:r>
          </a:p>
          <a:p>
            <a:pPr marL="0" indent="0">
              <a:buNone/>
            </a:pPr>
            <a:r>
              <a:rPr lang="fr-FR" i="1" dirty="0" smtClean="0">
                <a:solidFill>
                  <a:srgbClr val="0070C0"/>
                </a:solidFill>
              </a:rPr>
              <a:t>Un consensus pour dire qu’il faut chercher à entamer un suivi, que pur cela il ne faut pas l’effaroucher, certains médecins ayant envie d’emblée de commencer une information</a:t>
            </a:r>
            <a:r>
              <a:rPr lang="fr-FR" i="1" dirty="0" smtClean="0">
                <a:solidFill>
                  <a:srgbClr val="0070C0"/>
                </a:solidFill>
              </a:rPr>
              <a:t> </a:t>
            </a:r>
            <a:endParaRPr lang="fr-FR" i="1" dirty="0">
              <a:solidFill>
                <a:srgbClr val="0070C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187146" y="308919"/>
            <a:ext cx="7055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</a:rPr>
              <a:t>Propositions faites par l’assemblée  lors de la soirée </a:t>
            </a:r>
            <a:endParaRPr lang="fr-FR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7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B050"/>
                </a:solidFill>
              </a:rPr>
              <a:t>Sans l’agresser , il me  semble logique au cours de l’examen clinique centré sur la cheville de glisser quelques questions sur la réalisation éventuelle d’une biologie antérieure , de profiter du fait que vous connaissez sa famille pour en proposer une , et d’essayer d’avoir des éléments sur son mode de vie , son travail sa contraception éventuelle …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De la revoir quelques jours plus tard pour surveillance de sa cheville , mais aussi analyse de la situation métabolique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936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Vous la revoyez avec la pds que vous lui avez prescrite  </a:t>
            </a:r>
          </a:p>
          <a:p>
            <a:pPr marL="0" indent="0">
              <a:buNone/>
            </a:pPr>
            <a:r>
              <a:rPr lang="fr-FR" dirty="0" smtClean="0"/>
              <a:t>Glycémie 1,20</a:t>
            </a:r>
          </a:p>
          <a:p>
            <a:pPr marL="0" indent="0">
              <a:buNone/>
            </a:pPr>
            <a:r>
              <a:rPr lang="fr-FR" dirty="0" smtClean="0"/>
              <a:t>Tg 2,6</a:t>
            </a:r>
          </a:p>
          <a:p>
            <a:pPr marL="0" indent="0">
              <a:buNone/>
            </a:pPr>
            <a:r>
              <a:rPr lang="fr-FR" dirty="0" err="1" smtClean="0"/>
              <a:t>Chol</a:t>
            </a:r>
            <a:r>
              <a:rPr lang="fr-FR" dirty="0" smtClean="0"/>
              <a:t> 1,95</a:t>
            </a:r>
          </a:p>
          <a:p>
            <a:pPr marL="0" indent="0">
              <a:buNone/>
            </a:pPr>
            <a:r>
              <a:rPr lang="fr-FR" dirty="0" err="1" smtClean="0"/>
              <a:t>Tgo</a:t>
            </a:r>
            <a:r>
              <a:rPr lang="fr-FR" dirty="0" smtClean="0"/>
              <a:t> 40</a:t>
            </a:r>
          </a:p>
          <a:p>
            <a:pPr marL="0" indent="0">
              <a:buNone/>
            </a:pPr>
            <a:r>
              <a:rPr lang="fr-FR" dirty="0" err="1" smtClean="0"/>
              <a:t>Tgp</a:t>
            </a:r>
            <a:r>
              <a:rPr lang="fr-FR" dirty="0" smtClean="0"/>
              <a:t> 65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Prise en charge ?? Pour les années qui viennent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477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877331"/>
            <a:ext cx="10515600" cy="5263978"/>
          </a:xfrm>
        </p:spPr>
        <p:txBody>
          <a:bodyPr/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Chercher à préciser si son poids l’ennuie </a:t>
            </a:r>
          </a:p>
          <a:p>
            <a:r>
              <a:rPr lang="fr-FR" sz="2000" i="1" dirty="0" smtClean="0">
                <a:solidFill>
                  <a:srgbClr val="0070C0"/>
                </a:solidFill>
              </a:rPr>
              <a:t>Dialogue sur son hygiène de vie</a:t>
            </a:r>
          </a:p>
          <a:p>
            <a:r>
              <a:rPr lang="fr-FR" sz="2000" i="1" dirty="0" smtClean="0">
                <a:solidFill>
                  <a:srgbClr val="0070C0"/>
                </a:solidFill>
              </a:rPr>
              <a:t>L’interroger sur ses habitudes familiales</a:t>
            </a:r>
          </a:p>
          <a:p>
            <a:r>
              <a:rPr lang="fr-FR" sz="2000" i="1" dirty="0" smtClean="0">
                <a:solidFill>
                  <a:srgbClr val="0070C0"/>
                </a:solidFill>
              </a:rPr>
              <a:t>Lui proposer de remplir une enquête alimentaire </a:t>
            </a:r>
          </a:p>
          <a:p>
            <a:r>
              <a:rPr lang="fr-FR" sz="2000" i="1" dirty="0" smtClean="0">
                <a:solidFill>
                  <a:srgbClr val="0070C0"/>
                </a:solidFill>
              </a:rPr>
              <a:t>Lui proposer de rencontrer une diététicienne</a:t>
            </a:r>
          </a:p>
          <a:p>
            <a:r>
              <a:rPr lang="fr-FR" sz="2000" i="1" dirty="0" smtClean="0">
                <a:solidFill>
                  <a:srgbClr val="0070C0"/>
                </a:solidFill>
              </a:rPr>
              <a:t>Demander la </a:t>
            </a:r>
            <a:r>
              <a:rPr lang="fr-FR" sz="2000" i="1" dirty="0" err="1" smtClean="0">
                <a:solidFill>
                  <a:srgbClr val="0070C0"/>
                </a:solidFill>
              </a:rPr>
              <a:t>tsh</a:t>
            </a:r>
            <a:r>
              <a:rPr lang="fr-FR" sz="2000" i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fr-FR" sz="2000" i="1" dirty="0" smtClean="0">
                <a:solidFill>
                  <a:srgbClr val="0070C0"/>
                </a:solidFill>
              </a:rPr>
              <a:t>Reconstituer son histoire pondérale</a:t>
            </a:r>
          </a:p>
          <a:p>
            <a:r>
              <a:rPr lang="fr-FR" sz="2000" i="1" dirty="0" smtClean="0">
                <a:solidFill>
                  <a:srgbClr val="0070C0"/>
                </a:solidFill>
              </a:rPr>
              <a:t>Difficultés qu’on aura à la suivre!</a:t>
            </a:r>
          </a:p>
          <a:p>
            <a:r>
              <a:rPr lang="fr-FR" sz="2000" i="1" dirty="0" smtClean="0">
                <a:solidFill>
                  <a:srgbClr val="0070C0"/>
                </a:solidFill>
              </a:rPr>
              <a:t>Contraception orale contre-indiquée</a:t>
            </a:r>
          </a:p>
          <a:p>
            <a:r>
              <a:rPr lang="fr-FR" sz="2000" i="1" dirty="0" smtClean="0">
                <a:solidFill>
                  <a:srgbClr val="0070C0"/>
                </a:solidFill>
              </a:rPr>
              <a:t>Ne pas lui donner de traitement , la revoir dans trois mois</a:t>
            </a:r>
          </a:p>
          <a:p>
            <a:r>
              <a:rPr lang="fr-FR" sz="2000" i="1" dirty="0" smtClean="0">
                <a:solidFill>
                  <a:srgbClr val="0070C0"/>
                </a:solidFill>
              </a:rPr>
              <a:t>Comment </a:t>
            </a:r>
            <a:r>
              <a:rPr lang="fr-FR" sz="2000" i="1" dirty="0" err="1" smtClean="0">
                <a:solidFill>
                  <a:srgbClr val="0070C0"/>
                </a:solidFill>
              </a:rPr>
              <a:t>vit-elle</a:t>
            </a:r>
            <a:r>
              <a:rPr lang="fr-FR" sz="2000" i="1" dirty="0" smtClean="0">
                <a:solidFill>
                  <a:srgbClr val="0070C0"/>
                </a:solidFill>
              </a:rPr>
              <a:t> son obésité</a:t>
            </a:r>
            <a:endParaRPr lang="fr-FR" sz="2000" i="1" dirty="0">
              <a:solidFill>
                <a:srgbClr val="0070C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187146" y="308919"/>
            <a:ext cx="7055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</a:rPr>
              <a:t>Propositions faites lors de la soirée </a:t>
            </a:r>
            <a:endParaRPr lang="fr-FR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24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irection Ion">
  <a:themeElements>
    <a:clrScheme name="Direction 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Direction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rection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922</TotalTime>
  <Words>1887</Words>
  <Application>Microsoft Office PowerPoint</Application>
  <PresentationFormat>Grand écran</PresentationFormat>
  <Paragraphs>254</Paragraphs>
  <Slides>40</Slides>
  <Notes>0</Notes>
  <HiddenSlides>3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Century Gothic</vt:lpstr>
      <vt:lpstr>Times New Roman</vt:lpstr>
      <vt:lpstr>Wingdings 3</vt:lpstr>
      <vt:lpstr>Direction Ion</vt:lpstr>
      <vt:lpstr>Décisions thérapeutiques  dans le diabète de type 2</vt:lpstr>
      <vt:lpstr>Un grand malaise!</vt:lpstr>
      <vt:lpstr>Cela a entraîné </vt:lpstr>
      <vt:lpstr>Présentation PowerPoint</vt:lpstr>
      <vt:lpstr>Cas clinique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Cas clinique</vt:lpstr>
      <vt:lpstr>Présentation PowerPoint</vt:lpstr>
      <vt:lpstr>Propositions  du diabétologue , animateur de la soirée  </vt:lpstr>
      <vt:lpstr>Présentation PowerPoint</vt:lpstr>
      <vt:lpstr>Présentation PowerPoint</vt:lpstr>
      <vt:lpstr>Propositions  du diabétologue , animateur de la soirée </vt:lpstr>
      <vt:lpstr>Présentation PowerPoint</vt:lpstr>
      <vt:lpstr>Propositions  du diabétologue , animateur de la soirée  </vt:lpstr>
      <vt:lpstr>Présentation PowerPoint</vt:lpstr>
      <vt:lpstr>Présentation PowerPoint</vt:lpstr>
      <vt:lpstr>Présentation PowerPoint</vt:lpstr>
      <vt:lpstr>Propositions  du diabétologue , animateur de la soirée  </vt:lpstr>
      <vt:lpstr>Présentation PowerPoint</vt:lpstr>
      <vt:lpstr>Présentation PowerPoint</vt:lpstr>
      <vt:lpstr>Présentation PowerPoint</vt:lpstr>
      <vt:lpstr>Quelques années plus tard encore , …</vt:lpstr>
      <vt:lpstr>Place des médicaments de la voie incrétine </vt:lpstr>
      <vt:lpstr>Propositions  du diabétologue , animateur de la soirée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Dernier cas clinique 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Décisions thérapeutiques  dans le diabète de type 2</dc:title>
  <dc:creator>CMGB</dc:creator>
  <cp:lastModifiedBy>CMGB</cp:lastModifiedBy>
  <cp:revision>41</cp:revision>
  <dcterms:created xsi:type="dcterms:W3CDTF">2014-05-14T19:40:13Z</dcterms:created>
  <dcterms:modified xsi:type="dcterms:W3CDTF">2014-05-19T04:38:58Z</dcterms:modified>
</cp:coreProperties>
</file>