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87544-4259-469D-9539-7F362F183ACA}" type="datetimeFigureOut">
              <a:rPr lang="fr-FR" smtClean="0"/>
              <a:pPr/>
              <a:t>09/12/2012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7CB8-295E-4D3C-AE0C-8C16A7F2F0F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87544-4259-469D-9539-7F362F183ACA}" type="datetimeFigureOut">
              <a:rPr lang="fr-FR" smtClean="0"/>
              <a:pPr/>
              <a:t>09/12/2012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7CB8-295E-4D3C-AE0C-8C16A7F2F0F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87544-4259-469D-9539-7F362F183ACA}" type="datetimeFigureOut">
              <a:rPr lang="fr-FR" smtClean="0"/>
              <a:pPr/>
              <a:t>09/12/2012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7CB8-295E-4D3C-AE0C-8C16A7F2F0F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87544-4259-469D-9539-7F362F183ACA}" type="datetimeFigureOut">
              <a:rPr lang="fr-FR" smtClean="0"/>
              <a:pPr/>
              <a:t>09/12/2012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7CB8-295E-4D3C-AE0C-8C16A7F2F0F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87544-4259-469D-9539-7F362F183ACA}" type="datetimeFigureOut">
              <a:rPr lang="fr-FR" smtClean="0"/>
              <a:pPr/>
              <a:t>09/12/2012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7CB8-295E-4D3C-AE0C-8C16A7F2F0F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87544-4259-469D-9539-7F362F183ACA}" type="datetimeFigureOut">
              <a:rPr lang="fr-FR" smtClean="0"/>
              <a:pPr/>
              <a:t>09/12/2012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7CB8-295E-4D3C-AE0C-8C16A7F2F0F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87544-4259-469D-9539-7F362F183ACA}" type="datetimeFigureOut">
              <a:rPr lang="fr-FR" smtClean="0"/>
              <a:pPr/>
              <a:t>09/12/2012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7CB8-295E-4D3C-AE0C-8C16A7F2F0F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87544-4259-469D-9539-7F362F183ACA}" type="datetimeFigureOut">
              <a:rPr lang="fr-FR" smtClean="0"/>
              <a:pPr/>
              <a:t>09/12/2012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7CB8-295E-4D3C-AE0C-8C16A7F2F0F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87544-4259-469D-9539-7F362F183ACA}" type="datetimeFigureOut">
              <a:rPr lang="fr-FR" smtClean="0"/>
              <a:pPr/>
              <a:t>09/12/2012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7CB8-295E-4D3C-AE0C-8C16A7F2F0F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87544-4259-469D-9539-7F362F183ACA}" type="datetimeFigureOut">
              <a:rPr lang="fr-FR" smtClean="0"/>
              <a:pPr/>
              <a:t>09/12/2012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7CB8-295E-4D3C-AE0C-8C16A7F2F0F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87544-4259-469D-9539-7F362F183ACA}" type="datetimeFigureOut">
              <a:rPr lang="fr-FR" smtClean="0"/>
              <a:pPr/>
              <a:t>09/12/2012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7CB8-295E-4D3C-AE0C-8C16A7F2F0F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87544-4259-469D-9539-7F362F183ACA}" type="datetimeFigureOut">
              <a:rPr lang="fr-FR" smtClean="0"/>
              <a:pPr/>
              <a:t>09/12/2012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07CB8-295E-4D3C-AE0C-8C16A7F2F0F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59632" y="1412776"/>
            <a:ext cx="6552728" cy="58477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</a:rPr>
              <a:t>Pathologie dégénérative du Genou  </a:t>
            </a:r>
            <a:endParaRPr lang="fr-FR" sz="3200" b="1" dirty="0">
              <a:solidFill>
                <a:srgbClr val="FFFF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220072" y="5445224"/>
            <a:ext cx="3672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FF00"/>
                </a:solidFill>
              </a:rPr>
              <a:t>Dr Damie Frédérik</a:t>
            </a:r>
          </a:p>
          <a:p>
            <a:r>
              <a:rPr lang="fr-FR" sz="2000" dirty="0" smtClean="0">
                <a:solidFill>
                  <a:srgbClr val="FFFF00"/>
                </a:solidFill>
              </a:rPr>
              <a:t>Club Médical du Grand Boulogne</a:t>
            </a:r>
          </a:p>
          <a:p>
            <a:r>
              <a:rPr lang="fr-FR" sz="2000" dirty="0" smtClean="0">
                <a:solidFill>
                  <a:srgbClr val="FFFF00"/>
                </a:solidFill>
              </a:rPr>
              <a:t>12 /12/2012</a:t>
            </a:r>
            <a:endParaRPr lang="fr-FR" sz="2000" dirty="0">
              <a:solidFill>
                <a:srgbClr val="FFFF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411760" y="2564904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FFFF00"/>
                </a:solidFill>
              </a:rPr>
              <a:t>Stratégie de prise en charge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03648" y="3068960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« Il n’y a pas que le ménisque dans le genou !»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483768" y="3861048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Controverses et consensus</a:t>
            </a:r>
            <a:endParaRPr lang="fr-FR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63688" y="188640"/>
            <a:ext cx="5616624" cy="5232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FFFF00"/>
                </a:solidFill>
              </a:rPr>
              <a:t>Lésions méniscales dégénératives</a:t>
            </a:r>
            <a:endParaRPr lang="fr-FR" sz="2800" dirty="0">
              <a:solidFill>
                <a:srgbClr val="FFFF0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582" y="1052736"/>
            <a:ext cx="879690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555776" y="775737"/>
            <a:ext cx="41044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Classification des lésions méniscales dégénératives (Boyer)</a:t>
            </a:r>
            <a:endParaRPr lang="fr-FR" sz="1200" dirty="0">
              <a:solidFill>
                <a:srgbClr val="FFFF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7504" y="3358733"/>
            <a:ext cx="1368152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Type I</a:t>
            </a:r>
          </a:p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Méniscose</a:t>
            </a:r>
          </a:p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(ménisque dépoli)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619672" y="3356992"/>
            <a:ext cx="1368152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Type II</a:t>
            </a:r>
          </a:p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Ménisco-calcinose</a:t>
            </a:r>
          </a:p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(dépôts calciques)</a:t>
            </a:r>
            <a:endParaRPr lang="fr-FR" sz="1200" dirty="0">
              <a:solidFill>
                <a:srgbClr val="FFFF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203848" y="3356992"/>
            <a:ext cx="1368152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Type III</a:t>
            </a:r>
          </a:p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clivage horizontal</a:t>
            </a:r>
          </a:p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(feuillet de livre) </a:t>
            </a:r>
            <a:endParaRPr lang="fr-FR" sz="1200" dirty="0">
              <a:solidFill>
                <a:srgbClr val="FFFF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716016" y="3429000"/>
            <a:ext cx="1080120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Type </a:t>
            </a:r>
            <a:r>
              <a:rPr lang="fr-FR" sz="1200" dirty="0" err="1" smtClean="0">
                <a:solidFill>
                  <a:srgbClr val="FFFF00"/>
                </a:solidFill>
              </a:rPr>
              <a:t>IVa</a:t>
            </a:r>
            <a:endParaRPr lang="fr-FR" sz="1200" dirty="0" smtClean="0">
              <a:solidFill>
                <a:srgbClr val="FFFF00"/>
              </a:solidFill>
            </a:endParaRPr>
          </a:p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fissure radiale verticale</a:t>
            </a:r>
            <a:endParaRPr lang="fr-FR" sz="1200" dirty="0">
              <a:solidFill>
                <a:srgbClr val="FFFF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012160" y="3356992"/>
            <a:ext cx="1512168" cy="83099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Type </a:t>
            </a:r>
            <a:r>
              <a:rPr lang="fr-FR" sz="1200" dirty="0" err="1" smtClean="0">
                <a:solidFill>
                  <a:srgbClr val="FFFF00"/>
                </a:solidFill>
              </a:rPr>
              <a:t>IVb</a:t>
            </a:r>
            <a:r>
              <a:rPr lang="fr-FR" sz="1200" dirty="0" smtClean="0"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lambeau dégénératif (lésion radiale </a:t>
            </a:r>
          </a:p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+ clivage horizontal) </a:t>
            </a:r>
            <a:endParaRPr lang="fr-FR" sz="1200" dirty="0">
              <a:solidFill>
                <a:srgbClr val="FFFF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668344" y="3356992"/>
            <a:ext cx="1296144" cy="83099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Type V</a:t>
            </a:r>
          </a:p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Méniscarthrose</a:t>
            </a:r>
          </a:p>
          <a:p>
            <a:pPr algn="ctr"/>
            <a:r>
              <a:rPr lang="fr-FR" sz="1200" dirty="0" smtClean="0">
                <a:solidFill>
                  <a:srgbClr val="FFFF00"/>
                </a:solidFill>
              </a:rPr>
              <a:t>(lésion complexe  + arthrose )</a:t>
            </a:r>
            <a:endParaRPr lang="fr-FR" sz="1200" dirty="0">
              <a:solidFill>
                <a:srgbClr val="FFFF00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293096"/>
            <a:ext cx="1296144" cy="112049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3" y="4293096"/>
            <a:ext cx="1296144" cy="114871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4293096"/>
            <a:ext cx="1344413" cy="115416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4008" y="4293096"/>
            <a:ext cx="1296144" cy="115618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4293096"/>
            <a:ext cx="1384807" cy="118606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21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68344" y="4293096"/>
            <a:ext cx="1331640" cy="118088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22" name="Accolade fermante 21"/>
          <p:cNvSpPr/>
          <p:nvPr/>
        </p:nvSpPr>
        <p:spPr>
          <a:xfrm rot="5400000">
            <a:off x="5953844" y="4135388"/>
            <a:ext cx="188640" cy="2808312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5004048" y="558924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FF00"/>
                </a:solidFill>
              </a:rPr>
              <a:t>Lésion </a:t>
            </a:r>
            <a:r>
              <a:rPr lang="fr-FR" sz="1400" dirty="0" smtClean="0">
                <a:solidFill>
                  <a:srgbClr val="FF0000"/>
                </a:solidFill>
              </a:rPr>
              <a:t>transfixiante</a:t>
            </a:r>
          </a:p>
          <a:p>
            <a:pPr algn="ctr"/>
            <a:r>
              <a:rPr lang="fr-FR" sz="1400" dirty="0" smtClean="0">
                <a:solidFill>
                  <a:srgbClr val="FFFF00"/>
                </a:solidFill>
              </a:rPr>
              <a:t>(Degré 3 / IRM)</a:t>
            </a:r>
            <a:endParaRPr lang="fr-FR" sz="1400" dirty="0">
              <a:solidFill>
                <a:srgbClr val="FFFF00"/>
              </a:solidFill>
            </a:endParaRPr>
          </a:p>
        </p:txBody>
      </p:sp>
      <p:cxnSp>
        <p:nvCxnSpPr>
          <p:cNvPr id="25" name="Connecteur droit avec flèche 24"/>
          <p:cNvCxnSpPr/>
          <p:nvPr/>
        </p:nvCxnSpPr>
        <p:spPr>
          <a:xfrm rot="300000">
            <a:off x="6048164" y="6093803"/>
            <a:ext cx="19486" cy="1800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076056" y="623731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Méniscectomie / Å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9" name="Accolade fermante 28"/>
          <p:cNvSpPr/>
          <p:nvPr/>
        </p:nvSpPr>
        <p:spPr>
          <a:xfrm rot="5400000">
            <a:off x="1417340" y="4135388"/>
            <a:ext cx="188640" cy="2808312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467544" y="558924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FF00"/>
                </a:solidFill>
              </a:rPr>
              <a:t>Lésion non transfixiante</a:t>
            </a:r>
          </a:p>
          <a:p>
            <a:pPr algn="ctr"/>
            <a:r>
              <a:rPr lang="fr-FR" sz="1400" dirty="0" smtClean="0">
                <a:solidFill>
                  <a:srgbClr val="FFFF00"/>
                </a:solidFill>
              </a:rPr>
              <a:t>(Degré 1 ou 2 / IRM)</a:t>
            </a:r>
            <a:endParaRPr lang="fr-FR" sz="1400" dirty="0">
              <a:solidFill>
                <a:srgbClr val="FFFF00"/>
              </a:solidFill>
            </a:endParaRPr>
          </a:p>
        </p:txBody>
      </p:sp>
      <p:cxnSp>
        <p:nvCxnSpPr>
          <p:cNvPr id="31" name="Connecteur droit avec flèche 30"/>
          <p:cNvCxnSpPr/>
          <p:nvPr/>
        </p:nvCxnSpPr>
        <p:spPr>
          <a:xfrm rot="300000">
            <a:off x="1520371" y="6093803"/>
            <a:ext cx="19486" cy="1800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611560" y="623731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Abstention chir</a:t>
            </a:r>
            <a:endParaRPr lang="fr-FR" dirty="0">
              <a:solidFill>
                <a:srgbClr val="FFFF00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 rot="360000">
            <a:off x="8334164" y="5590774"/>
            <a:ext cx="54260" cy="475295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/>
          <p:cNvSpPr txBox="1"/>
          <p:nvPr/>
        </p:nvSpPr>
        <p:spPr>
          <a:xfrm>
            <a:off x="7632848" y="6156012"/>
            <a:ext cx="147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ttt  Arthrose…</a:t>
            </a:r>
            <a:endParaRPr lang="fr-FR" dirty="0">
              <a:solidFill>
                <a:srgbClr val="FFFF00"/>
              </a:solidFill>
            </a:endParaRPr>
          </a:p>
        </p:txBody>
      </p:sp>
      <p:cxnSp>
        <p:nvCxnSpPr>
          <p:cNvPr id="37" name="Connecteur droit avec flèche 36"/>
          <p:cNvCxnSpPr/>
          <p:nvPr/>
        </p:nvCxnSpPr>
        <p:spPr>
          <a:xfrm rot="360000">
            <a:off x="3804603" y="5616467"/>
            <a:ext cx="54260" cy="475295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3491880" y="622802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?</a:t>
            </a:r>
            <a:endParaRPr lang="fr-FR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27784" y="260648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FFFF00"/>
                </a:solidFill>
              </a:rPr>
              <a:t>Intérêt IRM Genou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55576" y="1052736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FF00"/>
                </a:solidFill>
              </a:rPr>
              <a:t>- Degré 1 : Hypersignal intra méniscal de forme globulaire n’atteignant pas les bords du ménisque dont les contours sont respectés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55576" y="2348880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FF00"/>
                </a:solidFill>
              </a:rPr>
              <a:t>- Degré 2 : Hypersignal intra méniscal de forme linéaire n’atteignant pas les bords du ménisque dont les contours sont respectés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83568" y="3645024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FF00"/>
                </a:solidFill>
              </a:rPr>
              <a:t>- Degré 3 : Hypersignal atteignant les bords du ménisque de forme linéaire (3a) ou globulaire (3b) 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83568" y="494116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FF00"/>
                </a:solidFill>
              </a:rPr>
              <a:t>- Languettes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83568" y="5661248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FF00"/>
                </a:solidFill>
              </a:rPr>
              <a:t>- Anses de seau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9" name="Accolade fermante 8"/>
          <p:cNvSpPr/>
          <p:nvPr/>
        </p:nvSpPr>
        <p:spPr>
          <a:xfrm>
            <a:off x="5220072" y="3717032"/>
            <a:ext cx="360040" cy="2376264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724128" y="4437112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Lésions méniscales </a:t>
            </a:r>
            <a:r>
              <a:rPr lang="fr-FR" sz="2400" dirty="0" smtClean="0">
                <a:solidFill>
                  <a:srgbClr val="FF0000"/>
                </a:solidFill>
              </a:rPr>
              <a:t>transfixiantes</a:t>
            </a:r>
            <a:endParaRPr lang="fr-FR" sz="2400" dirty="0">
              <a:solidFill>
                <a:srgbClr val="FF0000"/>
              </a:solidFill>
            </a:endParaRPr>
          </a:p>
        </p:txBody>
      </p:sp>
      <p:cxnSp>
        <p:nvCxnSpPr>
          <p:cNvPr id="12" name="Connecteur droit avec flèche 11"/>
          <p:cNvCxnSpPr/>
          <p:nvPr/>
        </p:nvCxnSpPr>
        <p:spPr>
          <a:xfrm rot="-60000">
            <a:off x="7164288" y="5340157"/>
            <a:ext cx="0" cy="537155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5796136" y="5991671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Méniscectomie / Å 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P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700808"/>
            <a:ext cx="3007221" cy="300722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" name="Image 2" descr="F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79" y="1700808"/>
            <a:ext cx="2939207" cy="295232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987824" y="260648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IRM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123728" y="479715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Degré 1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12160" y="472514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Degré 2 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39552" y="5661248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Les contours méniscaux sont respectés : pas d’indication chir</a:t>
            </a:r>
            <a:endParaRPr lang="fr-FR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F 2 ME + Kys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3356" y="1628800"/>
            <a:ext cx="4120652" cy="274210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6" name="Image 5" descr="p 2-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7" y="1556792"/>
            <a:ext cx="2952329" cy="2861687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4" name="ZoneTexte 3"/>
          <p:cNvSpPr txBox="1"/>
          <p:nvPr/>
        </p:nvSpPr>
        <p:spPr>
          <a:xfrm>
            <a:off x="3995936" y="404664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IRM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971600" y="4509120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Degré 2 + Kyste méniscal externe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012160" y="450912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Degré 2/3 !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691680" y="5445224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FF0000"/>
                </a:solidFill>
              </a:rPr>
              <a:t>Chirurgie si lésions symptomatiques 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hIQERQUExQVFRQWGBQXGBcYFBgVGBgVFBQVFBUWFxcXHCYeFxojGRQUHy8gIycpLCwsFR4xNTAqNSYrLCkBCQoKDgwOGg8PGioeHyQxLzUvMjU1LDMsLC8sNSwzKTUqLTQ1NTIuNTYvKTU1MDUpMjE0LCwwNTUsKTUxKjUpKf/AABEIAKYBMAMBIgACEQEDEQH/xAAbAAABBQEBAAAAAAAAAAAAAAAAAgMEBQYBB//EADoQAAEDAgQDBQgBBAEEAwAAAAEAAhEDIQQSMUEFUWETcYGR8AYiMqGxwdHhQiNSYvEUB3KishVTgv/EABgBAQADAQAAAAAAAAAAAAAAAAABAgME/8QAKhEBAAICAAUCBAcAAAAAAAAAAAECAxEEEiEx8EFhE1GBwQUUFXGhseH/2gAMAwEAAhEDEQA/APFFxCEHVN4V8ShSpnCzD0HofC3e5cCI5KVnk/RVvCwAz8j9qcDfUaFAPduh5SQ6OSHO3OuyBLTm6Dn+ErICJ9W2Tbahc6BP2gbqRr36IE5UG2iW82Fv2eiaJMIEF5KXkDG5jpfxjqlMpkqt9pMaR7oOgAPQ7hBU8W4lNhufXcqvsi7zTjWZin2Ux3oGRRj1snOx9dE81ngkwgYyDz9eCawlTsnh3L7/AEUjLPgm6tC0wg1z2yxtRtw77a96gPweaHN8+R6pr2YxBc7sC4g/EwG9jtH2VliMEGuOV2ZwF2mzjzsgpX0jOkerpeDZmOU6Otz7vFTchJkAGdp+XeoZY4OzC8H1I2QJrUTTdOuUgFXmHdOlvwq/ss1/4naN9wfFPcNJY7I6I2PNBahtlByZZsdfqrDJ06qLXEOjmEEHEGZ9aKsaCBPMqbj3w0/VQqRloBiyBb+ajVTZSatNRHtQJarDC0puoVNt+itMNZv5QM1HSYCpvaKrAa1XrGySY9bLLcdqE1SDsgrkIQgShCEApXD/AIlFT+EdDgg3PChadVZvI3juVTwk2bbXutHNWxv0HIftAz1H+kqq7mJ2CQX8ikucY1QN0yATLrct3Hr3KW3ECOneoXZd1+iXSLQQDPigtaREaj8JLaMm1/opFHDtIsO/l+0nE+4JAtpa3yQRcZXDQBN91lMdW7Rx5Sf9qbxLElx+cKC2mgQKaUErKhw/aAEb6+vkg6LsIiUCMgjTrrC7SMeX+0oN7vJDgQgjVKJDgWGCLgg3B1C3fA+I0eIUg6pLcTSgPjR42fGo6rFTJ5JAe6m8VKdnDluOUbjog2GKwTQ85TAM2JAJP2XDgJvOV29pkf5AKoZjhXGZwGczMazseY8FMwWJe1ozEvYNKm7Z2dy8UD7KDWkMIyyZF7X5F33SHcPLgWaG5pncOG3WVYU3Ag+6HtOoj3hG7fxurChQBY1wiowEEOGrSDsdRHVBVcOqdqy9nts4G1xv3FM4qS8DobK1xdGKpeG2JiRvN79SqjjRy1W9QT4IKfGPOYDnZKqsbNhECD+QuYh2Z8j5Jxl7oGKjZJ9aKC43Vq8WPrRVz2oO4e5KtaNKW+SqsFvylXDHzAv3SgTljMDaxWDxlXNUcepW19oKnZsflEGNddVg0HVwoJQgSuoQgE5h3QQm0puqDZ8Gq2FyO7b8K+YNpWX4JWtYgE72WqotcB+UDNZl9vum4kdE/VHh5qI8oG61UjSyk8NYHbyq6pqrPgzIMoL/AAlLQH8KDxxuWw32C0GHw8gc4nw5qg9rLXCDFukuPf6CWG/JKpU5Mbk9yW6nB9fZAz2Z5LppxqlzrIPnC40Tt+kHI5JIEp4UZaTIsYibmdwOS7Sp3Gl7Sq3ty1mW/D4oy5a45nW50Za1M16viD8lKbTiROl9d+SQKOw9eKswQyx0f2i3ronKbIS307+jK424v68UHBhmnUT65qThsY+iZaSW7tJ26H7FNgbJRgoNDQqNdTFSnLebRp1gbJfDOOdlUkGQ4+8CLH8OVV7O4oCqaTjDakgf937TXFMI6k4iLEyL7DXxQehVHteD2ZjNDhbl9CFmfa+lDaLv5ZahPdNlB9m/aEBwpvMAn3Tyd+1Zf9QKoa4NG1NgB6m5QZXB1feJnXorGkZEc/oqfCu23+8rQYJup5QPQQIxLbRzt+VXYtkD14K4qNBM/wAW/XdVrocZdGUadSgZwdIx4q74LhBVqBkiTAvtfVVmg90ax+1ovZrh+dwa34jJn+0ASCgo/wDqXS7Adn7s2Bgg37wvPVp/b7H9pXygzBJk8xZZhAIKFxAIQhALoK5KJQaDgVbaVscK/NABv63WA4RVhy3XC6jXC8EHwIPMFBY18I5o96x5c+RVViBG0K6pVNQWty6SSSfNQMdhonX7IKg9FoeCUARmsCs7MFXXCsTI1B6fpBo8NUg2MHVQfaqlmZO+8fUJWDrSYB9za1wVI4lTzUyOiDz1oulRdOPpZXEIyIOOncrtMDl+E7miI8086tmFx/v8oI9KlntIHim61HLzT9s8wI807X0HXQzbz5IIdN4tMeXyQbfb0NE9/wAdv39FNZI5fZAy9o/Pim9Ivcet06QkFw7kHIkklcd4LqRPr97oGy4iCNQZB6havGu7alSeADmuehAvqso8k+oWo9naZfhw0TOaoBGtggy+MwRpvkWBKe4rxp1YXM5QB4DdXHFMIOxP9zdT9lka5sUE3hzve/avW4gtaBafpKz3B7mechTcU92YZQS5xAgXvoEFniMRmGQWAN01ToZiBtNklzXUzkdqNY0nfvUt1TsqTnmxnKEDNT4rGwPyV/wfiAw+Hr1iRmyZG97tT5LM8OOeXK14rwmq/CFzNDHzQed4/EdpUc47n6KOnK1EsMOCbQBQhCDi4uriDqEIQPYSvlcCtpwjEggEmO4Sf0sM0wVruCVZA8t0GwoAOiCA7aTA8zqucQw9VsFwEHu9FR8NBbLvx4CVbYTD03NGaq0TsRLhyubeCDLYmnBlcweJLSI00hWfEMFBImfCPPkqes2PDuQaTB1hmbtzn781bg5mlZHAY6w1O2unitLwypm7pidNem6DI8TpZXlNDqrD2gpFjiHCL/dVkoLChTY6Rc78kivkFhoPP9pFE/JNV6cmUCKsatJ8RCRSrRY3AQ62hSWCZQSHPGxMd2nRce4EXGvkO+Eyx2guio8g2QN1WwmnEKU8hwka7j8FR82tkDSCYSkhxjSEHCtl7KsNOjm/xeeV3WCx2Hwxq1GsGpMHuW3xTCylliAAItYxsgp+K1YoO5uIH5WNxVjC12NGelJ216RosjVfLj3oLPg9AusNhPiU5TqkPL5vca3nSUjhT4tFzonX0cpg6j1Kja8UmY32jzzofbihkBA9/SfvHNR/aXHkMpsOpufspNKjMfjZVGNpmtXHU/IKVZ1vot+FNysbO9ytn/8AIdngwAAM7omJtvc6LKFkQPBaPiWLpMwjKQaXPkOL5gCP4D+49UQwntZgQPfaICzC3vtRRnDgxYD5rBIBCJQg4uLq4g6uLqEArTg2IIdH4VWncPVyuBQemcOxDS0THcW+vNTabGAh3vnpAg9xWb4Hjg7Lp9NVpsMQQfeIB5IHMXXFWzG9mIAude+ypMTgjE3V7SpMA/k7xj0E3xIAuhtMsEAXJJPM9Agz9BsKdgw5rpkxqAo1YZDpP0VhhajHDVo5w0j5oLrHYAY6jLbVWiY5gBYeqxzHFrhBFuS1WFxLqZlpmLtcLg9xU7E0KGMEOytq85ABPf8Axd8igxAfBlOmpYrvFOGvwzi14MTrH1GyYa4EWIPcgQXTZJm6W2JSC66DjHwZTlSnrfr6CaeZJJ0XXPDvyg52myQB5c/0uu6JrNr+ef0QdcU3U0Ean5n1ySwC92VoLnchf5q+w2EpYBvaVyHViPcpjX9BBN9nuC9g3tKlnu0FgQOQndXOLxTXYUtIGbMII2tEX1WVr069cds85YILZMNA7tSpNahXLaYIBzXGQggkrPLfkruI27eB4WvE5Yx2vFI+cq/HgtpOO4sfHdZ2lRA1948hpfrv6urnj7/cawj3nPl3P3dvNVVUhsdT671aNzG2NuXHaax1mPX0+nnX5JfCDmrtn4W+8RoLaWU501CT3prDYXs2k/yf9Ngn8IYBJVuzG1ptO5cD8rHczb8qNgMNcvI0071LeA7ZONgCIRDtNsm/NT+J4zMWNDYAEN6856qupvKm4ymZYdYGiCLxh7nUHA6ARMfKV58QvRsS9xwr2yTeTy6BedvG3UoEri6uIBcQhB1cQhALoQgILTg2NyOAP025LfcLxQcLW2gry9roWp4Bxkthtj0sg9ApPDPdJjSBv5ckmu7ML/lM4PGMe0GQbcspBH2TzmHe3WJ9BBCxuDBbI1VdQrkWMA/XpKvNTB8LRMd6reK8PzS4C24CCXSIyg5cribgHUcxGhQ1gdVLcznAmM2XLPeNiq7hMEgRBEXnWFbY1pZOUAlwsOR5oIvH/aBmGPZOIrAWI1LR0d9lnH4vA1TIc+g7uIHmLJzE+zOIcS6oWsB1zGPluoNTgGHb8daf+0hBOdwmtGanUZVbzkH6KHUpV260vIqZwbFYPCvD2vqEjqIPgtW32/wBEPoUyecuaf8AxsgwHbu3pu8pSg9x0pv8oW5PtXwv/wCt3d21vCWSkH214c34aA//AFVc76QgyVDAYip8NE97jYJ5/B2MObFV2M/wYZcekBWfFfbnB1G5OxaG8mOe2/fN/FVGH4xgpluHM85n/wBkE2lxQgZMFRy86jxfvvYJdDgjmf1XHt6xuJPuA8zPxR5Joe0VJvwUfFzpTNfj1Z9gQwf42+aBriPBsZWdNRwvtmj5bLT8IwtTD0RdjmgQ46kAclj3Ui68unmTKssK59OmQXElwgXtHJBC9oK7XVWlul45/wC1A4dQNWuBqGpWNqf1OjG/NWvs/hezoZz8VQz1jZBIx1P+pA21Q2lYjmlMEuk6lT6WHBQVlGjEgrrqUKzq4aLrj6EiUFawZSFZ4ualPMBYQLCw6dVCrU4PeplGtlaRPhzn6IID6eam5p1IkLAVmw508yvRqJnUgWOqwnGqOWs7qggoQhBxC4uoBCEIBCEIBLpVS0gpCAg2nAuMBwAMA8zYLX4XFl9gfdG0yAV5HhsUWGRqthwXjAqCC4tNhpvzsg2tSnLSHEa2t9TyTeHpvcYa5p21EX01TOF4iYuWuI3LQbdd0Y17X/xa3u07+iCPjcIaDsw94f4iwO4Cl8N/q1WQbkzOwAuT4JbQwtyuL80bCbbaqBQLsPVtAm3vagb9yCb7ZspvgtECNzrFp6LE1MI06tB8FpuLNeYB0/KiU8E0G4n6TyQZ48Npz8I8kl3DG/2DyC0RwhJ90DraR5qNV4e2bu8EFC7hrJjKPLdJGAYJsJ8lfNwjc2gI8E47h0DYd0/IIM/SwoGjR5KXTodFPdhY0uk/D6hBCFA7x+koU4UyrSlocJ7vWqZeDP4QI0B9ac0/hKPuOqve05fgpgy4uOhPIBRa4MWtPyUipiWtYWAQbSUFI6iXkN/lUc0HxMlbN7AAABaIHcLKj4Fg89YuOlMW7zZaR7ffI5WHhqgj0qFwprWIDEsBB0BdZTAsjNEc11vNBFxeEkHpdV8y3ustC5siPBU1WjkeeR+qCJRYSbLMe1mHy1ZWvyN66qj9sMMCwEfx169UGOQgoQJXVxCDqEIQCEIQcXQhCDqdw2ILDITK6g2/BePkxMEjSQFr+FYx79HAT/iALagWsvIMLiSwgrYcJ4uSBDr8p+feg9HpUmsLXPDiTcOcJsTvFwUj2g4RmYXtykW+EG07mbqspcXaadNmSXNJJcDEE8jr8k/guKuZUOb4XazpHVBWNraNfMi0/wCPNRhRDSbmJ35fVWftHQbLS2wM2Ovz2Wer4mBqTeyCU9on4oB5fhNVabQZD5I5pqljmiIknfMBHgo1dwdugmU61Nhnc2FueqcqYibazylVOWLT5hcLiNHCN4MILN1SNu/dRK7r+fgmmvgTKSMQCq1tvbbLhnHFZmYncb9fPt7ne2MWcegTRGvhPRNGqSdlxg6QPUKzE46+qgZwXR1Uus+2vkE3w7hn9QyZjXuQXvCKGSnO7jmPcNPmrHDN57yfuo2GAI6Gw7gprGhAkGyWByM/ZKgQm+3I+EW5RZA5UYGtzE66BKphMCrmOsx0uOikgoHKToKjcTw8jqnt0uqJagpXVCRcyoHFcOXUTPgrI04cQh7SWObEg7deYQeXObEhcUvidDJUcFEQJQEBCDqEIQcXVxdQCEIQCELqAlTuGY3I4fXRQUBB6NwjF5iBufGfor3EUnMbmib+A8AvOOC8SIMStngnAzlkc/etB+RQWFDGucJccw/yAIttB0Ufi2EYZLSY5BgAE7SNU4KzWiTYjSBqfspL8bTqNEtcHjaRDvugy7qMD7HkmmgK1xGHzaab20VZicGWNJF517kDbiFxzegTNN5g8vmlB2YWQLLjH6TbhdEX2+q6FEViOzS+W+TXPMzrp9DYdF+/0UrDuLnAAmNzyTFeplEDUq24ThCGvJBsAeYk9ylmTWpgRpO3rmncNSgcibaSn6zWvAdlIAHv8+iXgSXS7YaDkTogm0WdNoHgnh0TTXJv/kEE7xOvIR+VS14r3dGDh7555aJpMf7XSLKF/wAggm41dHKALAd6XUxBtAiZ16CbQqxliW1uByV126/aNycw7dVJaZVbh8WY2F9fCdPklsxRA8G3Onwz8yo+NVrP4Znje9eefv7LAGPmnaV78wqs4xwM6aG8wPcBjzlON4g4E2A+K15EMzSnxqo/TM/t2355/cbTimQ6UNeO6UjEVy4mbR57X8ZTHbHpqP8A2i6n4tdbU/IZublnXp/PnX/Y3j/a3DZas81QLa+1mHL6YfG505gwsWtIncbcd6TS01nvBCEIUqBC6hBxC6hAICEIBCEIOohCEDlCqWkELZcKxZc3uHNCEGobh+1p5zaLd/eu4EQ9zDcxrtGp8UIQRg4uDhOl/DkodRkUy7naAhCCmJj3R3lRsTRLHC40lCEAzEzsgYnzQhA7w7BdpUBJ0V/XxFuzvH4QhBFqPc0ObNjqp1NuUNaNhmPVxQhBJaEqUIQLJsTySa9svmhCDlM2Uh2iEIE1EqjSE5ov6CEKNbWraa9p07ixLVXt2QhSqjcYpZqTu5eb1GwSOpQhB//Z"/>
          <p:cNvSpPr>
            <a:spLocks noChangeAspect="1" noChangeArrowheads="1"/>
          </p:cNvSpPr>
          <p:nvPr/>
        </p:nvSpPr>
        <p:spPr bwMode="auto">
          <a:xfrm>
            <a:off x="0" y="-763588"/>
            <a:ext cx="2895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" name="Image 3" descr="P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993" y="908720"/>
            <a:ext cx="2009775" cy="227647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5" name="Image 4" descr="P 3a incomplè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908720"/>
            <a:ext cx="2133600" cy="214312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6" name="Image 5" descr="p 3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1124744"/>
            <a:ext cx="3694528" cy="18002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Image 6" descr="Languett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99592" y="3789040"/>
            <a:ext cx="1943100" cy="235267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Image 7" descr="anse seau F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491880" y="3862516"/>
            <a:ext cx="2604755" cy="208676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9" name="ZoneTexte 8"/>
          <p:cNvSpPr txBox="1"/>
          <p:nvPr/>
        </p:nvSpPr>
        <p:spPr>
          <a:xfrm>
            <a:off x="3923928" y="188640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IRM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971600" y="31409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Degré 3a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419872" y="30596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Degré 3a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652120" y="291565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Degré 3a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596336" y="291565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Degré 3b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971600" y="616530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languette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851920" y="601199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Anse de seau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372200" y="4293096"/>
            <a:ext cx="2520280" cy="120032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Indications chir</a:t>
            </a:r>
          </a:p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(si lésions symptomatiques !)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635896" y="6732"/>
            <a:ext cx="1872208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Douleur  /  Genou </a:t>
            </a:r>
            <a:r>
              <a:rPr lang="fr-FR" sz="1050" b="1" dirty="0" smtClean="0"/>
              <a:t>dégénératif</a:t>
            </a:r>
            <a:r>
              <a:rPr lang="fr-FR" sz="1050" dirty="0" smtClean="0"/>
              <a:t> </a:t>
            </a:r>
            <a:endParaRPr lang="fr-FR" sz="1050" dirty="0"/>
          </a:p>
        </p:txBody>
      </p:sp>
      <p:sp>
        <p:nvSpPr>
          <p:cNvPr id="14" name="Accolade ouvrante 13"/>
          <p:cNvSpPr/>
          <p:nvPr/>
        </p:nvSpPr>
        <p:spPr>
          <a:xfrm>
            <a:off x="4067944" y="404664"/>
            <a:ext cx="144016" cy="1224136"/>
          </a:xfrm>
          <a:prstGeom prst="leftBrace">
            <a:avLst>
              <a:gd name="adj1" fmla="val 30075"/>
              <a:gd name="adj2" fmla="val 5058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2843808" y="908720"/>
            <a:ext cx="12961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 smtClean="0"/>
              <a:t>EXAMEN CLINIQUE</a:t>
            </a:r>
            <a:endParaRPr lang="fr-FR" sz="105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139952" y="332656"/>
            <a:ext cx="16561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/>
              <a:t>Douleur / circonstances</a:t>
            </a:r>
          </a:p>
          <a:p>
            <a:r>
              <a:rPr lang="fr-FR" sz="1050" dirty="0" smtClean="0"/>
              <a:t>Epanchement </a:t>
            </a:r>
          </a:p>
          <a:p>
            <a:r>
              <a:rPr lang="fr-FR" sz="1050" dirty="0" smtClean="0"/>
              <a:t>Blocage ou  Ψ blocage </a:t>
            </a:r>
          </a:p>
          <a:p>
            <a:r>
              <a:rPr lang="fr-FR" sz="1050" dirty="0" smtClean="0"/>
              <a:t>Mob. Passives et Actives</a:t>
            </a:r>
          </a:p>
          <a:p>
            <a:r>
              <a:rPr lang="fr-FR" sz="1050" dirty="0" err="1" smtClean="0"/>
              <a:t>App</a:t>
            </a:r>
            <a:r>
              <a:rPr lang="fr-FR" sz="1050" dirty="0" smtClean="0"/>
              <a:t>. Extenseur (rotule)</a:t>
            </a:r>
          </a:p>
          <a:p>
            <a:r>
              <a:rPr lang="fr-FR" sz="1050" dirty="0" smtClean="0"/>
              <a:t>Stabilité</a:t>
            </a:r>
          </a:p>
          <a:p>
            <a:r>
              <a:rPr lang="fr-FR" sz="1050" dirty="0"/>
              <a:t>K</a:t>
            </a:r>
            <a:r>
              <a:rPr lang="fr-FR" sz="1050" dirty="0" smtClean="0"/>
              <a:t>yste pop. </a:t>
            </a:r>
            <a:r>
              <a:rPr lang="fr-FR" sz="1050" dirty="0"/>
              <a:t>o</a:t>
            </a:r>
            <a:r>
              <a:rPr lang="fr-FR" sz="1050" dirty="0" smtClean="0"/>
              <a:t>u méniscal</a:t>
            </a:r>
          </a:p>
          <a:p>
            <a:r>
              <a:rPr lang="fr-FR" sz="1050" dirty="0" smtClean="0"/>
              <a:t>Axe mb &lt;</a:t>
            </a:r>
          </a:p>
        </p:txBody>
      </p:sp>
      <p:cxnSp>
        <p:nvCxnSpPr>
          <p:cNvPr id="18" name="Connecteur droit avec flèche 17"/>
          <p:cNvCxnSpPr/>
          <p:nvPr/>
        </p:nvCxnSpPr>
        <p:spPr>
          <a:xfrm flipV="1">
            <a:off x="5580112" y="404664"/>
            <a:ext cx="288032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5868144" y="188640"/>
            <a:ext cx="3600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ΔΔ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300192" y="0"/>
            <a:ext cx="28438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err="1" smtClean="0"/>
              <a:t>Neuro</a:t>
            </a:r>
            <a:r>
              <a:rPr lang="fr-FR" sz="1050" dirty="0" smtClean="0"/>
              <a:t> : rachis, Cruralgie (Δ </a:t>
            </a:r>
            <a:r>
              <a:rPr lang="fr-FR" sz="1050" dirty="0" err="1" smtClean="0"/>
              <a:t>ète</a:t>
            </a:r>
            <a:r>
              <a:rPr lang="fr-FR" sz="1050" dirty="0" smtClean="0"/>
              <a:t>), SEP, AVC…</a:t>
            </a:r>
          </a:p>
          <a:p>
            <a:r>
              <a:rPr lang="fr-FR" sz="1050" dirty="0" smtClean="0"/>
              <a:t>Vasculaire </a:t>
            </a:r>
          </a:p>
          <a:p>
            <a:r>
              <a:rPr lang="fr-FR" sz="1050" dirty="0" smtClean="0"/>
              <a:t>Σ  </a:t>
            </a:r>
            <a:r>
              <a:rPr lang="fr-FR" sz="1050" dirty="0" err="1" smtClean="0"/>
              <a:t>Inflam</a:t>
            </a:r>
            <a:r>
              <a:rPr lang="fr-FR" sz="1050" dirty="0" smtClean="0"/>
              <a:t>. ou Tumoral (</a:t>
            </a:r>
            <a:r>
              <a:rPr lang="fr-FR" sz="800" dirty="0" smtClean="0"/>
              <a:t>PAR, </a:t>
            </a:r>
            <a:r>
              <a:rPr lang="fr-FR" sz="800" dirty="0" err="1" smtClean="0"/>
              <a:t>O.chondromatose</a:t>
            </a:r>
            <a:r>
              <a:rPr lang="fr-FR" sz="800" dirty="0" smtClean="0"/>
              <a:t>,   goutte</a:t>
            </a:r>
            <a:r>
              <a:rPr lang="fr-FR" sz="1050" dirty="0" smtClean="0"/>
              <a:t>)</a:t>
            </a:r>
          </a:p>
          <a:p>
            <a:r>
              <a:rPr lang="fr-FR" sz="1050" dirty="0" smtClean="0"/>
              <a:t>HANCHE +++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0" y="0"/>
            <a:ext cx="2160240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fr-FR" sz="1050" dirty="0" smtClean="0"/>
              <a:t>1) </a:t>
            </a:r>
            <a:r>
              <a:rPr lang="fr-FR" sz="1050" dirty="0" err="1" smtClean="0"/>
              <a:t>ttt</a:t>
            </a:r>
            <a:r>
              <a:rPr lang="fr-FR" sz="1050" dirty="0" smtClean="0"/>
              <a:t> Antalgique </a:t>
            </a:r>
          </a:p>
          <a:p>
            <a:pPr marL="342900" indent="-342900"/>
            <a:r>
              <a:rPr lang="fr-FR" sz="1050" dirty="0" smtClean="0"/>
              <a:t>2) RHD / Poids (mais ↕ sport !) </a:t>
            </a:r>
          </a:p>
          <a:p>
            <a:pPr marL="342900" indent="-342900"/>
            <a:r>
              <a:rPr lang="fr-FR" sz="1050" dirty="0" smtClean="0"/>
              <a:t>3) Kiné</a:t>
            </a:r>
          </a:p>
          <a:p>
            <a:pPr marL="342900" indent="-342900"/>
            <a:r>
              <a:rPr lang="fr-FR" sz="1050" dirty="0" smtClean="0"/>
              <a:t>4) Infiltrations </a:t>
            </a:r>
          </a:p>
          <a:p>
            <a:pPr marL="342900" indent="-342900"/>
            <a:r>
              <a:rPr lang="fr-FR" sz="1050" dirty="0" smtClean="0"/>
              <a:t>5) </a:t>
            </a:r>
            <a:r>
              <a:rPr lang="fr-FR" sz="1050" dirty="0" smtClean="0">
                <a:solidFill>
                  <a:srgbClr val="FF0000"/>
                </a:solidFill>
              </a:rPr>
              <a:t>Å / lavage </a:t>
            </a:r>
          </a:p>
          <a:p>
            <a:pPr marL="342900" indent="-342900"/>
            <a:r>
              <a:rPr lang="fr-FR" sz="1050" dirty="0" smtClean="0"/>
              <a:t>6</a:t>
            </a:r>
            <a:r>
              <a:rPr lang="fr-FR" sz="1050" dirty="0" smtClean="0">
                <a:solidFill>
                  <a:srgbClr val="FF0000"/>
                </a:solidFill>
              </a:rPr>
              <a:t>) Ostéotomie (&lt; 55 ans) </a:t>
            </a:r>
          </a:p>
          <a:p>
            <a:pPr marL="342900" indent="-342900"/>
            <a:r>
              <a:rPr lang="fr-FR" sz="1050" dirty="0" smtClean="0"/>
              <a:t>7) </a:t>
            </a:r>
            <a:r>
              <a:rPr lang="fr-FR" sz="1050" dirty="0" smtClean="0">
                <a:solidFill>
                  <a:srgbClr val="FF0000"/>
                </a:solidFill>
              </a:rPr>
              <a:t>Arthroplastie (&gt; 60 ans)</a:t>
            </a:r>
            <a:endParaRPr lang="fr-FR" sz="1050" dirty="0">
              <a:solidFill>
                <a:srgbClr val="FF0000"/>
              </a:solidFill>
            </a:endParaRPr>
          </a:p>
        </p:txBody>
      </p:sp>
      <p:cxnSp>
        <p:nvCxnSpPr>
          <p:cNvPr id="25" name="Connecteur droit 24"/>
          <p:cNvCxnSpPr/>
          <p:nvPr/>
        </p:nvCxnSpPr>
        <p:spPr>
          <a:xfrm flipV="1">
            <a:off x="899592" y="476672"/>
            <a:ext cx="288032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1115616" y="332656"/>
            <a:ext cx="1224136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/>
              <a:t>Corticoïdes </a:t>
            </a:r>
          </a:p>
          <a:p>
            <a:r>
              <a:rPr lang="fr-FR" sz="1050" dirty="0" smtClean="0"/>
              <a:t>A. </a:t>
            </a:r>
            <a:r>
              <a:rPr lang="fr-FR" sz="1050" dirty="0" err="1" smtClean="0"/>
              <a:t>Hyaluronique</a:t>
            </a:r>
            <a:r>
              <a:rPr lang="fr-FR" sz="1050" dirty="0" smtClean="0"/>
              <a:t> </a:t>
            </a:r>
            <a:endParaRPr lang="fr-FR" sz="1050" dirty="0"/>
          </a:p>
        </p:txBody>
      </p:sp>
      <p:cxnSp>
        <p:nvCxnSpPr>
          <p:cNvPr id="31" name="Connecteur droit 30"/>
          <p:cNvCxnSpPr/>
          <p:nvPr/>
        </p:nvCxnSpPr>
        <p:spPr>
          <a:xfrm>
            <a:off x="899592" y="620688"/>
            <a:ext cx="288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ccolade fermante 33"/>
          <p:cNvSpPr/>
          <p:nvPr/>
        </p:nvSpPr>
        <p:spPr>
          <a:xfrm>
            <a:off x="2123728" y="72008"/>
            <a:ext cx="144016" cy="62068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/>
          <p:cNvSpPr txBox="1"/>
          <p:nvPr/>
        </p:nvSpPr>
        <p:spPr>
          <a:xfrm>
            <a:off x="2195736" y="188640"/>
            <a:ext cx="6480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err="1" smtClean="0"/>
              <a:t>ttt</a:t>
            </a:r>
            <a:r>
              <a:rPr lang="fr-FR" sz="1050" dirty="0" smtClean="0"/>
              <a:t> </a:t>
            </a:r>
          </a:p>
          <a:p>
            <a:pPr algn="ctr"/>
            <a:r>
              <a:rPr lang="fr-FR" sz="1050" dirty="0" err="1" smtClean="0"/>
              <a:t>sympto</a:t>
            </a:r>
            <a:r>
              <a:rPr lang="fr-FR" sz="1050" dirty="0" smtClean="0"/>
              <a:t>  </a:t>
            </a:r>
            <a:endParaRPr lang="fr-FR" sz="1050" dirty="0"/>
          </a:p>
        </p:txBody>
      </p:sp>
      <p:sp>
        <p:nvSpPr>
          <p:cNvPr id="36" name="Accolade fermante 35"/>
          <p:cNvSpPr/>
          <p:nvPr/>
        </p:nvSpPr>
        <p:spPr>
          <a:xfrm>
            <a:off x="1907704" y="764704"/>
            <a:ext cx="144016" cy="43204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1979712" y="781254"/>
            <a:ext cx="5760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solidFill>
                  <a:srgbClr val="FF0000"/>
                </a:solidFill>
              </a:rPr>
              <a:t>t</a:t>
            </a:r>
            <a:r>
              <a:rPr lang="fr-FR" sz="1050" dirty="0" smtClean="0">
                <a:solidFill>
                  <a:srgbClr val="FF0000"/>
                </a:solidFill>
              </a:rPr>
              <a:t>tt chir. </a:t>
            </a:r>
            <a:endParaRPr lang="fr-FR" sz="1050" dirty="0">
              <a:solidFill>
                <a:srgbClr val="FF0000"/>
              </a:solidFill>
            </a:endParaRPr>
          </a:p>
        </p:txBody>
      </p:sp>
      <p:cxnSp>
        <p:nvCxnSpPr>
          <p:cNvPr id="42" name="Connecteur droit 41"/>
          <p:cNvCxnSpPr/>
          <p:nvPr/>
        </p:nvCxnSpPr>
        <p:spPr>
          <a:xfrm>
            <a:off x="6156176" y="332656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6156176" y="332656"/>
            <a:ext cx="1440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6156176" y="332656"/>
            <a:ext cx="144016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6156176" y="188640"/>
            <a:ext cx="144016" cy="1269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>
          <a:xfrm flipV="1">
            <a:off x="5652120" y="908720"/>
            <a:ext cx="216024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>
            <a:off x="5652120" y="1052736"/>
            <a:ext cx="216024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5796136" y="798820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/>
              <a:t>Σ FT </a:t>
            </a:r>
            <a:endParaRPr lang="fr-FR" sz="1050" dirty="0"/>
          </a:p>
        </p:txBody>
      </p:sp>
      <p:sp>
        <p:nvSpPr>
          <p:cNvPr id="74" name="ZoneTexte 73"/>
          <p:cNvSpPr txBox="1"/>
          <p:nvPr/>
        </p:nvSpPr>
        <p:spPr>
          <a:xfrm>
            <a:off x="5796136" y="1086852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/>
              <a:t>Σ FP </a:t>
            </a:r>
            <a:endParaRPr lang="fr-FR" sz="1050" dirty="0"/>
          </a:p>
        </p:txBody>
      </p:sp>
      <p:sp>
        <p:nvSpPr>
          <p:cNvPr id="75" name="ZoneTexte 74"/>
          <p:cNvSpPr txBox="1"/>
          <p:nvPr/>
        </p:nvSpPr>
        <p:spPr>
          <a:xfrm>
            <a:off x="4139952" y="1826240"/>
            <a:ext cx="936104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 smtClean="0"/>
              <a:t>F en charge</a:t>
            </a:r>
          </a:p>
          <a:p>
            <a:r>
              <a:rPr lang="fr-FR" sz="1050" dirty="0" smtClean="0"/>
              <a:t>Schuss ++ </a:t>
            </a:r>
          </a:p>
          <a:p>
            <a:r>
              <a:rPr lang="fr-FR" sz="1050" dirty="0" smtClean="0"/>
              <a:t>P Strict 30° F</a:t>
            </a:r>
          </a:p>
          <a:p>
            <a:r>
              <a:rPr lang="fr-FR" sz="1050" dirty="0" smtClean="0"/>
              <a:t>DFP 30°F  </a:t>
            </a:r>
            <a:endParaRPr lang="fr-FR" sz="1050" dirty="0"/>
          </a:p>
        </p:txBody>
      </p:sp>
      <p:cxnSp>
        <p:nvCxnSpPr>
          <p:cNvPr id="81" name="Connecteur droit avec flèche 80"/>
          <p:cNvCxnSpPr/>
          <p:nvPr/>
        </p:nvCxnSpPr>
        <p:spPr>
          <a:xfrm>
            <a:off x="5652120" y="1556792"/>
            <a:ext cx="648072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6300192" y="1933382"/>
            <a:ext cx="2304256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GENOU INSTABLE </a:t>
            </a:r>
            <a:r>
              <a:rPr lang="fr-FR" sz="1050" dirty="0" smtClean="0">
                <a:solidFill>
                  <a:srgbClr val="FF0000"/>
                </a:solidFill>
              </a:rPr>
              <a:t>: le stabiliser !</a:t>
            </a:r>
          </a:p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+ « Economie méniscale »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83" name="ZoneTexte 82"/>
          <p:cNvSpPr txBox="1"/>
          <p:nvPr/>
        </p:nvSpPr>
        <p:spPr>
          <a:xfrm>
            <a:off x="3347864" y="202295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smtClean="0"/>
              <a:t>+ RX genou </a:t>
            </a:r>
            <a:endParaRPr lang="fr-FR" sz="1100" b="1" dirty="0"/>
          </a:p>
        </p:txBody>
      </p:sp>
      <p:cxnSp>
        <p:nvCxnSpPr>
          <p:cNvPr id="85" name="Connecteur droit avec flèche 84"/>
          <p:cNvCxnSpPr/>
          <p:nvPr/>
        </p:nvCxnSpPr>
        <p:spPr>
          <a:xfrm flipH="1">
            <a:off x="2267744" y="1340768"/>
            <a:ext cx="1008112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Texte 87"/>
          <p:cNvSpPr txBox="1"/>
          <p:nvPr/>
        </p:nvSpPr>
        <p:spPr>
          <a:xfrm>
            <a:off x="899592" y="1412776"/>
            <a:ext cx="14401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Centre </a:t>
            </a:r>
            <a:r>
              <a:rPr lang="fr-FR" sz="1050" dirty="0" err="1" smtClean="0"/>
              <a:t>anti-douleur</a:t>
            </a:r>
            <a:r>
              <a:rPr lang="fr-FR" sz="1050" dirty="0" smtClean="0"/>
              <a:t> ?  </a:t>
            </a:r>
            <a:endParaRPr lang="fr-FR" sz="1050" dirty="0"/>
          </a:p>
        </p:txBody>
      </p:sp>
      <p:sp>
        <p:nvSpPr>
          <p:cNvPr id="90" name="ZoneTexte 89"/>
          <p:cNvSpPr txBox="1"/>
          <p:nvPr/>
        </p:nvSpPr>
        <p:spPr>
          <a:xfrm>
            <a:off x="467544" y="2077398"/>
            <a:ext cx="2088232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AUTHENTIQUE BLOCAGE  </a:t>
            </a:r>
            <a:r>
              <a:rPr lang="fr-FR" sz="1050" dirty="0" smtClean="0">
                <a:solidFill>
                  <a:srgbClr val="FF0000"/>
                </a:solidFill>
              </a:rPr>
              <a:t>Å  en urgence</a:t>
            </a:r>
            <a:endParaRPr lang="fr-FR" sz="1050" dirty="0">
              <a:solidFill>
                <a:srgbClr val="FF0000"/>
              </a:solidFill>
            </a:endParaRPr>
          </a:p>
        </p:txBody>
      </p:sp>
      <p:cxnSp>
        <p:nvCxnSpPr>
          <p:cNvPr id="95" name="Connecteur droit 94"/>
          <p:cNvCxnSpPr/>
          <p:nvPr/>
        </p:nvCxnSpPr>
        <p:spPr>
          <a:xfrm flipV="1">
            <a:off x="1619672" y="980728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avec flèche 98"/>
          <p:cNvCxnSpPr/>
          <p:nvPr/>
        </p:nvCxnSpPr>
        <p:spPr>
          <a:xfrm flipH="1">
            <a:off x="1475656" y="980728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avec flèche 139"/>
          <p:cNvCxnSpPr>
            <a:stCxn id="75" idx="2"/>
          </p:cNvCxnSpPr>
          <p:nvPr/>
        </p:nvCxnSpPr>
        <p:spPr>
          <a:xfrm flipH="1">
            <a:off x="1187624" y="2564904"/>
            <a:ext cx="3420380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avec flèche 141"/>
          <p:cNvCxnSpPr>
            <a:stCxn id="75" idx="2"/>
          </p:cNvCxnSpPr>
          <p:nvPr/>
        </p:nvCxnSpPr>
        <p:spPr>
          <a:xfrm flipH="1">
            <a:off x="3203848" y="2564904"/>
            <a:ext cx="1404156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necteur droit avec flèche 143"/>
          <p:cNvCxnSpPr>
            <a:stCxn id="75" idx="2"/>
          </p:cNvCxnSpPr>
          <p:nvPr/>
        </p:nvCxnSpPr>
        <p:spPr>
          <a:xfrm flipH="1">
            <a:off x="4572000" y="2564904"/>
            <a:ext cx="36004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eur droit avec flèche 145"/>
          <p:cNvCxnSpPr>
            <a:stCxn id="75" idx="2"/>
          </p:cNvCxnSpPr>
          <p:nvPr/>
        </p:nvCxnSpPr>
        <p:spPr>
          <a:xfrm>
            <a:off x="4608004" y="2564904"/>
            <a:ext cx="1116124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cteur droit avec flèche 147"/>
          <p:cNvCxnSpPr>
            <a:stCxn id="75" idx="2"/>
          </p:cNvCxnSpPr>
          <p:nvPr/>
        </p:nvCxnSpPr>
        <p:spPr>
          <a:xfrm>
            <a:off x="4608004" y="2564904"/>
            <a:ext cx="2628292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ZoneTexte 148"/>
          <p:cNvSpPr txBox="1"/>
          <p:nvPr/>
        </p:nvSpPr>
        <p:spPr>
          <a:xfrm>
            <a:off x="755576" y="3373542"/>
            <a:ext cx="8640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RX Normales</a:t>
            </a:r>
            <a:endParaRPr lang="fr-FR" dirty="0"/>
          </a:p>
        </p:txBody>
      </p:sp>
      <p:sp>
        <p:nvSpPr>
          <p:cNvPr id="150" name="ZoneTexte 149"/>
          <p:cNvSpPr txBox="1"/>
          <p:nvPr/>
        </p:nvSpPr>
        <p:spPr>
          <a:xfrm>
            <a:off x="2555776" y="3429000"/>
            <a:ext cx="115212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Pincement FT Modéré</a:t>
            </a:r>
            <a:endParaRPr lang="fr-FR" dirty="0"/>
          </a:p>
        </p:txBody>
      </p:sp>
      <p:sp>
        <p:nvSpPr>
          <p:cNvPr id="151" name="ZoneTexte 150"/>
          <p:cNvSpPr txBox="1"/>
          <p:nvPr/>
        </p:nvSpPr>
        <p:spPr>
          <a:xfrm>
            <a:off x="4139952" y="3445550"/>
            <a:ext cx="93610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Pincement FT &gt; 50%</a:t>
            </a:r>
            <a:endParaRPr lang="fr-FR" sz="1050" dirty="0"/>
          </a:p>
        </p:txBody>
      </p:sp>
      <p:sp>
        <p:nvSpPr>
          <p:cNvPr id="152" name="ZoneTexte 151"/>
          <p:cNvSpPr txBox="1"/>
          <p:nvPr/>
        </p:nvSpPr>
        <p:spPr>
          <a:xfrm>
            <a:off x="5436096" y="3391108"/>
            <a:ext cx="13681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err="1" smtClean="0"/>
              <a:t>Ostéonécrose</a:t>
            </a:r>
            <a:r>
              <a:rPr lang="fr-FR" sz="1050" dirty="0" smtClean="0"/>
              <a:t> (condyle fémoral)</a:t>
            </a:r>
            <a:endParaRPr lang="fr-FR" sz="1050" dirty="0"/>
          </a:p>
        </p:txBody>
      </p:sp>
      <p:sp>
        <p:nvSpPr>
          <p:cNvPr id="153" name="ZoneTexte 152"/>
          <p:cNvSpPr txBox="1"/>
          <p:nvPr/>
        </p:nvSpPr>
        <p:spPr>
          <a:xfrm>
            <a:off x="6948264" y="3284984"/>
            <a:ext cx="14401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Pincement FP </a:t>
            </a:r>
          </a:p>
          <a:p>
            <a:pPr algn="ctr"/>
            <a:r>
              <a:rPr lang="fr-FR" sz="1050" dirty="0" smtClean="0"/>
              <a:t>+/- </a:t>
            </a:r>
            <a:r>
              <a:rPr lang="fr-FR" sz="1050" dirty="0" err="1" smtClean="0"/>
              <a:t>subluxation</a:t>
            </a:r>
            <a:r>
              <a:rPr lang="fr-FR" sz="1050" dirty="0" smtClean="0"/>
              <a:t> rotule</a:t>
            </a:r>
            <a:endParaRPr lang="fr-FR" sz="1050" dirty="0"/>
          </a:p>
        </p:txBody>
      </p:sp>
      <p:sp>
        <p:nvSpPr>
          <p:cNvPr id="162" name="Ellipse 161"/>
          <p:cNvSpPr/>
          <p:nvPr/>
        </p:nvSpPr>
        <p:spPr>
          <a:xfrm>
            <a:off x="3491880" y="4581128"/>
            <a:ext cx="2952328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4" name="Ellipse 163"/>
          <p:cNvSpPr/>
          <p:nvPr/>
        </p:nvSpPr>
        <p:spPr>
          <a:xfrm>
            <a:off x="3275856" y="2708920"/>
            <a:ext cx="2520280" cy="43204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i="1" dirty="0" smtClean="0">
                <a:solidFill>
                  <a:schemeClr val="tx1"/>
                </a:solidFill>
              </a:rPr>
              <a:t>GENOU     STABLE</a:t>
            </a:r>
            <a:endParaRPr lang="fr-FR" sz="1400" i="1" dirty="0">
              <a:solidFill>
                <a:schemeClr val="tx1"/>
              </a:solidFill>
            </a:endParaRPr>
          </a:p>
        </p:txBody>
      </p:sp>
      <p:cxnSp>
        <p:nvCxnSpPr>
          <p:cNvPr id="168" name="Connecteur droit avec flèche 167"/>
          <p:cNvCxnSpPr/>
          <p:nvPr/>
        </p:nvCxnSpPr>
        <p:spPr>
          <a:xfrm>
            <a:off x="1187624" y="3789040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avec flèche 171"/>
          <p:cNvCxnSpPr>
            <a:stCxn id="150" idx="2"/>
          </p:cNvCxnSpPr>
          <p:nvPr/>
        </p:nvCxnSpPr>
        <p:spPr>
          <a:xfrm>
            <a:off x="3131840" y="3844498"/>
            <a:ext cx="0" cy="1605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avec flèche 183"/>
          <p:cNvCxnSpPr/>
          <p:nvPr/>
        </p:nvCxnSpPr>
        <p:spPr>
          <a:xfrm>
            <a:off x="7740352" y="3717032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necteur droit avec flèche 184"/>
          <p:cNvCxnSpPr/>
          <p:nvPr/>
        </p:nvCxnSpPr>
        <p:spPr>
          <a:xfrm>
            <a:off x="4572000" y="3861048"/>
            <a:ext cx="0" cy="1605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ZoneTexte 186"/>
          <p:cNvSpPr txBox="1"/>
          <p:nvPr/>
        </p:nvSpPr>
        <p:spPr>
          <a:xfrm>
            <a:off x="899592" y="4067780"/>
            <a:ext cx="705678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err="1" smtClean="0"/>
              <a:t>Ttt</a:t>
            </a:r>
            <a:r>
              <a:rPr lang="fr-FR" sz="1200" dirty="0" smtClean="0"/>
              <a:t> </a:t>
            </a:r>
            <a:r>
              <a:rPr lang="fr-FR" sz="1200" dirty="0" err="1" smtClean="0"/>
              <a:t>sympto</a:t>
            </a:r>
            <a:r>
              <a:rPr lang="fr-FR" sz="1200" dirty="0" smtClean="0"/>
              <a:t> / Aucune urgence … Notion de cicatrisation méniscale possible en quelques semaines … </a:t>
            </a:r>
            <a:endParaRPr lang="fr-FR" sz="1200" dirty="0"/>
          </a:p>
        </p:txBody>
      </p:sp>
      <p:cxnSp>
        <p:nvCxnSpPr>
          <p:cNvPr id="190" name="Connecteur droit avec flèche 189"/>
          <p:cNvCxnSpPr/>
          <p:nvPr/>
        </p:nvCxnSpPr>
        <p:spPr>
          <a:xfrm>
            <a:off x="6084168" y="3861048"/>
            <a:ext cx="0" cy="1605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ZoneTexte 196"/>
          <p:cNvSpPr txBox="1"/>
          <p:nvPr/>
        </p:nvSpPr>
        <p:spPr>
          <a:xfrm>
            <a:off x="8100392" y="4077072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Efficace</a:t>
            </a:r>
            <a:endParaRPr lang="fr-FR" sz="1050" dirty="0"/>
          </a:p>
        </p:txBody>
      </p:sp>
      <p:cxnSp>
        <p:nvCxnSpPr>
          <p:cNvPr id="199" name="Connecteur droit avec flèche 198"/>
          <p:cNvCxnSpPr/>
          <p:nvPr/>
        </p:nvCxnSpPr>
        <p:spPr>
          <a:xfrm flipV="1">
            <a:off x="7956376" y="4215572"/>
            <a:ext cx="216024" cy="55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cteur droit avec flèche 200"/>
          <p:cNvCxnSpPr/>
          <p:nvPr/>
        </p:nvCxnSpPr>
        <p:spPr>
          <a:xfrm>
            <a:off x="4572000" y="4365104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ZoneTexte 204"/>
          <p:cNvSpPr txBox="1"/>
          <p:nvPr/>
        </p:nvSpPr>
        <p:spPr>
          <a:xfrm>
            <a:off x="1259632" y="4543236"/>
            <a:ext cx="68407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Non efficace : Douleur persiste / épanchement / ressaut méniscal / Ψ blocage / flessum / ↘ autonomie / Kyste    </a:t>
            </a:r>
            <a:endParaRPr lang="fr-FR" sz="1050" dirty="0"/>
          </a:p>
        </p:txBody>
      </p:sp>
      <p:sp>
        <p:nvSpPr>
          <p:cNvPr id="207" name="ZoneTexte 206"/>
          <p:cNvSpPr txBox="1"/>
          <p:nvPr/>
        </p:nvSpPr>
        <p:spPr>
          <a:xfrm>
            <a:off x="3059832" y="4797152"/>
            <a:ext cx="309634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Intérêt IRM si  Σ méniscal / Σ  parties molles</a:t>
            </a:r>
            <a:endParaRPr lang="fr-FR" sz="1200" dirty="0"/>
          </a:p>
        </p:txBody>
      </p:sp>
      <p:cxnSp>
        <p:nvCxnSpPr>
          <p:cNvPr id="209" name="Connecteur droit 208"/>
          <p:cNvCxnSpPr>
            <a:stCxn id="207" idx="1"/>
          </p:cNvCxnSpPr>
          <p:nvPr/>
        </p:nvCxnSpPr>
        <p:spPr>
          <a:xfrm flipH="1">
            <a:off x="1187624" y="4935652"/>
            <a:ext cx="1872208" cy="55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Connecteur droit 210"/>
          <p:cNvCxnSpPr>
            <a:stCxn id="207" idx="3"/>
          </p:cNvCxnSpPr>
          <p:nvPr/>
        </p:nvCxnSpPr>
        <p:spPr>
          <a:xfrm>
            <a:off x="6156176" y="4935652"/>
            <a:ext cx="1656184" cy="55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Connecteur droit 212"/>
          <p:cNvCxnSpPr/>
          <p:nvPr/>
        </p:nvCxnSpPr>
        <p:spPr>
          <a:xfrm>
            <a:off x="1187624" y="4941168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necteur droit 214"/>
          <p:cNvCxnSpPr/>
          <p:nvPr/>
        </p:nvCxnSpPr>
        <p:spPr>
          <a:xfrm>
            <a:off x="3131840" y="5085184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Connecteur droit 218"/>
          <p:cNvCxnSpPr/>
          <p:nvPr/>
        </p:nvCxnSpPr>
        <p:spPr>
          <a:xfrm>
            <a:off x="6084168" y="5085184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Connecteur droit 220"/>
          <p:cNvCxnSpPr/>
          <p:nvPr/>
        </p:nvCxnSpPr>
        <p:spPr>
          <a:xfrm>
            <a:off x="7812360" y="4941168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ZoneTexte 232"/>
          <p:cNvSpPr txBox="1"/>
          <p:nvPr/>
        </p:nvSpPr>
        <p:spPr>
          <a:xfrm>
            <a:off x="1259632" y="3789040"/>
            <a:ext cx="1440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A</a:t>
            </a:r>
            <a:endParaRPr lang="fr-FR" sz="1000" dirty="0"/>
          </a:p>
        </p:txBody>
      </p:sp>
      <p:sp>
        <p:nvSpPr>
          <p:cNvPr id="234" name="ZoneTexte 233"/>
          <p:cNvSpPr txBox="1"/>
          <p:nvPr/>
        </p:nvSpPr>
        <p:spPr>
          <a:xfrm>
            <a:off x="3203848" y="3789040"/>
            <a:ext cx="1440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B</a:t>
            </a:r>
            <a:endParaRPr lang="fr-FR" sz="1000" dirty="0"/>
          </a:p>
        </p:txBody>
      </p:sp>
      <p:sp>
        <p:nvSpPr>
          <p:cNvPr id="235" name="ZoneTexte 234"/>
          <p:cNvSpPr txBox="1"/>
          <p:nvPr/>
        </p:nvSpPr>
        <p:spPr>
          <a:xfrm>
            <a:off x="4572000" y="3789040"/>
            <a:ext cx="288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C</a:t>
            </a:r>
            <a:endParaRPr lang="fr-FR" sz="1000" dirty="0"/>
          </a:p>
        </p:txBody>
      </p:sp>
      <p:sp>
        <p:nvSpPr>
          <p:cNvPr id="236" name="ZoneTexte 235"/>
          <p:cNvSpPr txBox="1"/>
          <p:nvPr/>
        </p:nvSpPr>
        <p:spPr>
          <a:xfrm>
            <a:off x="6156176" y="3830851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D</a:t>
            </a:r>
            <a:endParaRPr lang="fr-FR" sz="1000" dirty="0"/>
          </a:p>
        </p:txBody>
      </p:sp>
      <p:sp>
        <p:nvSpPr>
          <p:cNvPr id="237" name="ZoneTexte 236"/>
          <p:cNvSpPr txBox="1"/>
          <p:nvPr/>
        </p:nvSpPr>
        <p:spPr>
          <a:xfrm>
            <a:off x="7812360" y="3789040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E</a:t>
            </a:r>
            <a:endParaRPr lang="fr-FR" sz="1000" dirty="0"/>
          </a:p>
        </p:txBody>
      </p:sp>
      <p:sp>
        <p:nvSpPr>
          <p:cNvPr id="238" name="ZoneTexte 237"/>
          <p:cNvSpPr txBox="1"/>
          <p:nvPr/>
        </p:nvSpPr>
        <p:spPr>
          <a:xfrm>
            <a:off x="1115616" y="4941168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A</a:t>
            </a:r>
            <a:endParaRPr lang="fr-FR" sz="1000" dirty="0"/>
          </a:p>
        </p:txBody>
      </p:sp>
      <p:sp>
        <p:nvSpPr>
          <p:cNvPr id="239" name="ZoneTexte 238"/>
          <p:cNvSpPr txBox="1"/>
          <p:nvPr/>
        </p:nvSpPr>
        <p:spPr>
          <a:xfrm>
            <a:off x="2915816" y="5013176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B</a:t>
            </a:r>
            <a:endParaRPr lang="fr-FR" sz="1000" dirty="0"/>
          </a:p>
        </p:txBody>
      </p:sp>
      <p:cxnSp>
        <p:nvCxnSpPr>
          <p:cNvPr id="241" name="Connecteur droit 240"/>
          <p:cNvCxnSpPr/>
          <p:nvPr/>
        </p:nvCxnSpPr>
        <p:spPr>
          <a:xfrm rot="540000">
            <a:off x="4608004" y="5074151"/>
            <a:ext cx="36004" cy="2270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ZoneTexte 242"/>
          <p:cNvSpPr txBox="1"/>
          <p:nvPr/>
        </p:nvSpPr>
        <p:spPr>
          <a:xfrm>
            <a:off x="4499992" y="5013176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C</a:t>
            </a:r>
            <a:endParaRPr lang="fr-FR" sz="1000" dirty="0"/>
          </a:p>
        </p:txBody>
      </p:sp>
      <p:sp>
        <p:nvSpPr>
          <p:cNvPr id="244" name="ZoneTexte 243"/>
          <p:cNvSpPr txBox="1"/>
          <p:nvPr/>
        </p:nvSpPr>
        <p:spPr>
          <a:xfrm>
            <a:off x="6012160" y="5013176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D</a:t>
            </a:r>
            <a:endParaRPr lang="fr-FR" sz="1000" dirty="0"/>
          </a:p>
        </p:txBody>
      </p:sp>
      <p:sp>
        <p:nvSpPr>
          <p:cNvPr id="245" name="ZoneTexte 244"/>
          <p:cNvSpPr txBox="1"/>
          <p:nvPr/>
        </p:nvSpPr>
        <p:spPr>
          <a:xfrm>
            <a:off x="7740352" y="4941168"/>
            <a:ext cx="288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E</a:t>
            </a:r>
            <a:endParaRPr lang="fr-FR" sz="1000" dirty="0"/>
          </a:p>
        </p:txBody>
      </p:sp>
      <p:cxnSp>
        <p:nvCxnSpPr>
          <p:cNvPr id="247" name="Connecteur droit avec flèche 246"/>
          <p:cNvCxnSpPr/>
          <p:nvPr/>
        </p:nvCxnSpPr>
        <p:spPr>
          <a:xfrm flipH="1">
            <a:off x="971600" y="5229200"/>
            <a:ext cx="216024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Connecteur droit avec flèche 248"/>
          <p:cNvCxnSpPr/>
          <p:nvPr/>
        </p:nvCxnSpPr>
        <p:spPr>
          <a:xfrm>
            <a:off x="1187624" y="5229200"/>
            <a:ext cx="216024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necteur droit avec flèche 250"/>
          <p:cNvCxnSpPr/>
          <p:nvPr/>
        </p:nvCxnSpPr>
        <p:spPr>
          <a:xfrm flipH="1">
            <a:off x="2987824" y="5301208"/>
            <a:ext cx="144016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cteur droit avec flèche 252"/>
          <p:cNvCxnSpPr/>
          <p:nvPr/>
        </p:nvCxnSpPr>
        <p:spPr>
          <a:xfrm>
            <a:off x="3131840" y="5301208"/>
            <a:ext cx="144016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Connecteur droit avec flèche 254"/>
          <p:cNvCxnSpPr/>
          <p:nvPr/>
        </p:nvCxnSpPr>
        <p:spPr>
          <a:xfrm flipH="1">
            <a:off x="4427984" y="5301208"/>
            <a:ext cx="216024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necteur droit avec flèche 257"/>
          <p:cNvCxnSpPr/>
          <p:nvPr/>
        </p:nvCxnSpPr>
        <p:spPr>
          <a:xfrm>
            <a:off x="4644008" y="5301208"/>
            <a:ext cx="216024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Connecteur droit avec flèche 259"/>
          <p:cNvCxnSpPr/>
          <p:nvPr/>
        </p:nvCxnSpPr>
        <p:spPr>
          <a:xfrm flipH="1">
            <a:off x="5940152" y="5301208"/>
            <a:ext cx="144016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necteur droit avec flèche 261"/>
          <p:cNvCxnSpPr/>
          <p:nvPr/>
        </p:nvCxnSpPr>
        <p:spPr>
          <a:xfrm>
            <a:off x="6084168" y="5301208"/>
            <a:ext cx="144016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necteur droit avec flèche 263"/>
          <p:cNvCxnSpPr/>
          <p:nvPr/>
        </p:nvCxnSpPr>
        <p:spPr>
          <a:xfrm flipH="1">
            <a:off x="7668344" y="5229200"/>
            <a:ext cx="144016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necteur droit avec flèche 265"/>
          <p:cNvCxnSpPr/>
          <p:nvPr/>
        </p:nvCxnSpPr>
        <p:spPr>
          <a:xfrm>
            <a:off x="7812360" y="5229200"/>
            <a:ext cx="216024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ZoneTexte 266"/>
          <p:cNvSpPr txBox="1"/>
          <p:nvPr/>
        </p:nvSpPr>
        <p:spPr>
          <a:xfrm>
            <a:off x="467544" y="5317758"/>
            <a:ext cx="7200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IRM Normale</a:t>
            </a:r>
            <a:endParaRPr lang="fr-FR" sz="1050" dirty="0"/>
          </a:p>
        </p:txBody>
      </p:sp>
      <p:sp>
        <p:nvSpPr>
          <p:cNvPr id="268" name="ZoneTexte 267"/>
          <p:cNvSpPr txBox="1"/>
          <p:nvPr/>
        </p:nvSpPr>
        <p:spPr>
          <a:xfrm>
            <a:off x="1187624" y="5372199"/>
            <a:ext cx="122413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IRM  </a:t>
            </a:r>
            <a:r>
              <a:rPr lang="fr-FR" sz="1050" dirty="0" err="1" smtClean="0"/>
              <a:t>aN</a:t>
            </a:r>
            <a:r>
              <a:rPr lang="fr-FR" sz="1050" dirty="0" smtClean="0"/>
              <a:t> : Lésion méniscale stade 3 +/- Kyste </a:t>
            </a:r>
            <a:endParaRPr lang="fr-FR" sz="1050" dirty="0"/>
          </a:p>
        </p:txBody>
      </p:sp>
      <p:cxnSp>
        <p:nvCxnSpPr>
          <p:cNvPr id="270" name="Connecteur droit avec flèche 269"/>
          <p:cNvCxnSpPr/>
          <p:nvPr/>
        </p:nvCxnSpPr>
        <p:spPr>
          <a:xfrm>
            <a:off x="827584" y="5788714"/>
            <a:ext cx="0" cy="2325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ZoneTexte 270"/>
          <p:cNvSpPr txBox="1"/>
          <p:nvPr/>
        </p:nvSpPr>
        <p:spPr>
          <a:xfrm>
            <a:off x="107504" y="6115362"/>
            <a:ext cx="13681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err="1" smtClean="0"/>
              <a:t>Ttt</a:t>
            </a:r>
            <a:r>
              <a:rPr lang="fr-FR" sz="1000" dirty="0" smtClean="0"/>
              <a:t> </a:t>
            </a:r>
            <a:r>
              <a:rPr lang="fr-FR" sz="1000" dirty="0" err="1" smtClean="0"/>
              <a:t>sympto</a:t>
            </a:r>
            <a:r>
              <a:rPr lang="fr-FR" sz="1000" dirty="0" smtClean="0"/>
              <a:t> </a:t>
            </a:r>
          </a:p>
          <a:p>
            <a:pPr algn="ctr"/>
            <a:r>
              <a:rPr lang="fr-FR" sz="1000" dirty="0" smtClean="0"/>
              <a:t> + Reprise démarche  Δ</a:t>
            </a:r>
          </a:p>
          <a:p>
            <a:pPr algn="ctr"/>
            <a:endParaRPr lang="fr-FR" sz="1000" dirty="0"/>
          </a:p>
        </p:txBody>
      </p:sp>
      <p:cxnSp>
        <p:nvCxnSpPr>
          <p:cNvPr id="273" name="Connecteur droit avec flèche 272"/>
          <p:cNvCxnSpPr/>
          <p:nvPr/>
        </p:nvCxnSpPr>
        <p:spPr>
          <a:xfrm>
            <a:off x="1835696" y="5949280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ZoneTexte 274"/>
          <p:cNvSpPr txBox="1"/>
          <p:nvPr/>
        </p:nvSpPr>
        <p:spPr>
          <a:xfrm>
            <a:off x="1619672" y="6199420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Å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276" name="ZoneTexte 275"/>
          <p:cNvSpPr txBox="1"/>
          <p:nvPr/>
        </p:nvSpPr>
        <p:spPr>
          <a:xfrm>
            <a:off x="2823545" y="5445224"/>
            <a:ext cx="461665" cy="36933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endParaRPr lang="fr-FR" dirty="0"/>
          </a:p>
        </p:txBody>
      </p:sp>
      <p:sp>
        <p:nvSpPr>
          <p:cNvPr id="277" name="ZoneTexte 276"/>
          <p:cNvSpPr txBox="1"/>
          <p:nvPr/>
        </p:nvSpPr>
        <p:spPr>
          <a:xfrm>
            <a:off x="2555776" y="5373216"/>
            <a:ext cx="5040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« N »</a:t>
            </a:r>
            <a:endParaRPr lang="fr-FR" sz="1050" dirty="0"/>
          </a:p>
        </p:txBody>
      </p:sp>
      <p:sp>
        <p:nvSpPr>
          <p:cNvPr id="278" name="ZoneTexte 277"/>
          <p:cNvSpPr txBox="1"/>
          <p:nvPr/>
        </p:nvSpPr>
        <p:spPr>
          <a:xfrm>
            <a:off x="3059832" y="5373216"/>
            <a:ext cx="57606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err="1" smtClean="0"/>
              <a:t>aN</a:t>
            </a:r>
            <a:endParaRPr lang="fr-FR" sz="1050" dirty="0"/>
          </a:p>
        </p:txBody>
      </p:sp>
      <p:sp>
        <p:nvSpPr>
          <p:cNvPr id="279" name="ZoneTexte 278"/>
          <p:cNvSpPr txBox="1"/>
          <p:nvPr/>
        </p:nvSpPr>
        <p:spPr>
          <a:xfrm>
            <a:off x="3707904" y="5245750"/>
            <a:ext cx="8640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« N » ou non faite</a:t>
            </a:r>
            <a:endParaRPr lang="fr-FR" sz="1050" dirty="0"/>
          </a:p>
        </p:txBody>
      </p:sp>
      <p:sp>
        <p:nvSpPr>
          <p:cNvPr id="280" name="ZoneTexte 279"/>
          <p:cNvSpPr txBox="1"/>
          <p:nvPr/>
        </p:nvSpPr>
        <p:spPr>
          <a:xfrm>
            <a:off x="5220072" y="5229200"/>
            <a:ext cx="7920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« N » ou non faite</a:t>
            </a:r>
            <a:endParaRPr lang="fr-FR" sz="1050" dirty="0"/>
          </a:p>
        </p:txBody>
      </p:sp>
      <p:cxnSp>
        <p:nvCxnSpPr>
          <p:cNvPr id="282" name="Connecteur droit avec flèche 281"/>
          <p:cNvCxnSpPr/>
          <p:nvPr/>
        </p:nvCxnSpPr>
        <p:spPr>
          <a:xfrm rot="360000">
            <a:off x="2788539" y="5698140"/>
            <a:ext cx="36004" cy="3221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necteur droit avec flèche 283"/>
          <p:cNvCxnSpPr>
            <a:stCxn id="278" idx="2"/>
          </p:cNvCxnSpPr>
          <p:nvPr/>
        </p:nvCxnSpPr>
        <p:spPr>
          <a:xfrm>
            <a:off x="3347864" y="5627132"/>
            <a:ext cx="0" cy="3221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ZoneTexte 286"/>
          <p:cNvSpPr txBox="1"/>
          <p:nvPr/>
        </p:nvSpPr>
        <p:spPr>
          <a:xfrm>
            <a:off x="2483768" y="6127412"/>
            <a:ext cx="64807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OTV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289" name="ZoneTexte 288"/>
          <p:cNvSpPr txBox="1"/>
          <p:nvPr/>
        </p:nvSpPr>
        <p:spPr>
          <a:xfrm>
            <a:off x="2987824" y="6021288"/>
            <a:ext cx="7200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Å </a:t>
            </a:r>
          </a:p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+/- OTV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290" name="ZoneTexte 289"/>
          <p:cNvSpPr txBox="1"/>
          <p:nvPr/>
        </p:nvSpPr>
        <p:spPr>
          <a:xfrm>
            <a:off x="4788024" y="5301208"/>
            <a:ext cx="3600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err="1" smtClean="0"/>
              <a:t>aN</a:t>
            </a:r>
            <a:endParaRPr lang="fr-FR" sz="1050" dirty="0"/>
          </a:p>
        </p:txBody>
      </p:sp>
      <p:sp>
        <p:nvSpPr>
          <p:cNvPr id="291" name="ZoneTexte 290"/>
          <p:cNvSpPr txBox="1"/>
          <p:nvPr/>
        </p:nvSpPr>
        <p:spPr>
          <a:xfrm>
            <a:off x="6156176" y="5263316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err="1" smtClean="0"/>
              <a:t>aN</a:t>
            </a:r>
            <a:endParaRPr lang="fr-FR" sz="1050" dirty="0"/>
          </a:p>
        </p:txBody>
      </p:sp>
      <p:cxnSp>
        <p:nvCxnSpPr>
          <p:cNvPr id="293" name="Connecteur droit avec flèche 292"/>
          <p:cNvCxnSpPr>
            <a:stCxn id="279" idx="2"/>
          </p:cNvCxnSpPr>
          <p:nvPr/>
        </p:nvCxnSpPr>
        <p:spPr>
          <a:xfrm>
            <a:off x="4139952" y="5661248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onnecteur droit avec flèche 294"/>
          <p:cNvCxnSpPr/>
          <p:nvPr/>
        </p:nvCxnSpPr>
        <p:spPr>
          <a:xfrm>
            <a:off x="4932040" y="5589240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ZoneTexte 296"/>
          <p:cNvSpPr txBox="1"/>
          <p:nvPr/>
        </p:nvSpPr>
        <p:spPr>
          <a:xfrm>
            <a:off x="3779912" y="6055404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>
                <a:solidFill>
                  <a:srgbClr val="FF0000"/>
                </a:solidFill>
              </a:rPr>
              <a:t>OTV/PTG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299" name="ZoneTexte 298"/>
          <p:cNvSpPr txBox="1"/>
          <p:nvPr/>
        </p:nvSpPr>
        <p:spPr>
          <a:xfrm>
            <a:off x="4499992" y="5949280"/>
            <a:ext cx="86409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Å lavage</a:t>
            </a:r>
          </a:p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 +/- OTV/PTG</a:t>
            </a:r>
            <a:endParaRPr lang="fr-FR" sz="1050" dirty="0">
              <a:solidFill>
                <a:srgbClr val="FF0000"/>
              </a:solidFill>
            </a:endParaRPr>
          </a:p>
        </p:txBody>
      </p:sp>
      <p:cxnSp>
        <p:nvCxnSpPr>
          <p:cNvPr id="301" name="Connecteur droit avec flèche 300"/>
          <p:cNvCxnSpPr/>
          <p:nvPr/>
        </p:nvCxnSpPr>
        <p:spPr>
          <a:xfrm rot="420000">
            <a:off x="5688124" y="5644698"/>
            <a:ext cx="36004" cy="3045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Connecteur droit avec flèche 302"/>
          <p:cNvCxnSpPr/>
          <p:nvPr/>
        </p:nvCxnSpPr>
        <p:spPr>
          <a:xfrm>
            <a:off x="6372200" y="5589240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ZoneTexte 303"/>
          <p:cNvSpPr txBox="1"/>
          <p:nvPr/>
        </p:nvSpPr>
        <p:spPr>
          <a:xfrm>
            <a:off x="5292080" y="6021288"/>
            <a:ext cx="79208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OTV/PTG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305" name="ZoneTexte 304"/>
          <p:cNvSpPr txBox="1"/>
          <p:nvPr/>
        </p:nvSpPr>
        <p:spPr>
          <a:xfrm>
            <a:off x="6012160" y="6021288"/>
            <a:ext cx="79208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Å lavage</a:t>
            </a:r>
          </a:p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 +/- OTV/PTG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306" name="ZoneTexte 305"/>
          <p:cNvSpPr txBox="1"/>
          <p:nvPr/>
        </p:nvSpPr>
        <p:spPr>
          <a:xfrm>
            <a:off x="6660232" y="5948263"/>
            <a:ext cx="115212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Ostéotomie TTA</a:t>
            </a:r>
          </a:p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 … PTG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307" name="ZoneTexte 306"/>
          <p:cNvSpPr txBox="1"/>
          <p:nvPr/>
        </p:nvSpPr>
        <p:spPr>
          <a:xfrm>
            <a:off x="7740352" y="5877272"/>
            <a:ext cx="108012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Å +/- Ostéotomie TTA … PTG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308" name="ZoneTexte 307"/>
          <p:cNvSpPr txBox="1"/>
          <p:nvPr/>
        </p:nvSpPr>
        <p:spPr>
          <a:xfrm>
            <a:off x="6948264" y="5229200"/>
            <a:ext cx="7920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« N » ou non faite</a:t>
            </a:r>
            <a:endParaRPr lang="fr-FR" sz="1050" dirty="0"/>
          </a:p>
        </p:txBody>
      </p:sp>
      <p:sp>
        <p:nvSpPr>
          <p:cNvPr id="309" name="ZoneTexte 308"/>
          <p:cNvSpPr txBox="1"/>
          <p:nvPr/>
        </p:nvSpPr>
        <p:spPr>
          <a:xfrm>
            <a:off x="8028384" y="5229200"/>
            <a:ext cx="3600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err="1" smtClean="0"/>
              <a:t>aN</a:t>
            </a:r>
            <a:endParaRPr lang="fr-FR" sz="1050" dirty="0"/>
          </a:p>
        </p:txBody>
      </p:sp>
      <p:cxnSp>
        <p:nvCxnSpPr>
          <p:cNvPr id="311" name="Connecteur droit avec flèche 310"/>
          <p:cNvCxnSpPr/>
          <p:nvPr/>
        </p:nvCxnSpPr>
        <p:spPr>
          <a:xfrm rot="360000">
            <a:off x="7324071" y="5644698"/>
            <a:ext cx="36004" cy="3035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Connecteur droit avec flèche 312"/>
          <p:cNvCxnSpPr/>
          <p:nvPr/>
        </p:nvCxnSpPr>
        <p:spPr>
          <a:xfrm rot="-540000" flipH="1">
            <a:off x="8172400" y="5483116"/>
            <a:ext cx="36004" cy="3221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ZoneTexte 314"/>
          <p:cNvSpPr txBox="1"/>
          <p:nvPr/>
        </p:nvSpPr>
        <p:spPr>
          <a:xfrm>
            <a:off x="6084168" y="6597352"/>
            <a:ext cx="3816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/>
              <a:t>Dr Damie Frédérik – CMCO – 12/12/12</a:t>
            </a:r>
            <a:endParaRPr lang="fr-FR" sz="10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915816" y="116632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FFFF00"/>
                </a:solidFill>
              </a:rPr>
              <a:t>Consensus</a:t>
            </a:r>
            <a:endParaRPr lang="fr-FR" sz="2000" dirty="0">
              <a:solidFill>
                <a:srgbClr val="FFFF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79512" y="829161"/>
            <a:ext cx="8208912" cy="70788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FF00"/>
                </a:solidFill>
              </a:rPr>
              <a:t>1/ N’opérer que les lésions méniscales symptomatiques et transfixiantes (degré 3/IRM) / composante verticale (+languettes et anses de seau) 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79512" y="1772816"/>
            <a:ext cx="8424936" cy="70788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FF00"/>
                </a:solidFill>
              </a:rPr>
              <a:t>2</a:t>
            </a:r>
            <a:r>
              <a:rPr lang="fr-FR" sz="2000" dirty="0" smtClean="0">
                <a:solidFill>
                  <a:srgbClr val="FFFF00"/>
                </a:solidFill>
              </a:rPr>
              <a:t>/ L’arthroscopie ne règle pas le problème de l’usure proprement dite </a:t>
            </a:r>
          </a:p>
          <a:p>
            <a:r>
              <a:rPr lang="fr-FR" sz="2000" dirty="0" smtClean="0">
                <a:solidFill>
                  <a:srgbClr val="FFFF00"/>
                </a:solidFill>
              </a:rPr>
              <a:t>(mais ne compromet pas non plus la poursuite de la démarche thérapeutique)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9512" y="2708920"/>
            <a:ext cx="8128520" cy="70788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FF00"/>
                </a:solidFill>
              </a:rPr>
              <a:t>3/ Résultats sur Ménisque externe  &lt;  Ménisque interne (saignement, suites plus longues, Arthrose…) : Information du patient +++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79512" y="3645024"/>
            <a:ext cx="8128520" cy="70788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FF00"/>
                </a:solidFill>
              </a:rPr>
              <a:t>4/ « Economie méniscale » d’autant plus que : Sujet jeune, genou instable, désinsertion méniscale périphérique, Ménisque externe, défaut d’axe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9512" y="4581128"/>
            <a:ext cx="8128520" cy="70788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FF00"/>
                </a:solidFill>
              </a:rPr>
              <a:t>5/ Pas d’IRM  sans Examen clinique, Diagnostic Différentiel, RX spécifiques, et tentative ttt </a:t>
            </a:r>
            <a:r>
              <a:rPr lang="fr-FR" sz="2000" dirty="0" err="1" smtClean="0">
                <a:solidFill>
                  <a:srgbClr val="FFFF00"/>
                </a:solidFill>
              </a:rPr>
              <a:t>Sympto</a:t>
            </a:r>
            <a:r>
              <a:rPr lang="fr-FR" sz="2000" dirty="0" smtClean="0">
                <a:solidFill>
                  <a:srgbClr val="FFFF00"/>
                </a:solidFill>
              </a:rPr>
              <a:t> (</a:t>
            </a:r>
            <a:r>
              <a:rPr lang="fr-FR" sz="2000" dirty="0" err="1" smtClean="0">
                <a:solidFill>
                  <a:srgbClr val="FFFF00"/>
                </a:solidFill>
              </a:rPr>
              <a:t>cf</a:t>
            </a:r>
            <a:r>
              <a:rPr lang="fr-FR" sz="2000" dirty="0" smtClean="0">
                <a:solidFill>
                  <a:srgbClr val="FFFF00"/>
                </a:solidFill>
              </a:rPr>
              <a:t> arbre décisionnel) +++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804248" y="614614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 smtClean="0">
                <a:solidFill>
                  <a:srgbClr val="FFFF00"/>
                </a:solidFill>
              </a:rPr>
              <a:t>Merci pour votre attention et votre confiance… </a:t>
            </a:r>
            <a:endParaRPr lang="fr-FR" sz="14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95736" y="332656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</a:rPr>
              <a:t>Examen clinique avant tout</a:t>
            </a:r>
            <a:endParaRPr lang="fr-FR" sz="3200" b="1" dirty="0">
              <a:solidFill>
                <a:srgbClr val="FFFF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267744" y="1833786"/>
            <a:ext cx="48965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FF00"/>
                </a:solidFill>
              </a:rPr>
              <a:t>- Douleur / circonstances</a:t>
            </a:r>
          </a:p>
          <a:p>
            <a:r>
              <a:rPr lang="fr-FR" sz="2800" b="1" dirty="0" smtClean="0">
                <a:solidFill>
                  <a:srgbClr val="FFFF00"/>
                </a:solidFill>
              </a:rPr>
              <a:t>- Epanchement </a:t>
            </a:r>
          </a:p>
          <a:p>
            <a:r>
              <a:rPr lang="fr-FR" sz="2800" b="1" dirty="0" smtClean="0">
                <a:solidFill>
                  <a:srgbClr val="FFFF00"/>
                </a:solidFill>
              </a:rPr>
              <a:t>- Blocage ou Ψ blocages</a:t>
            </a:r>
          </a:p>
          <a:p>
            <a:r>
              <a:rPr lang="fr-FR" sz="2800" b="1" dirty="0" smtClean="0">
                <a:solidFill>
                  <a:srgbClr val="FFFF00"/>
                </a:solidFill>
              </a:rPr>
              <a:t>- Mob. Passives et Actives</a:t>
            </a:r>
          </a:p>
          <a:p>
            <a:r>
              <a:rPr lang="fr-FR" sz="2800" b="1" dirty="0" smtClean="0">
                <a:solidFill>
                  <a:srgbClr val="FFFF00"/>
                </a:solidFill>
              </a:rPr>
              <a:t>- Appareil extenseur (rotule)</a:t>
            </a:r>
          </a:p>
          <a:p>
            <a:r>
              <a:rPr lang="fr-FR" sz="2800" b="1" dirty="0" smtClean="0">
                <a:solidFill>
                  <a:srgbClr val="FFFF00"/>
                </a:solidFill>
              </a:rPr>
              <a:t>- Stabilité</a:t>
            </a:r>
          </a:p>
          <a:p>
            <a:r>
              <a:rPr lang="fr-FR" sz="2800" b="1" dirty="0" smtClean="0">
                <a:solidFill>
                  <a:srgbClr val="FFFF00"/>
                </a:solidFill>
              </a:rPr>
              <a:t>- Kyste pop. ou méniscal</a:t>
            </a:r>
          </a:p>
          <a:p>
            <a:r>
              <a:rPr lang="fr-FR" sz="2800" b="1" dirty="0" smtClean="0">
                <a:solidFill>
                  <a:srgbClr val="FFFF00"/>
                </a:solidFill>
              </a:rPr>
              <a:t>- Axe mb 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483768" y="404664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</a:rPr>
              <a:t>Diagnostic différentiel</a:t>
            </a:r>
            <a:endParaRPr lang="fr-FR" sz="3200" b="1" dirty="0">
              <a:solidFill>
                <a:srgbClr val="FFFF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67544" y="2132856"/>
            <a:ext cx="84249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rgbClr val="FFFF00"/>
                </a:solidFill>
              </a:rPr>
              <a:t>- </a:t>
            </a:r>
            <a:r>
              <a:rPr lang="fr-FR" sz="2800" dirty="0" err="1" smtClean="0">
                <a:solidFill>
                  <a:srgbClr val="FFFF00"/>
                </a:solidFill>
              </a:rPr>
              <a:t>Neuro</a:t>
            </a:r>
            <a:r>
              <a:rPr lang="fr-FR" sz="2800" dirty="0" smtClean="0">
                <a:solidFill>
                  <a:srgbClr val="FFFF00"/>
                </a:solidFill>
              </a:rPr>
              <a:t> : rachis, Cruralgie (Δ </a:t>
            </a:r>
            <a:r>
              <a:rPr lang="fr-FR" sz="2800" dirty="0" err="1" smtClean="0">
                <a:solidFill>
                  <a:srgbClr val="FFFF00"/>
                </a:solidFill>
              </a:rPr>
              <a:t>ète</a:t>
            </a:r>
            <a:r>
              <a:rPr lang="fr-FR" sz="2800" dirty="0" smtClean="0">
                <a:solidFill>
                  <a:srgbClr val="FFFF00"/>
                </a:solidFill>
              </a:rPr>
              <a:t>), SEP, AVC…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- Vasculaire 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- Σ  </a:t>
            </a:r>
            <a:r>
              <a:rPr lang="fr-FR" sz="2800" dirty="0" err="1" smtClean="0">
                <a:solidFill>
                  <a:srgbClr val="FFFF00"/>
                </a:solidFill>
              </a:rPr>
              <a:t>Inflam</a:t>
            </a:r>
            <a:r>
              <a:rPr lang="fr-FR" sz="2800" dirty="0" smtClean="0">
                <a:solidFill>
                  <a:srgbClr val="FFFF00"/>
                </a:solidFill>
              </a:rPr>
              <a:t>. ou Tumoral (PAR, </a:t>
            </a:r>
            <a:r>
              <a:rPr lang="fr-FR" sz="2800" dirty="0" err="1" smtClean="0">
                <a:solidFill>
                  <a:srgbClr val="FFFF00"/>
                </a:solidFill>
              </a:rPr>
              <a:t>O.chondromatose</a:t>
            </a:r>
            <a:r>
              <a:rPr lang="fr-FR" sz="2800" dirty="0" smtClean="0">
                <a:solidFill>
                  <a:srgbClr val="FFFF00"/>
                </a:solidFill>
              </a:rPr>
              <a:t>,   goutte)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- HANCHE +++</a:t>
            </a:r>
            <a:endParaRPr lang="fr-FR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59632" y="467961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FFFF00"/>
                </a:solidFill>
              </a:rPr>
              <a:t>A ce stade clinique du genou (dégénératif)</a:t>
            </a:r>
            <a:endParaRPr lang="fr-FR" sz="3200" dirty="0">
              <a:solidFill>
                <a:srgbClr val="FFFF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11560" y="2402885"/>
            <a:ext cx="79208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sz="2800" dirty="0" smtClean="0">
                <a:solidFill>
                  <a:srgbClr val="FFFF00"/>
                </a:solidFill>
              </a:rPr>
              <a:t> Genou </a:t>
            </a:r>
            <a:r>
              <a:rPr lang="fr-FR" sz="2800" dirty="0" smtClean="0">
                <a:solidFill>
                  <a:srgbClr val="FF0000"/>
                </a:solidFill>
              </a:rPr>
              <a:t>bloqué</a:t>
            </a:r>
            <a:r>
              <a:rPr lang="fr-FR" sz="2800" dirty="0" smtClean="0">
                <a:solidFill>
                  <a:srgbClr val="FFFF00"/>
                </a:solidFill>
              </a:rPr>
              <a:t> : Arthroscopie en urgence</a:t>
            </a:r>
          </a:p>
          <a:p>
            <a:pPr>
              <a:buFontTx/>
              <a:buChar char="-"/>
            </a:pPr>
            <a:r>
              <a:rPr lang="fr-FR" sz="2800" dirty="0" smtClean="0">
                <a:solidFill>
                  <a:srgbClr val="FFFF00"/>
                </a:solidFill>
              </a:rPr>
              <a:t> Genou </a:t>
            </a:r>
            <a:r>
              <a:rPr lang="fr-FR" sz="2800" dirty="0" smtClean="0">
                <a:solidFill>
                  <a:srgbClr val="FF0000"/>
                </a:solidFill>
              </a:rPr>
              <a:t>instable</a:t>
            </a:r>
            <a:r>
              <a:rPr lang="fr-FR" sz="2800" dirty="0" smtClean="0">
                <a:solidFill>
                  <a:srgbClr val="FFFF00"/>
                </a:solidFill>
              </a:rPr>
              <a:t> : il faut le stabiliser + notion d’ « économie méniscale » pour ne pas aggraver le risque arthrosique (… PTG )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123728" y="4941168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FF0000"/>
                </a:solidFill>
              </a:rPr>
              <a:t>CS  CHIRURGICALE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1937408" y="5013176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483768" y="548680"/>
            <a:ext cx="4248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FFFF00"/>
                </a:solidFill>
              </a:rPr>
              <a:t>Bilan radiographique</a:t>
            </a:r>
            <a:endParaRPr lang="fr-FR" sz="3200" dirty="0">
              <a:solidFill>
                <a:srgbClr val="FFFF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987824" y="1772816"/>
            <a:ext cx="3168352" cy="23083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FFFF00"/>
                </a:solidFill>
              </a:rPr>
              <a:t>-  F en charge</a:t>
            </a:r>
          </a:p>
          <a:p>
            <a:r>
              <a:rPr lang="fr-FR" sz="3600" dirty="0" smtClean="0">
                <a:solidFill>
                  <a:srgbClr val="FFFF00"/>
                </a:solidFill>
              </a:rPr>
              <a:t>-  Schuss ++ </a:t>
            </a:r>
          </a:p>
          <a:p>
            <a:r>
              <a:rPr lang="fr-FR" sz="3600" dirty="0" smtClean="0">
                <a:solidFill>
                  <a:srgbClr val="FFFF00"/>
                </a:solidFill>
              </a:rPr>
              <a:t>-  P Strict 30° F</a:t>
            </a:r>
          </a:p>
          <a:p>
            <a:r>
              <a:rPr lang="fr-FR" sz="3600" dirty="0" smtClean="0">
                <a:solidFill>
                  <a:srgbClr val="FFFF00"/>
                </a:solidFill>
              </a:rPr>
              <a:t>-  DFP 30°F  </a:t>
            </a:r>
            <a:endParaRPr lang="fr-FR" sz="3600" dirty="0">
              <a:solidFill>
                <a:srgbClr val="FFFF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195736" y="4365104"/>
            <a:ext cx="51845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FF00"/>
                </a:solidFill>
              </a:rPr>
              <a:t>A- RX normales</a:t>
            </a:r>
          </a:p>
          <a:p>
            <a:r>
              <a:rPr lang="fr-FR" sz="2400" dirty="0" smtClean="0">
                <a:solidFill>
                  <a:srgbClr val="FFFF00"/>
                </a:solidFill>
              </a:rPr>
              <a:t>B- Pincement FT modéré</a:t>
            </a:r>
          </a:p>
          <a:p>
            <a:r>
              <a:rPr lang="fr-FR" sz="2400" dirty="0" smtClean="0">
                <a:solidFill>
                  <a:srgbClr val="FFFF00"/>
                </a:solidFill>
              </a:rPr>
              <a:t>C- Pincement FT &gt; 50%</a:t>
            </a:r>
          </a:p>
          <a:p>
            <a:r>
              <a:rPr lang="fr-FR" sz="2400" dirty="0" smtClean="0">
                <a:solidFill>
                  <a:srgbClr val="FFFF00"/>
                </a:solidFill>
              </a:rPr>
              <a:t>D- Ostéonécrose (condyle fémoral)</a:t>
            </a:r>
          </a:p>
          <a:p>
            <a:r>
              <a:rPr lang="fr-FR" sz="2400" dirty="0" smtClean="0">
                <a:solidFill>
                  <a:srgbClr val="FFFF00"/>
                </a:solidFill>
              </a:rPr>
              <a:t>E- Pincement FP +/- subluxation rotule</a:t>
            </a:r>
            <a:endParaRPr lang="fr-FR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43608" y="116632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Il n’y a pas que les ménisques dans le genou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779912" y="62068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MAIS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979712" y="1052736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Il y a aussi les ménisques…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979712" y="1556792"/>
            <a:ext cx="5184576" cy="181588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rgbClr val="FFFF00"/>
                </a:solidFill>
              </a:rPr>
              <a:t>- Amortissement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- Congruence articulaire (stabilité)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- Lubrification articulaire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- Proprioceptivité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11560" y="3861048"/>
            <a:ext cx="7992888" cy="15696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FF00"/>
                </a:solidFill>
              </a:rPr>
              <a:t>- On est en appui dessus !</a:t>
            </a:r>
          </a:p>
          <a:p>
            <a:r>
              <a:rPr lang="fr-FR" sz="2400" dirty="0" smtClean="0">
                <a:solidFill>
                  <a:srgbClr val="FFFF00"/>
                </a:solidFill>
              </a:rPr>
              <a:t>- 1000 à 2000 pas / jour</a:t>
            </a:r>
          </a:p>
          <a:p>
            <a:r>
              <a:rPr lang="fr-FR" sz="2400" dirty="0" smtClean="0">
                <a:solidFill>
                  <a:srgbClr val="FFFF00"/>
                </a:solidFill>
              </a:rPr>
              <a:t>- Traumatismes (ménisque traumatique)</a:t>
            </a:r>
          </a:p>
          <a:p>
            <a:r>
              <a:rPr lang="fr-FR" sz="2400" dirty="0" smtClean="0">
                <a:solidFill>
                  <a:srgbClr val="FFFF00"/>
                </a:solidFill>
              </a:rPr>
              <a:t>- Microtraumatismes prof. ou sportifs (ménisque dégénératif)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211960" y="3284984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FFFF00"/>
                </a:solidFill>
              </a:rPr>
              <a:t>+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11560" y="5877272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FFFF00"/>
                </a:solidFill>
              </a:rPr>
              <a:t>La lésion méniscale est une pathologie fréquente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283968" y="5445224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FFFF00"/>
                </a:solidFill>
              </a:rPr>
              <a:t>=</a:t>
            </a:r>
            <a:endParaRPr lang="fr-FR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71600" y="3789040"/>
            <a:ext cx="7272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FFFF00"/>
                </a:solidFill>
              </a:rPr>
              <a:t>Néanmoins cette banalité n’est cependant pas un argument suffisant pour proposer devant toute suspicion diagnostique une arthroscopie avec une arrière-pensée de méniscectomie…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71600" y="231031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La lésion méniscale est une pathologie fréquente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267744" y="1109062"/>
            <a:ext cx="6336704" cy="181588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rgbClr val="FFFF00"/>
                </a:solidFill>
              </a:rPr>
              <a:t>- Ménisque traumatique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- Ménisque dégénératif (sans vrai trauma)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- Méniscarthrose (+ arthrose)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- (Ménisque congénital)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07504" y="1630541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Classification </a:t>
            </a:r>
          </a:p>
          <a:p>
            <a:pPr algn="ctr"/>
            <a:r>
              <a:rPr lang="fr-FR" dirty="0" smtClean="0">
                <a:solidFill>
                  <a:srgbClr val="FFFF00"/>
                </a:solidFill>
              </a:rPr>
              <a:t>étio-pathogénique</a:t>
            </a:r>
            <a:endParaRPr lang="fr-F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3337440" y="487096"/>
            <a:ext cx="2394693" cy="4246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2195736" y="404664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Frontières floues entre les lésions méniscales traumatiques / dégénératives / arthrosiques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55576" y="4293096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FF00"/>
                </a:solidFill>
              </a:rPr>
              <a:t>Interconnexions / potentialisations / décompensations entre ces 3 entités anatomo-cliniques</a:t>
            </a:r>
            <a:endParaRPr lang="fr-FR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691680" y="188640"/>
            <a:ext cx="5616624" cy="5232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FFFF00"/>
                </a:solidFill>
              </a:rPr>
              <a:t>Lésions méniscales « traumatiques »</a:t>
            </a:r>
            <a:endParaRPr lang="fr-FR" sz="2800" dirty="0">
              <a:solidFill>
                <a:srgbClr val="FFFF00"/>
              </a:solidFill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908720"/>
            <a:ext cx="4133850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-36512" y="6021288"/>
            <a:ext cx="4392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FF00"/>
                </a:solidFill>
              </a:rPr>
              <a:t>Classification des lésions méniscales traumatiques (</a:t>
            </a:r>
            <a:r>
              <a:rPr lang="fr-FR" sz="1400" dirty="0" err="1" smtClean="0">
                <a:solidFill>
                  <a:srgbClr val="FFFF00"/>
                </a:solidFill>
              </a:rPr>
              <a:t>Trillat</a:t>
            </a:r>
            <a:r>
              <a:rPr lang="fr-FR" sz="1400" dirty="0" smtClean="0">
                <a:solidFill>
                  <a:srgbClr val="FFFF00"/>
                </a:solidFill>
              </a:rPr>
              <a:t>)</a:t>
            </a:r>
            <a:endParaRPr lang="fr-FR" sz="1400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355976" y="2636912"/>
            <a:ext cx="4427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+ lésions radiales (surtout Ménisque externe)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115616" y="6279123"/>
            <a:ext cx="2016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>
                <a:solidFill>
                  <a:srgbClr val="FFFF00"/>
                </a:solidFill>
              </a:rPr>
              <a:t>(surtout Ménisque interne)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355976" y="3140968"/>
            <a:ext cx="421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+ clivages horizontaux (plutôt dégénératifs)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355976" y="3645024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+ désinsertions périphériques : </a:t>
            </a:r>
          </a:p>
          <a:p>
            <a:r>
              <a:rPr lang="fr-FR" dirty="0" smtClean="0">
                <a:solidFill>
                  <a:srgbClr val="FFFF00"/>
                </a:solidFill>
              </a:rPr>
              <a:t>« économie méniscale » surtout si sujet jeune, Ménisque externe, laxité, défaut d’axe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355976" y="472514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+ lésions complexes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148064" y="5499229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FF00"/>
                </a:solidFill>
              </a:rPr>
              <a:t>Lésions plutôt verticales et  </a:t>
            </a:r>
            <a:r>
              <a:rPr lang="fr-FR" sz="2400" b="1" dirty="0" smtClean="0">
                <a:solidFill>
                  <a:srgbClr val="FF0000"/>
                </a:solidFill>
              </a:rPr>
              <a:t>chirurgicales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283968" y="1137518"/>
            <a:ext cx="4824536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Fissures verticales longitudinales +/-transfixiantes</a:t>
            </a:r>
          </a:p>
          <a:p>
            <a:r>
              <a:rPr lang="fr-FR" dirty="0" smtClean="0">
                <a:solidFill>
                  <a:srgbClr val="FFFF00"/>
                </a:solidFill>
              </a:rPr>
              <a:t>Languettes</a:t>
            </a:r>
          </a:p>
          <a:p>
            <a:r>
              <a:rPr lang="fr-FR" dirty="0" smtClean="0">
                <a:solidFill>
                  <a:srgbClr val="FFFF00"/>
                </a:solidFill>
              </a:rPr>
              <a:t>Anses de seau</a:t>
            </a:r>
            <a:endParaRPr lang="fr-F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974</Words>
  <Application>Microsoft Office PowerPoint</Application>
  <PresentationFormat>Affichage à l'écran (4:3)</PresentationFormat>
  <Paragraphs>216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Fred</dc:creator>
  <cp:lastModifiedBy>Fred</cp:lastModifiedBy>
  <cp:revision>72</cp:revision>
  <dcterms:created xsi:type="dcterms:W3CDTF">2012-12-08T16:32:55Z</dcterms:created>
  <dcterms:modified xsi:type="dcterms:W3CDTF">2012-12-09T16:59:09Z</dcterms:modified>
</cp:coreProperties>
</file>