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i="1" sz="24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19250" y="673100"/>
            <a:ext cx="9758016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8919"/>
            <a:ext cx="5334001" cy="82169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31000" y="4965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1000" y="635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iarrhée chronique de l’adult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Diarrhée chronique de l’adulte</a:t>
            </a:r>
          </a:p>
        </p:txBody>
      </p:sp>
      <p:sp>
        <p:nvSpPr>
          <p:cNvPr id="120" name="Corps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Vous êtes concernés par 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 defTabSz="525779">
              <a:defRPr sz="7200"/>
            </a:pPr>
            <a:r>
              <a:t>Vous êtes concernés par : </a:t>
            </a:r>
          </a:p>
        </p:txBody>
      </p:sp>
      <p:sp>
        <p:nvSpPr>
          <p:cNvPr id="147" name="Diarrhée motrice fonctionnell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Diarrhée motrice fonctionnelle</a:t>
            </a:r>
          </a:p>
          <a:p>
            <a:pPr/>
            <a:r>
              <a:t>Diarrhée chronique parasitaire du retour</a:t>
            </a:r>
          </a:p>
          <a:p>
            <a:pPr/>
            <a:r>
              <a:t>Maladie cœliaque (et encore)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outes les autr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Toutes les autres</a:t>
            </a:r>
          </a:p>
        </p:txBody>
      </p:sp>
      <p:sp>
        <p:nvSpPr>
          <p:cNvPr id="150" name="Imagerie abdominal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Imagerie abdominale</a:t>
            </a:r>
          </a:p>
          <a:p>
            <a:pPr/>
            <a:r>
              <a:t>Bilan endoscopique </a:t>
            </a:r>
          </a:p>
          <a:p>
            <a:pPr lvl="1"/>
            <a:r>
              <a:t>haut biopsies duodénales (parasitose, atrophie) </a:t>
            </a:r>
          </a:p>
          <a:p>
            <a:pPr lvl="1"/>
            <a:r>
              <a:t> bas avec iléoscopie </a:t>
            </a:r>
          </a:p>
          <a:p>
            <a:pPr lvl="2"/>
            <a:r>
              <a:t>colite microscopique (biopsies coliques étagées)</a:t>
            </a:r>
          </a:p>
          <a:p>
            <a:pPr lvl="2"/>
            <a:r>
              <a:t>anomalie muqueuses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D. motrice fonctionnel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72516">
              <a:defRPr sz="7840"/>
            </a:lvl1pPr>
          </a:lstStyle>
          <a:p>
            <a:pPr/>
            <a:r>
              <a:t>D. motrice fonctionnelle</a:t>
            </a:r>
          </a:p>
        </p:txBody>
      </p:sp>
      <p:sp>
        <p:nvSpPr>
          <p:cNvPr id="153" name="Age?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Age?</a:t>
            </a:r>
          </a:p>
          <a:p>
            <a:pPr/>
            <a:r>
              <a:t>Interrogatoire?</a:t>
            </a:r>
          </a:p>
          <a:p>
            <a:pPr/>
            <a:r>
              <a:t>Examen clinique?</a:t>
            </a:r>
          </a:p>
          <a:p>
            <a:pPr/>
            <a:r>
              <a:t>Biologie?</a:t>
            </a:r>
          </a:p>
          <a:p>
            <a:pPr/>
            <a:r>
              <a:t>Imagerie?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Donc vous prenez en charge la D. du SD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Donc vous prenez en charge la D. du SDI</a:t>
            </a:r>
          </a:p>
        </p:txBody>
      </p:sp>
      <p:sp>
        <p:nvSpPr>
          <p:cNvPr id="156" name="&lt; de 40 an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46709" indent="-346709" defTabSz="455675">
              <a:spcBef>
                <a:spcPts val="3200"/>
              </a:spcBef>
              <a:defRPr sz="2496"/>
            </a:pPr>
            <a:r>
              <a:t>&lt; de 40 ans</a:t>
            </a:r>
          </a:p>
          <a:p>
            <a:pPr marL="346709" indent="-346709" defTabSz="455675">
              <a:spcBef>
                <a:spcPts val="3200"/>
              </a:spcBef>
              <a:defRPr sz="2496"/>
            </a:pPr>
            <a:r>
              <a:t>tableau typique :</a:t>
            </a:r>
          </a:p>
          <a:p>
            <a:pPr lvl="1" marL="693419" indent="-346709" defTabSz="455675">
              <a:spcBef>
                <a:spcPts val="3200"/>
              </a:spcBef>
              <a:defRPr sz="2496"/>
            </a:pPr>
            <a:r>
              <a:t>long passé de signes digestifs</a:t>
            </a:r>
          </a:p>
          <a:p>
            <a:pPr lvl="1" marL="693419" indent="-346709" defTabSz="455675">
              <a:spcBef>
                <a:spcPts val="3200"/>
              </a:spcBef>
              <a:defRPr sz="2496"/>
            </a:pPr>
            <a:r>
              <a:t>examen clinique normal</a:t>
            </a:r>
          </a:p>
          <a:p>
            <a:pPr lvl="1" marL="693419" indent="-346709" defTabSz="455675">
              <a:spcBef>
                <a:spcPts val="3200"/>
              </a:spcBef>
              <a:defRPr sz="2496"/>
            </a:pPr>
            <a:r>
              <a:t>selles matinales post prandiales avec urgences défécatoires et résidus alimentaires</a:t>
            </a:r>
          </a:p>
          <a:p>
            <a:pPr lvl="1" marL="693419" indent="-346709" defTabSz="455675">
              <a:spcBef>
                <a:spcPts val="3200"/>
              </a:spcBef>
              <a:defRPr sz="2496"/>
            </a:pPr>
            <a:r>
              <a:t>biologie normale (CRP, Ig A antitransglutaminases), pas de coproculture</a:t>
            </a:r>
          </a:p>
          <a:p>
            <a:pPr marL="346709" indent="-346709" defTabSz="455675">
              <a:spcBef>
                <a:spcPts val="3200"/>
              </a:spcBef>
              <a:defRPr sz="2496"/>
            </a:pPr>
            <a:r>
              <a:t>Traitement : antispasmodiques, pansements, lopéramide, … probiotiques, méthodes comportementales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resque tous les autres 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49148">
              <a:defRPr sz="7519"/>
            </a:lvl1pPr>
          </a:lstStyle>
          <a:p>
            <a:pPr/>
            <a:r>
              <a:t>Presque tous les autres : </a:t>
            </a:r>
          </a:p>
        </p:txBody>
      </p:sp>
      <p:sp>
        <p:nvSpPr>
          <p:cNvPr id="159" name="Endoscopie digestive exhaustive avec histologie (même la maladie cœliaque que vous aurez diagnostiqué)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Endoscopie digestive exhaustive avec histologie (même la maladie cœliaque que vous aurez diagnostiqué)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La colite microscopiqu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66674">
              <a:defRPr sz="7760"/>
            </a:lvl1pPr>
          </a:lstStyle>
          <a:p>
            <a:pPr/>
            <a:r>
              <a:t>La colite microscopique</a:t>
            </a:r>
          </a:p>
        </p:txBody>
      </p:sp>
      <p:sp>
        <p:nvSpPr>
          <p:cNvPr id="162" name="Y penser : diarrhée motrice : selles abondantes, amaigrissemen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Y penser : diarrhée motrice : selles abondantes, amaigrissement</a:t>
            </a:r>
          </a:p>
          <a:p>
            <a:pPr/>
            <a:r>
              <a:t>déclenchée par la prise de médicament : Acarbose, Cyclo 3 Cirkan, Sertraline, Ticlopidine, Lansoprazole, Ranitidine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Défini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Définition</a:t>
            </a:r>
          </a:p>
        </p:txBody>
      </p:sp>
      <p:sp>
        <p:nvSpPr>
          <p:cNvPr id="123" name="Selles 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11150" indent="-311150" defTabSz="408940">
              <a:spcBef>
                <a:spcPts val="2900"/>
              </a:spcBef>
              <a:defRPr sz="2240"/>
            </a:pPr>
            <a:r>
              <a:t>Selles : 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Trop fréquentes &gt; 3/J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Trop abondantes &gt; 200 g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De consistance anormale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Depuis plus d’un mois</a:t>
            </a:r>
          </a:p>
          <a:p>
            <a:pPr marL="311150" indent="-311150" defTabSz="408940">
              <a:spcBef>
                <a:spcPts val="2900"/>
              </a:spcBef>
              <a:defRPr sz="2240"/>
            </a:pPr>
            <a:r>
              <a:t>Diagnostic différentiel : 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dyschésie (fécalome, trouble de la statique pelvienne)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Incontinence anale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fausse diarrhée du constipé (scyballes et glaires)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Les grands mécanismes de diarrhées chroniques 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Les grands mécanismes de diarrhées chroniques : </a:t>
            </a:r>
          </a:p>
        </p:txBody>
      </p:sp>
      <p:sp>
        <p:nvSpPr>
          <p:cNvPr id="126" name="Motric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Motrices</a:t>
            </a:r>
          </a:p>
          <a:p>
            <a:pPr/>
            <a:r>
              <a:t>Osmotiques</a:t>
            </a:r>
          </a:p>
          <a:p>
            <a:pPr/>
            <a:r>
              <a:t>Par malabsorption</a:t>
            </a:r>
          </a:p>
          <a:p>
            <a:pPr/>
            <a:r>
              <a:t>Sécrétoires</a:t>
            </a:r>
          </a:p>
          <a:p>
            <a:pPr/>
            <a:r>
              <a:t>Exsudatives ou lésionnelles</a:t>
            </a:r>
          </a:p>
          <a:p>
            <a:pPr/>
            <a:r>
              <a:t>Les mécanismes sont souvent intriqués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assons en revue les étiologi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Passons en revue les étiologies</a:t>
            </a:r>
          </a:p>
        </p:txBody>
      </p:sp>
      <p:sp>
        <p:nvSpPr>
          <p:cNvPr id="129" name="Corps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D. Motric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D. Motrices</a:t>
            </a:r>
          </a:p>
        </p:txBody>
      </p:sp>
      <p:sp>
        <p:nvSpPr>
          <p:cNvPr id="132" name="Intestin irritable ++++++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82270" indent="-382270" defTabSz="502412">
              <a:spcBef>
                <a:spcPts val="3600"/>
              </a:spcBef>
              <a:defRPr sz="2752"/>
            </a:pPr>
            <a:r>
              <a:t>Intestin irritable ++++++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t>hyperthyroïdie (c’est même controversé)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t>tumeurs carcinoïdes (c’est rare, uniquement au stade métastatique)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t>cancer médullaire de la thyroïde…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t>dysautonomie</a:t>
            </a:r>
          </a:p>
          <a:p>
            <a:pPr lvl="1" marL="764540" indent="-382270" defTabSz="502412">
              <a:spcBef>
                <a:spcPts val="3600"/>
              </a:spcBef>
              <a:defRPr sz="2752"/>
            </a:pPr>
            <a:r>
              <a:t>diabète</a:t>
            </a:r>
          </a:p>
          <a:p>
            <a:pPr lvl="1" marL="764540" indent="-382270" defTabSz="502412">
              <a:spcBef>
                <a:spcPts val="3600"/>
              </a:spcBef>
              <a:defRPr sz="2752"/>
            </a:pPr>
            <a:r>
              <a:t>maladies neurologiques dégénératives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D. osmotiqu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D. osmotiques</a:t>
            </a:r>
          </a:p>
        </p:txBody>
      </p:sp>
      <p:sp>
        <p:nvSpPr>
          <p:cNvPr id="135" name="ingestion de grandes quantités de lactose ou de sucres alcool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ingestion de grandes quantités de lactose ou de sucres alcools</a:t>
            </a:r>
          </a:p>
          <a:p>
            <a:pPr/>
            <a:r>
              <a:t>Mg</a:t>
            </a:r>
          </a:p>
          <a:p>
            <a:pPr/>
            <a:r>
              <a:t>ingestion cachée de laxatifs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Malabsorp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Malabsorption</a:t>
            </a:r>
          </a:p>
        </p:txBody>
      </p:sp>
      <p:sp>
        <p:nvSpPr>
          <p:cNvPr id="138" name="maladie cœliaqu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11150" indent="-311150" defTabSz="408940">
              <a:spcBef>
                <a:spcPts val="2900"/>
              </a:spcBef>
              <a:defRPr sz="2240"/>
            </a:pPr>
            <a:r>
              <a:t>maladie cœliaque</a:t>
            </a:r>
          </a:p>
          <a:p>
            <a:pPr marL="311150" indent="-311150" defTabSz="408940">
              <a:spcBef>
                <a:spcPts val="2900"/>
              </a:spcBef>
              <a:defRPr sz="2240"/>
            </a:pPr>
            <a:r>
              <a:t>maladie de Crohn</a:t>
            </a:r>
          </a:p>
          <a:p>
            <a:pPr marL="311150" indent="-311150" defTabSz="408940">
              <a:spcBef>
                <a:spcPts val="2900"/>
              </a:spcBef>
              <a:defRPr sz="2240"/>
            </a:pPr>
            <a:r>
              <a:t>causes rares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entérites radiques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résection du grêle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entéropathies médicamenteuses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ischémie mésentérique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pullulation microbienne</a:t>
            </a:r>
          </a:p>
          <a:p>
            <a:pPr lvl="1" marL="622300" indent="-311150" defTabSz="408940">
              <a:spcBef>
                <a:spcPts val="2900"/>
              </a:spcBef>
              <a:defRPr sz="2240"/>
            </a:pPr>
            <a:r>
              <a:t>maladie de Whipple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D. sécrétoir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D. sécrétoires</a:t>
            </a:r>
          </a:p>
        </p:txBody>
      </p:sp>
      <p:sp>
        <p:nvSpPr>
          <p:cNvPr id="141" name="colites 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colites :</a:t>
            </a:r>
          </a:p>
          <a:p>
            <a:pPr lvl="1"/>
            <a:r>
              <a:t>Crohn</a:t>
            </a:r>
          </a:p>
          <a:p>
            <a:pPr lvl="1"/>
            <a:r>
              <a:t>C. microscopiques</a:t>
            </a:r>
          </a:p>
          <a:p>
            <a:pPr/>
            <a:r>
              <a:t>Parasitoses sur contexte d’immunodépression</a:t>
            </a:r>
          </a:p>
          <a:p>
            <a:pPr/>
            <a:r>
              <a:t>Tumeurs endocrines : gastrinome VIP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D. exsudatives ou lésionnell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D. exsudatives ou lésionnelles</a:t>
            </a:r>
          </a:p>
        </p:txBody>
      </p:sp>
      <p:sp>
        <p:nvSpPr>
          <p:cNvPr id="144" name="Croh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Crohn</a:t>
            </a:r>
          </a:p>
          <a:p>
            <a:pPr/>
            <a:r>
              <a:t>Obstacle au drainage lymphatique intestinal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