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re et sous-titr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Texte du titre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 photo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Saisissez une citation ici.</a:t>
            </a:r>
          </a:p>
        </p:txBody>
      </p:sp>
      <p:sp>
        <p:nvSpPr>
          <p:cNvPr id="123" name="Shape 123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838787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Gilles Alain</a:t>
            </a:r>
          </a:p>
        </p:txBody>
      </p:sp>
      <p:sp>
        <p:nvSpPr>
          <p:cNvPr id="124" name="Shape 124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tre citatio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Saisissez une citation ici.</a:t>
            </a:r>
          </a:p>
        </p:txBody>
      </p:sp>
      <p:sp>
        <p:nvSpPr>
          <p:cNvPr id="133" name="Shape 133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Gilles Alain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 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Texte du titre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tres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Texte du titre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Texte du titre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Texte du titre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 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92" name="Shape 92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1pPr>
            <a:lvl2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2pPr>
            <a:lvl3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3pPr>
            <a:lvl4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4pPr>
            <a:lvl5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A6AAA9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boulognedigu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7" name="Shape 167"/>
          <p:cNvSpPr/>
          <p:nvPr>
            <p:ph type="body" idx="14"/>
          </p:nvPr>
        </p:nvSpPr>
        <p:spPr>
          <a:xfrm flipV="1">
            <a:off x="406400" y="2737294"/>
            <a:ext cx="12192000" cy="263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" name="Shape 168"/>
          <p:cNvSpPr/>
          <p:nvPr>
            <p:ph type="title"/>
          </p:nvPr>
        </p:nvSpPr>
        <p:spPr>
          <a:xfrm>
            <a:off x="406400" y="7327900"/>
            <a:ext cx="12192000" cy="2705100"/>
          </a:xfrm>
          <a:prstGeom prst="rect">
            <a:avLst/>
          </a:prstGeom>
        </p:spPr>
        <p:txBody>
          <a:bodyPr/>
          <a:lstStyle>
            <a:lvl1pPr defTabSz="549148">
              <a:defRPr sz="15980"/>
            </a:lvl1pPr>
          </a:lstStyle>
          <a:p>
            <a:pPr/>
            <a:r>
              <a:t>pièges à domicile</a:t>
            </a:r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406400" y="901700"/>
            <a:ext cx="12192000" cy="1803400"/>
          </a:xfrm>
          <a:prstGeom prst="rect">
            <a:avLst/>
          </a:prstGeom>
        </p:spPr>
        <p:txBody>
          <a:bodyPr/>
          <a:lstStyle/>
          <a:p>
            <a:pPr/>
            <a:r>
              <a:t>Douleurs abdominales aiguës</a:t>
            </a:r>
          </a:p>
        </p:txBody>
      </p:sp>
      <p:sp>
        <p:nvSpPr>
          <p:cNvPr id="170" name="Shape 170"/>
          <p:cNvSpPr/>
          <p:nvPr/>
        </p:nvSpPr>
        <p:spPr>
          <a:xfrm>
            <a:off x="2639032" y="406400"/>
            <a:ext cx="772673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Dr Romain VERHAEGHE - Chirurgie Viscérale, Endocrinienne et de l’Obésité</a:t>
            </a:r>
          </a:p>
          <a:p>
            <a:pPr algn="ctr">
              <a:defRPr i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Groupe HPL - Centre MCO Côte d’Opale - Saint Martin Boulogne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206" name="Shape 206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R3 :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Irréductible, environ 3cm</a:t>
            </a:r>
          </a:p>
          <a:p>
            <a:pPr/>
            <a:r>
              <a:t>Discrètement sensible à la palpation appuyée</a:t>
            </a:r>
          </a:p>
          <a:p>
            <a:pPr/>
            <a:r>
              <a:t>Non impulsive</a:t>
            </a:r>
          </a:p>
          <a:p>
            <a:pPr/>
            <a:r>
              <a:t>Sous la ligne de Malgaigne</a:t>
            </a:r>
          </a:p>
          <a:p>
            <a:pPr/>
            <a:r>
              <a:t>Pas de vomissements depuis 48h, selles hier soir et gaz ce matin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210" name="Shape 210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Q4 : diagnostic. QUE FAITES-VOUS ?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Hernie crurale compliquée</a:t>
            </a:r>
          </a:p>
          <a:p>
            <a:pPr/>
            <a:r>
              <a:t>Pas de syndrome occlusif</a:t>
            </a:r>
          </a:p>
          <a:p>
            <a:pPr/>
            <a:r>
              <a:t>Douleur peu intense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214" name="Shape 214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R4 : 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Tentative de réduction herniaire douce</a:t>
            </a:r>
          </a:p>
          <a:p>
            <a:pPr/>
            <a:r>
              <a:t>Avis chirurgical urgent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218" name="Shape 218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PRISE EN CHARGE CHIRURGICALE EN URGENCE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IRRÉDUCTIBLE</a:t>
            </a:r>
          </a:p>
          <a:p>
            <a:pPr/>
            <a:r>
              <a:t>TDM EN URGENCE &lt;1H (DISCUTABLE) QUI CONFIRME UNE HERNIE CRURALE ÉTRANGLÉE </a:t>
            </a:r>
          </a:p>
          <a:p>
            <a:pPr/>
            <a:r>
              <a:t>CHIRURGIE EN URGENCE : </a:t>
            </a:r>
          </a:p>
          <a:p>
            <a:pPr lvl="1"/>
            <a:r>
              <a:t>ABORD ELECTIF + LAPAROTOMIE</a:t>
            </a:r>
          </a:p>
          <a:p>
            <a:pPr lvl="1"/>
            <a:r>
              <a:t>PINCEMENT LATÉRAL DE LA VESSIE</a:t>
            </a:r>
          </a:p>
          <a:p>
            <a:pPr lvl="1"/>
            <a:r>
              <a:t>RAPHIE SIMPLE, PAS DE RESECTION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222" name="Shape 222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SUITES SIMPLES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Petit sérome en post-opératoire</a:t>
            </a:r>
          </a:p>
          <a:p>
            <a:pPr/>
            <a:r>
              <a:t>Pas de douleur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À RETENIR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 algn="just"/>
            <a:r>
              <a: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Avis chirurgical SANS IMAGERIE</a:t>
            </a:r>
            <a:r>
              <a:t> au moindre signe de complication herniaire</a:t>
            </a:r>
          </a:p>
          <a:p>
            <a:pPr algn="just"/>
            <a:r>
              <a: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La douleur</a:t>
            </a:r>
            <a:r>
              <a:t> locale ou abdominale </a:t>
            </a:r>
            <a:r>
              <a: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n’est pas constante</a:t>
            </a:r>
            <a:endParaRPr>
              <a:solidFill>
                <a:srgbClr val="FFFFFF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just"/>
            <a:r>
              <a:t>Le syndrome occlusif n’est présent qu’en cas d’étranglement digestif, et parfois retardé</a:t>
            </a:r>
          </a:p>
          <a:p>
            <a:pPr algn="just"/>
            <a:r>
              <a:rPr>
                <a:solidFill>
                  <a:schemeClr val="accent1">
                    <a:hueOff val="-84091"/>
                    <a:satOff val="15316"/>
                    <a:lumOff val="24313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IRRÉDUCTIBLE : souvent le seul signe d’alarme</a:t>
            </a:r>
            <a:r>
              <a:t> et toujours une urgence chirurgicale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_035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32" name="Shape 232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MLLE CECILIA G. 18 ANS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Jeune femme, à 3 semaines du post-partum (césarienne)</a:t>
            </a:r>
          </a:p>
          <a:p>
            <a:pPr/>
            <a:r>
              <a:t>Douleurs abdominales depuis 3 jours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36" name="Shape 236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Q1 : queLLES douleurs abdO évoquez-vous ?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Post Partum</a:t>
            </a:r>
          </a:p>
          <a:p>
            <a:pPr lvl="1"/>
            <a:r>
              <a:t>musculo-aponévrotiques post-césarienne</a:t>
            </a:r>
          </a:p>
          <a:p>
            <a:pPr lvl="1"/>
            <a:r>
              <a:t>Tranchées (mise au sein) : souvent plus précoces</a:t>
            </a:r>
          </a:p>
          <a:p>
            <a:pPr/>
            <a:r>
              <a:t>Pathologies digestives, urologiques ou gynécologiques classiques autres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40" name="Shape 240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à l’examen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Douleur paroxystique</a:t>
            </a:r>
          </a:p>
          <a:p>
            <a:pPr/>
            <a:r>
              <a:t>En épigastre et hypocondre droit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Mme N. ZAZA 58 ans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406400" y="2749550"/>
            <a:ext cx="12192000" cy="6108700"/>
          </a:xfrm>
          <a:prstGeom prst="rect">
            <a:avLst/>
          </a:prstGeom>
        </p:spPr>
        <p:txBody>
          <a:bodyPr/>
          <a:lstStyle/>
          <a:p>
            <a:pPr/>
            <a:r>
              <a:t>Secrétaire, célibataire</a:t>
            </a:r>
          </a:p>
          <a:p>
            <a:pPr/>
            <a:r>
              <a:t>40kg, 1,50m</a:t>
            </a:r>
          </a:p>
          <a:p>
            <a:pPr/>
            <a:r>
              <a:t>Pas d’ATCD particuliers, G0P0</a:t>
            </a:r>
          </a:p>
          <a:p>
            <a:pPr/>
            <a:r>
              <a:t>Douleur abdominale d’apparition brutale il y a 3 jours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44" name="Shape 244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Q2 : Quels diagnostics évoquez-vous ? 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Lithiase vésiculaire</a:t>
            </a:r>
          </a:p>
          <a:p>
            <a:pPr/>
            <a:r>
              <a:t>Ulcère</a:t>
            </a:r>
          </a:p>
          <a:p>
            <a:pPr/>
            <a:r>
              <a:t>Pleuro-pneumopathie</a:t>
            </a:r>
          </a:p>
          <a:p>
            <a:pPr/>
            <a:r>
              <a:t>Douleurs intercostales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48" name="Shape 248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Q3 : Quels sont les signes de la colique hépatique ? 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Douleur HCD</a:t>
            </a:r>
          </a:p>
          <a:p>
            <a:pPr/>
            <a:r>
              <a:t>Irradiation hémi-ceinture</a:t>
            </a:r>
          </a:p>
          <a:p>
            <a:pPr/>
            <a:r>
              <a:t>Inhibition respiratoire</a:t>
            </a:r>
          </a:p>
          <a:p>
            <a:pPr/>
            <a:r>
              <a:t>Douleur &lt;6h</a:t>
            </a:r>
          </a:p>
          <a:p>
            <a:pPr/>
            <a:r>
              <a:t>Post-prandiale précoce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52" name="Shape 252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La patiente présente un tableau de coliques hépatiques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Signe de Murphy positif : </a:t>
            </a:r>
          </a:p>
          <a:p>
            <a:pPr lvl="1"/>
            <a:r>
              <a:t>douleur à l’inspiration profonde avec inhibition respiratoire</a:t>
            </a:r>
          </a:p>
          <a:p>
            <a:pPr/>
            <a:r>
              <a:t>Douleur  &lt;6h</a:t>
            </a:r>
          </a:p>
          <a:p>
            <a:pPr/>
            <a:r>
              <a:t>Post-prandiale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56" name="Shape 256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Q4 : quels examens demandez-vous ?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SANS URGENCE</a:t>
            </a:r>
          </a:p>
          <a:p>
            <a:pPr/>
            <a:r>
              <a:t>Échographie hépatobiliaire</a:t>
            </a:r>
          </a:p>
          <a:p>
            <a:pPr lvl="1"/>
            <a:r>
              <a:t>Lithiase et signes de complications</a:t>
            </a:r>
          </a:p>
          <a:p>
            <a:pPr/>
            <a:r>
              <a:t>Bilan biologique hépatique complet + NFS et CRP</a:t>
            </a:r>
          </a:p>
          <a:p>
            <a:pPr lvl="1"/>
            <a:r>
              <a:t>Éliminer une cholestase ictérique</a:t>
            </a:r>
          </a:p>
          <a:p>
            <a:pPr lvl="1"/>
            <a:r>
              <a:t>Syndrome inflammatoire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60" name="Shape 260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RÉSULTATS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Lithiase vésiculaire confirmée</a:t>
            </a:r>
          </a:p>
          <a:p>
            <a:pPr/>
            <a:r>
              <a:t>Pas de signe de complication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64" name="Shape 264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Q5 : quel traitement proposez-vous ?</a:t>
            </a: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SANS URGENCE</a:t>
            </a:r>
          </a:p>
          <a:p>
            <a:pPr/>
            <a:r>
              <a:t>Avis chirurgical pour cholécystectomie à froid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68" name="Shape 268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LA LITHIASE VÉSICULAIRE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20% de la population générale (60% de population de plus de 80 ans)</a:t>
            </a:r>
          </a:p>
          <a:p>
            <a:pPr/>
            <a:r>
              <a:t>80% des patients sont asymptomatiques</a:t>
            </a:r>
          </a:p>
          <a:p>
            <a:pPr/>
            <a:r>
              <a:t>20% présentent des complications</a:t>
            </a:r>
          </a:p>
        </p:txBody>
      </p:sp>
      <p:pic>
        <p:nvPicPr>
          <p:cNvPr id="27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0" y="5394677"/>
            <a:ext cx="3683000" cy="293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73" name="Shape 273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LA LITHIASE VÉSICULAIRE : FACTEURS FAVORISANTS</a:t>
            </a:r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Age, sexe Ratio H/F = 1/2</a:t>
            </a:r>
          </a:p>
          <a:p>
            <a:pPr/>
            <a:r>
              <a:t>Surpoids et variation de poids </a:t>
            </a:r>
          </a:p>
          <a:p>
            <a:pPr/>
            <a:r>
              <a:t>Modifications intestinales (chirurgie iléale)</a:t>
            </a:r>
          </a:p>
          <a:p>
            <a:pPr/>
            <a:r>
              <a:t>Grossesses</a:t>
            </a:r>
          </a:p>
          <a:p>
            <a:pPr/>
            <a:r>
              <a:t>Régime hypercalorique</a:t>
            </a:r>
          </a:p>
          <a:p>
            <a:pPr/>
            <a:r>
              <a:t>Causes rares</a:t>
            </a:r>
          </a:p>
        </p:txBody>
      </p:sp>
      <p:pic>
        <p:nvPicPr>
          <p:cNvPr id="27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0" y="5394677"/>
            <a:ext cx="3683000" cy="293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78" name="Shape 278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Q6 : QUELS SONT LES SIGNES D’ALARME DE LA LITHIASE ?</a:t>
            </a:r>
          </a:p>
        </p:txBody>
      </p:sp>
      <p:sp>
        <p:nvSpPr>
          <p:cNvPr id="279" name="Shape 279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Douleur depuis &gt;6h</a:t>
            </a:r>
          </a:p>
          <a:p>
            <a:pPr/>
            <a:r>
              <a:t>Fièvre</a:t>
            </a:r>
          </a:p>
          <a:p>
            <a:pPr/>
            <a:r>
              <a:t>Ictère : selles décolorées, urines foncées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82" name="Shape 282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ÇA SE COMPLIQUE…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Elle revient à votre consultation en urgence quelques jours plus tard</a:t>
            </a:r>
          </a:p>
          <a:p>
            <a:pPr lvl="1"/>
            <a:r>
              <a:t>douleurs depuis &gt;12h</a:t>
            </a:r>
          </a:p>
          <a:p>
            <a:pPr lvl="1"/>
            <a:r>
              <a:t>brutale épigastrique et irradiant dans le dos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Q1 : QUE RECHERCHEZ VOUS À L’INTERROGATOIRE ?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06400" y="2749550"/>
            <a:ext cx="12192000" cy="6108700"/>
          </a:xfrm>
          <a:prstGeom prst="rect">
            <a:avLst/>
          </a:prstGeom>
        </p:spPr>
        <p:txBody>
          <a:bodyPr/>
          <a:lstStyle/>
          <a:p>
            <a:pPr/>
            <a:r>
              <a:t>ATCD Chirurgicaux</a:t>
            </a:r>
          </a:p>
          <a:p>
            <a:pPr/>
            <a:r>
              <a:t>Transit, nausées, vomissements</a:t>
            </a:r>
          </a:p>
          <a:p>
            <a:pPr/>
            <a:r>
              <a:t>Localisation de la douleur, irradiation, rythme</a:t>
            </a:r>
          </a:p>
          <a:p>
            <a:pPr/>
            <a:r>
              <a:t>Signes associés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86" name="Shape 286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Q7 : DIAGNOSTIC ? COMMENT CONFIRMER LE DIAGNOSTIC ?</a:t>
            </a:r>
          </a:p>
        </p:txBody>
      </p:sp>
      <p:sp>
        <p:nvSpPr>
          <p:cNvPr id="287" name="Shape 287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Pancréatite aiguë biliaire</a:t>
            </a:r>
          </a:p>
          <a:p>
            <a:pPr/>
            <a:r>
              <a:t>Diagnostic =</a:t>
            </a:r>
          </a:p>
          <a:p>
            <a:pPr lvl="1">
              <a:def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DOULEUR ADBO + LIPASÉMIE &gt; 3N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90" name="Shape 290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LES COMPLICATIONS : la cholécystite</a:t>
            </a:r>
          </a:p>
        </p:txBody>
      </p:sp>
      <p:sp>
        <p:nvSpPr>
          <p:cNvPr id="291" name="Shape 291"/>
          <p:cNvSpPr/>
          <p:nvPr>
            <p:ph type="body" sz="half" idx="1"/>
          </p:nvPr>
        </p:nvSpPr>
        <p:spPr>
          <a:xfrm>
            <a:off x="406400" y="2791177"/>
            <a:ext cx="6378179" cy="6605043"/>
          </a:xfrm>
          <a:prstGeom prst="rect">
            <a:avLst/>
          </a:prstGeom>
        </p:spPr>
        <p:txBody>
          <a:bodyPr/>
          <a:lstStyle/>
          <a:p>
            <a:pPr/>
            <a:r>
              <a:t>Douleur &gt; 6h. Fièvre. </a:t>
            </a:r>
          </a:p>
          <a:p>
            <a:pPr/>
            <a:r>
              <a:t>Signe écho. / Sd inflam bio</a:t>
            </a:r>
          </a:p>
          <a:p>
            <a:pPr/>
            <a:r>
              <a:t>Ttt : </a:t>
            </a:r>
          </a:p>
          <a:p>
            <a:pPr lvl="1"/>
            <a:r>
              <a: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</a:rPr>
              <a:t>Chirurgie en urgence </a:t>
            </a:r>
            <a:r>
              <a:t>(&lt;72h du début des douleurs) </a:t>
            </a:r>
          </a:p>
          <a:p>
            <a:pPr lvl="1"/>
            <a:r>
              <a: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</a:rPr>
              <a:t>ou ATB</a:t>
            </a:r>
            <a:r>
              <a:t> pendant 10 j et chirurgie à 6-12 semaines </a:t>
            </a:r>
          </a:p>
        </p:txBody>
      </p:sp>
      <p:pic>
        <p:nvPicPr>
          <p:cNvPr id="292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2605" t="0" r="8727" b="0"/>
          <a:stretch>
            <a:fillRect/>
          </a:stretch>
        </p:blipFill>
        <p:spPr>
          <a:xfrm>
            <a:off x="7137487" y="2529477"/>
            <a:ext cx="5619019" cy="5603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295" name="Shape 295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LES COMPLICATIONS : la migration lithiasique</a:t>
            </a:r>
          </a:p>
        </p:txBody>
      </p:sp>
      <p:sp>
        <p:nvSpPr>
          <p:cNvPr id="296" name="Shape 296"/>
          <p:cNvSpPr/>
          <p:nvPr>
            <p:ph type="body" sz="half" idx="1"/>
          </p:nvPr>
        </p:nvSpPr>
        <p:spPr>
          <a:xfrm>
            <a:off x="406400" y="2791177"/>
            <a:ext cx="6378179" cy="6605043"/>
          </a:xfrm>
          <a:prstGeom prst="rect">
            <a:avLst/>
          </a:prstGeom>
        </p:spPr>
        <p:txBody>
          <a:bodyPr/>
          <a:lstStyle/>
          <a:p>
            <a:pPr/>
            <a:r>
              <a:t>Douleur &gt; 6h. </a:t>
            </a:r>
          </a:p>
          <a:p>
            <a:pPr/>
            <a:r>
              <a:t>Écho, Bili-IRM</a:t>
            </a:r>
          </a:p>
          <a:p>
            <a:pPr/>
            <a:r>
              <a:t>Bio Cholestase</a:t>
            </a:r>
          </a:p>
          <a:p>
            <a:pPr/>
            <a:r>
              <a:t>Ttt : </a:t>
            </a:r>
          </a:p>
          <a:p>
            <a:pPr lvl="1">
              <a:def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</a:defRPr>
            </a:pPr>
            <a:r>
              <a:t>Sphinctérotomie endoscopique</a:t>
            </a:r>
          </a:p>
          <a:p>
            <a:pPr lvl="1"/>
            <a:r>
              <a: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</a:rPr>
              <a:t>Cholécystectomie à froid</a:t>
            </a:r>
            <a:r>
              <a:t> </a:t>
            </a:r>
          </a:p>
        </p:txBody>
      </p:sp>
      <p:pic>
        <p:nvPicPr>
          <p:cNvPr id="297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2605" t="0" r="8727" b="0"/>
          <a:stretch>
            <a:fillRect/>
          </a:stretch>
        </p:blipFill>
        <p:spPr>
          <a:xfrm>
            <a:off x="7137487" y="2529477"/>
            <a:ext cx="5619019" cy="5603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300" name="Shape 300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LES COMPLICATIONS : ANGIOCHOLITE</a:t>
            </a:r>
          </a:p>
        </p:txBody>
      </p:sp>
      <p:sp>
        <p:nvSpPr>
          <p:cNvPr id="301" name="Shape 301"/>
          <p:cNvSpPr/>
          <p:nvPr>
            <p:ph type="body" sz="half" idx="1"/>
          </p:nvPr>
        </p:nvSpPr>
        <p:spPr>
          <a:xfrm>
            <a:off x="406400" y="2791177"/>
            <a:ext cx="6378179" cy="6605043"/>
          </a:xfrm>
          <a:prstGeom prst="rect">
            <a:avLst/>
          </a:prstGeom>
        </p:spPr>
        <p:txBody>
          <a:bodyPr/>
          <a:lstStyle/>
          <a:p>
            <a:pPr/>
            <a:r>
              <a:t>Douleur &gt; Fièvre &gt; Ictère</a:t>
            </a:r>
          </a:p>
          <a:p>
            <a:pPr/>
            <a:r>
              <a:t>Écho, Bili-IRM</a:t>
            </a:r>
          </a:p>
          <a:p>
            <a:pPr/>
            <a:r>
              <a:t>Bio Cholestase, sd inflam</a:t>
            </a:r>
          </a:p>
          <a:p>
            <a:pPr/>
            <a:r>
              <a:t>Ttt : </a:t>
            </a:r>
          </a:p>
          <a:p>
            <a:pPr lvl="1">
              <a:def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ATB + Sphinctérotomie endoscopique urgente</a:t>
            </a:r>
          </a:p>
          <a:p>
            <a:pPr lvl="1"/>
            <a:r>
              <a:t>Cholécystectomie à froid </a:t>
            </a:r>
          </a:p>
        </p:txBody>
      </p:sp>
      <p:pic>
        <p:nvPicPr>
          <p:cNvPr id="302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2605" t="0" r="8727" b="0"/>
          <a:stretch>
            <a:fillRect/>
          </a:stretch>
        </p:blipFill>
        <p:spPr>
          <a:xfrm>
            <a:off x="7137487" y="2529477"/>
            <a:ext cx="5619019" cy="5603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305" name="Shape 305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LES COMPLICATIONS : pancrÉATITE AIGUË</a:t>
            </a:r>
          </a:p>
        </p:txBody>
      </p:sp>
      <p:sp>
        <p:nvSpPr>
          <p:cNvPr id="306" name="Shape 306"/>
          <p:cNvSpPr/>
          <p:nvPr>
            <p:ph type="body" idx="1"/>
          </p:nvPr>
        </p:nvSpPr>
        <p:spPr>
          <a:xfrm>
            <a:off x="406400" y="2791177"/>
            <a:ext cx="12098586" cy="6605043"/>
          </a:xfrm>
          <a:prstGeom prst="rect">
            <a:avLst/>
          </a:prstGeom>
        </p:spPr>
        <p:txBody>
          <a:bodyPr/>
          <a:lstStyle/>
          <a:p>
            <a:pPr/>
            <a:r>
              <a:t>Douleur épigastrique irradiant dans le dos</a:t>
            </a:r>
          </a:p>
          <a:p>
            <a:pPr/>
            <a:r>
              <a:t>Échographie, TDM 48h (stade de Balthazar)</a:t>
            </a:r>
          </a:p>
          <a:p>
            <a:pPr/>
            <a:r>
              <a:t>Lipase 3N, sd inflamm</a:t>
            </a:r>
          </a:p>
          <a:p>
            <a:pPr/>
            <a:r>
              <a:t>Ttt : </a:t>
            </a:r>
          </a:p>
          <a:p>
            <a:pPr lvl="1">
              <a:def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Antalgie, remplissage</a:t>
            </a:r>
          </a:p>
          <a:p>
            <a:pPr lvl="1">
              <a:def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Surveillance SI</a:t>
            </a:r>
          </a:p>
          <a:p>
            <a:pPr lvl="1"/>
            <a:r>
              <a:t>Cholécystectomie à froid </a:t>
            </a:r>
          </a:p>
        </p:txBody>
      </p:sp>
      <p:pic>
        <p:nvPicPr>
          <p:cNvPr id="30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00" y="4572000"/>
            <a:ext cx="4895172" cy="3165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2</a:t>
            </a:r>
          </a:p>
        </p:txBody>
      </p:sp>
      <p:sp>
        <p:nvSpPr>
          <p:cNvPr id="310" name="Shape 310"/>
          <p:cNvSpPr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À RETENIR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406400" y="2791177"/>
            <a:ext cx="12098586" cy="6605043"/>
          </a:xfrm>
          <a:prstGeom prst="rect">
            <a:avLst/>
          </a:prstGeom>
        </p:spPr>
        <p:txBody>
          <a:bodyPr/>
          <a:lstStyle/>
          <a:p>
            <a:pPr/>
            <a:r>
              <a:t>Lithiase fréquente chez la femme jeune</a:t>
            </a:r>
          </a:p>
          <a:p>
            <a:pPr/>
            <a:r>
              <a:t>Chirurgie indiquée dès l’apparition de symtômes</a:t>
            </a:r>
          </a:p>
          <a:p>
            <a:pPr/>
            <a:r>
              <a:t>La pancréatite aiguë est d’origine biliaire dans 30-40% des cas, alcoolique dans 30-40%</a:t>
            </a:r>
          </a:p>
          <a:p>
            <a:pPr/>
            <a:r>
              <a:t>La pancréatite est une complication grave qui relève d’une prise en charge hospitalière idéalement en soins intensifs spécialisés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R1 : 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ATCD Chirurgicaux = 0</a:t>
            </a:r>
          </a:p>
          <a:p>
            <a:pPr/>
            <a:r>
              <a:t>Vomissements 2 fois il y a 48h sur accès douloureux, diarrhées 1 fois il y a 48h</a:t>
            </a:r>
          </a:p>
          <a:p>
            <a:pPr/>
            <a:r>
              <a:t>Douleur péri-ombilicale basse mal systématisée</a:t>
            </a:r>
          </a:p>
          <a:p>
            <a:pPr/>
            <a:r>
              <a:t>Pas de signe associé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Q2 : Que recherchez vous à l’examen PHYSIQUE ?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Signe de sepsis, de choc</a:t>
            </a:r>
          </a:p>
          <a:p>
            <a:pPr/>
            <a:r>
              <a:t>Syndrome péritonéal : défense, contracture, Blumberg, TR</a:t>
            </a:r>
          </a:p>
          <a:p>
            <a:pPr/>
            <a:r>
              <a:t>Syndrome occlusif</a:t>
            </a:r>
          </a:p>
          <a:p>
            <a:pPr/>
            <a:r>
              <a:t>Complication d’orifices herniaires</a:t>
            </a:r>
          </a:p>
          <a:p>
            <a:pPr/>
            <a:r>
              <a:t>Masse abdominale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R2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Paramètres généraux normaux</a:t>
            </a:r>
          </a:p>
          <a:p>
            <a:pPr/>
            <a:r>
              <a:t>Abdomen souple, indolore lors de l’examen</a:t>
            </a:r>
          </a:p>
          <a:p>
            <a:pPr/>
            <a:r>
              <a:t>Voussure proéminente inguinale droite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182880" defTabSz="467359">
              <a:spcBef>
                <a:spcPts val="2200"/>
              </a:spcBef>
              <a:defRPr sz="4800"/>
            </a:pPr>
            <a:r>
              <a:t>Q3 : comment caractérisez vous cette hernie ?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/>
            <a:r>
              <a:t>Douloureuse?</a:t>
            </a:r>
          </a:p>
          <a:p>
            <a:pPr/>
            <a:r>
              <a:t>Impulsive?</a:t>
            </a:r>
          </a:p>
          <a:p>
            <a:pPr/>
            <a:r>
              <a:t>Réductible?</a:t>
            </a:r>
          </a:p>
          <a:p>
            <a:pPr/>
            <a:r>
              <a:t>Type Inguinale ou crurale </a:t>
            </a:r>
            <a:r>
              <a:rPr i="1"/>
              <a:t>(ou fémorale)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pic>
        <p:nvPicPr>
          <p:cNvPr id="197" name="Mandat 2 Référence immo.pdf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47035" t="50089" r="2290" b="320"/>
          <a:stretch>
            <a:fillRect/>
          </a:stretch>
        </p:blipFill>
        <p:spPr>
          <a:xfrm rot="10800000">
            <a:off x="6964660" y="1511298"/>
            <a:ext cx="5474430" cy="7663559"/>
          </a:xfrm>
          <a:prstGeom prst="rect">
            <a:avLst/>
          </a:prstGeom>
        </p:spPr>
      </p:pic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spcBef>
                <a:spcPts val="2000"/>
              </a:spcBef>
              <a:defRPr sz="4440"/>
            </a:lvl1pPr>
          </a:lstStyle>
          <a:p>
            <a:pPr/>
            <a:r>
              <a:t>hernies inguinales et crurales</a:t>
            </a:r>
          </a:p>
        </p:txBody>
      </p:sp>
      <p:sp>
        <p:nvSpPr>
          <p:cNvPr id="199" name="Shape 19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Ligne de Malgaigne :</a:t>
            </a:r>
          </a:p>
          <a:p>
            <a:pPr lvl="1">
              <a:defRPr>
                <a:solidFill>
                  <a:srgbClr val="A6AAA9"/>
                </a:solidFill>
              </a:defRPr>
            </a:pPr>
            <a:r>
              <a:t>au dessus = inguinale</a:t>
            </a:r>
          </a:p>
          <a:p>
            <a:pPr lvl="1">
              <a:defRPr>
                <a:solidFill>
                  <a:srgbClr val="A6AAA9"/>
                </a:solidFill>
              </a:defRPr>
            </a:pPr>
            <a:r>
              <a:t>en dessous = crurale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 clinique 1</a:t>
            </a:r>
          </a:p>
        </p:txBody>
      </p:sp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spcBef>
                <a:spcPts val="2000"/>
              </a:spcBef>
              <a:defRPr sz="4440"/>
            </a:lvl1pPr>
          </a:lstStyle>
          <a:p>
            <a:pPr/>
            <a:r>
              <a:t>hernies inguinales et crurales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406400" y="2743200"/>
            <a:ext cx="12000905" cy="61087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rPr u="sng">
                <a:latin typeface="Avenir Next Demi Bold"/>
                <a:ea typeface="Avenir Next Demi Bold"/>
                <a:cs typeface="Avenir Next Demi Bold"/>
                <a:sym typeface="Avenir Next Demi Bold"/>
              </a:rPr>
              <a:t>Hernie inguinale</a:t>
            </a:r>
            <a:r>
              <a:t> : </a:t>
            </a:r>
            <a:r>
              <a:rPr>
                <a:solidFill>
                  <a:schemeClr val="accent4">
                    <a:hueOff val="414058"/>
                    <a:satOff val="2144"/>
                    <a:lumOff val="10379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97% des hernies de l’homme</a:t>
            </a:r>
            <a:r>
              <a:t>, 50% chez la femme</a:t>
            </a:r>
          </a:p>
          <a:p>
            <a:pPr lvl="1">
              <a:defRPr>
                <a:solidFill>
                  <a:srgbClr val="A6AAA9"/>
                </a:solidFill>
              </a:defRPr>
            </a:pPr>
            <a:r>
              <a:t>5% d’interventions en urgence</a:t>
            </a:r>
          </a:p>
          <a:p>
            <a:pPr lvl="1">
              <a:defRPr>
                <a:solidFill>
                  <a:srgbClr val="A6AAA9"/>
                </a:solidFill>
              </a:defRPr>
            </a:pPr>
            <a:r>
              <a:t>5% de résection intestinale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rPr u="sng">
                <a:latin typeface="Avenir Next Demi Bold"/>
                <a:ea typeface="Avenir Next Demi Bold"/>
                <a:cs typeface="Avenir Next Demi Bold"/>
                <a:sym typeface="Avenir Next Demi Bold"/>
              </a:rPr>
              <a:t>Hernie crurale</a:t>
            </a:r>
            <a:r>
              <a:t> : 3% des hernies de l’homme, </a:t>
            </a:r>
            <a:r>
              <a:rPr>
                <a:solidFill>
                  <a:schemeClr val="accent1">
                    <a:hueOff val="-84091"/>
                    <a:satOff val="15316"/>
                    <a:lumOff val="24313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50% chez la femme</a:t>
            </a:r>
          </a:p>
          <a:p>
            <a:pPr lvl="1">
              <a:defRPr>
                <a:solidFill>
                  <a:srgbClr val="A6AAA9"/>
                </a:solidFill>
              </a:defRPr>
            </a:pPr>
            <a:r>
              <a:t>plus souvent les femmes, âge moyen découverte 63 ans</a:t>
            </a:r>
          </a:p>
          <a:p>
            <a:pPr lvl="1">
              <a:defRPr>
                <a:solidFill>
                  <a:schemeClr val="accent1">
                    <a:hueOff val="-84091"/>
                    <a:satOff val="15316"/>
                    <a:lumOff val="24313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35% d’interventions en urgence</a:t>
            </a:r>
          </a:p>
          <a:p>
            <a:pPr lvl="1">
              <a:defRPr>
                <a:solidFill>
                  <a:srgbClr val="A6AAA9"/>
                </a:solidFill>
              </a:defRPr>
            </a:pPr>
            <a:r>
              <a:t>8% de résection intestinale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