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sldIdLst>
    <p:sldId id="275" r:id="rId2"/>
    <p:sldId id="318" r:id="rId3"/>
    <p:sldId id="297" r:id="rId4"/>
    <p:sldId id="298" r:id="rId5"/>
    <p:sldId id="299" r:id="rId6"/>
    <p:sldId id="259" r:id="rId7"/>
    <p:sldId id="261" r:id="rId8"/>
    <p:sldId id="262" r:id="rId9"/>
    <p:sldId id="324" r:id="rId10"/>
    <p:sldId id="256" r:id="rId11"/>
    <p:sldId id="303" r:id="rId12"/>
    <p:sldId id="304" r:id="rId13"/>
    <p:sldId id="305" r:id="rId14"/>
    <p:sldId id="306" r:id="rId15"/>
    <p:sldId id="307" r:id="rId16"/>
    <p:sldId id="308" r:id="rId17"/>
    <p:sldId id="319" r:id="rId18"/>
    <p:sldId id="270" r:id="rId19"/>
    <p:sldId id="320" r:id="rId20"/>
    <p:sldId id="265" r:id="rId21"/>
    <p:sldId id="325" r:id="rId22"/>
    <p:sldId id="8719" r:id="rId23"/>
    <p:sldId id="280" r:id="rId24"/>
    <p:sldId id="302" r:id="rId25"/>
    <p:sldId id="277" r:id="rId26"/>
    <p:sldId id="8721" r:id="rId27"/>
    <p:sldId id="8720" r:id="rId28"/>
    <p:sldId id="309" r:id="rId29"/>
    <p:sldId id="282" r:id="rId30"/>
    <p:sldId id="283" r:id="rId31"/>
    <p:sldId id="284" r:id="rId32"/>
    <p:sldId id="286" r:id="rId33"/>
    <p:sldId id="268" r:id="rId34"/>
    <p:sldId id="288" r:id="rId35"/>
    <p:sldId id="290" r:id="rId36"/>
    <p:sldId id="295" r:id="rId37"/>
    <p:sldId id="292" r:id="rId38"/>
    <p:sldId id="8694" r:id="rId39"/>
    <p:sldId id="8658" r:id="rId40"/>
    <p:sldId id="8704" r:id="rId41"/>
    <p:sldId id="8659" r:id="rId42"/>
    <p:sldId id="294" r:id="rId43"/>
    <p:sldId id="345" r:id="rId44"/>
    <p:sldId id="8330" r:id="rId45"/>
    <p:sldId id="310" r:id="rId46"/>
    <p:sldId id="8717" r:id="rId47"/>
    <p:sldId id="5787" r:id="rId48"/>
    <p:sldId id="271" r:id="rId49"/>
    <p:sldId id="296" r:id="rId50"/>
    <p:sldId id="315" r:id="rId51"/>
    <p:sldId id="311" r:id="rId52"/>
    <p:sldId id="313" r:id="rId53"/>
    <p:sldId id="269" r:id="rId54"/>
    <p:sldId id="317" r:id="rId55"/>
    <p:sldId id="300" r:id="rId56"/>
    <p:sldId id="8723" r:id="rId57"/>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81BC14-DAAD-B946-BC0C-1B53A49EDD76}" v="1" dt="2023-01-25T22:30:25.97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5"/>
    <p:restoredTop sz="94673"/>
  </p:normalViewPr>
  <p:slideViewPr>
    <p:cSldViewPr snapToGrid="0" snapToObjects="1">
      <p:cViewPr varScale="1">
        <p:scale>
          <a:sx n="107" d="100"/>
          <a:sy n="107" d="100"/>
        </p:scale>
        <p:origin x="1760"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304E78-6BD3-3F4B-9D94-A17650F74219}" type="datetimeFigureOut">
              <a:rPr lang="fr-FR" smtClean="0"/>
              <a:pPr/>
              <a:t>08/02/2023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9EBBCF-AEA6-6243-BEBC-E2E433E405F2}"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Dans quel ordre? y a-t-il un ordre?</a:t>
            </a:r>
          </a:p>
        </p:txBody>
      </p:sp>
      <p:sp>
        <p:nvSpPr>
          <p:cNvPr id="4" name="Espace réservé du numéro de diapositive 3"/>
          <p:cNvSpPr>
            <a:spLocks noGrp="1"/>
          </p:cNvSpPr>
          <p:nvPr>
            <p:ph type="sldNum" sz="quarter" idx="5"/>
          </p:nvPr>
        </p:nvSpPr>
        <p:spPr/>
        <p:txBody>
          <a:bodyPr/>
          <a:lstStyle/>
          <a:p>
            <a:fld id="{5C9EBBCF-AEA6-6243-BEBC-E2E433E405F2}" type="slidenum">
              <a:rPr lang="fr-FR" smtClean="0"/>
              <a:pPr/>
              <a:t>10</a:t>
            </a:fld>
            <a:endParaRPr lang="fr-FR"/>
          </a:p>
        </p:txBody>
      </p:sp>
    </p:spTree>
    <p:extLst>
      <p:ext uri="{BB962C8B-B14F-4D97-AF65-F5344CB8AC3E}">
        <p14:creationId xmlns:p14="http://schemas.microsoft.com/office/powerpoint/2010/main" val="4035489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Focus : nécessité</a:t>
            </a:r>
            <a:r>
              <a:rPr lang="fr-FR" baseline="0" dirty="0"/>
              <a:t> de perdre du poids pour améliorer la  glycémie et diminuer les complications  liées au poids.</a:t>
            </a:r>
            <a:endParaRPr lang="fr-FR" dirty="0"/>
          </a:p>
        </p:txBody>
      </p:sp>
      <p:sp>
        <p:nvSpPr>
          <p:cNvPr id="4" name="Espace réservé du numéro de diapositive 3"/>
          <p:cNvSpPr>
            <a:spLocks noGrp="1"/>
          </p:cNvSpPr>
          <p:nvPr>
            <p:ph type="sldNum" sz="quarter" idx="10"/>
          </p:nvPr>
        </p:nvSpPr>
        <p:spPr/>
        <p:txBody>
          <a:bodyPr/>
          <a:lstStyle/>
          <a:p>
            <a:fld id="{5C9EBBCF-AEA6-6243-BEBC-E2E433E405F2}" type="slidenum">
              <a:rPr lang="fr-FR" smtClean="0"/>
              <a:pPr/>
              <a:t>17</a:t>
            </a:fld>
            <a:endParaRPr lang="fr-FR"/>
          </a:p>
        </p:txBody>
      </p:sp>
    </p:spTree>
    <p:extLst>
      <p:ext uri="{BB962C8B-B14F-4D97-AF65-F5344CB8AC3E}">
        <p14:creationId xmlns:p14="http://schemas.microsoft.com/office/powerpoint/2010/main" val="1612479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Dans quel ordre? y a-t-il un ordre?</a:t>
            </a:r>
          </a:p>
        </p:txBody>
      </p:sp>
      <p:sp>
        <p:nvSpPr>
          <p:cNvPr id="4" name="Espace réservé du numéro de diapositive 3"/>
          <p:cNvSpPr>
            <a:spLocks noGrp="1"/>
          </p:cNvSpPr>
          <p:nvPr>
            <p:ph type="sldNum" sz="quarter" idx="5"/>
          </p:nvPr>
        </p:nvSpPr>
        <p:spPr/>
        <p:txBody>
          <a:bodyPr/>
          <a:lstStyle/>
          <a:p>
            <a:fld id="{5C9EBBCF-AEA6-6243-BEBC-E2E433E405F2}" type="slidenum">
              <a:rPr lang="fr-FR" smtClean="0"/>
              <a:pPr/>
              <a:t>22</a:t>
            </a:fld>
            <a:endParaRPr lang="fr-FR"/>
          </a:p>
        </p:txBody>
      </p:sp>
    </p:spTree>
    <p:extLst>
      <p:ext uri="{BB962C8B-B14F-4D97-AF65-F5344CB8AC3E}">
        <p14:creationId xmlns:p14="http://schemas.microsoft.com/office/powerpoint/2010/main" val="2266853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lien fort entre la physiopathologie de l’IC et l’IR explique l’analyse commune des hypothèses de protection de la classe des ISGLT2. Sur la slide pour la protection CV </a:t>
            </a:r>
          </a:p>
          <a:p>
            <a:pPr marL="174708" indent="-174708">
              <a:buFontTx/>
              <a:buChar char="-"/>
            </a:pPr>
            <a:r>
              <a:rPr lang="fr-FR" dirty="0"/>
              <a:t>Réduction de la pré et post charge ventriculaire principalement par un effet diurétique et une vasodilatation artérielle </a:t>
            </a:r>
          </a:p>
          <a:p>
            <a:pPr marL="174708" indent="-174708">
              <a:buFontTx/>
              <a:buChar char="-"/>
            </a:pPr>
            <a:r>
              <a:rPr lang="fr-FR" dirty="0"/>
              <a:t>Les ISGLT2 augmenterait la production de corps cétonique qui ont un pouvoir bioénergétique supérieur aux glucoses et aux acides gras et qui pourraient être utilisés comme substrat bioénergétique par le myocarde et le néphron</a:t>
            </a:r>
          </a:p>
          <a:p>
            <a:pPr marL="174708" indent="-174708">
              <a:buFontTx/>
              <a:buChar char="-"/>
            </a:pPr>
            <a:r>
              <a:rPr lang="fr-FR" dirty="0"/>
              <a:t>Effet ionotrope positif : augmentation contraction myocarde</a:t>
            </a:r>
          </a:p>
          <a:p>
            <a:pPr marL="174708" indent="-174708">
              <a:buFontTx/>
              <a:buChar char="-"/>
            </a:pPr>
            <a:r>
              <a:rPr lang="fr-FR" dirty="0"/>
              <a:t>Effet chronotrope positif : accélère la fréquence cardiaque</a:t>
            </a:r>
          </a:p>
          <a:p>
            <a:pPr marL="174708" indent="-174708">
              <a:buFontTx/>
              <a:buChar char="-"/>
            </a:pPr>
            <a:endParaRPr lang="fr-FR" dirty="0"/>
          </a:p>
          <a:p>
            <a:pPr marL="174708" indent="-174708">
              <a:buFontTx/>
              <a:buChar char="-"/>
            </a:pP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FAD751AE-7ABC-314D-AFAD-47B860ED6FF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7264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3813" y="1162050"/>
            <a:ext cx="4181475" cy="3136900"/>
          </a:xfrm>
        </p:spPr>
      </p:sp>
      <p:sp>
        <p:nvSpPr>
          <p:cNvPr id="3" name="Notes Placeholder 2"/>
          <p:cNvSpPr>
            <a:spLocks noGrp="1"/>
          </p:cNvSpPr>
          <p:nvPr>
            <p:ph type="body" idx="1"/>
          </p:nvPr>
        </p:nvSpPr>
        <p:spPr>
          <a:xfrm>
            <a:off x="333375" y="4648200"/>
            <a:ext cx="6043362" cy="4648200"/>
          </a:xfrm>
        </p:spPr>
        <p:txBody>
          <a:bodyPr/>
          <a:lstStyle/>
          <a:p>
            <a:pPr marL="0" indent="0">
              <a:spcBef>
                <a:spcPts val="600"/>
              </a:spcBef>
              <a:buNone/>
            </a:pPr>
            <a:r>
              <a:rPr lang="en-US" b="1" dirty="0"/>
              <a:t>Notes: </a:t>
            </a:r>
          </a:p>
          <a:p>
            <a:pPr marL="0" indent="0">
              <a:spcBef>
                <a:spcPts val="600"/>
              </a:spcBef>
              <a:buNone/>
            </a:pPr>
            <a:r>
              <a:rPr lang="en-US" dirty="0"/>
              <a:t>This study assessed the association between renal function patterns and the occurrence of CV events in a cohort study of patients with type 2 diabetes, using a complementary replication cohort to validate the findings </a:t>
            </a:r>
          </a:p>
          <a:p>
            <a:pPr marL="0" indent="0">
              <a:spcBef>
                <a:spcPts val="600"/>
              </a:spcBef>
              <a:buNone/>
            </a:pPr>
            <a:r>
              <a:rPr lang="en-US" b="1" dirty="0"/>
              <a:t>Study cohorts</a:t>
            </a:r>
          </a:p>
          <a:p>
            <a:pPr marL="0" indent="0">
              <a:spcBef>
                <a:spcPts val="600"/>
              </a:spcBef>
              <a:buNone/>
            </a:pPr>
            <a:r>
              <a:rPr lang="en-US" dirty="0"/>
              <a:t>Patients with type 2 diabetes from the SURDIAGENE (</a:t>
            </a:r>
            <a:r>
              <a:rPr lang="en-US" dirty="0" err="1"/>
              <a:t>Survie</a:t>
            </a:r>
            <a:r>
              <a:rPr lang="en-US" dirty="0"/>
              <a:t>, </a:t>
            </a:r>
            <a:r>
              <a:rPr lang="en-US" dirty="0" err="1"/>
              <a:t>Diabete</a:t>
            </a:r>
            <a:r>
              <a:rPr lang="en-US" dirty="0"/>
              <a:t> de type 2 et </a:t>
            </a:r>
            <a:r>
              <a:rPr lang="en-US" dirty="0" err="1"/>
              <a:t>Genetique</a:t>
            </a:r>
            <a:r>
              <a:rPr lang="en-US" dirty="0"/>
              <a:t>) study (discovery cohort) and the DIABHYCAR (Non-Insulin-Dependent Diabetes, Hypertension, Microalbuminuria or Proteinuria, Cardiovascular Events, and Ramipril) study (replication cohort). </a:t>
            </a:r>
          </a:p>
          <a:p>
            <a:pPr marL="0" indent="0">
              <a:spcBef>
                <a:spcPts val="600"/>
              </a:spcBef>
              <a:buNone/>
            </a:pPr>
            <a:endParaRPr lang="en-US" dirty="0"/>
          </a:p>
          <a:p>
            <a:pPr marL="0" indent="0">
              <a:spcBef>
                <a:spcPts val="600"/>
              </a:spcBef>
              <a:buNone/>
            </a:pPr>
            <a:r>
              <a:rPr lang="en-US" b="1" dirty="0"/>
              <a:t>Reference:</a:t>
            </a:r>
          </a:p>
          <a:p>
            <a:pPr marL="0" indent="0">
              <a:spcBef>
                <a:spcPts val="600"/>
              </a:spcBef>
              <a:buNone/>
            </a:pPr>
            <a:r>
              <a:rPr lang="en-IN" dirty="0" err="1"/>
              <a:t>Ragot</a:t>
            </a:r>
            <a:r>
              <a:rPr lang="en-IN" dirty="0"/>
              <a:t> S, Saulnier PJ, Velho G, et al.  Dynamic changes in renal function are associated with major cardiovascular events in patients with type 2 diabetes. </a:t>
            </a:r>
            <a:r>
              <a:rPr lang="en-US" i="1" dirty="0"/>
              <a:t>Diabetes</a:t>
            </a:r>
            <a:r>
              <a:rPr lang="en-US" dirty="0"/>
              <a:t> </a:t>
            </a:r>
            <a:r>
              <a:rPr lang="en-US" i="1" dirty="0"/>
              <a:t>Care.</a:t>
            </a:r>
            <a:r>
              <a:rPr lang="en-US" dirty="0"/>
              <a:t> 2016;39:1259-1266.</a:t>
            </a:r>
          </a:p>
        </p:txBody>
      </p:sp>
      <p:sp>
        <p:nvSpPr>
          <p:cNvPr id="4" name="Slide Number Placeholder 3"/>
          <p:cNvSpPr>
            <a:spLocks noGrp="1"/>
          </p:cNvSpPr>
          <p:nvPr>
            <p:ph type="sldNum" sz="quarter" idx="10"/>
          </p:nvPr>
        </p:nvSpPr>
        <p:spPr/>
        <p:txBody>
          <a:bodyPr/>
          <a:lstStyle/>
          <a:p>
            <a:fld id="{50487F27-F4AC-478C-A07B-A71CA0B86259}" type="slidenum">
              <a:rPr lang="en-US" smtClean="0"/>
              <a:pPr/>
              <a:t>46</a:t>
            </a:fld>
            <a:endParaRPr lang="en-US" dirty="0"/>
          </a:p>
        </p:txBody>
      </p:sp>
      <p:sp>
        <p:nvSpPr>
          <p:cNvPr id="5" name="TextBox 4">
            <a:extLst>
              <a:ext uri="{FF2B5EF4-FFF2-40B4-BE49-F238E27FC236}">
                <a16:creationId xmlns:a16="http://schemas.microsoft.com/office/drawing/2014/main" id="{96F6C155-C1B2-4F59-A6F4-9882E0019BB7}"/>
              </a:ext>
            </a:extLst>
          </p:cNvPr>
          <p:cNvSpPr txBox="1"/>
          <p:nvPr/>
        </p:nvSpPr>
        <p:spPr>
          <a:xfrm>
            <a:off x="641350" y="612914"/>
            <a:ext cx="1806592" cy="461665"/>
          </a:xfrm>
          <a:prstGeom prst="rect">
            <a:avLst/>
          </a:prstGeom>
          <a:noFill/>
          <a:ln>
            <a:solidFill>
              <a:srgbClr val="FF0000"/>
            </a:solidFill>
          </a:ln>
        </p:spPr>
        <p:txBody>
          <a:bodyPr wrap="square" rtlCol="0">
            <a:spAutoFit/>
          </a:bodyPr>
          <a:lstStyle/>
          <a:p>
            <a:r>
              <a:rPr lang="en-US" sz="800" dirty="0">
                <a:solidFill>
                  <a:srgbClr val="FF0000"/>
                </a:solidFill>
              </a:rPr>
              <a:t>P1263 Fig2b (error found in legend of original deck, will note for update)</a:t>
            </a:r>
          </a:p>
        </p:txBody>
      </p:sp>
      <p:sp>
        <p:nvSpPr>
          <p:cNvPr id="6" name="TextBox 5">
            <a:extLst>
              <a:ext uri="{FF2B5EF4-FFF2-40B4-BE49-F238E27FC236}">
                <a16:creationId xmlns:a16="http://schemas.microsoft.com/office/drawing/2014/main" id="{E33E1AED-8813-4184-927C-A67A32F32AC7}"/>
              </a:ext>
            </a:extLst>
          </p:cNvPr>
          <p:cNvSpPr txBox="1"/>
          <p:nvPr/>
        </p:nvSpPr>
        <p:spPr>
          <a:xfrm>
            <a:off x="4003702" y="612914"/>
            <a:ext cx="2212947" cy="461665"/>
          </a:xfrm>
          <a:prstGeom prst="rect">
            <a:avLst/>
          </a:prstGeom>
          <a:noFill/>
          <a:ln>
            <a:solidFill>
              <a:srgbClr val="FF0000"/>
            </a:solidFill>
          </a:ln>
        </p:spPr>
        <p:txBody>
          <a:bodyPr wrap="square" rtlCol="0">
            <a:spAutoFit/>
          </a:bodyPr>
          <a:lstStyle/>
          <a:p>
            <a:r>
              <a:rPr lang="en-US" sz="800" dirty="0">
                <a:solidFill>
                  <a:srgbClr val="FF0000"/>
                </a:solidFill>
              </a:rPr>
              <a:t>B1: p1260 col1/para3 and P1261 col1/para5</a:t>
            </a:r>
          </a:p>
          <a:p>
            <a:r>
              <a:rPr lang="en-US" sz="800" dirty="0">
                <a:solidFill>
                  <a:srgbClr val="FF0000"/>
                </a:solidFill>
              </a:rPr>
              <a:t>B2: p1263 col1/para4</a:t>
            </a:r>
          </a:p>
          <a:p>
            <a:r>
              <a:rPr lang="en-US" sz="800" dirty="0">
                <a:solidFill>
                  <a:srgbClr val="FF0000"/>
                </a:solidFill>
              </a:rPr>
              <a:t>B3: p1263 col2/para3</a:t>
            </a:r>
          </a:p>
        </p:txBody>
      </p:sp>
      <p:sp>
        <p:nvSpPr>
          <p:cNvPr id="7" name="TextBox 6">
            <a:extLst>
              <a:ext uri="{FF2B5EF4-FFF2-40B4-BE49-F238E27FC236}">
                <a16:creationId xmlns:a16="http://schemas.microsoft.com/office/drawing/2014/main" id="{E3440236-46FD-4264-99A3-4498CFBA0896}"/>
              </a:ext>
            </a:extLst>
          </p:cNvPr>
          <p:cNvSpPr txBox="1"/>
          <p:nvPr/>
        </p:nvSpPr>
        <p:spPr>
          <a:xfrm>
            <a:off x="2509050" y="643691"/>
            <a:ext cx="1433543" cy="400110"/>
          </a:xfrm>
          <a:prstGeom prst="rect">
            <a:avLst/>
          </a:prstGeom>
          <a:noFill/>
          <a:ln>
            <a:solidFill>
              <a:srgbClr val="FF0000"/>
            </a:solidFill>
          </a:ln>
        </p:spPr>
        <p:txBody>
          <a:bodyPr wrap="square" rtlCol="0">
            <a:spAutoFit/>
          </a:bodyPr>
          <a:lstStyle/>
          <a:p>
            <a:r>
              <a:rPr lang="en-US" sz="1000" dirty="0">
                <a:solidFill>
                  <a:srgbClr val="FF0000"/>
                </a:solidFill>
              </a:rPr>
              <a:t>Reuse rights granted nonpromotional</a:t>
            </a:r>
          </a:p>
        </p:txBody>
      </p:sp>
      <p:sp>
        <p:nvSpPr>
          <p:cNvPr id="8" name="TextBox 7">
            <a:extLst>
              <a:ext uri="{FF2B5EF4-FFF2-40B4-BE49-F238E27FC236}">
                <a16:creationId xmlns:a16="http://schemas.microsoft.com/office/drawing/2014/main" id="{92C57FBC-A95A-497B-9F3C-8B76E6C5429F}"/>
              </a:ext>
            </a:extLst>
          </p:cNvPr>
          <p:cNvSpPr txBox="1"/>
          <p:nvPr/>
        </p:nvSpPr>
        <p:spPr>
          <a:xfrm>
            <a:off x="4410057" y="4386421"/>
            <a:ext cx="1806592" cy="215444"/>
          </a:xfrm>
          <a:prstGeom prst="rect">
            <a:avLst/>
          </a:prstGeom>
          <a:noFill/>
          <a:ln>
            <a:solidFill>
              <a:srgbClr val="FF0000"/>
            </a:solidFill>
          </a:ln>
        </p:spPr>
        <p:txBody>
          <a:bodyPr wrap="square" rtlCol="0">
            <a:spAutoFit/>
          </a:bodyPr>
          <a:lstStyle/>
          <a:p>
            <a:r>
              <a:rPr lang="en-US" sz="800" dirty="0">
                <a:solidFill>
                  <a:srgbClr val="FF0000"/>
                </a:solidFill>
              </a:rPr>
              <a:t>P1260 col1</a:t>
            </a:r>
            <a:r>
              <a:rPr lang="en-US" sz="800">
                <a:solidFill>
                  <a:srgbClr val="FF0000"/>
                </a:solidFill>
              </a:rPr>
              <a:t>/para3,4 and col2/para4</a:t>
            </a:r>
            <a:endParaRPr lang="en-US" sz="800" dirty="0">
              <a:solidFill>
                <a:srgbClr val="FF0000"/>
              </a:solidFill>
            </a:endParaRPr>
          </a:p>
        </p:txBody>
      </p:sp>
    </p:spTree>
    <p:extLst>
      <p:ext uri="{BB962C8B-B14F-4D97-AF65-F5344CB8AC3E}">
        <p14:creationId xmlns:p14="http://schemas.microsoft.com/office/powerpoint/2010/main" val="411312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Reference:</a:t>
            </a:r>
          </a:p>
          <a:p>
            <a:pPr marL="0" indent="0">
              <a:buNone/>
            </a:pPr>
            <a:r>
              <a:rPr lang="en-GB" dirty="0"/>
              <a:t>Fox CS, Matsushita K, Woodward M, et al, for the Chronic Kidney Disease Prognosis Consortium.  Associations of kidney disease measures with mortality and end-stage renal disease in individuals with and without diabetes: a meta-analysis. </a:t>
            </a:r>
            <a:r>
              <a:rPr lang="en-GB" i="1" dirty="0"/>
              <a:t>Lancet</a:t>
            </a:r>
            <a:r>
              <a:rPr lang="en-GB" dirty="0"/>
              <a:t>. 2012;380:1662-1673.</a:t>
            </a:r>
          </a:p>
        </p:txBody>
      </p:sp>
      <p:sp>
        <p:nvSpPr>
          <p:cNvPr id="4" name="Slide Number Placeholder 3"/>
          <p:cNvSpPr>
            <a:spLocks noGrp="1"/>
          </p:cNvSpPr>
          <p:nvPr>
            <p:ph type="sldNum" sz="quarter" idx="10"/>
          </p:nvPr>
        </p:nvSpPr>
        <p:spPr/>
        <p:txBody>
          <a:bodyPr/>
          <a:lstStyle/>
          <a:p>
            <a:fld id="{9EAFF0F7-04F6-4E01-92BD-F8DBCA5C640A}" type="slidenum">
              <a:rPr lang="en-US" smtClean="0"/>
              <a:pPr/>
              <a:t>47</a:t>
            </a:fld>
            <a:endParaRPr lang="en-US"/>
          </a:p>
        </p:txBody>
      </p:sp>
      <p:sp>
        <p:nvSpPr>
          <p:cNvPr id="5" name="TextBox 4">
            <a:extLst>
              <a:ext uri="{FF2B5EF4-FFF2-40B4-BE49-F238E27FC236}">
                <a16:creationId xmlns:a16="http://schemas.microsoft.com/office/drawing/2014/main" id="{F8CE3447-681A-43A7-8407-1AA5F92B206C}"/>
              </a:ext>
            </a:extLst>
          </p:cNvPr>
          <p:cNvSpPr txBox="1"/>
          <p:nvPr/>
        </p:nvSpPr>
        <p:spPr>
          <a:xfrm>
            <a:off x="1790757" y="751413"/>
            <a:ext cx="1806592" cy="338554"/>
          </a:xfrm>
          <a:prstGeom prst="rect">
            <a:avLst/>
          </a:prstGeom>
          <a:noFill/>
          <a:ln>
            <a:solidFill>
              <a:srgbClr val="FF0000"/>
            </a:solidFill>
          </a:ln>
        </p:spPr>
        <p:txBody>
          <a:bodyPr wrap="square" rtlCol="0">
            <a:spAutoFit/>
          </a:bodyPr>
          <a:lstStyle/>
          <a:p>
            <a:r>
              <a:rPr lang="en-US" sz="800" dirty="0">
                <a:solidFill>
                  <a:srgbClr val="FF0000"/>
                </a:solidFill>
              </a:rPr>
              <a:t>Fox p1666 figure 1c</a:t>
            </a:r>
          </a:p>
          <a:p>
            <a:r>
              <a:rPr lang="en-US" sz="800" dirty="0">
                <a:solidFill>
                  <a:srgbClr val="FF0000"/>
                </a:solidFill>
              </a:rPr>
              <a:t>P1667 figure 2c</a:t>
            </a:r>
          </a:p>
        </p:txBody>
      </p:sp>
      <p:sp>
        <p:nvSpPr>
          <p:cNvPr id="6" name="TextBox 5">
            <a:extLst>
              <a:ext uri="{FF2B5EF4-FFF2-40B4-BE49-F238E27FC236}">
                <a16:creationId xmlns:a16="http://schemas.microsoft.com/office/drawing/2014/main" id="{D172401A-EC75-47F9-BD9B-F4F455DE69FF}"/>
              </a:ext>
            </a:extLst>
          </p:cNvPr>
          <p:cNvSpPr txBox="1"/>
          <p:nvPr/>
        </p:nvSpPr>
        <p:spPr>
          <a:xfrm>
            <a:off x="3591203" y="4432756"/>
            <a:ext cx="1806592" cy="215444"/>
          </a:xfrm>
          <a:prstGeom prst="rect">
            <a:avLst/>
          </a:prstGeom>
          <a:noFill/>
          <a:ln>
            <a:solidFill>
              <a:srgbClr val="FF0000"/>
            </a:solidFill>
          </a:ln>
        </p:spPr>
        <p:txBody>
          <a:bodyPr wrap="square" rtlCol="0">
            <a:spAutoFit/>
          </a:bodyPr>
          <a:lstStyle/>
          <a:p>
            <a:r>
              <a:rPr lang="en-US" sz="800" dirty="0">
                <a:solidFill>
                  <a:srgbClr val="FF0000"/>
                </a:solidFill>
              </a:rPr>
              <a:t>P1662 col1/para2 and col2/para1</a:t>
            </a:r>
          </a:p>
        </p:txBody>
      </p:sp>
      <p:sp>
        <p:nvSpPr>
          <p:cNvPr id="7" name="TextBox 6">
            <a:extLst>
              <a:ext uri="{FF2B5EF4-FFF2-40B4-BE49-F238E27FC236}">
                <a16:creationId xmlns:a16="http://schemas.microsoft.com/office/drawing/2014/main" id="{869CE165-9566-4AEF-AC4B-FFA01F85E53D}"/>
              </a:ext>
            </a:extLst>
          </p:cNvPr>
          <p:cNvSpPr txBox="1"/>
          <p:nvPr/>
        </p:nvSpPr>
        <p:spPr>
          <a:xfrm>
            <a:off x="3591203" y="679330"/>
            <a:ext cx="1433543" cy="400110"/>
          </a:xfrm>
          <a:prstGeom prst="rect">
            <a:avLst/>
          </a:prstGeom>
          <a:noFill/>
          <a:ln>
            <a:solidFill>
              <a:srgbClr val="FF0000"/>
            </a:solidFill>
          </a:ln>
        </p:spPr>
        <p:txBody>
          <a:bodyPr wrap="square" rtlCol="0">
            <a:spAutoFit/>
          </a:bodyPr>
          <a:lstStyle/>
          <a:p>
            <a:r>
              <a:rPr lang="en-US" sz="1000" dirty="0">
                <a:solidFill>
                  <a:srgbClr val="FF0000"/>
                </a:solidFill>
              </a:rPr>
              <a:t>Reuse rights granted nonpromotional</a:t>
            </a:r>
          </a:p>
        </p:txBody>
      </p:sp>
    </p:spTree>
    <p:extLst>
      <p:ext uri="{BB962C8B-B14F-4D97-AF65-F5344CB8AC3E}">
        <p14:creationId xmlns:p14="http://schemas.microsoft.com/office/powerpoint/2010/main" val="1175922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0987D096-0909-3844-B41D-A83FA2F81E5D}" type="datetimeFigureOut">
              <a:rPr lang="fr-FR" smtClean="0"/>
              <a:pPr/>
              <a:t>08/02/2023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669E0B-DB3E-D145-8D2E-82D535D76E3E}"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987D096-0909-3844-B41D-A83FA2F81E5D}" type="datetimeFigureOut">
              <a:rPr lang="fr-FR" smtClean="0"/>
              <a:pPr/>
              <a:t>08/02/2023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669E0B-DB3E-D145-8D2E-82D535D76E3E}"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987D096-0909-3844-B41D-A83FA2F81E5D}" type="datetimeFigureOut">
              <a:rPr lang="fr-FR" smtClean="0"/>
              <a:pPr/>
              <a:t>08/02/2023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669E0B-DB3E-D145-8D2E-82D535D76E3E}"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3"/>
          <p:cNvSpPr>
            <a:spLocks noGrp="1"/>
          </p:cNvSpPr>
          <p:nvPr>
            <p:ph type="ftr" sz="quarter" idx="10"/>
          </p:nvPr>
        </p:nvSpPr>
        <p:spPr/>
        <p:txBody>
          <a:bodyPr/>
          <a:lstStyle>
            <a:lvl1pPr>
              <a:defRPr>
                <a:solidFill>
                  <a:prstClr val="black">
                    <a:tint val="75000"/>
                  </a:prstClr>
                </a:solidFill>
              </a:defRPr>
            </a:lvl1pPr>
          </a:lstStyle>
          <a:p>
            <a:pPr>
              <a:defRPr/>
            </a:pPr>
            <a:endParaRPr lang="en-GB"/>
          </a:p>
        </p:txBody>
      </p:sp>
      <p:sp>
        <p:nvSpPr>
          <p:cNvPr id="4" name="Slide Number Placeholder 3"/>
          <p:cNvSpPr>
            <a:spLocks noGrp="1"/>
          </p:cNvSpPr>
          <p:nvPr>
            <p:ph type="sldNum" sz="quarter" idx="11"/>
          </p:nvPr>
        </p:nvSpPr>
        <p:spPr>
          <a:xfrm>
            <a:off x="8208965" y="6597651"/>
            <a:ext cx="935037" cy="260351"/>
          </a:xfrm>
        </p:spPr>
        <p:txBody>
          <a:bodyPr/>
          <a:lstStyle>
            <a:lvl1pPr>
              <a:defRPr>
                <a:solidFill>
                  <a:prstClr val="black">
                    <a:tint val="75000"/>
                  </a:prstClr>
                </a:solidFill>
              </a:defRPr>
            </a:lvl1pPr>
          </a:lstStyle>
          <a:p>
            <a:pPr>
              <a:defRPr/>
            </a:pPr>
            <a:fld id="{34D5E8BC-713B-41F5-A17C-EA31B2560ABE}" type="slidenum">
              <a:rPr lang="en-GB"/>
              <a:pPr>
                <a:defRPr/>
              </a:pPr>
              <a:t>‹N°›</a:t>
            </a:fld>
            <a:endParaRPr lang="en-GB" dirty="0"/>
          </a:p>
        </p:txBody>
      </p:sp>
    </p:spTree>
    <p:extLst>
      <p:ext uri="{BB962C8B-B14F-4D97-AF65-F5344CB8AC3E}">
        <p14:creationId xmlns:p14="http://schemas.microsoft.com/office/powerpoint/2010/main" val="1105681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1939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ullet Content 1">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24343C2-B642-4F86-8E17-1F45F20B2695}"/>
              </a:ext>
            </a:extLst>
          </p:cNvPr>
          <p:cNvSpPr>
            <a:spLocks noGrp="1"/>
          </p:cNvSpPr>
          <p:nvPr>
            <p:ph type="body" sz="quarter" idx="13" hasCustomPrompt="1"/>
          </p:nvPr>
        </p:nvSpPr>
        <p:spPr>
          <a:xfrm>
            <a:off x="309599" y="1296002"/>
            <a:ext cx="8439114" cy="4745081"/>
          </a:xfrm>
          <a:prstGeom prst="rect">
            <a:avLst/>
          </a:prstGeom>
        </p:spPr>
        <p:txBody>
          <a:bodyPr lIns="90000" tIns="46800" rIns="90000" bIns="46800" anchor="ctr"/>
          <a:lstStyle>
            <a:lvl1pPr marL="0" indent="0">
              <a:spcBef>
                <a:spcPts val="1200"/>
              </a:spcBef>
              <a:buFontTx/>
              <a:buNone/>
              <a:defRPr sz="2400" b="0">
                <a:solidFill>
                  <a:schemeClr val="tx2"/>
                </a:solidFill>
                <a:latin typeface="Arial" pitchFamily="34" charset="0"/>
                <a:cs typeface="Arial" pitchFamily="34" charset="0"/>
              </a:defRPr>
            </a:lvl1pPr>
            <a:lvl2pPr marL="359982" indent="-179992">
              <a:spcBef>
                <a:spcPts val="300"/>
              </a:spcBef>
              <a:buClr>
                <a:schemeClr val="tx1">
                  <a:lumMod val="65000"/>
                  <a:lumOff val="35000"/>
                </a:schemeClr>
              </a:buClr>
              <a:buFont typeface="Arial" panose="020B0604020202020204" pitchFamily="34" charset="0"/>
              <a:buChar char="•"/>
              <a:defRPr sz="2000">
                <a:solidFill>
                  <a:schemeClr val="tx1">
                    <a:lumMod val="65000"/>
                    <a:lumOff val="35000"/>
                  </a:schemeClr>
                </a:solidFill>
              </a:defRPr>
            </a:lvl2pPr>
            <a:lvl3pPr marL="539974" indent="-179992">
              <a:spcBef>
                <a:spcPts val="0"/>
              </a:spcBef>
              <a:buClr>
                <a:schemeClr val="bg1">
                  <a:lumMod val="50000"/>
                </a:schemeClr>
              </a:buClr>
              <a:buFont typeface="Arial" panose="020B0604020202020204" pitchFamily="34" charset="0"/>
              <a:buChar char="−"/>
              <a:defRPr sz="1600">
                <a:solidFill>
                  <a:schemeClr val="bg1">
                    <a:lumMod val="50000"/>
                  </a:schemeClr>
                </a:solidFill>
              </a:defRPr>
            </a:lvl3pPr>
            <a:lvl4pPr marL="719964" indent="-179992">
              <a:spcBef>
                <a:spcPts val="0"/>
              </a:spcBef>
              <a:buClr>
                <a:schemeClr val="tx2"/>
              </a:buClr>
              <a:defRPr sz="1400">
                <a:solidFill>
                  <a:schemeClr val="tx1"/>
                </a:solidFill>
              </a:defRPr>
            </a:lvl4pPr>
            <a:lvl5pPr marL="639868" indent="-213290">
              <a:spcBef>
                <a:spcPts val="225"/>
              </a:spcBef>
              <a:buClr>
                <a:schemeClr val="tx2"/>
              </a:buClr>
              <a:defRPr sz="1050">
                <a:solidFill>
                  <a:schemeClr val="tx1"/>
                </a:solidFill>
              </a:defRPr>
            </a:lvl5pPr>
          </a:lstStyle>
          <a:p>
            <a:pPr lvl="0"/>
            <a:r>
              <a:rPr lang="en-US" altLang="en-US" dirty="0"/>
              <a:t>Click to edit Master text styles</a:t>
            </a:r>
          </a:p>
          <a:p>
            <a:pPr lvl="1"/>
            <a:r>
              <a:rPr lang="en-US" altLang="en-US" dirty="0"/>
              <a:t>Second level</a:t>
            </a:r>
          </a:p>
          <a:p>
            <a:pPr lvl="2"/>
            <a:r>
              <a:rPr lang="en-US" altLang="en-US" dirty="0"/>
              <a:t>Third level</a:t>
            </a:r>
          </a:p>
          <a:p>
            <a:pPr lvl="3"/>
            <a:endParaRPr lang="en-US" altLang="en-US" dirty="0"/>
          </a:p>
        </p:txBody>
      </p:sp>
      <p:sp>
        <p:nvSpPr>
          <p:cNvPr id="10" name="Title 1">
            <a:extLst>
              <a:ext uri="{FF2B5EF4-FFF2-40B4-BE49-F238E27FC236}">
                <a16:creationId xmlns:a16="http://schemas.microsoft.com/office/drawing/2014/main" id="{BEEEA159-3ECD-4458-8D99-E12EB951D851}"/>
              </a:ext>
            </a:extLst>
          </p:cNvPr>
          <p:cNvSpPr>
            <a:spLocks noGrp="1"/>
          </p:cNvSpPr>
          <p:nvPr>
            <p:ph type="title" hasCustomPrompt="1"/>
          </p:nvPr>
        </p:nvSpPr>
        <p:spPr>
          <a:xfrm>
            <a:off x="309567" y="273603"/>
            <a:ext cx="8439148" cy="594119"/>
          </a:xfrm>
          <a:prstGeom prst="rect">
            <a:avLst/>
          </a:prstGeom>
        </p:spPr>
        <p:txBody>
          <a:bodyPr lIns="90000" tIns="0" rIns="90000" bIns="0"/>
          <a:lstStyle>
            <a:lvl1pPr algn="l">
              <a:defRPr sz="2800" b="1">
                <a:solidFill>
                  <a:schemeClr val="tx2"/>
                </a:solidFill>
              </a:defRPr>
            </a:lvl1pPr>
          </a:lstStyle>
          <a:p>
            <a:r>
              <a:rPr lang="en-US" dirty="0"/>
              <a:t>Click to edit Master title style</a:t>
            </a:r>
            <a:endParaRPr lang="en-GB" dirty="0"/>
          </a:p>
        </p:txBody>
      </p:sp>
      <p:sp>
        <p:nvSpPr>
          <p:cNvPr id="11" name="Text Placeholder 4">
            <a:extLst>
              <a:ext uri="{FF2B5EF4-FFF2-40B4-BE49-F238E27FC236}">
                <a16:creationId xmlns:a16="http://schemas.microsoft.com/office/drawing/2014/main" id="{6202B5A7-682C-49FE-82AC-532586F07992}"/>
              </a:ext>
            </a:extLst>
          </p:cNvPr>
          <p:cNvSpPr>
            <a:spLocks noGrp="1"/>
          </p:cNvSpPr>
          <p:nvPr>
            <p:ph type="body" sz="quarter" idx="10" hasCustomPrompt="1"/>
          </p:nvPr>
        </p:nvSpPr>
        <p:spPr>
          <a:xfrm>
            <a:off x="2" y="6347147"/>
            <a:ext cx="8748713" cy="510116"/>
          </a:xfrm>
          <a:prstGeom prst="rect">
            <a:avLst/>
          </a:prstGeom>
        </p:spPr>
        <p:txBody>
          <a:bodyPr anchor="b"/>
          <a:lstStyle>
            <a:lvl1pPr marL="0" indent="0">
              <a:spcBef>
                <a:spcPts val="0"/>
              </a:spcBef>
              <a:spcAft>
                <a:spcPts val="0"/>
              </a:spcAft>
              <a:buNone/>
              <a:defRPr sz="600" i="0" baseline="0">
                <a:solidFill>
                  <a:schemeClr val="bg1">
                    <a:lumMod val="75000"/>
                  </a:schemeClr>
                </a:solidFill>
              </a:defRPr>
            </a:lvl1pPr>
          </a:lstStyle>
          <a:p>
            <a:pPr lvl="0"/>
            <a:r>
              <a:rPr lang="en-US" dirty="0"/>
              <a:t>Click to edit footnote</a:t>
            </a:r>
          </a:p>
        </p:txBody>
      </p:sp>
      <p:sp>
        <p:nvSpPr>
          <p:cNvPr id="12" name="Sous-titre 4">
            <a:extLst>
              <a:ext uri="{FF2B5EF4-FFF2-40B4-BE49-F238E27FC236}">
                <a16:creationId xmlns:a16="http://schemas.microsoft.com/office/drawing/2014/main" id="{A6A969A8-70A6-40CE-843D-AEFE1D8BC25A}"/>
              </a:ext>
            </a:extLst>
          </p:cNvPr>
          <p:cNvSpPr>
            <a:spLocks noGrp="1"/>
          </p:cNvSpPr>
          <p:nvPr>
            <p:ph type="subTitle" idx="14" hasCustomPrompt="1"/>
          </p:nvPr>
        </p:nvSpPr>
        <p:spPr>
          <a:xfrm>
            <a:off x="309565" y="936624"/>
            <a:ext cx="8445632" cy="359376"/>
          </a:xfrm>
          <a:prstGeom prst="rect">
            <a:avLst/>
          </a:prstGeom>
        </p:spPr>
        <p:txBody>
          <a:bodyPr tIns="0" bIns="0"/>
          <a:lstStyle>
            <a:lvl1pPr marL="0" indent="0">
              <a:buFontTx/>
              <a:buNone/>
              <a:defRPr sz="1800">
                <a:solidFill>
                  <a:schemeClr val="accent2"/>
                </a:solidFill>
              </a:defRPr>
            </a:lvl1pPr>
          </a:lstStyle>
          <a:p>
            <a:r>
              <a:rPr lang="fr-FR" dirty="0" err="1"/>
              <a:t>Results</a:t>
            </a:r>
            <a:endParaRPr lang="fr-FR" dirty="0"/>
          </a:p>
        </p:txBody>
      </p:sp>
    </p:spTree>
    <p:extLst>
      <p:ext uri="{BB962C8B-B14F-4D97-AF65-F5344CB8AC3E}">
        <p14:creationId xmlns:p14="http://schemas.microsoft.com/office/powerpoint/2010/main" val="230070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60243164-1FC9-4009-B0AB-D56AA902E8BB}" type="datetime1">
              <a:rPr lang="en-US" smtClean="0"/>
              <a:pPr/>
              <a:t>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ctr"/>
            <a:fld id="{CC7432E5-F8E0-41AE-9A6B-AD730338B005}" type="slidenum">
              <a:rPr lang="en-US" smtClean="0"/>
              <a:pPr algn="ctr"/>
              <a:t>‹N°›</a:t>
            </a:fld>
            <a:endParaRPr lang="en-US" dirty="0"/>
          </a:p>
        </p:txBody>
      </p:sp>
      <p:sp>
        <p:nvSpPr>
          <p:cNvPr id="8" name="Text Placeholder 7"/>
          <p:cNvSpPr>
            <a:spLocks noGrp="1"/>
          </p:cNvSpPr>
          <p:nvPr>
            <p:ph type="body" sz="quarter" idx="13" hasCustomPrompt="1"/>
          </p:nvPr>
        </p:nvSpPr>
        <p:spPr>
          <a:xfrm>
            <a:off x="342900" y="5851603"/>
            <a:ext cx="7391400" cy="1005840"/>
          </a:xfrm>
        </p:spPr>
        <p:txBody>
          <a:bodyPr anchor="b">
            <a:normAutofit/>
          </a:bodyPr>
          <a:lstStyle>
            <a:lvl1pPr marL="0" indent="0">
              <a:spcBef>
                <a:spcPts val="225"/>
              </a:spcBef>
              <a:buNone/>
              <a:defRPr sz="750"/>
            </a:lvl1pPr>
            <a:lvl2pPr marL="171446" indent="0">
              <a:buNone/>
              <a:defRPr/>
            </a:lvl2pPr>
            <a:lvl3pPr marL="342892" indent="0">
              <a:buNone/>
              <a:defRPr/>
            </a:lvl3pPr>
            <a:lvl4pPr marL="514337" indent="0">
              <a:buNone/>
              <a:defRPr/>
            </a:lvl4pPr>
            <a:lvl5pPr marL="685783" indent="0">
              <a:buNone/>
              <a:defRPr/>
            </a:lvl5pPr>
          </a:lstStyle>
          <a:p>
            <a:pPr lvl="0"/>
            <a:r>
              <a:rPr lang="en-US" dirty="0"/>
              <a:t>Reference(s)</a:t>
            </a:r>
          </a:p>
        </p:txBody>
      </p:sp>
      <p:sp>
        <p:nvSpPr>
          <p:cNvPr id="3" name="Content Placeholder 2"/>
          <p:cNvSpPr>
            <a:spLocks noGrp="1"/>
          </p:cNvSpPr>
          <p:nvPr>
            <p:ph idx="1"/>
          </p:nvPr>
        </p:nvSpPr>
        <p:spPr>
          <a:xfrm>
            <a:off x="342900" y="1261872"/>
            <a:ext cx="84582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3551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Date Placeholder 4"/>
          <p:cNvSpPr>
            <a:spLocks noGrp="1"/>
          </p:cNvSpPr>
          <p:nvPr>
            <p:ph type="dt" sz="half" idx="10"/>
          </p:nvPr>
        </p:nvSpPr>
        <p:spPr/>
        <p:txBody>
          <a:bodyPr/>
          <a:lstStyle/>
          <a:p>
            <a:fld id="{0EA69230-65FB-4843-9705-2F049D02265C}" type="datetime1">
              <a:rPr lang="en-US" smtClean="0"/>
              <a:pPr/>
              <a:t>2/8/23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lgn="ctr">
              <a:defRPr/>
            </a:lvl1pPr>
          </a:lstStyle>
          <a:p>
            <a:fld id="{CC7432E5-F8E0-41AE-9A6B-AD730338B005}" type="slidenum">
              <a:rPr lang="en-US" smtClean="0"/>
              <a:pPr/>
              <a:t>‹N°›</a:t>
            </a:fld>
            <a:endParaRPr lang="en-US" dirty="0"/>
          </a:p>
        </p:txBody>
      </p:sp>
      <p:sp>
        <p:nvSpPr>
          <p:cNvPr id="9" name="Text Placeholder 8"/>
          <p:cNvSpPr>
            <a:spLocks noGrp="1"/>
          </p:cNvSpPr>
          <p:nvPr>
            <p:ph type="body" sz="quarter" idx="13" hasCustomPrompt="1"/>
          </p:nvPr>
        </p:nvSpPr>
        <p:spPr>
          <a:xfrm>
            <a:off x="342900" y="5851603"/>
            <a:ext cx="7391400" cy="1005840"/>
          </a:xfrm>
        </p:spPr>
        <p:txBody>
          <a:bodyPr anchor="b">
            <a:noAutofit/>
          </a:bodyPr>
          <a:lstStyle>
            <a:lvl1pPr marL="0" indent="0">
              <a:spcBef>
                <a:spcPts val="225"/>
              </a:spcBef>
              <a:buNone/>
              <a:defRPr sz="750"/>
            </a:lvl1pPr>
            <a:lvl2pPr marL="171446" indent="0">
              <a:buNone/>
              <a:defRPr sz="750"/>
            </a:lvl2pPr>
            <a:lvl3pPr marL="342892" indent="0">
              <a:buNone/>
              <a:defRPr sz="750"/>
            </a:lvl3pPr>
            <a:lvl4pPr marL="514337" indent="0">
              <a:buNone/>
              <a:defRPr sz="750"/>
            </a:lvl4pPr>
            <a:lvl5pPr marL="685783" indent="0">
              <a:buNone/>
              <a:defRPr sz="750"/>
            </a:lvl5pPr>
          </a:lstStyle>
          <a:p>
            <a:pPr lvl="0"/>
            <a:r>
              <a:rPr lang="en-US" dirty="0"/>
              <a:t>Reference(s)</a:t>
            </a:r>
          </a:p>
        </p:txBody>
      </p:sp>
      <p:sp>
        <p:nvSpPr>
          <p:cNvPr id="3" name="Content Placeholder 2"/>
          <p:cNvSpPr>
            <a:spLocks noGrp="1"/>
          </p:cNvSpPr>
          <p:nvPr>
            <p:ph sz="half" idx="1"/>
          </p:nvPr>
        </p:nvSpPr>
        <p:spPr>
          <a:xfrm>
            <a:off x="342900" y="1261873"/>
            <a:ext cx="4229100" cy="45570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0" y="1261873"/>
            <a:ext cx="4229100" cy="45570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9014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987D096-0909-3844-B41D-A83FA2F81E5D}" type="datetimeFigureOut">
              <a:rPr lang="fr-FR" smtClean="0"/>
              <a:pPr/>
              <a:t>08/02/2023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669E0B-DB3E-D145-8D2E-82D535D76E3E}"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0987D096-0909-3844-B41D-A83FA2F81E5D}" type="datetimeFigureOut">
              <a:rPr lang="fr-FR" smtClean="0"/>
              <a:pPr/>
              <a:t>08/02/2023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669E0B-DB3E-D145-8D2E-82D535D76E3E}"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987D096-0909-3844-B41D-A83FA2F81E5D}" type="datetimeFigureOut">
              <a:rPr lang="fr-FR" smtClean="0"/>
              <a:pPr/>
              <a:t>08/02/2023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4669E0B-DB3E-D145-8D2E-82D535D76E3E}"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987D096-0909-3844-B41D-A83FA2F81E5D}" type="datetimeFigureOut">
              <a:rPr lang="fr-FR" smtClean="0"/>
              <a:pPr/>
              <a:t>08/02/2023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4669E0B-DB3E-D145-8D2E-82D535D76E3E}"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0987D096-0909-3844-B41D-A83FA2F81E5D}" type="datetimeFigureOut">
              <a:rPr lang="fr-FR" smtClean="0"/>
              <a:pPr/>
              <a:t>08/02/2023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4669E0B-DB3E-D145-8D2E-82D535D76E3E}"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987D096-0909-3844-B41D-A83FA2F81E5D}" type="datetimeFigureOut">
              <a:rPr lang="fr-FR" smtClean="0"/>
              <a:pPr/>
              <a:t>08/02/2023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4669E0B-DB3E-D145-8D2E-82D535D76E3E}"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0987D096-0909-3844-B41D-A83FA2F81E5D}" type="datetimeFigureOut">
              <a:rPr lang="fr-FR" smtClean="0"/>
              <a:pPr/>
              <a:t>08/02/2023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4669E0B-DB3E-D145-8D2E-82D535D76E3E}"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0987D096-0909-3844-B41D-A83FA2F81E5D}" type="datetimeFigureOut">
              <a:rPr lang="fr-FR" smtClean="0"/>
              <a:pPr/>
              <a:t>08/02/2023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4669E0B-DB3E-D145-8D2E-82D535D76E3E}"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7D096-0909-3844-B41D-A83FA2F81E5D}" type="datetimeFigureOut">
              <a:rPr lang="fr-FR" smtClean="0"/>
              <a:pPr/>
              <a:t>08/02/2023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669E0B-DB3E-D145-8D2E-82D535D76E3E}"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20.emf"/></Relationships>
</file>

<file path=ppt/slides/_rels/slide4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6.xml"/><Relationship Id="rId4" Type="http://schemas.openxmlformats.org/officeDocument/2006/relationships/image" Target="../media/image23.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702752"/>
          </a:xfrm>
        </p:spPr>
        <p:txBody>
          <a:bodyPr>
            <a:noAutofit/>
          </a:bodyPr>
          <a:lstStyle/>
          <a:p>
            <a:r>
              <a:rPr lang="fr-FR" dirty="0"/>
              <a:t>Gestion de l’hyperglycémie</a:t>
            </a:r>
            <a:br>
              <a:rPr lang="fr-FR" dirty="0"/>
            </a:br>
            <a:r>
              <a:rPr lang="fr-FR" dirty="0"/>
              <a:t>dans le diabète de type 2 en 2022</a:t>
            </a:r>
          </a:p>
        </p:txBody>
      </p:sp>
      <p:sp>
        <p:nvSpPr>
          <p:cNvPr id="3" name="Espace réservé du contenu 2"/>
          <p:cNvSpPr>
            <a:spLocks noGrp="1"/>
          </p:cNvSpPr>
          <p:nvPr>
            <p:ph idx="1"/>
          </p:nvPr>
        </p:nvSpPr>
        <p:spPr>
          <a:xfrm>
            <a:off x="457200" y="2057399"/>
            <a:ext cx="8229600" cy="4525963"/>
          </a:xfrm>
        </p:spPr>
        <p:txBody>
          <a:bodyPr/>
          <a:lstStyle/>
          <a:p>
            <a:endParaRPr lang="fr-FR" dirty="0"/>
          </a:p>
          <a:p>
            <a:endParaRPr lang="fr-FR" dirty="0"/>
          </a:p>
          <a:p>
            <a:pPr lvl="1" algn="just">
              <a:lnSpc>
                <a:spcPct val="150000"/>
              </a:lnSpc>
            </a:pPr>
            <a:r>
              <a:rPr lang="fr-FR" sz="3200" dirty="0"/>
              <a:t>Consensus ADA/EASD</a:t>
            </a:r>
          </a:p>
          <a:p>
            <a:pPr lvl="1" algn="just">
              <a:lnSpc>
                <a:spcPct val="150000"/>
              </a:lnSpc>
            </a:pPr>
            <a:r>
              <a:rPr lang="fr-FR" sz="3200" dirty="0"/>
              <a:t>Ce qui change…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orme libre 39">
            <a:extLst>
              <a:ext uri="{FF2B5EF4-FFF2-40B4-BE49-F238E27FC236}">
                <a16:creationId xmlns:a16="http://schemas.microsoft.com/office/drawing/2014/main" id="{00D6EE6A-11DE-554F-94F1-0B19AE927B9E}"/>
              </a:ext>
            </a:extLst>
          </p:cNvPr>
          <p:cNvSpPr/>
          <p:nvPr/>
        </p:nvSpPr>
        <p:spPr>
          <a:xfrm rot="5400000">
            <a:off x="1159684" y="3146427"/>
            <a:ext cx="3170966" cy="2724275"/>
          </a:xfrm>
          <a:custGeom>
            <a:avLst/>
            <a:gdLst>
              <a:gd name="connsiteX0" fmla="*/ 0 w 3332480"/>
              <a:gd name="connsiteY0" fmla="*/ 1270339 h 2458720"/>
              <a:gd name="connsiteX1" fmla="*/ 457200 w 3332480"/>
              <a:gd name="connsiteY1" fmla="*/ 743470 h 2458720"/>
              <a:gd name="connsiteX2" fmla="*/ 457200 w 3332480"/>
              <a:gd name="connsiteY2" fmla="*/ 0 h 2458720"/>
              <a:gd name="connsiteX3" fmla="*/ 1221248 w 3332480"/>
              <a:gd name="connsiteY3" fmla="*/ 0 h 2458720"/>
              <a:gd name="connsiteX4" fmla="*/ 1219200 w 3332480"/>
              <a:gd name="connsiteY4" fmla="*/ 20320 h 2458720"/>
              <a:gd name="connsiteX5" fmla="*/ 1676400 w 3332480"/>
              <a:gd name="connsiteY5" fmla="*/ 477520 h 2458720"/>
              <a:gd name="connsiteX6" fmla="*/ 2133600 w 3332480"/>
              <a:gd name="connsiteY6" fmla="*/ 20320 h 2458720"/>
              <a:gd name="connsiteX7" fmla="*/ 2131551 w 3332480"/>
              <a:gd name="connsiteY7" fmla="*/ 0 h 2458720"/>
              <a:gd name="connsiteX8" fmla="*/ 2875280 w 3332480"/>
              <a:gd name="connsiteY8" fmla="*/ 0 h 2458720"/>
              <a:gd name="connsiteX9" fmla="*/ 2875280 w 3332480"/>
              <a:gd name="connsiteY9" fmla="*/ 743470 h 2458720"/>
              <a:gd name="connsiteX10" fmla="*/ 3332480 w 3332480"/>
              <a:gd name="connsiteY10" fmla="*/ 1270339 h 2458720"/>
              <a:gd name="connsiteX11" fmla="*/ 2875280 w 3332480"/>
              <a:gd name="connsiteY11" fmla="*/ 1797207 h 2458720"/>
              <a:gd name="connsiteX12" fmla="*/ 2875280 w 3332480"/>
              <a:gd name="connsiteY12" fmla="*/ 2458720 h 2458720"/>
              <a:gd name="connsiteX13" fmla="*/ 457200 w 3332480"/>
              <a:gd name="connsiteY13" fmla="*/ 2458720 h 2458720"/>
              <a:gd name="connsiteX14" fmla="*/ 457200 w 3332480"/>
              <a:gd name="connsiteY14" fmla="*/ 1797207 h 2458720"/>
              <a:gd name="connsiteX15" fmla="*/ 0 w 3332480"/>
              <a:gd name="connsiteY15" fmla="*/ 1270339 h 245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2480" h="2458720">
                <a:moveTo>
                  <a:pt x="0" y="1270339"/>
                </a:moveTo>
                <a:cubicBezTo>
                  <a:pt x="0" y="979357"/>
                  <a:pt x="204695" y="743470"/>
                  <a:pt x="457200" y="743470"/>
                </a:cubicBezTo>
                <a:lnTo>
                  <a:pt x="457200" y="0"/>
                </a:lnTo>
                <a:lnTo>
                  <a:pt x="1221248" y="0"/>
                </a:lnTo>
                <a:lnTo>
                  <a:pt x="1219200" y="20320"/>
                </a:lnTo>
                <a:cubicBezTo>
                  <a:pt x="1219200" y="272825"/>
                  <a:pt x="1423895" y="477520"/>
                  <a:pt x="1676400" y="477520"/>
                </a:cubicBezTo>
                <a:cubicBezTo>
                  <a:pt x="1928905" y="477520"/>
                  <a:pt x="2133600" y="272825"/>
                  <a:pt x="2133600" y="20320"/>
                </a:cubicBezTo>
                <a:lnTo>
                  <a:pt x="2131551" y="0"/>
                </a:lnTo>
                <a:lnTo>
                  <a:pt x="2875280" y="0"/>
                </a:lnTo>
                <a:lnTo>
                  <a:pt x="2875280" y="743470"/>
                </a:lnTo>
                <a:cubicBezTo>
                  <a:pt x="3127785" y="743470"/>
                  <a:pt x="3332480" y="979357"/>
                  <a:pt x="3332480" y="1270339"/>
                </a:cubicBezTo>
                <a:cubicBezTo>
                  <a:pt x="3332480" y="1561321"/>
                  <a:pt x="3127785" y="1797207"/>
                  <a:pt x="2875280" y="1797207"/>
                </a:cubicBezTo>
                <a:lnTo>
                  <a:pt x="2875280" y="2458720"/>
                </a:lnTo>
                <a:lnTo>
                  <a:pt x="457200" y="2458720"/>
                </a:lnTo>
                <a:lnTo>
                  <a:pt x="457200" y="1797207"/>
                </a:lnTo>
                <a:cubicBezTo>
                  <a:pt x="204695" y="1797207"/>
                  <a:pt x="0" y="1561321"/>
                  <a:pt x="0" y="1270339"/>
                </a:cubicBezTo>
                <a:close/>
              </a:path>
            </a:pathLst>
          </a:cu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noAutofit/>
          </a:bodyPr>
          <a:lstStyle/>
          <a:p>
            <a:pPr algn="ctr"/>
            <a:r>
              <a:rPr lang="fr-FR" sz="1350" b="1" dirty="0">
                <a:solidFill>
                  <a:schemeClr val="tx1"/>
                </a:solidFill>
              </a:rPr>
              <a:t>soutien psychologique</a:t>
            </a:r>
          </a:p>
        </p:txBody>
      </p:sp>
      <p:sp>
        <p:nvSpPr>
          <p:cNvPr id="41" name="Forme libre 40">
            <a:extLst>
              <a:ext uri="{FF2B5EF4-FFF2-40B4-BE49-F238E27FC236}">
                <a16:creationId xmlns:a16="http://schemas.microsoft.com/office/drawing/2014/main" id="{CBD97CA7-F5A2-494C-B000-197EE0F77960}"/>
              </a:ext>
            </a:extLst>
          </p:cNvPr>
          <p:cNvSpPr/>
          <p:nvPr/>
        </p:nvSpPr>
        <p:spPr>
          <a:xfrm>
            <a:off x="3600450" y="3429000"/>
            <a:ext cx="3341370" cy="2280164"/>
          </a:xfrm>
          <a:custGeom>
            <a:avLst/>
            <a:gdLst>
              <a:gd name="connsiteX0" fmla="*/ 457200 w 3332480"/>
              <a:gd name="connsiteY0" fmla="*/ 0 h 2133600"/>
              <a:gd name="connsiteX1" fmla="*/ 1209040 w 3332480"/>
              <a:gd name="connsiteY1" fmla="*/ 0 h 2133600"/>
              <a:gd name="connsiteX2" fmla="*/ 1666240 w 3332480"/>
              <a:gd name="connsiteY2" fmla="*/ 457200 h 2133600"/>
              <a:gd name="connsiteX3" fmla="*/ 2123440 w 3332480"/>
              <a:gd name="connsiteY3" fmla="*/ 0 h 2133600"/>
              <a:gd name="connsiteX4" fmla="*/ 2875280 w 3332480"/>
              <a:gd name="connsiteY4" fmla="*/ 0 h 2133600"/>
              <a:gd name="connsiteX5" fmla="*/ 2875280 w 3332480"/>
              <a:gd name="connsiteY5" fmla="*/ 645160 h 2133600"/>
              <a:gd name="connsiteX6" fmla="*/ 3332480 w 3332480"/>
              <a:gd name="connsiteY6" fmla="*/ 1102360 h 2133600"/>
              <a:gd name="connsiteX7" fmla="*/ 2875280 w 3332480"/>
              <a:gd name="connsiteY7" fmla="*/ 1559560 h 2133600"/>
              <a:gd name="connsiteX8" fmla="*/ 2875280 w 3332480"/>
              <a:gd name="connsiteY8" fmla="*/ 2133600 h 2133600"/>
              <a:gd name="connsiteX9" fmla="*/ 2123440 w 3332480"/>
              <a:gd name="connsiteY9" fmla="*/ 2133600 h 2133600"/>
              <a:gd name="connsiteX10" fmla="*/ 1666240 w 3332480"/>
              <a:gd name="connsiteY10" fmla="*/ 1676400 h 2133600"/>
              <a:gd name="connsiteX11" fmla="*/ 1209040 w 3332480"/>
              <a:gd name="connsiteY11" fmla="*/ 2133600 h 2133600"/>
              <a:gd name="connsiteX12" fmla="*/ 457200 w 3332480"/>
              <a:gd name="connsiteY12" fmla="*/ 2133600 h 2133600"/>
              <a:gd name="connsiteX13" fmla="*/ 457200 w 3332480"/>
              <a:gd name="connsiteY13" fmla="*/ 1559560 h 2133600"/>
              <a:gd name="connsiteX14" fmla="*/ 0 w 3332480"/>
              <a:gd name="connsiteY14" fmla="*/ 1102360 h 2133600"/>
              <a:gd name="connsiteX15" fmla="*/ 457200 w 3332480"/>
              <a:gd name="connsiteY15" fmla="*/ 64516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2480" h="2133600">
                <a:moveTo>
                  <a:pt x="457200" y="0"/>
                </a:moveTo>
                <a:lnTo>
                  <a:pt x="1209040" y="0"/>
                </a:lnTo>
                <a:cubicBezTo>
                  <a:pt x="1209040" y="252505"/>
                  <a:pt x="1413735" y="457200"/>
                  <a:pt x="1666240" y="457200"/>
                </a:cubicBezTo>
                <a:cubicBezTo>
                  <a:pt x="1918745" y="457200"/>
                  <a:pt x="2123440" y="252505"/>
                  <a:pt x="2123440" y="0"/>
                </a:cubicBezTo>
                <a:lnTo>
                  <a:pt x="2875280" y="0"/>
                </a:lnTo>
                <a:lnTo>
                  <a:pt x="2875280" y="645160"/>
                </a:lnTo>
                <a:cubicBezTo>
                  <a:pt x="3127785" y="645160"/>
                  <a:pt x="3332480" y="849855"/>
                  <a:pt x="3332480" y="1102360"/>
                </a:cubicBezTo>
                <a:cubicBezTo>
                  <a:pt x="3332480" y="1354865"/>
                  <a:pt x="3127785" y="1559560"/>
                  <a:pt x="2875280" y="1559560"/>
                </a:cubicBezTo>
                <a:lnTo>
                  <a:pt x="2875280" y="2133600"/>
                </a:lnTo>
                <a:lnTo>
                  <a:pt x="2123440" y="2133600"/>
                </a:lnTo>
                <a:cubicBezTo>
                  <a:pt x="2123440" y="1881095"/>
                  <a:pt x="1918745" y="1676400"/>
                  <a:pt x="1666240" y="1676400"/>
                </a:cubicBezTo>
                <a:cubicBezTo>
                  <a:pt x="1413735" y="1676400"/>
                  <a:pt x="1209040" y="1881095"/>
                  <a:pt x="1209040" y="2133600"/>
                </a:cubicBezTo>
                <a:lnTo>
                  <a:pt x="457200" y="2133600"/>
                </a:lnTo>
                <a:lnTo>
                  <a:pt x="457200" y="1559560"/>
                </a:lnTo>
                <a:cubicBezTo>
                  <a:pt x="204695" y="1559560"/>
                  <a:pt x="0" y="1354865"/>
                  <a:pt x="0" y="1102360"/>
                </a:cubicBezTo>
                <a:cubicBezTo>
                  <a:pt x="0" y="849855"/>
                  <a:pt x="204695" y="645160"/>
                  <a:pt x="457200" y="64516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fr-FR" sz="1350" b="1" dirty="0">
                <a:solidFill>
                  <a:schemeClr val="tx1"/>
                </a:solidFill>
              </a:rPr>
              <a:t>Médicaments </a:t>
            </a:r>
          </a:p>
          <a:p>
            <a:pPr algn="ctr"/>
            <a:r>
              <a:rPr lang="fr-FR" sz="1350" b="1" dirty="0" err="1">
                <a:solidFill>
                  <a:schemeClr val="tx1"/>
                </a:solidFill>
              </a:rPr>
              <a:t>Chrirurgie</a:t>
            </a:r>
            <a:endParaRPr lang="fr-FR" sz="1350" b="1" dirty="0">
              <a:solidFill>
                <a:schemeClr val="tx1"/>
              </a:solidFill>
            </a:endParaRPr>
          </a:p>
        </p:txBody>
      </p:sp>
      <p:sp>
        <p:nvSpPr>
          <p:cNvPr id="56" name="Forme libre 55">
            <a:extLst>
              <a:ext uri="{FF2B5EF4-FFF2-40B4-BE49-F238E27FC236}">
                <a16:creationId xmlns:a16="http://schemas.microsoft.com/office/drawing/2014/main" id="{14EB96DB-0183-9E44-99C8-5A40092EAB54}"/>
              </a:ext>
            </a:extLst>
          </p:cNvPr>
          <p:cNvSpPr/>
          <p:nvPr/>
        </p:nvSpPr>
        <p:spPr>
          <a:xfrm>
            <a:off x="3600450" y="1021080"/>
            <a:ext cx="3341370" cy="2918460"/>
          </a:xfrm>
          <a:custGeom>
            <a:avLst/>
            <a:gdLst>
              <a:gd name="connsiteX0" fmla="*/ 1673251 w 3332480"/>
              <a:gd name="connsiteY0" fmla="*/ 467919 h 2602226"/>
              <a:gd name="connsiteX1" fmla="*/ 1664047 w 3332480"/>
              <a:gd name="connsiteY1" fmla="*/ 468405 h 2602226"/>
              <a:gd name="connsiteX2" fmla="*/ 1666240 w 3332480"/>
              <a:gd name="connsiteY2" fmla="*/ 468626 h 2602226"/>
              <a:gd name="connsiteX3" fmla="*/ 1766356 w 3332480"/>
              <a:gd name="connsiteY3" fmla="*/ 456862 h 2602226"/>
              <a:gd name="connsiteX4" fmla="*/ 1746644 w 3332480"/>
              <a:gd name="connsiteY4" fmla="*/ 460521 h 2602226"/>
              <a:gd name="connsiteX5" fmla="*/ 1758382 w 3332480"/>
              <a:gd name="connsiteY5" fmla="*/ 459337 h 2602226"/>
              <a:gd name="connsiteX6" fmla="*/ 1563165 w 3332480"/>
              <a:gd name="connsiteY6" fmla="*/ 455944 h 2602226"/>
              <a:gd name="connsiteX7" fmla="*/ 1574098 w 3332480"/>
              <a:gd name="connsiteY7" fmla="*/ 459337 h 2602226"/>
              <a:gd name="connsiteX8" fmla="*/ 1583852 w 3332480"/>
              <a:gd name="connsiteY8" fmla="*/ 460321 h 2602226"/>
              <a:gd name="connsiteX9" fmla="*/ 1486594 w 3332480"/>
              <a:gd name="connsiteY9" fmla="*/ 431784 h 2602226"/>
              <a:gd name="connsiteX10" fmla="*/ 1488277 w 3332480"/>
              <a:gd name="connsiteY10" fmla="*/ 432697 h 2602226"/>
              <a:gd name="connsiteX11" fmla="*/ 1495554 w 3332480"/>
              <a:gd name="connsiteY11" fmla="*/ 434956 h 2602226"/>
              <a:gd name="connsiteX12" fmla="*/ 1854929 w 3332480"/>
              <a:gd name="connsiteY12" fmla="*/ 426875 h 2602226"/>
              <a:gd name="connsiteX13" fmla="*/ 1840329 w 3332480"/>
              <a:gd name="connsiteY13" fmla="*/ 433900 h 2602226"/>
              <a:gd name="connsiteX14" fmla="*/ 1844203 w 3332480"/>
              <a:gd name="connsiteY14" fmla="*/ 432697 h 2602226"/>
              <a:gd name="connsiteX15" fmla="*/ 1984730 w 3332480"/>
              <a:gd name="connsiteY15" fmla="*/ 338675 h 2602226"/>
              <a:gd name="connsiteX16" fmla="*/ 1902048 w 3332480"/>
              <a:gd name="connsiteY16" fmla="*/ 401300 h 2602226"/>
              <a:gd name="connsiteX17" fmla="*/ 1921865 w 3332480"/>
              <a:gd name="connsiteY17" fmla="*/ 390544 h 2602226"/>
              <a:gd name="connsiteX18" fmla="*/ 1339365 w 3332480"/>
              <a:gd name="connsiteY18" fmla="*/ 330370 h 2602226"/>
              <a:gd name="connsiteX19" fmla="*/ 1342951 w 3332480"/>
              <a:gd name="connsiteY19" fmla="*/ 334716 h 2602226"/>
              <a:gd name="connsiteX20" fmla="*/ 1410615 w 3332480"/>
              <a:gd name="connsiteY20" fmla="*/ 390544 h 2602226"/>
              <a:gd name="connsiteX21" fmla="*/ 1423770 w 3332480"/>
              <a:gd name="connsiteY21" fmla="*/ 397684 h 2602226"/>
              <a:gd name="connsiteX22" fmla="*/ 2054199 w 3332480"/>
              <a:gd name="connsiteY22" fmla="*/ 250763 h 2602226"/>
              <a:gd name="connsiteX23" fmla="*/ 1988738 w 3332480"/>
              <a:gd name="connsiteY23" fmla="*/ 335368 h 2602226"/>
              <a:gd name="connsiteX24" fmla="*/ 1989529 w 3332480"/>
              <a:gd name="connsiteY24" fmla="*/ 334716 h 2602226"/>
              <a:gd name="connsiteX25" fmla="*/ 2045358 w 3332480"/>
              <a:gd name="connsiteY25" fmla="*/ 267051 h 2602226"/>
              <a:gd name="connsiteX26" fmla="*/ 1274556 w 3332480"/>
              <a:gd name="connsiteY26" fmla="*/ 243899 h 2602226"/>
              <a:gd name="connsiteX27" fmla="*/ 1287122 w 3332480"/>
              <a:gd name="connsiteY27" fmla="*/ 267051 h 2602226"/>
              <a:gd name="connsiteX28" fmla="*/ 1327560 w 3332480"/>
              <a:gd name="connsiteY28" fmla="*/ 316062 h 2602226"/>
              <a:gd name="connsiteX29" fmla="*/ 2099936 w 3332480"/>
              <a:gd name="connsiteY29" fmla="*/ 149362 h 2602226"/>
              <a:gd name="connsiteX30" fmla="*/ 2068358 w 3332480"/>
              <a:gd name="connsiteY30" fmla="*/ 224677 h 2602226"/>
              <a:gd name="connsiteX31" fmla="*/ 2087511 w 3332480"/>
              <a:gd name="connsiteY31" fmla="*/ 189389 h 2602226"/>
              <a:gd name="connsiteX32" fmla="*/ 1228910 w 3332480"/>
              <a:gd name="connsiteY32" fmla="*/ 137655 h 2602226"/>
              <a:gd name="connsiteX33" fmla="*/ 1244969 w 3332480"/>
              <a:gd name="connsiteY33" fmla="*/ 189389 h 2602226"/>
              <a:gd name="connsiteX34" fmla="*/ 1259651 w 3332480"/>
              <a:gd name="connsiteY34" fmla="*/ 216439 h 2602226"/>
              <a:gd name="connsiteX35" fmla="*/ 1209183 w 3332480"/>
              <a:gd name="connsiteY35" fmla="*/ 0 h 2602226"/>
              <a:gd name="connsiteX36" fmla="*/ 1666240 w 3332480"/>
              <a:gd name="connsiteY36" fmla="*/ 11426 h 2602226"/>
              <a:gd name="connsiteX37" fmla="*/ 2123440 w 3332480"/>
              <a:gd name="connsiteY37" fmla="*/ 11426 h 2602226"/>
              <a:gd name="connsiteX38" fmla="*/ 2108818 w 3332480"/>
              <a:gd name="connsiteY38" fmla="*/ 120749 h 2602226"/>
              <a:gd name="connsiteX39" fmla="*/ 2114151 w 3332480"/>
              <a:gd name="connsiteY39" fmla="*/ 103568 h 2602226"/>
              <a:gd name="connsiteX40" fmla="*/ 2123440 w 3332480"/>
              <a:gd name="connsiteY40" fmla="*/ 11426 h 2602226"/>
              <a:gd name="connsiteX41" fmla="*/ 2875280 w 3332480"/>
              <a:gd name="connsiteY41" fmla="*/ 11426 h 2602226"/>
              <a:gd name="connsiteX42" fmla="*/ 2875280 w 3332480"/>
              <a:gd name="connsiteY42" fmla="*/ 656586 h 2602226"/>
              <a:gd name="connsiteX43" fmla="*/ 3332480 w 3332480"/>
              <a:gd name="connsiteY43" fmla="*/ 1113786 h 2602226"/>
              <a:gd name="connsiteX44" fmla="*/ 2875280 w 3332480"/>
              <a:gd name="connsiteY44" fmla="*/ 1570986 h 2602226"/>
              <a:gd name="connsiteX45" fmla="*/ 2875280 w 3332480"/>
              <a:gd name="connsiteY45" fmla="*/ 2145026 h 2602226"/>
              <a:gd name="connsiteX46" fmla="*/ 2123440 w 3332480"/>
              <a:gd name="connsiteY46" fmla="*/ 2145026 h 2602226"/>
              <a:gd name="connsiteX47" fmla="*/ 1666240 w 3332480"/>
              <a:gd name="connsiteY47" fmla="*/ 2602226 h 2602226"/>
              <a:gd name="connsiteX48" fmla="*/ 1209040 w 3332480"/>
              <a:gd name="connsiteY48" fmla="*/ 2145026 h 2602226"/>
              <a:gd name="connsiteX49" fmla="*/ 457200 w 3332480"/>
              <a:gd name="connsiteY49" fmla="*/ 2145026 h 2602226"/>
              <a:gd name="connsiteX50" fmla="*/ 457200 w 3332480"/>
              <a:gd name="connsiteY50" fmla="*/ 1615441 h 2602226"/>
              <a:gd name="connsiteX51" fmla="*/ 914400 w 3332480"/>
              <a:gd name="connsiteY51" fmla="*/ 1158241 h 2602226"/>
              <a:gd name="connsiteX52" fmla="*/ 457200 w 3332480"/>
              <a:gd name="connsiteY52" fmla="*/ 701041 h 2602226"/>
              <a:gd name="connsiteX53" fmla="*/ 9289 w 3332480"/>
              <a:gd name="connsiteY53" fmla="*/ 1066099 h 2602226"/>
              <a:gd name="connsiteX54" fmla="*/ 2241 w 3332480"/>
              <a:gd name="connsiteY54" fmla="*/ 1136014 h 2602226"/>
              <a:gd name="connsiteX55" fmla="*/ 0 w 3332480"/>
              <a:gd name="connsiteY55" fmla="*/ 1113786 h 2602226"/>
              <a:gd name="connsiteX56" fmla="*/ 457200 w 3332480"/>
              <a:gd name="connsiteY56" fmla="*/ 656586 h 2602226"/>
              <a:gd name="connsiteX57" fmla="*/ 457200 w 3332480"/>
              <a:gd name="connsiteY57" fmla="*/ 11426 h 2602226"/>
              <a:gd name="connsiteX58" fmla="*/ 1209040 w 3332480"/>
              <a:gd name="connsiteY58" fmla="*/ 11426 h 2602226"/>
              <a:gd name="connsiteX59" fmla="*/ 1218329 w 3332480"/>
              <a:gd name="connsiteY59" fmla="*/ 103568 h 2602226"/>
              <a:gd name="connsiteX60" fmla="*/ 1221524 w 3332480"/>
              <a:gd name="connsiteY60" fmla="*/ 113862 h 2602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332480" h="2602226">
                <a:moveTo>
                  <a:pt x="1673251" y="467919"/>
                </a:moveTo>
                <a:lnTo>
                  <a:pt x="1664047" y="468405"/>
                </a:lnTo>
                <a:lnTo>
                  <a:pt x="1666240" y="468626"/>
                </a:lnTo>
                <a:close/>
                <a:moveTo>
                  <a:pt x="1766356" y="456862"/>
                </a:moveTo>
                <a:lnTo>
                  <a:pt x="1746644" y="460521"/>
                </a:lnTo>
                <a:lnTo>
                  <a:pt x="1758382" y="459337"/>
                </a:lnTo>
                <a:close/>
                <a:moveTo>
                  <a:pt x="1563165" y="455944"/>
                </a:moveTo>
                <a:lnTo>
                  <a:pt x="1574098" y="459337"/>
                </a:lnTo>
                <a:lnTo>
                  <a:pt x="1583852" y="460321"/>
                </a:lnTo>
                <a:close/>
                <a:moveTo>
                  <a:pt x="1486594" y="431784"/>
                </a:moveTo>
                <a:lnTo>
                  <a:pt x="1488277" y="432697"/>
                </a:lnTo>
                <a:lnTo>
                  <a:pt x="1495554" y="434956"/>
                </a:lnTo>
                <a:close/>
                <a:moveTo>
                  <a:pt x="1854929" y="426875"/>
                </a:moveTo>
                <a:lnTo>
                  <a:pt x="1840329" y="433900"/>
                </a:lnTo>
                <a:lnTo>
                  <a:pt x="1844203" y="432697"/>
                </a:lnTo>
                <a:close/>
                <a:moveTo>
                  <a:pt x="1984730" y="338675"/>
                </a:moveTo>
                <a:lnTo>
                  <a:pt x="1902048" y="401300"/>
                </a:lnTo>
                <a:lnTo>
                  <a:pt x="1921865" y="390544"/>
                </a:lnTo>
                <a:close/>
                <a:moveTo>
                  <a:pt x="1339365" y="330370"/>
                </a:moveTo>
                <a:lnTo>
                  <a:pt x="1342951" y="334716"/>
                </a:lnTo>
                <a:cubicBezTo>
                  <a:pt x="1363635" y="355400"/>
                  <a:pt x="1386292" y="374111"/>
                  <a:pt x="1410615" y="390544"/>
                </a:cubicBezTo>
                <a:lnTo>
                  <a:pt x="1423770" y="397684"/>
                </a:lnTo>
                <a:close/>
                <a:moveTo>
                  <a:pt x="2054199" y="250763"/>
                </a:moveTo>
                <a:lnTo>
                  <a:pt x="1988738" y="335368"/>
                </a:lnTo>
                <a:lnTo>
                  <a:pt x="1989529" y="334716"/>
                </a:lnTo>
                <a:cubicBezTo>
                  <a:pt x="2010214" y="314031"/>
                  <a:pt x="2028925" y="291374"/>
                  <a:pt x="2045358" y="267051"/>
                </a:cubicBezTo>
                <a:close/>
                <a:moveTo>
                  <a:pt x="1274556" y="243899"/>
                </a:moveTo>
                <a:lnTo>
                  <a:pt x="1287122" y="267051"/>
                </a:lnTo>
                <a:lnTo>
                  <a:pt x="1327560" y="316062"/>
                </a:lnTo>
                <a:close/>
                <a:moveTo>
                  <a:pt x="2099936" y="149362"/>
                </a:moveTo>
                <a:lnTo>
                  <a:pt x="2068358" y="224677"/>
                </a:lnTo>
                <a:lnTo>
                  <a:pt x="2087511" y="189389"/>
                </a:lnTo>
                <a:close/>
                <a:moveTo>
                  <a:pt x="1228910" y="137655"/>
                </a:moveTo>
                <a:lnTo>
                  <a:pt x="1244969" y="189389"/>
                </a:lnTo>
                <a:lnTo>
                  <a:pt x="1259651" y="216439"/>
                </a:lnTo>
                <a:close/>
                <a:moveTo>
                  <a:pt x="1209183" y="0"/>
                </a:moveTo>
                <a:lnTo>
                  <a:pt x="1666240" y="11426"/>
                </a:lnTo>
                <a:lnTo>
                  <a:pt x="2123440" y="11426"/>
                </a:lnTo>
                <a:lnTo>
                  <a:pt x="2108818" y="120749"/>
                </a:lnTo>
                <a:lnTo>
                  <a:pt x="2114151" y="103568"/>
                </a:lnTo>
                <a:cubicBezTo>
                  <a:pt x="2120242" y="73805"/>
                  <a:pt x="2123440" y="42989"/>
                  <a:pt x="2123440" y="11426"/>
                </a:cubicBezTo>
                <a:lnTo>
                  <a:pt x="2875280" y="11426"/>
                </a:lnTo>
                <a:lnTo>
                  <a:pt x="2875280" y="656586"/>
                </a:lnTo>
                <a:cubicBezTo>
                  <a:pt x="3127785" y="656586"/>
                  <a:pt x="3332480" y="861281"/>
                  <a:pt x="3332480" y="1113786"/>
                </a:cubicBezTo>
                <a:cubicBezTo>
                  <a:pt x="3332480" y="1366291"/>
                  <a:pt x="3127785" y="1570986"/>
                  <a:pt x="2875280" y="1570986"/>
                </a:cubicBezTo>
                <a:lnTo>
                  <a:pt x="2875280" y="2145026"/>
                </a:lnTo>
                <a:lnTo>
                  <a:pt x="2123440" y="2145026"/>
                </a:lnTo>
                <a:cubicBezTo>
                  <a:pt x="2123440" y="2397531"/>
                  <a:pt x="1918745" y="2602226"/>
                  <a:pt x="1666240" y="2602226"/>
                </a:cubicBezTo>
                <a:cubicBezTo>
                  <a:pt x="1413735" y="2602226"/>
                  <a:pt x="1209040" y="2397531"/>
                  <a:pt x="1209040" y="2145026"/>
                </a:cubicBezTo>
                <a:lnTo>
                  <a:pt x="457200" y="2145026"/>
                </a:lnTo>
                <a:lnTo>
                  <a:pt x="457200" y="1615441"/>
                </a:lnTo>
                <a:cubicBezTo>
                  <a:pt x="709705" y="1615441"/>
                  <a:pt x="914400" y="1410746"/>
                  <a:pt x="914400" y="1158241"/>
                </a:cubicBezTo>
                <a:cubicBezTo>
                  <a:pt x="914400" y="905736"/>
                  <a:pt x="709705" y="701041"/>
                  <a:pt x="457200" y="701041"/>
                </a:cubicBezTo>
                <a:cubicBezTo>
                  <a:pt x="236258" y="701041"/>
                  <a:pt x="51921" y="857761"/>
                  <a:pt x="9289" y="1066099"/>
                </a:cubicBezTo>
                <a:lnTo>
                  <a:pt x="2241" y="1136014"/>
                </a:lnTo>
                <a:lnTo>
                  <a:pt x="0" y="1113786"/>
                </a:lnTo>
                <a:cubicBezTo>
                  <a:pt x="0" y="861281"/>
                  <a:pt x="204695" y="656586"/>
                  <a:pt x="457200" y="656586"/>
                </a:cubicBezTo>
                <a:lnTo>
                  <a:pt x="457200" y="11426"/>
                </a:lnTo>
                <a:lnTo>
                  <a:pt x="1209040" y="11426"/>
                </a:lnTo>
                <a:cubicBezTo>
                  <a:pt x="1209040" y="42989"/>
                  <a:pt x="1212238" y="73805"/>
                  <a:pt x="1218329" y="103568"/>
                </a:cubicBezTo>
                <a:lnTo>
                  <a:pt x="1221524" y="113862"/>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fr-FR" sz="1350" b="1" dirty="0">
                <a:solidFill>
                  <a:schemeClr val="tx1"/>
                </a:solidFill>
              </a:rPr>
              <a:t>Conseils</a:t>
            </a:r>
          </a:p>
          <a:p>
            <a:pPr algn="ctr"/>
            <a:r>
              <a:rPr lang="fr-FR" sz="1350" b="1" dirty="0">
                <a:solidFill>
                  <a:schemeClr val="tx1"/>
                </a:solidFill>
              </a:rPr>
              <a:t> activités physiques</a:t>
            </a:r>
          </a:p>
          <a:p>
            <a:pPr algn="ctr"/>
            <a:r>
              <a:rPr lang="fr-FR" sz="1350" b="1" dirty="0">
                <a:solidFill>
                  <a:schemeClr val="tx1"/>
                </a:solidFill>
              </a:rPr>
              <a:t>exercices</a:t>
            </a:r>
          </a:p>
        </p:txBody>
      </p:sp>
      <p:sp>
        <p:nvSpPr>
          <p:cNvPr id="50" name="Forme libre 49">
            <a:extLst>
              <a:ext uri="{FF2B5EF4-FFF2-40B4-BE49-F238E27FC236}">
                <a16:creationId xmlns:a16="http://schemas.microsoft.com/office/drawing/2014/main" id="{B3E92B8D-4E10-514A-9C2E-220FA4D4EA0E}"/>
              </a:ext>
            </a:extLst>
          </p:cNvPr>
          <p:cNvSpPr/>
          <p:nvPr/>
        </p:nvSpPr>
        <p:spPr>
          <a:xfrm>
            <a:off x="807720" y="1021080"/>
            <a:ext cx="3764280" cy="2407920"/>
          </a:xfrm>
          <a:custGeom>
            <a:avLst/>
            <a:gdLst>
              <a:gd name="connsiteX0" fmla="*/ 1626555 w 3332480"/>
              <a:gd name="connsiteY0" fmla="*/ 453200 h 2133600"/>
              <a:gd name="connsiteX1" fmla="*/ 1666240 w 3332480"/>
              <a:gd name="connsiteY1" fmla="*/ 457200 h 2133600"/>
              <a:gd name="connsiteX2" fmla="*/ 1669234 w 3332480"/>
              <a:gd name="connsiteY2" fmla="*/ 456898 h 2133600"/>
              <a:gd name="connsiteX3" fmla="*/ 1760940 w 3332480"/>
              <a:gd name="connsiteY3" fmla="*/ 447118 h 2133600"/>
              <a:gd name="connsiteX4" fmla="*/ 1717810 w 3332480"/>
              <a:gd name="connsiteY4" fmla="*/ 452001 h 2133600"/>
              <a:gd name="connsiteX5" fmla="*/ 1758382 w 3332480"/>
              <a:gd name="connsiteY5" fmla="*/ 447911 h 2133600"/>
              <a:gd name="connsiteX6" fmla="*/ 1536647 w 3332480"/>
              <a:gd name="connsiteY6" fmla="*/ 436286 h 2133600"/>
              <a:gd name="connsiteX7" fmla="*/ 1574098 w 3332480"/>
              <a:gd name="connsiteY7" fmla="*/ 447911 h 2133600"/>
              <a:gd name="connsiteX8" fmla="*/ 1577448 w 3332480"/>
              <a:gd name="connsiteY8" fmla="*/ 448249 h 2133600"/>
              <a:gd name="connsiteX9" fmla="*/ 1846193 w 3332480"/>
              <a:gd name="connsiteY9" fmla="*/ 420191 h 2133600"/>
              <a:gd name="connsiteX10" fmla="*/ 1806304 w 3332480"/>
              <a:gd name="connsiteY10" fmla="*/ 433036 h 2133600"/>
              <a:gd name="connsiteX11" fmla="*/ 1844203 w 3332480"/>
              <a:gd name="connsiteY11" fmla="*/ 421271 h 2133600"/>
              <a:gd name="connsiteX12" fmla="*/ 1454124 w 3332480"/>
              <a:gd name="connsiteY12" fmla="*/ 402733 h 2133600"/>
              <a:gd name="connsiteX13" fmla="*/ 1488277 w 3332480"/>
              <a:gd name="connsiteY13" fmla="*/ 421271 h 2133600"/>
              <a:gd name="connsiteX14" fmla="*/ 1491913 w 3332480"/>
              <a:gd name="connsiteY14" fmla="*/ 422400 h 2133600"/>
              <a:gd name="connsiteX15" fmla="*/ 1923304 w 3332480"/>
              <a:gd name="connsiteY15" fmla="*/ 377931 h 2133600"/>
              <a:gd name="connsiteX16" fmla="*/ 1888153 w 3332480"/>
              <a:gd name="connsiteY16" fmla="*/ 397416 h 2133600"/>
              <a:gd name="connsiteX17" fmla="*/ 1921865 w 3332480"/>
              <a:gd name="connsiteY17" fmla="*/ 379118 h 2133600"/>
              <a:gd name="connsiteX18" fmla="*/ 1381236 w 3332480"/>
              <a:gd name="connsiteY18" fmla="*/ 354877 h 2133600"/>
              <a:gd name="connsiteX19" fmla="*/ 1410615 w 3332480"/>
              <a:gd name="connsiteY19" fmla="*/ 379118 h 2133600"/>
              <a:gd name="connsiteX20" fmla="*/ 1414293 w 3332480"/>
              <a:gd name="connsiteY20" fmla="*/ 381114 h 2133600"/>
              <a:gd name="connsiteX21" fmla="*/ 1990487 w 3332480"/>
              <a:gd name="connsiteY21" fmla="*/ 322129 h 2133600"/>
              <a:gd name="connsiteX22" fmla="*/ 1960597 w 3332480"/>
              <a:gd name="connsiteY22" fmla="*/ 347161 h 2133600"/>
              <a:gd name="connsiteX23" fmla="*/ 1989530 w 3332480"/>
              <a:gd name="connsiteY23" fmla="*/ 323289 h 2133600"/>
              <a:gd name="connsiteX24" fmla="*/ 1319156 w 3332480"/>
              <a:gd name="connsiteY24" fmla="*/ 294450 h 2133600"/>
              <a:gd name="connsiteX25" fmla="*/ 1342951 w 3332480"/>
              <a:gd name="connsiteY25" fmla="*/ 323289 h 2133600"/>
              <a:gd name="connsiteX26" fmla="*/ 1346430 w 3332480"/>
              <a:gd name="connsiteY26" fmla="*/ 326160 h 2133600"/>
              <a:gd name="connsiteX27" fmla="*/ 2045914 w 3332480"/>
              <a:gd name="connsiteY27" fmla="*/ 254600 h 2133600"/>
              <a:gd name="connsiteX28" fmla="*/ 2021695 w 3332480"/>
              <a:gd name="connsiteY28" fmla="*/ 284305 h 2133600"/>
              <a:gd name="connsiteX29" fmla="*/ 2045358 w 3332480"/>
              <a:gd name="connsiteY29" fmla="*/ 255625 h 2133600"/>
              <a:gd name="connsiteX30" fmla="*/ 1269271 w 3332480"/>
              <a:gd name="connsiteY30" fmla="*/ 222736 h 2133600"/>
              <a:gd name="connsiteX31" fmla="*/ 1287123 w 3332480"/>
              <a:gd name="connsiteY31" fmla="*/ 255625 h 2133600"/>
              <a:gd name="connsiteX32" fmla="*/ 1290215 w 3332480"/>
              <a:gd name="connsiteY32" fmla="*/ 259373 h 2133600"/>
              <a:gd name="connsiteX33" fmla="*/ 2087753 w 3332480"/>
              <a:gd name="connsiteY33" fmla="*/ 177184 h 2133600"/>
              <a:gd name="connsiteX34" fmla="*/ 2070129 w 3332480"/>
              <a:gd name="connsiteY34" fmla="*/ 209988 h 2133600"/>
              <a:gd name="connsiteX35" fmla="*/ 2087511 w 3332480"/>
              <a:gd name="connsiteY35" fmla="*/ 177963 h 2133600"/>
              <a:gd name="connsiteX36" fmla="*/ 1233601 w 3332480"/>
              <a:gd name="connsiteY36" fmla="*/ 141341 h 2133600"/>
              <a:gd name="connsiteX37" fmla="*/ 1244969 w 3332480"/>
              <a:gd name="connsiteY37" fmla="*/ 177963 h 2133600"/>
              <a:gd name="connsiteX38" fmla="*/ 1247492 w 3332480"/>
              <a:gd name="connsiteY38" fmla="*/ 182612 h 2133600"/>
              <a:gd name="connsiteX39" fmla="*/ 2114194 w 3332480"/>
              <a:gd name="connsiteY39" fmla="*/ 91717 h 2133600"/>
              <a:gd name="connsiteX40" fmla="*/ 2104638 w 3332480"/>
              <a:gd name="connsiteY40" fmla="*/ 122790 h 2133600"/>
              <a:gd name="connsiteX41" fmla="*/ 2114152 w 3332480"/>
              <a:gd name="connsiteY41" fmla="*/ 92142 h 2133600"/>
              <a:gd name="connsiteX42" fmla="*/ 1214376 w 3332480"/>
              <a:gd name="connsiteY42" fmla="*/ 52931 h 2133600"/>
              <a:gd name="connsiteX43" fmla="*/ 1218329 w 3332480"/>
              <a:gd name="connsiteY43" fmla="*/ 92142 h 2133600"/>
              <a:gd name="connsiteX44" fmla="*/ 1220036 w 3332480"/>
              <a:gd name="connsiteY44" fmla="*/ 97640 h 2133600"/>
              <a:gd name="connsiteX45" fmla="*/ 457200 w 3332480"/>
              <a:gd name="connsiteY45" fmla="*/ 0 h 2133600"/>
              <a:gd name="connsiteX46" fmla="*/ 1209040 w 3332480"/>
              <a:gd name="connsiteY46" fmla="*/ 0 h 2133600"/>
              <a:gd name="connsiteX47" fmla="*/ 1210250 w 3332480"/>
              <a:gd name="connsiteY47" fmla="*/ 11999 h 2133600"/>
              <a:gd name="connsiteX48" fmla="*/ 1666240 w 3332480"/>
              <a:gd name="connsiteY48" fmla="*/ 0 h 2133600"/>
              <a:gd name="connsiteX49" fmla="*/ 2123440 w 3332480"/>
              <a:gd name="connsiteY49" fmla="*/ 0 h 2133600"/>
              <a:gd name="connsiteX50" fmla="*/ 2875280 w 3332480"/>
              <a:gd name="connsiteY50" fmla="*/ 0 h 2133600"/>
              <a:gd name="connsiteX51" fmla="*/ 2875280 w 3332480"/>
              <a:gd name="connsiteY51" fmla="*/ 645160 h 2133600"/>
              <a:gd name="connsiteX52" fmla="*/ 3332480 w 3332480"/>
              <a:gd name="connsiteY52" fmla="*/ 1102360 h 2133600"/>
              <a:gd name="connsiteX53" fmla="*/ 2875280 w 3332480"/>
              <a:gd name="connsiteY53" fmla="*/ 1559560 h 2133600"/>
              <a:gd name="connsiteX54" fmla="*/ 2875280 w 3332480"/>
              <a:gd name="connsiteY54" fmla="*/ 2133600 h 2133600"/>
              <a:gd name="connsiteX55" fmla="*/ 2123440 w 3332480"/>
              <a:gd name="connsiteY55" fmla="*/ 2133600 h 2133600"/>
              <a:gd name="connsiteX56" fmla="*/ 1666240 w 3332480"/>
              <a:gd name="connsiteY56" fmla="*/ 1676400 h 2133600"/>
              <a:gd name="connsiteX57" fmla="*/ 1209040 w 3332480"/>
              <a:gd name="connsiteY57" fmla="*/ 2133600 h 2133600"/>
              <a:gd name="connsiteX58" fmla="*/ 457200 w 3332480"/>
              <a:gd name="connsiteY58" fmla="*/ 2133600 h 2133600"/>
              <a:gd name="connsiteX59" fmla="*/ 457200 w 3332480"/>
              <a:gd name="connsiteY59" fmla="*/ 1559560 h 2133600"/>
              <a:gd name="connsiteX60" fmla="*/ 0 w 3332480"/>
              <a:gd name="connsiteY60" fmla="*/ 1102360 h 2133600"/>
              <a:gd name="connsiteX61" fmla="*/ 457200 w 3332480"/>
              <a:gd name="connsiteY61" fmla="*/ 64516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32480" h="2133600">
                <a:moveTo>
                  <a:pt x="1626555" y="453200"/>
                </a:moveTo>
                <a:lnTo>
                  <a:pt x="1666240" y="457200"/>
                </a:lnTo>
                <a:lnTo>
                  <a:pt x="1669234" y="456898"/>
                </a:lnTo>
                <a:close/>
                <a:moveTo>
                  <a:pt x="1760940" y="447118"/>
                </a:moveTo>
                <a:lnTo>
                  <a:pt x="1717810" y="452001"/>
                </a:lnTo>
                <a:lnTo>
                  <a:pt x="1758382" y="447911"/>
                </a:lnTo>
                <a:close/>
                <a:moveTo>
                  <a:pt x="1536647" y="436286"/>
                </a:moveTo>
                <a:lnTo>
                  <a:pt x="1574098" y="447911"/>
                </a:lnTo>
                <a:lnTo>
                  <a:pt x="1577448" y="448249"/>
                </a:lnTo>
                <a:close/>
                <a:moveTo>
                  <a:pt x="1846193" y="420191"/>
                </a:moveTo>
                <a:lnTo>
                  <a:pt x="1806304" y="433036"/>
                </a:lnTo>
                <a:lnTo>
                  <a:pt x="1844203" y="421271"/>
                </a:lnTo>
                <a:close/>
                <a:moveTo>
                  <a:pt x="1454124" y="402733"/>
                </a:moveTo>
                <a:lnTo>
                  <a:pt x="1488277" y="421271"/>
                </a:lnTo>
                <a:lnTo>
                  <a:pt x="1491913" y="422400"/>
                </a:lnTo>
                <a:close/>
                <a:moveTo>
                  <a:pt x="1923304" y="377931"/>
                </a:moveTo>
                <a:lnTo>
                  <a:pt x="1888153" y="397416"/>
                </a:lnTo>
                <a:lnTo>
                  <a:pt x="1921865" y="379118"/>
                </a:lnTo>
                <a:close/>
                <a:moveTo>
                  <a:pt x="1381236" y="354877"/>
                </a:moveTo>
                <a:lnTo>
                  <a:pt x="1410615" y="379118"/>
                </a:lnTo>
                <a:lnTo>
                  <a:pt x="1414293" y="381114"/>
                </a:lnTo>
                <a:close/>
                <a:moveTo>
                  <a:pt x="1990487" y="322129"/>
                </a:moveTo>
                <a:lnTo>
                  <a:pt x="1960597" y="347161"/>
                </a:lnTo>
                <a:lnTo>
                  <a:pt x="1989530" y="323289"/>
                </a:lnTo>
                <a:close/>
                <a:moveTo>
                  <a:pt x="1319156" y="294450"/>
                </a:moveTo>
                <a:lnTo>
                  <a:pt x="1342951" y="323289"/>
                </a:lnTo>
                <a:lnTo>
                  <a:pt x="1346430" y="326160"/>
                </a:lnTo>
                <a:close/>
                <a:moveTo>
                  <a:pt x="2045914" y="254600"/>
                </a:moveTo>
                <a:lnTo>
                  <a:pt x="2021695" y="284305"/>
                </a:lnTo>
                <a:lnTo>
                  <a:pt x="2045358" y="255625"/>
                </a:lnTo>
                <a:close/>
                <a:moveTo>
                  <a:pt x="1269271" y="222736"/>
                </a:moveTo>
                <a:lnTo>
                  <a:pt x="1287123" y="255625"/>
                </a:lnTo>
                <a:lnTo>
                  <a:pt x="1290215" y="259373"/>
                </a:lnTo>
                <a:close/>
                <a:moveTo>
                  <a:pt x="2087753" y="177184"/>
                </a:moveTo>
                <a:lnTo>
                  <a:pt x="2070129" y="209988"/>
                </a:lnTo>
                <a:lnTo>
                  <a:pt x="2087511" y="177963"/>
                </a:lnTo>
                <a:close/>
                <a:moveTo>
                  <a:pt x="1233601" y="141341"/>
                </a:moveTo>
                <a:lnTo>
                  <a:pt x="1244969" y="177963"/>
                </a:lnTo>
                <a:lnTo>
                  <a:pt x="1247492" y="182612"/>
                </a:lnTo>
                <a:close/>
                <a:moveTo>
                  <a:pt x="2114194" y="91717"/>
                </a:moveTo>
                <a:lnTo>
                  <a:pt x="2104638" y="122790"/>
                </a:lnTo>
                <a:lnTo>
                  <a:pt x="2114152" y="92142"/>
                </a:lnTo>
                <a:close/>
                <a:moveTo>
                  <a:pt x="1214376" y="52931"/>
                </a:moveTo>
                <a:lnTo>
                  <a:pt x="1218329" y="92142"/>
                </a:lnTo>
                <a:lnTo>
                  <a:pt x="1220036" y="97640"/>
                </a:lnTo>
                <a:close/>
                <a:moveTo>
                  <a:pt x="457200" y="0"/>
                </a:moveTo>
                <a:lnTo>
                  <a:pt x="1209040" y="0"/>
                </a:lnTo>
                <a:lnTo>
                  <a:pt x="1210250" y="11999"/>
                </a:lnTo>
                <a:lnTo>
                  <a:pt x="1666240" y="0"/>
                </a:lnTo>
                <a:lnTo>
                  <a:pt x="2123440" y="0"/>
                </a:lnTo>
                <a:lnTo>
                  <a:pt x="2875280" y="0"/>
                </a:lnTo>
                <a:lnTo>
                  <a:pt x="2875280" y="645160"/>
                </a:lnTo>
                <a:cubicBezTo>
                  <a:pt x="3127785" y="645160"/>
                  <a:pt x="3332480" y="849855"/>
                  <a:pt x="3332480" y="1102360"/>
                </a:cubicBezTo>
                <a:cubicBezTo>
                  <a:pt x="3332480" y="1354865"/>
                  <a:pt x="3127785" y="1559560"/>
                  <a:pt x="2875280" y="1559560"/>
                </a:cubicBezTo>
                <a:lnTo>
                  <a:pt x="2875280" y="2133600"/>
                </a:lnTo>
                <a:lnTo>
                  <a:pt x="2123440" y="2133600"/>
                </a:lnTo>
                <a:cubicBezTo>
                  <a:pt x="2123440" y="1881095"/>
                  <a:pt x="1918745" y="1676400"/>
                  <a:pt x="1666240" y="1676400"/>
                </a:cubicBezTo>
                <a:cubicBezTo>
                  <a:pt x="1413735" y="1676400"/>
                  <a:pt x="1209040" y="1881095"/>
                  <a:pt x="1209040" y="2133600"/>
                </a:cubicBezTo>
                <a:lnTo>
                  <a:pt x="457200" y="2133600"/>
                </a:lnTo>
                <a:lnTo>
                  <a:pt x="457200" y="1559560"/>
                </a:lnTo>
                <a:cubicBezTo>
                  <a:pt x="204695" y="1559560"/>
                  <a:pt x="0" y="1354865"/>
                  <a:pt x="0" y="1102360"/>
                </a:cubicBezTo>
                <a:cubicBezTo>
                  <a:pt x="0" y="849855"/>
                  <a:pt x="204695" y="645160"/>
                  <a:pt x="457200" y="645160"/>
                </a:cubicBez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fr-FR" sz="1350" b="1" dirty="0">
                <a:solidFill>
                  <a:schemeClr val="tx1"/>
                </a:solidFill>
              </a:rPr>
              <a:t>Conseils alimentaires</a:t>
            </a:r>
          </a:p>
        </p:txBody>
      </p:sp>
    </p:spTree>
    <p:extLst>
      <p:ext uri="{BB962C8B-B14F-4D97-AF65-F5344CB8AC3E}">
        <p14:creationId xmlns:p14="http://schemas.microsoft.com/office/powerpoint/2010/main" val="3332968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Gestion  du poids et  diabète de type 2</a:t>
            </a:r>
          </a:p>
        </p:txBody>
      </p:sp>
      <p:sp>
        <p:nvSpPr>
          <p:cNvPr id="3" name="Espace réservé du contenu 2"/>
          <p:cNvSpPr>
            <a:spLocks noGrp="1"/>
          </p:cNvSpPr>
          <p:nvPr>
            <p:ph idx="1"/>
          </p:nvPr>
        </p:nvSpPr>
        <p:spPr>
          <a:xfrm>
            <a:off x="102870" y="1600200"/>
            <a:ext cx="8961120" cy="4525963"/>
          </a:xfrm>
        </p:spPr>
        <p:txBody>
          <a:bodyPr>
            <a:normAutofit/>
          </a:bodyPr>
          <a:lstStyle/>
          <a:p>
            <a:r>
              <a:rPr lang="fr-FR" dirty="0"/>
              <a:t>Le DNSG ( </a:t>
            </a:r>
            <a:r>
              <a:rPr lang="fr-FR" dirty="0" err="1"/>
              <a:t>Diabetes</a:t>
            </a:r>
            <a:r>
              <a:rPr lang="fr-FR" dirty="0"/>
              <a:t> and Nutrition </a:t>
            </a:r>
            <a:r>
              <a:rPr lang="fr-FR" dirty="0" err="1"/>
              <a:t>Study</a:t>
            </a:r>
            <a:r>
              <a:rPr lang="fr-FR" dirty="0"/>
              <a:t> Group)</a:t>
            </a:r>
          </a:p>
          <a:p>
            <a:endParaRPr lang="fr-FR" dirty="0"/>
          </a:p>
          <a:p>
            <a:r>
              <a:rPr lang="fr-FR" dirty="0"/>
              <a:t>Recommandations nutritionnelles	</a:t>
            </a:r>
          </a:p>
          <a:p>
            <a:pPr marL="0" indent="0" algn="just">
              <a:buNone/>
            </a:pPr>
            <a:r>
              <a:rPr lang="fr-FR" dirty="0"/>
              <a:t>	- </a:t>
            </a:r>
            <a:r>
              <a:rPr lang="fr-FR" sz="2800" dirty="0"/>
              <a:t>prévention de la prise de poids</a:t>
            </a:r>
          </a:p>
          <a:p>
            <a:pPr marL="0" indent="0" algn="just">
              <a:buNone/>
            </a:pPr>
            <a:r>
              <a:rPr lang="fr-FR" sz="2800" dirty="0"/>
              <a:t>	- perte de poids</a:t>
            </a:r>
          </a:p>
          <a:p>
            <a:pPr marL="0" indent="0" algn="just">
              <a:buNone/>
            </a:pPr>
            <a:r>
              <a:rPr lang="fr-FR" sz="2800" dirty="0"/>
              <a:t>	- stabilisation du poids après perte</a:t>
            </a:r>
          </a:p>
          <a:p>
            <a:pPr marL="0" indent="0" algn="just">
              <a:buNone/>
            </a:pPr>
            <a:r>
              <a:rPr lang="fr-FR" sz="2800" dirty="0"/>
              <a:t>	- actions sur les autres risques </a:t>
            </a:r>
            <a:r>
              <a:rPr lang="fr-FR" sz="2800" dirty="0" err="1"/>
              <a:t>cardiométaboliques</a:t>
            </a:r>
            <a:endParaRPr lang="fr-FR" sz="2800" dirty="0"/>
          </a:p>
          <a:p>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p:spPr>
        <p:txBody>
          <a:bodyPr>
            <a:normAutofit fontScale="90000"/>
          </a:bodyPr>
          <a:lstStyle/>
          <a:p>
            <a:r>
              <a:rPr lang="fr-FR" dirty="0"/>
              <a:t>Etude des différents </a:t>
            </a:r>
            <a:br>
              <a:rPr lang="fr-FR" dirty="0"/>
            </a:br>
            <a:r>
              <a:rPr lang="fr-FR" dirty="0"/>
              <a:t>« régimes » alimentaires</a:t>
            </a:r>
          </a:p>
        </p:txBody>
      </p:sp>
      <p:sp>
        <p:nvSpPr>
          <p:cNvPr id="3" name="Espace réservé du contenu 2"/>
          <p:cNvSpPr>
            <a:spLocks noGrp="1"/>
          </p:cNvSpPr>
          <p:nvPr>
            <p:ph idx="1"/>
          </p:nvPr>
        </p:nvSpPr>
        <p:spPr>
          <a:xfrm>
            <a:off x="457200" y="2057399"/>
            <a:ext cx="8229600" cy="4525963"/>
          </a:xfrm>
        </p:spPr>
        <p:txBody>
          <a:bodyPr/>
          <a:lstStyle/>
          <a:p>
            <a:r>
              <a:rPr lang="fr-FR" dirty="0"/>
              <a:t>Le DNSG : étudie régimes les plus efficaces sur le poids, la prévention cv, le diabète.</a:t>
            </a:r>
          </a:p>
          <a:p>
            <a:pPr marL="0" indent="0" algn="r">
              <a:buNone/>
            </a:pPr>
            <a:r>
              <a:rPr lang="fr-FR" dirty="0"/>
              <a:t>( méta-analyses de 2019 à 2021).</a:t>
            </a:r>
          </a:p>
          <a:p>
            <a:endParaRPr lang="fr-FR" dirty="0"/>
          </a:p>
          <a:p>
            <a:pPr marL="400050" lvl="1" indent="0" algn="just">
              <a:buNone/>
            </a:pPr>
            <a:r>
              <a:rPr lang="fr-FR" sz="3200" dirty="0"/>
              <a:t>- effets sur les micro- et macro-angiopathies</a:t>
            </a:r>
          </a:p>
          <a:p>
            <a:pPr marL="400050" lvl="1" indent="0" algn="just">
              <a:buNone/>
            </a:pPr>
            <a:r>
              <a:rPr lang="fr-FR" sz="3200" dirty="0"/>
              <a:t>- HbA1c glycémie, </a:t>
            </a:r>
            <a:r>
              <a:rPr lang="fr-FR" sz="3200" dirty="0" err="1"/>
              <a:t>insulinosensibilité</a:t>
            </a:r>
            <a:r>
              <a:rPr lang="fr-FR" sz="3200" dirty="0"/>
              <a:t>, DFG.</a:t>
            </a:r>
          </a:p>
          <a:p>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Recommandations</a:t>
            </a:r>
          </a:p>
        </p:txBody>
      </p:sp>
      <p:sp>
        <p:nvSpPr>
          <p:cNvPr id="3" name="Espace réservé du contenu 2"/>
          <p:cNvSpPr>
            <a:spLocks noGrp="1"/>
          </p:cNvSpPr>
          <p:nvPr>
            <p:ph idx="1"/>
          </p:nvPr>
        </p:nvSpPr>
        <p:spPr/>
        <p:txBody>
          <a:bodyPr/>
          <a:lstStyle/>
          <a:p>
            <a:r>
              <a:rPr lang="fr-FR" dirty="0"/>
              <a:t>Les légumes</a:t>
            </a:r>
          </a:p>
          <a:p>
            <a:pPr marL="0" indent="0">
              <a:buNone/>
            </a:pPr>
            <a:endParaRPr lang="fr-FR" dirty="0"/>
          </a:p>
          <a:p>
            <a:pPr lvl="1"/>
            <a:r>
              <a:rPr lang="fr-FR" dirty="0"/>
              <a:t>Baisse de 8 à 10% des </a:t>
            </a:r>
            <a:r>
              <a:rPr lang="fr-FR" dirty="0" err="1"/>
              <a:t>ev</a:t>
            </a:r>
            <a:r>
              <a:rPr lang="fr-FR" dirty="0"/>
              <a:t> CV</a:t>
            </a:r>
          </a:p>
          <a:p>
            <a:pPr lvl="1"/>
            <a:r>
              <a:rPr lang="fr-FR" dirty="0"/>
              <a:t>HbA1c : -0,5%</a:t>
            </a:r>
          </a:p>
          <a:p>
            <a:pPr lvl="1"/>
            <a:r>
              <a:rPr lang="fr-FR" dirty="0"/>
              <a:t>LDL -5%</a:t>
            </a:r>
          </a:p>
          <a:p>
            <a:pPr lvl="1"/>
            <a:r>
              <a:rPr lang="fr-FR" dirty="0"/>
              <a:t>Poids : 0,5kg</a:t>
            </a:r>
          </a:p>
          <a:p>
            <a:pPr lvl="1"/>
            <a:r>
              <a:rPr lang="fr-FR" dirty="0"/>
              <a:t>PAS : 2mmhg</a:t>
            </a:r>
          </a:p>
          <a:p>
            <a:pPr lvl="1"/>
            <a:endParaRPr lang="fr-FR" dirty="0"/>
          </a:p>
          <a:p>
            <a:pPr lvl="1"/>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p:cNvSpPr>
            <a:spLocks noGrp="1"/>
          </p:cNvSpPr>
          <p:nvPr>
            <p:ph type="title"/>
          </p:nvPr>
        </p:nvSpPr>
        <p:spPr>
          <a:xfrm>
            <a:off x="482600" y="321734"/>
            <a:ext cx="8178799" cy="1135737"/>
          </a:xfrm>
        </p:spPr>
        <p:txBody>
          <a:bodyPr>
            <a:normAutofit/>
          </a:bodyPr>
          <a:lstStyle/>
          <a:p>
            <a:r>
              <a:rPr lang="fr-FR" sz="3100"/>
              <a:t>Le régime méditerranéen</a:t>
            </a:r>
          </a:p>
        </p:txBody>
      </p:sp>
      <p:sp>
        <p:nvSpPr>
          <p:cNvPr id="3" name="Espace réservé du contenu 2"/>
          <p:cNvSpPr>
            <a:spLocks noGrp="1"/>
          </p:cNvSpPr>
          <p:nvPr>
            <p:ph idx="1"/>
          </p:nvPr>
        </p:nvSpPr>
        <p:spPr>
          <a:xfrm>
            <a:off x="482601" y="1782981"/>
            <a:ext cx="3006288" cy="4393982"/>
          </a:xfrm>
        </p:spPr>
        <p:txBody>
          <a:bodyPr>
            <a:normAutofit/>
          </a:bodyPr>
          <a:lstStyle/>
          <a:p>
            <a:r>
              <a:rPr lang="fr-FR" sz="1700"/>
              <a:t>Diminution</a:t>
            </a:r>
          </a:p>
          <a:p>
            <a:pPr marL="0" indent="0">
              <a:buNone/>
            </a:pPr>
            <a:endParaRPr lang="fr-FR" sz="1700"/>
          </a:p>
          <a:p>
            <a:pPr lvl="1"/>
            <a:r>
              <a:rPr lang="fr-FR" sz="1700"/>
              <a:t>Du MACE -3points</a:t>
            </a:r>
          </a:p>
          <a:p>
            <a:pPr lvl="1"/>
            <a:r>
              <a:rPr lang="fr-FR" sz="1700"/>
              <a:t>Maladies CV : -38%</a:t>
            </a:r>
          </a:p>
          <a:p>
            <a:pPr lvl="1"/>
            <a:r>
              <a:rPr lang="fr-FR" sz="1700"/>
              <a:t>Pathologies cardiaques : -52%</a:t>
            </a:r>
          </a:p>
          <a:p>
            <a:pPr lvl="1"/>
            <a:r>
              <a:rPr lang="fr-FR" sz="1700"/>
              <a:t>Mortalité globale : 67%</a:t>
            </a:r>
          </a:p>
          <a:p>
            <a:pPr lvl="1"/>
            <a:r>
              <a:rPr lang="fr-FR" sz="1700"/>
              <a:t>AVC : 42%</a:t>
            </a:r>
          </a:p>
          <a:p>
            <a:pPr marL="457200" lvl="1" indent="0">
              <a:buNone/>
            </a:pPr>
            <a:endParaRPr lang="fr-FR" sz="1700"/>
          </a:p>
          <a:p>
            <a:pPr lvl="1">
              <a:buNone/>
            </a:pPr>
            <a:r>
              <a:rPr lang="fr-FR" sz="1700"/>
              <a:t>Le plus étudié, le plus recommandé.</a:t>
            </a:r>
          </a:p>
        </p:txBody>
      </p:sp>
      <p:grpSp>
        <p:nvGrpSpPr>
          <p:cNvPr id="19" name="Group 11">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760545" cy="2017580"/>
            <a:chOff x="0" y="4601497"/>
            <a:chExt cx="1014060" cy="2017580"/>
          </a:xfrm>
        </p:grpSpPr>
        <p:sp>
          <p:nvSpPr>
            <p:cNvPr id="13" name="Isosceles Triangle 1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Image 4">
            <a:extLst>
              <a:ext uri="{FF2B5EF4-FFF2-40B4-BE49-F238E27FC236}">
                <a16:creationId xmlns:a16="http://schemas.microsoft.com/office/drawing/2014/main" id="{E17B9634-BF85-CDAD-0699-59E551DE4C51}"/>
              </a:ext>
            </a:extLst>
          </p:cNvPr>
          <p:cNvPicPr>
            <a:picLocks noChangeAspect="1"/>
          </p:cNvPicPr>
          <p:nvPr/>
        </p:nvPicPr>
        <p:blipFill>
          <a:blip r:embed="rId2"/>
          <a:stretch>
            <a:fillRect/>
          </a:stretch>
        </p:blipFill>
        <p:spPr>
          <a:xfrm>
            <a:off x="3971490" y="2498330"/>
            <a:ext cx="4689909" cy="2931193"/>
          </a:xfrm>
          <a:prstGeom prst="rect">
            <a:avLst/>
          </a:prstGeom>
        </p:spPr>
      </p:pic>
      <p:grpSp>
        <p:nvGrpSpPr>
          <p:cNvPr id="16" name="Group 1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14467" y="1"/>
            <a:ext cx="729532" cy="1935307"/>
            <a:chOff x="10918968" y="713127"/>
            <a:chExt cx="1273032" cy="2532832"/>
          </a:xfrm>
        </p:grpSpPr>
        <p:sp>
          <p:nvSpPr>
            <p:cNvPr id="17" name="Rectangle 1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2870" y="260032"/>
            <a:ext cx="8938260" cy="6337935"/>
          </a:xfrm>
        </p:spPr>
        <p:txBody>
          <a:bodyPr>
            <a:normAutofit/>
          </a:bodyPr>
          <a:lstStyle/>
          <a:p>
            <a:pPr marL="0" indent="0" algn="ctr">
              <a:buNone/>
            </a:pPr>
            <a:r>
              <a:rPr lang="fr-FR" dirty="0"/>
              <a:t>Le régime nordique</a:t>
            </a:r>
          </a:p>
          <a:p>
            <a:pPr marL="0" indent="0">
              <a:buNone/>
            </a:pPr>
            <a:endParaRPr lang="fr-FR" dirty="0"/>
          </a:p>
          <a:p>
            <a:pPr lvl="1"/>
            <a:r>
              <a:rPr lang="fr-FR" dirty="0"/>
              <a:t>graines complètes, légumes crucifères, poissons gras, légumes, noix.</a:t>
            </a:r>
          </a:p>
          <a:p>
            <a:endParaRPr lang="fr-FR" dirty="0"/>
          </a:p>
          <a:p>
            <a:pPr marL="0" indent="0" algn="ctr">
              <a:buNone/>
            </a:pPr>
            <a:r>
              <a:rPr lang="fr-FR" dirty="0"/>
              <a:t>Le régime Portfolio</a:t>
            </a:r>
          </a:p>
          <a:p>
            <a:endParaRPr lang="fr-FR" dirty="0"/>
          </a:p>
          <a:p>
            <a:pPr lvl="1"/>
            <a:r>
              <a:rPr lang="fr-FR" dirty="0"/>
              <a:t>Jenkins et Kendall`</a:t>
            </a:r>
          </a:p>
          <a:p>
            <a:pPr marL="457200" lvl="1" indent="0">
              <a:buNone/>
            </a:pPr>
            <a:endParaRPr lang="fr-FR" dirty="0"/>
          </a:p>
          <a:p>
            <a:pPr lvl="2"/>
            <a:r>
              <a:rPr lang="fr-FR" dirty="0"/>
              <a:t>Noix, cacahuètes, </a:t>
            </a:r>
            <a:r>
              <a:rPr lang="fr-FR" dirty="0">
                <a:solidFill>
                  <a:srgbClr val="FF0000"/>
                </a:solidFill>
              </a:rPr>
              <a:t>fibres++, avoine</a:t>
            </a:r>
            <a:r>
              <a:rPr lang="fr-FR" dirty="0"/>
              <a:t>, psyllium,  légumineuses, protéines végétales</a:t>
            </a:r>
          </a:p>
          <a:p>
            <a:pPr lvl="2"/>
            <a:r>
              <a:rPr lang="fr-FR" dirty="0"/>
              <a:t>Baisse du LDL 18% = aux statines.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3000"/>
          </a:xfrm>
        </p:spPr>
        <p:txBody>
          <a:bodyPr/>
          <a:lstStyle/>
          <a:p>
            <a:r>
              <a:rPr lang="fr-FR" dirty="0"/>
              <a:t>Recommandations Conclusions</a:t>
            </a:r>
          </a:p>
        </p:txBody>
      </p:sp>
      <p:sp>
        <p:nvSpPr>
          <p:cNvPr id="3" name="Espace réservé du contenu 2"/>
          <p:cNvSpPr>
            <a:spLocks noGrp="1"/>
          </p:cNvSpPr>
          <p:nvPr>
            <p:ph idx="1"/>
          </p:nvPr>
        </p:nvSpPr>
        <p:spPr>
          <a:xfrm>
            <a:off x="217170" y="1246188"/>
            <a:ext cx="8709660" cy="5017452"/>
          </a:xfrm>
        </p:spPr>
        <p:txBody>
          <a:bodyPr>
            <a:normAutofit/>
          </a:bodyPr>
          <a:lstStyle/>
          <a:p>
            <a:pPr algn="just"/>
            <a:r>
              <a:rPr lang="fr-FR" dirty="0"/>
              <a:t>Les régimes très basses calories (400cal) sont impossibles à  tenir et dangereux.</a:t>
            </a:r>
          </a:p>
          <a:p>
            <a:pPr algn="just"/>
            <a:r>
              <a:rPr lang="fr-FR" dirty="0"/>
              <a:t>On ne peut consommer moins de 850cal/j.</a:t>
            </a:r>
          </a:p>
          <a:p>
            <a:pPr algn="just"/>
            <a:r>
              <a:rPr lang="fr-FR" dirty="0"/>
              <a:t>Dans les obésités sévères une approche  de 1000-1200cal /j serait recommandée.</a:t>
            </a:r>
          </a:p>
          <a:p>
            <a:pPr algn="just"/>
            <a:r>
              <a:rPr lang="fr-FR" dirty="0"/>
              <a:t>Le maintien de la perte  de  poids serait meilleur après un début de perte de poids rapide.</a:t>
            </a:r>
          </a:p>
          <a:p>
            <a:pPr algn="just"/>
            <a:r>
              <a:rPr lang="fr-FR" dirty="0"/>
              <a:t>Le praticien doit apporter ses compétences et son empathie pour un effet à long terme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Prise en charge obésité et diabète</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660077416"/>
              </p:ext>
            </p:extLst>
          </p:nvPr>
        </p:nvGraphicFramePr>
        <p:xfrm>
          <a:off x="457200" y="1600198"/>
          <a:ext cx="8229600" cy="2798012"/>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399006">
                <a:tc>
                  <a:txBody>
                    <a:bodyPr/>
                    <a:lstStyle/>
                    <a:p>
                      <a:r>
                        <a:rPr lang="fr-FR" dirty="0"/>
                        <a:t>Conseils alimentaires</a:t>
                      </a:r>
                    </a:p>
                  </a:txBody>
                  <a:tcPr/>
                </a:tc>
                <a:tc>
                  <a:txBody>
                    <a:bodyPr/>
                    <a:lstStyle/>
                    <a:p>
                      <a:r>
                        <a:rPr lang="fr-FR" b="1" dirty="0"/>
                        <a:t>Conseils activité physique </a:t>
                      </a:r>
                    </a:p>
                    <a:p>
                      <a:r>
                        <a:rPr lang="fr-FR" dirty="0"/>
                        <a:t>exercice</a:t>
                      </a:r>
                    </a:p>
                  </a:txBody>
                  <a:tcPr/>
                </a:tc>
                <a:extLst>
                  <a:ext uri="{0D108BD9-81ED-4DB2-BD59-A6C34878D82A}">
                    <a16:rowId xmlns:a16="http://schemas.microsoft.com/office/drawing/2014/main" val="10000"/>
                  </a:ext>
                </a:extLst>
              </a:tr>
              <a:tr h="1399006">
                <a:tc>
                  <a:txBody>
                    <a:bodyPr/>
                    <a:lstStyle/>
                    <a:p>
                      <a:r>
                        <a:rPr lang="fr-FR" dirty="0"/>
                        <a:t>Soutien psychologique</a:t>
                      </a:r>
                    </a:p>
                  </a:txBody>
                  <a:tcPr/>
                </a:tc>
                <a:tc>
                  <a:txBody>
                    <a:bodyPr/>
                    <a:lstStyle/>
                    <a:p>
                      <a:r>
                        <a:rPr lang="fr-FR" dirty="0"/>
                        <a:t>Traitement</a:t>
                      </a:r>
                      <a:r>
                        <a:rPr lang="fr-FR" baseline="0" dirty="0"/>
                        <a:t> médicamenteux</a:t>
                      </a:r>
                    </a:p>
                    <a:p>
                      <a:r>
                        <a:rPr lang="fr-FR" b="1" baseline="0" dirty="0"/>
                        <a:t>Chirurgie?</a:t>
                      </a:r>
                      <a:endParaRPr lang="fr-FR" b="1" dirty="0"/>
                    </a:p>
                  </a:txBody>
                  <a:tcPr/>
                </a:tc>
                <a:extLst>
                  <a:ext uri="{0D108BD9-81ED-4DB2-BD59-A6C34878D82A}">
                    <a16:rowId xmlns:a16="http://schemas.microsoft.com/office/drawing/2014/main" val="10001"/>
                  </a:ext>
                </a:extLst>
              </a:tr>
            </a:tbl>
          </a:graphicData>
        </a:graphic>
      </p:graphicFrame>
      <p:sp>
        <p:nvSpPr>
          <p:cNvPr id="5" name="ZoneTexte 4"/>
          <p:cNvSpPr txBox="1"/>
          <p:nvPr/>
        </p:nvSpPr>
        <p:spPr>
          <a:xfrm>
            <a:off x="6413445" y="4830935"/>
            <a:ext cx="1787925" cy="880369"/>
          </a:xfrm>
          <a:prstGeom prst="rect">
            <a:avLst/>
          </a:prstGeom>
          <a:noFill/>
        </p:spPr>
        <p:txBody>
          <a:bodyPr wrap="none" rtlCol="0">
            <a:spAutoFit/>
          </a:bodyPr>
          <a:lstStyle/>
          <a:p>
            <a:pPr algn="r">
              <a:lnSpc>
                <a:spcPct val="150000"/>
              </a:lnSpc>
            </a:pPr>
            <a:r>
              <a:rPr lang="fr-FR" dirty="0"/>
              <a:t>Dans quel ordre?</a:t>
            </a:r>
          </a:p>
          <a:p>
            <a:pPr algn="r">
              <a:lnSpc>
                <a:spcPct val="150000"/>
              </a:lnSpc>
            </a:pPr>
            <a:r>
              <a:rPr lang="fr-FR" dirty="0"/>
              <a:t>Y a t-il un ordre?</a:t>
            </a:r>
          </a:p>
        </p:txBody>
      </p:sp>
    </p:spTree>
    <p:extLst>
      <p:ext uri="{BB962C8B-B14F-4D97-AF65-F5344CB8AC3E}">
        <p14:creationId xmlns:p14="http://schemas.microsoft.com/office/powerpoint/2010/main" val="2087319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Activité physique</a:t>
            </a:r>
          </a:p>
        </p:txBody>
      </p:sp>
      <p:sp>
        <p:nvSpPr>
          <p:cNvPr id="3" name="Espace réservé du contenu 2"/>
          <p:cNvSpPr>
            <a:spLocks noGrp="1"/>
          </p:cNvSpPr>
          <p:nvPr>
            <p:ph idx="1"/>
          </p:nvPr>
        </p:nvSpPr>
        <p:spPr>
          <a:xfrm>
            <a:off x="125730" y="1600200"/>
            <a:ext cx="8732520" cy="4983162"/>
          </a:xfrm>
        </p:spPr>
        <p:txBody>
          <a:bodyPr>
            <a:normAutofit/>
          </a:bodyPr>
          <a:lstStyle/>
          <a:p>
            <a:pPr marL="0" indent="0" algn="ctr">
              <a:buNone/>
            </a:pPr>
            <a:r>
              <a:rPr lang="fr-FR" b="1" dirty="0"/>
              <a:t>Recommandations : OMS 2020</a:t>
            </a:r>
          </a:p>
          <a:p>
            <a:pPr marL="0" indent="0" algn="just">
              <a:buNone/>
            </a:pPr>
            <a:endParaRPr lang="fr-FR" dirty="0"/>
          </a:p>
          <a:p>
            <a:pPr lvl="1" algn="just"/>
            <a:r>
              <a:rPr lang="fr-FR" sz="2400" dirty="0"/>
              <a:t>Perte de poids, masse grasse, graisse viscérale :</a:t>
            </a:r>
          </a:p>
          <a:p>
            <a:pPr marL="0" indent="0" algn="just">
              <a:buNone/>
            </a:pPr>
            <a:endParaRPr lang="fr-FR" sz="2000" dirty="0"/>
          </a:p>
          <a:p>
            <a:pPr algn="just">
              <a:lnSpc>
                <a:spcPct val="150000"/>
              </a:lnSpc>
            </a:pPr>
            <a:r>
              <a:rPr lang="fr-FR" sz="2000" b="1" dirty="0"/>
              <a:t>Grade A</a:t>
            </a:r>
            <a:r>
              <a:rPr lang="fr-FR" sz="2000" dirty="0"/>
              <a:t> : conseiller préférentiellement entrainement 150mn à 200mn /semaine d’exercice en aérobie  intensité modérée.</a:t>
            </a:r>
          </a:p>
          <a:p>
            <a:pPr algn="just">
              <a:lnSpc>
                <a:spcPct val="150000"/>
              </a:lnSpc>
            </a:pPr>
            <a:r>
              <a:rPr lang="fr-FR" sz="2000" b="1" dirty="0"/>
              <a:t>Grade B</a:t>
            </a:r>
            <a:r>
              <a:rPr lang="fr-FR" sz="2000" dirty="0"/>
              <a:t> : conseiller préférentiellement entrainement HIITI seulement après évaluation détaillée du RCV et sous supervision</a:t>
            </a:r>
          </a:p>
          <a:p>
            <a:pPr algn="just">
              <a:lnSpc>
                <a:spcPct val="150000"/>
              </a:lnSpc>
            </a:pPr>
            <a:r>
              <a:rPr lang="fr-FR" sz="2000" b="1" dirty="0"/>
              <a:t>Grade A</a:t>
            </a:r>
            <a:r>
              <a:rPr lang="fr-FR" sz="2000" dirty="0"/>
              <a:t> : Informer les patients en situation de surpoids ou d’obésité que la perte de poids attendue ne dépasse pas  2 ou 3kg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191C85-BDB6-4571-BF2E-B460EC919773}"/>
              </a:ext>
            </a:extLst>
          </p:cNvPr>
          <p:cNvSpPr>
            <a:spLocks noGrp="1"/>
          </p:cNvSpPr>
          <p:nvPr>
            <p:ph type="title"/>
          </p:nvPr>
        </p:nvSpPr>
        <p:spPr>
          <a:xfrm>
            <a:off x="457200" y="0"/>
            <a:ext cx="8229600" cy="1143000"/>
          </a:xfrm>
        </p:spPr>
        <p:txBody>
          <a:bodyPr>
            <a:normAutofit fontScale="90000"/>
          </a:bodyPr>
          <a:lstStyle/>
          <a:p>
            <a:r>
              <a:rPr lang="fr-FR" dirty="0"/>
              <a:t>Recommandations activité physique</a:t>
            </a:r>
          </a:p>
        </p:txBody>
      </p:sp>
      <p:sp>
        <p:nvSpPr>
          <p:cNvPr id="3" name="Espace réservé du contenu 2">
            <a:extLst>
              <a:ext uri="{FF2B5EF4-FFF2-40B4-BE49-F238E27FC236}">
                <a16:creationId xmlns:a16="http://schemas.microsoft.com/office/drawing/2014/main" id="{8D45309D-3274-750B-C845-B3C75221E753}"/>
              </a:ext>
            </a:extLst>
          </p:cNvPr>
          <p:cNvSpPr>
            <a:spLocks noGrp="1"/>
          </p:cNvSpPr>
          <p:nvPr>
            <p:ph idx="1"/>
          </p:nvPr>
        </p:nvSpPr>
        <p:spPr>
          <a:xfrm>
            <a:off x="457200" y="1565910"/>
            <a:ext cx="8229600" cy="4983163"/>
          </a:xfrm>
        </p:spPr>
        <p:txBody>
          <a:bodyPr>
            <a:normAutofit fontScale="85000" lnSpcReduction="20000"/>
          </a:bodyPr>
          <a:lstStyle/>
          <a:p>
            <a:pPr marL="0" indent="0" algn="ctr">
              <a:buNone/>
            </a:pPr>
            <a:r>
              <a:rPr lang="fr-FR" sz="2800" b="1" dirty="0"/>
              <a:t>	Capacité cardio respiratoire </a:t>
            </a:r>
          </a:p>
          <a:p>
            <a:pPr marL="0" indent="0" algn="just">
              <a:buNone/>
            </a:pPr>
            <a:r>
              <a:rPr lang="fr-FR" sz="2800" dirty="0"/>
              <a:t>    </a:t>
            </a:r>
          </a:p>
          <a:p>
            <a:pPr marL="0" indent="0" algn="just">
              <a:lnSpc>
                <a:spcPct val="160000"/>
              </a:lnSpc>
              <a:buNone/>
            </a:pPr>
            <a:r>
              <a:rPr lang="fr-FR" sz="2800" dirty="0"/>
              <a:t>	</a:t>
            </a:r>
            <a:r>
              <a:rPr lang="fr-FR" sz="2800" b="1" dirty="0"/>
              <a:t>Grade A</a:t>
            </a:r>
            <a:r>
              <a:rPr lang="fr-FR" sz="2800" dirty="0"/>
              <a:t> : recommander tout type d’activité physique aérobie, résistance, combinaison aérobie–résistance ou HIIT (après évaluation détaillée du RCV et supervision)</a:t>
            </a:r>
          </a:p>
          <a:p>
            <a:pPr marL="0" indent="0" algn="just">
              <a:buNone/>
            </a:pPr>
            <a:endParaRPr lang="fr-FR" sz="2800" dirty="0"/>
          </a:p>
          <a:p>
            <a:pPr marL="0" indent="0" algn="ctr">
              <a:buNone/>
            </a:pPr>
            <a:r>
              <a:rPr lang="fr-FR" sz="2800" b="1" dirty="0"/>
              <a:t>	Force musculaire </a:t>
            </a:r>
          </a:p>
          <a:p>
            <a:pPr marL="0" indent="0" algn="just">
              <a:buNone/>
            </a:pPr>
            <a:endParaRPr lang="fr-FR" sz="2800" dirty="0"/>
          </a:p>
          <a:p>
            <a:pPr marL="0" indent="0" algn="just">
              <a:lnSpc>
                <a:spcPct val="170000"/>
              </a:lnSpc>
              <a:buNone/>
            </a:pPr>
            <a:r>
              <a:rPr lang="fr-FR" sz="2800" dirty="0"/>
              <a:t>	</a:t>
            </a:r>
            <a:r>
              <a:rPr lang="fr-FR" sz="2800" b="1" dirty="0"/>
              <a:t>Grade A</a:t>
            </a:r>
            <a:r>
              <a:rPr lang="fr-FR" sz="2800" dirty="0"/>
              <a:t> : entrainement en résistance seule ou combiné. Doit travailler aussi souplesse et équilibre</a:t>
            </a:r>
          </a:p>
          <a:p>
            <a:pPr algn="just"/>
            <a:endParaRPr lang="fr-FR" sz="2800" dirty="0"/>
          </a:p>
        </p:txBody>
      </p:sp>
    </p:spTree>
    <p:extLst>
      <p:ext uri="{BB962C8B-B14F-4D97-AF65-F5344CB8AC3E}">
        <p14:creationId xmlns:p14="http://schemas.microsoft.com/office/powerpoint/2010/main" val="1642823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36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a:extLst>
              <a:ext uri="{FF2B5EF4-FFF2-40B4-BE49-F238E27FC236}">
                <a16:creationId xmlns:a16="http://schemas.microsoft.com/office/drawing/2014/main" id="{1C22AB8F-74CF-F582-CEDC-27C551CE84F0}"/>
              </a:ext>
            </a:extLst>
          </p:cNvPr>
          <p:cNvPicPr>
            <a:picLocks noGrp="1" noChangeAspect="1"/>
          </p:cNvPicPr>
          <p:nvPr>
            <p:ph idx="1"/>
          </p:nvPr>
        </p:nvPicPr>
        <p:blipFill>
          <a:blip r:embed="rId2"/>
          <a:stretch>
            <a:fillRect/>
          </a:stretch>
        </p:blipFill>
        <p:spPr>
          <a:xfrm>
            <a:off x="769224" y="669851"/>
            <a:ext cx="7605550" cy="5544682"/>
          </a:xfrm>
          <a:prstGeom prst="rect">
            <a:avLst/>
          </a:prstGeom>
        </p:spPr>
      </p:pic>
    </p:spTree>
    <p:extLst>
      <p:ext uri="{BB962C8B-B14F-4D97-AF65-F5344CB8AC3E}">
        <p14:creationId xmlns:p14="http://schemas.microsoft.com/office/powerpoint/2010/main" val="2607139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Recommandations activité physique</a:t>
            </a:r>
          </a:p>
        </p:txBody>
      </p:sp>
      <p:sp>
        <p:nvSpPr>
          <p:cNvPr id="3" name="Espace réservé du contenu 2"/>
          <p:cNvSpPr>
            <a:spLocks noGrp="1"/>
          </p:cNvSpPr>
          <p:nvPr>
            <p:ph idx="1"/>
          </p:nvPr>
        </p:nvSpPr>
        <p:spPr/>
        <p:txBody>
          <a:bodyPr/>
          <a:lstStyle/>
          <a:p>
            <a:r>
              <a:rPr lang="fr-FR" dirty="0"/>
              <a:t>Sensibilité à l’insuline</a:t>
            </a:r>
          </a:p>
          <a:p>
            <a:pPr marL="0" indent="0">
              <a:buNone/>
            </a:pPr>
            <a:endParaRPr lang="fr-FR" dirty="0"/>
          </a:p>
          <a:p>
            <a:pPr lvl="1">
              <a:lnSpc>
                <a:spcPct val="150000"/>
              </a:lnSpc>
            </a:pPr>
            <a:r>
              <a:rPr lang="fr-FR" b="1" dirty="0"/>
              <a:t>Grade A </a:t>
            </a:r>
            <a:r>
              <a:rPr lang="fr-FR" dirty="0"/>
              <a:t>: Conseiller tout type d’entrainement ( en aérobie, en résistance, combinaison des 2) ou HIIT (après une évaluation détaillée du risque CV et sous supervision)</a:t>
            </a:r>
          </a:p>
          <a:p>
            <a:pPr lvl="1">
              <a:buNone/>
            </a:pPr>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304EAE-F336-E3D9-C3DC-6D7A8C1D81FC}"/>
              </a:ext>
            </a:extLst>
          </p:cNvPr>
          <p:cNvSpPr>
            <a:spLocks noGrp="1"/>
          </p:cNvSpPr>
          <p:nvPr>
            <p:ph type="title"/>
          </p:nvPr>
        </p:nvSpPr>
        <p:spPr/>
        <p:txBody>
          <a:bodyPr>
            <a:normAutofit fontScale="90000"/>
          </a:bodyPr>
          <a:lstStyle/>
          <a:p>
            <a:r>
              <a:rPr lang="fr-FR" dirty="0"/>
              <a:t>Comment prescrire l’activité physique?</a:t>
            </a:r>
          </a:p>
        </p:txBody>
      </p:sp>
      <p:sp>
        <p:nvSpPr>
          <p:cNvPr id="3" name="Espace réservé du contenu 2">
            <a:extLst>
              <a:ext uri="{FF2B5EF4-FFF2-40B4-BE49-F238E27FC236}">
                <a16:creationId xmlns:a16="http://schemas.microsoft.com/office/drawing/2014/main" id="{2D11B7D7-08E5-1C31-072A-E6ABCD4DAF6C}"/>
              </a:ext>
            </a:extLst>
          </p:cNvPr>
          <p:cNvSpPr>
            <a:spLocks noGrp="1"/>
          </p:cNvSpPr>
          <p:nvPr>
            <p:ph idx="1"/>
          </p:nvPr>
        </p:nvSpPr>
        <p:spPr/>
        <p:txBody>
          <a:bodyPr/>
          <a:lstStyle/>
          <a:p>
            <a:r>
              <a:rPr lang="fr-FR" sz="100" dirty="0"/>
              <a:t>La position assise:</a:t>
            </a:r>
          </a:p>
          <a:p>
            <a:pPr lvl="1"/>
            <a:r>
              <a:rPr lang="fr-FR" sz="100" dirty="0"/>
              <a:t>Se lever toutes les 30mn,pratiquer une marche lente ou des exercices contre faible résistance?.</a:t>
            </a:r>
          </a:p>
          <a:p>
            <a:pPr lvl="1"/>
            <a:r>
              <a:rPr lang="fr-FR" sz="100" dirty="0"/>
              <a:t>L’exercice physique : 50mn d’activité physique modérée /semaine ou 75mn activité intense </a:t>
            </a:r>
          </a:p>
          <a:p>
            <a:pPr lvl="1"/>
            <a:r>
              <a:rPr lang="fr-FR" sz="100" dirty="0"/>
              <a:t>Pas plus de 2 jours consécutifs sans activité.</a:t>
            </a:r>
          </a:p>
          <a:p>
            <a:pPr marL="457200" lvl="1" indent="0">
              <a:buNone/>
            </a:pPr>
            <a:r>
              <a:rPr lang="fr-FR" sz="100" dirty="0"/>
              <a:t>La marche: +500pas/j diminue le RCV de 2 à 9%.</a:t>
            </a:r>
          </a:p>
          <a:p>
            <a:pPr marL="457200" lvl="1" indent="0">
              <a:buNone/>
            </a:pPr>
            <a:r>
              <a:rPr lang="fr-FR" sz="100" dirty="0"/>
              <a:t>Le </a:t>
            </a:r>
            <a:r>
              <a:rPr lang="fr-FR" sz="100" dirty="0" err="1"/>
              <a:t>renfoecrment</a:t>
            </a:r>
            <a:r>
              <a:rPr lang="fr-FR" sz="100" dirty="0"/>
              <a:t> </a:t>
            </a:r>
            <a:r>
              <a:rPr lang="fr-FR" sz="100" dirty="0" err="1"/>
              <a:t>musculaire:amélire</a:t>
            </a:r>
            <a:r>
              <a:rPr lang="fr-FR" sz="100" dirty="0"/>
              <a:t> souplesse et équilibre.</a:t>
            </a:r>
          </a:p>
          <a:p>
            <a:pPr marL="457200" lvl="1" indent="0">
              <a:buNone/>
            </a:pPr>
            <a:endParaRPr lang="fr-FR" dirty="0"/>
          </a:p>
          <a:p>
            <a:pPr lvl="1"/>
            <a:endParaRPr lang="fr-FR" dirty="0"/>
          </a:p>
        </p:txBody>
      </p:sp>
    </p:spTree>
    <p:extLst>
      <p:ext uri="{BB962C8B-B14F-4D97-AF65-F5344CB8AC3E}">
        <p14:creationId xmlns:p14="http://schemas.microsoft.com/office/powerpoint/2010/main" val="1216070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orme libre 39">
            <a:extLst>
              <a:ext uri="{FF2B5EF4-FFF2-40B4-BE49-F238E27FC236}">
                <a16:creationId xmlns:a16="http://schemas.microsoft.com/office/drawing/2014/main" id="{00D6EE6A-11DE-554F-94F1-0B19AE927B9E}"/>
              </a:ext>
            </a:extLst>
          </p:cNvPr>
          <p:cNvSpPr/>
          <p:nvPr/>
        </p:nvSpPr>
        <p:spPr>
          <a:xfrm rot="5400000">
            <a:off x="1246780" y="3168954"/>
            <a:ext cx="3049932" cy="2613660"/>
          </a:xfrm>
          <a:custGeom>
            <a:avLst/>
            <a:gdLst>
              <a:gd name="connsiteX0" fmla="*/ 0 w 3332480"/>
              <a:gd name="connsiteY0" fmla="*/ 1270339 h 2458720"/>
              <a:gd name="connsiteX1" fmla="*/ 457200 w 3332480"/>
              <a:gd name="connsiteY1" fmla="*/ 743470 h 2458720"/>
              <a:gd name="connsiteX2" fmla="*/ 457200 w 3332480"/>
              <a:gd name="connsiteY2" fmla="*/ 0 h 2458720"/>
              <a:gd name="connsiteX3" fmla="*/ 1221248 w 3332480"/>
              <a:gd name="connsiteY3" fmla="*/ 0 h 2458720"/>
              <a:gd name="connsiteX4" fmla="*/ 1219200 w 3332480"/>
              <a:gd name="connsiteY4" fmla="*/ 20320 h 2458720"/>
              <a:gd name="connsiteX5" fmla="*/ 1676400 w 3332480"/>
              <a:gd name="connsiteY5" fmla="*/ 477520 h 2458720"/>
              <a:gd name="connsiteX6" fmla="*/ 2133600 w 3332480"/>
              <a:gd name="connsiteY6" fmla="*/ 20320 h 2458720"/>
              <a:gd name="connsiteX7" fmla="*/ 2131551 w 3332480"/>
              <a:gd name="connsiteY7" fmla="*/ 0 h 2458720"/>
              <a:gd name="connsiteX8" fmla="*/ 2875280 w 3332480"/>
              <a:gd name="connsiteY8" fmla="*/ 0 h 2458720"/>
              <a:gd name="connsiteX9" fmla="*/ 2875280 w 3332480"/>
              <a:gd name="connsiteY9" fmla="*/ 743470 h 2458720"/>
              <a:gd name="connsiteX10" fmla="*/ 3332480 w 3332480"/>
              <a:gd name="connsiteY10" fmla="*/ 1270339 h 2458720"/>
              <a:gd name="connsiteX11" fmla="*/ 2875280 w 3332480"/>
              <a:gd name="connsiteY11" fmla="*/ 1797207 h 2458720"/>
              <a:gd name="connsiteX12" fmla="*/ 2875280 w 3332480"/>
              <a:gd name="connsiteY12" fmla="*/ 2458720 h 2458720"/>
              <a:gd name="connsiteX13" fmla="*/ 457200 w 3332480"/>
              <a:gd name="connsiteY13" fmla="*/ 2458720 h 2458720"/>
              <a:gd name="connsiteX14" fmla="*/ 457200 w 3332480"/>
              <a:gd name="connsiteY14" fmla="*/ 1797207 h 2458720"/>
              <a:gd name="connsiteX15" fmla="*/ 0 w 3332480"/>
              <a:gd name="connsiteY15" fmla="*/ 1270339 h 245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2480" h="2458720">
                <a:moveTo>
                  <a:pt x="0" y="1270339"/>
                </a:moveTo>
                <a:cubicBezTo>
                  <a:pt x="0" y="979357"/>
                  <a:pt x="204695" y="743470"/>
                  <a:pt x="457200" y="743470"/>
                </a:cubicBezTo>
                <a:lnTo>
                  <a:pt x="457200" y="0"/>
                </a:lnTo>
                <a:lnTo>
                  <a:pt x="1221248" y="0"/>
                </a:lnTo>
                <a:lnTo>
                  <a:pt x="1219200" y="20320"/>
                </a:lnTo>
                <a:cubicBezTo>
                  <a:pt x="1219200" y="272825"/>
                  <a:pt x="1423895" y="477520"/>
                  <a:pt x="1676400" y="477520"/>
                </a:cubicBezTo>
                <a:cubicBezTo>
                  <a:pt x="1928905" y="477520"/>
                  <a:pt x="2133600" y="272825"/>
                  <a:pt x="2133600" y="20320"/>
                </a:cubicBezTo>
                <a:lnTo>
                  <a:pt x="2131551" y="0"/>
                </a:lnTo>
                <a:lnTo>
                  <a:pt x="2875280" y="0"/>
                </a:lnTo>
                <a:lnTo>
                  <a:pt x="2875280" y="743470"/>
                </a:lnTo>
                <a:cubicBezTo>
                  <a:pt x="3127785" y="743470"/>
                  <a:pt x="3332480" y="979357"/>
                  <a:pt x="3332480" y="1270339"/>
                </a:cubicBezTo>
                <a:cubicBezTo>
                  <a:pt x="3332480" y="1561321"/>
                  <a:pt x="3127785" y="1797207"/>
                  <a:pt x="2875280" y="1797207"/>
                </a:cubicBezTo>
                <a:lnTo>
                  <a:pt x="2875280" y="2458720"/>
                </a:lnTo>
                <a:lnTo>
                  <a:pt x="457200" y="2458720"/>
                </a:lnTo>
                <a:lnTo>
                  <a:pt x="457200" y="1797207"/>
                </a:lnTo>
                <a:cubicBezTo>
                  <a:pt x="204695" y="1797207"/>
                  <a:pt x="0" y="1561321"/>
                  <a:pt x="0" y="1270339"/>
                </a:cubicBezTo>
                <a:close/>
              </a:path>
            </a:pathLst>
          </a:cu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noAutofit/>
          </a:bodyPr>
          <a:lstStyle/>
          <a:p>
            <a:pPr algn="ctr"/>
            <a:r>
              <a:rPr lang="fr-FR" sz="1350" dirty="0">
                <a:solidFill>
                  <a:schemeClr val="tx1"/>
                </a:solidFill>
              </a:rPr>
              <a:t>soutien psychologique</a:t>
            </a:r>
          </a:p>
        </p:txBody>
      </p:sp>
      <p:sp>
        <p:nvSpPr>
          <p:cNvPr id="41" name="Forme libre 40">
            <a:extLst>
              <a:ext uri="{FF2B5EF4-FFF2-40B4-BE49-F238E27FC236}">
                <a16:creationId xmlns:a16="http://schemas.microsoft.com/office/drawing/2014/main" id="{CBD97CA7-F5A2-494C-B000-197EE0F77960}"/>
              </a:ext>
            </a:extLst>
          </p:cNvPr>
          <p:cNvSpPr/>
          <p:nvPr/>
        </p:nvSpPr>
        <p:spPr>
          <a:xfrm>
            <a:off x="3509010" y="3429000"/>
            <a:ext cx="3493770" cy="2280164"/>
          </a:xfrm>
          <a:custGeom>
            <a:avLst/>
            <a:gdLst>
              <a:gd name="connsiteX0" fmla="*/ 457200 w 3332480"/>
              <a:gd name="connsiteY0" fmla="*/ 0 h 2133600"/>
              <a:gd name="connsiteX1" fmla="*/ 1209040 w 3332480"/>
              <a:gd name="connsiteY1" fmla="*/ 0 h 2133600"/>
              <a:gd name="connsiteX2" fmla="*/ 1666240 w 3332480"/>
              <a:gd name="connsiteY2" fmla="*/ 457200 h 2133600"/>
              <a:gd name="connsiteX3" fmla="*/ 2123440 w 3332480"/>
              <a:gd name="connsiteY3" fmla="*/ 0 h 2133600"/>
              <a:gd name="connsiteX4" fmla="*/ 2875280 w 3332480"/>
              <a:gd name="connsiteY4" fmla="*/ 0 h 2133600"/>
              <a:gd name="connsiteX5" fmla="*/ 2875280 w 3332480"/>
              <a:gd name="connsiteY5" fmla="*/ 645160 h 2133600"/>
              <a:gd name="connsiteX6" fmla="*/ 3332480 w 3332480"/>
              <a:gd name="connsiteY6" fmla="*/ 1102360 h 2133600"/>
              <a:gd name="connsiteX7" fmla="*/ 2875280 w 3332480"/>
              <a:gd name="connsiteY7" fmla="*/ 1559560 h 2133600"/>
              <a:gd name="connsiteX8" fmla="*/ 2875280 w 3332480"/>
              <a:gd name="connsiteY8" fmla="*/ 2133600 h 2133600"/>
              <a:gd name="connsiteX9" fmla="*/ 2123440 w 3332480"/>
              <a:gd name="connsiteY9" fmla="*/ 2133600 h 2133600"/>
              <a:gd name="connsiteX10" fmla="*/ 1666240 w 3332480"/>
              <a:gd name="connsiteY10" fmla="*/ 1676400 h 2133600"/>
              <a:gd name="connsiteX11" fmla="*/ 1209040 w 3332480"/>
              <a:gd name="connsiteY11" fmla="*/ 2133600 h 2133600"/>
              <a:gd name="connsiteX12" fmla="*/ 457200 w 3332480"/>
              <a:gd name="connsiteY12" fmla="*/ 2133600 h 2133600"/>
              <a:gd name="connsiteX13" fmla="*/ 457200 w 3332480"/>
              <a:gd name="connsiteY13" fmla="*/ 1559560 h 2133600"/>
              <a:gd name="connsiteX14" fmla="*/ 0 w 3332480"/>
              <a:gd name="connsiteY14" fmla="*/ 1102360 h 2133600"/>
              <a:gd name="connsiteX15" fmla="*/ 457200 w 3332480"/>
              <a:gd name="connsiteY15" fmla="*/ 64516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2480" h="2133600">
                <a:moveTo>
                  <a:pt x="457200" y="0"/>
                </a:moveTo>
                <a:lnTo>
                  <a:pt x="1209040" y="0"/>
                </a:lnTo>
                <a:cubicBezTo>
                  <a:pt x="1209040" y="252505"/>
                  <a:pt x="1413735" y="457200"/>
                  <a:pt x="1666240" y="457200"/>
                </a:cubicBezTo>
                <a:cubicBezTo>
                  <a:pt x="1918745" y="457200"/>
                  <a:pt x="2123440" y="252505"/>
                  <a:pt x="2123440" y="0"/>
                </a:cubicBezTo>
                <a:lnTo>
                  <a:pt x="2875280" y="0"/>
                </a:lnTo>
                <a:lnTo>
                  <a:pt x="2875280" y="645160"/>
                </a:lnTo>
                <a:cubicBezTo>
                  <a:pt x="3127785" y="645160"/>
                  <a:pt x="3332480" y="849855"/>
                  <a:pt x="3332480" y="1102360"/>
                </a:cubicBezTo>
                <a:cubicBezTo>
                  <a:pt x="3332480" y="1354865"/>
                  <a:pt x="3127785" y="1559560"/>
                  <a:pt x="2875280" y="1559560"/>
                </a:cubicBezTo>
                <a:lnTo>
                  <a:pt x="2875280" y="2133600"/>
                </a:lnTo>
                <a:lnTo>
                  <a:pt x="2123440" y="2133600"/>
                </a:lnTo>
                <a:cubicBezTo>
                  <a:pt x="2123440" y="1881095"/>
                  <a:pt x="1918745" y="1676400"/>
                  <a:pt x="1666240" y="1676400"/>
                </a:cubicBezTo>
                <a:cubicBezTo>
                  <a:pt x="1413735" y="1676400"/>
                  <a:pt x="1209040" y="1881095"/>
                  <a:pt x="1209040" y="2133600"/>
                </a:cubicBezTo>
                <a:lnTo>
                  <a:pt x="457200" y="2133600"/>
                </a:lnTo>
                <a:lnTo>
                  <a:pt x="457200" y="1559560"/>
                </a:lnTo>
                <a:cubicBezTo>
                  <a:pt x="204695" y="1559560"/>
                  <a:pt x="0" y="1354865"/>
                  <a:pt x="0" y="1102360"/>
                </a:cubicBezTo>
                <a:cubicBezTo>
                  <a:pt x="0" y="849855"/>
                  <a:pt x="204695" y="645160"/>
                  <a:pt x="457200" y="64516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fr-FR" sz="1350" dirty="0">
                <a:solidFill>
                  <a:schemeClr val="tx1"/>
                </a:solidFill>
              </a:rPr>
              <a:t>Médicaments </a:t>
            </a:r>
          </a:p>
          <a:p>
            <a:pPr algn="ctr"/>
            <a:r>
              <a:rPr lang="fr-FR" sz="1350" dirty="0" err="1">
                <a:solidFill>
                  <a:schemeClr val="tx1"/>
                </a:solidFill>
              </a:rPr>
              <a:t>Chrirurgie</a:t>
            </a:r>
            <a:endParaRPr lang="fr-FR" sz="1350" dirty="0">
              <a:solidFill>
                <a:schemeClr val="tx1"/>
              </a:solidFill>
            </a:endParaRPr>
          </a:p>
        </p:txBody>
      </p:sp>
      <p:sp>
        <p:nvSpPr>
          <p:cNvPr id="56" name="Forme libre 55">
            <a:extLst>
              <a:ext uri="{FF2B5EF4-FFF2-40B4-BE49-F238E27FC236}">
                <a16:creationId xmlns:a16="http://schemas.microsoft.com/office/drawing/2014/main" id="{14EB96DB-0183-9E44-99C8-5A40092EAB54}"/>
              </a:ext>
            </a:extLst>
          </p:cNvPr>
          <p:cNvSpPr/>
          <p:nvPr/>
        </p:nvSpPr>
        <p:spPr>
          <a:xfrm>
            <a:off x="3600450" y="1021080"/>
            <a:ext cx="3341370" cy="2918460"/>
          </a:xfrm>
          <a:custGeom>
            <a:avLst/>
            <a:gdLst>
              <a:gd name="connsiteX0" fmla="*/ 1673251 w 3332480"/>
              <a:gd name="connsiteY0" fmla="*/ 467919 h 2602226"/>
              <a:gd name="connsiteX1" fmla="*/ 1664047 w 3332480"/>
              <a:gd name="connsiteY1" fmla="*/ 468405 h 2602226"/>
              <a:gd name="connsiteX2" fmla="*/ 1666240 w 3332480"/>
              <a:gd name="connsiteY2" fmla="*/ 468626 h 2602226"/>
              <a:gd name="connsiteX3" fmla="*/ 1766356 w 3332480"/>
              <a:gd name="connsiteY3" fmla="*/ 456862 h 2602226"/>
              <a:gd name="connsiteX4" fmla="*/ 1746644 w 3332480"/>
              <a:gd name="connsiteY4" fmla="*/ 460521 h 2602226"/>
              <a:gd name="connsiteX5" fmla="*/ 1758382 w 3332480"/>
              <a:gd name="connsiteY5" fmla="*/ 459337 h 2602226"/>
              <a:gd name="connsiteX6" fmla="*/ 1563165 w 3332480"/>
              <a:gd name="connsiteY6" fmla="*/ 455944 h 2602226"/>
              <a:gd name="connsiteX7" fmla="*/ 1574098 w 3332480"/>
              <a:gd name="connsiteY7" fmla="*/ 459337 h 2602226"/>
              <a:gd name="connsiteX8" fmla="*/ 1583852 w 3332480"/>
              <a:gd name="connsiteY8" fmla="*/ 460321 h 2602226"/>
              <a:gd name="connsiteX9" fmla="*/ 1486594 w 3332480"/>
              <a:gd name="connsiteY9" fmla="*/ 431784 h 2602226"/>
              <a:gd name="connsiteX10" fmla="*/ 1488277 w 3332480"/>
              <a:gd name="connsiteY10" fmla="*/ 432697 h 2602226"/>
              <a:gd name="connsiteX11" fmla="*/ 1495554 w 3332480"/>
              <a:gd name="connsiteY11" fmla="*/ 434956 h 2602226"/>
              <a:gd name="connsiteX12" fmla="*/ 1854929 w 3332480"/>
              <a:gd name="connsiteY12" fmla="*/ 426875 h 2602226"/>
              <a:gd name="connsiteX13" fmla="*/ 1840329 w 3332480"/>
              <a:gd name="connsiteY13" fmla="*/ 433900 h 2602226"/>
              <a:gd name="connsiteX14" fmla="*/ 1844203 w 3332480"/>
              <a:gd name="connsiteY14" fmla="*/ 432697 h 2602226"/>
              <a:gd name="connsiteX15" fmla="*/ 1984730 w 3332480"/>
              <a:gd name="connsiteY15" fmla="*/ 338675 h 2602226"/>
              <a:gd name="connsiteX16" fmla="*/ 1902048 w 3332480"/>
              <a:gd name="connsiteY16" fmla="*/ 401300 h 2602226"/>
              <a:gd name="connsiteX17" fmla="*/ 1921865 w 3332480"/>
              <a:gd name="connsiteY17" fmla="*/ 390544 h 2602226"/>
              <a:gd name="connsiteX18" fmla="*/ 1339365 w 3332480"/>
              <a:gd name="connsiteY18" fmla="*/ 330370 h 2602226"/>
              <a:gd name="connsiteX19" fmla="*/ 1342951 w 3332480"/>
              <a:gd name="connsiteY19" fmla="*/ 334716 h 2602226"/>
              <a:gd name="connsiteX20" fmla="*/ 1410615 w 3332480"/>
              <a:gd name="connsiteY20" fmla="*/ 390544 h 2602226"/>
              <a:gd name="connsiteX21" fmla="*/ 1423770 w 3332480"/>
              <a:gd name="connsiteY21" fmla="*/ 397684 h 2602226"/>
              <a:gd name="connsiteX22" fmla="*/ 2054199 w 3332480"/>
              <a:gd name="connsiteY22" fmla="*/ 250763 h 2602226"/>
              <a:gd name="connsiteX23" fmla="*/ 1988738 w 3332480"/>
              <a:gd name="connsiteY23" fmla="*/ 335368 h 2602226"/>
              <a:gd name="connsiteX24" fmla="*/ 1989529 w 3332480"/>
              <a:gd name="connsiteY24" fmla="*/ 334716 h 2602226"/>
              <a:gd name="connsiteX25" fmla="*/ 2045358 w 3332480"/>
              <a:gd name="connsiteY25" fmla="*/ 267051 h 2602226"/>
              <a:gd name="connsiteX26" fmla="*/ 1274556 w 3332480"/>
              <a:gd name="connsiteY26" fmla="*/ 243899 h 2602226"/>
              <a:gd name="connsiteX27" fmla="*/ 1287122 w 3332480"/>
              <a:gd name="connsiteY27" fmla="*/ 267051 h 2602226"/>
              <a:gd name="connsiteX28" fmla="*/ 1327560 w 3332480"/>
              <a:gd name="connsiteY28" fmla="*/ 316062 h 2602226"/>
              <a:gd name="connsiteX29" fmla="*/ 2099936 w 3332480"/>
              <a:gd name="connsiteY29" fmla="*/ 149362 h 2602226"/>
              <a:gd name="connsiteX30" fmla="*/ 2068358 w 3332480"/>
              <a:gd name="connsiteY30" fmla="*/ 224677 h 2602226"/>
              <a:gd name="connsiteX31" fmla="*/ 2087511 w 3332480"/>
              <a:gd name="connsiteY31" fmla="*/ 189389 h 2602226"/>
              <a:gd name="connsiteX32" fmla="*/ 1228910 w 3332480"/>
              <a:gd name="connsiteY32" fmla="*/ 137655 h 2602226"/>
              <a:gd name="connsiteX33" fmla="*/ 1244969 w 3332480"/>
              <a:gd name="connsiteY33" fmla="*/ 189389 h 2602226"/>
              <a:gd name="connsiteX34" fmla="*/ 1259651 w 3332480"/>
              <a:gd name="connsiteY34" fmla="*/ 216439 h 2602226"/>
              <a:gd name="connsiteX35" fmla="*/ 1209183 w 3332480"/>
              <a:gd name="connsiteY35" fmla="*/ 0 h 2602226"/>
              <a:gd name="connsiteX36" fmla="*/ 1666240 w 3332480"/>
              <a:gd name="connsiteY36" fmla="*/ 11426 h 2602226"/>
              <a:gd name="connsiteX37" fmla="*/ 2123440 w 3332480"/>
              <a:gd name="connsiteY37" fmla="*/ 11426 h 2602226"/>
              <a:gd name="connsiteX38" fmla="*/ 2108818 w 3332480"/>
              <a:gd name="connsiteY38" fmla="*/ 120749 h 2602226"/>
              <a:gd name="connsiteX39" fmla="*/ 2114151 w 3332480"/>
              <a:gd name="connsiteY39" fmla="*/ 103568 h 2602226"/>
              <a:gd name="connsiteX40" fmla="*/ 2123440 w 3332480"/>
              <a:gd name="connsiteY40" fmla="*/ 11426 h 2602226"/>
              <a:gd name="connsiteX41" fmla="*/ 2875280 w 3332480"/>
              <a:gd name="connsiteY41" fmla="*/ 11426 h 2602226"/>
              <a:gd name="connsiteX42" fmla="*/ 2875280 w 3332480"/>
              <a:gd name="connsiteY42" fmla="*/ 656586 h 2602226"/>
              <a:gd name="connsiteX43" fmla="*/ 3332480 w 3332480"/>
              <a:gd name="connsiteY43" fmla="*/ 1113786 h 2602226"/>
              <a:gd name="connsiteX44" fmla="*/ 2875280 w 3332480"/>
              <a:gd name="connsiteY44" fmla="*/ 1570986 h 2602226"/>
              <a:gd name="connsiteX45" fmla="*/ 2875280 w 3332480"/>
              <a:gd name="connsiteY45" fmla="*/ 2145026 h 2602226"/>
              <a:gd name="connsiteX46" fmla="*/ 2123440 w 3332480"/>
              <a:gd name="connsiteY46" fmla="*/ 2145026 h 2602226"/>
              <a:gd name="connsiteX47" fmla="*/ 1666240 w 3332480"/>
              <a:gd name="connsiteY47" fmla="*/ 2602226 h 2602226"/>
              <a:gd name="connsiteX48" fmla="*/ 1209040 w 3332480"/>
              <a:gd name="connsiteY48" fmla="*/ 2145026 h 2602226"/>
              <a:gd name="connsiteX49" fmla="*/ 457200 w 3332480"/>
              <a:gd name="connsiteY49" fmla="*/ 2145026 h 2602226"/>
              <a:gd name="connsiteX50" fmla="*/ 457200 w 3332480"/>
              <a:gd name="connsiteY50" fmla="*/ 1615441 h 2602226"/>
              <a:gd name="connsiteX51" fmla="*/ 914400 w 3332480"/>
              <a:gd name="connsiteY51" fmla="*/ 1158241 h 2602226"/>
              <a:gd name="connsiteX52" fmla="*/ 457200 w 3332480"/>
              <a:gd name="connsiteY52" fmla="*/ 701041 h 2602226"/>
              <a:gd name="connsiteX53" fmla="*/ 9289 w 3332480"/>
              <a:gd name="connsiteY53" fmla="*/ 1066099 h 2602226"/>
              <a:gd name="connsiteX54" fmla="*/ 2241 w 3332480"/>
              <a:gd name="connsiteY54" fmla="*/ 1136014 h 2602226"/>
              <a:gd name="connsiteX55" fmla="*/ 0 w 3332480"/>
              <a:gd name="connsiteY55" fmla="*/ 1113786 h 2602226"/>
              <a:gd name="connsiteX56" fmla="*/ 457200 w 3332480"/>
              <a:gd name="connsiteY56" fmla="*/ 656586 h 2602226"/>
              <a:gd name="connsiteX57" fmla="*/ 457200 w 3332480"/>
              <a:gd name="connsiteY57" fmla="*/ 11426 h 2602226"/>
              <a:gd name="connsiteX58" fmla="*/ 1209040 w 3332480"/>
              <a:gd name="connsiteY58" fmla="*/ 11426 h 2602226"/>
              <a:gd name="connsiteX59" fmla="*/ 1218329 w 3332480"/>
              <a:gd name="connsiteY59" fmla="*/ 103568 h 2602226"/>
              <a:gd name="connsiteX60" fmla="*/ 1221524 w 3332480"/>
              <a:gd name="connsiteY60" fmla="*/ 113862 h 2602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332480" h="2602226">
                <a:moveTo>
                  <a:pt x="1673251" y="467919"/>
                </a:moveTo>
                <a:lnTo>
                  <a:pt x="1664047" y="468405"/>
                </a:lnTo>
                <a:lnTo>
                  <a:pt x="1666240" y="468626"/>
                </a:lnTo>
                <a:close/>
                <a:moveTo>
                  <a:pt x="1766356" y="456862"/>
                </a:moveTo>
                <a:lnTo>
                  <a:pt x="1746644" y="460521"/>
                </a:lnTo>
                <a:lnTo>
                  <a:pt x="1758382" y="459337"/>
                </a:lnTo>
                <a:close/>
                <a:moveTo>
                  <a:pt x="1563165" y="455944"/>
                </a:moveTo>
                <a:lnTo>
                  <a:pt x="1574098" y="459337"/>
                </a:lnTo>
                <a:lnTo>
                  <a:pt x="1583852" y="460321"/>
                </a:lnTo>
                <a:close/>
                <a:moveTo>
                  <a:pt x="1486594" y="431784"/>
                </a:moveTo>
                <a:lnTo>
                  <a:pt x="1488277" y="432697"/>
                </a:lnTo>
                <a:lnTo>
                  <a:pt x="1495554" y="434956"/>
                </a:lnTo>
                <a:close/>
                <a:moveTo>
                  <a:pt x="1854929" y="426875"/>
                </a:moveTo>
                <a:lnTo>
                  <a:pt x="1840329" y="433900"/>
                </a:lnTo>
                <a:lnTo>
                  <a:pt x="1844203" y="432697"/>
                </a:lnTo>
                <a:close/>
                <a:moveTo>
                  <a:pt x="1984730" y="338675"/>
                </a:moveTo>
                <a:lnTo>
                  <a:pt x="1902048" y="401300"/>
                </a:lnTo>
                <a:lnTo>
                  <a:pt x="1921865" y="390544"/>
                </a:lnTo>
                <a:close/>
                <a:moveTo>
                  <a:pt x="1339365" y="330370"/>
                </a:moveTo>
                <a:lnTo>
                  <a:pt x="1342951" y="334716"/>
                </a:lnTo>
                <a:cubicBezTo>
                  <a:pt x="1363635" y="355400"/>
                  <a:pt x="1386292" y="374111"/>
                  <a:pt x="1410615" y="390544"/>
                </a:cubicBezTo>
                <a:lnTo>
                  <a:pt x="1423770" y="397684"/>
                </a:lnTo>
                <a:close/>
                <a:moveTo>
                  <a:pt x="2054199" y="250763"/>
                </a:moveTo>
                <a:lnTo>
                  <a:pt x="1988738" y="335368"/>
                </a:lnTo>
                <a:lnTo>
                  <a:pt x="1989529" y="334716"/>
                </a:lnTo>
                <a:cubicBezTo>
                  <a:pt x="2010214" y="314031"/>
                  <a:pt x="2028925" y="291374"/>
                  <a:pt x="2045358" y="267051"/>
                </a:cubicBezTo>
                <a:close/>
                <a:moveTo>
                  <a:pt x="1274556" y="243899"/>
                </a:moveTo>
                <a:lnTo>
                  <a:pt x="1287122" y="267051"/>
                </a:lnTo>
                <a:lnTo>
                  <a:pt x="1327560" y="316062"/>
                </a:lnTo>
                <a:close/>
                <a:moveTo>
                  <a:pt x="2099936" y="149362"/>
                </a:moveTo>
                <a:lnTo>
                  <a:pt x="2068358" y="224677"/>
                </a:lnTo>
                <a:lnTo>
                  <a:pt x="2087511" y="189389"/>
                </a:lnTo>
                <a:close/>
                <a:moveTo>
                  <a:pt x="1228910" y="137655"/>
                </a:moveTo>
                <a:lnTo>
                  <a:pt x="1244969" y="189389"/>
                </a:lnTo>
                <a:lnTo>
                  <a:pt x="1259651" y="216439"/>
                </a:lnTo>
                <a:close/>
                <a:moveTo>
                  <a:pt x="1209183" y="0"/>
                </a:moveTo>
                <a:lnTo>
                  <a:pt x="1666240" y="11426"/>
                </a:lnTo>
                <a:lnTo>
                  <a:pt x="2123440" y="11426"/>
                </a:lnTo>
                <a:lnTo>
                  <a:pt x="2108818" y="120749"/>
                </a:lnTo>
                <a:lnTo>
                  <a:pt x="2114151" y="103568"/>
                </a:lnTo>
                <a:cubicBezTo>
                  <a:pt x="2120242" y="73805"/>
                  <a:pt x="2123440" y="42989"/>
                  <a:pt x="2123440" y="11426"/>
                </a:cubicBezTo>
                <a:lnTo>
                  <a:pt x="2875280" y="11426"/>
                </a:lnTo>
                <a:lnTo>
                  <a:pt x="2875280" y="656586"/>
                </a:lnTo>
                <a:cubicBezTo>
                  <a:pt x="3127785" y="656586"/>
                  <a:pt x="3332480" y="861281"/>
                  <a:pt x="3332480" y="1113786"/>
                </a:cubicBezTo>
                <a:cubicBezTo>
                  <a:pt x="3332480" y="1366291"/>
                  <a:pt x="3127785" y="1570986"/>
                  <a:pt x="2875280" y="1570986"/>
                </a:cubicBezTo>
                <a:lnTo>
                  <a:pt x="2875280" y="2145026"/>
                </a:lnTo>
                <a:lnTo>
                  <a:pt x="2123440" y="2145026"/>
                </a:lnTo>
                <a:cubicBezTo>
                  <a:pt x="2123440" y="2397531"/>
                  <a:pt x="1918745" y="2602226"/>
                  <a:pt x="1666240" y="2602226"/>
                </a:cubicBezTo>
                <a:cubicBezTo>
                  <a:pt x="1413735" y="2602226"/>
                  <a:pt x="1209040" y="2397531"/>
                  <a:pt x="1209040" y="2145026"/>
                </a:cubicBezTo>
                <a:lnTo>
                  <a:pt x="457200" y="2145026"/>
                </a:lnTo>
                <a:lnTo>
                  <a:pt x="457200" y="1615441"/>
                </a:lnTo>
                <a:cubicBezTo>
                  <a:pt x="709705" y="1615441"/>
                  <a:pt x="914400" y="1410746"/>
                  <a:pt x="914400" y="1158241"/>
                </a:cubicBezTo>
                <a:cubicBezTo>
                  <a:pt x="914400" y="905736"/>
                  <a:pt x="709705" y="701041"/>
                  <a:pt x="457200" y="701041"/>
                </a:cubicBezTo>
                <a:cubicBezTo>
                  <a:pt x="236258" y="701041"/>
                  <a:pt x="51921" y="857761"/>
                  <a:pt x="9289" y="1066099"/>
                </a:cubicBezTo>
                <a:lnTo>
                  <a:pt x="2241" y="1136014"/>
                </a:lnTo>
                <a:lnTo>
                  <a:pt x="0" y="1113786"/>
                </a:lnTo>
                <a:cubicBezTo>
                  <a:pt x="0" y="861281"/>
                  <a:pt x="204695" y="656586"/>
                  <a:pt x="457200" y="656586"/>
                </a:cubicBezTo>
                <a:lnTo>
                  <a:pt x="457200" y="11426"/>
                </a:lnTo>
                <a:lnTo>
                  <a:pt x="1209040" y="11426"/>
                </a:lnTo>
                <a:cubicBezTo>
                  <a:pt x="1209040" y="42989"/>
                  <a:pt x="1212238" y="73805"/>
                  <a:pt x="1218329" y="103568"/>
                </a:cubicBezTo>
                <a:lnTo>
                  <a:pt x="1221524" y="113862"/>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fr-FR" sz="1350" dirty="0">
                <a:solidFill>
                  <a:schemeClr val="tx1"/>
                </a:solidFill>
              </a:rPr>
              <a:t>Conseils</a:t>
            </a:r>
          </a:p>
          <a:p>
            <a:pPr algn="ctr"/>
            <a:r>
              <a:rPr lang="fr-FR" sz="1350" dirty="0">
                <a:solidFill>
                  <a:schemeClr val="tx1"/>
                </a:solidFill>
              </a:rPr>
              <a:t> activités physiques</a:t>
            </a:r>
          </a:p>
          <a:p>
            <a:pPr algn="ctr"/>
            <a:r>
              <a:rPr lang="fr-FR" sz="1350" dirty="0">
                <a:solidFill>
                  <a:schemeClr val="tx1"/>
                </a:solidFill>
              </a:rPr>
              <a:t>exercices</a:t>
            </a:r>
          </a:p>
        </p:txBody>
      </p:sp>
      <p:sp>
        <p:nvSpPr>
          <p:cNvPr id="50" name="Forme libre 49">
            <a:extLst>
              <a:ext uri="{FF2B5EF4-FFF2-40B4-BE49-F238E27FC236}">
                <a16:creationId xmlns:a16="http://schemas.microsoft.com/office/drawing/2014/main" id="{B3E92B8D-4E10-514A-9C2E-220FA4D4EA0E}"/>
              </a:ext>
            </a:extLst>
          </p:cNvPr>
          <p:cNvSpPr/>
          <p:nvPr/>
        </p:nvSpPr>
        <p:spPr>
          <a:xfrm>
            <a:off x="807720" y="1021080"/>
            <a:ext cx="3764280" cy="2407920"/>
          </a:xfrm>
          <a:custGeom>
            <a:avLst/>
            <a:gdLst>
              <a:gd name="connsiteX0" fmla="*/ 1626555 w 3332480"/>
              <a:gd name="connsiteY0" fmla="*/ 453200 h 2133600"/>
              <a:gd name="connsiteX1" fmla="*/ 1666240 w 3332480"/>
              <a:gd name="connsiteY1" fmla="*/ 457200 h 2133600"/>
              <a:gd name="connsiteX2" fmla="*/ 1669234 w 3332480"/>
              <a:gd name="connsiteY2" fmla="*/ 456898 h 2133600"/>
              <a:gd name="connsiteX3" fmla="*/ 1760940 w 3332480"/>
              <a:gd name="connsiteY3" fmla="*/ 447118 h 2133600"/>
              <a:gd name="connsiteX4" fmla="*/ 1717810 w 3332480"/>
              <a:gd name="connsiteY4" fmla="*/ 452001 h 2133600"/>
              <a:gd name="connsiteX5" fmla="*/ 1758382 w 3332480"/>
              <a:gd name="connsiteY5" fmla="*/ 447911 h 2133600"/>
              <a:gd name="connsiteX6" fmla="*/ 1536647 w 3332480"/>
              <a:gd name="connsiteY6" fmla="*/ 436286 h 2133600"/>
              <a:gd name="connsiteX7" fmla="*/ 1574098 w 3332480"/>
              <a:gd name="connsiteY7" fmla="*/ 447911 h 2133600"/>
              <a:gd name="connsiteX8" fmla="*/ 1577448 w 3332480"/>
              <a:gd name="connsiteY8" fmla="*/ 448249 h 2133600"/>
              <a:gd name="connsiteX9" fmla="*/ 1846193 w 3332480"/>
              <a:gd name="connsiteY9" fmla="*/ 420191 h 2133600"/>
              <a:gd name="connsiteX10" fmla="*/ 1806304 w 3332480"/>
              <a:gd name="connsiteY10" fmla="*/ 433036 h 2133600"/>
              <a:gd name="connsiteX11" fmla="*/ 1844203 w 3332480"/>
              <a:gd name="connsiteY11" fmla="*/ 421271 h 2133600"/>
              <a:gd name="connsiteX12" fmla="*/ 1454124 w 3332480"/>
              <a:gd name="connsiteY12" fmla="*/ 402733 h 2133600"/>
              <a:gd name="connsiteX13" fmla="*/ 1488277 w 3332480"/>
              <a:gd name="connsiteY13" fmla="*/ 421271 h 2133600"/>
              <a:gd name="connsiteX14" fmla="*/ 1491913 w 3332480"/>
              <a:gd name="connsiteY14" fmla="*/ 422400 h 2133600"/>
              <a:gd name="connsiteX15" fmla="*/ 1923304 w 3332480"/>
              <a:gd name="connsiteY15" fmla="*/ 377931 h 2133600"/>
              <a:gd name="connsiteX16" fmla="*/ 1888153 w 3332480"/>
              <a:gd name="connsiteY16" fmla="*/ 397416 h 2133600"/>
              <a:gd name="connsiteX17" fmla="*/ 1921865 w 3332480"/>
              <a:gd name="connsiteY17" fmla="*/ 379118 h 2133600"/>
              <a:gd name="connsiteX18" fmla="*/ 1381236 w 3332480"/>
              <a:gd name="connsiteY18" fmla="*/ 354877 h 2133600"/>
              <a:gd name="connsiteX19" fmla="*/ 1410615 w 3332480"/>
              <a:gd name="connsiteY19" fmla="*/ 379118 h 2133600"/>
              <a:gd name="connsiteX20" fmla="*/ 1414293 w 3332480"/>
              <a:gd name="connsiteY20" fmla="*/ 381114 h 2133600"/>
              <a:gd name="connsiteX21" fmla="*/ 1990487 w 3332480"/>
              <a:gd name="connsiteY21" fmla="*/ 322129 h 2133600"/>
              <a:gd name="connsiteX22" fmla="*/ 1960597 w 3332480"/>
              <a:gd name="connsiteY22" fmla="*/ 347161 h 2133600"/>
              <a:gd name="connsiteX23" fmla="*/ 1989530 w 3332480"/>
              <a:gd name="connsiteY23" fmla="*/ 323289 h 2133600"/>
              <a:gd name="connsiteX24" fmla="*/ 1319156 w 3332480"/>
              <a:gd name="connsiteY24" fmla="*/ 294450 h 2133600"/>
              <a:gd name="connsiteX25" fmla="*/ 1342951 w 3332480"/>
              <a:gd name="connsiteY25" fmla="*/ 323289 h 2133600"/>
              <a:gd name="connsiteX26" fmla="*/ 1346430 w 3332480"/>
              <a:gd name="connsiteY26" fmla="*/ 326160 h 2133600"/>
              <a:gd name="connsiteX27" fmla="*/ 2045914 w 3332480"/>
              <a:gd name="connsiteY27" fmla="*/ 254600 h 2133600"/>
              <a:gd name="connsiteX28" fmla="*/ 2021695 w 3332480"/>
              <a:gd name="connsiteY28" fmla="*/ 284305 h 2133600"/>
              <a:gd name="connsiteX29" fmla="*/ 2045358 w 3332480"/>
              <a:gd name="connsiteY29" fmla="*/ 255625 h 2133600"/>
              <a:gd name="connsiteX30" fmla="*/ 1269271 w 3332480"/>
              <a:gd name="connsiteY30" fmla="*/ 222736 h 2133600"/>
              <a:gd name="connsiteX31" fmla="*/ 1287123 w 3332480"/>
              <a:gd name="connsiteY31" fmla="*/ 255625 h 2133600"/>
              <a:gd name="connsiteX32" fmla="*/ 1290215 w 3332480"/>
              <a:gd name="connsiteY32" fmla="*/ 259373 h 2133600"/>
              <a:gd name="connsiteX33" fmla="*/ 2087753 w 3332480"/>
              <a:gd name="connsiteY33" fmla="*/ 177184 h 2133600"/>
              <a:gd name="connsiteX34" fmla="*/ 2070129 w 3332480"/>
              <a:gd name="connsiteY34" fmla="*/ 209988 h 2133600"/>
              <a:gd name="connsiteX35" fmla="*/ 2087511 w 3332480"/>
              <a:gd name="connsiteY35" fmla="*/ 177963 h 2133600"/>
              <a:gd name="connsiteX36" fmla="*/ 1233601 w 3332480"/>
              <a:gd name="connsiteY36" fmla="*/ 141341 h 2133600"/>
              <a:gd name="connsiteX37" fmla="*/ 1244969 w 3332480"/>
              <a:gd name="connsiteY37" fmla="*/ 177963 h 2133600"/>
              <a:gd name="connsiteX38" fmla="*/ 1247492 w 3332480"/>
              <a:gd name="connsiteY38" fmla="*/ 182612 h 2133600"/>
              <a:gd name="connsiteX39" fmla="*/ 2114194 w 3332480"/>
              <a:gd name="connsiteY39" fmla="*/ 91717 h 2133600"/>
              <a:gd name="connsiteX40" fmla="*/ 2104638 w 3332480"/>
              <a:gd name="connsiteY40" fmla="*/ 122790 h 2133600"/>
              <a:gd name="connsiteX41" fmla="*/ 2114152 w 3332480"/>
              <a:gd name="connsiteY41" fmla="*/ 92142 h 2133600"/>
              <a:gd name="connsiteX42" fmla="*/ 1214376 w 3332480"/>
              <a:gd name="connsiteY42" fmla="*/ 52931 h 2133600"/>
              <a:gd name="connsiteX43" fmla="*/ 1218329 w 3332480"/>
              <a:gd name="connsiteY43" fmla="*/ 92142 h 2133600"/>
              <a:gd name="connsiteX44" fmla="*/ 1220036 w 3332480"/>
              <a:gd name="connsiteY44" fmla="*/ 97640 h 2133600"/>
              <a:gd name="connsiteX45" fmla="*/ 457200 w 3332480"/>
              <a:gd name="connsiteY45" fmla="*/ 0 h 2133600"/>
              <a:gd name="connsiteX46" fmla="*/ 1209040 w 3332480"/>
              <a:gd name="connsiteY46" fmla="*/ 0 h 2133600"/>
              <a:gd name="connsiteX47" fmla="*/ 1210250 w 3332480"/>
              <a:gd name="connsiteY47" fmla="*/ 11999 h 2133600"/>
              <a:gd name="connsiteX48" fmla="*/ 1666240 w 3332480"/>
              <a:gd name="connsiteY48" fmla="*/ 0 h 2133600"/>
              <a:gd name="connsiteX49" fmla="*/ 2123440 w 3332480"/>
              <a:gd name="connsiteY49" fmla="*/ 0 h 2133600"/>
              <a:gd name="connsiteX50" fmla="*/ 2875280 w 3332480"/>
              <a:gd name="connsiteY50" fmla="*/ 0 h 2133600"/>
              <a:gd name="connsiteX51" fmla="*/ 2875280 w 3332480"/>
              <a:gd name="connsiteY51" fmla="*/ 645160 h 2133600"/>
              <a:gd name="connsiteX52" fmla="*/ 3332480 w 3332480"/>
              <a:gd name="connsiteY52" fmla="*/ 1102360 h 2133600"/>
              <a:gd name="connsiteX53" fmla="*/ 2875280 w 3332480"/>
              <a:gd name="connsiteY53" fmla="*/ 1559560 h 2133600"/>
              <a:gd name="connsiteX54" fmla="*/ 2875280 w 3332480"/>
              <a:gd name="connsiteY54" fmla="*/ 2133600 h 2133600"/>
              <a:gd name="connsiteX55" fmla="*/ 2123440 w 3332480"/>
              <a:gd name="connsiteY55" fmla="*/ 2133600 h 2133600"/>
              <a:gd name="connsiteX56" fmla="*/ 1666240 w 3332480"/>
              <a:gd name="connsiteY56" fmla="*/ 1676400 h 2133600"/>
              <a:gd name="connsiteX57" fmla="*/ 1209040 w 3332480"/>
              <a:gd name="connsiteY57" fmla="*/ 2133600 h 2133600"/>
              <a:gd name="connsiteX58" fmla="*/ 457200 w 3332480"/>
              <a:gd name="connsiteY58" fmla="*/ 2133600 h 2133600"/>
              <a:gd name="connsiteX59" fmla="*/ 457200 w 3332480"/>
              <a:gd name="connsiteY59" fmla="*/ 1559560 h 2133600"/>
              <a:gd name="connsiteX60" fmla="*/ 0 w 3332480"/>
              <a:gd name="connsiteY60" fmla="*/ 1102360 h 2133600"/>
              <a:gd name="connsiteX61" fmla="*/ 457200 w 3332480"/>
              <a:gd name="connsiteY61" fmla="*/ 64516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32480" h="2133600">
                <a:moveTo>
                  <a:pt x="1626555" y="453200"/>
                </a:moveTo>
                <a:lnTo>
                  <a:pt x="1666240" y="457200"/>
                </a:lnTo>
                <a:lnTo>
                  <a:pt x="1669234" y="456898"/>
                </a:lnTo>
                <a:close/>
                <a:moveTo>
                  <a:pt x="1760940" y="447118"/>
                </a:moveTo>
                <a:lnTo>
                  <a:pt x="1717810" y="452001"/>
                </a:lnTo>
                <a:lnTo>
                  <a:pt x="1758382" y="447911"/>
                </a:lnTo>
                <a:close/>
                <a:moveTo>
                  <a:pt x="1536647" y="436286"/>
                </a:moveTo>
                <a:lnTo>
                  <a:pt x="1574098" y="447911"/>
                </a:lnTo>
                <a:lnTo>
                  <a:pt x="1577448" y="448249"/>
                </a:lnTo>
                <a:close/>
                <a:moveTo>
                  <a:pt x="1846193" y="420191"/>
                </a:moveTo>
                <a:lnTo>
                  <a:pt x="1806304" y="433036"/>
                </a:lnTo>
                <a:lnTo>
                  <a:pt x="1844203" y="421271"/>
                </a:lnTo>
                <a:close/>
                <a:moveTo>
                  <a:pt x="1454124" y="402733"/>
                </a:moveTo>
                <a:lnTo>
                  <a:pt x="1488277" y="421271"/>
                </a:lnTo>
                <a:lnTo>
                  <a:pt x="1491913" y="422400"/>
                </a:lnTo>
                <a:close/>
                <a:moveTo>
                  <a:pt x="1923304" y="377931"/>
                </a:moveTo>
                <a:lnTo>
                  <a:pt x="1888153" y="397416"/>
                </a:lnTo>
                <a:lnTo>
                  <a:pt x="1921865" y="379118"/>
                </a:lnTo>
                <a:close/>
                <a:moveTo>
                  <a:pt x="1381236" y="354877"/>
                </a:moveTo>
                <a:lnTo>
                  <a:pt x="1410615" y="379118"/>
                </a:lnTo>
                <a:lnTo>
                  <a:pt x="1414293" y="381114"/>
                </a:lnTo>
                <a:close/>
                <a:moveTo>
                  <a:pt x="1990487" y="322129"/>
                </a:moveTo>
                <a:lnTo>
                  <a:pt x="1960597" y="347161"/>
                </a:lnTo>
                <a:lnTo>
                  <a:pt x="1989530" y="323289"/>
                </a:lnTo>
                <a:close/>
                <a:moveTo>
                  <a:pt x="1319156" y="294450"/>
                </a:moveTo>
                <a:lnTo>
                  <a:pt x="1342951" y="323289"/>
                </a:lnTo>
                <a:lnTo>
                  <a:pt x="1346430" y="326160"/>
                </a:lnTo>
                <a:close/>
                <a:moveTo>
                  <a:pt x="2045914" y="254600"/>
                </a:moveTo>
                <a:lnTo>
                  <a:pt x="2021695" y="284305"/>
                </a:lnTo>
                <a:lnTo>
                  <a:pt x="2045358" y="255625"/>
                </a:lnTo>
                <a:close/>
                <a:moveTo>
                  <a:pt x="1269271" y="222736"/>
                </a:moveTo>
                <a:lnTo>
                  <a:pt x="1287123" y="255625"/>
                </a:lnTo>
                <a:lnTo>
                  <a:pt x="1290215" y="259373"/>
                </a:lnTo>
                <a:close/>
                <a:moveTo>
                  <a:pt x="2087753" y="177184"/>
                </a:moveTo>
                <a:lnTo>
                  <a:pt x="2070129" y="209988"/>
                </a:lnTo>
                <a:lnTo>
                  <a:pt x="2087511" y="177963"/>
                </a:lnTo>
                <a:close/>
                <a:moveTo>
                  <a:pt x="1233601" y="141341"/>
                </a:moveTo>
                <a:lnTo>
                  <a:pt x="1244969" y="177963"/>
                </a:lnTo>
                <a:lnTo>
                  <a:pt x="1247492" y="182612"/>
                </a:lnTo>
                <a:close/>
                <a:moveTo>
                  <a:pt x="2114194" y="91717"/>
                </a:moveTo>
                <a:lnTo>
                  <a:pt x="2104638" y="122790"/>
                </a:lnTo>
                <a:lnTo>
                  <a:pt x="2114152" y="92142"/>
                </a:lnTo>
                <a:close/>
                <a:moveTo>
                  <a:pt x="1214376" y="52931"/>
                </a:moveTo>
                <a:lnTo>
                  <a:pt x="1218329" y="92142"/>
                </a:lnTo>
                <a:lnTo>
                  <a:pt x="1220036" y="97640"/>
                </a:lnTo>
                <a:close/>
                <a:moveTo>
                  <a:pt x="457200" y="0"/>
                </a:moveTo>
                <a:lnTo>
                  <a:pt x="1209040" y="0"/>
                </a:lnTo>
                <a:lnTo>
                  <a:pt x="1210250" y="11999"/>
                </a:lnTo>
                <a:lnTo>
                  <a:pt x="1666240" y="0"/>
                </a:lnTo>
                <a:lnTo>
                  <a:pt x="2123440" y="0"/>
                </a:lnTo>
                <a:lnTo>
                  <a:pt x="2875280" y="0"/>
                </a:lnTo>
                <a:lnTo>
                  <a:pt x="2875280" y="645160"/>
                </a:lnTo>
                <a:cubicBezTo>
                  <a:pt x="3127785" y="645160"/>
                  <a:pt x="3332480" y="849855"/>
                  <a:pt x="3332480" y="1102360"/>
                </a:cubicBezTo>
                <a:cubicBezTo>
                  <a:pt x="3332480" y="1354865"/>
                  <a:pt x="3127785" y="1559560"/>
                  <a:pt x="2875280" y="1559560"/>
                </a:cubicBezTo>
                <a:lnTo>
                  <a:pt x="2875280" y="2133600"/>
                </a:lnTo>
                <a:lnTo>
                  <a:pt x="2123440" y="2133600"/>
                </a:lnTo>
                <a:cubicBezTo>
                  <a:pt x="2123440" y="1881095"/>
                  <a:pt x="1918745" y="1676400"/>
                  <a:pt x="1666240" y="1676400"/>
                </a:cubicBezTo>
                <a:cubicBezTo>
                  <a:pt x="1413735" y="1676400"/>
                  <a:pt x="1209040" y="1881095"/>
                  <a:pt x="1209040" y="2133600"/>
                </a:cubicBezTo>
                <a:lnTo>
                  <a:pt x="457200" y="2133600"/>
                </a:lnTo>
                <a:lnTo>
                  <a:pt x="457200" y="1559560"/>
                </a:lnTo>
                <a:cubicBezTo>
                  <a:pt x="204695" y="1559560"/>
                  <a:pt x="0" y="1354865"/>
                  <a:pt x="0" y="1102360"/>
                </a:cubicBezTo>
                <a:cubicBezTo>
                  <a:pt x="0" y="849855"/>
                  <a:pt x="204695" y="645160"/>
                  <a:pt x="457200" y="645160"/>
                </a:cubicBez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fr-FR" sz="1350" dirty="0">
                <a:solidFill>
                  <a:schemeClr val="tx1"/>
                </a:solidFill>
              </a:rPr>
              <a:t>Conseils alimentaires</a:t>
            </a:r>
          </a:p>
        </p:txBody>
      </p:sp>
    </p:spTree>
    <p:extLst>
      <p:ext uri="{BB962C8B-B14F-4D97-AF65-F5344CB8AC3E}">
        <p14:creationId xmlns:p14="http://schemas.microsoft.com/office/powerpoint/2010/main" val="1892151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456EBAE-9FA6-4459-B6C7-D9A8D6A92B77}"/>
              </a:ext>
            </a:extLst>
          </p:cNvPr>
          <p:cNvPicPr>
            <a:picLocks noChangeAspect="1"/>
          </p:cNvPicPr>
          <p:nvPr/>
        </p:nvPicPr>
        <p:blipFill>
          <a:blip r:embed="rId2"/>
          <a:stretch>
            <a:fillRect/>
          </a:stretch>
        </p:blipFill>
        <p:spPr>
          <a:xfrm>
            <a:off x="678752" y="1013627"/>
            <a:ext cx="7594392" cy="5278678"/>
          </a:xfrm>
          <a:prstGeom prst="rect">
            <a:avLst/>
          </a:prstGeom>
        </p:spPr>
      </p:pic>
    </p:spTree>
    <p:extLst>
      <p:ext uri="{BB962C8B-B14F-4D97-AF65-F5344CB8AC3E}">
        <p14:creationId xmlns:p14="http://schemas.microsoft.com/office/powerpoint/2010/main" val="3429959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590" y="274638"/>
            <a:ext cx="8903970" cy="1143000"/>
          </a:xfrm>
        </p:spPr>
        <p:txBody>
          <a:bodyPr>
            <a:normAutofit fontScale="90000"/>
          </a:bodyPr>
          <a:lstStyle/>
          <a:p>
            <a:r>
              <a:rPr lang="fr-FR" dirty="0"/>
              <a:t>CC 1: le choix du traitement pharmacologique</a:t>
            </a:r>
          </a:p>
        </p:txBody>
      </p:sp>
      <p:sp>
        <p:nvSpPr>
          <p:cNvPr id="3" name="Espace réservé du contenu 2"/>
          <p:cNvSpPr>
            <a:spLocks noGrp="1"/>
          </p:cNvSpPr>
          <p:nvPr>
            <p:ph idx="1"/>
          </p:nvPr>
        </p:nvSpPr>
        <p:spPr>
          <a:xfrm>
            <a:off x="457200" y="1600200"/>
            <a:ext cx="8229600" cy="4983162"/>
          </a:xfrm>
        </p:spPr>
        <p:txBody>
          <a:bodyPr>
            <a:normAutofit fontScale="92500" lnSpcReduction="20000"/>
          </a:bodyPr>
          <a:lstStyle/>
          <a:p>
            <a:pPr algn="just"/>
            <a:r>
              <a:rPr lang="fr-FR" dirty="0"/>
              <a:t>Choisir un traitement efficace  pour  atteindre l’objectif glycémique : </a:t>
            </a:r>
            <a:endParaRPr lang="fr-FR" i="1" dirty="0"/>
          </a:p>
          <a:p>
            <a:pPr marL="457200" lvl="1" indent="0" algn="just">
              <a:buNone/>
            </a:pPr>
            <a:r>
              <a:rPr lang="fr-FR" i="1" dirty="0"/>
              <a:t>-  IDPP4 : efficacité intermédiaire</a:t>
            </a:r>
          </a:p>
          <a:p>
            <a:pPr marL="457200" lvl="1" indent="0" algn="just">
              <a:buNone/>
            </a:pPr>
            <a:endParaRPr lang="fr-FR" i="1" dirty="0"/>
          </a:p>
          <a:p>
            <a:pPr algn="just"/>
            <a:r>
              <a:rPr lang="fr-FR" dirty="0"/>
              <a:t>Choisir un traitement efficace sur le poids : </a:t>
            </a:r>
          </a:p>
          <a:p>
            <a:pPr marL="457200" lvl="1" indent="0" algn="just">
              <a:buNone/>
            </a:pPr>
            <a:endParaRPr lang="fr-FR" i="1" dirty="0"/>
          </a:p>
          <a:p>
            <a:pPr lvl="1" algn="just">
              <a:buFontTx/>
              <a:buChar char="-"/>
            </a:pPr>
            <a:r>
              <a:rPr lang="fr-FR" i="1" dirty="0"/>
              <a:t>IDPP4 : neutre</a:t>
            </a:r>
          </a:p>
          <a:p>
            <a:pPr lvl="1" algn="just"/>
            <a:r>
              <a:rPr lang="fr-FR" dirty="0"/>
              <a:t>Efficacité très élevée: </a:t>
            </a:r>
            <a:r>
              <a:rPr lang="fr-FR" dirty="0" err="1"/>
              <a:t>semaglutide</a:t>
            </a:r>
            <a:endParaRPr lang="fr-FR" dirty="0"/>
          </a:p>
          <a:p>
            <a:pPr lvl="1" algn="just"/>
            <a:r>
              <a:rPr lang="fr-FR" dirty="0"/>
              <a:t>Efficacité élevée: </a:t>
            </a:r>
            <a:r>
              <a:rPr lang="fr-FR" dirty="0" err="1"/>
              <a:t>dulaglutide</a:t>
            </a:r>
            <a:r>
              <a:rPr lang="fr-FR" dirty="0"/>
              <a:t> et </a:t>
            </a:r>
            <a:r>
              <a:rPr lang="fr-FR" dirty="0" err="1"/>
              <a:t>liraglutide</a:t>
            </a:r>
            <a:endParaRPr lang="fr-FR" dirty="0"/>
          </a:p>
          <a:p>
            <a:pPr lvl="1" algn="just"/>
            <a:r>
              <a:rPr lang="fr-FR" dirty="0"/>
              <a:t>Efficacité intermédiaire: ISGLT2</a:t>
            </a:r>
          </a:p>
          <a:p>
            <a:pPr marL="457200" lvl="1" indent="0" algn="just">
              <a:buNone/>
            </a:pPr>
            <a:endParaRPr lang="fr-FR" dirty="0"/>
          </a:p>
          <a:p>
            <a:pPr algn="just"/>
            <a:r>
              <a:rPr lang="fr-FR" dirty="0"/>
              <a:t>Tenir compte des comorbidités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Cas clinique 1/ +3mois</a:t>
            </a:r>
          </a:p>
        </p:txBody>
      </p:sp>
      <p:sp>
        <p:nvSpPr>
          <p:cNvPr id="3" name="Espace réservé du contenu 2"/>
          <p:cNvSpPr>
            <a:spLocks noGrp="1"/>
          </p:cNvSpPr>
          <p:nvPr>
            <p:ph idx="1"/>
          </p:nvPr>
        </p:nvSpPr>
        <p:spPr/>
        <p:txBody>
          <a:bodyPr/>
          <a:lstStyle/>
          <a:p>
            <a:r>
              <a:rPr lang="fr-FR" dirty="0"/>
              <a:t>O1/2023</a:t>
            </a:r>
          </a:p>
          <a:p>
            <a:pPr marL="0" indent="0">
              <a:buNone/>
            </a:pPr>
            <a:endParaRPr lang="fr-FR" dirty="0"/>
          </a:p>
          <a:p>
            <a:pPr lvl="1"/>
            <a:r>
              <a:rPr lang="fr-FR" dirty="0"/>
              <a:t>Poids: 123kg (- 4kg)</a:t>
            </a:r>
          </a:p>
          <a:p>
            <a:pPr lvl="1"/>
            <a:r>
              <a:rPr lang="fr-FR" dirty="0"/>
              <a:t>HbA1c: 5,9%</a:t>
            </a:r>
          </a:p>
          <a:p>
            <a:pPr lvl="1"/>
            <a:r>
              <a:rPr lang="fr-FR" dirty="0"/>
              <a:t>Glycémie à jeun: 1,17g/l</a:t>
            </a:r>
          </a:p>
          <a:p>
            <a:pPr lvl="1"/>
            <a:endParaRPr lang="fr-FR" dirty="0"/>
          </a:p>
          <a:p>
            <a:pPr lvl="1"/>
            <a:r>
              <a:rPr lang="fr-FR" dirty="0"/>
              <a:t>Amélioration de la qualité du sommeil</a:t>
            </a:r>
          </a:p>
          <a:p>
            <a:pPr lvl="1"/>
            <a:r>
              <a:rPr lang="fr-FR" dirty="0"/>
              <a:t>Disparition de l’essoufflement à l’effort.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254015-FA1C-48A8-69AC-2D215BE15562}"/>
              </a:ext>
            </a:extLst>
          </p:cNvPr>
          <p:cNvSpPr>
            <a:spLocks noGrp="1"/>
          </p:cNvSpPr>
          <p:nvPr>
            <p:ph type="title"/>
          </p:nvPr>
        </p:nvSpPr>
        <p:spPr/>
        <p:txBody>
          <a:bodyPr/>
          <a:lstStyle/>
          <a:p>
            <a:r>
              <a:rPr lang="fr-FR" dirty="0"/>
              <a:t>Cas Clinique 1/ +6 mois</a:t>
            </a:r>
          </a:p>
        </p:txBody>
      </p:sp>
      <p:sp>
        <p:nvSpPr>
          <p:cNvPr id="3" name="Espace réservé du contenu 2">
            <a:extLst>
              <a:ext uri="{FF2B5EF4-FFF2-40B4-BE49-F238E27FC236}">
                <a16:creationId xmlns:a16="http://schemas.microsoft.com/office/drawing/2014/main" id="{DDBEDFCD-5E48-155E-9E23-803AF665C1E1}"/>
              </a:ext>
            </a:extLst>
          </p:cNvPr>
          <p:cNvSpPr>
            <a:spLocks noGrp="1"/>
          </p:cNvSpPr>
          <p:nvPr>
            <p:ph idx="1"/>
          </p:nvPr>
        </p:nvSpPr>
        <p:spPr/>
        <p:txBody>
          <a:bodyPr/>
          <a:lstStyle/>
          <a:p>
            <a:r>
              <a:rPr lang="fr-FR" dirty="0"/>
              <a:t>Poids stable</a:t>
            </a:r>
          </a:p>
          <a:p>
            <a:r>
              <a:rPr lang="fr-FR" dirty="0"/>
              <a:t>Motivation??</a:t>
            </a:r>
          </a:p>
          <a:p>
            <a:endParaRPr lang="fr-FR" dirty="0"/>
          </a:p>
          <a:p>
            <a:pPr lvl="2"/>
            <a:r>
              <a:rPr lang="fr-FR" dirty="0"/>
              <a:t>Quid de la chirurgie bariatrique?</a:t>
            </a:r>
          </a:p>
          <a:p>
            <a:pPr lvl="2"/>
            <a:r>
              <a:rPr lang="fr-FR" dirty="0"/>
              <a:t>Place des traitements médicamenteux</a:t>
            </a:r>
          </a:p>
        </p:txBody>
      </p:sp>
    </p:spTree>
    <p:extLst>
      <p:ext uri="{BB962C8B-B14F-4D97-AF65-F5344CB8AC3E}">
        <p14:creationId xmlns:p14="http://schemas.microsoft.com/office/powerpoint/2010/main" val="1529532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6F71D6-FA1D-1E9B-C25C-448C7B7405B6}"/>
              </a:ext>
            </a:extLst>
          </p:cNvPr>
          <p:cNvSpPr>
            <a:spLocks noGrp="1"/>
          </p:cNvSpPr>
          <p:nvPr>
            <p:ph type="title"/>
          </p:nvPr>
        </p:nvSpPr>
        <p:spPr/>
        <p:txBody>
          <a:bodyPr/>
          <a:lstStyle/>
          <a:p>
            <a:r>
              <a:rPr lang="fr-FR" dirty="0" err="1"/>
              <a:t>Sémaglutide</a:t>
            </a:r>
            <a:r>
              <a:rPr lang="fr-FR" dirty="0"/>
              <a:t> et Obésité</a:t>
            </a:r>
          </a:p>
        </p:txBody>
      </p:sp>
      <p:sp>
        <p:nvSpPr>
          <p:cNvPr id="3" name="Espace réservé du contenu 2">
            <a:extLst>
              <a:ext uri="{FF2B5EF4-FFF2-40B4-BE49-F238E27FC236}">
                <a16:creationId xmlns:a16="http://schemas.microsoft.com/office/drawing/2014/main" id="{424609B6-9AF8-A09A-337B-C3F615D01BAA}"/>
              </a:ext>
            </a:extLst>
          </p:cNvPr>
          <p:cNvSpPr>
            <a:spLocks noGrp="1"/>
          </p:cNvSpPr>
          <p:nvPr>
            <p:ph idx="1"/>
          </p:nvPr>
        </p:nvSpPr>
        <p:spPr/>
        <p:txBody>
          <a:bodyPr>
            <a:normAutofit fontScale="77500" lnSpcReduction="20000"/>
          </a:bodyPr>
          <a:lstStyle/>
          <a:p>
            <a:pPr algn="just">
              <a:lnSpc>
                <a:spcPct val="150000"/>
              </a:lnSpc>
            </a:pPr>
            <a:r>
              <a:rPr lang="fr-FR" dirty="0">
                <a:latin typeface="Arial" panose="020B0604020202020204" pitchFamily="34" charset="0"/>
                <a:cs typeface="Arial" panose="020B0604020202020204" pitchFamily="34" charset="0"/>
              </a:rPr>
              <a:t>WEGOVY : </a:t>
            </a:r>
            <a:r>
              <a:rPr lang="fr-FR" dirty="0" err="1">
                <a:latin typeface="Arial" panose="020B0604020202020204" pitchFamily="34" charset="0"/>
                <a:cs typeface="Arial" panose="020B0604020202020204" pitchFamily="34" charset="0"/>
              </a:rPr>
              <a:t>sémaglutide</a:t>
            </a:r>
            <a:endParaRPr lang="fr-FR" dirty="0">
              <a:latin typeface="Arial" panose="020B0604020202020204" pitchFamily="34" charset="0"/>
              <a:cs typeface="Arial" panose="020B0604020202020204" pitchFamily="34" charset="0"/>
            </a:endParaRPr>
          </a:p>
          <a:p>
            <a:pPr algn="just">
              <a:lnSpc>
                <a:spcPct val="150000"/>
              </a:lnSpc>
            </a:pPr>
            <a:r>
              <a:rPr lang="fr-FR" dirty="0">
                <a:latin typeface="Arial" panose="020B0604020202020204" pitchFamily="34" charset="0"/>
                <a:cs typeface="Arial" panose="020B0604020202020204" pitchFamily="34" charset="0"/>
              </a:rPr>
              <a:t>Autorisation d’accès précoce </a:t>
            </a:r>
          </a:p>
          <a:p>
            <a:pPr algn="just">
              <a:lnSpc>
                <a:spcPct val="150000"/>
              </a:lnSpc>
            </a:pPr>
            <a:r>
              <a:rPr lang="fr-FR" dirty="0">
                <a:latin typeface="Arial" panose="020B0604020202020204" pitchFamily="34" charset="0"/>
                <a:cs typeface="Arial" panose="020B0604020202020204" pitchFamily="34" charset="0"/>
              </a:rPr>
              <a:t>Indication en complément d’un régime hypocalorique et d’une augmentation de l’activité physique</a:t>
            </a:r>
          </a:p>
          <a:p>
            <a:pPr algn="just">
              <a:lnSpc>
                <a:spcPct val="150000"/>
              </a:lnSpc>
            </a:pPr>
            <a:r>
              <a:rPr lang="fr-FR" dirty="0">
                <a:latin typeface="Arial" panose="020B0604020202020204" pitchFamily="34" charset="0"/>
                <a:cs typeface="Arial" panose="020B0604020202020204" pitchFamily="34" charset="0"/>
              </a:rPr>
              <a:t>IMC&gt;=30 ou &gt;=27+ au moins 1 facteur de comorbidité lié au poids.</a:t>
            </a:r>
          </a:p>
          <a:p>
            <a:pPr algn="just">
              <a:lnSpc>
                <a:spcPct val="150000"/>
              </a:lnSpc>
            </a:pPr>
            <a:r>
              <a:rPr lang="fr-FR" dirty="0">
                <a:latin typeface="Arial" panose="020B0604020202020204" pitchFamily="34" charset="0"/>
                <a:cs typeface="Arial" panose="020B0604020202020204" pitchFamily="34" charset="0"/>
              </a:rPr>
              <a:t>0,25, 0,5, 1, 1,7, 2,4 mg</a:t>
            </a:r>
          </a:p>
        </p:txBody>
      </p:sp>
    </p:spTree>
    <p:extLst>
      <p:ext uri="{BB962C8B-B14F-4D97-AF65-F5344CB8AC3E}">
        <p14:creationId xmlns:p14="http://schemas.microsoft.com/office/powerpoint/2010/main" val="2388838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1485" y="23178"/>
            <a:ext cx="8229600" cy="1143000"/>
          </a:xfrm>
        </p:spPr>
        <p:txBody>
          <a:bodyPr/>
          <a:lstStyle/>
          <a:p>
            <a:r>
              <a:rPr lang="fr-FR" dirty="0"/>
              <a:t>Conclusions (EASD 2022)</a:t>
            </a:r>
          </a:p>
        </p:txBody>
      </p:sp>
      <p:sp>
        <p:nvSpPr>
          <p:cNvPr id="3" name="Espace réservé du contenu 2"/>
          <p:cNvSpPr>
            <a:spLocks noGrp="1"/>
          </p:cNvSpPr>
          <p:nvPr>
            <p:ph idx="1"/>
          </p:nvPr>
        </p:nvSpPr>
        <p:spPr>
          <a:xfrm>
            <a:off x="451484" y="1166178"/>
            <a:ext cx="8361045" cy="5474652"/>
          </a:xfrm>
        </p:spPr>
        <p:txBody>
          <a:bodyPr>
            <a:normAutofit fontScale="92500" lnSpcReduction="20000"/>
          </a:bodyPr>
          <a:lstStyle/>
          <a:p>
            <a:pPr algn="just">
              <a:lnSpc>
                <a:spcPct val="170000"/>
              </a:lnSpc>
            </a:pPr>
            <a:r>
              <a:rPr lang="fr-FR" sz="2400" dirty="0"/>
              <a:t>Il possible de prévenir le  diabète  de type 2 et il est </a:t>
            </a:r>
            <a:r>
              <a:rPr lang="fr-FR" sz="2400" dirty="0">
                <a:solidFill>
                  <a:srgbClr val="FF0000"/>
                </a:solidFill>
              </a:rPr>
              <a:t>réversible</a:t>
            </a:r>
            <a:r>
              <a:rPr lang="fr-FR" sz="2400" dirty="0"/>
              <a:t> pour 50%.</a:t>
            </a:r>
          </a:p>
          <a:p>
            <a:pPr algn="just">
              <a:lnSpc>
                <a:spcPct val="170000"/>
              </a:lnSpc>
            </a:pPr>
            <a:r>
              <a:rPr lang="fr-FR" sz="2400" dirty="0"/>
              <a:t>Il nécessite une  prise en charge par des spécialistes entrainés à la gestion de l’obésité qui doivent offrir des programmes pour induire et maintenir  plus de 10% de la perte de poids</a:t>
            </a:r>
          </a:p>
          <a:p>
            <a:pPr algn="just">
              <a:lnSpc>
                <a:spcPct val="170000"/>
              </a:lnSpc>
            </a:pPr>
            <a:r>
              <a:rPr lang="fr-FR" sz="2400" dirty="0"/>
              <a:t>Il faut traiter le poids et l’obésité avec sérieux, prendre en charge les patients pré-diabétiques et</a:t>
            </a:r>
          </a:p>
          <a:p>
            <a:pPr algn="just">
              <a:lnSpc>
                <a:spcPct val="170000"/>
              </a:lnSpc>
            </a:pPr>
            <a:r>
              <a:rPr lang="fr-FR" sz="2400" dirty="0"/>
              <a:t>DT2le plus tôt possible.</a:t>
            </a:r>
          </a:p>
          <a:p>
            <a:pPr algn="just">
              <a:lnSpc>
                <a:spcPct val="170000"/>
              </a:lnSpc>
            </a:pPr>
            <a:r>
              <a:rPr lang="fr-FR" sz="2400" b="1" dirty="0"/>
              <a:t>Il faut considérer la perte de poids pour rémission du DT2 comme aussi importante que la chimiothérapie pour un cancer.</a:t>
            </a:r>
          </a:p>
        </p:txBody>
      </p:sp>
    </p:spTree>
    <p:extLst>
      <p:ext uri="{BB962C8B-B14F-4D97-AF65-F5344CB8AC3E}">
        <p14:creationId xmlns:p14="http://schemas.microsoft.com/office/powerpoint/2010/main" val="31460826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0871" y="219182"/>
            <a:ext cx="7379129" cy="1320800"/>
          </a:xfrm>
        </p:spPr>
        <p:txBody>
          <a:bodyPr vert="horz" lIns="91440" tIns="45720" rIns="91440" bIns="45720" rtlCol="0" anchor="t">
            <a:noAutofit/>
          </a:bodyPr>
          <a:lstStyle/>
          <a:p>
            <a:r>
              <a:rPr lang="fr-FR" sz="3200" b="1" dirty="0">
                <a:solidFill>
                  <a:schemeClr val="tx1">
                    <a:lumMod val="65000"/>
                    <a:lumOff val="35000"/>
                  </a:schemeClr>
                </a:solidFill>
              </a:rPr>
              <a:t>Cas Clinique 2 Georges 62 ans </a:t>
            </a:r>
            <a:br>
              <a:rPr lang="fr-FR" sz="3200" b="1" dirty="0">
                <a:solidFill>
                  <a:schemeClr val="tx1">
                    <a:lumMod val="65000"/>
                    <a:lumOff val="35000"/>
                  </a:schemeClr>
                </a:solidFill>
              </a:rPr>
            </a:br>
            <a:r>
              <a:rPr lang="fr-FR" sz="3200" b="1" dirty="0">
                <a:solidFill>
                  <a:schemeClr val="tx1">
                    <a:lumMod val="65000"/>
                    <a:lumOff val="35000"/>
                  </a:schemeClr>
                </a:solidFill>
              </a:rPr>
              <a:t>Diabète type 2 depuis &gt;10 ans</a:t>
            </a:r>
            <a:br>
              <a:rPr lang="fr-FR" sz="3200" b="1" dirty="0">
                <a:solidFill>
                  <a:schemeClr val="tx1">
                    <a:lumMod val="65000"/>
                    <a:lumOff val="35000"/>
                  </a:schemeClr>
                </a:solidFill>
              </a:rPr>
            </a:br>
            <a:endParaRPr lang="fr-FR" sz="3200" b="1" dirty="0">
              <a:solidFill>
                <a:schemeClr val="tx1">
                  <a:lumMod val="65000"/>
                  <a:lumOff val="35000"/>
                </a:schemeClr>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049416240"/>
              </p:ext>
            </p:extLst>
          </p:nvPr>
        </p:nvGraphicFramePr>
        <p:xfrm>
          <a:off x="240871" y="1426083"/>
          <a:ext cx="8071396" cy="2199640"/>
        </p:xfrm>
        <a:graphic>
          <a:graphicData uri="http://schemas.openxmlformats.org/drawingml/2006/table">
            <a:tbl>
              <a:tblPr firstRow="1" bandRow="1">
                <a:tableStyleId>{5C22544A-7EE6-4342-B048-85BDC9FD1C3A}</a:tableStyleId>
              </a:tblPr>
              <a:tblGrid>
                <a:gridCol w="5335470">
                  <a:extLst>
                    <a:ext uri="{9D8B030D-6E8A-4147-A177-3AD203B41FA5}">
                      <a16:colId xmlns:a16="http://schemas.microsoft.com/office/drawing/2014/main" val="20000"/>
                    </a:ext>
                  </a:extLst>
                </a:gridCol>
                <a:gridCol w="2735926">
                  <a:extLst>
                    <a:ext uri="{9D8B030D-6E8A-4147-A177-3AD203B41FA5}">
                      <a16:colId xmlns:a16="http://schemas.microsoft.com/office/drawing/2014/main" val="20001"/>
                    </a:ext>
                  </a:extLst>
                </a:gridCol>
              </a:tblGrid>
              <a:tr h="370840">
                <a:tc>
                  <a:txBody>
                    <a:bodyPr/>
                    <a:lstStyle/>
                    <a:p>
                      <a:endParaRPr lang="fr-FR" dirty="0"/>
                    </a:p>
                  </a:txBody>
                  <a:tcPr marL="70538" marR="70538"/>
                </a:tc>
                <a:tc>
                  <a:txBody>
                    <a:bodyPr/>
                    <a:lstStyle/>
                    <a:p>
                      <a:endParaRPr lang="fr-FR" dirty="0"/>
                    </a:p>
                  </a:txBody>
                  <a:tcPr marL="70538" marR="70538"/>
                </a:tc>
                <a:extLst>
                  <a:ext uri="{0D108BD9-81ED-4DB2-BD59-A6C34878D82A}">
                    <a16:rowId xmlns:a16="http://schemas.microsoft.com/office/drawing/2014/main" val="10000"/>
                  </a:ext>
                </a:extLst>
              </a:tr>
              <a:tr h="370840">
                <a:tc>
                  <a:txBody>
                    <a:bodyPr/>
                    <a:lstStyle/>
                    <a:p>
                      <a:r>
                        <a:rPr lang="fr-FR" dirty="0"/>
                        <a:t>HTA</a:t>
                      </a:r>
                      <a:r>
                        <a:rPr lang="fr-FR" baseline="0" dirty="0"/>
                        <a:t> traitée &lt;15ans :145/85 / CI 2 </a:t>
                      </a:r>
                      <a:r>
                        <a:rPr lang="fr-FR" baseline="0" dirty="0" err="1"/>
                        <a:t>stents</a:t>
                      </a:r>
                      <a:endParaRPr lang="fr-FR" baseline="0" dirty="0"/>
                    </a:p>
                    <a:p>
                      <a:r>
                        <a:rPr lang="fr-FR" baseline="0" dirty="0"/>
                        <a:t>Sténose carotidienne G &gt; 50%</a:t>
                      </a:r>
                      <a:endParaRPr lang="fr-FR" dirty="0"/>
                    </a:p>
                  </a:txBody>
                  <a:tcPr marL="70538" marR="70538"/>
                </a:tc>
                <a:tc>
                  <a:txBody>
                    <a:bodyPr/>
                    <a:lstStyle/>
                    <a:p>
                      <a:endParaRPr lang="fr-FR"/>
                    </a:p>
                  </a:txBody>
                  <a:tcPr marL="70538" marR="70538"/>
                </a:tc>
                <a:extLst>
                  <a:ext uri="{0D108BD9-81ED-4DB2-BD59-A6C34878D82A}">
                    <a16:rowId xmlns:a16="http://schemas.microsoft.com/office/drawing/2014/main" val="10001"/>
                  </a:ext>
                </a:extLst>
              </a:tr>
              <a:tr h="159220">
                <a:tc>
                  <a:txBody>
                    <a:bodyPr/>
                    <a:lstStyle/>
                    <a:p>
                      <a:r>
                        <a:rPr lang="fr-FR" dirty="0"/>
                        <a:t>IMC:</a:t>
                      </a:r>
                      <a:r>
                        <a:rPr lang="fr-FR" baseline="0" dirty="0"/>
                        <a:t> 30 </a:t>
                      </a:r>
                      <a:endParaRPr lang="fr-FR" dirty="0"/>
                    </a:p>
                    <a:p>
                      <a:r>
                        <a:rPr lang="fr-FR" dirty="0"/>
                        <a:t>SAS appareillé</a:t>
                      </a:r>
                    </a:p>
                    <a:p>
                      <a:r>
                        <a:rPr lang="fr-FR" dirty="0" err="1"/>
                        <a:t>Dyslipémie</a:t>
                      </a:r>
                      <a:r>
                        <a:rPr lang="fr-FR" dirty="0"/>
                        <a:t> mixte</a:t>
                      </a:r>
                      <a:r>
                        <a:rPr lang="fr-FR" baseline="0" dirty="0"/>
                        <a:t> </a:t>
                      </a:r>
                    </a:p>
                    <a:p>
                      <a:r>
                        <a:rPr lang="fr-FR" baseline="0" dirty="0"/>
                        <a:t>AOMI:0 pas de trouble trophique</a:t>
                      </a:r>
                    </a:p>
                  </a:txBody>
                  <a:tcPr marL="70538" marR="70538"/>
                </a:tc>
                <a:tc>
                  <a:txBody>
                    <a:bodyPr/>
                    <a:lstStyle/>
                    <a:p>
                      <a:endParaRPr lang="fr-FR" dirty="0"/>
                    </a:p>
                  </a:txBody>
                  <a:tcPr marL="70538" marR="70538"/>
                </a:tc>
                <a:extLst>
                  <a:ext uri="{0D108BD9-81ED-4DB2-BD59-A6C34878D82A}">
                    <a16:rowId xmlns:a16="http://schemas.microsoft.com/office/drawing/2014/main" val="10002"/>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3851351371"/>
              </p:ext>
            </p:extLst>
          </p:nvPr>
        </p:nvGraphicFramePr>
        <p:xfrm>
          <a:off x="240870" y="3685984"/>
          <a:ext cx="8071397" cy="1381760"/>
        </p:xfrm>
        <a:graphic>
          <a:graphicData uri="http://schemas.openxmlformats.org/drawingml/2006/table">
            <a:tbl>
              <a:tblPr firstRow="1" bandRow="1">
                <a:tableStyleId>{5C22544A-7EE6-4342-B048-85BDC9FD1C3A}</a:tableStyleId>
              </a:tblPr>
              <a:tblGrid>
                <a:gridCol w="5350461">
                  <a:extLst>
                    <a:ext uri="{9D8B030D-6E8A-4147-A177-3AD203B41FA5}">
                      <a16:colId xmlns:a16="http://schemas.microsoft.com/office/drawing/2014/main" val="20000"/>
                    </a:ext>
                  </a:extLst>
                </a:gridCol>
                <a:gridCol w="2720936">
                  <a:extLst>
                    <a:ext uri="{9D8B030D-6E8A-4147-A177-3AD203B41FA5}">
                      <a16:colId xmlns:a16="http://schemas.microsoft.com/office/drawing/2014/main" val="20001"/>
                    </a:ext>
                  </a:extLst>
                </a:gridCol>
              </a:tblGrid>
              <a:tr h="370840">
                <a:tc>
                  <a:txBody>
                    <a:bodyPr/>
                    <a:lstStyle/>
                    <a:p>
                      <a:r>
                        <a:rPr lang="fr-FR" dirty="0"/>
                        <a:t>DFG: 58ml/mn/1,73</a:t>
                      </a:r>
                    </a:p>
                  </a:txBody>
                  <a:tcPr/>
                </a:tc>
                <a:tc>
                  <a:txBody>
                    <a:bodyPr/>
                    <a:lstStyle/>
                    <a:p>
                      <a:endParaRPr lang="fr-FR" dirty="0"/>
                    </a:p>
                  </a:txBody>
                  <a:tcPr/>
                </a:tc>
                <a:extLst>
                  <a:ext uri="{0D108BD9-81ED-4DB2-BD59-A6C34878D82A}">
                    <a16:rowId xmlns:a16="http://schemas.microsoft.com/office/drawing/2014/main" val="10000"/>
                  </a:ext>
                </a:extLst>
              </a:tr>
              <a:tr h="370840">
                <a:tc>
                  <a:txBody>
                    <a:bodyPr/>
                    <a:lstStyle/>
                    <a:p>
                      <a:r>
                        <a:rPr lang="fr-FR" dirty="0"/>
                        <a:t>Albuminurie:</a:t>
                      </a:r>
                      <a:r>
                        <a:rPr lang="fr-FR" baseline="0" dirty="0"/>
                        <a:t> &gt;30mg/g</a:t>
                      </a:r>
                      <a:endParaRPr lang="fr-FR" dirty="0"/>
                    </a:p>
                  </a:txBody>
                  <a:tcPr/>
                </a:tc>
                <a:tc>
                  <a:txBody>
                    <a:bodyPr/>
                    <a:lstStyle/>
                    <a:p>
                      <a:r>
                        <a:rPr lang="fr-FR" dirty="0"/>
                        <a:t>Stade</a:t>
                      </a:r>
                      <a:r>
                        <a:rPr lang="fr-FR" baseline="0" dirty="0"/>
                        <a:t> 2 MRC</a:t>
                      </a:r>
                      <a:endParaRPr lang="fr-FR" dirty="0"/>
                    </a:p>
                  </a:txBody>
                  <a:tcPr/>
                </a:tc>
                <a:extLst>
                  <a:ext uri="{0D108BD9-81ED-4DB2-BD59-A6C34878D82A}">
                    <a16:rowId xmlns:a16="http://schemas.microsoft.com/office/drawing/2014/main" val="10001"/>
                  </a:ext>
                </a:extLst>
              </a:tr>
              <a:tr h="370840">
                <a:tc>
                  <a:txBody>
                    <a:bodyPr/>
                    <a:lstStyle/>
                    <a:p>
                      <a:r>
                        <a:rPr lang="fr-FR" dirty="0"/>
                        <a:t>HbA1c : 8,1</a:t>
                      </a:r>
                      <a:r>
                        <a:rPr lang="fr-FR" baseline="0" dirty="0"/>
                        <a:t> </a:t>
                      </a:r>
                      <a:r>
                        <a:rPr lang="fr-FR" dirty="0"/>
                        <a:t>%</a:t>
                      </a:r>
                    </a:p>
                    <a:p>
                      <a:r>
                        <a:rPr lang="fr-FR" dirty="0"/>
                        <a:t>Tg:</a:t>
                      </a:r>
                      <a:r>
                        <a:rPr lang="fr-FR" baseline="0" dirty="0"/>
                        <a:t> 2,32g/l  LDL: 1,25g/l. HDL: 0,28g/l.</a:t>
                      </a:r>
                      <a:endParaRPr lang="fr-FR" dirty="0"/>
                    </a:p>
                  </a:txBody>
                  <a:tcPr/>
                </a:tc>
                <a:tc>
                  <a:txBody>
                    <a:bodyPr/>
                    <a:lstStyle/>
                    <a:p>
                      <a:endParaRPr lang="fr-FR" dirty="0"/>
                    </a:p>
                  </a:txBody>
                  <a:tcPr/>
                </a:tc>
                <a:extLst>
                  <a:ext uri="{0D108BD9-81ED-4DB2-BD59-A6C34878D82A}">
                    <a16:rowId xmlns:a16="http://schemas.microsoft.com/office/drawing/2014/main" val="10002"/>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1079075377"/>
              </p:ext>
            </p:extLst>
          </p:nvPr>
        </p:nvGraphicFramePr>
        <p:xfrm>
          <a:off x="263133" y="5179218"/>
          <a:ext cx="8071398" cy="1351915"/>
        </p:xfrm>
        <a:graphic>
          <a:graphicData uri="http://schemas.openxmlformats.org/drawingml/2006/table">
            <a:tbl>
              <a:tblPr firstRow="1" bandRow="1">
                <a:tableStyleId>{5C22544A-7EE6-4342-B048-85BDC9FD1C3A}</a:tableStyleId>
              </a:tblPr>
              <a:tblGrid>
                <a:gridCol w="5358178">
                  <a:extLst>
                    <a:ext uri="{9D8B030D-6E8A-4147-A177-3AD203B41FA5}">
                      <a16:colId xmlns:a16="http://schemas.microsoft.com/office/drawing/2014/main" val="20000"/>
                    </a:ext>
                  </a:extLst>
                </a:gridCol>
                <a:gridCol w="2713220">
                  <a:extLst>
                    <a:ext uri="{9D8B030D-6E8A-4147-A177-3AD203B41FA5}">
                      <a16:colId xmlns:a16="http://schemas.microsoft.com/office/drawing/2014/main" val="20001"/>
                    </a:ext>
                  </a:extLst>
                </a:gridCol>
              </a:tblGrid>
              <a:tr h="437515">
                <a:tc>
                  <a:txBody>
                    <a:bodyPr/>
                    <a:lstStyle/>
                    <a:p>
                      <a:r>
                        <a:rPr lang="fr-FR" dirty="0"/>
                        <a:t>Traitement : </a:t>
                      </a:r>
                      <a:r>
                        <a:rPr lang="fr-FR" dirty="0" err="1"/>
                        <a:t>Metformine</a:t>
                      </a:r>
                      <a:r>
                        <a:rPr lang="fr-FR" dirty="0"/>
                        <a:t> 2g/j</a:t>
                      </a:r>
                    </a:p>
                  </a:txBody>
                  <a:tcPr/>
                </a:tc>
                <a:tc>
                  <a:txBody>
                    <a:bodyPr/>
                    <a:lstStyle/>
                    <a:p>
                      <a:r>
                        <a:rPr lang="fr-FR" dirty="0" err="1"/>
                        <a:t>Sitagliptine</a:t>
                      </a:r>
                      <a:r>
                        <a:rPr lang="fr-FR" dirty="0"/>
                        <a:t> 100mg/j</a:t>
                      </a:r>
                    </a:p>
                  </a:txBody>
                  <a:tcPr/>
                </a:tc>
                <a:extLst>
                  <a:ext uri="{0D108BD9-81ED-4DB2-BD59-A6C34878D82A}">
                    <a16:rowId xmlns:a16="http://schemas.microsoft.com/office/drawing/2014/main" val="10000"/>
                  </a:ext>
                </a:extLst>
              </a:tr>
              <a:tr h="443591">
                <a:tc>
                  <a:txBody>
                    <a:bodyPr/>
                    <a:lstStyle/>
                    <a:p>
                      <a:r>
                        <a:rPr lang="fr-FR" dirty="0"/>
                        <a:t>Traitement associé: clopidogrel75,</a:t>
                      </a:r>
                      <a:r>
                        <a:rPr lang="fr-FR" baseline="0" dirty="0"/>
                        <a:t> </a:t>
                      </a:r>
                      <a:r>
                        <a:rPr lang="fr-FR" baseline="0" dirty="0" err="1"/>
                        <a:t>Nébivolol</a:t>
                      </a:r>
                      <a:r>
                        <a:rPr lang="fr-FR" baseline="0" dirty="0"/>
                        <a:t> 5mg,atorvastatine 40mg </a:t>
                      </a:r>
                      <a:r>
                        <a:rPr lang="fr-FR" baseline="0" dirty="0" err="1"/>
                        <a:t>amlodipine</a:t>
                      </a:r>
                      <a:r>
                        <a:rPr lang="fr-FR" baseline="0" dirty="0"/>
                        <a:t> 10mg </a:t>
                      </a:r>
                      <a:r>
                        <a:rPr lang="fr-FR" baseline="0" dirty="0" err="1"/>
                        <a:t>Telmisartan</a:t>
                      </a:r>
                      <a:r>
                        <a:rPr lang="fr-FR" baseline="0" dirty="0"/>
                        <a:t> 80mg: 1/j</a:t>
                      </a:r>
                      <a:endParaRPr lang="fr-FR" dirty="0"/>
                    </a:p>
                  </a:txBody>
                  <a:tcPr/>
                </a:tc>
                <a:tc>
                  <a:txBody>
                    <a:bodyPr/>
                    <a:lstStyle/>
                    <a:p>
                      <a:endParaRPr lang="fr-FR" dirty="0"/>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1445" y="603398"/>
            <a:ext cx="8881109" cy="1143000"/>
          </a:xfrm>
        </p:spPr>
        <p:txBody>
          <a:bodyPr>
            <a:normAutofit/>
          </a:bodyPr>
          <a:lstStyle/>
          <a:p>
            <a:r>
              <a:rPr lang="fr-FR" dirty="0"/>
              <a:t>Je veux une prise en charge holistique</a:t>
            </a:r>
          </a:p>
        </p:txBody>
      </p:sp>
      <p:sp>
        <p:nvSpPr>
          <p:cNvPr id="4" name="Forme libre 3">
            <a:extLst>
              <a:ext uri="{FF2B5EF4-FFF2-40B4-BE49-F238E27FC236}">
                <a16:creationId xmlns:a16="http://schemas.microsoft.com/office/drawing/2014/main" id="{16B9223F-5083-2E13-2A64-EA552A1F8F43}"/>
              </a:ext>
            </a:extLst>
          </p:cNvPr>
          <p:cNvSpPr/>
          <p:nvPr/>
        </p:nvSpPr>
        <p:spPr>
          <a:xfrm rot="5400000">
            <a:off x="2451780" y="4062357"/>
            <a:ext cx="2258931" cy="2044094"/>
          </a:xfrm>
          <a:custGeom>
            <a:avLst/>
            <a:gdLst>
              <a:gd name="connsiteX0" fmla="*/ 0 w 3332480"/>
              <a:gd name="connsiteY0" fmla="*/ 1270339 h 2458720"/>
              <a:gd name="connsiteX1" fmla="*/ 457200 w 3332480"/>
              <a:gd name="connsiteY1" fmla="*/ 743470 h 2458720"/>
              <a:gd name="connsiteX2" fmla="*/ 457200 w 3332480"/>
              <a:gd name="connsiteY2" fmla="*/ 0 h 2458720"/>
              <a:gd name="connsiteX3" fmla="*/ 1221248 w 3332480"/>
              <a:gd name="connsiteY3" fmla="*/ 0 h 2458720"/>
              <a:gd name="connsiteX4" fmla="*/ 1219200 w 3332480"/>
              <a:gd name="connsiteY4" fmla="*/ 20320 h 2458720"/>
              <a:gd name="connsiteX5" fmla="*/ 1676400 w 3332480"/>
              <a:gd name="connsiteY5" fmla="*/ 477520 h 2458720"/>
              <a:gd name="connsiteX6" fmla="*/ 2133600 w 3332480"/>
              <a:gd name="connsiteY6" fmla="*/ 20320 h 2458720"/>
              <a:gd name="connsiteX7" fmla="*/ 2131551 w 3332480"/>
              <a:gd name="connsiteY7" fmla="*/ 0 h 2458720"/>
              <a:gd name="connsiteX8" fmla="*/ 2875280 w 3332480"/>
              <a:gd name="connsiteY8" fmla="*/ 0 h 2458720"/>
              <a:gd name="connsiteX9" fmla="*/ 2875280 w 3332480"/>
              <a:gd name="connsiteY9" fmla="*/ 743470 h 2458720"/>
              <a:gd name="connsiteX10" fmla="*/ 3332480 w 3332480"/>
              <a:gd name="connsiteY10" fmla="*/ 1270339 h 2458720"/>
              <a:gd name="connsiteX11" fmla="*/ 2875280 w 3332480"/>
              <a:gd name="connsiteY11" fmla="*/ 1797207 h 2458720"/>
              <a:gd name="connsiteX12" fmla="*/ 2875280 w 3332480"/>
              <a:gd name="connsiteY12" fmla="*/ 2458720 h 2458720"/>
              <a:gd name="connsiteX13" fmla="*/ 457200 w 3332480"/>
              <a:gd name="connsiteY13" fmla="*/ 2458720 h 2458720"/>
              <a:gd name="connsiteX14" fmla="*/ 457200 w 3332480"/>
              <a:gd name="connsiteY14" fmla="*/ 1797207 h 2458720"/>
              <a:gd name="connsiteX15" fmla="*/ 0 w 3332480"/>
              <a:gd name="connsiteY15" fmla="*/ 1270339 h 245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2480" h="2458720">
                <a:moveTo>
                  <a:pt x="0" y="1270339"/>
                </a:moveTo>
                <a:cubicBezTo>
                  <a:pt x="0" y="979357"/>
                  <a:pt x="204695" y="743470"/>
                  <a:pt x="457200" y="743470"/>
                </a:cubicBezTo>
                <a:lnTo>
                  <a:pt x="457200" y="0"/>
                </a:lnTo>
                <a:lnTo>
                  <a:pt x="1221248" y="0"/>
                </a:lnTo>
                <a:lnTo>
                  <a:pt x="1219200" y="20320"/>
                </a:lnTo>
                <a:cubicBezTo>
                  <a:pt x="1219200" y="272825"/>
                  <a:pt x="1423895" y="477520"/>
                  <a:pt x="1676400" y="477520"/>
                </a:cubicBezTo>
                <a:cubicBezTo>
                  <a:pt x="1928905" y="477520"/>
                  <a:pt x="2133600" y="272825"/>
                  <a:pt x="2133600" y="20320"/>
                </a:cubicBezTo>
                <a:lnTo>
                  <a:pt x="2131551" y="0"/>
                </a:lnTo>
                <a:lnTo>
                  <a:pt x="2875280" y="0"/>
                </a:lnTo>
                <a:lnTo>
                  <a:pt x="2875280" y="743470"/>
                </a:lnTo>
                <a:cubicBezTo>
                  <a:pt x="3127785" y="743470"/>
                  <a:pt x="3332480" y="979357"/>
                  <a:pt x="3332480" y="1270339"/>
                </a:cubicBezTo>
                <a:cubicBezTo>
                  <a:pt x="3332480" y="1561321"/>
                  <a:pt x="3127785" y="1797207"/>
                  <a:pt x="2875280" y="1797207"/>
                </a:cubicBezTo>
                <a:lnTo>
                  <a:pt x="2875280" y="2458720"/>
                </a:lnTo>
                <a:lnTo>
                  <a:pt x="457200" y="2458720"/>
                </a:lnTo>
                <a:lnTo>
                  <a:pt x="457200" y="1797207"/>
                </a:lnTo>
                <a:cubicBezTo>
                  <a:pt x="204695" y="1797207"/>
                  <a:pt x="0" y="1561321"/>
                  <a:pt x="0" y="1270339"/>
                </a:cubicBezTo>
                <a:close/>
              </a:path>
            </a:pathLst>
          </a:cu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noAutofit/>
          </a:bodyPr>
          <a:lstStyle/>
          <a:p>
            <a:pPr algn="ctr"/>
            <a:endParaRPr lang="fr-FR" sz="1350" dirty="0">
              <a:solidFill>
                <a:schemeClr val="tx1"/>
              </a:solidFill>
            </a:endParaRPr>
          </a:p>
        </p:txBody>
      </p:sp>
      <p:sp>
        <p:nvSpPr>
          <p:cNvPr id="5" name="Forme libre 4">
            <a:extLst>
              <a:ext uri="{FF2B5EF4-FFF2-40B4-BE49-F238E27FC236}">
                <a16:creationId xmlns:a16="http://schemas.microsoft.com/office/drawing/2014/main" id="{12678561-62CC-0FB4-FBAE-8D7DBB8EB15F}"/>
              </a:ext>
            </a:extLst>
          </p:cNvPr>
          <p:cNvSpPr/>
          <p:nvPr/>
        </p:nvSpPr>
        <p:spPr>
          <a:xfrm>
            <a:off x="4140096" y="4270386"/>
            <a:ext cx="2792731" cy="1646038"/>
          </a:xfrm>
          <a:custGeom>
            <a:avLst/>
            <a:gdLst>
              <a:gd name="connsiteX0" fmla="*/ 457200 w 3332480"/>
              <a:gd name="connsiteY0" fmla="*/ 0 h 2133600"/>
              <a:gd name="connsiteX1" fmla="*/ 1209040 w 3332480"/>
              <a:gd name="connsiteY1" fmla="*/ 0 h 2133600"/>
              <a:gd name="connsiteX2" fmla="*/ 1666240 w 3332480"/>
              <a:gd name="connsiteY2" fmla="*/ 457200 h 2133600"/>
              <a:gd name="connsiteX3" fmla="*/ 2123440 w 3332480"/>
              <a:gd name="connsiteY3" fmla="*/ 0 h 2133600"/>
              <a:gd name="connsiteX4" fmla="*/ 2875280 w 3332480"/>
              <a:gd name="connsiteY4" fmla="*/ 0 h 2133600"/>
              <a:gd name="connsiteX5" fmla="*/ 2875280 w 3332480"/>
              <a:gd name="connsiteY5" fmla="*/ 645160 h 2133600"/>
              <a:gd name="connsiteX6" fmla="*/ 3332480 w 3332480"/>
              <a:gd name="connsiteY6" fmla="*/ 1102360 h 2133600"/>
              <a:gd name="connsiteX7" fmla="*/ 2875280 w 3332480"/>
              <a:gd name="connsiteY7" fmla="*/ 1559560 h 2133600"/>
              <a:gd name="connsiteX8" fmla="*/ 2875280 w 3332480"/>
              <a:gd name="connsiteY8" fmla="*/ 2133600 h 2133600"/>
              <a:gd name="connsiteX9" fmla="*/ 2123440 w 3332480"/>
              <a:gd name="connsiteY9" fmla="*/ 2133600 h 2133600"/>
              <a:gd name="connsiteX10" fmla="*/ 1666240 w 3332480"/>
              <a:gd name="connsiteY10" fmla="*/ 1676400 h 2133600"/>
              <a:gd name="connsiteX11" fmla="*/ 1209040 w 3332480"/>
              <a:gd name="connsiteY11" fmla="*/ 2133600 h 2133600"/>
              <a:gd name="connsiteX12" fmla="*/ 457200 w 3332480"/>
              <a:gd name="connsiteY12" fmla="*/ 2133600 h 2133600"/>
              <a:gd name="connsiteX13" fmla="*/ 457200 w 3332480"/>
              <a:gd name="connsiteY13" fmla="*/ 1559560 h 2133600"/>
              <a:gd name="connsiteX14" fmla="*/ 0 w 3332480"/>
              <a:gd name="connsiteY14" fmla="*/ 1102360 h 2133600"/>
              <a:gd name="connsiteX15" fmla="*/ 457200 w 3332480"/>
              <a:gd name="connsiteY15" fmla="*/ 64516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2480" h="2133600">
                <a:moveTo>
                  <a:pt x="457200" y="0"/>
                </a:moveTo>
                <a:lnTo>
                  <a:pt x="1209040" y="0"/>
                </a:lnTo>
                <a:cubicBezTo>
                  <a:pt x="1209040" y="252505"/>
                  <a:pt x="1413735" y="457200"/>
                  <a:pt x="1666240" y="457200"/>
                </a:cubicBezTo>
                <a:cubicBezTo>
                  <a:pt x="1918745" y="457200"/>
                  <a:pt x="2123440" y="252505"/>
                  <a:pt x="2123440" y="0"/>
                </a:cubicBezTo>
                <a:lnTo>
                  <a:pt x="2875280" y="0"/>
                </a:lnTo>
                <a:lnTo>
                  <a:pt x="2875280" y="645160"/>
                </a:lnTo>
                <a:cubicBezTo>
                  <a:pt x="3127785" y="645160"/>
                  <a:pt x="3332480" y="849855"/>
                  <a:pt x="3332480" y="1102360"/>
                </a:cubicBezTo>
                <a:cubicBezTo>
                  <a:pt x="3332480" y="1354865"/>
                  <a:pt x="3127785" y="1559560"/>
                  <a:pt x="2875280" y="1559560"/>
                </a:cubicBezTo>
                <a:lnTo>
                  <a:pt x="2875280" y="2133600"/>
                </a:lnTo>
                <a:lnTo>
                  <a:pt x="2123440" y="2133600"/>
                </a:lnTo>
                <a:cubicBezTo>
                  <a:pt x="2123440" y="1881095"/>
                  <a:pt x="1918745" y="1676400"/>
                  <a:pt x="1666240" y="1676400"/>
                </a:cubicBezTo>
                <a:cubicBezTo>
                  <a:pt x="1413735" y="1676400"/>
                  <a:pt x="1209040" y="1881095"/>
                  <a:pt x="1209040" y="2133600"/>
                </a:cubicBezTo>
                <a:lnTo>
                  <a:pt x="457200" y="2133600"/>
                </a:lnTo>
                <a:lnTo>
                  <a:pt x="457200" y="1559560"/>
                </a:lnTo>
                <a:cubicBezTo>
                  <a:pt x="204695" y="1559560"/>
                  <a:pt x="0" y="1354865"/>
                  <a:pt x="0" y="1102360"/>
                </a:cubicBezTo>
                <a:cubicBezTo>
                  <a:pt x="0" y="849855"/>
                  <a:pt x="204695" y="645160"/>
                  <a:pt x="457200" y="64516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350" dirty="0">
              <a:solidFill>
                <a:schemeClr val="tx1"/>
              </a:solidFill>
            </a:endParaRPr>
          </a:p>
        </p:txBody>
      </p:sp>
      <p:sp>
        <p:nvSpPr>
          <p:cNvPr id="6" name="Forme libre 5">
            <a:extLst>
              <a:ext uri="{FF2B5EF4-FFF2-40B4-BE49-F238E27FC236}">
                <a16:creationId xmlns:a16="http://schemas.microsoft.com/office/drawing/2014/main" id="{4145364E-ADD8-2B40-B9FC-9D57345FF6DD}"/>
              </a:ext>
            </a:extLst>
          </p:cNvPr>
          <p:cNvSpPr/>
          <p:nvPr/>
        </p:nvSpPr>
        <p:spPr>
          <a:xfrm>
            <a:off x="4140096" y="2464131"/>
            <a:ext cx="2701291" cy="2258930"/>
          </a:xfrm>
          <a:custGeom>
            <a:avLst/>
            <a:gdLst>
              <a:gd name="connsiteX0" fmla="*/ 1673251 w 3332480"/>
              <a:gd name="connsiteY0" fmla="*/ 467919 h 2602226"/>
              <a:gd name="connsiteX1" fmla="*/ 1664047 w 3332480"/>
              <a:gd name="connsiteY1" fmla="*/ 468405 h 2602226"/>
              <a:gd name="connsiteX2" fmla="*/ 1666240 w 3332480"/>
              <a:gd name="connsiteY2" fmla="*/ 468626 h 2602226"/>
              <a:gd name="connsiteX3" fmla="*/ 1766356 w 3332480"/>
              <a:gd name="connsiteY3" fmla="*/ 456862 h 2602226"/>
              <a:gd name="connsiteX4" fmla="*/ 1746644 w 3332480"/>
              <a:gd name="connsiteY4" fmla="*/ 460521 h 2602226"/>
              <a:gd name="connsiteX5" fmla="*/ 1758382 w 3332480"/>
              <a:gd name="connsiteY5" fmla="*/ 459337 h 2602226"/>
              <a:gd name="connsiteX6" fmla="*/ 1563165 w 3332480"/>
              <a:gd name="connsiteY6" fmla="*/ 455944 h 2602226"/>
              <a:gd name="connsiteX7" fmla="*/ 1574098 w 3332480"/>
              <a:gd name="connsiteY7" fmla="*/ 459337 h 2602226"/>
              <a:gd name="connsiteX8" fmla="*/ 1583852 w 3332480"/>
              <a:gd name="connsiteY8" fmla="*/ 460321 h 2602226"/>
              <a:gd name="connsiteX9" fmla="*/ 1486594 w 3332480"/>
              <a:gd name="connsiteY9" fmla="*/ 431784 h 2602226"/>
              <a:gd name="connsiteX10" fmla="*/ 1488277 w 3332480"/>
              <a:gd name="connsiteY10" fmla="*/ 432697 h 2602226"/>
              <a:gd name="connsiteX11" fmla="*/ 1495554 w 3332480"/>
              <a:gd name="connsiteY11" fmla="*/ 434956 h 2602226"/>
              <a:gd name="connsiteX12" fmla="*/ 1854929 w 3332480"/>
              <a:gd name="connsiteY12" fmla="*/ 426875 h 2602226"/>
              <a:gd name="connsiteX13" fmla="*/ 1840329 w 3332480"/>
              <a:gd name="connsiteY13" fmla="*/ 433900 h 2602226"/>
              <a:gd name="connsiteX14" fmla="*/ 1844203 w 3332480"/>
              <a:gd name="connsiteY14" fmla="*/ 432697 h 2602226"/>
              <a:gd name="connsiteX15" fmla="*/ 1984730 w 3332480"/>
              <a:gd name="connsiteY15" fmla="*/ 338675 h 2602226"/>
              <a:gd name="connsiteX16" fmla="*/ 1902048 w 3332480"/>
              <a:gd name="connsiteY16" fmla="*/ 401300 h 2602226"/>
              <a:gd name="connsiteX17" fmla="*/ 1921865 w 3332480"/>
              <a:gd name="connsiteY17" fmla="*/ 390544 h 2602226"/>
              <a:gd name="connsiteX18" fmla="*/ 1339365 w 3332480"/>
              <a:gd name="connsiteY18" fmla="*/ 330370 h 2602226"/>
              <a:gd name="connsiteX19" fmla="*/ 1342951 w 3332480"/>
              <a:gd name="connsiteY19" fmla="*/ 334716 h 2602226"/>
              <a:gd name="connsiteX20" fmla="*/ 1410615 w 3332480"/>
              <a:gd name="connsiteY20" fmla="*/ 390544 h 2602226"/>
              <a:gd name="connsiteX21" fmla="*/ 1423770 w 3332480"/>
              <a:gd name="connsiteY21" fmla="*/ 397684 h 2602226"/>
              <a:gd name="connsiteX22" fmla="*/ 2054199 w 3332480"/>
              <a:gd name="connsiteY22" fmla="*/ 250763 h 2602226"/>
              <a:gd name="connsiteX23" fmla="*/ 1988738 w 3332480"/>
              <a:gd name="connsiteY23" fmla="*/ 335368 h 2602226"/>
              <a:gd name="connsiteX24" fmla="*/ 1989529 w 3332480"/>
              <a:gd name="connsiteY24" fmla="*/ 334716 h 2602226"/>
              <a:gd name="connsiteX25" fmla="*/ 2045358 w 3332480"/>
              <a:gd name="connsiteY25" fmla="*/ 267051 h 2602226"/>
              <a:gd name="connsiteX26" fmla="*/ 1274556 w 3332480"/>
              <a:gd name="connsiteY26" fmla="*/ 243899 h 2602226"/>
              <a:gd name="connsiteX27" fmla="*/ 1287122 w 3332480"/>
              <a:gd name="connsiteY27" fmla="*/ 267051 h 2602226"/>
              <a:gd name="connsiteX28" fmla="*/ 1327560 w 3332480"/>
              <a:gd name="connsiteY28" fmla="*/ 316062 h 2602226"/>
              <a:gd name="connsiteX29" fmla="*/ 2099936 w 3332480"/>
              <a:gd name="connsiteY29" fmla="*/ 149362 h 2602226"/>
              <a:gd name="connsiteX30" fmla="*/ 2068358 w 3332480"/>
              <a:gd name="connsiteY30" fmla="*/ 224677 h 2602226"/>
              <a:gd name="connsiteX31" fmla="*/ 2087511 w 3332480"/>
              <a:gd name="connsiteY31" fmla="*/ 189389 h 2602226"/>
              <a:gd name="connsiteX32" fmla="*/ 1228910 w 3332480"/>
              <a:gd name="connsiteY32" fmla="*/ 137655 h 2602226"/>
              <a:gd name="connsiteX33" fmla="*/ 1244969 w 3332480"/>
              <a:gd name="connsiteY33" fmla="*/ 189389 h 2602226"/>
              <a:gd name="connsiteX34" fmla="*/ 1259651 w 3332480"/>
              <a:gd name="connsiteY34" fmla="*/ 216439 h 2602226"/>
              <a:gd name="connsiteX35" fmla="*/ 1209183 w 3332480"/>
              <a:gd name="connsiteY35" fmla="*/ 0 h 2602226"/>
              <a:gd name="connsiteX36" fmla="*/ 1666240 w 3332480"/>
              <a:gd name="connsiteY36" fmla="*/ 11426 h 2602226"/>
              <a:gd name="connsiteX37" fmla="*/ 2123440 w 3332480"/>
              <a:gd name="connsiteY37" fmla="*/ 11426 h 2602226"/>
              <a:gd name="connsiteX38" fmla="*/ 2108818 w 3332480"/>
              <a:gd name="connsiteY38" fmla="*/ 120749 h 2602226"/>
              <a:gd name="connsiteX39" fmla="*/ 2114151 w 3332480"/>
              <a:gd name="connsiteY39" fmla="*/ 103568 h 2602226"/>
              <a:gd name="connsiteX40" fmla="*/ 2123440 w 3332480"/>
              <a:gd name="connsiteY40" fmla="*/ 11426 h 2602226"/>
              <a:gd name="connsiteX41" fmla="*/ 2875280 w 3332480"/>
              <a:gd name="connsiteY41" fmla="*/ 11426 h 2602226"/>
              <a:gd name="connsiteX42" fmla="*/ 2875280 w 3332480"/>
              <a:gd name="connsiteY42" fmla="*/ 656586 h 2602226"/>
              <a:gd name="connsiteX43" fmla="*/ 3332480 w 3332480"/>
              <a:gd name="connsiteY43" fmla="*/ 1113786 h 2602226"/>
              <a:gd name="connsiteX44" fmla="*/ 2875280 w 3332480"/>
              <a:gd name="connsiteY44" fmla="*/ 1570986 h 2602226"/>
              <a:gd name="connsiteX45" fmla="*/ 2875280 w 3332480"/>
              <a:gd name="connsiteY45" fmla="*/ 2145026 h 2602226"/>
              <a:gd name="connsiteX46" fmla="*/ 2123440 w 3332480"/>
              <a:gd name="connsiteY46" fmla="*/ 2145026 h 2602226"/>
              <a:gd name="connsiteX47" fmla="*/ 1666240 w 3332480"/>
              <a:gd name="connsiteY47" fmla="*/ 2602226 h 2602226"/>
              <a:gd name="connsiteX48" fmla="*/ 1209040 w 3332480"/>
              <a:gd name="connsiteY48" fmla="*/ 2145026 h 2602226"/>
              <a:gd name="connsiteX49" fmla="*/ 457200 w 3332480"/>
              <a:gd name="connsiteY49" fmla="*/ 2145026 h 2602226"/>
              <a:gd name="connsiteX50" fmla="*/ 457200 w 3332480"/>
              <a:gd name="connsiteY50" fmla="*/ 1615441 h 2602226"/>
              <a:gd name="connsiteX51" fmla="*/ 914400 w 3332480"/>
              <a:gd name="connsiteY51" fmla="*/ 1158241 h 2602226"/>
              <a:gd name="connsiteX52" fmla="*/ 457200 w 3332480"/>
              <a:gd name="connsiteY52" fmla="*/ 701041 h 2602226"/>
              <a:gd name="connsiteX53" fmla="*/ 9289 w 3332480"/>
              <a:gd name="connsiteY53" fmla="*/ 1066099 h 2602226"/>
              <a:gd name="connsiteX54" fmla="*/ 2241 w 3332480"/>
              <a:gd name="connsiteY54" fmla="*/ 1136014 h 2602226"/>
              <a:gd name="connsiteX55" fmla="*/ 0 w 3332480"/>
              <a:gd name="connsiteY55" fmla="*/ 1113786 h 2602226"/>
              <a:gd name="connsiteX56" fmla="*/ 457200 w 3332480"/>
              <a:gd name="connsiteY56" fmla="*/ 656586 h 2602226"/>
              <a:gd name="connsiteX57" fmla="*/ 457200 w 3332480"/>
              <a:gd name="connsiteY57" fmla="*/ 11426 h 2602226"/>
              <a:gd name="connsiteX58" fmla="*/ 1209040 w 3332480"/>
              <a:gd name="connsiteY58" fmla="*/ 11426 h 2602226"/>
              <a:gd name="connsiteX59" fmla="*/ 1218329 w 3332480"/>
              <a:gd name="connsiteY59" fmla="*/ 103568 h 2602226"/>
              <a:gd name="connsiteX60" fmla="*/ 1221524 w 3332480"/>
              <a:gd name="connsiteY60" fmla="*/ 113862 h 2602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332480" h="2602226">
                <a:moveTo>
                  <a:pt x="1673251" y="467919"/>
                </a:moveTo>
                <a:lnTo>
                  <a:pt x="1664047" y="468405"/>
                </a:lnTo>
                <a:lnTo>
                  <a:pt x="1666240" y="468626"/>
                </a:lnTo>
                <a:close/>
                <a:moveTo>
                  <a:pt x="1766356" y="456862"/>
                </a:moveTo>
                <a:lnTo>
                  <a:pt x="1746644" y="460521"/>
                </a:lnTo>
                <a:lnTo>
                  <a:pt x="1758382" y="459337"/>
                </a:lnTo>
                <a:close/>
                <a:moveTo>
                  <a:pt x="1563165" y="455944"/>
                </a:moveTo>
                <a:lnTo>
                  <a:pt x="1574098" y="459337"/>
                </a:lnTo>
                <a:lnTo>
                  <a:pt x="1583852" y="460321"/>
                </a:lnTo>
                <a:close/>
                <a:moveTo>
                  <a:pt x="1486594" y="431784"/>
                </a:moveTo>
                <a:lnTo>
                  <a:pt x="1488277" y="432697"/>
                </a:lnTo>
                <a:lnTo>
                  <a:pt x="1495554" y="434956"/>
                </a:lnTo>
                <a:close/>
                <a:moveTo>
                  <a:pt x="1854929" y="426875"/>
                </a:moveTo>
                <a:lnTo>
                  <a:pt x="1840329" y="433900"/>
                </a:lnTo>
                <a:lnTo>
                  <a:pt x="1844203" y="432697"/>
                </a:lnTo>
                <a:close/>
                <a:moveTo>
                  <a:pt x="1984730" y="338675"/>
                </a:moveTo>
                <a:lnTo>
                  <a:pt x="1902048" y="401300"/>
                </a:lnTo>
                <a:lnTo>
                  <a:pt x="1921865" y="390544"/>
                </a:lnTo>
                <a:close/>
                <a:moveTo>
                  <a:pt x="1339365" y="330370"/>
                </a:moveTo>
                <a:lnTo>
                  <a:pt x="1342951" y="334716"/>
                </a:lnTo>
                <a:cubicBezTo>
                  <a:pt x="1363635" y="355400"/>
                  <a:pt x="1386292" y="374111"/>
                  <a:pt x="1410615" y="390544"/>
                </a:cubicBezTo>
                <a:lnTo>
                  <a:pt x="1423770" y="397684"/>
                </a:lnTo>
                <a:close/>
                <a:moveTo>
                  <a:pt x="2054199" y="250763"/>
                </a:moveTo>
                <a:lnTo>
                  <a:pt x="1988738" y="335368"/>
                </a:lnTo>
                <a:lnTo>
                  <a:pt x="1989529" y="334716"/>
                </a:lnTo>
                <a:cubicBezTo>
                  <a:pt x="2010214" y="314031"/>
                  <a:pt x="2028925" y="291374"/>
                  <a:pt x="2045358" y="267051"/>
                </a:cubicBezTo>
                <a:close/>
                <a:moveTo>
                  <a:pt x="1274556" y="243899"/>
                </a:moveTo>
                <a:lnTo>
                  <a:pt x="1287122" y="267051"/>
                </a:lnTo>
                <a:lnTo>
                  <a:pt x="1327560" y="316062"/>
                </a:lnTo>
                <a:close/>
                <a:moveTo>
                  <a:pt x="2099936" y="149362"/>
                </a:moveTo>
                <a:lnTo>
                  <a:pt x="2068358" y="224677"/>
                </a:lnTo>
                <a:lnTo>
                  <a:pt x="2087511" y="189389"/>
                </a:lnTo>
                <a:close/>
                <a:moveTo>
                  <a:pt x="1228910" y="137655"/>
                </a:moveTo>
                <a:lnTo>
                  <a:pt x="1244969" y="189389"/>
                </a:lnTo>
                <a:lnTo>
                  <a:pt x="1259651" y="216439"/>
                </a:lnTo>
                <a:close/>
                <a:moveTo>
                  <a:pt x="1209183" y="0"/>
                </a:moveTo>
                <a:lnTo>
                  <a:pt x="1666240" y="11426"/>
                </a:lnTo>
                <a:lnTo>
                  <a:pt x="2123440" y="11426"/>
                </a:lnTo>
                <a:lnTo>
                  <a:pt x="2108818" y="120749"/>
                </a:lnTo>
                <a:lnTo>
                  <a:pt x="2114151" y="103568"/>
                </a:lnTo>
                <a:cubicBezTo>
                  <a:pt x="2120242" y="73805"/>
                  <a:pt x="2123440" y="42989"/>
                  <a:pt x="2123440" y="11426"/>
                </a:cubicBezTo>
                <a:lnTo>
                  <a:pt x="2875280" y="11426"/>
                </a:lnTo>
                <a:lnTo>
                  <a:pt x="2875280" y="656586"/>
                </a:lnTo>
                <a:cubicBezTo>
                  <a:pt x="3127785" y="656586"/>
                  <a:pt x="3332480" y="861281"/>
                  <a:pt x="3332480" y="1113786"/>
                </a:cubicBezTo>
                <a:cubicBezTo>
                  <a:pt x="3332480" y="1366291"/>
                  <a:pt x="3127785" y="1570986"/>
                  <a:pt x="2875280" y="1570986"/>
                </a:cubicBezTo>
                <a:lnTo>
                  <a:pt x="2875280" y="2145026"/>
                </a:lnTo>
                <a:lnTo>
                  <a:pt x="2123440" y="2145026"/>
                </a:lnTo>
                <a:cubicBezTo>
                  <a:pt x="2123440" y="2397531"/>
                  <a:pt x="1918745" y="2602226"/>
                  <a:pt x="1666240" y="2602226"/>
                </a:cubicBezTo>
                <a:cubicBezTo>
                  <a:pt x="1413735" y="2602226"/>
                  <a:pt x="1209040" y="2397531"/>
                  <a:pt x="1209040" y="2145026"/>
                </a:cubicBezTo>
                <a:lnTo>
                  <a:pt x="457200" y="2145026"/>
                </a:lnTo>
                <a:lnTo>
                  <a:pt x="457200" y="1615441"/>
                </a:lnTo>
                <a:cubicBezTo>
                  <a:pt x="709705" y="1615441"/>
                  <a:pt x="914400" y="1410746"/>
                  <a:pt x="914400" y="1158241"/>
                </a:cubicBezTo>
                <a:cubicBezTo>
                  <a:pt x="914400" y="905736"/>
                  <a:pt x="709705" y="701041"/>
                  <a:pt x="457200" y="701041"/>
                </a:cubicBezTo>
                <a:cubicBezTo>
                  <a:pt x="236258" y="701041"/>
                  <a:pt x="51921" y="857761"/>
                  <a:pt x="9289" y="1066099"/>
                </a:cubicBezTo>
                <a:lnTo>
                  <a:pt x="2241" y="1136014"/>
                </a:lnTo>
                <a:lnTo>
                  <a:pt x="0" y="1113786"/>
                </a:lnTo>
                <a:cubicBezTo>
                  <a:pt x="0" y="861281"/>
                  <a:pt x="204695" y="656586"/>
                  <a:pt x="457200" y="656586"/>
                </a:cubicBezTo>
                <a:lnTo>
                  <a:pt x="457200" y="11426"/>
                </a:lnTo>
                <a:lnTo>
                  <a:pt x="1209040" y="11426"/>
                </a:lnTo>
                <a:cubicBezTo>
                  <a:pt x="1209040" y="42989"/>
                  <a:pt x="1212238" y="73805"/>
                  <a:pt x="1218329" y="103568"/>
                </a:cubicBezTo>
                <a:lnTo>
                  <a:pt x="1221524" y="113862"/>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350" dirty="0">
              <a:solidFill>
                <a:schemeClr val="tx1"/>
              </a:solidFill>
            </a:endParaRPr>
          </a:p>
        </p:txBody>
      </p:sp>
      <p:sp>
        <p:nvSpPr>
          <p:cNvPr id="7" name="Forme libre 6">
            <a:extLst>
              <a:ext uri="{FF2B5EF4-FFF2-40B4-BE49-F238E27FC236}">
                <a16:creationId xmlns:a16="http://schemas.microsoft.com/office/drawing/2014/main" id="{4C74CEAC-50D9-28D5-B2E6-19123F6E1B7F}"/>
              </a:ext>
            </a:extLst>
          </p:cNvPr>
          <p:cNvSpPr/>
          <p:nvPr/>
        </p:nvSpPr>
        <p:spPr>
          <a:xfrm>
            <a:off x="2154023" y="2464131"/>
            <a:ext cx="2792731" cy="1929738"/>
          </a:xfrm>
          <a:custGeom>
            <a:avLst/>
            <a:gdLst>
              <a:gd name="connsiteX0" fmla="*/ 1626555 w 3332480"/>
              <a:gd name="connsiteY0" fmla="*/ 453200 h 2133600"/>
              <a:gd name="connsiteX1" fmla="*/ 1666240 w 3332480"/>
              <a:gd name="connsiteY1" fmla="*/ 457200 h 2133600"/>
              <a:gd name="connsiteX2" fmla="*/ 1669234 w 3332480"/>
              <a:gd name="connsiteY2" fmla="*/ 456898 h 2133600"/>
              <a:gd name="connsiteX3" fmla="*/ 1760940 w 3332480"/>
              <a:gd name="connsiteY3" fmla="*/ 447118 h 2133600"/>
              <a:gd name="connsiteX4" fmla="*/ 1717810 w 3332480"/>
              <a:gd name="connsiteY4" fmla="*/ 452001 h 2133600"/>
              <a:gd name="connsiteX5" fmla="*/ 1758382 w 3332480"/>
              <a:gd name="connsiteY5" fmla="*/ 447911 h 2133600"/>
              <a:gd name="connsiteX6" fmla="*/ 1536647 w 3332480"/>
              <a:gd name="connsiteY6" fmla="*/ 436286 h 2133600"/>
              <a:gd name="connsiteX7" fmla="*/ 1574098 w 3332480"/>
              <a:gd name="connsiteY7" fmla="*/ 447911 h 2133600"/>
              <a:gd name="connsiteX8" fmla="*/ 1577448 w 3332480"/>
              <a:gd name="connsiteY8" fmla="*/ 448249 h 2133600"/>
              <a:gd name="connsiteX9" fmla="*/ 1846193 w 3332480"/>
              <a:gd name="connsiteY9" fmla="*/ 420191 h 2133600"/>
              <a:gd name="connsiteX10" fmla="*/ 1806304 w 3332480"/>
              <a:gd name="connsiteY10" fmla="*/ 433036 h 2133600"/>
              <a:gd name="connsiteX11" fmla="*/ 1844203 w 3332480"/>
              <a:gd name="connsiteY11" fmla="*/ 421271 h 2133600"/>
              <a:gd name="connsiteX12" fmla="*/ 1454124 w 3332480"/>
              <a:gd name="connsiteY12" fmla="*/ 402733 h 2133600"/>
              <a:gd name="connsiteX13" fmla="*/ 1488277 w 3332480"/>
              <a:gd name="connsiteY13" fmla="*/ 421271 h 2133600"/>
              <a:gd name="connsiteX14" fmla="*/ 1491913 w 3332480"/>
              <a:gd name="connsiteY14" fmla="*/ 422400 h 2133600"/>
              <a:gd name="connsiteX15" fmla="*/ 1923304 w 3332480"/>
              <a:gd name="connsiteY15" fmla="*/ 377931 h 2133600"/>
              <a:gd name="connsiteX16" fmla="*/ 1888153 w 3332480"/>
              <a:gd name="connsiteY16" fmla="*/ 397416 h 2133600"/>
              <a:gd name="connsiteX17" fmla="*/ 1921865 w 3332480"/>
              <a:gd name="connsiteY17" fmla="*/ 379118 h 2133600"/>
              <a:gd name="connsiteX18" fmla="*/ 1381236 w 3332480"/>
              <a:gd name="connsiteY18" fmla="*/ 354877 h 2133600"/>
              <a:gd name="connsiteX19" fmla="*/ 1410615 w 3332480"/>
              <a:gd name="connsiteY19" fmla="*/ 379118 h 2133600"/>
              <a:gd name="connsiteX20" fmla="*/ 1414293 w 3332480"/>
              <a:gd name="connsiteY20" fmla="*/ 381114 h 2133600"/>
              <a:gd name="connsiteX21" fmla="*/ 1990487 w 3332480"/>
              <a:gd name="connsiteY21" fmla="*/ 322129 h 2133600"/>
              <a:gd name="connsiteX22" fmla="*/ 1960597 w 3332480"/>
              <a:gd name="connsiteY22" fmla="*/ 347161 h 2133600"/>
              <a:gd name="connsiteX23" fmla="*/ 1989530 w 3332480"/>
              <a:gd name="connsiteY23" fmla="*/ 323289 h 2133600"/>
              <a:gd name="connsiteX24" fmla="*/ 1319156 w 3332480"/>
              <a:gd name="connsiteY24" fmla="*/ 294450 h 2133600"/>
              <a:gd name="connsiteX25" fmla="*/ 1342951 w 3332480"/>
              <a:gd name="connsiteY25" fmla="*/ 323289 h 2133600"/>
              <a:gd name="connsiteX26" fmla="*/ 1346430 w 3332480"/>
              <a:gd name="connsiteY26" fmla="*/ 326160 h 2133600"/>
              <a:gd name="connsiteX27" fmla="*/ 2045914 w 3332480"/>
              <a:gd name="connsiteY27" fmla="*/ 254600 h 2133600"/>
              <a:gd name="connsiteX28" fmla="*/ 2021695 w 3332480"/>
              <a:gd name="connsiteY28" fmla="*/ 284305 h 2133600"/>
              <a:gd name="connsiteX29" fmla="*/ 2045358 w 3332480"/>
              <a:gd name="connsiteY29" fmla="*/ 255625 h 2133600"/>
              <a:gd name="connsiteX30" fmla="*/ 1269271 w 3332480"/>
              <a:gd name="connsiteY30" fmla="*/ 222736 h 2133600"/>
              <a:gd name="connsiteX31" fmla="*/ 1287123 w 3332480"/>
              <a:gd name="connsiteY31" fmla="*/ 255625 h 2133600"/>
              <a:gd name="connsiteX32" fmla="*/ 1290215 w 3332480"/>
              <a:gd name="connsiteY32" fmla="*/ 259373 h 2133600"/>
              <a:gd name="connsiteX33" fmla="*/ 2087753 w 3332480"/>
              <a:gd name="connsiteY33" fmla="*/ 177184 h 2133600"/>
              <a:gd name="connsiteX34" fmla="*/ 2070129 w 3332480"/>
              <a:gd name="connsiteY34" fmla="*/ 209988 h 2133600"/>
              <a:gd name="connsiteX35" fmla="*/ 2087511 w 3332480"/>
              <a:gd name="connsiteY35" fmla="*/ 177963 h 2133600"/>
              <a:gd name="connsiteX36" fmla="*/ 1233601 w 3332480"/>
              <a:gd name="connsiteY36" fmla="*/ 141341 h 2133600"/>
              <a:gd name="connsiteX37" fmla="*/ 1244969 w 3332480"/>
              <a:gd name="connsiteY37" fmla="*/ 177963 h 2133600"/>
              <a:gd name="connsiteX38" fmla="*/ 1247492 w 3332480"/>
              <a:gd name="connsiteY38" fmla="*/ 182612 h 2133600"/>
              <a:gd name="connsiteX39" fmla="*/ 2114194 w 3332480"/>
              <a:gd name="connsiteY39" fmla="*/ 91717 h 2133600"/>
              <a:gd name="connsiteX40" fmla="*/ 2104638 w 3332480"/>
              <a:gd name="connsiteY40" fmla="*/ 122790 h 2133600"/>
              <a:gd name="connsiteX41" fmla="*/ 2114152 w 3332480"/>
              <a:gd name="connsiteY41" fmla="*/ 92142 h 2133600"/>
              <a:gd name="connsiteX42" fmla="*/ 1214376 w 3332480"/>
              <a:gd name="connsiteY42" fmla="*/ 52931 h 2133600"/>
              <a:gd name="connsiteX43" fmla="*/ 1218329 w 3332480"/>
              <a:gd name="connsiteY43" fmla="*/ 92142 h 2133600"/>
              <a:gd name="connsiteX44" fmla="*/ 1220036 w 3332480"/>
              <a:gd name="connsiteY44" fmla="*/ 97640 h 2133600"/>
              <a:gd name="connsiteX45" fmla="*/ 457200 w 3332480"/>
              <a:gd name="connsiteY45" fmla="*/ 0 h 2133600"/>
              <a:gd name="connsiteX46" fmla="*/ 1209040 w 3332480"/>
              <a:gd name="connsiteY46" fmla="*/ 0 h 2133600"/>
              <a:gd name="connsiteX47" fmla="*/ 1210250 w 3332480"/>
              <a:gd name="connsiteY47" fmla="*/ 11999 h 2133600"/>
              <a:gd name="connsiteX48" fmla="*/ 1666240 w 3332480"/>
              <a:gd name="connsiteY48" fmla="*/ 0 h 2133600"/>
              <a:gd name="connsiteX49" fmla="*/ 2123440 w 3332480"/>
              <a:gd name="connsiteY49" fmla="*/ 0 h 2133600"/>
              <a:gd name="connsiteX50" fmla="*/ 2875280 w 3332480"/>
              <a:gd name="connsiteY50" fmla="*/ 0 h 2133600"/>
              <a:gd name="connsiteX51" fmla="*/ 2875280 w 3332480"/>
              <a:gd name="connsiteY51" fmla="*/ 645160 h 2133600"/>
              <a:gd name="connsiteX52" fmla="*/ 3332480 w 3332480"/>
              <a:gd name="connsiteY52" fmla="*/ 1102360 h 2133600"/>
              <a:gd name="connsiteX53" fmla="*/ 2875280 w 3332480"/>
              <a:gd name="connsiteY53" fmla="*/ 1559560 h 2133600"/>
              <a:gd name="connsiteX54" fmla="*/ 2875280 w 3332480"/>
              <a:gd name="connsiteY54" fmla="*/ 2133600 h 2133600"/>
              <a:gd name="connsiteX55" fmla="*/ 2123440 w 3332480"/>
              <a:gd name="connsiteY55" fmla="*/ 2133600 h 2133600"/>
              <a:gd name="connsiteX56" fmla="*/ 1666240 w 3332480"/>
              <a:gd name="connsiteY56" fmla="*/ 1676400 h 2133600"/>
              <a:gd name="connsiteX57" fmla="*/ 1209040 w 3332480"/>
              <a:gd name="connsiteY57" fmla="*/ 2133600 h 2133600"/>
              <a:gd name="connsiteX58" fmla="*/ 457200 w 3332480"/>
              <a:gd name="connsiteY58" fmla="*/ 2133600 h 2133600"/>
              <a:gd name="connsiteX59" fmla="*/ 457200 w 3332480"/>
              <a:gd name="connsiteY59" fmla="*/ 1559560 h 2133600"/>
              <a:gd name="connsiteX60" fmla="*/ 0 w 3332480"/>
              <a:gd name="connsiteY60" fmla="*/ 1102360 h 2133600"/>
              <a:gd name="connsiteX61" fmla="*/ 457200 w 3332480"/>
              <a:gd name="connsiteY61" fmla="*/ 64516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32480" h="2133600">
                <a:moveTo>
                  <a:pt x="1626555" y="453200"/>
                </a:moveTo>
                <a:lnTo>
                  <a:pt x="1666240" y="457200"/>
                </a:lnTo>
                <a:lnTo>
                  <a:pt x="1669234" y="456898"/>
                </a:lnTo>
                <a:close/>
                <a:moveTo>
                  <a:pt x="1760940" y="447118"/>
                </a:moveTo>
                <a:lnTo>
                  <a:pt x="1717810" y="452001"/>
                </a:lnTo>
                <a:lnTo>
                  <a:pt x="1758382" y="447911"/>
                </a:lnTo>
                <a:close/>
                <a:moveTo>
                  <a:pt x="1536647" y="436286"/>
                </a:moveTo>
                <a:lnTo>
                  <a:pt x="1574098" y="447911"/>
                </a:lnTo>
                <a:lnTo>
                  <a:pt x="1577448" y="448249"/>
                </a:lnTo>
                <a:close/>
                <a:moveTo>
                  <a:pt x="1846193" y="420191"/>
                </a:moveTo>
                <a:lnTo>
                  <a:pt x="1806304" y="433036"/>
                </a:lnTo>
                <a:lnTo>
                  <a:pt x="1844203" y="421271"/>
                </a:lnTo>
                <a:close/>
                <a:moveTo>
                  <a:pt x="1454124" y="402733"/>
                </a:moveTo>
                <a:lnTo>
                  <a:pt x="1488277" y="421271"/>
                </a:lnTo>
                <a:lnTo>
                  <a:pt x="1491913" y="422400"/>
                </a:lnTo>
                <a:close/>
                <a:moveTo>
                  <a:pt x="1923304" y="377931"/>
                </a:moveTo>
                <a:lnTo>
                  <a:pt x="1888153" y="397416"/>
                </a:lnTo>
                <a:lnTo>
                  <a:pt x="1921865" y="379118"/>
                </a:lnTo>
                <a:close/>
                <a:moveTo>
                  <a:pt x="1381236" y="354877"/>
                </a:moveTo>
                <a:lnTo>
                  <a:pt x="1410615" y="379118"/>
                </a:lnTo>
                <a:lnTo>
                  <a:pt x="1414293" y="381114"/>
                </a:lnTo>
                <a:close/>
                <a:moveTo>
                  <a:pt x="1990487" y="322129"/>
                </a:moveTo>
                <a:lnTo>
                  <a:pt x="1960597" y="347161"/>
                </a:lnTo>
                <a:lnTo>
                  <a:pt x="1989530" y="323289"/>
                </a:lnTo>
                <a:close/>
                <a:moveTo>
                  <a:pt x="1319156" y="294450"/>
                </a:moveTo>
                <a:lnTo>
                  <a:pt x="1342951" y="323289"/>
                </a:lnTo>
                <a:lnTo>
                  <a:pt x="1346430" y="326160"/>
                </a:lnTo>
                <a:close/>
                <a:moveTo>
                  <a:pt x="2045914" y="254600"/>
                </a:moveTo>
                <a:lnTo>
                  <a:pt x="2021695" y="284305"/>
                </a:lnTo>
                <a:lnTo>
                  <a:pt x="2045358" y="255625"/>
                </a:lnTo>
                <a:close/>
                <a:moveTo>
                  <a:pt x="1269271" y="222736"/>
                </a:moveTo>
                <a:lnTo>
                  <a:pt x="1287123" y="255625"/>
                </a:lnTo>
                <a:lnTo>
                  <a:pt x="1290215" y="259373"/>
                </a:lnTo>
                <a:close/>
                <a:moveTo>
                  <a:pt x="2087753" y="177184"/>
                </a:moveTo>
                <a:lnTo>
                  <a:pt x="2070129" y="209988"/>
                </a:lnTo>
                <a:lnTo>
                  <a:pt x="2087511" y="177963"/>
                </a:lnTo>
                <a:close/>
                <a:moveTo>
                  <a:pt x="1233601" y="141341"/>
                </a:moveTo>
                <a:lnTo>
                  <a:pt x="1244969" y="177963"/>
                </a:lnTo>
                <a:lnTo>
                  <a:pt x="1247492" y="182612"/>
                </a:lnTo>
                <a:close/>
                <a:moveTo>
                  <a:pt x="2114194" y="91717"/>
                </a:moveTo>
                <a:lnTo>
                  <a:pt x="2104638" y="122790"/>
                </a:lnTo>
                <a:lnTo>
                  <a:pt x="2114152" y="92142"/>
                </a:lnTo>
                <a:close/>
                <a:moveTo>
                  <a:pt x="1214376" y="52931"/>
                </a:moveTo>
                <a:lnTo>
                  <a:pt x="1218329" y="92142"/>
                </a:lnTo>
                <a:lnTo>
                  <a:pt x="1220036" y="97640"/>
                </a:lnTo>
                <a:close/>
                <a:moveTo>
                  <a:pt x="457200" y="0"/>
                </a:moveTo>
                <a:lnTo>
                  <a:pt x="1209040" y="0"/>
                </a:lnTo>
                <a:lnTo>
                  <a:pt x="1210250" y="11999"/>
                </a:lnTo>
                <a:lnTo>
                  <a:pt x="1666240" y="0"/>
                </a:lnTo>
                <a:lnTo>
                  <a:pt x="2123440" y="0"/>
                </a:lnTo>
                <a:lnTo>
                  <a:pt x="2875280" y="0"/>
                </a:lnTo>
                <a:lnTo>
                  <a:pt x="2875280" y="645160"/>
                </a:lnTo>
                <a:cubicBezTo>
                  <a:pt x="3127785" y="645160"/>
                  <a:pt x="3332480" y="849855"/>
                  <a:pt x="3332480" y="1102360"/>
                </a:cubicBezTo>
                <a:cubicBezTo>
                  <a:pt x="3332480" y="1354865"/>
                  <a:pt x="3127785" y="1559560"/>
                  <a:pt x="2875280" y="1559560"/>
                </a:cubicBezTo>
                <a:lnTo>
                  <a:pt x="2875280" y="2133600"/>
                </a:lnTo>
                <a:lnTo>
                  <a:pt x="2123440" y="2133600"/>
                </a:lnTo>
                <a:cubicBezTo>
                  <a:pt x="2123440" y="1881095"/>
                  <a:pt x="1918745" y="1676400"/>
                  <a:pt x="1666240" y="1676400"/>
                </a:cubicBezTo>
                <a:cubicBezTo>
                  <a:pt x="1413735" y="1676400"/>
                  <a:pt x="1209040" y="1881095"/>
                  <a:pt x="1209040" y="2133600"/>
                </a:cubicBezTo>
                <a:lnTo>
                  <a:pt x="457200" y="2133600"/>
                </a:lnTo>
                <a:lnTo>
                  <a:pt x="457200" y="1559560"/>
                </a:lnTo>
                <a:cubicBezTo>
                  <a:pt x="204695" y="1559560"/>
                  <a:pt x="0" y="1354865"/>
                  <a:pt x="0" y="1102360"/>
                </a:cubicBezTo>
                <a:cubicBezTo>
                  <a:pt x="0" y="849855"/>
                  <a:pt x="204695" y="645160"/>
                  <a:pt x="457200" y="645160"/>
                </a:cubicBez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350" dirty="0">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Cas clinique 2 : </a:t>
            </a:r>
            <a:br>
              <a:rPr lang="fr-FR" dirty="0"/>
            </a:br>
            <a:r>
              <a:rPr lang="fr-FR" dirty="0"/>
              <a:t>1ère consultation diabétologie</a:t>
            </a:r>
          </a:p>
        </p:txBody>
      </p:sp>
      <p:sp>
        <p:nvSpPr>
          <p:cNvPr id="3" name="Espace réservé du contenu 2"/>
          <p:cNvSpPr>
            <a:spLocks noGrp="1"/>
          </p:cNvSpPr>
          <p:nvPr>
            <p:ph idx="1"/>
          </p:nvPr>
        </p:nvSpPr>
        <p:spPr>
          <a:xfrm>
            <a:off x="142875" y="1871137"/>
            <a:ext cx="8858250" cy="4525963"/>
          </a:xfrm>
        </p:spPr>
        <p:txBody>
          <a:bodyPr/>
          <a:lstStyle/>
          <a:p>
            <a:r>
              <a:rPr lang="fr-FR" sz="2800" dirty="0"/>
              <a:t>Y a t-il des examens complémentaires ?</a:t>
            </a:r>
          </a:p>
          <a:p>
            <a:pPr algn="just"/>
            <a:r>
              <a:rPr lang="fr-FR" sz="2800" dirty="0"/>
              <a:t>Conseillez- vous d’autres consultations spécialisées ?</a:t>
            </a:r>
          </a:p>
          <a:p>
            <a:endParaRPr lang="fr-FR" dirty="0"/>
          </a:p>
          <a:p>
            <a:pPr lvl="1"/>
            <a:r>
              <a:rPr lang="fr-FR" dirty="0"/>
              <a:t>FO</a:t>
            </a:r>
          </a:p>
          <a:p>
            <a:pPr lvl="1"/>
            <a:endParaRPr lang="fr-FR" dirty="0"/>
          </a:p>
          <a:p>
            <a:pPr lvl="1">
              <a:buNone/>
            </a:pPr>
            <a:r>
              <a:rPr lang="fr-FR" dirty="0"/>
              <a:t>- Doppler vx du cou</a:t>
            </a:r>
          </a:p>
          <a:p>
            <a:pPr lvl="1">
              <a:buNone/>
            </a:pPr>
            <a:r>
              <a:rPr lang="fr-FR" dirty="0"/>
              <a:t>- Doppler MI</a:t>
            </a:r>
          </a:p>
          <a:p>
            <a:endParaRPr lang="fr-FR" dirty="0"/>
          </a:p>
          <a:p>
            <a:endParaRPr lang="fr-FR" dirty="0"/>
          </a:p>
          <a:p>
            <a:endParaRPr lang="fr-FR" dirty="0"/>
          </a:p>
        </p:txBody>
      </p:sp>
      <p:sp>
        <p:nvSpPr>
          <p:cNvPr id="4" name="ZoneTexte 3"/>
          <p:cNvSpPr txBox="1"/>
          <p:nvPr/>
        </p:nvSpPr>
        <p:spPr>
          <a:xfrm>
            <a:off x="7268707" y="1871137"/>
            <a:ext cx="184666" cy="646331"/>
          </a:xfrm>
          <a:prstGeom prst="rect">
            <a:avLst/>
          </a:prstGeom>
          <a:noFill/>
        </p:spPr>
        <p:txBody>
          <a:bodyPr wrap="none" rtlCol="0">
            <a:spAutoFit/>
          </a:bodyPr>
          <a:lstStyle/>
          <a:p>
            <a:endParaRPr lang="fr-FR" dirty="0"/>
          </a:p>
          <a:p>
            <a:endParaRPr lang="fr-F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A3FEFAEF-E3D9-4B81-A620-986F8569101F}"/>
              </a:ext>
            </a:extLst>
          </p:cNvPr>
          <p:cNvSpPr>
            <a:spLocks noGrp="1"/>
          </p:cNvSpPr>
          <p:nvPr>
            <p:ph type="title"/>
          </p:nvPr>
        </p:nvSpPr>
        <p:spPr>
          <a:xfrm>
            <a:off x="882435" y="253472"/>
            <a:ext cx="7379129" cy="649498"/>
          </a:xfrm>
        </p:spPr>
        <p:txBody>
          <a:bodyPr vert="horz" lIns="91440" tIns="45720" rIns="91440" bIns="45720" rtlCol="0" anchor="t">
            <a:noAutofit/>
          </a:bodyPr>
          <a:lstStyle/>
          <a:p>
            <a:r>
              <a:rPr lang="fr-FR" sz="3200" b="1" dirty="0">
                <a:solidFill>
                  <a:schemeClr val="tx1">
                    <a:lumMod val="65000"/>
                    <a:lumOff val="35000"/>
                  </a:schemeClr>
                </a:solidFill>
              </a:rPr>
              <a:t>Cas clinique 2</a:t>
            </a:r>
            <a:br>
              <a:rPr lang="fr-FR" sz="3200" b="1" dirty="0">
                <a:solidFill>
                  <a:schemeClr val="tx1">
                    <a:lumMod val="65000"/>
                    <a:lumOff val="35000"/>
                  </a:schemeClr>
                </a:solidFill>
              </a:rPr>
            </a:br>
            <a:endParaRPr lang="fr-FR" sz="3200" b="1" dirty="0">
              <a:solidFill>
                <a:schemeClr val="tx1">
                  <a:lumMod val="65000"/>
                  <a:lumOff val="35000"/>
                </a:schemeClr>
              </a:solidFill>
            </a:endParaRPr>
          </a:p>
        </p:txBody>
      </p:sp>
      <p:sp>
        <p:nvSpPr>
          <p:cNvPr id="3" name="Espace réservé du contenu 2"/>
          <p:cNvSpPr>
            <a:spLocks noGrp="1"/>
          </p:cNvSpPr>
          <p:nvPr>
            <p:ph idx="1"/>
          </p:nvPr>
        </p:nvSpPr>
        <p:spPr>
          <a:xfrm>
            <a:off x="434340" y="1120140"/>
            <a:ext cx="8469630" cy="5484387"/>
          </a:xfrm>
        </p:spPr>
        <p:txBody>
          <a:bodyPr>
            <a:normAutofit/>
          </a:bodyPr>
          <a:lstStyle/>
          <a:p>
            <a:r>
              <a:rPr lang="fr-FR" sz="2800" dirty="0"/>
              <a:t>Remarques sur le traitement ?</a:t>
            </a:r>
          </a:p>
          <a:p>
            <a:r>
              <a:rPr lang="fr-FR" sz="2800" dirty="0"/>
              <a:t>Objectifs ?</a:t>
            </a:r>
          </a:p>
          <a:p>
            <a:pPr marL="0" indent="0">
              <a:buNone/>
            </a:pPr>
            <a:endParaRPr lang="fr-FR" sz="2400" dirty="0"/>
          </a:p>
          <a:p>
            <a:pPr lvl="1" algn="just"/>
            <a:r>
              <a:rPr lang="fr-FR" sz="2400" dirty="0"/>
              <a:t>HbA1c</a:t>
            </a:r>
          </a:p>
          <a:p>
            <a:pPr lvl="1" algn="just"/>
            <a:r>
              <a:rPr lang="fr-FR" sz="2400" dirty="0"/>
              <a:t>FRCV</a:t>
            </a:r>
          </a:p>
          <a:p>
            <a:pPr lvl="1" algn="just"/>
            <a:r>
              <a:rPr lang="fr-FR" sz="2400" dirty="0"/>
              <a:t>MRC</a:t>
            </a:r>
          </a:p>
          <a:p>
            <a:pPr lvl="1" algn="just"/>
            <a:r>
              <a:rPr lang="fr-FR" sz="2400" dirty="0"/>
              <a:t>Poids</a:t>
            </a:r>
          </a:p>
          <a:p>
            <a:pPr lvl="1" algn="just"/>
            <a:endParaRPr lang="fr-FR" sz="2400" dirty="0"/>
          </a:p>
          <a:p>
            <a:pPr lvl="1" algn="just"/>
            <a:r>
              <a:rPr lang="fr-FR" sz="2400" dirty="0"/>
              <a:t>Quelle que soit la classe thérapeutique initialement prescrite il y  a lieu d’être strict sur les objectifs.</a:t>
            </a:r>
          </a:p>
          <a:p>
            <a:pPr lvl="1" algn="just"/>
            <a:r>
              <a:rPr lang="fr-FR" sz="2400" dirty="0"/>
              <a:t>Si  HbA1c &gt; 7% il y  a lieu  d’intensifier le traitement.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6B2CB84-D919-4AA8-835D-06948B3A1FB1}"/>
              </a:ext>
            </a:extLst>
          </p:cNvPr>
          <p:cNvPicPr>
            <a:picLocks noChangeAspect="1"/>
          </p:cNvPicPr>
          <p:nvPr/>
        </p:nvPicPr>
        <p:blipFill>
          <a:blip r:embed="rId2"/>
          <a:stretch>
            <a:fillRect/>
          </a:stretch>
        </p:blipFill>
        <p:spPr>
          <a:xfrm>
            <a:off x="0" y="586054"/>
            <a:ext cx="8081814" cy="486089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03188"/>
            <a:ext cx="8229600" cy="1143000"/>
          </a:xfrm>
        </p:spPr>
        <p:txBody>
          <a:bodyPr>
            <a:normAutofit fontScale="90000"/>
          </a:bodyPr>
          <a:lstStyle/>
          <a:p>
            <a:r>
              <a:rPr lang="fr-FR" dirty="0"/>
              <a:t>Stratégie thérapeutique cas clinique 2</a:t>
            </a:r>
          </a:p>
        </p:txBody>
      </p:sp>
      <p:sp>
        <p:nvSpPr>
          <p:cNvPr id="3" name="Espace réservé du contenu 2"/>
          <p:cNvSpPr>
            <a:spLocks noGrp="1"/>
          </p:cNvSpPr>
          <p:nvPr>
            <p:ph idx="1"/>
          </p:nvPr>
        </p:nvSpPr>
        <p:spPr>
          <a:xfrm>
            <a:off x="205740" y="1543050"/>
            <a:ext cx="8732520" cy="4983162"/>
          </a:xfrm>
        </p:spPr>
        <p:txBody>
          <a:bodyPr>
            <a:normAutofit/>
          </a:bodyPr>
          <a:lstStyle/>
          <a:p>
            <a:pPr algn="just"/>
            <a:r>
              <a:rPr lang="fr-FR" dirty="0"/>
              <a:t>Bien connaître les traitements que nous utilisons et leurs effets secondaires</a:t>
            </a:r>
          </a:p>
          <a:p>
            <a:pPr algn="just"/>
            <a:r>
              <a:rPr lang="fr-FR" dirty="0"/>
              <a:t>Identifier  les </a:t>
            </a:r>
            <a:r>
              <a:rPr lang="fr-FR" dirty="0" err="1"/>
              <a:t>co-morbidités</a:t>
            </a:r>
            <a:r>
              <a:rPr lang="fr-FR" dirty="0"/>
              <a:t> : SAOS, insuffisance rénale, NASH, obésité, maladie cv </a:t>
            </a:r>
          </a:p>
          <a:p>
            <a:pPr algn="just"/>
            <a:r>
              <a:rPr lang="fr-FR" dirty="0"/>
              <a:t>Evaluer le profil patient :  âge, fragilité, social</a:t>
            </a:r>
          </a:p>
          <a:p>
            <a:pPr algn="just"/>
            <a:r>
              <a:rPr lang="fr-FR" dirty="0"/>
              <a:t>Donner la priorité à l’utilisation de traitements protecteurs d’organes comme les AR GLP1, iSGLT2</a:t>
            </a:r>
          </a:p>
          <a:p>
            <a:pPr algn="just"/>
            <a:endParaRPr lang="fr-F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456EBAE-9FA6-4459-B6C7-D9A8D6A92B77}"/>
              </a:ext>
            </a:extLst>
          </p:cNvPr>
          <p:cNvPicPr>
            <a:picLocks noChangeAspect="1"/>
          </p:cNvPicPr>
          <p:nvPr/>
        </p:nvPicPr>
        <p:blipFill>
          <a:blip r:embed="rId2"/>
          <a:stretch>
            <a:fillRect/>
          </a:stretch>
        </p:blipFill>
        <p:spPr>
          <a:xfrm>
            <a:off x="678752" y="1013627"/>
            <a:ext cx="7594392" cy="5278678"/>
          </a:xfrm>
          <a:prstGeom prst="rect">
            <a:avLst/>
          </a:prstGeom>
        </p:spPr>
      </p:pic>
    </p:spTree>
    <p:extLst>
      <p:ext uri="{BB962C8B-B14F-4D97-AF65-F5344CB8AC3E}">
        <p14:creationId xmlns:p14="http://schemas.microsoft.com/office/powerpoint/2010/main" val="34299598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6E3DA301-C7FD-44F2-9910-88D85EA7D45D}"/>
              </a:ext>
            </a:extLst>
          </p:cNvPr>
          <p:cNvSpPr>
            <a:spLocks noGrp="1"/>
          </p:cNvSpPr>
          <p:nvPr>
            <p:ph type="title"/>
          </p:nvPr>
        </p:nvSpPr>
        <p:spPr>
          <a:xfrm>
            <a:off x="882435" y="230612"/>
            <a:ext cx="7379129" cy="1320800"/>
          </a:xfrm>
        </p:spPr>
        <p:txBody>
          <a:bodyPr vert="horz" lIns="91440" tIns="45720" rIns="91440" bIns="45720" rtlCol="0" anchor="t">
            <a:noAutofit/>
          </a:bodyPr>
          <a:lstStyle/>
          <a:p>
            <a:r>
              <a:rPr lang="fr-FR" sz="3200" b="1" dirty="0">
                <a:solidFill>
                  <a:schemeClr val="tx1">
                    <a:lumMod val="65000"/>
                    <a:lumOff val="35000"/>
                  </a:schemeClr>
                </a:solidFill>
              </a:rPr>
              <a:t>Cas Clinique 2 Georges 62 ans </a:t>
            </a:r>
            <a:br>
              <a:rPr lang="fr-FR" sz="3200" b="1" dirty="0">
                <a:solidFill>
                  <a:schemeClr val="tx1">
                    <a:lumMod val="65000"/>
                    <a:lumOff val="35000"/>
                  </a:schemeClr>
                </a:solidFill>
              </a:rPr>
            </a:br>
            <a:r>
              <a:rPr lang="fr-FR" sz="3200" b="1" dirty="0">
                <a:solidFill>
                  <a:schemeClr val="tx1">
                    <a:lumMod val="65000"/>
                    <a:lumOff val="35000"/>
                  </a:schemeClr>
                </a:solidFill>
              </a:rPr>
              <a:t>Diabète type 2 depuis &gt;10 ans</a:t>
            </a:r>
            <a:br>
              <a:rPr lang="fr-FR" sz="3200" b="1" dirty="0">
                <a:solidFill>
                  <a:schemeClr val="tx1">
                    <a:lumMod val="65000"/>
                    <a:lumOff val="35000"/>
                  </a:schemeClr>
                </a:solidFill>
              </a:rPr>
            </a:br>
            <a:endParaRPr lang="fr-FR" sz="3200" b="1" dirty="0">
              <a:solidFill>
                <a:schemeClr val="tx1">
                  <a:lumMod val="65000"/>
                  <a:lumOff val="35000"/>
                </a:schemeClr>
              </a:solidFill>
            </a:endParaRPr>
          </a:p>
        </p:txBody>
      </p:sp>
      <p:sp>
        <p:nvSpPr>
          <p:cNvPr id="3" name="Espace réservé du contenu 2"/>
          <p:cNvSpPr>
            <a:spLocks noGrp="1"/>
          </p:cNvSpPr>
          <p:nvPr>
            <p:ph idx="1"/>
          </p:nvPr>
        </p:nvSpPr>
        <p:spPr>
          <a:xfrm>
            <a:off x="383566" y="1417320"/>
            <a:ext cx="8417534" cy="5210068"/>
          </a:xfrm>
        </p:spPr>
        <p:txBody>
          <a:bodyPr>
            <a:normAutofit lnSpcReduction="10000"/>
          </a:bodyPr>
          <a:lstStyle/>
          <a:p>
            <a:r>
              <a:rPr lang="fr-FR" sz="2800" dirty="0"/>
              <a:t>AR GLP1</a:t>
            </a:r>
          </a:p>
          <a:p>
            <a:pPr lvl="1"/>
            <a:r>
              <a:rPr lang="fr-FR" dirty="0"/>
              <a:t>Bénéfice de protection CV</a:t>
            </a:r>
          </a:p>
          <a:p>
            <a:pPr marL="457200" lvl="1" indent="0">
              <a:buNone/>
            </a:pPr>
            <a:endParaRPr lang="fr-FR" sz="2400" dirty="0"/>
          </a:p>
          <a:p>
            <a:pPr lvl="2"/>
            <a:r>
              <a:rPr lang="fr-FR" dirty="0"/>
              <a:t>Etude LEADER-SUSTAIN</a:t>
            </a:r>
          </a:p>
          <a:p>
            <a:pPr lvl="2"/>
            <a:r>
              <a:rPr lang="fr-FR" dirty="0"/>
              <a:t>Réduction du critère composite M.A.C.E</a:t>
            </a:r>
          </a:p>
          <a:p>
            <a:pPr marL="914400" lvl="2" indent="0">
              <a:buNone/>
            </a:pPr>
            <a:endParaRPr lang="fr-FR" sz="2000" dirty="0"/>
          </a:p>
          <a:p>
            <a:pPr lvl="3"/>
            <a:r>
              <a:rPr lang="fr-FR" dirty="0"/>
              <a:t>Mortalité CV, mortalité, IM, AVC</a:t>
            </a:r>
          </a:p>
          <a:p>
            <a:pPr lvl="3"/>
            <a:r>
              <a:rPr lang="fr-FR" dirty="0"/>
              <a:t>Bénéfice pondéral (-1à_4kg)</a:t>
            </a:r>
          </a:p>
          <a:p>
            <a:pPr lvl="3"/>
            <a:r>
              <a:rPr lang="fr-FR" dirty="0"/>
              <a:t>HbA1c: -1à-1,2%</a:t>
            </a:r>
          </a:p>
          <a:p>
            <a:pPr lvl="3"/>
            <a:r>
              <a:rPr lang="fr-FR" dirty="0"/>
              <a:t>PA: - 1,8 à -2,4mm hg</a:t>
            </a:r>
          </a:p>
          <a:p>
            <a:pPr lvl="3"/>
            <a:r>
              <a:rPr lang="fr-FR" dirty="0"/>
              <a:t>Mode d’administration du traitement,</a:t>
            </a:r>
          </a:p>
          <a:p>
            <a:pPr lvl="3"/>
            <a:r>
              <a:rPr lang="fr-FR" dirty="0"/>
              <a:t>Tolérance</a:t>
            </a:r>
          </a:p>
          <a:p>
            <a:pPr lvl="3"/>
            <a:r>
              <a:rPr lang="fr-FR" dirty="0"/>
              <a:t>Efficacité à 3mois et 6 mois.( sur les 3 critères)</a:t>
            </a:r>
          </a:p>
          <a:p>
            <a:pPr lvl="3"/>
            <a:r>
              <a:rPr lang="fr-FR" dirty="0"/>
              <a:t>En ajout à la metformine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60337"/>
            <a:ext cx="8229600" cy="1143000"/>
          </a:xfrm>
        </p:spPr>
        <p:txBody>
          <a:bodyPr/>
          <a:lstStyle/>
          <a:p>
            <a:r>
              <a:rPr lang="fr-FR" dirty="0"/>
              <a:t>Georges</a:t>
            </a:r>
          </a:p>
        </p:txBody>
      </p:sp>
      <p:sp>
        <p:nvSpPr>
          <p:cNvPr id="3" name="Espace réservé du contenu 2"/>
          <p:cNvSpPr>
            <a:spLocks noGrp="1"/>
          </p:cNvSpPr>
          <p:nvPr>
            <p:ph idx="1"/>
          </p:nvPr>
        </p:nvSpPr>
        <p:spPr>
          <a:xfrm>
            <a:off x="457200" y="1303338"/>
            <a:ext cx="8229600" cy="5394326"/>
          </a:xfrm>
        </p:spPr>
        <p:txBody>
          <a:bodyPr>
            <a:normAutofit fontScale="92500" lnSpcReduction="20000"/>
          </a:bodyPr>
          <a:lstStyle/>
          <a:p>
            <a:r>
              <a:rPr lang="fr-FR" dirty="0" err="1"/>
              <a:t>Dulaglutide</a:t>
            </a:r>
            <a:r>
              <a:rPr lang="fr-FR" dirty="0"/>
              <a:t>  0,75mg/semaine</a:t>
            </a:r>
          </a:p>
          <a:p>
            <a:r>
              <a:rPr lang="fr-FR" dirty="0"/>
              <a:t>Puis 1,5mg/semaine</a:t>
            </a:r>
          </a:p>
          <a:p>
            <a:endParaRPr lang="fr-FR" dirty="0"/>
          </a:p>
          <a:p>
            <a:r>
              <a:rPr lang="fr-FR" dirty="0"/>
              <a:t>À 3 mois</a:t>
            </a:r>
          </a:p>
          <a:p>
            <a:r>
              <a:rPr lang="fr-FR" dirty="0"/>
              <a:t>HbA1c : 7,2%</a:t>
            </a:r>
          </a:p>
          <a:p>
            <a:r>
              <a:rPr lang="fr-FR" dirty="0"/>
              <a:t>Poids : -3kg</a:t>
            </a:r>
          </a:p>
          <a:p>
            <a:r>
              <a:rPr lang="fr-FR" dirty="0"/>
              <a:t>TA : 13/8</a:t>
            </a:r>
          </a:p>
          <a:p>
            <a:r>
              <a:rPr lang="fr-FR" dirty="0"/>
              <a:t>Et toujours :</a:t>
            </a:r>
          </a:p>
          <a:p>
            <a:pPr marL="2628900" lvl="6" indent="0" algn="just">
              <a:lnSpc>
                <a:spcPct val="160000"/>
              </a:lnSpc>
              <a:buNone/>
            </a:pPr>
            <a:r>
              <a:rPr lang="fr-FR" sz="2600" dirty="0"/>
              <a:t>- Mesures diététiques</a:t>
            </a:r>
          </a:p>
          <a:p>
            <a:pPr marL="2628900" lvl="6" indent="0" algn="just">
              <a:lnSpc>
                <a:spcPct val="160000"/>
              </a:lnSpc>
              <a:buNone/>
            </a:pPr>
            <a:r>
              <a:rPr lang="fr-FR" sz="2600" dirty="0"/>
              <a:t>- Arrêt-Tabac</a:t>
            </a:r>
          </a:p>
          <a:p>
            <a:pPr marL="2628900" lvl="6" indent="0" algn="just">
              <a:lnSpc>
                <a:spcPct val="160000"/>
              </a:lnSpc>
              <a:buNone/>
            </a:pPr>
            <a:r>
              <a:rPr lang="fr-FR" sz="2600" dirty="0"/>
              <a:t>- Activité physique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2F206BD5-C8AA-4337-BF14-4A2C2EFF9544}"/>
              </a:ext>
            </a:extLst>
          </p:cNvPr>
          <p:cNvSpPr>
            <a:spLocks noGrp="1"/>
          </p:cNvSpPr>
          <p:nvPr>
            <p:ph type="title"/>
          </p:nvPr>
        </p:nvSpPr>
        <p:spPr>
          <a:xfrm>
            <a:off x="905714" y="219183"/>
            <a:ext cx="7379129" cy="1320800"/>
          </a:xfrm>
        </p:spPr>
        <p:txBody>
          <a:bodyPr vert="horz" lIns="91440" tIns="45720" rIns="91440" bIns="45720" rtlCol="0" anchor="t">
            <a:noAutofit/>
          </a:bodyPr>
          <a:lstStyle/>
          <a:p>
            <a:r>
              <a:rPr lang="fr-FR" sz="3200" b="1" dirty="0">
                <a:solidFill>
                  <a:schemeClr val="tx1">
                    <a:lumMod val="65000"/>
                    <a:lumOff val="35000"/>
                  </a:schemeClr>
                </a:solidFill>
              </a:rPr>
              <a:t>Cas Clinique 2 Georges 60 ans </a:t>
            </a:r>
            <a:br>
              <a:rPr lang="fr-FR" sz="3200" b="1" dirty="0">
                <a:solidFill>
                  <a:schemeClr val="tx1">
                    <a:lumMod val="65000"/>
                    <a:lumOff val="35000"/>
                  </a:schemeClr>
                </a:solidFill>
              </a:rPr>
            </a:br>
            <a:r>
              <a:rPr lang="fr-FR" sz="3200" b="1" dirty="0">
                <a:solidFill>
                  <a:schemeClr val="tx1">
                    <a:lumMod val="65000"/>
                    <a:lumOff val="35000"/>
                  </a:schemeClr>
                </a:solidFill>
              </a:rPr>
              <a:t>Diabète type 2 depuis &gt;10 ans</a:t>
            </a:r>
            <a:br>
              <a:rPr lang="fr-FR" sz="3200" b="1" dirty="0">
                <a:solidFill>
                  <a:schemeClr val="tx1">
                    <a:lumMod val="65000"/>
                    <a:lumOff val="35000"/>
                  </a:schemeClr>
                </a:solidFill>
              </a:rPr>
            </a:br>
            <a:endParaRPr lang="fr-FR" sz="3200" b="1" dirty="0">
              <a:solidFill>
                <a:schemeClr val="tx1">
                  <a:lumMod val="65000"/>
                  <a:lumOff val="35000"/>
                </a:schemeClr>
              </a:solidFill>
            </a:endParaRPr>
          </a:p>
        </p:txBody>
      </p:sp>
      <p:sp>
        <p:nvSpPr>
          <p:cNvPr id="3" name="Espace réservé du contenu 2"/>
          <p:cNvSpPr>
            <a:spLocks noGrp="1"/>
          </p:cNvSpPr>
          <p:nvPr>
            <p:ph idx="1"/>
          </p:nvPr>
        </p:nvSpPr>
        <p:spPr>
          <a:xfrm>
            <a:off x="240870" y="1539983"/>
            <a:ext cx="8708819" cy="4986548"/>
          </a:xfrm>
        </p:spPr>
        <p:txBody>
          <a:bodyPr>
            <a:normAutofit/>
          </a:bodyPr>
          <a:lstStyle/>
          <a:p>
            <a:pPr marL="0" indent="0" algn="just">
              <a:buNone/>
            </a:pPr>
            <a:r>
              <a:rPr lang="fr-FR" sz="2800" dirty="0"/>
              <a:t>2</a:t>
            </a:r>
            <a:r>
              <a:rPr lang="fr-FR" sz="2800" baseline="30000" dirty="0"/>
              <a:t>ème</a:t>
            </a:r>
            <a:r>
              <a:rPr lang="fr-FR" sz="2800" dirty="0"/>
              <a:t> option: ISGLT2</a:t>
            </a:r>
          </a:p>
          <a:p>
            <a:pPr algn="just"/>
            <a:endParaRPr lang="fr-FR" sz="2800" dirty="0"/>
          </a:p>
          <a:p>
            <a:pPr algn="just"/>
            <a:r>
              <a:rPr lang="fr-FR" sz="2800" dirty="0"/>
              <a:t>Mode d’administration</a:t>
            </a:r>
          </a:p>
          <a:p>
            <a:pPr lvl="1" algn="just"/>
            <a:r>
              <a:rPr lang="fr-FR" sz="2400" dirty="0"/>
              <a:t> voie orale, 1/j</a:t>
            </a:r>
          </a:p>
          <a:p>
            <a:pPr lvl="1" algn="just"/>
            <a:r>
              <a:rPr lang="fr-FR" sz="2400" dirty="0"/>
              <a:t>associations fixes</a:t>
            </a:r>
          </a:p>
          <a:p>
            <a:pPr marL="457200" lvl="1" indent="0" algn="just">
              <a:buNone/>
            </a:pPr>
            <a:endParaRPr lang="fr-FR" sz="2400" dirty="0"/>
          </a:p>
          <a:p>
            <a:pPr algn="just"/>
            <a:r>
              <a:rPr lang="fr-FR" sz="2800" dirty="0"/>
              <a:t>Efficacité : </a:t>
            </a:r>
          </a:p>
          <a:p>
            <a:pPr lvl="1" algn="just"/>
            <a:r>
              <a:rPr lang="fr-FR" sz="2400" dirty="0"/>
              <a:t>HbA1c : -0,5—0,9%</a:t>
            </a:r>
          </a:p>
          <a:p>
            <a:pPr lvl="1" algn="just"/>
            <a:r>
              <a:rPr lang="fr-FR" sz="2400" dirty="0"/>
              <a:t>Poids : -2-4kg / parfois +</a:t>
            </a:r>
          </a:p>
          <a:p>
            <a:pPr lvl="1" algn="just"/>
            <a:r>
              <a:rPr lang="fr-FR" sz="2400" dirty="0"/>
              <a:t>TA : -4mmhg</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A124CDA2-258B-43C6-9D1D-630187DF917D}"/>
              </a:ext>
            </a:extLst>
          </p:cNvPr>
          <p:cNvSpPr>
            <a:spLocks noGrp="1"/>
          </p:cNvSpPr>
          <p:nvPr>
            <p:ph type="title"/>
          </p:nvPr>
        </p:nvSpPr>
        <p:spPr>
          <a:xfrm>
            <a:off x="628650" y="1131094"/>
            <a:ext cx="7886700" cy="994172"/>
          </a:xfrm>
        </p:spPr>
        <p:txBody>
          <a:bodyPr>
            <a:normAutofit fontScale="90000"/>
          </a:bodyPr>
          <a:lstStyle/>
          <a:p>
            <a:pPr lvl="0"/>
            <a:r>
              <a:rPr lang="fr-FR" b="1" dirty="0"/>
              <a:t>Une nouvelle option dans l’arsenal thérapeutique des traitements antidiabétiques</a:t>
            </a:r>
          </a:p>
        </p:txBody>
      </p:sp>
      <p:sp>
        <p:nvSpPr>
          <p:cNvPr id="5" name="Titre 1">
            <a:extLst>
              <a:ext uri="{FF2B5EF4-FFF2-40B4-BE49-F238E27FC236}">
                <a16:creationId xmlns:a16="http://schemas.microsoft.com/office/drawing/2014/main" id="{07D0DFFF-5990-4F89-A1F0-3650DA7C7B7D}"/>
              </a:ext>
            </a:extLst>
          </p:cNvPr>
          <p:cNvSpPr txBox="1">
            <a:spLocks noGrp="1"/>
          </p:cNvSpPr>
          <p:nvPr>
            <p:ph idx="1"/>
          </p:nvPr>
        </p:nvSpPr>
        <p:spPr>
          <a:xfrm>
            <a:off x="628650" y="2226469"/>
            <a:ext cx="7886700" cy="3263504"/>
          </a:xfrm>
          <a:prstGeom prst="rect">
            <a:avLst/>
          </a:prstGeom>
        </p:spPr>
        <p:txBody>
          <a:bodyPr vert="horz" lIns="68580" tIns="34290" rIns="68580" bIns="34290" rtlCol="0" anchor="ctr">
            <a:noAutofit/>
          </a:bodyPr>
          <a:lstStyle>
            <a:lvl1pPr algn="ctr" defTabSz="685800" rtl="0" eaLnBrk="1" latinLnBrk="0" hangingPunct="1">
              <a:lnSpc>
                <a:spcPct val="90000"/>
              </a:lnSpc>
              <a:spcBef>
                <a:spcPct val="0"/>
              </a:spcBef>
              <a:buNone/>
              <a:defRPr sz="2400" b="1" kern="1200">
                <a:solidFill>
                  <a:schemeClr val="accent1"/>
                </a:solidFill>
                <a:latin typeface="+mj-lt"/>
                <a:ea typeface="+mj-ea"/>
                <a:cs typeface="+mj-cs"/>
              </a:defRPr>
            </a:lvl1pPr>
          </a:lstStyle>
          <a:p>
            <a:pPr algn="l" defTabSz="514350">
              <a:buFont typeface="Wingdings" panose="05000000000000000000" pitchFamily="2" charset="2"/>
              <a:buChar char="§"/>
              <a:defRPr/>
            </a:pPr>
            <a:r>
              <a:rPr lang="fr-FR" sz="2100" dirty="0">
                <a:solidFill>
                  <a:srgbClr val="4472C4"/>
                </a:solidFill>
                <a:latin typeface="Calibri Light"/>
              </a:rPr>
              <a:t>Traitement oral</a:t>
            </a:r>
          </a:p>
          <a:p>
            <a:pPr algn="l" defTabSz="514350">
              <a:buFont typeface="Wingdings" panose="05000000000000000000" pitchFamily="2" charset="2"/>
              <a:buChar char="§"/>
              <a:defRPr/>
            </a:pPr>
            <a:r>
              <a:rPr lang="fr-FR" sz="2100" dirty="0">
                <a:solidFill>
                  <a:srgbClr val="4472C4"/>
                </a:solidFill>
                <a:latin typeface="Calibri Light"/>
              </a:rPr>
              <a:t>Mécanisme d’action </a:t>
            </a:r>
            <a:r>
              <a:rPr lang="fr-FR" sz="2100" dirty="0" err="1">
                <a:solidFill>
                  <a:srgbClr val="4472C4"/>
                </a:solidFill>
                <a:latin typeface="Calibri Light"/>
              </a:rPr>
              <a:t>insulino</a:t>
            </a:r>
            <a:r>
              <a:rPr lang="fr-FR" sz="2100" dirty="0">
                <a:solidFill>
                  <a:srgbClr val="4472C4"/>
                </a:solidFill>
                <a:latin typeface="Calibri Light"/>
              </a:rPr>
              <a:t>-indépendant</a:t>
            </a:r>
          </a:p>
          <a:p>
            <a:pPr algn="l" defTabSz="514350">
              <a:buFont typeface="Wingdings" panose="05000000000000000000" pitchFamily="2" charset="2"/>
              <a:buChar char="§"/>
              <a:defRPr/>
            </a:pPr>
            <a:r>
              <a:rPr lang="fr-FR" sz="2100" dirty="0">
                <a:solidFill>
                  <a:srgbClr val="4472C4"/>
                </a:solidFill>
                <a:latin typeface="Calibri Light"/>
              </a:rPr>
              <a:t>Effet sur l’HbA1c rapide, durable, absence de non-répondeurs</a:t>
            </a:r>
          </a:p>
          <a:p>
            <a:pPr algn="l" defTabSz="514350">
              <a:buFont typeface="Wingdings" panose="05000000000000000000" pitchFamily="2" charset="2"/>
              <a:buChar char="§"/>
              <a:defRPr/>
            </a:pPr>
            <a:r>
              <a:rPr lang="fr-FR" sz="2100" dirty="0">
                <a:solidFill>
                  <a:srgbClr val="4472C4"/>
                </a:solidFill>
                <a:latin typeface="Calibri Light"/>
              </a:rPr>
              <a:t>Pas d’hypoglycémie</a:t>
            </a:r>
          </a:p>
          <a:p>
            <a:pPr algn="l" defTabSz="514350">
              <a:buFont typeface="Wingdings" panose="05000000000000000000" pitchFamily="2" charset="2"/>
              <a:buChar char="§"/>
              <a:defRPr/>
            </a:pPr>
            <a:r>
              <a:rPr lang="fr-FR" sz="2100" dirty="0">
                <a:solidFill>
                  <a:srgbClr val="4472C4"/>
                </a:solidFill>
                <a:latin typeface="Calibri Light"/>
              </a:rPr>
              <a:t>Effet sur le poids</a:t>
            </a:r>
          </a:p>
          <a:p>
            <a:pPr algn="l" defTabSz="514350">
              <a:buFont typeface="Wingdings" panose="05000000000000000000" pitchFamily="2" charset="2"/>
              <a:buChar char="§"/>
              <a:defRPr/>
            </a:pPr>
            <a:r>
              <a:rPr lang="fr-FR" sz="2100" dirty="0">
                <a:solidFill>
                  <a:srgbClr val="4472C4"/>
                </a:solidFill>
                <a:latin typeface="Calibri Light"/>
              </a:rPr>
              <a:t>Effet sur la PA</a:t>
            </a:r>
          </a:p>
        </p:txBody>
      </p:sp>
    </p:spTree>
    <p:extLst>
      <p:ext uri="{BB962C8B-B14F-4D97-AF65-F5344CB8AC3E}">
        <p14:creationId xmlns:p14="http://schemas.microsoft.com/office/powerpoint/2010/main" val="16735137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A7AA5887-019E-4014-86D4-D1AF214B7435}"/>
              </a:ext>
            </a:extLst>
          </p:cNvPr>
          <p:cNvSpPr>
            <a:spLocks noGrp="1"/>
          </p:cNvSpPr>
          <p:nvPr>
            <p:ph type="title"/>
          </p:nvPr>
        </p:nvSpPr>
        <p:spPr>
          <a:xfrm>
            <a:off x="239175" y="1008527"/>
            <a:ext cx="8665650" cy="402873"/>
          </a:xfrm>
        </p:spPr>
        <p:txBody>
          <a:bodyPr>
            <a:normAutofit fontScale="90000"/>
          </a:bodyPr>
          <a:lstStyle/>
          <a:p>
            <a:pPr algn="ctr"/>
            <a:r>
              <a:rPr lang="fr-FR" dirty="0"/>
              <a:t>DAPAGLIFLOZINE MÉCANISME D’ACTION </a:t>
            </a:r>
          </a:p>
        </p:txBody>
      </p:sp>
      <p:pic>
        <p:nvPicPr>
          <p:cNvPr id="4" name="Image 3">
            <a:extLst>
              <a:ext uri="{FF2B5EF4-FFF2-40B4-BE49-F238E27FC236}">
                <a16:creationId xmlns:a16="http://schemas.microsoft.com/office/drawing/2014/main" id="{A84F86B3-A604-47EB-86A9-44DC1D154676}"/>
              </a:ext>
            </a:extLst>
          </p:cNvPr>
          <p:cNvPicPr>
            <a:picLocks noChangeAspect="1"/>
          </p:cNvPicPr>
          <p:nvPr/>
        </p:nvPicPr>
        <p:blipFill>
          <a:blip r:embed="rId2"/>
          <a:stretch>
            <a:fillRect/>
          </a:stretch>
        </p:blipFill>
        <p:spPr>
          <a:xfrm>
            <a:off x="1790928" y="1411400"/>
            <a:ext cx="5562146" cy="4171609"/>
          </a:xfrm>
          <a:prstGeom prst="rect">
            <a:avLst/>
          </a:prstGeom>
        </p:spPr>
      </p:pic>
    </p:spTree>
    <p:extLst>
      <p:ext uri="{BB962C8B-B14F-4D97-AF65-F5344CB8AC3E}">
        <p14:creationId xmlns:p14="http://schemas.microsoft.com/office/powerpoint/2010/main" val="1840266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Cas clinique 1</a:t>
            </a:r>
          </a:p>
        </p:txBody>
      </p:sp>
      <p:sp>
        <p:nvSpPr>
          <p:cNvPr id="3" name="Espace réservé du contenu 2"/>
          <p:cNvSpPr>
            <a:spLocks noGrp="1"/>
          </p:cNvSpPr>
          <p:nvPr>
            <p:ph idx="1"/>
          </p:nvPr>
        </p:nvSpPr>
        <p:spPr>
          <a:xfrm>
            <a:off x="171450" y="1600200"/>
            <a:ext cx="8766810" cy="4525963"/>
          </a:xfrm>
        </p:spPr>
        <p:txBody>
          <a:bodyPr>
            <a:normAutofit fontScale="92500"/>
          </a:bodyPr>
          <a:lstStyle/>
          <a:p>
            <a:pPr algn="ctr">
              <a:lnSpc>
                <a:spcPct val="160000"/>
              </a:lnSpc>
              <a:buNone/>
            </a:pPr>
            <a:r>
              <a:rPr lang="fr-FR" sz="3000" dirty="0"/>
              <a:t>Claire, 46 ans, consulte pour la 1ere fois en diabétologie.</a:t>
            </a:r>
          </a:p>
          <a:p>
            <a:pPr>
              <a:buNone/>
            </a:pPr>
            <a:endParaRPr lang="fr-FR" dirty="0"/>
          </a:p>
          <a:p>
            <a:pPr lvl="1"/>
            <a:r>
              <a:rPr lang="fr-FR" dirty="0"/>
              <a:t>Mariée</a:t>
            </a:r>
          </a:p>
          <a:p>
            <a:pPr lvl="1"/>
            <a:r>
              <a:rPr lang="fr-FR" dirty="0"/>
              <a:t>Secrétaire</a:t>
            </a:r>
          </a:p>
          <a:p>
            <a:pPr lvl="1"/>
            <a:r>
              <a:rPr lang="fr-FR" dirty="0"/>
              <a:t>Diabète 12/2020</a:t>
            </a:r>
          </a:p>
          <a:p>
            <a:pPr lvl="1"/>
            <a:r>
              <a:rPr lang="fr-FR" dirty="0"/>
              <a:t>Cdd: syndrome PP</a:t>
            </a:r>
          </a:p>
          <a:p>
            <a:pPr>
              <a:buNone/>
            </a:pPr>
            <a:endParaRPr lang="fr-FR" dirty="0"/>
          </a:p>
          <a:p>
            <a:pPr lvl="1" algn="just">
              <a:buNone/>
            </a:pPr>
            <a:r>
              <a:rPr lang="fr-FR" sz="3000" dirty="0"/>
              <a:t>ATCD familiaux de diabète.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3">
            <a:extLst>
              <a:ext uri="{FF2B5EF4-FFF2-40B4-BE49-F238E27FC236}">
                <a16:creationId xmlns:a16="http://schemas.microsoft.com/office/drawing/2014/main" id="{5B04AB69-2947-43DB-AFDD-4BE60071E697}"/>
              </a:ext>
            </a:extLst>
          </p:cNvPr>
          <p:cNvSpPr txBox="1">
            <a:spLocks/>
          </p:cNvSpPr>
          <p:nvPr/>
        </p:nvSpPr>
        <p:spPr>
          <a:xfrm>
            <a:off x="89219" y="1552873"/>
            <a:ext cx="8214522" cy="7772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fr-FR" sz="1800" b="1" dirty="0"/>
              <a:t>4 molécules </a:t>
            </a:r>
            <a:r>
              <a:rPr lang="fr-FR" sz="1800" dirty="0"/>
              <a:t>approuvées en Europe  :</a:t>
            </a:r>
          </a:p>
          <a:p>
            <a:pPr lvl="1">
              <a:spcBef>
                <a:spcPts val="0"/>
              </a:spcBef>
            </a:pPr>
            <a:r>
              <a:rPr lang="fr-FR" sz="1800" dirty="0" err="1"/>
              <a:t>Dapagliflozine</a:t>
            </a:r>
            <a:r>
              <a:rPr lang="fr-FR" sz="1800" dirty="0"/>
              <a:t> / </a:t>
            </a:r>
            <a:r>
              <a:rPr lang="fr-FR" sz="1800" dirty="0" err="1"/>
              <a:t>Empagliflozine</a:t>
            </a:r>
            <a:r>
              <a:rPr lang="fr-FR" sz="1800" dirty="0"/>
              <a:t> / </a:t>
            </a:r>
            <a:r>
              <a:rPr lang="fr-FR" sz="1800" dirty="0" err="1"/>
              <a:t>Canagliflozine</a:t>
            </a:r>
            <a:r>
              <a:rPr lang="fr-FR" sz="1800" dirty="0"/>
              <a:t>/ </a:t>
            </a:r>
            <a:r>
              <a:rPr lang="fr-FR" sz="1800" dirty="0" err="1"/>
              <a:t>Ertugliflozine</a:t>
            </a:r>
            <a:endParaRPr lang="fr-FR" sz="1800" dirty="0"/>
          </a:p>
        </p:txBody>
      </p:sp>
      <p:sp>
        <p:nvSpPr>
          <p:cNvPr id="6" name="Titre 4">
            <a:extLst>
              <a:ext uri="{FF2B5EF4-FFF2-40B4-BE49-F238E27FC236}">
                <a16:creationId xmlns:a16="http://schemas.microsoft.com/office/drawing/2014/main" id="{3079BB2E-0194-4836-A37C-CC098479A456}"/>
              </a:ext>
            </a:extLst>
          </p:cNvPr>
          <p:cNvSpPr txBox="1">
            <a:spLocks/>
          </p:cNvSpPr>
          <p:nvPr/>
        </p:nvSpPr>
        <p:spPr>
          <a:xfrm>
            <a:off x="309565" y="983390"/>
            <a:ext cx="8439148" cy="44558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700" b="1" dirty="0" err="1">
                <a:latin typeface="+mn-lt"/>
              </a:rPr>
              <a:t>MoA</a:t>
            </a:r>
            <a:r>
              <a:rPr lang="fr-FR" sz="2700" b="1" dirty="0">
                <a:latin typeface="+mn-lt"/>
              </a:rPr>
              <a:t> des iSGLT2 &amp; effets métaboliques</a:t>
            </a:r>
          </a:p>
        </p:txBody>
      </p:sp>
      <p:sp>
        <p:nvSpPr>
          <p:cNvPr id="7" name="Espace réservé du texte 2">
            <a:extLst>
              <a:ext uri="{FF2B5EF4-FFF2-40B4-BE49-F238E27FC236}">
                <a16:creationId xmlns:a16="http://schemas.microsoft.com/office/drawing/2014/main" id="{80E320D9-B124-40D5-B224-58758B399AC5}"/>
              </a:ext>
            </a:extLst>
          </p:cNvPr>
          <p:cNvSpPr txBox="1">
            <a:spLocks/>
          </p:cNvSpPr>
          <p:nvPr/>
        </p:nvSpPr>
        <p:spPr>
          <a:xfrm>
            <a:off x="840261" y="5618163"/>
            <a:ext cx="8303740" cy="3825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fr-FR" altLang="en-US" sz="750" b="1" dirty="0">
                <a:latin typeface="Arial" panose="020B0604020202020204" pitchFamily="34" charset="0"/>
                <a:cs typeface="Arial" panose="020B0604020202020204" pitchFamily="34" charset="0"/>
              </a:rPr>
              <a:t>1.</a:t>
            </a:r>
            <a:r>
              <a:rPr lang="fr-FR" altLang="en-US" sz="750" dirty="0">
                <a:latin typeface="Arial" panose="020B0604020202020204" pitchFamily="34" charset="0"/>
                <a:cs typeface="Arial" panose="020B0604020202020204" pitchFamily="34" charset="0"/>
              </a:rPr>
              <a:t>Résumé des Caractéristiques du Produit </a:t>
            </a:r>
            <a:r>
              <a:rPr lang="fr-FR" altLang="en-US" sz="750" dirty="0" err="1">
                <a:latin typeface="Arial" panose="020B0604020202020204" pitchFamily="34" charset="0"/>
                <a:cs typeface="Arial" panose="020B0604020202020204" pitchFamily="34" charset="0"/>
              </a:rPr>
              <a:t>Forxiga</a:t>
            </a:r>
            <a:r>
              <a:rPr lang="fr-FR" altLang="en-US" sz="750" baseline="30000" dirty="0">
                <a:latin typeface="Arial" panose="020B0604020202020204" pitchFamily="34" charset="0"/>
                <a:cs typeface="Arial" panose="020B0604020202020204" pitchFamily="34" charset="0"/>
              </a:rPr>
              <a:t>®</a:t>
            </a:r>
            <a:r>
              <a:rPr lang="fr-FR" altLang="en-US" sz="750" dirty="0">
                <a:latin typeface="Arial" panose="020B0604020202020204" pitchFamily="34" charset="0"/>
                <a:cs typeface="Arial" panose="020B0604020202020204" pitchFamily="34" charset="0"/>
              </a:rPr>
              <a:t>. </a:t>
            </a:r>
            <a:r>
              <a:rPr lang="en-US" altLang="en-US" sz="750" dirty="0">
                <a:latin typeface="Arial" panose="020B0604020202020204" pitchFamily="34" charset="0"/>
                <a:cs typeface="Arial" panose="020B0604020202020204" pitchFamily="34" charset="0"/>
              </a:rPr>
              <a:t>Disponible sur :</a:t>
            </a:r>
            <a:r>
              <a:rPr lang="fr-FR" altLang="en-US" sz="750" dirty="0">
                <a:latin typeface="Arial" panose="020B0604020202020204" pitchFamily="34" charset="0"/>
                <a:cs typeface="Arial" panose="020B0604020202020204" pitchFamily="34" charset="0"/>
              </a:rPr>
              <a:t> </a:t>
            </a:r>
            <a:r>
              <a:rPr lang="fr-FR" altLang="en-US" sz="750" u="sng" dirty="0">
                <a:latin typeface="Arial" panose="020B0604020202020204" pitchFamily="34" charset="0"/>
                <a:cs typeface="Arial" panose="020B0604020202020204" pitchFamily="34" charset="0"/>
              </a:rPr>
              <a:t>http://www.ema.europa.eu</a:t>
            </a:r>
            <a:r>
              <a:rPr lang="fr-FR" altLang="en-US" sz="750" dirty="0">
                <a:latin typeface="Arial" panose="020B0604020202020204" pitchFamily="34" charset="0"/>
                <a:cs typeface="Arial" panose="020B0604020202020204" pitchFamily="34" charset="0"/>
              </a:rPr>
              <a:t> (30/07/18). </a:t>
            </a:r>
            <a:r>
              <a:rPr lang="fr-FR" altLang="en-US" sz="750" b="1" dirty="0">
                <a:latin typeface="Arial" panose="020B0604020202020204" pitchFamily="34" charset="0"/>
                <a:cs typeface="Arial" panose="020B0604020202020204" pitchFamily="34" charset="0"/>
              </a:rPr>
              <a:t>2. </a:t>
            </a:r>
            <a:r>
              <a:rPr lang="fr-FR" altLang="en-US" sz="750" dirty="0">
                <a:latin typeface="Arial" panose="020B0604020202020204" pitchFamily="34" charset="0"/>
                <a:cs typeface="Arial" panose="020B0604020202020204" pitchFamily="34" charset="0"/>
              </a:rPr>
              <a:t>Résumé des Caractéristiques du Produit </a:t>
            </a:r>
            <a:r>
              <a:rPr lang="fr-FR" altLang="en-US" sz="750" dirty="0" err="1">
                <a:latin typeface="Arial" panose="020B0604020202020204" pitchFamily="34" charset="0"/>
                <a:cs typeface="Arial" panose="020B0604020202020204" pitchFamily="34" charset="0"/>
              </a:rPr>
              <a:t>Jardiance</a:t>
            </a:r>
            <a:r>
              <a:rPr lang="fr-FR" altLang="en-US" sz="750" baseline="30000" dirty="0">
                <a:latin typeface="Arial" panose="020B0604020202020204" pitchFamily="34" charset="0"/>
                <a:cs typeface="Arial" panose="020B0604020202020204" pitchFamily="34" charset="0"/>
              </a:rPr>
              <a:t>®</a:t>
            </a:r>
            <a:r>
              <a:rPr lang="fr-FR" altLang="en-US" sz="750" dirty="0">
                <a:latin typeface="Arial" panose="020B0604020202020204" pitchFamily="34" charset="0"/>
                <a:cs typeface="Arial" panose="020B0604020202020204" pitchFamily="34" charset="0"/>
              </a:rPr>
              <a:t>.</a:t>
            </a:r>
            <a:r>
              <a:rPr lang="en-US" altLang="en-US" sz="750" dirty="0">
                <a:latin typeface="Arial" panose="020B0604020202020204" pitchFamily="34" charset="0"/>
                <a:cs typeface="Arial" panose="020B0604020202020204" pitchFamily="34" charset="0"/>
              </a:rPr>
              <a:t> Disponible sur : </a:t>
            </a:r>
            <a:r>
              <a:rPr lang="fr-FR" altLang="en-US" sz="750" dirty="0">
                <a:latin typeface="Arial" panose="020B0604020202020204" pitchFamily="34" charset="0"/>
                <a:cs typeface="Arial" panose="020B0604020202020204" pitchFamily="34" charset="0"/>
              </a:rPr>
              <a:t>http://www.ema.europa.eu/docs/en_GB/document_library/EPAR_-_Risk-management-plan_summary/human/002677/WC500163291.pdf (14/08/18). </a:t>
            </a:r>
            <a:r>
              <a:rPr lang="da-DK" altLang="en-US" sz="750" b="1" dirty="0">
                <a:latin typeface="Arial" panose="020B0604020202020204" pitchFamily="34" charset="0"/>
                <a:cs typeface="Arial" panose="020B0604020202020204" pitchFamily="34" charset="0"/>
              </a:rPr>
              <a:t>3. </a:t>
            </a:r>
            <a:r>
              <a:rPr lang="da-DK" altLang="en-US" sz="750" dirty="0" err="1">
                <a:latin typeface="Arial" panose="020B0604020202020204" pitchFamily="34" charset="0"/>
                <a:cs typeface="Arial" panose="020B0604020202020204" pitchFamily="34" charset="0"/>
              </a:rPr>
              <a:t>Sha</a:t>
            </a:r>
            <a:r>
              <a:rPr lang="da-DK" altLang="en-US" sz="750" dirty="0">
                <a:latin typeface="Arial" panose="020B0604020202020204" pitchFamily="34" charset="0"/>
                <a:cs typeface="Arial" panose="020B0604020202020204" pitchFamily="34" charset="0"/>
              </a:rPr>
              <a:t> S, et al. </a:t>
            </a:r>
            <a:r>
              <a:rPr lang="en-US" altLang="en-US" sz="750" dirty="0">
                <a:latin typeface="Arial" panose="020B0604020202020204" pitchFamily="34" charset="0"/>
                <a:cs typeface="Arial" panose="020B0604020202020204" pitchFamily="34" charset="0"/>
              </a:rPr>
              <a:t>Diabetes, Obesity and Metabolism 2015; 17: 188–97. </a:t>
            </a:r>
            <a:r>
              <a:rPr lang="en-US" altLang="en-US" sz="750" b="1" dirty="0">
                <a:latin typeface="Arial" panose="020B0604020202020204" pitchFamily="34" charset="0"/>
                <a:cs typeface="Arial" panose="020B0604020202020204" pitchFamily="34" charset="0"/>
              </a:rPr>
              <a:t>4</a:t>
            </a:r>
            <a:r>
              <a:rPr lang="en-US" altLang="en-US" sz="750" dirty="0">
                <a:latin typeface="Arial" panose="020B0604020202020204" pitchFamily="34" charset="0"/>
                <a:cs typeface="Arial" panose="020B0604020202020204" pitchFamily="34" charset="0"/>
              </a:rPr>
              <a:t>. </a:t>
            </a:r>
            <a:r>
              <a:rPr lang="en-US" sz="750" dirty="0">
                <a:latin typeface="Arial" panose="020B0604020202020204" pitchFamily="34" charset="0"/>
                <a:cs typeface="Arial" panose="020B0604020202020204" pitchFamily="34" charset="0"/>
              </a:rPr>
              <a:t>ertugliflozin selectivity reported in dose ranging study Diabetes, Obesity and Metabolism 17: 591–598, 2015 </a:t>
            </a:r>
            <a:r>
              <a:rPr lang="en-US" sz="750" b="1" dirty="0">
                <a:latin typeface="Arial" panose="020B0604020202020204" pitchFamily="34" charset="0"/>
                <a:cs typeface="Arial" panose="020B0604020202020204" pitchFamily="34" charset="0"/>
              </a:rPr>
              <a:t>5</a:t>
            </a:r>
            <a:r>
              <a:rPr lang="en-US" sz="750" dirty="0">
                <a:latin typeface="Arial" panose="020B0604020202020204" pitchFamily="34" charset="0"/>
                <a:cs typeface="Arial" panose="020B0604020202020204" pitchFamily="34" charset="0"/>
              </a:rPr>
              <a:t>, </a:t>
            </a:r>
            <a:r>
              <a:rPr lang="en-US" sz="750" dirty="0" err="1">
                <a:latin typeface="Arial" panose="020B0604020202020204" pitchFamily="34" charset="0"/>
                <a:cs typeface="Arial" panose="020B0604020202020204" pitchFamily="34" charset="0"/>
              </a:rPr>
              <a:t>S.Halimi</a:t>
            </a:r>
            <a:r>
              <a:rPr lang="en-US" sz="750" dirty="0">
                <a:latin typeface="Arial" panose="020B0604020202020204" pitchFamily="34" charset="0"/>
                <a:cs typeface="Arial" panose="020B0604020202020204" pitchFamily="34" charset="0"/>
              </a:rPr>
              <a:t>. </a:t>
            </a:r>
            <a:r>
              <a:rPr lang="en-US" sz="750" dirty="0" err="1">
                <a:latin typeface="Arial" panose="020B0604020202020204" pitchFamily="34" charset="0"/>
                <a:cs typeface="Arial" panose="020B0604020202020204" pitchFamily="34" charset="0"/>
              </a:rPr>
              <a:t>MmM</a:t>
            </a:r>
            <a:r>
              <a:rPr lang="en-US" sz="750" dirty="0">
                <a:latin typeface="Arial" panose="020B0604020202020204" pitchFamily="34" charset="0"/>
                <a:cs typeface="Arial" panose="020B0604020202020204" pitchFamily="34" charset="0"/>
              </a:rPr>
              <a:t>- Mars 2019-Vol 13-Supplement 1. </a:t>
            </a:r>
            <a:endParaRPr lang="fr-FR" sz="75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A967B443-9F89-4BB4-8A43-F1DE3EBA2DF7}"/>
              </a:ext>
            </a:extLst>
          </p:cNvPr>
          <p:cNvSpPr/>
          <p:nvPr/>
        </p:nvSpPr>
        <p:spPr>
          <a:xfrm>
            <a:off x="0" y="2330136"/>
            <a:ext cx="9144000" cy="2902239"/>
          </a:xfrm>
          <a:prstGeom prst="rect">
            <a:avLst/>
          </a:prstGeom>
          <a:solidFill>
            <a:schemeClr val="accent1">
              <a:alpha val="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endParaRPr lang="fr-FR">
              <a:solidFill>
                <a:srgbClr val="FFFFFF"/>
              </a:solidFill>
              <a:latin typeface="Arial"/>
            </a:endParaRPr>
          </a:p>
        </p:txBody>
      </p:sp>
      <p:sp>
        <p:nvSpPr>
          <p:cNvPr id="9" name="Rectangle 8">
            <a:extLst>
              <a:ext uri="{FF2B5EF4-FFF2-40B4-BE49-F238E27FC236}">
                <a16:creationId xmlns:a16="http://schemas.microsoft.com/office/drawing/2014/main" id="{3A9C91C0-B53A-4D4F-98CE-30199CB4647E}"/>
              </a:ext>
            </a:extLst>
          </p:cNvPr>
          <p:cNvSpPr/>
          <p:nvPr/>
        </p:nvSpPr>
        <p:spPr>
          <a:xfrm>
            <a:off x="803571" y="2353001"/>
            <a:ext cx="3768430" cy="461665"/>
          </a:xfrm>
          <a:prstGeom prst="rect">
            <a:avLst/>
          </a:prstGeom>
        </p:spPr>
        <p:txBody>
          <a:bodyPr wrap="square">
            <a:spAutoFit/>
          </a:bodyPr>
          <a:lstStyle/>
          <a:p>
            <a:pPr defTabSz="457189">
              <a:defRPr/>
            </a:pPr>
            <a:r>
              <a:rPr lang="fr-FR" sz="1200" b="1" dirty="0">
                <a:solidFill>
                  <a:schemeClr val="accent1"/>
                </a:solidFill>
                <a:latin typeface="Arial"/>
              </a:rPr>
              <a:t>Inhibition du SGLT2 : Améliore la glycémie </a:t>
            </a:r>
            <a:br>
              <a:rPr lang="fr-FR" sz="1200" b="1" dirty="0">
                <a:solidFill>
                  <a:schemeClr val="accent1"/>
                </a:solidFill>
                <a:latin typeface="Arial"/>
              </a:rPr>
            </a:br>
            <a:r>
              <a:rPr lang="fr-FR" sz="1200" b="1" dirty="0">
                <a:solidFill>
                  <a:schemeClr val="accent1"/>
                </a:solidFill>
                <a:latin typeface="Arial"/>
              </a:rPr>
              <a:t>en réduisant la réabsorption rénale du glucose</a:t>
            </a:r>
          </a:p>
        </p:txBody>
      </p:sp>
      <p:graphicFrame>
        <p:nvGraphicFramePr>
          <p:cNvPr id="10" name="Tableau 9">
            <a:extLst>
              <a:ext uri="{FF2B5EF4-FFF2-40B4-BE49-F238E27FC236}">
                <a16:creationId xmlns:a16="http://schemas.microsoft.com/office/drawing/2014/main" id="{1649C714-6DAB-418B-AF34-34298A8A0640}"/>
              </a:ext>
            </a:extLst>
          </p:cNvPr>
          <p:cNvGraphicFramePr>
            <a:graphicFrameLocks noGrp="1"/>
          </p:cNvGraphicFramePr>
          <p:nvPr/>
        </p:nvGraphicFramePr>
        <p:xfrm>
          <a:off x="803571" y="4668411"/>
          <a:ext cx="3768430" cy="440071"/>
        </p:xfrm>
        <a:graphic>
          <a:graphicData uri="http://schemas.openxmlformats.org/drawingml/2006/table">
            <a:tbl>
              <a:tblPr firstRow="1" firstCol="1" bandRow="1">
                <a:tableStyleId>{69012ECD-51FC-41F1-AA8D-1B2483CD663E}</a:tableStyleId>
              </a:tblPr>
              <a:tblGrid>
                <a:gridCol w="954111">
                  <a:extLst>
                    <a:ext uri="{9D8B030D-6E8A-4147-A177-3AD203B41FA5}">
                      <a16:colId xmlns:a16="http://schemas.microsoft.com/office/drawing/2014/main" val="2140546836"/>
                    </a:ext>
                  </a:extLst>
                </a:gridCol>
                <a:gridCol w="793062">
                  <a:extLst>
                    <a:ext uri="{9D8B030D-6E8A-4147-A177-3AD203B41FA5}">
                      <a16:colId xmlns:a16="http://schemas.microsoft.com/office/drawing/2014/main" val="1646518818"/>
                    </a:ext>
                  </a:extLst>
                </a:gridCol>
                <a:gridCol w="705334">
                  <a:extLst>
                    <a:ext uri="{9D8B030D-6E8A-4147-A177-3AD203B41FA5}">
                      <a16:colId xmlns:a16="http://schemas.microsoft.com/office/drawing/2014/main" val="3482560500"/>
                    </a:ext>
                  </a:extLst>
                </a:gridCol>
                <a:gridCol w="677261">
                  <a:extLst>
                    <a:ext uri="{9D8B030D-6E8A-4147-A177-3AD203B41FA5}">
                      <a16:colId xmlns:a16="http://schemas.microsoft.com/office/drawing/2014/main" val="4112785135"/>
                    </a:ext>
                  </a:extLst>
                </a:gridCol>
                <a:gridCol w="638662">
                  <a:extLst>
                    <a:ext uri="{9D8B030D-6E8A-4147-A177-3AD203B41FA5}">
                      <a16:colId xmlns:a16="http://schemas.microsoft.com/office/drawing/2014/main" val="315645113"/>
                    </a:ext>
                  </a:extLst>
                </a:gridCol>
              </a:tblGrid>
              <a:tr h="172432">
                <a:tc rowSpan="2">
                  <a:txBody>
                    <a:bodyPr/>
                    <a:lstStyle/>
                    <a:p>
                      <a:pPr algn="ctr">
                        <a:spcAft>
                          <a:spcPts val="0"/>
                        </a:spcAft>
                      </a:pPr>
                      <a:r>
                        <a:rPr lang="fr-FR" sz="900" noProof="0" dirty="0">
                          <a:effectLst/>
                        </a:rPr>
                        <a:t>SGLT2 vs</a:t>
                      </a:r>
                      <a:br>
                        <a:rPr lang="fr-FR" sz="900" noProof="0" dirty="0">
                          <a:effectLst/>
                        </a:rPr>
                      </a:br>
                      <a:r>
                        <a:rPr lang="fr-FR" sz="900" noProof="0" dirty="0">
                          <a:effectLst/>
                        </a:rPr>
                        <a:t>SGLT1</a:t>
                      </a:r>
                      <a:endParaRPr lang="fr-FR" sz="900" b="1" noProof="0" dirty="0">
                        <a:solidFill>
                          <a:schemeClr val="tx1"/>
                        </a:solidFill>
                        <a:effectLst/>
                        <a:latin typeface="Arial"/>
                        <a:ea typeface="Calibri" panose="020F0502020204030204" pitchFamily="34" charset="0"/>
                        <a:cs typeface="Arial"/>
                      </a:endParaRPr>
                    </a:p>
                  </a:txBody>
                  <a:tcPr marL="67458" marR="67458" marT="0" marB="0" anchor="b"/>
                </a:tc>
                <a:tc>
                  <a:txBody>
                    <a:bodyPr/>
                    <a:lstStyle/>
                    <a:p>
                      <a:pPr algn="ctr">
                        <a:spcAft>
                          <a:spcPts val="0"/>
                        </a:spcAft>
                      </a:pPr>
                      <a:r>
                        <a:rPr lang="fr-FR" sz="800" noProof="0" dirty="0" err="1">
                          <a:effectLst/>
                        </a:rPr>
                        <a:t>Empa</a:t>
                      </a:r>
                      <a:endParaRPr lang="fr-FR" sz="800" noProof="0" dirty="0">
                        <a:solidFill>
                          <a:schemeClr val="bg1"/>
                        </a:solidFill>
                        <a:effectLst/>
                        <a:latin typeface="Arial"/>
                        <a:ea typeface="Calibri" panose="020F0502020204030204" pitchFamily="34" charset="0"/>
                        <a:cs typeface="Arial"/>
                      </a:endParaRPr>
                    </a:p>
                  </a:txBody>
                  <a:tcPr marL="67458" marR="67458" marT="0" marB="0" anchor="ctr"/>
                </a:tc>
                <a:tc>
                  <a:txBody>
                    <a:bodyPr/>
                    <a:lstStyle/>
                    <a:p>
                      <a:pPr algn="ctr">
                        <a:spcAft>
                          <a:spcPts val="0"/>
                        </a:spcAft>
                      </a:pPr>
                      <a:r>
                        <a:rPr lang="fr-FR" sz="800" noProof="0" dirty="0" err="1">
                          <a:effectLst/>
                        </a:rPr>
                        <a:t>Ertu</a:t>
                      </a:r>
                      <a:endParaRPr lang="fr-FR" sz="800" noProof="0" dirty="0">
                        <a:solidFill>
                          <a:schemeClr val="bg1"/>
                        </a:solidFill>
                        <a:effectLst/>
                        <a:latin typeface="Arial"/>
                        <a:ea typeface="Calibri" panose="020F0502020204030204" pitchFamily="34" charset="0"/>
                        <a:cs typeface="Arial"/>
                      </a:endParaRPr>
                    </a:p>
                  </a:txBody>
                  <a:tcPr marL="67458" marR="67458" marT="0" marB="0" anchor="ctr"/>
                </a:tc>
                <a:tc>
                  <a:txBody>
                    <a:bodyPr/>
                    <a:lstStyle/>
                    <a:p>
                      <a:pPr algn="ctr">
                        <a:spcAft>
                          <a:spcPts val="0"/>
                        </a:spcAft>
                      </a:pPr>
                      <a:r>
                        <a:rPr lang="fr-FR" sz="800" noProof="0" dirty="0">
                          <a:effectLst/>
                        </a:rPr>
                        <a:t>Cana</a:t>
                      </a:r>
                      <a:endParaRPr lang="fr-FR" sz="800" noProof="0" dirty="0">
                        <a:solidFill>
                          <a:schemeClr val="bg1"/>
                        </a:solidFill>
                        <a:effectLst/>
                        <a:latin typeface="Arial"/>
                        <a:ea typeface="Calibri" panose="020F0502020204030204" pitchFamily="34" charset="0"/>
                        <a:cs typeface="Arial"/>
                      </a:endParaRPr>
                    </a:p>
                  </a:txBody>
                  <a:tcPr marL="67458" marR="67458" marT="0" marB="0" anchor="ctr"/>
                </a:tc>
                <a:tc>
                  <a:txBody>
                    <a:bodyPr/>
                    <a:lstStyle/>
                    <a:p>
                      <a:pPr algn="ctr">
                        <a:spcAft>
                          <a:spcPts val="0"/>
                        </a:spcAft>
                      </a:pPr>
                      <a:r>
                        <a:rPr lang="fr-FR" sz="1000" noProof="0" dirty="0">
                          <a:effectLst/>
                        </a:rPr>
                        <a:t>  </a:t>
                      </a:r>
                      <a:r>
                        <a:rPr lang="fr-FR" sz="800" kern="1200" noProof="0" dirty="0" err="1">
                          <a:effectLst/>
                        </a:rPr>
                        <a:t>Dapa</a:t>
                      </a:r>
                      <a:endParaRPr lang="fr-FR" sz="800" kern="1200" noProof="0" dirty="0">
                        <a:solidFill>
                          <a:schemeClr val="bg1"/>
                        </a:solidFill>
                        <a:effectLst/>
                        <a:latin typeface="Arial"/>
                        <a:ea typeface="+mn-ea"/>
                        <a:cs typeface="Arial"/>
                      </a:endParaRPr>
                    </a:p>
                  </a:txBody>
                  <a:tcPr marL="67458" marR="67458" marT="0" marB="0" anchor="ctr"/>
                </a:tc>
                <a:extLst>
                  <a:ext uri="{0D108BD9-81ED-4DB2-BD59-A6C34878D82A}">
                    <a16:rowId xmlns:a16="http://schemas.microsoft.com/office/drawing/2014/main" val="3041248091"/>
                  </a:ext>
                </a:extLst>
              </a:tr>
              <a:tr h="267639">
                <a:tc vMerge="1">
                  <a:txBody>
                    <a:bodyPr/>
                    <a:lstStyle/>
                    <a:p>
                      <a:pPr algn="ctr">
                        <a:spcAft>
                          <a:spcPts val="0"/>
                        </a:spcAft>
                      </a:pPr>
                      <a:endParaRPr lang="fr-FR" sz="1200" noProof="0" dirty="0">
                        <a:solidFill>
                          <a:schemeClr val="tx1"/>
                        </a:solidFill>
                        <a:effectLst/>
                        <a:latin typeface="Arial"/>
                        <a:ea typeface="Calibri" panose="020F0502020204030204" pitchFamily="34" charset="0"/>
                        <a:cs typeface="Arial"/>
                      </a:endParaRPr>
                    </a:p>
                  </a:txBody>
                  <a:tcPr marL="67458" marR="6745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E7E9"/>
                    </a:solidFill>
                  </a:tcPr>
                </a:tc>
                <a:tc>
                  <a:txBody>
                    <a:bodyPr/>
                    <a:lstStyle/>
                    <a:p>
                      <a:pPr algn="ctr">
                        <a:spcAft>
                          <a:spcPts val="0"/>
                        </a:spcAft>
                      </a:pPr>
                      <a:r>
                        <a:rPr lang="fr-FR" sz="800" noProof="0" dirty="0">
                          <a:effectLst/>
                        </a:rPr>
                        <a:t>5000</a:t>
                      </a:r>
                      <a:r>
                        <a:rPr lang="fr-FR" sz="800" baseline="30000" noProof="0" dirty="0">
                          <a:effectLst/>
                        </a:rPr>
                        <a:t>2</a:t>
                      </a:r>
                      <a:endParaRPr lang="fr-FR" sz="800" baseline="30000" noProof="0" dirty="0">
                        <a:solidFill>
                          <a:schemeClr val="tx1"/>
                        </a:solidFill>
                        <a:effectLst/>
                        <a:latin typeface="Arial"/>
                        <a:ea typeface="Calibri" panose="020F0502020204030204" pitchFamily="34" charset="0"/>
                        <a:cs typeface="Arial"/>
                      </a:endParaRPr>
                    </a:p>
                  </a:txBody>
                  <a:tcPr marL="67458" marR="67458" marT="0" marB="0" anchor="ctr"/>
                </a:tc>
                <a:tc>
                  <a:txBody>
                    <a:bodyPr/>
                    <a:lstStyle/>
                    <a:p>
                      <a:pPr marL="0" algn="ctr" defTabSz="457200" rtl="0" eaLnBrk="1" latinLnBrk="0" hangingPunct="1">
                        <a:spcAft>
                          <a:spcPts val="0"/>
                        </a:spcAft>
                      </a:pPr>
                      <a:r>
                        <a:rPr lang="fr-FR" sz="800" kern="1200" noProof="0" dirty="0">
                          <a:effectLst/>
                        </a:rPr>
                        <a:t>2000</a:t>
                      </a:r>
                      <a:r>
                        <a:rPr lang="fr-FR" sz="800" kern="1200" baseline="30000" noProof="0" dirty="0">
                          <a:effectLst/>
                        </a:rPr>
                        <a:t>4</a:t>
                      </a:r>
                      <a:endParaRPr lang="fr-FR" sz="800" kern="1200" baseline="30000" noProof="0" dirty="0">
                        <a:solidFill>
                          <a:schemeClr val="tx1"/>
                        </a:solidFill>
                        <a:effectLst/>
                        <a:latin typeface="Arial"/>
                        <a:ea typeface="Calibri" panose="020F0502020204030204" pitchFamily="34" charset="0"/>
                        <a:cs typeface="Arial"/>
                      </a:endParaRPr>
                    </a:p>
                  </a:txBody>
                  <a:tcPr marL="67458" marR="67458" marT="0" marB="0" anchor="ctr"/>
                </a:tc>
                <a:tc>
                  <a:txBody>
                    <a:bodyPr/>
                    <a:lstStyle/>
                    <a:p>
                      <a:pPr algn="ctr">
                        <a:spcAft>
                          <a:spcPts val="0"/>
                        </a:spcAft>
                      </a:pPr>
                      <a:r>
                        <a:rPr lang="fr-FR" sz="800" noProof="0" dirty="0">
                          <a:effectLst/>
                        </a:rPr>
                        <a:t>160</a:t>
                      </a:r>
                      <a:r>
                        <a:rPr lang="fr-FR" sz="800" baseline="30000" noProof="0" dirty="0">
                          <a:effectLst/>
                        </a:rPr>
                        <a:t>3</a:t>
                      </a:r>
                      <a:endParaRPr lang="fr-FR" sz="800" baseline="30000" noProof="0" dirty="0">
                        <a:solidFill>
                          <a:schemeClr val="tx1"/>
                        </a:solidFill>
                        <a:effectLst/>
                        <a:latin typeface="Arial"/>
                        <a:ea typeface="Calibri" panose="020F0502020204030204" pitchFamily="34" charset="0"/>
                        <a:cs typeface="Arial"/>
                      </a:endParaRPr>
                    </a:p>
                  </a:txBody>
                  <a:tcPr marL="67458" marR="67458" marT="0" marB="0" anchor="ctr"/>
                </a:tc>
                <a:tc>
                  <a:txBody>
                    <a:bodyPr/>
                    <a:lstStyle/>
                    <a:p>
                      <a:pPr algn="ctr">
                        <a:spcAft>
                          <a:spcPts val="0"/>
                        </a:spcAft>
                      </a:pPr>
                      <a:r>
                        <a:rPr lang="fr-FR" sz="900" noProof="0" dirty="0">
                          <a:effectLst/>
                        </a:rPr>
                        <a:t>1400</a:t>
                      </a:r>
                      <a:r>
                        <a:rPr lang="fr-FR" sz="900" baseline="30000" noProof="0" dirty="0">
                          <a:effectLst/>
                        </a:rPr>
                        <a:t>1,3</a:t>
                      </a:r>
                      <a:endParaRPr lang="fr-FR" sz="900" b="1" baseline="30000" noProof="0" dirty="0">
                        <a:solidFill>
                          <a:schemeClr val="tx1"/>
                        </a:solidFill>
                        <a:effectLst/>
                        <a:latin typeface="Arial"/>
                        <a:ea typeface="Calibri" panose="020F0502020204030204" pitchFamily="34" charset="0"/>
                        <a:cs typeface="Arial"/>
                      </a:endParaRPr>
                    </a:p>
                  </a:txBody>
                  <a:tcPr marL="67458" marR="67458" marT="0" marB="0" anchor="ctr"/>
                </a:tc>
                <a:extLst>
                  <a:ext uri="{0D108BD9-81ED-4DB2-BD59-A6C34878D82A}">
                    <a16:rowId xmlns:a16="http://schemas.microsoft.com/office/drawing/2014/main" val="3165208097"/>
                  </a:ext>
                </a:extLst>
              </a:tr>
            </a:tbl>
          </a:graphicData>
        </a:graphic>
      </p:graphicFrame>
      <p:sp>
        <p:nvSpPr>
          <p:cNvPr id="11" name="Espace réservé du texte 3">
            <a:extLst>
              <a:ext uri="{FF2B5EF4-FFF2-40B4-BE49-F238E27FC236}">
                <a16:creationId xmlns:a16="http://schemas.microsoft.com/office/drawing/2014/main" id="{11326B33-09AB-4657-B134-3BD8978C5295}"/>
              </a:ext>
            </a:extLst>
          </p:cNvPr>
          <p:cNvSpPr txBox="1">
            <a:spLocks/>
          </p:cNvSpPr>
          <p:nvPr/>
        </p:nvSpPr>
        <p:spPr>
          <a:xfrm>
            <a:off x="4769708" y="2353001"/>
            <a:ext cx="3979005" cy="2902239"/>
          </a:xfrm>
          <a:prstGeom prst="rect">
            <a:avLst/>
          </a:prstGeom>
        </p:spPr>
        <p:txBody>
          <a:bodyPr lIns="90000" tIns="46800" rIns="90000" bIns="46800" anchor="ctr"/>
          <a:lstStyle>
            <a:lvl1pPr marL="0" indent="0" algn="l" defTabSz="457200" rtl="0" eaLnBrk="1" latinLnBrk="0" hangingPunct="1">
              <a:spcBef>
                <a:spcPts val="1200"/>
              </a:spcBef>
              <a:buFontTx/>
              <a:buNone/>
              <a:defRPr sz="2400" b="0" kern="1200">
                <a:solidFill>
                  <a:schemeClr val="tx2"/>
                </a:solidFill>
                <a:latin typeface="Arial" pitchFamily="34" charset="0"/>
                <a:ea typeface="+mn-ea"/>
                <a:cs typeface="Arial" pitchFamily="34" charset="0"/>
              </a:defRPr>
            </a:lvl1pPr>
            <a:lvl2pPr marL="360000" indent="-180000" algn="l" defTabSz="457200" rtl="0" eaLnBrk="1" latinLnBrk="0" hangingPunct="1">
              <a:spcBef>
                <a:spcPts val="300"/>
              </a:spcBef>
              <a:buClr>
                <a:schemeClr val="tx1">
                  <a:lumMod val="65000"/>
                  <a:lumOff val="35000"/>
                </a:schemeClr>
              </a:buClr>
              <a:buFont typeface="Arial" panose="020B0604020202020204" pitchFamily="34" charset="0"/>
              <a:buChar char="•"/>
              <a:defRPr sz="2000" kern="1200">
                <a:solidFill>
                  <a:schemeClr val="tx1">
                    <a:lumMod val="65000"/>
                    <a:lumOff val="35000"/>
                  </a:schemeClr>
                </a:solidFill>
                <a:latin typeface="+mn-lt"/>
                <a:ea typeface="+mn-ea"/>
                <a:cs typeface="+mn-cs"/>
              </a:defRPr>
            </a:lvl2pPr>
            <a:lvl3pPr marL="540000" indent="-180000" algn="l" defTabSz="457200" rtl="0" eaLnBrk="1" latinLnBrk="0" hangingPunct="1">
              <a:spcBef>
                <a:spcPts val="0"/>
              </a:spcBef>
              <a:buClr>
                <a:schemeClr val="bg1">
                  <a:lumMod val="50000"/>
                </a:schemeClr>
              </a:buClr>
              <a:buFont typeface="Arial" panose="020B0604020202020204" pitchFamily="34" charset="0"/>
              <a:buChar char="−"/>
              <a:defRPr sz="1600" kern="1200">
                <a:solidFill>
                  <a:schemeClr val="bg1">
                    <a:lumMod val="50000"/>
                  </a:schemeClr>
                </a:solidFill>
                <a:latin typeface="+mn-lt"/>
                <a:ea typeface="+mn-ea"/>
                <a:cs typeface="+mn-cs"/>
              </a:defRPr>
            </a:lvl3pPr>
            <a:lvl4pPr marL="720000" indent="-180000" algn="l" defTabSz="457200" rtl="0" eaLnBrk="1" latinLnBrk="0" hangingPunct="1">
              <a:spcBef>
                <a:spcPts val="0"/>
              </a:spcBef>
              <a:buClr>
                <a:schemeClr val="tx2"/>
              </a:buClr>
              <a:buFont typeface="Arial"/>
              <a:buChar char="–"/>
              <a:defRPr sz="1400" kern="1200">
                <a:solidFill>
                  <a:schemeClr val="tx1"/>
                </a:solidFill>
                <a:latin typeface="+mn-lt"/>
                <a:ea typeface="+mn-ea"/>
                <a:cs typeface="+mn-cs"/>
              </a:defRPr>
            </a:lvl4pPr>
            <a:lvl5pPr marL="639900" indent="-213300" algn="l" defTabSz="457200" rtl="0" eaLnBrk="1" latinLnBrk="0" hangingPunct="1">
              <a:spcBef>
                <a:spcPts val="225"/>
              </a:spcBef>
              <a:buClr>
                <a:schemeClr val="tx2"/>
              </a:buClr>
              <a:buFont typeface="Arial"/>
              <a:buChar char="»"/>
              <a:defRPr sz="105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57189">
              <a:spcBef>
                <a:spcPts val="0"/>
              </a:spcBef>
              <a:defRPr/>
            </a:pPr>
            <a:r>
              <a:rPr lang="fr-FR" sz="1600" b="1" dirty="0">
                <a:solidFill>
                  <a:schemeClr val="accent1"/>
                </a:solidFill>
                <a:latin typeface="Arial"/>
              </a:rPr>
              <a:t>Effets métaboliques iSGLT2</a:t>
            </a:r>
            <a:r>
              <a:rPr lang="fr-FR" sz="1600" b="1" baseline="30000" dirty="0">
                <a:solidFill>
                  <a:schemeClr val="accent1"/>
                </a:solidFill>
                <a:latin typeface="Arial"/>
              </a:rPr>
              <a:t>5</a:t>
            </a:r>
          </a:p>
          <a:p>
            <a:pPr marL="359991" lvl="1" indent="-179996" defTabSz="457189">
              <a:spcBef>
                <a:spcPts val="0"/>
              </a:spcBef>
              <a:buClr>
                <a:srgbClr val="000000">
                  <a:lumMod val="65000"/>
                  <a:lumOff val="35000"/>
                </a:srgbClr>
              </a:buClr>
              <a:defRPr/>
            </a:pPr>
            <a:r>
              <a:rPr lang="fr-FR" sz="1200" dirty="0">
                <a:solidFill>
                  <a:srgbClr val="000000">
                    <a:lumMod val="65000"/>
                    <a:lumOff val="35000"/>
                  </a:srgbClr>
                </a:solidFill>
                <a:latin typeface="Arial"/>
              </a:rPr>
              <a:t>Diminution HbA1</a:t>
            </a:r>
            <a:r>
              <a:rPr lang="fr-FR" sz="1200" baseline="-25000" dirty="0">
                <a:solidFill>
                  <a:srgbClr val="000000">
                    <a:lumMod val="65000"/>
                    <a:lumOff val="35000"/>
                  </a:srgbClr>
                </a:solidFill>
                <a:latin typeface="Arial"/>
              </a:rPr>
              <a:t>c</a:t>
            </a:r>
            <a:r>
              <a:rPr lang="fr-FR" sz="1200" dirty="0">
                <a:solidFill>
                  <a:srgbClr val="000000">
                    <a:lumMod val="65000"/>
                    <a:lumOff val="35000"/>
                  </a:srgbClr>
                </a:solidFill>
                <a:latin typeface="Arial"/>
              </a:rPr>
              <a:t> de l’ordre de - 0,6 % à -0,8 %</a:t>
            </a:r>
          </a:p>
          <a:p>
            <a:pPr marL="359991" lvl="1" indent="-179996" defTabSz="457189">
              <a:spcBef>
                <a:spcPts val="0"/>
              </a:spcBef>
              <a:buClr>
                <a:srgbClr val="000000">
                  <a:lumMod val="65000"/>
                  <a:lumOff val="35000"/>
                </a:srgbClr>
              </a:buClr>
              <a:defRPr/>
            </a:pPr>
            <a:r>
              <a:rPr lang="fr-FR" sz="1200" dirty="0">
                <a:solidFill>
                  <a:srgbClr val="000000">
                    <a:lumMod val="65000"/>
                    <a:lumOff val="35000"/>
                  </a:srgbClr>
                </a:solidFill>
                <a:latin typeface="Arial"/>
              </a:rPr>
              <a:t>Perte pondérale de 3 à 5 Kg</a:t>
            </a:r>
          </a:p>
          <a:p>
            <a:pPr marL="359991" lvl="1" indent="-179996" defTabSz="457189">
              <a:spcBef>
                <a:spcPts val="0"/>
              </a:spcBef>
              <a:buClr>
                <a:srgbClr val="000000">
                  <a:lumMod val="65000"/>
                  <a:lumOff val="35000"/>
                </a:srgbClr>
              </a:buClr>
              <a:defRPr/>
            </a:pPr>
            <a:r>
              <a:rPr lang="fr-FR" sz="1200" dirty="0">
                <a:solidFill>
                  <a:srgbClr val="000000">
                    <a:lumMod val="65000"/>
                    <a:lumOff val="35000"/>
                  </a:srgbClr>
                </a:solidFill>
                <a:latin typeface="Arial"/>
              </a:rPr>
              <a:t>Baisse de la PAS de l’ordre de - 3 à - 4 mm Hg</a:t>
            </a:r>
          </a:p>
          <a:p>
            <a:pPr marL="359991" lvl="1" indent="-179996" defTabSz="457189">
              <a:spcBef>
                <a:spcPts val="0"/>
              </a:spcBef>
              <a:buClr>
                <a:srgbClr val="000000">
                  <a:lumMod val="65000"/>
                  <a:lumOff val="35000"/>
                </a:srgbClr>
              </a:buClr>
              <a:defRPr/>
            </a:pPr>
            <a:r>
              <a:rPr lang="fr-FR" sz="1200" dirty="0">
                <a:solidFill>
                  <a:srgbClr val="000000">
                    <a:lumMod val="65000"/>
                    <a:lumOff val="35000"/>
                  </a:srgbClr>
                </a:solidFill>
                <a:latin typeface="Arial"/>
              </a:rPr>
              <a:t>Particularité de ces effets</a:t>
            </a:r>
          </a:p>
          <a:p>
            <a:pPr marL="539987" lvl="2" indent="-179996" defTabSz="457189">
              <a:buClr>
                <a:srgbClr val="FFFFFF">
                  <a:lumMod val="50000"/>
                </a:srgbClr>
              </a:buClr>
              <a:defRPr/>
            </a:pPr>
            <a:r>
              <a:rPr lang="fr-FR" sz="1100" dirty="0">
                <a:solidFill>
                  <a:srgbClr val="FFFFFF">
                    <a:lumMod val="50000"/>
                  </a:srgbClr>
                </a:solidFill>
                <a:latin typeface="Arial"/>
              </a:rPr>
              <a:t>Absence de non répondeurs sous réserve d’une fonction rénale conservée</a:t>
            </a:r>
          </a:p>
          <a:p>
            <a:pPr marL="539987" lvl="2" indent="-179996" defTabSz="457189">
              <a:buClr>
                <a:srgbClr val="FFFFFF">
                  <a:lumMod val="50000"/>
                </a:srgbClr>
              </a:buClr>
              <a:defRPr/>
            </a:pPr>
            <a:r>
              <a:rPr lang="fr-FR" sz="1100" dirty="0">
                <a:solidFill>
                  <a:srgbClr val="FFFFFF">
                    <a:lumMod val="50000"/>
                  </a:srgbClr>
                </a:solidFill>
                <a:latin typeface="Arial"/>
              </a:rPr>
              <a:t>Risque d’hypoglycémie uniquement en association aux SU ou à l’insuline</a:t>
            </a:r>
          </a:p>
        </p:txBody>
      </p:sp>
      <p:grpSp>
        <p:nvGrpSpPr>
          <p:cNvPr id="12" name="Groupe 11">
            <a:extLst>
              <a:ext uri="{FF2B5EF4-FFF2-40B4-BE49-F238E27FC236}">
                <a16:creationId xmlns:a16="http://schemas.microsoft.com/office/drawing/2014/main" id="{313046E9-DE1C-45BD-9548-446EB7A87C90}"/>
              </a:ext>
            </a:extLst>
          </p:cNvPr>
          <p:cNvGrpSpPr/>
          <p:nvPr/>
        </p:nvGrpSpPr>
        <p:grpSpPr>
          <a:xfrm>
            <a:off x="803571" y="2880091"/>
            <a:ext cx="3768430" cy="1683878"/>
            <a:chOff x="803570" y="2299218"/>
            <a:chExt cx="3768430" cy="1683878"/>
          </a:xfrm>
        </p:grpSpPr>
        <p:pic>
          <p:nvPicPr>
            <p:cNvPr id="13" name="Image 12">
              <a:extLst>
                <a:ext uri="{FF2B5EF4-FFF2-40B4-BE49-F238E27FC236}">
                  <a16:creationId xmlns:a16="http://schemas.microsoft.com/office/drawing/2014/main" id="{1277F77D-7C20-4DF2-9D0A-15D186AE6BDC}"/>
                </a:ext>
              </a:extLst>
            </p:cNvPr>
            <p:cNvPicPr>
              <a:picLocks noChangeAspect="1"/>
            </p:cNvPicPr>
            <p:nvPr/>
          </p:nvPicPr>
          <p:blipFill rotWithShape="1">
            <a:blip r:embed="rId2"/>
            <a:srcRect l="2086" b="8940"/>
            <a:stretch/>
          </p:blipFill>
          <p:spPr>
            <a:xfrm>
              <a:off x="803570" y="2299218"/>
              <a:ext cx="3768430" cy="1683878"/>
            </a:xfrm>
            <a:prstGeom prst="rect">
              <a:avLst/>
            </a:prstGeom>
            <a:ln>
              <a:solidFill>
                <a:schemeClr val="tx1">
                  <a:lumMod val="50000"/>
                  <a:lumOff val="50000"/>
                </a:schemeClr>
              </a:solidFill>
            </a:ln>
          </p:spPr>
        </p:pic>
        <p:sp>
          <p:nvSpPr>
            <p:cNvPr id="14" name="ZoneTexte 13">
              <a:extLst>
                <a:ext uri="{FF2B5EF4-FFF2-40B4-BE49-F238E27FC236}">
                  <a16:creationId xmlns:a16="http://schemas.microsoft.com/office/drawing/2014/main" id="{418C0C50-F394-4E5F-86C0-0F21C7603F25}"/>
                </a:ext>
              </a:extLst>
            </p:cNvPr>
            <p:cNvSpPr txBox="1"/>
            <p:nvPr/>
          </p:nvSpPr>
          <p:spPr>
            <a:xfrm>
              <a:off x="1685925" y="2306380"/>
              <a:ext cx="498303" cy="215444"/>
            </a:xfrm>
            <a:prstGeom prst="rect">
              <a:avLst/>
            </a:prstGeom>
            <a:solidFill>
              <a:schemeClr val="bg1"/>
            </a:solidFill>
          </p:spPr>
          <p:txBody>
            <a:bodyPr wrap="square" lIns="0" tIns="0" rIns="0" bIns="0" rtlCol="0" anchor="ctr">
              <a:noAutofit/>
            </a:bodyPr>
            <a:lstStyle/>
            <a:p>
              <a:pPr algn="ctr" defTabSz="457189">
                <a:defRPr/>
              </a:pPr>
              <a:r>
                <a:rPr lang="fr-FR" sz="700" dirty="0">
                  <a:solidFill>
                    <a:srgbClr val="000000"/>
                  </a:solidFill>
                  <a:latin typeface="Arial"/>
                </a:rPr>
                <a:t>Glomérule</a:t>
              </a:r>
            </a:p>
          </p:txBody>
        </p:sp>
        <p:sp>
          <p:nvSpPr>
            <p:cNvPr id="15" name="ZoneTexte 14">
              <a:extLst>
                <a:ext uri="{FF2B5EF4-FFF2-40B4-BE49-F238E27FC236}">
                  <a16:creationId xmlns:a16="http://schemas.microsoft.com/office/drawing/2014/main" id="{BD7F3EBA-A82F-4F9B-A6D2-BBF6DB78B873}"/>
                </a:ext>
              </a:extLst>
            </p:cNvPr>
            <p:cNvSpPr txBox="1"/>
            <p:nvPr/>
          </p:nvSpPr>
          <p:spPr>
            <a:xfrm>
              <a:off x="2359515" y="2306380"/>
              <a:ext cx="656540" cy="215444"/>
            </a:xfrm>
            <a:prstGeom prst="rect">
              <a:avLst/>
            </a:prstGeom>
            <a:solidFill>
              <a:schemeClr val="bg1"/>
            </a:solidFill>
          </p:spPr>
          <p:txBody>
            <a:bodyPr wrap="square" lIns="0" tIns="0" rIns="0" bIns="0" rtlCol="0" anchor="ctr">
              <a:noAutofit/>
            </a:bodyPr>
            <a:lstStyle/>
            <a:p>
              <a:pPr algn="ctr" defTabSz="457189">
                <a:defRPr/>
              </a:pPr>
              <a:r>
                <a:rPr lang="fr-FR" sz="700" dirty="0">
                  <a:solidFill>
                    <a:srgbClr val="000000"/>
                  </a:solidFill>
                  <a:latin typeface="Arial"/>
                </a:rPr>
                <a:t>Tubule </a:t>
              </a:r>
              <a:br>
                <a:rPr lang="fr-FR" sz="700" dirty="0">
                  <a:solidFill>
                    <a:srgbClr val="000000"/>
                  </a:solidFill>
                  <a:latin typeface="Arial"/>
                </a:rPr>
              </a:br>
              <a:r>
                <a:rPr lang="fr-FR" sz="700" dirty="0">
                  <a:solidFill>
                    <a:srgbClr val="000000"/>
                  </a:solidFill>
                  <a:latin typeface="Arial"/>
                </a:rPr>
                <a:t>proximale</a:t>
              </a:r>
            </a:p>
          </p:txBody>
        </p:sp>
        <p:sp>
          <p:nvSpPr>
            <p:cNvPr id="16" name="ZoneTexte 15">
              <a:extLst>
                <a:ext uri="{FF2B5EF4-FFF2-40B4-BE49-F238E27FC236}">
                  <a16:creationId xmlns:a16="http://schemas.microsoft.com/office/drawing/2014/main" id="{4A46B8BD-E02B-45E4-9F67-905EB5CFB35F}"/>
                </a:ext>
              </a:extLst>
            </p:cNvPr>
            <p:cNvSpPr txBox="1"/>
            <p:nvPr/>
          </p:nvSpPr>
          <p:spPr>
            <a:xfrm>
              <a:off x="3314700" y="2302811"/>
              <a:ext cx="419785" cy="215444"/>
            </a:xfrm>
            <a:prstGeom prst="rect">
              <a:avLst/>
            </a:prstGeom>
            <a:solidFill>
              <a:schemeClr val="bg1"/>
            </a:solidFill>
          </p:spPr>
          <p:txBody>
            <a:bodyPr wrap="square" lIns="0" tIns="0" rIns="0" bIns="0" rtlCol="0" anchor="ctr">
              <a:noAutofit/>
            </a:bodyPr>
            <a:lstStyle/>
            <a:p>
              <a:pPr algn="ctr" defTabSz="457189">
                <a:defRPr/>
              </a:pPr>
              <a:r>
                <a:rPr lang="fr-FR" sz="700" dirty="0">
                  <a:solidFill>
                    <a:srgbClr val="000000"/>
                  </a:solidFill>
                  <a:latin typeface="Arial"/>
                </a:rPr>
                <a:t>Tubule </a:t>
              </a:r>
              <a:br>
                <a:rPr lang="fr-FR" sz="700" dirty="0">
                  <a:solidFill>
                    <a:srgbClr val="000000"/>
                  </a:solidFill>
                  <a:latin typeface="Arial"/>
                </a:rPr>
              </a:br>
              <a:r>
                <a:rPr lang="fr-FR" sz="700" dirty="0">
                  <a:solidFill>
                    <a:srgbClr val="000000"/>
                  </a:solidFill>
                  <a:latin typeface="Arial"/>
                </a:rPr>
                <a:t>distale</a:t>
              </a:r>
            </a:p>
          </p:txBody>
        </p:sp>
        <p:sp>
          <p:nvSpPr>
            <p:cNvPr id="17" name="ZoneTexte 16">
              <a:extLst>
                <a:ext uri="{FF2B5EF4-FFF2-40B4-BE49-F238E27FC236}">
                  <a16:creationId xmlns:a16="http://schemas.microsoft.com/office/drawing/2014/main" id="{C601B417-F171-4C9E-B8E5-3D7AC73E0782}"/>
                </a:ext>
              </a:extLst>
            </p:cNvPr>
            <p:cNvSpPr txBox="1"/>
            <p:nvPr/>
          </p:nvSpPr>
          <p:spPr>
            <a:xfrm>
              <a:off x="3753670" y="2302811"/>
              <a:ext cx="595213" cy="215444"/>
            </a:xfrm>
            <a:prstGeom prst="rect">
              <a:avLst/>
            </a:prstGeom>
            <a:solidFill>
              <a:schemeClr val="bg1"/>
            </a:solidFill>
          </p:spPr>
          <p:txBody>
            <a:bodyPr wrap="square" lIns="0" tIns="0" rIns="0" bIns="0" rtlCol="0" anchor="ctr">
              <a:noAutofit/>
            </a:bodyPr>
            <a:lstStyle/>
            <a:p>
              <a:pPr algn="ctr" defTabSz="457189">
                <a:defRPr/>
              </a:pPr>
              <a:r>
                <a:rPr lang="fr-FR" sz="700" dirty="0">
                  <a:solidFill>
                    <a:srgbClr val="000000"/>
                  </a:solidFill>
                  <a:latin typeface="Arial"/>
                </a:rPr>
                <a:t>Tube </a:t>
              </a:r>
              <a:br>
                <a:rPr lang="fr-FR" sz="700" dirty="0">
                  <a:solidFill>
                    <a:srgbClr val="000000"/>
                  </a:solidFill>
                  <a:latin typeface="Arial"/>
                </a:rPr>
              </a:br>
              <a:r>
                <a:rPr lang="fr-FR" sz="700" dirty="0">
                  <a:solidFill>
                    <a:srgbClr val="000000"/>
                  </a:solidFill>
                  <a:latin typeface="Arial"/>
                </a:rPr>
                <a:t>collecteur</a:t>
              </a:r>
            </a:p>
          </p:txBody>
        </p:sp>
        <p:sp>
          <p:nvSpPr>
            <p:cNvPr id="18" name="ZoneTexte 17">
              <a:extLst>
                <a:ext uri="{FF2B5EF4-FFF2-40B4-BE49-F238E27FC236}">
                  <a16:creationId xmlns:a16="http://schemas.microsoft.com/office/drawing/2014/main" id="{985CD01D-A486-4A57-A18C-59A9E0C13C33}"/>
                </a:ext>
              </a:extLst>
            </p:cNvPr>
            <p:cNvSpPr txBox="1"/>
            <p:nvPr/>
          </p:nvSpPr>
          <p:spPr>
            <a:xfrm>
              <a:off x="2253346" y="3738124"/>
              <a:ext cx="656541" cy="215444"/>
            </a:xfrm>
            <a:prstGeom prst="rect">
              <a:avLst/>
            </a:prstGeom>
            <a:solidFill>
              <a:schemeClr val="bg1"/>
            </a:solidFill>
          </p:spPr>
          <p:txBody>
            <a:bodyPr wrap="square" lIns="0" tIns="0" rIns="0" bIns="0" rtlCol="0" anchor="ctr">
              <a:noAutofit/>
            </a:bodyPr>
            <a:lstStyle/>
            <a:p>
              <a:pPr algn="ctr" defTabSz="457189">
                <a:defRPr/>
              </a:pPr>
              <a:r>
                <a:rPr lang="fr-FR" sz="700" dirty="0">
                  <a:solidFill>
                    <a:srgbClr val="000000"/>
                  </a:solidFill>
                  <a:latin typeface="Arial"/>
                </a:rPr>
                <a:t>Anse de Henlé</a:t>
              </a:r>
            </a:p>
          </p:txBody>
        </p:sp>
        <p:sp>
          <p:nvSpPr>
            <p:cNvPr id="19" name="Flèche : bas 18">
              <a:extLst>
                <a:ext uri="{FF2B5EF4-FFF2-40B4-BE49-F238E27FC236}">
                  <a16:creationId xmlns:a16="http://schemas.microsoft.com/office/drawing/2014/main" id="{AF8F7D55-3EB3-4063-9F97-F538F5C9871E}"/>
                </a:ext>
              </a:extLst>
            </p:cNvPr>
            <p:cNvSpPr/>
            <p:nvPr/>
          </p:nvSpPr>
          <p:spPr>
            <a:xfrm>
              <a:off x="3481387" y="3462338"/>
              <a:ext cx="1090613" cy="520758"/>
            </a:xfrm>
            <a:prstGeom prst="downArrow">
              <a:avLst>
                <a:gd name="adj1" fmla="val 50000"/>
                <a:gd name="adj2" fmla="val 46342"/>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endParaRPr lang="fr-FR">
                <a:solidFill>
                  <a:srgbClr val="FFFFFF"/>
                </a:solidFill>
                <a:latin typeface="Arial"/>
              </a:endParaRPr>
            </a:p>
          </p:txBody>
        </p:sp>
        <p:sp>
          <p:nvSpPr>
            <p:cNvPr id="20" name="ZoneTexte 19">
              <a:extLst>
                <a:ext uri="{FF2B5EF4-FFF2-40B4-BE49-F238E27FC236}">
                  <a16:creationId xmlns:a16="http://schemas.microsoft.com/office/drawing/2014/main" id="{2147E731-3834-4F5E-8AC9-648FD1212A0C}"/>
                </a:ext>
              </a:extLst>
            </p:cNvPr>
            <p:cNvSpPr txBox="1"/>
            <p:nvPr/>
          </p:nvSpPr>
          <p:spPr>
            <a:xfrm>
              <a:off x="3703122" y="3570703"/>
              <a:ext cx="656541" cy="215444"/>
            </a:xfrm>
            <a:prstGeom prst="rect">
              <a:avLst/>
            </a:prstGeom>
            <a:noFill/>
          </p:spPr>
          <p:txBody>
            <a:bodyPr wrap="square" lIns="0" tIns="0" rIns="0" bIns="0" rtlCol="0" anchor="ctr">
              <a:noAutofit/>
            </a:bodyPr>
            <a:lstStyle/>
            <a:p>
              <a:pPr algn="ctr" defTabSz="457189">
                <a:defRPr/>
              </a:pPr>
              <a:r>
                <a:rPr lang="fr-FR" sz="700" dirty="0">
                  <a:solidFill>
                    <a:schemeClr val="tx1">
                      <a:lumMod val="75000"/>
                      <a:lumOff val="25000"/>
                    </a:schemeClr>
                  </a:solidFill>
                  <a:latin typeface="Arial"/>
                </a:rPr>
                <a:t>Excrétion Glucose augmenté</a:t>
              </a:r>
            </a:p>
          </p:txBody>
        </p:sp>
        <p:sp>
          <p:nvSpPr>
            <p:cNvPr id="21" name="Flèche : bas 20">
              <a:extLst>
                <a:ext uri="{FF2B5EF4-FFF2-40B4-BE49-F238E27FC236}">
                  <a16:creationId xmlns:a16="http://schemas.microsoft.com/office/drawing/2014/main" id="{A927CD96-307E-419C-B8EB-6BEB0C6C0764}"/>
                </a:ext>
              </a:extLst>
            </p:cNvPr>
            <p:cNvSpPr/>
            <p:nvPr/>
          </p:nvSpPr>
          <p:spPr>
            <a:xfrm rot="16200000">
              <a:off x="949751" y="2445172"/>
              <a:ext cx="592850" cy="746154"/>
            </a:xfrm>
            <a:prstGeom prst="downArrow">
              <a:avLst>
                <a:gd name="adj1" fmla="val 50000"/>
                <a:gd name="adj2" fmla="val 46342"/>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endParaRPr lang="fr-FR">
                <a:solidFill>
                  <a:srgbClr val="FFFFFF"/>
                </a:solidFill>
                <a:latin typeface="Arial"/>
              </a:endParaRPr>
            </a:p>
          </p:txBody>
        </p:sp>
        <p:sp>
          <p:nvSpPr>
            <p:cNvPr id="22" name="ZoneTexte 21">
              <a:extLst>
                <a:ext uri="{FF2B5EF4-FFF2-40B4-BE49-F238E27FC236}">
                  <a16:creationId xmlns:a16="http://schemas.microsoft.com/office/drawing/2014/main" id="{9B14AC55-D3B7-4753-9654-45C78F0C8D33}"/>
                </a:ext>
              </a:extLst>
            </p:cNvPr>
            <p:cNvSpPr txBox="1"/>
            <p:nvPr/>
          </p:nvSpPr>
          <p:spPr>
            <a:xfrm>
              <a:off x="832086" y="2710527"/>
              <a:ext cx="656541" cy="215444"/>
            </a:xfrm>
            <a:prstGeom prst="rect">
              <a:avLst/>
            </a:prstGeom>
            <a:noFill/>
          </p:spPr>
          <p:txBody>
            <a:bodyPr wrap="square" lIns="0" tIns="0" rIns="0" bIns="0" rtlCol="0" anchor="ctr">
              <a:noAutofit/>
            </a:bodyPr>
            <a:lstStyle/>
            <a:p>
              <a:pPr algn="ctr" defTabSz="457189">
                <a:defRPr/>
              </a:pPr>
              <a:r>
                <a:rPr lang="fr-FR" sz="700" dirty="0">
                  <a:solidFill>
                    <a:schemeClr val="tx1">
                      <a:lumMod val="75000"/>
                      <a:lumOff val="25000"/>
                    </a:schemeClr>
                  </a:solidFill>
                  <a:latin typeface="Arial"/>
                </a:rPr>
                <a:t>Filtration Glucose</a:t>
              </a:r>
            </a:p>
          </p:txBody>
        </p:sp>
        <p:sp>
          <p:nvSpPr>
            <p:cNvPr id="23" name="Flèche : bas 22">
              <a:extLst>
                <a:ext uri="{FF2B5EF4-FFF2-40B4-BE49-F238E27FC236}">
                  <a16:creationId xmlns:a16="http://schemas.microsoft.com/office/drawing/2014/main" id="{EE39835F-5BBB-4E51-8AB4-1395DBC692B4}"/>
                </a:ext>
              </a:extLst>
            </p:cNvPr>
            <p:cNvSpPr/>
            <p:nvPr/>
          </p:nvSpPr>
          <p:spPr>
            <a:xfrm rot="5400000">
              <a:off x="1065040" y="2893255"/>
              <a:ext cx="592850" cy="1048969"/>
            </a:xfrm>
            <a:prstGeom prst="downArrow">
              <a:avLst>
                <a:gd name="adj1" fmla="val 50000"/>
                <a:gd name="adj2" fmla="val 46342"/>
              </a:avLst>
            </a:prstGeom>
            <a:solidFill>
              <a:schemeClr val="bg2">
                <a:lumMod val="20000"/>
                <a:lumOff val="80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endParaRPr lang="fr-FR">
                <a:solidFill>
                  <a:srgbClr val="FFFFFF"/>
                </a:solidFill>
                <a:latin typeface="Arial"/>
              </a:endParaRPr>
            </a:p>
          </p:txBody>
        </p:sp>
        <p:sp>
          <p:nvSpPr>
            <p:cNvPr id="24" name="ZoneTexte 23">
              <a:extLst>
                <a:ext uri="{FF2B5EF4-FFF2-40B4-BE49-F238E27FC236}">
                  <a16:creationId xmlns:a16="http://schemas.microsoft.com/office/drawing/2014/main" id="{126D45B5-202F-4818-969D-C7A5A8CD3FD4}"/>
                </a:ext>
              </a:extLst>
            </p:cNvPr>
            <p:cNvSpPr txBox="1"/>
            <p:nvPr/>
          </p:nvSpPr>
          <p:spPr>
            <a:xfrm>
              <a:off x="1033194" y="3310018"/>
              <a:ext cx="656541" cy="215444"/>
            </a:xfrm>
            <a:prstGeom prst="rect">
              <a:avLst/>
            </a:prstGeom>
            <a:noFill/>
          </p:spPr>
          <p:txBody>
            <a:bodyPr wrap="square" lIns="0" tIns="0" rIns="0" bIns="0" rtlCol="0" anchor="ctr">
              <a:noAutofit/>
            </a:bodyPr>
            <a:lstStyle/>
            <a:p>
              <a:pPr algn="ctr" defTabSz="457189">
                <a:defRPr/>
              </a:pPr>
              <a:r>
                <a:rPr lang="fr-FR" sz="700" dirty="0">
                  <a:solidFill>
                    <a:srgbClr val="000000"/>
                  </a:solidFill>
                  <a:latin typeface="Arial"/>
                </a:rPr>
                <a:t>Réabsorption Glucose réduite</a:t>
              </a:r>
            </a:p>
          </p:txBody>
        </p:sp>
      </p:grpSp>
    </p:spTree>
    <p:extLst>
      <p:ext uri="{BB962C8B-B14F-4D97-AF65-F5344CB8AC3E}">
        <p14:creationId xmlns:p14="http://schemas.microsoft.com/office/powerpoint/2010/main" val="157461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ppt_x</p:attrName>
                                        </p:attrNameLst>
                                      </p:cBhvr>
                                      <p:tavLst>
                                        <p:tav tm="0">
                                          <p:val>
                                            <p:strVal val="#ppt_x+#ppt_w*1.125000"/>
                                          </p:val>
                                        </p:tav>
                                        <p:tav tm="100000">
                                          <p:val>
                                            <p:strVal val="#ppt_x"/>
                                          </p:val>
                                        </p:tav>
                                      </p:tavLst>
                                    </p:anim>
                                    <p:animEffect transition="in" filter="wipe(left)">
                                      <p:cBhvr>
                                        <p:cTn id="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B08A7E-6066-4430-A761-5D2866FC5E26}"/>
              </a:ext>
            </a:extLst>
          </p:cNvPr>
          <p:cNvSpPr/>
          <p:nvPr/>
        </p:nvSpPr>
        <p:spPr>
          <a:xfrm>
            <a:off x="4016326" y="5662196"/>
            <a:ext cx="5127674" cy="338554"/>
          </a:xfrm>
          <a:prstGeom prst="rect">
            <a:avLst/>
          </a:prstGeom>
        </p:spPr>
        <p:txBody>
          <a:bodyPr wrap="square">
            <a:spAutoFit/>
          </a:bodyPr>
          <a:lstStyle/>
          <a:p>
            <a:pPr algn="r" defTabSz="1523810"/>
            <a:r>
              <a:rPr lang="fr-FR" altLang="en-US" sz="800" dirty="0">
                <a:solidFill>
                  <a:schemeClr val="bg1">
                    <a:lumMod val="50000"/>
                  </a:schemeClr>
                </a:solidFill>
                <a:latin typeface="Arial" panose="020B0604020202020204" pitchFamily="34" charset="0"/>
                <a:cs typeface="Arial" panose="020B0604020202020204" pitchFamily="34" charset="0"/>
              </a:rPr>
              <a:t>*70 g de glucose = 14 morceaux de sucre de 5 g.</a:t>
            </a:r>
          </a:p>
          <a:p>
            <a:pPr algn="r" defTabSz="1523810"/>
            <a:r>
              <a:rPr lang="fr-FR" altLang="en-US" sz="800" dirty="0">
                <a:solidFill>
                  <a:schemeClr val="bg1">
                    <a:lumMod val="50000"/>
                  </a:schemeClr>
                </a:solidFill>
                <a:latin typeface="Arial" panose="020B0604020202020204" pitchFamily="34" charset="0"/>
                <a:cs typeface="Arial" panose="020B0604020202020204" pitchFamily="34" charset="0"/>
              </a:rPr>
              <a:t>SGLT-1 : </a:t>
            </a:r>
            <a:r>
              <a:rPr lang="fr-FR" sz="800" dirty="0">
                <a:solidFill>
                  <a:schemeClr val="bg1">
                    <a:lumMod val="50000"/>
                  </a:schemeClr>
                </a:solidFill>
                <a:latin typeface="Arial" panose="020B0604020202020204" pitchFamily="34" charset="0"/>
                <a:cs typeface="Arial" panose="020B0604020202020204" pitchFamily="34" charset="0"/>
              </a:rPr>
              <a:t>co-transporteur sodium-glucose de type 1 ; </a:t>
            </a:r>
            <a:r>
              <a:rPr lang="fr-FR" altLang="en-US" sz="800" dirty="0">
                <a:solidFill>
                  <a:schemeClr val="bg1">
                    <a:lumMod val="50000"/>
                  </a:schemeClr>
                </a:solidFill>
                <a:latin typeface="Arial" panose="020B0604020202020204" pitchFamily="34" charset="0"/>
                <a:cs typeface="Arial" panose="020B0604020202020204" pitchFamily="34" charset="0"/>
              </a:rPr>
              <a:t>SGLT-2 : </a:t>
            </a:r>
            <a:r>
              <a:rPr lang="fr-FR" sz="800" dirty="0">
                <a:solidFill>
                  <a:schemeClr val="bg1">
                    <a:lumMod val="50000"/>
                  </a:schemeClr>
                </a:solidFill>
                <a:latin typeface="Arial" panose="020B0604020202020204" pitchFamily="34" charset="0"/>
                <a:cs typeface="Arial" panose="020B0604020202020204" pitchFamily="34" charset="0"/>
              </a:rPr>
              <a:t>co-transporteur sodium-glucose de type 2.</a:t>
            </a:r>
          </a:p>
        </p:txBody>
      </p:sp>
      <p:sp>
        <p:nvSpPr>
          <p:cNvPr id="4" name="Titre 1">
            <a:extLst>
              <a:ext uri="{FF2B5EF4-FFF2-40B4-BE49-F238E27FC236}">
                <a16:creationId xmlns:a16="http://schemas.microsoft.com/office/drawing/2014/main" id="{C4C5F6EF-C439-4AB5-8FD6-979ED4344E8C}"/>
              </a:ext>
            </a:extLst>
          </p:cNvPr>
          <p:cNvSpPr txBox="1">
            <a:spLocks/>
          </p:cNvSpPr>
          <p:nvPr/>
        </p:nvSpPr>
        <p:spPr>
          <a:xfrm>
            <a:off x="381766" y="945912"/>
            <a:ext cx="8073128" cy="909485"/>
          </a:xfrm>
          <a:prstGeom prst="rect">
            <a:avLst/>
          </a:prstGeom>
        </p:spPr>
        <p:txBody>
          <a:bodyPr lIns="0" rIns="0" anchor="ctr"/>
          <a:lstStyle>
            <a:lvl1pPr algn="l" defTabSz="685749" rtl="0" eaLnBrk="1" latinLnBrk="0" hangingPunct="1">
              <a:lnSpc>
                <a:spcPct val="90000"/>
              </a:lnSpc>
              <a:spcBef>
                <a:spcPct val="0"/>
              </a:spcBef>
              <a:buNone/>
              <a:defRPr sz="3300" kern="1200">
                <a:solidFill>
                  <a:schemeClr val="tx1"/>
                </a:solidFill>
                <a:latin typeface="+mj-lt"/>
                <a:ea typeface="+mj-ea"/>
                <a:cs typeface="+mj-cs"/>
              </a:defRPr>
            </a:lvl1pPr>
          </a:lstStyle>
          <a:p>
            <a:r>
              <a:rPr lang="fr-FR" sz="2100" b="1" dirty="0">
                <a:latin typeface="+mn-lt"/>
                <a:cs typeface="Arial"/>
              </a:rPr>
              <a:t>Mécanisme d’action de la </a:t>
            </a:r>
            <a:r>
              <a:rPr lang="fr-FR" sz="2100" b="1" dirty="0" err="1">
                <a:latin typeface="+mn-lt"/>
                <a:cs typeface="Arial"/>
              </a:rPr>
              <a:t>dapagliflozine</a:t>
            </a:r>
            <a:r>
              <a:rPr lang="fr-FR" sz="2100" b="1" dirty="0">
                <a:latin typeface="+mn-lt"/>
                <a:cs typeface="Arial"/>
              </a:rPr>
              <a:t> </a:t>
            </a:r>
            <a:br>
              <a:rPr lang="fr-FR" sz="2100" b="1" dirty="0">
                <a:latin typeface="+mn-lt"/>
                <a:cs typeface="Arial"/>
              </a:rPr>
            </a:br>
            <a:r>
              <a:rPr lang="fr-FR" sz="2100" b="1" dirty="0">
                <a:latin typeface="+mn-lt"/>
                <a:cs typeface="Arial"/>
              </a:rPr>
              <a:t>En bref</a:t>
            </a:r>
            <a:br>
              <a:rPr lang="fr-FR" sz="2100" b="1" dirty="0">
                <a:latin typeface="+mn-lt"/>
                <a:cs typeface="Arial"/>
              </a:rPr>
            </a:br>
            <a:endParaRPr lang="fr-FR" altLang="en-US" sz="2100" b="1" baseline="30000" dirty="0">
              <a:latin typeface="+mn-lt"/>
              <a:cs typeface="Arial"/>
            </a:endParaRPr>
          </a:p>
        </p:txBody>
      </p:sp>
      <p:pic>
        <p:nvPicPr>
          <p:cNvPr id="5" name="Image 4">
            <a:extLst>
              <a:ext uri="{FF2B5EF4-FFF2-40B4-BE49-F238E27FC236}">
                <a16:creationId xmlns:a16="http://schemas.microsoft.com/office/drawing/2014/main" id="{78AF51C8-BC73-4459-B00E-41D744DCCC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4538" y="1953080"/>
            <a:ext cx="3006418" cy="3024000"/>
          </a:xfrm>
          <a:prstGeom prst="rect">
            <a:avLst/>
          </a:prstGeom>
        </p:spPr>
      </p:pic>
      <p:sp>
        <p:nvSpPr>
          <p:cNvPr id="6" name="Rectangle 5">
            <a:extLst>
              <a:ext uri="{FF2B5EF4-FFF2-40B4-BE49-F238E27FC236}">
                <a16:creationId xmlns:a16="http://schemas.microsoft.com/office/drawing/2014/main" id="{0C74ADE6-15AC-4923-8A72-DEF23982C471}"/>
              </a:ext>
            </a:extLst>
          </p:cNvPr>
          <p:cNvSpPr/>
          <p:nvPr/>
        </p:nvSpPr>
        <p:spPr>
          <a:xfrm>
            <a:off x="5831330" y="4699676"/>
            <a:ext cx="3013348" cy="6001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defTabSz="1523810">
              <a:buClr>
                <a:schemeClr val="tx2"/>
              </a:buClr>
              <a:defRPr/>
            </a:pPr>
            <a:r>
              <a:rPr lang="ro-RO" sz="1100" dirty="0">
                <a:solidFill>
                  <a:srgbClr val="5B9BD5"/>
                </a:solidFill>
                <a:latin typeface="Arial"/>
                <a:cs typeface="Arial"/>
              </a:rPr>
              <a:t>●</a:t>
            </a:r>
            <a:r>
              <a:rPr lang="ro-RO" sz="1100" dirty="0">
                <a:solidFill>
                  <a:srgbClr val="932C6A"/>
                </a:solidFill>
                <a:latin typeface="Arial"/>
                <a:cs typeface="Arial"/>
              </a:rPr>
              <a:t> </a:t>
            </a:r>
            <a:r>
              <a:rPr lang="fr-FR" sz="1100" b="1" dirty="0">
                <a:latin typeface="Arial" panose="020B0604020202020204" pitchFamily="34" charset="0"/>
                <a:ea typeface="ＭＳ Ｐゴシック" pitchFamily="34" charset="-128"/>
                <a:cs typeface="Arial" panose="020B0604020202020204" pitchFamily="34" charset="0"/>
              </a:rPr>
              <a:t>Dès la première dose de 10 mg</a:t>
            </a:r>
          </a:p>
          <a:p>
            <a:pPr marL="88898" lvl="1" indent="-88898" defTabSz="1523810">
              <a:buClr>
                <a:schemeClr val="tx2"/>
              </a:buClr>
              <a:defRPr/>
            </a:pPr>
            <a:r>
              <a:rPr lang="ro-RO" sz="1100" dirty="0">
                <a:solidFill>
                  <a:srgbClr val="5B9BD5"/>
                </a:solidFill>
                <a:cs typeface="Arial"/>
              </a:rPr>
              <a:t>●</a:t>
            </a:r>
            <a:r>
              <a:rPr lang="ro-RO" sz="1100" dirty="0">
                <a:solidFill>
                  <a:srgbClr val="932C6A"/>
                </a:solidFill>
                <a:cs typeface="Arial"/>
              </a:rPr>
              <a:t> </a:t>
            </a:r>
            <a:r>
              <a:rPr lang="fr-FR" sz="1100" b="1" dirty="0">
                <a:latin typeface="Arial" panose="020B0604020202020204" pitchFamily="34" charset="0"/>
                <a:ea typeface="ＭＳ Ｐゴシック" pitchFamily="34" charset="-128"/>
                <a:cs typeface="Arial" panose="020B0604020202020204" pitchFamily="34" charset="0"/>
              </a:rPr>
              <a:t>Maintenue </a:t>
            </a:r>
            <a:r>
              <a:rPr lang="fr-FR" sz="1100" dirty="0">
                <a:latin typeface="Arial" panose="020B0604020202020204" pitchFamily="34" charset="0"/>
                <a:cs typeface="Arial" panose="020B0604020202020204" pitchFamily="34" charset="0"/>
              </a:rPr>
              <a:t>pendant toute la durée </a:t>
            </a:r>
            <a:br>
              <a:rPr lang="fr-FR" sz="1100" dirty="0">
                <a:latin typeface="Arial" panose="020B0604020202020204" pitchFamily="34" charset="0"/>
                <a:cs typeface="Arial" panose="020B0604020202020204" pitchFamily="34" charset="0"/>
              </a:rPr>
            </a:br>
            <a:r>
              <a:rPr lang="fr-FR" sz="1100" dirty="0">
                <a:latin typeface="Arial" panose="020B0604020202020204" pitchFamily="34" charset="0"/>
                <a:cs typeface="Arial" panose="020B0604020202020204" pitchFamily="34" charset="0"/>
              </a:rPr>
              <a:t>du traitement</a:t>
            </a:r>
          </a:p>
        </p:txBody>
      </p:sp>
      <p:grpSp>
        <p:nvGrpSpPr>
          <p:cNvPr id="7" name="Groupe 6">
            <a:extLst>
              <a:ext uri="{FF2B5EF4-FFF2-40B4-BE49-F238E27FC236}">
                <a16:creationId xmlns:a16="http://schemas.microsoft.com/office/drawing/2014/main" id="{E62C2DF5-29BE-4825-A11D-52501A69D7DA}"/>
              </a:ext>
            </a:extLst>
          </p:cNvPr>
          <p:cNvGrpSpPr/>
          <p:nvPr/>
        </p:nvGrpSpPr>
        <p:grpSpPr>
          <a:xfrm>
            <a:off x="4389121" y="1202073"/>
            <a:ext cx="3888998" cy="1045643"/>
            <a:chOff x="4389120" y="492871"/>
            <a:chExt cx="3888998" cy="1045643"/>
          </a:xfrm>
        </p:grpSpPr>
        <p:sp>
          <p:nvSpPr>
            <p:cNvPr id="8" name="Rectangle à coins arrondis 87">
              <a:extLst>
                <a:ext uri="{FF2B5EF4-FFF2-40B4-BE49-F238E27FC236}">
                  <a16:creationId xmlns:a16="http://schemas.microsoft.com/office/drawing/2014/main" id="{44406E57-6026-48D7-9C29-48E63477E3A5}"/>
                </a:ext>
              </a:extLst>
            </p:cNvPr>
            <p:cNvSpPr/>
            <p:nvPr/>
          </p:nvSpPr>
          <p:spPr>
            <a:xfrm>
              <a:off x="5732555" y="492871"/>
              <a:ext cx="2447003" cy="641051"/>
            </a:xfrm>
            <a:prstGeom prst="roundRect">
              <a:avLst/>
            </a:prstGeom>
            <a:gradFill>
              <a:gsLst>
                <a:gs pos="9000">
                  <a:srgbClr val="C4D600"/>
                </a:gs>
                <a:gs pos="36000">
                  <a:srgbClr val="FFFF00"/>
                </a:gs>
                <a:gs pos="52000">
                  <a:srgbClr val="C4D600"/>
                </a:gs>
                <a:gs pos="50000">
                  <a:srgbClr val="C4D600"/>
                </a:gs>
                <a:gs pos="100000">
                  <a:srgbClr val="FFFF00"/>
                </a:gs>
              </a:gsLst>
              <a:lin ang="5400000" scaled="0"/>
            </a:gradFill>
            <a:ln>
              <a:noFill/>
            </a:ln>
            <a:effectLst>
              <a:outerShdw blurRad="889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
          <p:nvSpPr>
            <p:cNvPr id="9" name="Rectangle 8">
              <a:extLst>
                <a:ext uri="{FF2B5EF4-FFF2-40B4-BE49-F238E27FC236}">
                  <a16:creationId xmlns:a16="http://schemas.microsoft.com/office/drawing/2014/main" id="{0A5F16D4-A170-4D60-8851-2D840FDEE3F8}"/>
                </a:ext>
              </a:extLst>
            </p:cNvPr>
            <p:cNvSpPr/>
            <p:nvPr/>
          </p:nvSpPr>
          <p:spPr>
            <a:xfrm>
              <a:off x="5758709" y="539435"/>
              <a:ext cx="2519409" cy="55399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defTabSz="1523810">
                <a:defRPr/>
              </a:pPr>
              <a:r>
                <a:rPr lang="fr-FR" sz="1500" b="1" dirty="0">
                  <a:solidFill>
                    <a:srgbClr val="830051"/>
                  </a:solidFill>
                  <a:latin typeface="Arial" charset="0"/>
                </a:rPr>
                <a:t>Mode d’action indépendant de l’insuline</a:t>
              </a:r>
            </a:p>
          </p:txBody>
        </p:sp>
        <p:sp>
          <p:nvSpPr>
            <p:cNvPr id="10" name="Freeform 25">
              <a:extLst>
                <a:ext uri="{FF2B5EF4-FFF2-40B4-BE49-F238E27FC236}">
                  <a16:creationId xmlns:a16="http://schemas.microsoft.com/office/drawing/2014/main" id="{211F0188-1E22-4FA3-A19C-5BB401249949}"/>
                </a:ext>
              </a:extLst>
            </p:cNvPr>
            <p:cNvSpPr/>
            <p:nvPr/>
          </p:nvSpPr>
          <p:spPr bwMode="auto">
            <a:xfrm rot="16200000">
              <a:off x="4652850" y="560408"/>
              <a:ext cx="714376" cy="1241835"/>
            </a:xfrm>
            <a:custGeom>
              <a:avLst/>
              <a:gdLst>
                <a:gd name="connsiteX0" fmla="*/ 0 w 1778000"/>
                <a:gd name="connsiteY0" fmla="*/ 0 h 1054100"/>
                <a:gd name="connsiteX1" fmla="*/ 1778000 w 1778000"/>
                <a:gd name="connsiteY1" fmla="*/ 0 h 1054100"/>
                <a:gd name="connsiteX2" fmla="*/ 1778000 w 1778000"/>
                <a:gd name="connsiteY2" fmla="*/ 1054100 h 1054100"/>
              </a:gdLst>
              <a:ahLst/>
              <a:cxnLst>
                <a:cxn ang="0">
                  <a:pos x="connsiteX0" y="connsiteY0"/>
                </a:cxn>
                <a:cxn ang="0">
                  <a:pos x="connsiteX1" y="connsiteY1"/>
                </a:cxn>
                <a:cxn ang="0">
                  <a:pos x="connsiteX2" y="connsiteY2"/>
                </a:cxn>
              </a:cxnLst>
              <a:rect l="l" t="t" r="r" b="b"/>
              <a:pathLst>
                <a:path w="1778000" h="1054100">
                  <a:moveTo>
                    <a:pt x="0" y="0"/>
                  </a:moveTo>
                  <a:lnTo>
                    <a:pt x="1778000" y="0"/>
                  </a:lnTo>
                  <a:lnTo>
                    <a:pt x="1778000" y="1054100"/>
                  </a:lnTo>
                </a:path>
              </a:pathLst>
            </a:custGeom>
            <a:noFill/>
            <a:ln w="19050" cap="flat" cmpd="sng" algn="ctr">
              <a:solidFill>
                <a:srgbClr val="C4D600"/>
              </a:solidFill>
              <a:prstDash val="sysDash"/>
              <a:round/>
              <a:headEnd type="none" w="med" len="med"/>
              <a:tailEnd type="oval"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523810" eaLnBrk="0" fontAlgn="base" hangingPunct="0">
                <a:spcBef>
                  <a:spcPct val="0"/>
                </a:spcBef>
                <a:spcAft>
                  <a:spcPct val="0"/>
                </a:spcAft>
                <a:defRPr/>
              </a:pPr>
              <a:endParaRPr lang="en-GB" sz="3000">
                <a:solidFill>
                  <a:srgbClr val="000000"/>
                </a:solidFill>
                <a:latin typeface="Arial" pitchFamily="34" charset="0"/>
                <a:ea typeface="ＭＳ Ｐゴシック" pitchFamily="34" charset="-128"/>
              </a:endParaRPr>
            </a:p>
          </p:txBody>
        </p:sp>
      </p:grpSp>
      <p:grpSp>
        <p:nvGrpSpPr>
          <p:cNvPr id="11" name="Groupe 10">
            <a:extLst>
              <a:ext uri="{FF2B5EF4-FFF2-40B4-BE49-F238E27FC236}">
                <a16:creationId xmlns:a16="http://schemas.microsoft.com/office/drawing/2014/main" id="{51F9982C-0C84-4576-8302-66FB2882F631}"/>
              </a:ext>
            </a:extLst>
          </p:cNvPr>
          <p:cNvGrpSpPr/>
          <p:nvPr/>
        </p:nvGrpSpPr>
        <p:grpSpPr>
          <a:xfrm>
            <a:off x="5205558" y="3740854"/>
            <a:ext cx="3003252" cy="918869"/>
            <a:chOff x="5647496" y="3049559"/>
            <a:chExt cx="3003252" cy="918869"/>
          </a:xfrm>
        </p:grpSpPr>
        <p:sp>
          <p:nvSpPr>
            <p:cNvPr id="12" name="Rectangle à coins arrondis 88">
              <a:extLst>
                <a:ext uri="{FF2B5EF4-FFF2-40B4-BE49-F238E27FC236}">
                  <a16:creationId xmlns:a16="http://schemas.microsoft.com/office/drawing/2014/main" id="{E32D6E28-668A-40FE-A894-6C8C0E6CF27C}"/>
                </a:ext>
              </a:extLst>
            </p:cNvPr>
            <p:cNvSpPr/>
            <p:nvPr/>
          </p:nvSpPr>
          <p:spPr>
            <a:xfrm flipV="1">
              <a:off x="6273267" y="3356428"/>
              <a:ext cx="2319078" cy="612000"/>
            </a:xfrm>
            <a:prstGeom prst="roundRect">
              <a:avLst/>
            </a:prstGeom>
            <a:gradFill>
              <a:gsLst>
                <a:gs pos="9000">
                  <a:srgbClr val="5B9BD5"/>
                </a:gs>
                <a:gs pos="48000">
                  <a:srgbClr val="5B9BD5"/>
                </a:gs>
                <a:gs pos="52000">
                  <a:srgbClr val="2A70BA"/>
                </a:gs>
                <a:gs pos="50000">
                  <a:srgbClr val="2A70BA"/>
                </a:gs>
                <a:gs pos="97000">
                  <a:srgbClr val="5B9BD5"/>
                </a:gs>
              </a:gsLst>
              <a:lin ang="5400000" scaled="0"/>
            </a:gradFill>
            <a:ln>
              <a:noFill/>
            </a:ln>
            <a:effectLst>
              <a:outerShdw blurRad="889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a:endParaRPr lang="fr-FR">
                <a:solidFill>
                  <a:prstClr val="white"/>
                </a:solidFill>
                <a:latin typeface="Arial"/>
              </a:endParaRPr>
            </a:p>
          </p:txBody>
        </p:sp>
        <p:sp>
          <p:nvSpPr>
            <p:cNvPr id="13" name="Rectangle 12">
              <a:extLst>
                <a:ext uri="{FF2B5EF4-FFF2-40B4-BE49-F238E27FC236}">
                  <a16:creationId xmlns:a16="http://schemas.microsoft.com/office/drawing/2014/main" id="{3BBB2023-2743-4973-B3D2-A4D6C553D956}"/>
                </a:ext>
              </a:extLst>
            </p:cNvPr>
            <p:cNvSpPr/>
            <p:nvPr/>
          </p:nvSpPr>
          <p:spPr>
            <a:xfrm>
              <a:off x="6331670" y="3488183"/>
              <a:ext cx="2319078" cy="3231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defTabSz="1523810">
                <a:defRPr/>
              </a:pPr>
              <a:r>
                <a:rPr lang="fr-FR" sz="1500" b="1" dirty="0">
                  <a:solidFill>
                    <a:schemeClr val="bg1"/>
                  </a:solidFill>
                  <a:latin typeface="Arial" charset="0"/>
                  <a:ea typeface="ＭＳ Ｐゴシック" pitchFamily="34" charset="-128"/>
                </a:rPr>
                <a:t>Glycosurie</a:t>
              </a:r>
              <a:r>
                <a:rPr lang="fr-FR" sz="1100" b="1" dirty="0">
                  <a:solidFill>
                    <a:schemeClr val="bg1"/>
                  </a:solidFill>
                  <a:latin typeface="Arial" charset="0"/>
                  <a:ea typeface="ＭＳ Ｐゴシック" pitchFamily="34" charset="-128"/>
                </a:rPr>
                <a:t> </a:t>
              </a:r>
              <a:r>
                <a:rPr lang="fr-FR" sz="1500" b="1" dirty="0">
                  <a:solidFill>
                    <a:schemeClr val="bg1"/>
                  </a:solidFill>
                  <a:latin typeface="Arial" charset="0"/>
                  <a:ea typeface="ＭＳ Ｐゴシック" pitchFamily="34" charset="-128"/>
                </a:rPr>
                <a:t>efficace</a:t>
              </a:r>
            </a:p>
          </p:txBody>
        </p:sp>
        <p:sp>
          <p:nvSpPr>
            <p:cNvPr id="14" name="Freeform 25">
              <a:extLst>
                <a:ext uri="{FF2B5EF4-FFF2-40B4-BE49-F238E27FC236}">
                  <a16:creationId xmlns:a16="http://schemas.microsoft.com/office/drawing/2014/main" id="{BA18A40B-B67E-4709-A26E-1DEA48208719}"/>
                </a:ext>
              </a:extLst>
            </p:cNvPr>
            <p:cNvSpPr/>
            <p:nvPr/>
          </p:nvSpPr>
          <p:spPr bwMode="auto">
            <a:xfrm>
              <a:off x="5647496" y="3049559"/>
              <a:ext cx="1680884" cy="242463"/>
            </a:xfrm>
            <a:custGeom>
              <a:avLst/>
              <a:gdLst>
                <a:gd name="connsiteX0" fmla="*/ 0 w 1778000"/>
                <a:gd name="connsiteY0" fmla="*/ 0 h 1054100"/>
                <a:gd name="connsiteX1" fmla="*/ 1778000 w 1778000"/>
                <a:gd name="connsiteY1" fmla="*/ 0 h 1054100"/>
                <a:gd name="connsiteX2" fmla="*/ 1778000 w 1778000"/>
                <a:gd name="connsiteY2" fmla="*/ 1054100 h 1054100"/>
              </a:gdLst>
              <a:ahLst/>
              <a:cxnLst>
                <a:cxn ang="0">
                  <a:pos x="connsiteX0" y="connsiteY0"/>
                </a:cxn>
                <a:cxn ang="0">
                  <a:pos x="connsiteX1" y="connsiteY1"/>
                </a:cxn>
                <a:cxn ang="0">
                  <a:pos x="connsiteX2" y="connsiteY2"/>
                </a:cxn>
              </a:cxnLst>
              <a:rect l="l" t="t" r="r" b="b"/>
              <a:pathLst>
                <a:path w="1778000" h="1054100">
                  <a:moveTo>
                    <a:pt x="0" y="0"/>
                  </a:moveTo>
                  <a:lnTo>
                    <a:pt x="1778000" y="0"/>
                  </a:lnTo>
                  <a:lnTo>
                    <a:pt x="1778000" y="1054100"/>
                  </a:lnTo>
                </a:path>
              </a:pathLst>
            </a:custGeom>
            <a:noFill/>
            <a:ln w="19050" cap="flat" cmpd="sng" algn="ctr">
              <a:solidFill>
                <a:srgbClr val="5B9BD5"/>
              </a:solidFill>
              <a:prstDash val="sysDash"/>
              <a:round/>
              <a:headEnd type="none" w="med" len="med"/>
              <a:tailEnd type="oval"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523810" eaLnBrk="0" fontAlgn="base" hangingPunct="0">
                <a:spcBef>
                  <a:spcPct val="0"/>
                </a:spcBef>
                <a:spcAft>
                  <a:spcPct val="0"/>
                </a:spcAft>
                <a:defRPr/>
              </a:pPr>
              <a:endParaRPr lang="en-GB" sz="3000">
                <a:solidFill>
                  <a:srgbClr val="000000"/>
                </a:solidFill>
                <a:latin typeface="Arial" pitchFamily="34" charset="0"/>
                <a:ea typeface="ＭＳ Ｐゴシック" pitchFamily="34" charset="-128"/>
              </a:endParaRPr>
            </a:p>
          </p:txBody>
        </p:sp>
      </p:grpSp>
      <p:sp>
        <p:nvSpPr>
          <p:cNvPr id="15" name="Rectangle 14">
            <a:extLst>
              <a:ext uri="{FF2B5EF4-FFF2-40B4-BE49-F238E27FC236}">
                <a16:creationId xmlns:a16="http://schemas.microsoft.com/office/drawing/2014/main" id="{AC910791-752A-41E8-A254-84283AAE1561}"/>
              </a:ext>
            </a:extLst>
          </p:cNvPr>
          <p:cNvSpPr/>
          <p:nvPr/>
        </p:nvSpPr>
        <p:spPr>
          <a:xfrm>
            <a:off x="5729515" y="1947792"/>
            <a:ext cx="2993306" cy="507831"/>
          </a:xfrm>
          <a:prstGeom prst="rect">
            <a:avLst/>
          </a:prstGeom>
        </p:spPr>
        <p:txBody>
          <a:bodyPr wrap="square"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buClr>
                <a:schemeClr val="tx2"/>
              </a:buClr>
              <a:defRPr/>
            </a:pPr>
            <a:r>
              <a:rPr lang="ro-RO" sz="1100" dirty="0">
                <a:solidFill>
                  <a:srgbClr val="C4D600"/>
                </a:solidFill>
                <a:latin typeface="Arial"/>
                <a:cs typeface="Arial"/>
              </a:rPr>
              <a:t>●</a:t>
            </a:r>
            <a:r>
              <a:rPr lang="ro-RO" sz="1100" dirty="0">
                <a:solidFill>
                  <a:srgbClr val="FFC000"/>
                </a:solidFill>
                <a:latin typeface="Arial"/>
                <a:cs typeface="Arial"/>
              </a:rPr>
              <a:t> </a:t>
            </a:r>
            <a:r>
              <a:rPr lang="fr-FR" sz="1100" b="1" dirty="0">
                <a:latin typeface="Arial" charset="0"/>
                <a:ea typeface="ＭＳ Ｐゴシック" pitchFamily="34" charset="-128"/>
              </a:rPr>
              <a:t>Réduction de la réabsorption rénale </a:t>
            </a:r>
          </a:p>
          <a:p>
            <a:pPr marL="0" lvl="1">
              <a:buClr>
                <a:schemeClr val="tx2"/>
              </a:buClr>
              <a:defRPr/>
            </a:pPr>
            <a:r>
              <a:rPr lang="fr-FR" sz="1100" b="1" dirty="0">
                <a:latin typeface="Arial" charset="0"/>
                <a:ea typeface="ＭＳ Ｐゴシック" pitchFamily="34" charset="-128"/>
              </a:rPr>
              <a:t>   </a:t>
            </a:r>
            <a:r>
              <a:rPr lang="fr-FR" sz="1100" dirty="0">
                <a:latin typeface="Arial" charset="0"/>
                <a:ea typeface="ＭＳ Ｐゴシック" pitchFamily="34" charset="-128"/>
              </a:rPr>
              <a:t>du glucose </a:t>
            </a:r>
          </a:p>
          <a:p>
            <a:pPr marL="0" lvl="1">
              <a:buClr>
                <a:schemeClr val="tx2"/>
              </a:buClr>
              <a:defRPr/>
            </a:pPr>
            <a:r>
              <a:rPr lang="ro-RO" sz="1100" dirty="0">
                <a:solidFill>
                  <a:srgbClr val="C4D600"/>
                </a:solidFill>
                <a:cs typeface="Arial"/>
              </a:rPr>
              <a:t>●</a:t>
            </a:r>
            <a:r>
              <a:rPr lang="ro-RO" sz="1100" dirty="0">
                <a:solidFill>
                  <a:srgbClr val="FFC000"/>
                </a:solidFill>
                <a:cs typeface="Arial"/>
              </a:rPr>
              <a:t> </a:t>
            </a:r>
            <a:r>
              <a:rPr lang="fr-FR" sz="1100" b="1" dirty="0">
                <a:latin typeface="Arial" charset="0"/>
                <a:ea typeface="ＭＳ Ｐゴシック" pitchFamily="34" charset="-128"/>
              </a:rPr>
              <a:t>Effet glycosurique </a:t>
            </a:r>
            <a:r>
              <a:rPr lang="fr-FR" sz="1100" dirty="0">
                <a:latin typeface="Arial" charset="0"/>
                <a:ea typeface="ＭＳ Ｐゴシック" pitchFamily="34" charset="-128"/>
              </a:rPr>
              <a:t>(</a:t>
            </a:r>
            <a:r>
              <a:rPr lang="fr-FR" sz="1100" dirty="0">
                <a:latin typeface="Arial" panose="020B0604020202020204" pitchFamily="34" charset="0"/>
                <a:ea typeface="ＭＳ Ｐゴシック" pitchFamily="34" charset="-128"/>
                <a:cs typeface="Arial" panose="020B0604020202020204" pitchFamily="34" charset="0"/>
              </a:rPr>
              <a:t>~70 g/j)*</a:t>
            </a:r>
          </a:p>
        </p:txBody>
      </p:sp>
      <p:sp>
        <p:nvSpPr>
          <p:cNvPr id="16" name="Rectangle 15">
            <a:extLst>
              <a:ext uri="{FF2B5EF4-FFF2-40B4-BE49-F238E27FC236}">
                <a16:creationId xmlns:a16="http://schemas.microsoft.com/office/drawing/2014/main" id="{1E29712F-7A58-49D6-BE59-7B3018879BFA}"/>
              </a:ext>
            </a:extLst>
          </p:cNvPr>
          <p:cNvSpPr/>
          <p:nvPr/>
        </p:nvSpPr>
        <p:spPr>
          <a:xfrm>
            <a:off x="181155" y="4870491"/>
            <a:ext cx="2581020" cy="43088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defTabSz="1523810">
              <a:buClr>
                <a:srgbClr val="1F497D"/>
              </a:buClr>
              <a:defRPr/>
            </a:pPr>
            <a:r>
              <a:rPr lang="ro-RO" sz="1100" dirty="0">
                <a:solidFill>
                  <a:srgbClr val="932C6A"/>
                </a:solidFill>
                <a:latin typeface="Arial"/>
                <a:cs typeface="Arial"/>
              </a:rPr>
              <a:t>●</a:t>
            </a:r>
            <a:r>
              <a:rPr lang="ro-RO" sz="1100" dirty="0">
                <a:solidFill>
                  <a:srgbClr val="FFC000"/>
                </a:solidFill>
                <a:latin typeface="Arial"/>
                <a:cs typeface="Arial"/>
              </a:rPr>
              <a:t> </a:t>
            </a:r>
            <a:r>
              <a:rPr lang="fr-FR" sz="1100" b="1" dirty="0">
                <a:solidFill>
                  <a:prstClr val="black"/>
                </a:solidFill>
                <a:latin typeface="Arial" charset="0"/>
                <a:ea typeface="ＭＳ Ｐゴシック" pitchFamily="34" charset="-128"/>
              </a:rPr>
              <a:t>1 400 fois plus d’affinité pour </a:t>
            </a:r>
          </a:p>
          <a:p>
            <a:pPr marL="0" lvl="1" defTabSz="1523810">
              <a:buClr>
                <a:srgbClr val="1F497D"/>
              </a:buClr>
              <a:defRPr/>
            </a:pPr>
            <a:r>
              <a:rPr lang="fr-FR" sz="1100" b="1" dirty="0">
                <a:solidFill>
                  <a:prstClr val="black"/>
                </a:solidFill>
                <a:latin typeface="Arial" charset="0"/>
                <a:ea typeface="ＭＳ Ｐゴシック" pitchFamily="34" charset="-128"/>
              </a:rPr>
              <a:t>   le SGLT2 </a:t>
            </a:r>
            <a:r>
              <a:rPr lang="fr-FR" sz="1100" i="1" dirty="0">
                <a:solidFill>
                  <a:prstClr val="black"/>
                </a:solidFill>
                <a:latin typeface="Arial" charset="0"/>
                <a:ea typeface="ＭＳ Ｐゴシック" pitchFamily="34" charset="-128"/>
              </a:rPr>
              <a:t>vs</a:t>
            </a:r>
            <a:r>
              <a:rPr lang="fr-FR" sz="1100" dirty="0">
                <a:solidFill>
                  <a:prstClr val="black"/>
                </a:solidFill>
                <a:latin typeface="Arial" charset="0"/>
                <a:ea typeface="ＭＳ Ｐゴシック" pitchFamily="34" charset="-128"/>
              </a:rPr>
              <a:t> SGLT1</a:t>
            </a:r>
          </a:p>
        </p:txBody>
      </p:sp>
      <p:grpSp>
        <p:nvGrpSpPr>
          <p:cNvPr id="17" name="Groupe 16">
            <a:extLst>
              <a:ext uri="{FF2B5EF4-FFF2-40B4-BE49-F238E27FC236}">
                <a16:creationId xmlns:a16="http://schemas.microsoft.com/office/drawing/2014/main" id="{6B98F498-F0CB-4F06-8292-04A2123C7210}"/>
              </a:ext>
            </a:extLst>
          </p:cNvPr>
          <p:cNvGrpSpPr/>
          <p:nvPr/>
        </p:nvGrpSpPr>
        <p:grpSpPr>
          <a:xfrm>
            <a:off x="136075" y="3760361"/>
            <a:ext cx="2626100" cy="1049479"/>
            <a:chOff x="136075" y="2858968"/>
            <a:chExt cx="2626100" cy="1049479"/>
          </a:xfrm>
        </p:grpSpPr>
        <p:sp>
          <p:nvSpPr>
            <p:cNvPr id="18" name="Rectangle à coins arrondis 101">
              <a:extLst>
                <a:ext uri="{FF2B5EF4-FFF2-40B4-BE49-F238E27FC236}">
                  <a16:creationId xmlns:a16="http://schemas.microsoft.com/office/drawing/2014/main" id="{72D1E1C7-2EAC-4593-B516-50542AABD8FB}"/>
                </a:ext>
              </a:extLst>
            </p:cNvPr>
            <p:cNvSpPr/>
            <p:nvPr/>
          </p:nvSpPr>
          <p:spPr>
            <a:xfrm flipV="1">
              <a:off x="136075" y="3296447"/>
              <a:ext cx="2340000" cy="612000"/>
            </a:xfrm>
            <a:prstGeom prst="roundRect">
              <a:avLst/>
            </a:prstGeom>
            <a:gradFill>
              <a:gsLst>
                <a:gs pos="9000">
                  <a:srgbClr val="C70066"/>
                </a:gs>
                <a:gs pos="52000">
                  <a:srgbClr val="932C6A"/>
                </a:gs>
                <a:gs pos="50000">
                  <a:srgbClr val="C70066"/>
                </a:gs>
                <a:gs pos="97000">
                  <a:srgbClr val="C70066"/>
                </a:gs>
              </a:gsLst>
              <a:lin ang="5400000" scaled="1"/>
            </a:gradFill>
            <a:ln>
              <a:noFill/>
            </a:ln>
            <a:effectLst>
              <a:outerShdw blurRad="889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
          <p:nvSpPr>
            <p:cNvPr id="19" name="Rectangle 18">
              <a:extLst>
                <a:ext uri="{FF2B5EF4-FFF2-40B4-BE49-F238E27FC236}">
                  <a16:creationId xmlns:a16="http://schemas.microsoft.com/office/drawing/2014/main" id="{B1E0D6BD-E1E6-4436-8C18-CF91C15DC9C5}"/>
                </a:ext>
              </a:extLst>
            </p:cNvPr>
            <p:cNvSpPr/>
            <p:nvPr/>
          </p:nvSpPr>
          <p:spPr>
            <a:xfrm>
              <a:off x="381766" y="3340483"/>
              <a:ext cx="1696357" cy="55399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defTabSz="1523810">
                <a:defRPr/>
              </a:pPr>
              <a:r>
                <a:rPr lang="fr-FR" sz="1500" b="1" dirty="0">
                  <a:solidFill>
                    <a:prstClr val="white"/>
                  </a:solidFill>
                  <a:latin typeface="Arial" charset="0"/>
                </a:rPr>
                <a:t>Forte </a:t>
              </a:r>
              <a:r>
                <a:rPr lang="fr-FR" sz="1500" b="1" dirty="0" err="1">
                  <a:solidFill>
                    <a:prstClr val="white"/>
                  </a:solidFill>
                  <a:latin typeface="Arial" charset="0"/>
                </a:rPr>
                <a:t>séléctivité</a:t>
              </a:r>
              <a:r>
                <a:rPr lang="fr-FR" sz="1500" b="1" dirty="0">
                  <a:solidFill>
                    <a:prstClr val="white"/>
                  </a:solidFill>
                  <a:latin typeface="Arial" charset="0"/>
                </a:rPr>
                <a:t> </a:t>
              </a:r>
            </a:p>
            <a:p>
              <a:pPr marL="0" lvl="1" algn="ctr" defTabSz="1523810">
                <a:defRPr/>
              </a:pPr>
              <a:r>
                <a:rPr lang="fr-FR" sz="1500" b="1" dirty="0">
                  <a:solidFill>
                    <a:prstClr val="white"/>
                  </a:solidFill>
                  <a:latin typeface="Arial" charset="0"/>
                </a:rPr>
                <a:t>au SGLT2</a:t>
              </a:r>
            </a:p>
          </p:txBody>
        </p:sp>
        <p:sp>
          <p:nvSpPr>
            <p:cNvPr id="20" name="Freeform 25">
              <a:extLst>
                <a:ext uri="{FF2B5EF4-FFF2-40B4-BE49-F238E27FC236}">
                  <a16:creationId xmlns:a16="http://schemas.microsoft.com/office/drawing/2014/main" id="{913593EC-B01F-4143-B174-F482BAB82822}"/>
                </a:ext>
              </a:extLst>
            </p:cNvPr>
            <p:cNvSpPr/>
            <p:nvPr/>
          </p:nvSpPr>
          <p:spPr bwMode="auto">
            <a:xfrm flipH="1">
              <a:off x="1315551" y="2858968"/>
              <a:ext cx="1446624" cy="362856"/>
            </a:xfrm>
            <a:custGeom>
              <a:avLst/>
              <a:gdLst>
                <a:gd name="connsiteX0" fmla="*/ 0 w 1778000"/>
                <a:gd name="connsiteY0" fmla="*/ 0 h 1054100"/>
                <a:gd name="connsiteX1" fmla="*/ 1778000 w 1778000"/>
                <a:gd name="connsiteY1" fmla="*/ 0 h 1054100"/>
                <a:gd name="connsiteX2" fmla="*/ 1778000 w 1778000"/>
                <a:gd name="connsiteY2" fmla="*/ 1054100 h 1054100"/>
              </a:gdLst>
              <a:ahLst/>
              <a:cxnLst>
                <a:cxn ang="0">
                  <a:pos x="connsiteX0" y="connsiteY0"/>
                </a:cxn>
                <a:cxn ang="0">
                  <a:pos x="connsiteX1" y="connsiteY1"/>
                </a:cxn>
                <a:cxn ang="0">
                  <a:pos x="connsiteX2" y="connsiteY2"/>
                </a:cxn>
              </a:cxnLst>
              <a:rect l="l" t="t" r="r" b="b"/>
              <a:pathLst>
                <a:path w="1778000" h="1054100">
                  <a:moveTo>
                    <a:pt x="0" y="0"/>
                  </a:moveTo>
                  <a:lnTo>
                    <a:pt x="1778000" y="0"/>
                  </a:lnTo>
                  <a:lnTo>
                    <a:pt x="1778000" y="1054100"/>
                  </a:lnTo>
                </a:path>
              </a:pathLst>
            </a:custGeom>
            <a:noFill/>
            <a:ln w="19050" cap="flat" cmpd="sng" algn="ctr">
              <a:solidFill>
                <a:srgbClr val="932C6A"/>
              </a:solidFill>
              <a:prstDash val="sysDash"/>
              <a:round/>
              <a:headEnd type="none" w="med" len="med"/>
              <a:tailEnd type="oval"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523810" eaLnBrk="0" fontAlgn="base" hangingPunct="0">
                <a:spcBef>
                  <a:spcPct val="0"/>
                </a:spcBef>
                <a:spcAft>
                  <a:spcPct val="0"/>
                </a:spcAft>
                <a:defRPr/>
              </a:pPr>
              <a:endParaRPr lang="en-GB" sz="3000">
                <a:solidFill>
                  <a:srgbClr val="000000"/>
                </a:solidFill>
                <a:latin typeface="Arial" pitchFamily="34" charset="0"/>
                <a:ea typeface="ＭＳ Ｐゴシック" pitchFamily="34" charset="-128"/>
              </a:endParaRPr>
            </a:p>
          </p:txBody>
        </p:sp>
      </p:grpSp>
      <p:grpSp>
        <p:nvGrpSpPr>
          <p:cNvPr id="21" name="Groupe 20">
            <a:extLst>
              <a:ext uri="{FF2B5EF4-FFF2-40B4-BE49-F238E27FC236}">
                <a16:creationId xmlns:a16="http://schemas.microsoft.com/office/drawing/2014/main" id="{604CB4C7-CA62-4697-A9DA-B32A86DCDC9A}"/>
              </a:ext>
            </a:extLst>
          </p:cNvPr>
          <p:cNvGrpSpPr/>
          <p:nvPr/>
        </p:nvGrpSpPr>
        <p:grpSpPr>
          <a:xfrm>
            <a:off x="3459513" y="3088484"/>
            <a:ext cx="1476375" cy="961669"/>
            <a:chOff x="3330755" y="2472875"/>
            <a:chExt cx="1476375" cy="961669"/>
          </a:xfrm>
        </p:grpSpPr>
        <p:sp>
          <p:nvSpPr>
            <p:cNvPr id="22" name="Rectangle 21">
              <a:extLst>
                <a:ext uri="{FF2B5EF4-FFF2-40B4-BE49-F238E27FC236}">
                  <a16:creationId xmlns:a16="http://schemas.microsoft.com/office/drawing/2014/main" id="{E7E18EC2-8EAF-42EC-A6F9-C456E228DF58}"/>
                </a:ext>
              </a:extLst>
            </p:cNvPr>
            <p:cNvSpPr/>
            <p:nvPr/>
          </p:nvSpPr>
          <p:spPr>
            <a:xfrm>
              <a:off x="3496511" y="3157545"/>
              <a:ext cx="1144865" cy="276999"/>
            </a:xfrm>
            <a:prstGeom prst="rect">
              <a:avLst/>
            </a:prstGeom>
          </p:spPr>
          <p:txBody>
            <a:bodyPr wrap="none">
              <a:spAutoFit/>
            </a:bodyPr>
            <a:lstStyle/>
            <a:p>
              <a:r>
                <a:rPr lang="fr-FR" sz="1200" dirty="0" err="1">
                  <a:solidFill>
                    <a:prstClr val="black"/>
                  </a:solidFill>
                  <a:latin typeface="Arial" charset="0"/>
                  <a:ea typeface="ＭＳ Ｐゴシック" pitchFamily="34" charset="-128"/>
                </a:rPr>
                <a:t>Dapagliflozine</a:t>
              </a:r>
              <a:endParaRPr lang="fr-FR" sz="1200" dirty="0"/>
            </a:p>
          </p:txBody>
        </p:sp>
        <p:pic>
          <p:nvPicPr>
            <p:cNvPr id="23" name="Image 22">
              <a:extLst>
                <a:ext uri="{FF2B5EF4-FFF2-40B4-BE49-F238E27FC236}">
                  <a16:creationId xmlns:a16="http://schemas.microsoft.com/office/drawing/2014/main" id="{9E96A5E9-60A7-4C23-8F8D-79E967D433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0755" y="2472875"/>
              <a:ext cx="1476375" cy="714375"/>
            </a:xfrm>
            <a:prstGeom prst="rect">
              <a:avLst/>
            </a:prstGeom>
          </p:spPr>
        </p:pic>
      </p:grpSp>
      <p:pic>
        <p:nvPicPr>
          <p:cNvPr id="24" name="Sugar">
            <a:extLst>
              <a:ext uri="{FF2B5EF4-FFF2-40B4-BE49-F238E27FC236}">
                <a16:creationId xmlns:a16="http://schemas.microsoft.com/office/drawing/2014/main" id="{88038804-2B3F-4C80-A36E-3BBF3296888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2652" t="60336" r="11983" b="19909"/>
          <a:stretch/>
        </p:blipFill>
        <p:spPr>
          <a:xfrm>
            <a:off x="7356306" y="2721836"/>
            <a:ext cx="316421" cy="263607"/>
          </a:xfrm>
          <a:prstGeom prst="rect">
            <a:avLst/>
          </a:prstGeom>
        </p:spPr>
      </p:pic>
      <p:pic>
        <p:nvPicPr>
          <p:cNvPr id="25" name="Sugar">
            <a:extLst>
              <a:ext uri="{FF2B5EF4-FFF2-40B4-BE49-F238E27FC236}">
                <a16:creationId xmlns:a16="http://schemas.microsoft.com/office/drawing/2014/main" id="{C2749284-F655-4B16-80AA-C0A0A75D4EC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623" t="59304" r="63429" b="25063"/>
          <a:stretch/>
        </p:blipFill>
        <p:spPr>
          <a:xfrm>
            <a:off x="7687961" y="2721013"/>
            <a:ext cx="184271" cy="208609"/>
          </a:xfrm>
          <a:prstGeom prst="rect">
            <a:avLst/>
          </a:prstGeom>
        </p:spPr>
      </p:pic>
      <p:pic>
        <p:nvPicPr>
          <p:cNvPr id="26" name="Sugar">
            <a:extLst>
              <a:ext uri="{FF2B5EF4-FFF2-40B4-BE49-F238E27FC236}">
                <a16:creationId xmlns:a16="http://schemas.microsoft.com/office/drawing/2014/main" id="{41B5FA6D-D153-43A6-94A9-08C8B3A6367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6909" t="61604" r="54481" b="25108"/>
          <a:stretch/>
        </p:blipFill>
        <p:spPr>
          <a:xfrm>
            <a:off x="7869928" y="2749285"/>
            <a:ext cx="177318" cy="177317"/>
          </a:xfrm>
          <a:prstGeom prst="rect">
            <a:avLst/>
          </a:prstGeom>
        </p:spPr>
      </p:pic>
      <p:pic>
        <p:nvPicPr>
          <p:cNvPr id="27" name="Sugar">
            <a:extLst>
              <a:ext uri="{FF2B5EF4-FFF2-40B4-BE49-F238E27FC236}">
                <a16:creationId xmlns:a16="http://schemas.microsoft.com/office/drawing/2014/main" id="{57C72635-2521-40B3-868B-25ECAB4ED52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5265" t="61497" r="46293" b="25215"/>
          <a:stretch/>
        </p:blipFill>
        <p:spPr>
          <a:xfrm>
            <a:off x="8048421" y="2749284"/>
            <a:ext cx="173840" cy="177317"/>
          </a:xfrm>
          <a:prstGeom prst="rect">
            <a:avLst/>
          </a:prstGeom>
        </p:spPr>
      </p:pic>
      <p:pic>
        <p:nvPicPr>
          <p:cNvPr id="28" name="Sugar">
            <a:extLst>
              <a:ext uri="{FF2B5EF4-FFF2-40B4-BE49-F238E27FC236}">
                <a16:creationId xmlns:a16="http://schemas.microsoft.com/office/drawing/2014/main" id="{6F258A2C-BF0B-4E66-8F9A-626A7AC4881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3849" t="60813" r="37709" b="26159"/>
          <a:stretch/>
        </p:blipFill>
        <p:spPr>
          <a:xfrm>
            <a:off x="8222260" y="2742328"/>
            <a:ext cx="173840" cy="173841"/>
          </a:xfrm>
          <a:prstGeom prst="rect">
            <a:avLst/>
          </a:prstGeom>
        </p:spPr>
      </p:pic>
      <p:pic>
        <p:nvPicPr>
          <p:cNvPr id="29" name="Sugar">
            <a:extLst>
              <a:ext uri="{FF2B5EF4-FFF2-40B4-BE49-F238E27FC236}">
                <a16:creationId xmlns:a16="http://schemas.microsoft.com/office/drawing/2014/main" id="{2EE29853-4936-485A-8638-51FC4ACCAAB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2041" t="59170" r="29349" b="25718"/>
          <a:stretch/>
        </p:blipFill>
        <p:spPr>
          <a:xfrm>
            <a:off x="8382087" y="2716976"/>
            <a:ext cx="177317" cy="201654"/>
          </a:xfrm>
          <a:prstGeom prst="rect">
            <a:avLst/>
          </a:prstGeom>
        </p:spPr>
      </p:pic>
      <p:pic>
        <p:nvPicPr>
          <p:cNvPr id="30" name="Sugar">
            <a:extLst>
              <a:ext uri="{FF2B5EF4-FFF2-40B4-BE49-F238E27FC236}">
                <a16:creationId xmlns:a16="http://schemas.microsoft.com/office/drawing/2014/main" id="{0A1A6222-FF4F-4B02-9A6E-1AA93DCFA89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2051" t="21696" r="45793" b="63713"/>
          <a:stretch/>
        </p:blipFill>
        <p:spPr>
          <a:xfrm>
            <a:off x="7963014" y="2198932"/>
            <a:ext cx="250330" cy="194702"/>
          </a:xfrm>
          <a:prstGeom prst="rect">
            <a:avLst/>
          </a:prstGeom>
        </p:spPr>
      </p:pic>
      <p:pic>
        <p:nvPicPr>
          <p:cNvPr id="31" name="Sugar">
            <a:extLst>
              <a:ext uri="{FF2B5EF4-FFF2-40B4-BE49-F238E27FC236}">
                <a16:creationId xmlns:a16="http://schemas.microsoft.com/office/drawing/2014/main" id="{5B34DA94-4F74-4147-AD19-FB5CDF78F8C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9202" t="35925" r="50837" b="50787"/>
          <a:stretch/>
        </p:blipFill>
        <p:spPr>
          <a:xfrm>
            <a:off x="7909283" y="2393634"/>
            <a:ext cx="205131" cy="177317"/>
          </a:xfrm>
          <a:prstGeom prst="rect">
            <a:avLst/>
          </a:prstGeom>
        </p:spPr>
      </p:pic>
      <p:pic>
        <p:nvPicPr>
          <p:cNvPr id="32" name="Sugar">
            <a:extLst>
              <a:ext uri="{FF2B5EF4-FFF2-40B4-BE49-F238E27FC236}">
                <a16:creationId xmlns:a16="http://schemas.microsoft.com/office/drawing/2014/main" id="{AA14DF05-7199-418A-9295-C7B2D7FB805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8985" t="35553" r="41898" b="51680"/>
          <a:stretch/>
        </p:blipFill>
        <p:spPr>
          <a:xfrm>
            <a:off x="8103983" y="2386679"/>
            <a:ext cx="187749" cy="170364"/>
          </a:xfrm>
          <a:prstGeom prst="rect">
            <a:avLst/>
          </a:prstGeom>
        </p:spPr>
      </p:pic>
      <p:pic>
        <p:nvPicPr>
          <p:cNvPr id="33" name="Sugar">
            <a:extLst>
              <a:ext uri="{FF2B5EF4-FFF2-40B4-BE49-F238E27FC236}">
                <a16:creationId xmlns:a16="http://schemas.microsoft.com/office/drawing/2014/main" id="{52C45094-8747-4D6A-A38F-7054DEC27E2E}"/>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36311" t="48012" r="54910" b="37918"/>
          <a:stretch/>
        </p:blipFill>
        <p:spPr>
          <a:xfrm>
            <a:off x="7809087" y="2560519"/>
            <a:ext cx="180794" cy="187748"/>
          </a:xfrm>
          <a:prstGeom prst="rect">
            <a:avLst/>
          </a:prstGeom>
        </p:spPr>
      </p:pic>
      <p:pic>
        <p:nvPicPr>
          <p:cNvPr id="34" name="Sugar">
            <a:extLst>
              <a:ext uri="{FF2B5EF4-FFF2-40B4-BE49-F238E27FC236}">
                <a16:creationId xmlns:a16="http://schemas.microsoft.com/office/drawing/2014/main" id="{AA122E7C-D334-42F2-B627-D370752148C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5557" t="48533" r="45832" b="38179"/>
          <a:stretch/>
        </p:blipFill>
        <p:spPr>
          <a:xfrm>
            <a:off x="7988260" y="2567474"/>
            <a:ext cx="177318" cy="177317"/>
          </a:xfrm>
          <a:prstGeom prst="rect">
            <a:avLst/>
          </a:prstGeom>
        </p:spPr>
      </p:pic>
      <p:pic>
        <p:nvPicPr>
          <p:cNvPr id="35" name="Sugar">
            <a:extLst>
              <a:ext uri="{FF2B5EF4-FFF2-40B4-BE49-F238E27FC236}">
                <a16:creationId xmlns:a16="http://schemas.microsoft.com/office/drawing/2014/main" id="{CA4DAD4D-8187-4763-98A8-8B5E4850B737}"/>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54532" t="46557" r="36351" b="39633"/>
          <a:stretch/>
        </p:blipFill>
        <p:spPr>
          <a:xfrm>
            <a:off x="8172529" y="2557043"/>
            <a:ext cx="187748" cy="184271"/>
          </a:xfrm>
          <a:prstGeom prst="rect">
            <a:avLst/>
          </a:prstGeom>
        </p:spPr>
      </p:pic>
      <p:pic>
        <p:nvPicPr>
          <p:cNvPr id="36" name="Sugar">
            <a:extLst>
              <a:ext uri="{FF2B5EF4-FFF2-40B4-BE49-F238E27FC236}">
                <a16:creationId xmlns:a16="http://schemas.microsoft.com/office/drawing/2014/main" id="{EBABA588-3DEA-45D3-8E8A-41BD44CF4C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2652" t="60336" r="11983" b="19909"/>
          <a:stretch/>
        </p:blipFill>
        <p:spPr>
          <a:xfrm>
            <a:off x="7938017" y="2830160"/>
            <a:ext cx="316421" cy="263607"/>
          </a:xfrm>
          <a:prstGeom prst="rect">
            <a:avLst/>
          </a:prstGeom>
        </p:spPr>
      </p:pic>
      <p:pic>
        <p:nvPicPr>
          <p:cNvPr id="37" name="Sugar">
            <a:extLst>
              <a:ext uri="{FF2B5EF4-FFF2-40B4-BE49-F238E27FC236}">
                <a16:creationId xmlns:a16="http://schemas.microsoft.com/office/drawing/2014/main" id="{D873CFF3-29C5-41FC-993F-9AB2B78AA92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2652" t="60336" r="11983" b="19909"/>
          <a:stretch/>
        </p:blipFill>
        <p:spPr>
          <a:xfrm>
            <a:off x="8504960" y="2779322"/>
            <a:ext cx="316421" cy="263607"/>
          </a:xfrm>
          <a:prstGeom prst="rect">
            <a:avLst/>
          </a:prstGeom>
        </p:spPr>
      </p:pic>
    </p:spTree>
    <p:extLst>
      <p:ext uri="{BB962C8B-B14F-4D97-AF65-F5344CB8AC3E}">
        <p14:creationId xmlns:p14="http://schemas.microsoft.com/office/powerpoint/2010/main" val="8302396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98143" y="199662"/>
            <a:ext cx="6347713" cy="1320800"/>
          </a:xfrm>
        </p:spPr>
        <p:txBody>
          <a:bodyPr vert="horz" lIns="91440" tIns="45720" rIns="91440" bIns="45720" rtlCol="0" anchor="t">
            <a:noAutofit/>
          </a:bodyPr>
          <a:lstStyle/>
          <a:p>
            <a:r>
              <a:rPr lang="fr-FR" sz="3200" b="1" dirty="0">
                <a:solidFill>
                  <a:schemeClr val="tx1">
                    <a:lumMod val="65000"/>
                    <a:lumOff val="35000"/>
                  </a:schemeClr>
                </a:solidFill>
              </a:rPr>
              <a:t>ISGLT2/ Etudes de protection cardio vasculaire</a:t>
            </a:r>
          </a:p>
        </p:txBody>
      </p:sp>
      <p:sp>
        <p:nvSpPr>
          <p:cNvPr id="3" name="Espace réservé du contenu 2"/>
          <p:cNvSpPr>
            <a:spLocks noGrp="1"/>
          </p:cNvSpPr>
          <p:nvPr>
            <p:ph idx="1"/>
          </p:nvPr>
        </p:nvSpPr>
        <p:spPr>
          <a:xfrm>
            <a:off x="251460" y="1520462"/>
            <a:ext cx="8606790" cy="4971778"/>
          </a:xfrm>
        </p:spPr>
        <p:txBody>
          <a:bodyPr>
            <a:normAutofit lnSpcReduction="10000"/>
          </a:bodyPr>
          <a:lstStyle/>
          <a:p>
            <a:pPr algn="just">
              <a:lnSpc>
                <a:spcPct val="150000"/>
              </a:lnSpc>
            </a:pPr>
            <a:r>
              <a:rPr lang="fr-FR" sz="2400" dirty="0"/>
              <a:t>Effet protecteur chez les patients ayant une maladie CV avérée ou en situation de très haut risque CV.</a:t>
            </a:r>
          </a:p>
          <a:p>
            <a:pPr algn="just">
              <a:lnSpc>
                <a:spcPct val="150000"/>
              </a:lnSpc>
            </a:pPr>
            <a:endParaRPr lang="fr-FR" sz="2400" dirty="0"/>
          </a:p>
          <a:p>
            <a:pPr algn="just">
              <a:lnSpc>
                <a:spcPct val="150000"/>
              </a:lnSpc>
            </a:pPr>
            <a:r>
              <a:rPr lang="fr-FR" sz="2400" dirty="0"/>
              <a:t>Mais c’est essentiellement sur la réduction des hospitalisations pour IC.(effet classe)</a:t>
            </a:r>
          </a:p>
          <a:p>
            <a:pPr algn="just">
              <a:lnSpc>
                <a:spcPct val="150000"/>
              </a:lnSpc>
            </a:pPr>
            <a:endParaRPr lang="fr-FR" sz="2400" dirty="0"/>
          </a:p>
          <a:p>
            <a:pPr algn="just">
              <a:lnSpc>
                <a:spcPct val="150000"/>
              </a:lnSpc>
            </a:pPr>
            <a:r>
              <a:rPr lang="fr-FR" sz="2400" dirty="0"/>
              <a:t>En revanche seule la moitié des </a:t>
            </a:r>
            <a:r>
              <a:rPr lang="fr-FR" sz="2400" dirty="0" err="1"/>
              <a:t>étudesont</a:t>
            </a:r>
            <a:r>
              <a:rPr lang="fr-FR" sz="2400" dirty="0"/>
              <a:t> montré une réduction du RR du MACE et seule l’étude </a:t>
            </a:r>
            <a:r>
              <a:rPr lang="fr-FR" sz="2400" dirty="0" err="1"/>
              <a:t>EMPAREg-Outcome</a:t>
            </a:r>
            <a:r>
              <a:rPr lang="fr-FR" sz="2400" dirty="0"/>
              <a:t> a montré une réduction de mortalité CV.</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711995" y="5389682"/>
            <a:ext cx="488989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515938">
              <a:defRPr>
                <a:solidFill>
                  <a:schemeClr val="tx1"/>
                </a:solidFill>
                <a:latin typeface="Arial" panose="020B0604020202020204" pitchFamily="34" charset="0"/>
                <a:cs typeface="Arial" panose="020B0604020202020204" pitchFamily="34" charset="0"/>
              </a:defRPr>
            </a:lvl1pPr>
            <a:lvl2pPr marL="742950" indent="-285750" defTabSz="515938">
              <a:defRPr>
                <a:solidFill>
                  <a:schemeClr val="tx1"/>
                </a:solidFill>
                <a:latin typeface="Arial" panose="020B0604020202020204" pitchFamily="34" charset="0"/>
                <a:cs typeface="Arial" panose="020B0604020202020204" pitchFamily="34" charset="0"/>
              </a:defRPr>
            </a:lvl2pPr>
            <a:lvl3pPr marL="1143000" indent="-228600" defTabSz="515938">
              <a:defRPr>
                <a:solidFill>
                  <a:schemeClr val="tx1"/>
                </a:solidFill>
                <a:latin typeface="Arial" panose="020B0604020202020204" pitchFamily="34" charset="0"/>
                <a:cs typeface="Arial" panose="020B0604020202020204" pitchFamily="34" charset="0"/>
              </a:defRPr>
            </a:lvl3pPr>
            <a:lvl4pPr marL="1600200" indent="-228600" defTabSz="515938">
              <a:defRPr>
                <a:solidFill>
                  <a:schemeClr val="tx1"/>
                </a:solidFill>
                <a:latin typeface="Arial" panose="020B0604020202020204" pitchFamily="34" charset="0"/>
                <a:cs typeface="Arial" panose="020B0604020202020204" pitchFamily="34" charset="0"/>
              </a:defRPr>
            </a:lvl4pPr>
            <a:lvl5pPr marL="2057400" indent="-228600" defTabSz="515938">
              <a:defRPr>
                <a:solidFill>
                  <a:schemeClr val="tx1"/>
                </a:solidFill>
                <a:latin typeface="Arial" panose="020B0604020202020204" pitchFamily="34" charset="0"/>
                <a:cs typeface="Arial" panose="020B0604020202020204" pitchFamily="34" charset="0"/>
              </a:defRPr>
            </a:lvl5pPr>
            <a:lvl6pPr marL="2514600" indent="-228600" defTabSz="5159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5159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5159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5159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386945" fontAlgn="base">
              <a:spcBef>
                <a:spcPct val="0"/>
              </a:spcBef>
              <a:spcAft>
                <a:spcPct val="0"/>
              </a:spcAft>
              <a:defRPr/>
            </a:pPr>
            <a:r>
              <a:rPr lang="fr-FR" altLang="fr-FR" sz="900" dirty="0">
                <a:solidFill>
                  <a:srgbClr val="000000"/>
                </a:solidFill>
                <a:ea typeface="Open Sans"/>
                <a:cs typeface="Open Sans"/>
                <a:sym typeface="Arial" panose="020B0604020202020204" pitchFamily="34" charset="0"/>
              </a:rPr>
              <a:t>*, MACE (Major Adverse </a:t>
            </a:r>
            <a:r>
              <a:rPr lang="fr-FR" altLang="fr-FR" sz="900" dirty="0" err="1">
                <a:solidFill>
                  <a:srgbClr val="000000"/>
                </a:solidFill>
                <a:ea typeface="Open Sans"/>
                <a:cs typeface="Open Sans"/>
                <a:sym typeface="Arial" panose="020B0604020202020204" pitchFamily="34" charset="0"/>
              </a:rPr>
              <a:t>Cardiovascular</a:t>
            </a:r>
            <a:r>
              <a:rPr lang="fr-FR" altLang="fr-FR" sz="900" dirty="0">
                <a:solidFill>
                  <a:srgbClr val="000000"/>
                </a:solidFill>
                <a:ea typeface="Open Sans"/>
                <a:cs typeface="Open Sans"/>
                <a:sym typeface="Arial" panose="020B0604020202020204" pitchFamily="34" charset="0"/>
              </a:rPr>
              <a:t> Events):  </a:t>
            </a:r>
          </a:p>
        </p:txBody>
      </p:sp>
      <p:graphicFrame>
        <p:nvGraphicFramePr>
          <p:cNvPr id="7" name="Espace réservé du contenu 3"/>
          <p:cNvGraphicFramePr>
            <a:graphicFrameLocks/>
          </p:cNvGraphicFramePr>
          <p:nvPr/>
        </p:nvGraphicFramePr>
        <p:xfrm>
          <a:off x="514301" y="2135702"/>
          <a:ext cx="8115400" cy="3161109"/>
        </p:xfrm>
        <a:graphic>
          <a:graphicData uri="http://schemas.openxmlformats.org/drawingml/2006/table">
            <a:tbl>
              <a:tblPr firstRow="1" firstCol="1" bandRow="1"/>
              <a:tblGrid>
                <a:gridCol w="1716194">
                  <a:extLst>
                    <a:ext uri="{9D8B030D-6E8A-4147-A177-3AD203B41FA5}">
                      <a16:colId xmlns:a16="http://schemas.microsoft.com/office/drawing/2014/main" val="20000"/>
                    </a:ext>
                  </a:extLst>
                </a:gridCol>
                <a:gridCol w="1279841">
                  <a:extLst>
                    <a:ext uri="{9D8B030D-6E8A-4147-A177-3AD203B41FA5}">
                      <a16:colId xmlns:a16="http://schemas.microsoft.com/office/drawing/2014/main" val="20001"/>
                    </a:ext>
                  </a:extLst>
                </a:gridCol>
                <a:gridCol w="1279841">
                  <a:extLst>
                    <a:ext uri="{9D8B030D-6E8A-4147-A177-3AD203B41FA5}">
                      <a16:colId xmlns:a16="http://schemas.microsoft.com/office/drawing/2014/main" val="20002"/>
                    </a:ext>
                  </a:extLst>
                </a:gridCol>
                <a:gridCol w="1279841">
                  <a:extLst>
                    <a:ext uri="{9D8B030D-6E8A-4147-A177-3AD203B41FA5}">
                      <a16:colId xmlns:a16="http://schemas.microsoft.com/office/drawing/2014/main" val="20003"/>
                    </a:ext>
                  </a:extLst>
                </a:gridCol>
                <a:gridCol w="1415828">
                  <a:extLst>
                    <a:ext uri="{9D8B030D-6E8A-4147-A177-3AD203B41FA5}">
                      <a16:colId xmlns:a16="http://schemas.microsoft.com/office/drawing/2014/main" val="20004"/>
                    </a:ext>
                  </a:extLst>
                </a:gridCol>
                <a:gridCol w="1143855">
                  <a:extLst>
                    <a:ext uri="{9D8B030D-6E8A-4147-A177-3AD203B41FA5}">
                      <a16:colId xmlns:a16="http://schemas.microsoft.com/office/drawing/2014/main" val="20005"/>
                    </a:ext>
                  </a:extLst>
                </a:gridCol>
              </a:tblGrid>
              <a:tr h="49944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fr-FR" sz="1200" dirty="0">
                        <a:effectLst/>
                        <a:latin typeface="Arial" panose="020B0604020202020204" pitchFamily="34" charset="0"/>
                        <a:ea typeface="Open Sans" panose="020B0606030504020204" pitchFamily="34" charset="0"/>
                        <a:cs typeface="Arial" panose="020B0604020202020204" pitchFamily="34" charset="0"/>
                      </a:endParaRPr>
                    </a:p>
                  </a:txBody>
                  <a:tcPr marL="54003" marR="54003" marT="19087" marB="19087">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66CC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dirty="0">
                          <a:effectLst/>
                          <a:latin typeface="Arial" panose="020B0604020202020204" pitchFamily="34" charset="0"/>
                          <a:ea typeface="Open Sans" panose="020B0606030504020204" pitchFamily="34" charset="0"/>
                          <a:cs typeface="Arial" panose="020B0604020202020204" pitchFamily="34" charset="0"/>
                        </a:rPr>
                        <a:t>EMPA-REG</a:t>
                      </a:r>
                      <a:endParaRPr lang="fr-FR" sz="1200" dirty="0">
                        <a:effectLst/>
                        <a:latin typeface="Arial" panose="020B0604020202020204" pitchFamily="34" charset="0"/>
                        <a:ea typeface="Open Sans" panose="020B0606030504020204" pitchFamily="34" charset="0"/>
                        <a:cs typeface="Arial" panose="020B0604020202020204" pitchFamily="34" charset="0"/>
                      </a:endParaRPr>
                    </a:p>
                  </a:txBody>
                  <a:tcPr marL="54003" marR="54003" marT="19087" marB="19087"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66CC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dirty="0">
                          <a:effectLst/>
                          <a:latin typeface="Arial" panose="020B0604020202020204" pitchFamily="34" charset="0"/>
                          <a:ea typeface="Open Sans" panose="020B0606030504020204" pitchFamily="34" charset="0"/>
                          <a:cs typeface="Arial" panose="020B0604020202020204" pitchFamily="34" charset="0"/>
                        </a:rPr>
                        <a:t>CANVAS</a:t>
                      </a:r>
                      <a:endParaRPr lang="fr-FR" sz="1200" dirty="0">
                        <a:effectLst/>
                        <a:latin typeface="Arial" panose="020B0604020202020204" pitchFamily="34" charset="0"/>
                        <a:ea typeface="Open Sans" panose="020B0606030504020204" pitchFamily="34" charset="0"/>
                        <a:cs typeface="Arial" panose="020B0604020202020204" pitchFamily="34" charset="0"/>
                      </a:endParaRPr>
                    </a:p>
                  </a:txBody>
                  <a:tcPr marL="54003" marR="54003" marT="19087" marB="19087"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66CC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dirty="0">
                          <a:effectLst/>
                          <a:latin typeface="Arial" panose="020B0604020202020204" pitchFamily="34" charset="0"/>
                          <a:ea typeface="Open Sans" panose="020B0606030504020204" pitchFamily="34" charset="0"/>
                          <a:cs typeface="Arial" panose="020B0604020202020204" pitchFamily="34" charset="0"/>
                        </a:rPr>
                        <a:t>CANVAS R</a:t>
                      </a:r>
                      <a:endParaRPr lang="fr-FR" sz="1200" dirty="0">
                        <a:effectLst/>
                        <a:latin typeface="Arial" panose="020B0604020202020204" pitchFamily="34" charset="0"/>
                        <a:ea typeface="Open Sans" panose="020B0606030504020204" pitchFamily="34" charset="0"/>
                        <a:cs typeface="Arial" panose="020B0604020202020204" pitchFamily="34" charset="0"/>
                      </a:endParaRPr>
                    </a:p>
                  </a:txBody>
                  <a:tcPr marL="54003" marR="54003" marT="19087" marB="19087"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66CC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dirty="0">
                          <a:effectLst/>
                          <a:latin typeface="Arial" panose="020B0604020202020204" pitchFamily="34" charset="0"/>
                          <a:ea typeface="Open Sans" panose="020B0606030504020204" pitchFamily="34" charset="0"/>
                          <a:cs typeface="Arial" panose="020B0604020202020204" pitchFamily="34" charset="0"/>
                        </a:rPr>
                        <a:t>DECLARE</a:t>
                      </a:r>
                      <a:endParaRPr lang="fr-FR" sz="1200" dirty="0">
                        <a:effectLst/>
                        <a:latin typeface="Arial" panose="020B0604020202020204" pitchFamily="34" charset="0"/>
                        <a:ea typeface="Open Sans" panose="020B0606030504020204" pitchFamily="34" charset="0"/>
                        <a:cs typeface="Arial" panose="020B0604020202020204" pitchFamily="34" charset="0"/>
                      </a:endParaRPr>
                    </a:p>
                  </a:txBody>
                  <a:tcPr marL="54003" marR="54003" marT="19087" marB="19087"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66CC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dirty="0">
                          <a:effectLst/>
                          <a:latin typeface="Arial" panose="020B0604020202020204" pitchFamily="34" charset="0"/>
                          <a:ea typeface="Open Sans" panose="020B0606030504020204" pitchFamily="34" charset="0"/>
                          <a:cs typeface="Arial" panose="020B0604020202020204" pitchFamily="34" charset="0"/>
                        </a:rPr>
                        <a:t>VERTIS</a:t>
                      </a:r>
                      <a:r>
                        <a:rPr lang="en-US" sz="1200" baseline="0" dirty="0">
                          <a:effectLst/>
                          <a:latin typeface="Arial" panose="020B0604020202020204" pitchFamily="34" charset="0"/>
                          <a:ea typeface="Open Sans" panose="020B0606030504020204" pitchFamily="34" charset="0"/>
                          <a:cs typeface="Arial" panose="020B0604020202020204" pitchFamily="34" charset="0"/>
                        </a:rPr>
                        <a:t> CV</a:t>
                      </a:r>
                      <a:endParaRPr lang="fr-FR" sz="1200" dirty="0">
                        <a:effectLst/>
                        <a:latin typeface="Arial" panose="020B0604020202020204" pitchFamily="34" charset="0"/>
                        <a:ea typeface="Open Sans" panose="020B0606030504020204" pitchFamily="34" charset="0"/>
                        <a:cs typeface="Arial" panose="020B0604020202020204" pitchFamily="34" charset="0"/>
                      </a:endParaRPr>
                    </a:p>
                  </a:txBody>
                  <a:tcPr marL="54003" marR="54003" marT="19087" marB="19087"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66CC5"/>
                    </a:solidFill>
                  </a:tcPr>
                </a:tc>
                <a:extLst>
                  <a:ext uri="{0D108BD9-81ED-4DB2-BD59-A6C34878D82A}">
                    <a16:rowId xmlns:a16="http://schemas.microsoft.com/office/drawing/2014/main" val="10000"/>
                  </a:ext>
                </a:extLst>
              </a:tr>
              <a:tr h="53131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r-FR" sz="1200" dirty="0" err="1">
                          <a:effectLst/>
                          <a:latin typeface="Arial" panose="020B0604020202020204" pitchFamily="34" charset="0"/>
                          <a:ea typeface="Open Sans" panose="020B0606030504020204" pitchFamily="34" charset="0"/>
                          <a:cs typeface="Arial" panose="020B0604020202020204" pitchFamily="34" charset="0"/>
                        </a:rPr>
                        <a:t>Drugs</a:t>
                      </a:r>
                      <a:endParaRPr lang="fr-FR" sz="1200" dirty="0">
                        <a:effectLst/>
                        <a:latin typeface="Arial" panose="020B0604020202020204" pitchFamily="34" charset="0"/>
                        <a:ea typeface="Open Sans" panose="020B0606030504020204" pitchFamily="34" charset="0"/>
                        <a:cs typeface="Arial" panose="020B0604020202020204" pitchFamily="34" charset="0"/>
                      </a:endParaRPr>
                    </a:p>
                  </a:txBody>
                  <a:tcPr marL="54003" marR="54003" marT="19087" marB="19087"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66CC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dirty="0" err="1">
                          <a:effectLst/>
                          <a:latin typeface="Arial" panose="020B0604020202020204" pitchFamily="34" charset="0"/>
                          <a:ea typeface="Open Sans Semibold" panose="020B0706030804020204" pitchFamily="34" charset="0"/>
                          <a:cs typeface="Arial" panose="020B0604020202020204" pitchFamily="34" charset="0"/>
                        </a:rPr>
                        <a:t>Empagliflozin</a:t>
                      </a:r>
                      <a:endParaRPr lang="fr-FR" sz="1200" dirty="0">
                        <a:effectLst/>
                        <a:latin typeface="Arial" panose="020B0604020202020204" pitchFamily="34" charset="0"/>
                        <a:ea typeface="Open Sans Semibold" panose="020B0706030804020204" pitchFamily="34" charset="0"/>
                        <a:cs typeface="Arial" panose="020B0604020202020204" pitchFamily="34" charset="0"/>
                      </a:endParaRPr>
                    </a:p>
                  </a:txBody>
                  <a:tcPr marL="54003" marR="54003" marT="19087" marB="19087"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ADF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dirty="0" err="1">
                          <a:effectLst/>
                          <a:latin typeface="Arial" panose="020B0604020202020204" pitchFamily="34" charset="0"/>
                          <a:ea typeface="Open Sans Semibold" panose="020B0706030804020204" pitchFamily="34" charset="0"/>
                          <a:cs typeface="Arial" panose="020B0604020202020204" pitchFamily="34" charset="0"/>
                        </a:rPr>
                        <a:t>Canagliflozin</a:t>
                      </a:r>
                      <a:endParaRPr lang="fr-FR" sz="1200" dirty="0">
                        <a:effectLst/>
                        <a:latin typeface="Arial" panose="020B0604020202020204" pitchFamily="34" charset="0"/>
                        <a:ea typeface="Open Sans Semibold" panose="020B0706030804020204" pitchFamily="34" charset="0"/>
                        <a:cs typeface="Arial" panose="020B0604020202020204" pitchFamily="34" charset="0"/>
                      </a:endParaRPr>
                    </a:p>
                  </a:txBody>
                  <a:tcPr marL="54003" marR="54003" marT="19087" marB="19087"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ADF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dirty="0" err="1">
                          <a:effectLst/>
                          <a:latin typeface="Arial" panose="020B0604020202020204" pitchFamily="34" charset="0"/>
                          <a:ea typeface="Open Sans Semibold" panose="020B0706030804020204" pitchFamily="34" charset="0"/>
                          <a:cs typeface="Arial" panose="020B0604020202020204" pitchFamily="34" charset="0"/>
                        </a:rPr>
                        <a:t>Canagliflozin</a:t>
                      </a:r>
                      <a:endParaRPr lang="fr-FR" sz="1200" dirty="0">
                        <a:effectLst/>
                        <a:latin typeface="Arial" panose="020B0604020202020204" pitchFamily="34" charset="0"/>
                        <a:ea typeface="Open Sans Semibold" panose="020B0706030804020204" pitchFamily="34" charset="0"/>
                        <a:cs typeface="Arial" panose="020B0604020202020204" pitchFamily="34" charset="0"/>
                      </a:endParaRPr>
                    </a:p>
                  </a:txBody>
                  <a:tcPr marL="54003" marR="54003" marT="19087" marB="19087"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ADF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dirty="0" err="1">
                          <a:effectLst/>
                          <a:latin typeface="Arial" panose="020B0604020202020204" pitchFamily="34" charset="0"/>
                          <a:ea typeface="Open Sans Semibold" panose="020B0706030804020204" pitchFamily="34" charset="0"/>
                          <a:cs typeface="Arial" panose="020B0604020202020204" pitchFamily="34" charset="0"/>
                        </a:rPr>
                        <a:t>Dapagliflozin</a:t>
                      </a:r>
                      <a:endParaRPr lang="fr-FR" sz="1200" dirty="0">
                        <a:effectLst/>
                        <a:latin typeface="Arial" panose="020B0604020202020204" pitchFamily="34" charset="0"/>
                        <a:ea typeface="Open Sans Semibold" panose="020B0706030804020204" pitchFamily="34" charset="0"/>
                        <a:cs typeface="Arial" panose="020B0604020202020204" pitchFamily="34" charset="0"/>
                      </a:endParaRPr>
                    </a:p>
                  </a:txBody>
                  <a:tcPr marL="54003" marR="54003" marT="19087" marB="19087"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ADF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dirty="0" err="1">
                          <a:effectLst/>
                          <a:latin typeface="Arial" panose="020B0604020202020204" pitchFamily="34" charset="0"/>
                          <a:ea typeface="Open Sans Semibold" panose="020B0706030804020204" pitchFamily="34" charset="0"/>
                          <a:cs typeface="Arial" panose="020B0604020202020204" pitchFamily="34" charset="0"/>
                        </a:rPr>
                        <a:t>Ertugliflozin</a:t>
                      </a:r>
                      <a:endParaRPr lang="fr-FR" sz="1200" b="0" dirty="0">
                        <a:effectLst/>
                        <a:latin typeface="Arial" panose="020B0604020202020204" pitchFamily="34" charset="0"/>
                        <a:ea typeface="Open Sans Semibold" panose="020B0706030804020204" pitchFamily="34" charset="0"/>
                        <a:cs typeface="Arial" panose="020B0604020202020204" pitchFamily="34" charset="0"/>
                      </a:endParaRPr>
                    </a:p>
                  </a:txBody>
                  <a:tcPr marL="54003" marR="54003" marT="19087" marB="19087"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ADFF2"/>
                    </a:solidFill>
                  </a:tcPr>
                </a:tc>
                <a:extLst>
                  <a:ext uri="{0D108BD9-81ED-4DB2-BD59-A6C34878D82A}">
                    <a16:rowId xmlns:a16="http://schemas.microsoft.com/office/drawing/2014/main" val="10001"/>
                  </a:ext>
                </a:extLst>
              </a:tr>
              <a:tr h="53131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spcAft>
                          <a:spcPts val="0"/>
                        </a:spcAft>
                      </a:pPr>
                      <a:r>
                        <a:rPr lang="en-US" sz="1200" dirty="0">
                          <a:effectLst/>
                          <a:latin typeface="Arial" panose="020B0604020202020204" pitchFamily="34" charset="0"/>
                          <a:ea typeface="Open Sans" panose="020B0606030504020204" pitchFamily="34" charset="0"/>
                          <a:cs typeface="Arial" panose="020B0604020202020204" pitchFamily="34" charset="0"/>
                        </a:rPr>
                        <a:t>N (rand.  ratio)</a:t>
                      </a:r>
                      <a:endParaRPr lang="fr-FR" sz="1200" dirty="0">
                        <a:effectLst/>
                        <a:latin typeface="Arial" panose="020B0604020202020204" pitchFamily="34" charset="0"/>
                        <a:ea typeface="Open Sans" panose="020B0606030504020204" pitchFamily="34" charset="0"/>
                        <a:cs typeface="Arial" panose="020B0604020202020204" pitchFamily="34" charset="0"/>
                      </a:endParaRPr>
                    </a:p>
                  </a:txBody>
                  <a:tcPr marL="54003" marR="54003" marT="19087" marB="19087"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66CC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spcAft>
                          <a:spcPts val="0"/>
                        </a:spcAft>
                      </a:pPr>
                      <a:r>
                        <a:rPr lang="en-US" sz="1200" dirty="0">
                          <a:effectLst/>
                          <a:latin typeface="Arial" panose="020B0604020202020204" pitchFamily="34" charset="0"/>
                          <a:ea typeface="Open Sans Semibold" panose="020B0706030804020204" pitchFamily="34" charset="0"/>
                          <a:cs typeface="Arial" panose="020B0604020202020204" pitchFamily="34" charset="0"/>
                        </a:rPr>
                        <a:t>7,020 (2:1)</a:t>
                      </a:r>
                      <a:endParaRPr lang="fr-FR" sz="1200" dirty="0">
                        <a:effectLst/>
                        <a:latin typeface="Arial" panose="020B0604020202020204" pitchFamily="34" charset="0"/>
                        <a:ea typeface="Open Sans Semibold" panose="020B0706030804020204" pitchFamily="34" charset="0"/>
                        <a:cs typeface="Arial" panose="020B0604020202020204" pitchFamily="34" charset="0"/>
                      </a:endParaRPr>
                    </a:p>
                  </a:txBody>
                  <a:tcPr marL="54003" marR="54003" marT="19087" marB="19087"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BF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spcAft>
                          <a:spcPts val="0"/>
                        </a:spcAft>
                      </a:pPr>
                      <a:r>
                        <a:rPr lang="en-US" sz="1200" dirty="0">
                          <a:effectLst/>
                          <a:latin typeface="Arial" panose="020B0604020202020204" pitchFamily="34" charset="0"/>
                          <a:ea typeface="Open Sans Semibold" panose="020B0706030804020204" pitchFamily="34" charset="0"/>
                          <a:cs typeface="Arial" panose="020B0604020202020204" pitchFamily="34" charset="0"/>
                        </a:rPr>
                        <a:t>4,339 (2:1)</a:t>
                      </a:r>
                      <a:endParaRPr lang="fr-FR" sz="1200" dirty="0">
                        <a:effectLst/>
                        <a:latin typeface="Arial" panose="020B0604020202020204" pitchFamily="34" charset="0"/>
                        <a:ea typeface="Open Sans Semibold" panose="020B0706030804020204" pitchFamily="34" charset="0"/>
                        <a:cs typeface="Arial" panose="020B0604020202020204" pitchFamily="34" charset="0"/>
                      </a:endParaRPr>
                    </a:p>
                  </a:txBody>
                  <a:tcPr marL="54003" marR="54003" marT="19087" marB="19087"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BF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spcAft>
                          <a:spcPts val="0"/>
                        </a:spcAft>
                      </a:pPr>
                      <a:r>
                        <a:rPr lang="en-US" sz="1200" dirty="0">
                          <a:effectLst/>
                          <a:latin typeface="Arial" panose="020B0604020202020204" pitchFamily="34" charset="0"/>
                          <a:ea typeface="Open Sans Semibold" panose="020B0706030804020204" pitchFamily="34" charset="0"/>
                          <a:cs typeface="Arial" panose="020B0604020202020204" pitchFamily="34" charset="0"/>
                        </a:rPr>
                        <a:t>5,700 (1:1)</a:t>
                      </a:r>
                      <a:endParaRPr lang="fr-FR" sz="1200" dirty="0">
                        <a:effectLst/>
                        <a:latin typeface="Arial" panose="020B0604020202020204" pitchFamily="34" charset="0"/>
                        <a:ea typeface="Open Sans Semibold" panose="020B0706030804020204" pitchFamily="34" charset="0"/>
                        <a:cs typeface="Arial" panose="020B0604020202020204" pitchFamily="34" charset="0"/>
                      </a:endParaRPr>
                    </a:p>
                  </a:txBody>
                  <a:tcPr marL="54003" marR="54003" marT="19087" marB="19087"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BF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spcAft>
                          <a:spcPts val="0"/>
                        </a:spcAft>
                      </a:pPr>
                      <a:r>
                        <a:rPr lang="en-US" sz="1200" dirty="0">
                          <a:effectLst/>
                          <a:latin typeface="Arial" panose="020B0604020202020204" pitchFamily="34" charset="0"/>
                          <a:ea typeface="Open Sans Semibold" panose="020B0706030804020204" pitchFamily="34" charset="0"/>
                          <a:cs typeface="Arial" panose="020B0604020202020204" pitchFamily="34" charset="0"/>
                        </a:rPr>
                        <a:t>17,160 (1:1)</a:t>
                      </a:r>
                      <a:endParaRPr lang="fr-FR" sz="1200" dirty="0">
                        <a:effectLst/>
                        <a:latin typeface="Arial" panose="020B0604020202020204" pitchFamily="34" charset="0"/>
                        <a:ea typeface="Open Sans Semibold" panose="020B0706030804020204" pitchFamily="34" charset="0"/>
                        <a:cs typeface="Arial" panose="020B0604020202020204" pitchFamily="34" charset="0"/>
                      </a:endParaRPr>
                    </a:p>
                  </a:txBody>
                  <a:tcPr marL="54003" marR="54003" marT="19087" marB="19087"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BF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spcAft>
                          <a:spcPts val="0"/>
                        </a:spcAft>
                      </a:pPr>
                      <a:r>
                        <a:rPr lang="en-US" sz="1200" dirty="0">
                          <a:effectLst/>
                          <a:latin typeface="Arial" panose="020B0604020202020204" pitchFamily="34" charset="0"/>
                          <a:ea typeface="Open Sans Semibold" panose="020B0706030804020204" pitchFamily="34" charset="0"/>
                          <a:cs typeface="Arial" panose="020B0604020202020204" pitchFamily="34" charset="0"/>
                        </a:rPr>
                        <a:t>3,900 (2:1)</a:t>
                      </a:r>
                      <a:endParaRPr lang="fr-FR" sz="1200" dirty="0">
                        <a:effectLst/>
                        <a:latin typeface="Arial" panose="020B0604020202020204" pitchFamily="34" charset="0"/>
                        <a:ea typeface="Open Sans Semibold" panose="020B0706030804020204" pitchFamily="34" charset="0"/>
                        <a:cs typeface="Arial" panose="020B0604020202020204" pitchFamily="34" charset="0"/>
                      </a:endParaRPr>
                    </a:p>
                  </a:txBody>
                  <a:tcPr marL="54003" marR="54003" marT="19087" marB="19087"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BFD"/>
                    </a:solidFill>
                  </a:tcPr>
                </a:tc>
                <a:extLst>
                  <a:ext uri="{0D108BD9-81ED-4DB2-BD59-A6C34878D82A}">
                    <a16:rowId xmlns:a16="http://schemas.microsoft.com/office/drawing/2014/main" val="10002"/>
                  </a:ext>
                </a:extLst>
              </a:tr>
              <a:tr h="53641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spcAft>
                          <a:spcPts val="0"/>
                        </a:spcAft>
                      </a:pPr>
                      <a:r>
                        <a:rPr lang="en-US" sz="1200" dirty="0">
                          <a:effectLst/>
                          <a:latin typeface="Arial" panose="020B0604020202020204" pitchFamily="34" charset="0"/>
                          <a:ea typeface="Open Sans" panose="020B0606030504020204" pitchFamily="34" charset="0"/>
                          <a:cs typeface="Arial" panose="020B0604020202020204" pitchFamily="34" charset="0"/>
                        </a:rPr>
                        <a:t>Inclusion criteria</a:t>
                      </a:r>
                      <a:endParaRPr lang="fr-FR" sz="1200" dirty="0">
                        <a:effectLst/>
                        <a:latin typeface="Arial" panose="020B0604020202020204" pitchFamily="34" charset="0"/>
                        <a:ea typeface="Open Sans" panose="020B0606030504020204" pitchFamily="34" charset="0"/>
                        <a:cs typeface="Arial" panose="020B0604020202020204" pitchFamily="34" charset="0"/>
                      </a:endParaRPr>
                    </a:p>
                  </a:txBody>
                  <a:tcPr marL="54003" marR="54003" marT="19087" marB="19087"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66CC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spcAft>
                          <a:spcPts val="0"/>
                        </a:spcAft>
                      </a:pPr>
                      <a:r>
                        <a:rPr lang="en-US" sz="1200" dirty="0">
                          <a:effectLst/>
                          <a:latin typeface="Arial" panose="020B0604020202020204" pitchFamily="34" charset="0"/>
                          <a:ea typeface="Open Sans Semibold" panose="020B0706030804020204" pitchFamily="34" charset="0"/>
                          <a:cs typeface="Arial" panose="020B0604020202020204" pitchFamily="34" charset="0"/>
                        </a:rPr>
                        <a:t>CV disease</a:t>
                      </a:r>
                      <a:endParaRPr lang="fr-FR" sz="1200" dirty="0">
                        <a:effectLst/>
                        <a:latin typeface="Arial" panose="020B0604020202020204" pitchFamily="34" charset="0"/>
                        <a:ea typeface="Open Sans Semibold" panose="020B0706030804020204" pitchFamily="34" charset="0"/>
                        <a:cs typeface="Arial" panose="020B0604020202020204" pitchFamily="34" charset="0"/>
                      </a:endParaRPr>
                    </a:p>
                  </a:txBody>
                  <a:tcPr marL="54003" marR="54003" marT="19087" marB="19087"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ADF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spcAft>
                          <a:spcPts val="0"/>
                        </a:spcAft>
                      </a:pPr>
                      <a:r>
                        <a:rPr lang="en-US" sz="1200" dirty="0">
                          <a:effectLst/>
                          <a:latin typeface="Arial" panose="020B0604020202020204" pitchFamily="34" charset="0"/>
                          <a:ea typeface="Open Sans Semibold" panose="020B0706030804020204" pitchFamily="34" charset="0"/>
                          <a:cs typeface="Arial" panose="020B0604020202020204" pitchFamily="34" charset="0"/>
                        </a:rPr>
                        <a:t>CV disease or CV Risk Factor</a:t>
                      </a:r>
                      <a:endParaRPr lang="fr-FR" sz="1200" dirty="0">
                        <a:effectLst/>
                        <a:latin typeface="Arial" panose="020B0604020202020204" pitchFamily="34" charset="0"/>
                        <a:ea typeface="Open Sans Semibold" panose="020B0706030804020204" pitchFamily="34" charset="0"/>
                        <a:cs typeface="Arial" panose="020B0604020202020204" pitchFamily="34" charset="0"/>
                      </a:endParaRPr>
                    </a:p>
                  </a:txBody>
                  <a:tcPr marL="54003" marR="54003" marT="19087" marB="19087"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ADF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spcAft>
                          <a:spcPts val="0"/>
                        </a:spcAft>
                      </a:pPr>
                      <a:r>
                        <a:rPr lang="en-US" sz="1200" dirty="0">
                          <a:effectLst/>
                          <a:latin typeface="Arial" panose="020B0604020202020204" pitchFamily="34" charset="0"/>
                          <a:ea typeface="Open Sans Semibold" panose="020B0706030804020204" pitchFamily="34" charset="0"/>
                          <a:cs typeface="Arial" panose="020B0604020202020204" pitchFamily="34" charset="0"/>
                        </a:rPr>
                        <a:t>CV disease or CV Risk Factor</a:t>
                      </a:r>
                      <a:endParaRPr lang="fr-FR" sz="1200" dirty="0">
                        <a:effectLst/>
                        <a:latin typeface="Arial" panose="020B0604020202020204" pitchFamily="34" charset="0"/>
                        <a:ea typeface="Open Sans Semibold" panose="020B0706030804020204" pitchFamily="34" charset="0"/>
                        <a:cs typeface="Arial" panose="020B0604020202020204" pitchFamily="34" charset="0"/>
                      </a:endParaRPr>
                    </a:p>
                  </a:txBody>
                  <a:tcPr marL="54003" marR="54003" marT="19087" marB="19087"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ADF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spcAft>
                          <a:spcPts val="0"/>
                        </a:spcAft>
                      </a:pPr>
                      <a:r>
                        <a:rPr lang="en-US" sz="1200" dirty="0">
                          <a:effectLst/>
                          <a:latin typeface="Arial" panose="020B0604020202020204" pitchFamily="34" charset="0"/>
                          <a:ea typeface="Open Sans Semibold" panose="020B0706030804020204" pitchFamily="34" charset="0"/>
                          <a:cs typeface="Arial" panose="020B0604020202020204" pitchFamily="34" charset="0"/>
                        </a:rPr>
                        <a:t>High risk for (59%) CV disease (41%)</a:t>
                      </a:r>
                      <a:endParaRPr lang="fr-FR" sz="1200" dirty="0">
                        <a:effectLst/>
                        <a:latin typeface="Arial" panose="020B0604020202020204" pitchFamily="34" charset="0"/>
                        <a:ea typeface="Open Sans Semibold" panose="020B0706030804020204" pitchFamily="34" charset="0"/>
                        <a:cs typeface="Arial" panose="020B0604020202020204" pitchFamily="34" charset="0"/>
                      </a:endParaRPr>
                    </a:p>
                  </a:txBody>
                  <a:tcPr marL="54003" marR="54003" marT="19087" marB="19087"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ADF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spcAft>
                          <a:spcPts val="0"/>
                        </a:spcAft>
                      </a:pPr>
                      <a:r>
                        <a:rPr lang="en-US" sz="1200" dirty="0">
                          <a:effectLst/>
                          <a:latin typeface="Arial" panose="020B0604020202020204" pitchFamily="34" charset="0"/>
                          <a:ea typeface="Open Sans Semibold" panose="020B0706030804020204" pitchFamily="34" charset="0"/>
                          <a:cs typeface="Arial" panose="020B0604020202020204" pitchFamily="34" charset="0"/>
                        </a:rPr>
                        <a:t>CV disease</a:t>
                      </a:r>
                      <a:endParaRPr lang="fr-FR" sz="1200" dirty="0">
                        <a:effectLst/>
                        <a:latin typeface="Arial" panose="020B0604020202020204" pitchFamily="34" charset="0"/>
                        <a:ea typeface="Open Sans Semibold" panose="020B0706030804020204" pitchFamily="34" charset="0"/>
                        <a:cs typeface="Arial" panose="020B0604020202020204" pitchFamily="34" charset="0"/>
                      </a:endParaRPr>
                    </a:p>
                  </a:txBody>
                  <a:tcPr marL="54003" marR="54003" marT="19087" marB="19087"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ADFF2"/>
                    </a:solidFill>
                  </a:tcPr>
                </a:tc>
                <a:extLst>
                  <a:ext uri="{0D108BD9-81ED-4DB2-BD59-A6C34878D82A}">
                    <a16:rowId xmlns:a16="http://schemas.microsoft.com/office/drawing/2014/main" val="10003"/>
                  </a:ext>
                </a:extLst>
              </a:tr>
              <a:tr h="53131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spcAft>
                          <a:spcPts val="0"/>
                        </a:spcAft>
                      </a:pPr>
                      <a:r>
                        <a:rPr lang="en-US" sz="1200" dirty="0">
                          <a:effectLst/>
                          <a:latin typeface="Arial" panose="020B0604020202020204" pitchFamily="34" charset="0"/>
                          <a:ea typeface="Open Sans" panose="020B0606030504020204" pitchFamily="34" charset="0"/>
                          <a:cs typeface="Arial" panose="020B0604020202020204" pitchFamily="34" charset="0"/>
                        </a:rPr>
                        <a:t>Primary endpoint</a:t>
                      </a:r>
                      <a:endParaRPr lang="fr-FR" sz="1200" dirty="0">
                        <a:effectLst/>
                        <a:latin typeface="Arial" panose="020B0604020202020204" pitchFamily="34" charset="0"/>
                        <a:ea typeface="Open Sans" panose="020B0606030504020204" pitchFamily="34" charset="0"/>
                        <a:cs typeface="Arial" panose="020B0604020202020204" pitchFamily="34" charset="0"/>
                      </a:endParaRPr>
                    </a:p>
                  </a:txBody>
                  <a:tcPr marL="54003" marR="54003" marT="19087" marB="19087"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66CC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spcAft>
                          <a:spcPts val="0"/>
                        </a:spcAft>
                      </a:pPr>
                      <a:r>
                        <a:rPr lang="en-US" sz="1200" dirty="0">
                          <a:effectLst/>
                          <a:latin typeface="Arial" panose="020B0604020202020204" pitchFamily="34" charset="0"/>
                          <a:ea typeface="Open Sans Semibold" panose="020B0706030804020204" pitchFamily="34" charset="0"/>
                          <a:cs typeface="Arial" panose="020B0604020202020204" pitchFamily="34" charset="0"/>
                        </a:rPr>
                        <a:t>MACE*</a:t>
                      </a:r>
                      <a:endParaRPr lang="fr-FR" sz="1200" dirty="0">
                        <a:effectLst/>
                        <a:latin typeface="Arial" panose="020B0604020202020204" pitchFamily="34" charset="0"/>
                        <a:ea typeface="Open Sans Semibold" panose="020B0706030804020204" pitchFamily="34" charset="0"/>
                        <a:cs typeface="Arial" panose="020B0604020202020204" pitchFamily="34" charset="0"/>
                      </a:endParaRPr>
                    </a:p>
                  </a:txBody>
                  <a:tcPr marL="54003" marR="54003" marT="19087" marB="19087"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BF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spcAft>
                          <a:spcPts val="0"/>
                        </a:spcAft>
                      </a:pPr>
                      <a:r>
                        <a:rPr lang="en-US" sz="1200" dirty="0">
                          <a:effectLst/>
                          <a:latin typeface="Arial" panose="020B0604020202020204" pitchFamily="34" charset="0"/>
                          <a:ea typeface="Open Sans Semibold" panose="020B0706030804020204" pitchFamily="34" charset="0"/>
                          <a:cs typeface="Arial" panose="020B0604020202020204" pitchFamily="34" charset="0"/>
                        </a:rPr>
                        <a:t>MACE*</a:t>
                      </a:r>
                      <a:endParaRPr lang="fr-FR" sz="1200" dirty="0">
                        <a:effectLst/>
                        <a:latin typeface="Arial" panose="020B0604020202020204" pitchFamily="34" charset="0"/>
                        <a:ea typeface="Open Sans Semibold" panose="020B0706030804020204" pitchFamily="34" charset="0"/>
                        <a:cs typeface="Arial" panose="020B0604020202020204" pitchFamily="34" charset="0"/>
                      </a:endParaRPr>
                    </a:p>
                  </a:txBody>
                  <a:tcPr marL="54003" marR="54003" marT="19087" marB="19087"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BF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spcAft>
                          <a:spcPts val="0"/>
                        </a:spcAft>
                      </a:pPr>
                      <a:r>
                        <a:rPr lang="en-US" sz="1200">
                          <a:effectLst/>
                          <a:latin typeface="Arial" panose="020B0604020202020204" pitchFamily="34" charset="0"/>
                          <a:ea typeface="Open Sans Semibold" panose="020B0706030804020204" pitchFamily="34" charset="0"/>
                          <a:cs typeface="Arial" panose="020B0604020202020204" pitchFamily="34" charset="0"/>
                        </a:rPr>
                        <a:t>Progress of albuminuria</a:t>
                      </a:r>
                      <a:endParaRPr lang="fr-FR" sz="1200">
                        <a:effectLst/>
                        <a:latin typeface="Arial" panose="020B0604020202020204" pitchFamily="34" charset="0"/>
                        <a:ea typeface="Open Sans Semibold" panose="020B0706030804020204" pitchFamily="34" charset="0"/>
                        <a:cs typeface="Arial" panose="020B0604020202020204" pitchFamily="34" charset="0"/>
                      </a:endParaRPr>
                    </a:p>
                  </a:txBody>
                  <a:tcPr marL="54003" marR="54003" marT="19087" marB="19087"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BF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spcAft>
                          <a:spcPts val="0"/>
                        </a:spcAft>
                      </a:pPr>
                      <a:r>
                        <a:rPr lang="en-US" sz="1200" b="1" i="1" dirty="0">
                          <a:solidFill>
                            <a:srgbClr val="FF0000"/>
                          </a:solidFill>
                          <a:effectLst/>
                          <a:latin typeface="Arial" panose="020B0604020202020204" pitchFamily="34" charset="0"/>
                          <a:ea typeface="Open Sans Semibold" panose="020B0706030804020204" pitchFamily="34" charset="0"/>
                          <a:cs typeface="Arial" panose="020B0604020202020204" pitchFamily="34" charset="0"/>
                        </a:rPr>
                        <a:t>MACE* and CV</a:t>
                      </a:r>
                      <a:r>
                        <a:rPr lang="en-US" sz="1200" b="1" i="1" baseline="0" dirty="0">
                          <a:solidFill>
                            <a:srgbClr val="FF0000"/>
                          </a:solidFill>
                          <a:effectLst/>
                          <a:latin typeface="Arial" panose="020B0604020202020204" pitchFamily="34" charset="0"/>
                          <a:ea typeface="Open Sans Semibold" panose="020B0706030804020204" pitchFamily="34" charset="0"/>
                          <a:cs typeface="Arial" panose="020B0604020202020204" pitchFamily="34" charset="0"/>
                        </a:rPr>
                        <a:t> death or </a:t>
                      </a:r>
                      <a:r>
                        <a:rPr lang="en-US" sz="1200" b="1" i="1" baseline="0" dirty="0" err="1">
                          <a:solidFill>
                            <a:srgbClr val="FF0000"/>
                          </a:solidFill>
                          <a:effectLst/>
                          <a:latin typeface="Arial" panose="020B0604020202020204" pitchFamily="34" charset="0"/>
                          <a:ea typeface="Open Sans Semibold" panose="020B0706030804020204" pitchFamily="34" charset="0"/>
                          <a:cs typeface="Arial" panose="020B0604020202020204" pitchFamily="34" charset="0"/>
                        </a:rPr>
                        <a:t>Hosp</a:t>
                      </a:r>
                      <a:r>
                        <a:rPr lang="en-US" sz="1200" b="1" i="1" baseline="0" dirty="0">
                          <a:solidFill>
                            <a:srgbClr val="FF0000"/>
                          </a:solidFill>
                          <a:effectLst/>
                          <a:latin typeface="Arial" panose="020B0604020202020204" pitchFamily="34" charset="0"/>
                          <a:ea typeface="Open Sans Semibold" panose="020B0706030804020204" pitchFamily="34" charset="0"/>
                          <a:cs typeface="Arial" panose="020B0604020202020204" pitchFamily="34" charset="0"/>
                        </a:rPr>
                        <a:t>/HF</a:t>
                      </a:r>
                      <a:endParaRPr lang="fr-FR" sz="1200" b="1" i="1" dirty="0">
                        <a:solidFill>
                          <a:srgbClr val="FF0000"/>
                        </a:solidFill>
                        <a:effectLst/>
                        <a:latin typeface="Arial" panose="020B0604020202020204" pitchFamily="34" charset="0"/>
                        <a:ea typeface="Open Sans Semibold" panose="020B0706030804020204" pitchFamily="34" charset="0"/>
                        <a:cs typeface="Arial" panose="020B0604020202020204" pitchFamily="34" charset="0"/>
                      </a:endParaRPr>
                    </a:p>
                  </a:txBody>
                  <a:tcPr marL="54003" marR="54003" marT="19087" marB="19087"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BF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spcAft>
                          <a:spcPts val="0"/>
                        </a:spcAft>
                      </a:pPr>
                      <a:r>
                        <a:rPr lang="en-US" sz="1200" dirty="0">
                          <a:effectLst/>
                          <a:latin typeface="Arial" panose="020B0604020202020204" pitchFamily="34" charset="0"/>
                          <a:ea typeface="Open Sans Semibold" panose="020B0706030804020204" pitchFamily="34" charset="0"/>
                          <a:cs typeface="Arial" panose="020B0604020202020204" pitchFamily="34" charset="0"/>
                        </a:rPr>
                        <a:t>MACE*</a:t>
                      </a:r>
                      <a:endParaRPr lang="fr-FR" sz="1200" dirty="0">
                        <a:effectLst/>
                        <a:latin typeface="Arial" panose="020B0604020202020204" pitchFamily="34" charset="0"/>
                        <a:ea typeface="Open Sans Semibold" panose="020B0706030804020204" pitchFamily="34" charset="0"/>
                        <a:cs typeface="Arial" panose="020B0604020202020204" pitchFamily="34" charset="0"/>
                      </a:endParaRPr>
                    </a:p>
                  </a:txBody>
                  <a:tcPr marL="54003" marR="54003" marT="19087" marB="19087"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BFD"/>
                    </a:solidFill>
                  </a:tcPr>
                </a:tc>
                <a:extLst>
                  <a:ext uri="{0D108BD9-81ED-4DB2-BD59-A6C34878D82A}">
                    <a16:rowId xmlns:a16="http://schemas.microsoft.com/office/drawing/2014/main" val="10004"/>
                  </a:ext>
                </a:extLst>
              </a:tr>
              <a:tr h="53131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spcAft>
                          <a:spcPts val="0"/>
                        </a:spcAft>
                      </a:pPr>
                      <a:r>
                        <a:rPr lang="en-US" sz="1200" dirty="0">
                          <a:effectLst/>
                          <a:latin typeface="Arial" panose="020B0604020202020204" pitchFamily="34" charset="0"/>
                          <a:ea typeface="Open Sans" panose="020B0606030504020204" pitchFamily="34" charset="0"/>
                          <a:cs typeface="Arial" panose="020B0604020202020204" pitchFamily="34" charset="0"/>
                        </a:rPr>
                        <a:t>Length</a:t>
                      </a:r>
                      <a:r>
                        <a:rPr lang="en-US" sz="1200" baseline="0" dirty="0">
                          <a:effectLst/>
                          <a:latin typeface="Arial" panose="020B0604020202020204" pitchFamily="34" charset="0"/>
                          <a:ea typeface="Open Sans" panose="020B0606030504020204" pitchFamily="34" charset="0"/>
                          <a:cs typeface="Arial" panose="020B0604020202020204" pitchFamily="34" charset="0"/>
                        </a:rPr>
                        <a:t> of follow up</a:t>
                      </a:r>
                      <a:endParaRPr lang="fr-FR" sz="1200" dirty="0">
                        <a:effectLst/>
                        <a:latin typeface="Arial" panose="020B0604020202020204" pitchFamily="34" charset="0"/>
                        <a:ea typeface="Open Sans" panose="020B0606030504020204" pitchFamily="34" charset="0"/>
                        <a:cs typeface="Arial" panose="020B0604020202020204" pitchFamily="34" charset="0"/>
                      </a:endParaRPr>
                    </a:p>
                  </a:txBody>
                  <a:tcPr marL="54003" marR="54003" marT="19087" marB="19087"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66CC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spcAft>
                          <a:spcPts val="0"/>
                        </a:spcAft>
                      </a:pPr>
                      <a:r>
                        <a:rPr lang="en-US" sz="1200" dirty="0">
                          <a:effectLst/>
                          <a:latin typeface="Arial" panose="020B0604020202020204" pitchFamily="34" charset="0"/>
                          <a:ea typeface="Open Sans Semibold" panose="020B0706030804020204" pitchFamily="34" charset="0"/>
                          <a:cs typeface="Arial" panose="020B0604020202020204" pitchFamily="34" charset="0"/>
                        </a:rPr>
                        <a:t>~3,1 </a:t>
                      </a:r>
                      <a:r>
                        <a:rPr lang="en-US" sz="1200" dirty="0" err="1">
                          <a:effectLst/>
                          <a:latin typeface="Arial" panose="020B0604020202020204" pitchFamily="34" charset="0"/>
                          <a:ea typeface="Open Sans Semibold" panose="020B0706030804020204" pitchFamily="34" charset="0"/>
                          <a:cs typeface="Arial" panose="020B0604020202020204" pitchFamily="34" charset="0"/>
                        </a:rPr>
                        <a:t>yrs</a:t>
                      </a:r>
                      <a:endParaRPr lang="fr-FR" sz="1200" dirty="0">
                        <a:effectLst/>
                        <a:latin typeface="Arial" panose="020B0604020202020204" pitchFamily="34" charset="0"/>
                        <a:ea typeface="Open Sans Semibold" panose="020B0706030804020204" pitchFamily="34" charset="0"/>
                        <a:cs typeface="Arial" panose="020B0604020202020204" pitchFamily="34" charset="0"/>
                      </a:endParaRPr>
                    </a:p>
                  </a:txBody>
                  <a:tcPr marL="54003" marR="54003" marT="19087" marB="19087"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BF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spcAft>
                          <a:spcPts val="0"/>
                        </a:spcAft>
                      </a:pPr>
                      <a:r>
                        <a:rPr lang="en-US" sz="1200" dirty="0">
                          <a:effectLst/>
                          <a:latin typeface="Arial" panose="020B0604020202020204" pitchFamily="34" charset="0"/>
                          <a:ea typeface="Open Sans Semibold" panose="020B0706030804020204" pitchFamily="34" charset="0"/>
                          <a:cs typeface="Arial" panose="020B0604020202020204" pitchFamily="34" charset="0"/>
                        </a:rPr>
                        <a:t>~6-7 </a:t>
                      </a:r>
                      <a:r>
                        <a:rPr lang="en-US" sz="1200" dirty="0" err="1">
                          <a:effectLst/>
                          <a:latin typeface="Arial" panose="020B0604020202020204" pitchFamily="34" charset="0"/>
                          <a:ea typeface="Open Sans Semibold" panose="020B0706030804020204" pitchFamily="34" charset="0"/>
                          <a:cs typeface="Arial" panose="020B0604020202020204" pitchFamily="34" charset="0"/>
                        </a:rPr>
                        <a:t>yrs</a:t>
                      </a:r>
                      <a:endParaRPr lang="fr-FR" sz="1200" dirty="0">
                        <a:effectLst/>
                        <a:latin typeface="Arial" panose="020B0604020202020204" pitchFamily="34" charset="0"/>
                        <a:ea typeface="Open Sans Semibold" panose="020B0706030804020204" pitchFamily="34" charset="0"/>
                        <a:cs typeface="Arial" panose="020B0604020202020204" pitchFamily="34" charset="0"/>
                      </a:endParaRPr>
                    </a:p>
                  </a:txBody>
                  <a:tcPr marL="54003" marR="54003" marT="19087" marB="19087"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BF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spcAft>
                          <a:spcPts val="0"/>
                        </a:spcAft>
                      </a:pPr>
                      <a:r>
                        <a:rPr lang="en-US" sz="1200" dirty="0">
                          <a:effectLst/>
                          <a:latin typeface="Arial" panose="020B0604020202020204" pitchFamily="34" charset="0"/>
                          <a:ea typeface="Open Sans Semibold" panose="020B0706030804020204" pitchFamily="34" charset="0"/>
                          <a:cs typeface="Arial" panose="020B0604020202020204" pitchFamily="34" charset="0"/>
                        </a:rPr>
                        <a:t>~3 </a:t>
                      </a:r>
                      <a:r>
                        <a:rPr lang="en-US" sz="1200" dirty="0" err="1">
                          <a:effectLst/>
                          <a:latin typeface="Arial" panose="020B0604020202020204" pitchFamily="34" charset="0"/>
                          <a:ea typeface="Open Sans Semibold" panose="020B0706030804020204" pitchFamily="34" charset="0"/>
                          <a:cs typeface="Arial" panose="020B0604020202020204" pitchFamily="34" charset="0"/>
                        </a:rPr>
                        <a:t>yrs</a:t>
                      </a:r>
                      <a:endParaRPr lang="fr-FR" sz="1200" dirty="0">
                        <a:effectLst/>
                        <a:latin typeface="Arial" panose="020B0604020202020204" pitchFamily="34" charset="0"/>
                        <a:ea typeface="Open Sans Semibold" panose="020B0706030804020204" pitchFamily="34" charset="0"/>
                        <a:cs typeface="Arial" panose="020B0604020202020204" pitchFamily="34" charset="0"/>
                      </a:endParaRPr>
                    </a:p>
                  </a:txBody>
                  <a:tcPr marL="54003" marR="54003" marT="19087" marB="19087"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BF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spcAft>
                          <a:spcPts val="0"/>
                        </a:spcAft>
                      </a:pPr>
                      <a:r>
                        <a:rPr lang="en-US" sz="1200" dirty="0">
                          <a:effectLst/>
                          <a:latin typeface="Arial" panose="020B0604020202020204" pitchFamily="34" charset="0"/>
                          <a:ea typeface="Open Sans Semibold" panose="020B0706030804020204" pitchFamily="34" charset="0"/>
                          <a:cs typeface="Arial" panose="020B0604020202020204" pitchFamily="34" charset="0"/>
                        </a:rPr>
                        <a:t>~4-2 </a:t>
                      </a:r>
                      <a:r>
                        <a:rPr lang="en-US" sz="1200" dirty="0" err="1">
                          <a:effectLst/>
                          <a:latin typeface="Arial" panose="020B0604020202020204" pitchFamily="34" charset="0"/>
                          <a:ea typeface="Open Sans Semibold" panose="020B0706030804020204" pitchFamily="34" charset="0"/>
                          <a:cs typeface="Arial" panose="020B0604020202020204" pitchFamily="34" charset="0"/>
                        </a:rPr>
                        <a:t>yrs</a:t>
                      </a:r>
                      <a:endParaRPr lang="fr-FR" sz="1200" dirty="0">
                        <a:effectLst/>
                        <a:latin typeface="Arial" panose="020B0604020202020204" pitchFamily="34" charset="0"/>
                        <a:ea typeface="Open Sans Semibold" panose="020B0706030804020204" pitchFamily="34" charset="0"/>
                        <a:cs typeface="Arial" panose="020B0604020202020204" pitchFamily="34" charset="0"/>
                      </a:endParaRPr>
                    </a:p>
                  </a:txBody>
                  <a:tcPr marL="54003" marR="54003" marT="19087" marB="19087"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BF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spcAft>
                          <a:spcPts val="0"/>
                        </a:spcAft>
                      </a:pPr>
                      <a:r>
                        <a:rPr lang="en-US" sz="1200" dirty="0">
                          <a:effectLst/>
                          <a:latin typeface="Arial" panose="020B0604020202020204" pitchFamily="34" charset="0"/>
                          <a:ea typeface="Open Sans Semibold" panose="020B0706030804020204" pitchFamily="34" charset="0"/>
                          <a:cs typeface="Arial" panose="020B0604020202020204" pitchFamily="34" charset="0"/>
                        </a:rPr>
                        <a:t>~5-7 </a:t>
                      </a:r>
                      <a:r>
                        <a:rPr lang="en-US" sz="1200" dirty="0" err="1">
                          <a:effectLst/>
                          <a:latin typeface="Arial" panose="020B0604020202020204" pitchFamily="34" charset="0"/>
                          <a:ea typeface="Open Sans Semibold" panose="020B0706030804020204" pitchFamily="34" charset="0"/>
                          <a:cs typeface="Arial" panose="020B0604020202020204" pitchFamily="34" charset="0"/>
                        </a:rPr>
                        <a:t>yrs</a:t>
                      </a:r>
                      <a:endParaRPr lang="fr-FR" sz="1200" dirty="0">
                        <a:effectLst/>
                        <a:latin typeface="Arial" panose="020B0604020202020204" pitchFamily="34" charset="0"/>
                        <a:ea typeface="Open Sans Semibold" panose="020B0706030804020204" pitchFamily="34" charset="0"/>
                        <a:cs typeface="Arial" panose="020B0604020202020204" pitchFamily="34" charset="0"/>
                      </a:endParaRPr>
                    </a:p>
                  </a:txBody>
                  <a:tcPr marL="54003" marR="54003" marT="19087" marB="19087"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BFD"/>
                    </a:solidFill>
                  </a:tcPr>
                </a:tc>
                <a:extLst>
                  <a:ext uri="{0D108BD9-81ED-4DB2-BD59-A6C34878D82A}">
                    <a16:rowId xmlns:a16="http://schemas.microsoft.com/office/drawing/2014/main" val="10005"/>
                  </a:ext>
                </a:extLst>
              </a:tr>
            </a:tbl>
          </a:graphicData>
        </a:graphic>
      </p:graphicFrame>
      <p:sp>
        <p:nvSpPr>
          <p:cNvPr id="24630" name="Text Box 4"/>
          <p:cNvSpPr txBox="1">
            <a:spLocks noChangeArrowheads="1"/>
          </p:cNvSpPr>
          <p:nvPr/>
        </p:nvSpPr>
        <p:spPr bwMode="auto">
          <a:xfrm>
            <a:off x="471488" y="1020367"/>
            <a:ext cx="82010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5783" fontAlgn="base">
              <a:spcBef>
                <a:spcPct val="50000"/>
              </a:spcBef>
              <a:spcAft>
                <a:spcPct val="0"/>
              </a:spcAft>
              <a:buNone/>
              <a:defRPr/>
            </a:pPr>
            <a:r>
              <a:rPr lang="fr-FR" altLang="fr-FR" sz="2100" b="1" dirty="0">
                <a:solidFill>
                  <a:srgbClr val="000000"/>
                </a:solidFill>
                <a:latin typeface="Arial" panose="020B0604020202020204" pitchFamily="34" charset="0"/>
                <a:cs typeface="Arial" panose="020B0604020202020204" pitchFamily="34" charset="0"/>
              </a:rPr>
              <a:t>Études de prévention des événements cardiovasculaires</a:t>
            </a:r>
            <a:br>
              <a:rPr lang="fr-FR" altLang="fr-FR" sz="2100" b="1" dirty="0">
                <a:solidFill>
                  <a:srgbClr val="000000"/>
                </a:solidFill>
                <a:latin typeface="Arial" panose="020B0604020202020204" pitchFamily="34" charset="0"/>
                <a:cs typeface="Arial" panose="020B0604020202020204" pitchFamily="34" charset="0"/>
              </a:rPr>
            </a:br>
            <a:r>
              <a:rPr lang="fr-FR" altLang="fr-FR" sz="2100" b="1" dirty="0">
                <a:solidFill>
                  <a:srgbClr val="000000"/>
                </a:solidFill>
                <a:latin typeface="Arial" panose="020B0604020202020204" pitchFamily="34" charset="0"/>
                <a:cs typeface="Arial" panose="020B0604020202020204" pitchFamily="34" charset="0"/>
              </a:rPr>
              <a:t>chez les patients diabétiques</a:t>
            </a:r>
          </a:p>
        </p:txBody>
      </p:sp>
    </p:spTree>
    <p:extLst>
      <p:ext uri="{BB962C8B-B14F-4D97-AF65-F5344CB8AC3E}">
        <p14:creationId xmlns:p14="http://schemas.microsoft.com/office/powerpoint/2010/main" val="18166836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21">
            <a:extLst>
              <a:ext uri="{FF2B5EF4-FFF2-40B4-BE49-F238E27FC236}">
                <a16:creationId xmlns:a16="http://schemas.microsoft.com/office/drawing/2014/main" id="{DEE52AAD-212A-437F-8CEE-6A06F8D192DC}"/>
              </a:ext>
            </a:extLst>
          </p:cNvPr>
          <p:cNvSpPr>
            <a:spLocks noGrp="1"/>
          </p:cNvSpPr>
          <p:nvPr>
            <p:ph type="title"/>
          </p:nvPr>
        </p:nvSpPr>
        <p:spPr>
          <a:xfrm>
            <a:off x="154784" y="977721"/>
            <a:ext cx="8439148" cy="445589"/>
          </a:xfrm>
        </p:spPr>
        <p:txBody>
          <a:bodyPr/>
          <a:lstStyle/>
          <a:p>
            <a:r>
              <a:rPr lang="fr-FR" dirty="0"/>
              <a:t>Principaux mécanismes supposés</a:t>
            </a:r>
          </a:p>
        </p:txBody>
      </p:sp>
      <p:sp>
        <p:nvSpPr>
          <p:cNvPr id="4" name="Sous-titre 3">
            <a:extLst>
              <a:ext uri="{FF2B5EF4-FFF2-40B4-BE49-F238E27FC236}">
                <a16:creationId xmlns:a16="http://schemas.microsoft.com/office/drawing/2014/main" id="{B8557C3A-AC22-4AC1-8290-5231E3674067}"/>
              </a:ext>
            </a:extLst>
          </p:cNvPr>
          <p:cNvSpPr>
            <a:spLocks noGrp="1"/>
          </p:cNvSpPr>
          <p:nvPr>
            <p:ph type="subTitle" idx="14"/>
          </p:nvPr>
        </p:nvSpPr>
        <p:spPr>
          <a:xfrm>
            <a:off x="154784" y="1414322"/>
            <a:ext cx="8445632" cy="269532"/>
          </a:xfrm>
        </p:spPr>
        <p:txBody>
          <a:bodyPr>
            <a:normAutofit lnSpcReduction="10000"/>
          </a:bodyPr>
          <a:lstStyle/>
          <a:p>
            <a:r>
              <a:rPr lang="fr-FR" dirty="0"/>
              <a:t>expliquant le bénéfice CV des iSGLT2</a:t>
            </a:r>
          </a:p>
        </p:txBody>
      </p:sp>
      <p:sp>
        <p:nvSpPr>
          <p:cNvPr id="8" name="TextBox 11">
            <a:extLst>
              <a:ext uri="{FF2B5EF4-FFF2-40B4-BE49-F238E27FC236}">
                <a16:creationId xmlns:a16="http://schemas.microsoft.com/office/drawing/2014/main" id="{D1ABB3B6-6DCF-404B-B5AD-ADA91E95B880}"/>
              </a:ext>
            </a:extLst>
          </p:cNvPr>
          <p:cNvSpPr txBox="1"/>
          <p:nvPr/>
        </p:nvSpPr>
        <p:spPr>
          <a:xfrm>
            <a:off x="1295503" y="2018814"/>
            <a:ext cx="1329859" cy="510919"/>
          </a:xfrm>
          <a:prstGeom prst="roundRect">
            <a:avLst>
              <a:gd name="adj" fmla="val 9629"/>
            </a:avLst>
          </a:prstGeom>
          <a:solidFill>
            <a:schemeClr val="bg1"/>
          </a:solidFill>
          <a:ln w="19050">
            <a:solidFill>
              <a:schemeClr val="bg1">
                <a:lumMod val="50000"/>
              </a:schemeClr>
            </a:solidFill>
          </a:ln>
        </p:spPr>
        <p:txBody>
          <a:bodyPr wrap="square" lIns="0" tIns="0" rIns="0" bIns="0" rtlCol="0" anchor="ctr" anchorCtr="0">
            <a:noAutofit/>
          </a:bodyPr>
          <a:lstStyle/>
          <a:p>
            <a:pPr algn="ctr" defTabSz="685766">
              <a:defRPr/>
            </a:pPr>
            <a:r>
              <a:rPr lang="fr-FR" sz="1000" b="1" dirty="0">
                <a:solidFill>
                  <a:srgbClr val="000000"/>
                </a:solidFill>
                <a:latin typeface="Arial"/>
              </a:rPr>
              <a:t>↓ Précharge </a:t>
            </a:r>
            <a:br>
              <a:rPr lang="fr-FR" sz="1000" b="1" dirty="0">
                <a:solidFill>
                  <a:srgbClr val="000000"/>
                </a:solidFill>
                <a:latin typeface="Arial"/>
              </a:rPr>
            </a:br>
            <a:r>
              <a:rPr lang="fr-FR" sz="1000" b="1" dirty="0">
                <a:solidFill>
                  <a:srgbClr val="000000"/>
                </a:solidFill>
                <a:latin typeface="Arial"/>
              </a:rPr>
              <a:t>et postcharge Ventriculaire</a:t>
            </a:r>
          </a:p>
        </p:txBody>
      </p:sp>
      <p:cxnSp>
        <p:nvCxnSpPr>
          <p:cNvPr id="15" name="Connecteur droit avec flèche 14">
            <a:extLst>
              <a:ext uri="{FF2B5EF4-FFF2-40B4-BE49-F238E27FC236}">
                <a16:creationId xmlns:a16="http://schemas.microsoft.com/office/drawing/2014/main" id="{CA220437-09F5-4866-85BC-8556C563B2E8}"/>
              </a:ext>
            </a:extLst>
          </p:cNvPr>
          <p:cNvCxnSpPr>
            <a:cxnSpLocks/>
            <a:stCxn id="28" idx="3"/>
          </p:cNvCxnSpPr>
          <p:nvPr/>
        </p:nvCxnSpPr>
        <p:spPr>
          <a:xfrm>
            <a:off x="2909405" y="3020253"/>
            <a:ext cx="827726" cy="1432764"/>
          </a:xfrm>
          <a:prstGeom prst="straightConnector1">
            <a:avLst/>
          </a:prstGeom>
          <a:ln w="12700">
            <a:solidFill>
              <a:schemeClr val="bg1">
                <a:lumMod val="50000"/>
              </a:schemeClr>
            </a:solidFill>
            <a:tailEnd type="triangle" w="sm" len="med"/>
          </a:ln>
          <a:effectLst/>
        </p:spPr>
        <p:style>
          <a:lnRef idx="2">
            <a:schemeClr val="accent1"/>
          </a:lnRef>
          <a:fillRef idx="0">
            <a:schemeClr val="accent1"/>
          </a:fillRef>
          <a:effectRef idx="1">
            <a:schemeClr val="accent1"/>
          </a:effectRef>
          <a:fontRef idx="minor">
            <a:schemeClr val="tx1"/>
          </a:fontRef>
        </p:style>
      </p:cxnSp>
      <p:sp>
        <p:nvSpPr>
          <p:cNvPr id="17" name="TextBox 11">
            <a:extLst>
              <a:ext uri="{FF2B5EF4-FFF2-40B4-BE49-F238E27FC236}">
                <a16:creationId xmlns:a16="http://schemas.microsoft.com/office/drawing/2014/main" id="{16D1064B-9B7D-4898-926C-355EFF4B96FB}"/>
              </a:ext>
            </a:extLst>
          </p:cNvPr>
          <p:cNvSpPr txBox="1"/>
          <p:nvPr/>
        </p:nvSpPr>
        <p:spPr>
          <a:xfrm>
            <a:off x="3424497" y="2007250"/>
            <a:ext cx="1329859" cy="510919"/>
          </a:xfrm>
          <a:prstGeom prst="roundRect">
            <a:avLst>
              <a:gd name="adj" fmla="val 9629"/>
            </a:avLst>
          </a:prstGeom>
          <a:solidFill>
            <a:schemeClr val="bg1"/>
          </a:solidFill>
          <a:ln w="19050">
            <a:solidFill>
              <a:schemeClr val="tx2"/>
            </a:solidFill>
          </a:ln>
        </p:spPr>
        <p:txBody>
          <a:bodyPr wrap="square" lIns="0" tIns="0" rIns="0" bIns="0" rtlCol="0" anchor="ctr" anchorCtr="0">
            <a:noAutofit/>
          </a:bodyPr>
          <a:lstStyle/>
          <a:p>
            <a:pPr algn="ctr" defTabSz="685766">
              <a:defRPr/>
            </a:pPr>
            <a:r>
              <a:rPr lang="fr-FR" sz="1000" b="1" dirty="0">
                <a:solidFill>
                  <a:srgbClr val="000000"/>
                </a:solidFill>
                <a:latin typeface="Arial"/>
              </a:rPr>
              <a:t>Métabolisme </a:t>
            </a:r>
            <a:br>
              <a:rPr lang="fr-FR" sz="1000" b="1" dirty="0">
                <a:solidFill>
                  <a:srgbClr val="000000"/>
                </a:solidFill>
                <a:latin typeface="Arial"/>
              </a:rPr>
            </a:br>
            <a:r>
              <a:rPr lang="fr-FR" sz="1000" b="1" dirty="0">
                <a:solidFill>
                  <a:srgbClr val="000000"/>
                </a:solidFill>
                <a:latin typeface="Arial"/>
              </a:rPr>
              <a:t>énergétique</a:t>
            </a:r>
          </a:p>
        </p:txBody>
      </p:sp>
      <p:sp>
        <p:nvSpPr>
          <p:cNvPr id="19" name="TextBox 11">
            <a:extLst>
              <a:ext uri="{FF2B5EF4-FFF2-40B4-BE49-F238E27FC236}">
                <a16:creationId xmlns:a16="http://schemas.microsoft.com/office/drawing/2014/main" id="{FECE88D4-32F3-415E-9B79-7CC16B089120}"/>
              </a:ext>
            </a:extLst>
          </p:cNvPr>
          <p:cNvSpPr txBox="1"/>
          <p:nvPr/>
        </p:nvSpPr>
        <p:spPr>
          <a:xfrm>
            <a:off x="5467770" y="2034042"/>
            <a:ext cx="1329859" cy="510919"/>
          </a:xfrm>
          <a:prstGeom prst="roundRect">
            <a:avLst>
              <a:gd name="adj" fmla="val 9629"/>
            </a:avLst>
          </a:prstGeom>
          <a:solidFill>
            <a:schemeClr val="bg1"/>
          </a:solidFill>
          <a:ln w="19050">
            <a:solidFill>
              <a:schemeClr val="accent2"/>
            </a:solidFill>
          </a:ln>
        </p:spPr>
        <p:txBody>
          <a:bodyPr wrap="square" lIns="0" tIns="0" rIns="0" bIns="0" rtlCol="0" anchor="ctr" anchorCtr="0">
            <a:noAutofit/>
          </a:bodyPr>
          <a:lstStyle/>
          <a:p>
            <a:pPr algn="ctr" defTabSz="685766">
              <a:defRPr/>
            </a:pPr>
            <a:r>
              <a:rPr lang="fr-FR" sz="1000" b="1" dirty="0">
                <a:solidFill>
                  <a:srgbClr val="000000"/>
                </a:solidFill>
                <a:latin typeface="Arial"/>
              </a:rPr>
              <a:t>Actions directes </a:t>
            </a:r>
            <a:br>
              <a:rPr lang="fr-FR" sz="1000" b="1" dirty="0">
                <a:solidFill>
                  <a:srgbClr val="000000"/>
                </a:solidFill>
                <a:latin typeface="Arial"/>
              </a:rPr>
            </a:br>
            <a:r>
              <a:rPr lang="fr-FR" sz="1000" b="1" dirty="0">
                <a:solidFill>
                  <a:srgbClr val="000000"/>
                </a:solidFill>
                <a:latin typeface="Arial"/>
              </a:rPr>
              <a:t>sur le </a:t>
            </a:r>
            <a:r>
              <a:rPr lang="fr-FR" sz="1000" b="1" dirty="0" err="1">
                <a:solidFill>
                  <a:srgbClr val="000000"/>
                </a:solidFill>
                <a:latin typeface="Arial"/>
              </a:rPr>
              <a:t>coeur</a:t>
            </a:r>
            <a:endParaRPr lang="fr-FR" sz="1000" b="1" dirty="0">
              <a:solidFill>
                <a:srgbClr val="000000"/>
              </a:solidFill>
              <a:latin typeface="Arial"/>
            </a:endParaRPr>
          </a:p>
        </p:txBody>
      </p:sp>
      <p:sp>
        <p:nvSpPr>
          <p:cNvPr id="20" name="TextBox 11">
            <a:extLst>
              <a:ext uri="{FF2B5EF4-FFF2-40B4-BE49-F238E27FC236}">
                <a16:creationId xmlns:a16="http://schemas.microsoft.com/office/drawing/2014/main" id="{64F50C32-2E5E-49BE-8070-0A4EAE2B01FA}"/>
              </a:ext>
            </a:extLst>
          </p:cNvPr>
          <p:cNvSpPr txBox="1"/>
          <p:nvPr/>
        </p:nvSpPr>
        <p:spPr>
          <a:xfrm>
            <a:off x="3205197" y="2707180"/>
            <a:ext cx="1844057" cy="831893"/>
          </a:xfrm>
          <a:prstGeom prst="roundRect">
            <a:avLst>
              <a:gd name="adj" fmla="val 9629"/>
            </a:avLst>
          </a:prstGeom>
          <a:solidFill>
            <a:schemeClr val="accent4">
              <a:lumMod val="10000"/>
              <a:lumOff val="90000"/>
            </a:schemeClr>
          </a:solidFill>
          <a:ln w="6350">
            <a:solidFill>
              <a:schemeClr val="tx2"/>
            </a:solidFill>
          </a:ln>
        </p:spPr>
        <p:txBody>
          <a:bodyPr wrap="square" lIns="0" tIns="0" rIns="0" bIns="0" rtlCol="0" anchor="ctr" anchorCtr="0">
            <a:noAutofit/>
          </a:bodyPr>
          <a:lstStyle/>
          <a:p>
            <a:pPr algn="ctr" defTabSz="685766">
              <a:defRPr/>
            </a:pPr>
            <a:r>
              <a:rPr lang="fr-FR" sz="900" b="1" dirty="0">
                <a:solidFill>
                  <a:srgbClr val="000000"/>
                </a:solidFill>
                <a:latin typeface="Arial"/>
              </a:rPr>
              <a:t>Changement de “fuel” </a:t>
            </a:r>
            <a:br>
              <a:rPr lang="fr-FR" sz="900" dirty="0">
                <a:solidFill>
                  <a:srgbClr val="000000"/>
                </a:solidFill>
                <a:latin typeface="Arial"/>
              </a:rPr>
            </a:br>
            <a:r>
              <a:rPr lang="fr-FR" sz="800" dirty="0">
                <a:solidFill>
                  <a:srgbClr val="000000"/>
                </a:solidFill>
                <a:latin typeface="Arial"/>
              </a:rPr>
              <a:t>les ISGLT2 ↑ corps cétonique qui sont des substrats bioénergétique plus puissant que le Glucose ou les acides gras</a:t>
            </a:r>
          </a:p>
        </p:txBody>
      </p:sp>
      <p:sp>
        <p:nvSpPr>
          <p:cNvPr id="23" name="TextBox 11">
            <a:extLst>
              <a:ext uri="{FF2B5EF4-FFF2-40B4-BE49-F238E27FC236}">
                <a16:creationId xmlns:a16="http://schemas.microsoft.com/office/drawing/2014/main" id="{1FCF3D98-5659-4AE9-B889-0D76E5D20ACF}"/>
              </a:ext>
            </a:extLst>
          </p:cNvPr>
          <p:cNvSpPr txBox="1"/>
          <p:nvPr/>
        </p:nvSpPr>
        <p:spPr>
          <a:xfrm>
            <a:off x="5467772" y="2681369"/>
            <a:ext cx="3267000" cy="722505"/>
          </a:xfrm>
          <a:prstGeom prst="roundRect">
            <a:avLst>
              <a:gd name="adj" fmla="val 9629"/>
            </a:avLst>
          </a:prstGeom>
          <a:solidFill>
            <a:schemeClr val="accent2">
              <a:lumMod val="10000"/>
              <a:lumOff val="90000"/>
            </a:schemeClr>
          </a:solidFill>
          <a:ln w="6350">
            <a:solidFill>
              <a:srgbClr val="0070C0"/>
            </a:solidFill>
          </a:ln>
        </p:spPr>
        <p:txBody>
          <a:bodyPr wrap="square" lIns="0" tIns="0" rIns="0" bIns="0" rtlCol="0" anchor="ctr" anchorCtr="0">
            <a:noAutofit/>
          </a:bodyPr>
          <a:lstStyle/>
          <a:p>
            <a:pPr algn="ctr" defTabSz="685766">
              <a:defRPr/>
            </a:pPr>
            <a:r>
              <a:rPr lang="fr-FR" sz="900" b="1" dirty="0">
                <a:solidFill>
                  <a:srgbClr val="000000"/>
                </a:solidFill>
                <a:latin typeface="Arial"/>
              </a:rPr>
              <a:t>Inhibition échangeur Na+/H+</a:t>
            </a:r>
          </a:p>
          <a:p>
            <a:pPr algn="ctr" defTabSz="685766">
              <a:defRPr/>
            </a:pPr>
            <a:r>
              <a:rPr lang="fr-FR" sz="788" dirty="0">
                <a:solidFill>
                  <a:srgbClr val="000000"/>
                </a:solidFill>
                <a:latin typeface="Arial"/>
              </a:rPr>
              <a:t>L’IC est caractérisé par une augmentation du sodium et du calcium dans le cytoplasme des cardiomyocytes. </a:t>
            </a:r>
          </a:p>
          <a:p>
            <a:pPr algn="ctr" defTabSz="685766">
              <a:defRPr/>
            </a:pPr>
            <a:r>
              <a:rPr lang="fr-FR" sz="788" dirty="0">
                <a:solidFill>
                  <a:srgbClr val="000000"/>
                </a:solidFill>
                <a:latin typeface="Arial"/>
              </a:rPr>
              <a:t>On a observé une augmentation de l’activité du NHE chez le patient diabétique avec une atteinte rénale</a:t>
            </a:r>
          </a:p>
        </p:txBody>
      </p:sp>
      <p:sp>
        <p:nvSpPr>
          <p:cNvPr id="25" name="TextBox 11">
            <a:extLst>
              <a:ext uri="{FF2B5EF4-FFF2-40B4-BE49-F238E27FC236}">
                <a16:creationId xmlns:a16="http://schemas.microsoft.com/office/drawing/2014/main" id="{C9002CB4-64EB-4890-867C-5FEEF48989B4}"/>
              </a:ext>
            </a:extLst>
          </p:cNvPr>
          <p:cNvSpPr txBox="1"/>
          <p:nvPr/>
        </p:nvSpPr>
        <p:spPr>
          <a:xfrm>
            <a:off x="5467772" y="3482898"/>
            <a:ext cx="3267000" cy="510919"/>
          </a:xfrm>
          <a:prstGeom prst="roundRect">
            <a:avLst>
              <a:gd name="adj" fmla="val 9629"/>
            </a:avLst>
          </a:prstGeom>
          <a:solidFill>
            <a:schemeClr val="accent2">
              <a:lumMod val="10000"/>
              <a:lumOff val="90000"/>
            </a:schemeClr>
          </a:solidFill>
          <a:ln w="6350">
            <a:solidFill>
              <a:srgbClr val="0070C0"/>
            </a:solidFill>
          </a:ln>
        </p:spPr>
        <p:txBody>
          <a:bodyPr wrap="square" lIns="0" tIns="0" rIns="0" bIns="0" rtlCol="0" anchor="ctr" anchorCtr="0">
            <a:noAutofit/>
          </a:bodyPr>
          <a:lstStyle/>
          <a:p>
            <a:pPr algn="ctr" defTabSz="685766">
              <a:defRPr/>
            </a:pPr>
            <a:r>
              <a:rPr lang="fr-FR" sz="900" b="1" dirty="0">
                <a:solidFill>
                  <a:srgbClr val="000000"/>
                </a:solidFill>
                <a:latin typeface="Arial"/>
              </a:rPr>
              <a:t>↑ Glucagon qui a des effets cardiovasculaires favorables</a:t>
            </a:r>
          </a:p>
          <a:p>
            <a:pPr algn="ctr" defTabSz="685766">
              <a:defRPr/>
            </a:pPr>
            <a:r>
              <a:rPr lang="fr-FR" sz="800" dirty="0">
                <a:solidFill>
                  <a:srgbClr val="000000"/>
                </a:solidFill>
                <a:latin typeface="Arial"/>
              </a:rPr>
              <a:t>- effet  ionotrope positif (augmentation de la contractilité myocardique) </a:t>
            </a:r>
          </a:p>
          <a:p>
            <a:pPr algn="ctr" defTabSz="685766">
              <a:defRPr/>
            </a:pPr>
            <a:r>
              <a:rPr lang="fr-FR" sz="800" dirty="0">
                <a:solidFill>
                  <a:srgbClr val="000000"/>
                </a:solidFill>
                <a:latin typeface="Arial"/>
              </a:rPr>
              <a:t>- effet chronotrope  positif ( accélération de la fréquence cardiaque)</a:t>
            </a:r>
          </a:p>
        </p:txBody>
      </p:sp>
      <p:sp>
        <p:nvSpPr>
          <p:cNvPr id="26" name="TextBox 11">
            <a:extLst>
              <a:ext uri="{FF2B5EF4-FFF2-40B4-BE49-F238E27FC236}">
                <a16:creationId xmlns:a16="http://schemas.microsoft.com/office/drawing/2014/main" id="{5FEAB93B-5EE1-4941-972F-5969DF0AC315}"/>
              </a:ext>
            </a:extLst>
          </p:cNvPr>
          <p:cNvSpPr txBox="1"/>
          <p:nvPr/>
        </p:nvSpPr>
        <p:spPr>
          <a:xfrm>
            <a:off x="5467772" y="4072840"/>
            <a:ext cx="3267000" cy="510919"/>
          </a:xfrm>
          <a:prstGeom prst="roundRect">
            <a:avLst>
              <a:gd name="adj" fmla="val 9629"/>
            </a:avLst>
          </a:prstGeom>
          <a:solidFill>
            <a:schemeClr val="accent2">
              <a:lumMod val="10000"/>
              <a:lumOff val="90000"/>
            </a:schemeClr>
          </a:solidFill>
          <a:ln w="6350">
            <a:solidFill>
              <a:srgbClr val="0070C0"/>
            </a:solidFill>
          </a:ln>
        </p:spPr>
        <p:txBody>
          <a:bodyPr wrap="square" lIns="0" tIns="0" rIns="0" bIns="0" rtlCol="0" anchor="ctr" anchorCtr="0">
            <a:noAutofit/>
          </a:bodyPr>
          <a:lstStyle/>
          <a:p>
            <a:pPr algn="ctr" defTabSz="685766">
              <a:defRPr/>
            </a:pPr>
            <a:r>
              <a:rPr lang="fr-FR" sz="900" b="1" dirty="0">
                <a:solidFill>
                  <a:srgbClr val="000000"/>
                </a:solidFill>
                <a:latin typeface="Arial"/>
              </a:rPr>
              <a:t>↓ Fibrose cardiaque</a:t>
            </a:r>
          </a:p>
          <a:p>
            <a:pPr algn="ctr" defTabSz="685766">
              <a:defRPr/>
            </a:pPr>
            <a:r>
              <a:rPr lang="fr-FR" sz="800" dirty="0">
                <a:solidFill>
                  <a:srgbClr val="000000"/>
                </a:solidFill>
                <a:latin typeface="Arial"/>
              </a:rPr>
              <a:t>Reconnu comme facteur physiopathologique important dans le développement de l’IC</a:t>
            </a:r>
          </a:p>
        </p:txBody>
      </p:sp>
      <p:sp>
        <p:nvSpPr>
          <p:cNvPr id="27" name="TextBox 11">
            <a:extLst>
              <a:ext uri="{FF2B5EF4-FFF2-40B4-BE49-F238E27FC236}">
                <a16:creationId xmlns:a16="http://schemas.microsoft.com/office/drawing/2014/main" id="{32A8ABEA-0FAA-4E4C-947A-F0455B2A35B5}"/>
              </a:ext>
            </a:extLst>
          </p:cNvPr>
          <p:cNvSpPr txBox="1"/>
          <p:nvPr/>
        </p:nvSpPr>
        <p:spPr>
          <a:xfrm>
            <a:off x="5467772" y="4662783"/>
            <a:ext cx="3267000" cy="510919"/>
          </a:xfrm>
          <a:prstGeom prst="roundRect">
            <a:avLst>
              <a:gd name="adj" fmla="val 9629"/>
            </a:avLst>
          </a:prstGeom>
          <a:solidFill>
            <a:schemeClr val="accent2">
              <a:lumMod val="10000"/>
              <a:lumOff val="90000"/>
            </a:schemeClr>
          </a:solidFill>
          <a:ln w="6350">
            <a:solidFill>
              <a:srgbClr val="0070C0"/>
            </a:solidFill>
          </a:ln>
        </p:spPr>
        <p:txBody>
          <a:bodyPr wrap="square" lIns="0" tIns="0" rIns="0" bIns="0" rtlCol="0" anchor="ctr" anchorCtr="0">
            <a:noAutofit/>
          </a:bodyPr>
          <a:lstStyle/>
          <a:p>
            <a:pPr algn="ctr" defTabSz="685766">
              <a:defRPr/>
            </a:pPr>
            <a:r>
              <a:rPr lang="fr-FR" sz="900" b="1" dirty="0">
                <a:solidFill>
                  <a:srgbClr val="000000"/>
                </a:solidFill>
                <a:latin typeface="Arial"/>
              </a:rPr>
              <a:t>↓ Adipocytokines Pro-inflammatoires</a:t>
            </a:r>
          </a:p>
          <a:p>
            <a:pPr algn="ctr" defTabSz="685766">
              <a:defRPr/>
            </a:pPr>
            <a:r>
              <a:rPr lang="fr-FR" sz="800" dirty="0">
                <a:solidFill>
                  <a:srgbClr val="000000"/>
                </a:solidFill>
                <a:latin typeface="Arial"/>
              </a:rPr>
              <a:t>Le tissu adipeux épicardique contribuerait à promouvoir l’IC via la production de cytokines pro inflammatoires qui agirait directement sur le myocarde</a:t>
            </a:r>
          </a:p>
        </p:txBody>
      </p:sp>
      <p:sp>
        <p:nvSpPr>
          <p:cNvPr id="28" name="TextBox 11">
            <a:extLst>
              <a:ext uri="{FF2B5EF4-FFF2-40B4-BE49-F238E27FC236}">
                <a16:creationId xmlns:a16="http://schemas.microsoft.com/office/drawing/2014/main" id="{51F1FB24-95F6-4E83-BB15-048EC110044D}"/>
              </a:ext>
            </a:extLst>
          </p:cNvPr>
          <p:cNvSpPr txBox="1"/>
          <p:nvPr/>
        </p:nvSpPr>
        <p:spPr>
          <a:xfrm>
            <a:off x="209405" y="2764794"/>
            <a:ext cx="2700000" cy="510919"/>
          </a:xfrm>
          <a:prstGeom prst="roundRect">
            <a:avLst>
              <a:gd name="adj" fmla="val 9629"/>
            </a:avLst>
          </a:prstGeom>
          <a:solidFill>
            <a:schemeClr val="bg2">
              <a:lumMod val="20000"/>
              <a:lumOff val="80000"/>
            </a:schemeClr>
          </a:solidFill>
          <a:ln w="6350">
            <a:solidFill>
              <a:schemeClr val="bg1">
                <a:lumMod val="50000"/>
              </a:schemeClr>
            </a:solidFill>
          </a:ln>
        </p:spPr>
        <p:txBody>
          <a:bodyPr wrap="square" lIns="0" tIns="0" rIns="0" bIns="0" rtlCol="0" anchor="ctr" anchorCtr="0">
            <a:noAutofit/>
          </a:bodyPr>
          <a:lstStyle/>
          <a:p>
            <a:pPr algn="ctr" defTabSz="685766">
              <a:defRPr/>
            </a:pPr>
            <a:r>
              <a:rPr lang="fr-FR" sz="900" dirty="0">
                <a:solidFill>
                  <a:srgbClr val="000000"/>
                </a:solidFill>
                <a:latin typeface="Arial"/>
              </a:rPr>
              <a:t>↑ Natriurèse</a:t>
            </a:r>
          </a:p>
          <a:p>
            <a:pPr algn="ctr" defTabSz="685766">
              <a:defRPr/>
            </a:pPr>
            <a:r>
              <a:rPr lang="fr-FR" sz="700" dirty="0">
                <a:solidFill>
                  <a:srgbClr val="000000"/>
                </a:solidFill>
                <a:latin typeface="Arial"/>
              </a:rPr>
              <a:t>(peu probable car  effets transitoire lors de l’initiation</a:t>
            </a:r>
          </a:p>
          <a:p>
            <a:pPr algn="ctr" defTabSz="685766">
              <a:defRPr/>
            </a:pPr>
            <a:r>
              <a:rPr lang="fr-FR" sz="700" dirty="0">
                <a:solidFill>
                  <a:srgbClr val="000000"/>
                </a:solidFill>
                <a:latin typeface="Arial"/>
              </a:rPr>
              <a:t> du traitement par ISGLT2)</a:t>
            </a:r>
          </a:p>
        </p:txBody>
      </p:sp>
      <p:sp>
        <p:nvSpPr>
          <p:cNvPr id="29" name="TextBox 11">
            <a:extLst>
              <a:ext uri="{FF2B5EF4-FFF2-40B4-BE49-F238E27FC236}">
                <a16:creationId xmlns:a16="http://schemas.microsoft.com/office/drawing/2014/main" id="{EDE1D25B-70E4-4F09-BD98-BCFEF811980F}"/>
              </a:ext>
            </a:extLst>
          </p:cNvPr>
          <p:cNvSpPr txBox="1"/>
          <p:nvPr/>
        </p:nvSpPr>
        <p:spPr>
          <a:xfrm>
            <a:off x="202867" y="3391736"/>
            <a:ext cx="2700000" cy="510919"/>
          </a:xfrm>
          <a:prstGeom prst="roundRect">
            <a:avLst>
              <a:gd name="adj" fmla="val 9629"/>
            </a:avLst>
          </a:prstGeom>
          <a:solidFill>
            <a:schemeClr val="bg2">
              <a:lumMod val="20000"/>
              <a:lumOff val="80000"/>
            </a:schemeClr>
          </a:solidFill>
          <a:ln w="6350">
            <a:solidFill>
              <a:schemeClr val="bg1">
                <a:lumMod val="50000"/>
              </a:schemeClr>
            </a:solidFill>
          </a:ln>
        </p:spPr>
        <p:txBody>
          <a:bodyPr wrap="square" lIns="0" tIns="0" rIns="0" bIns="0" rtlCol="0" anchor="ctr" anchorCtr="0">
            <a:noAutofit/>
          </a:bodyPr>
          <a:lstStyle/>
          <a:p>
            <a:pPr algn="ctr" defTabSz="685766">
              <a:defRPr/>
            </a:pPr>
            <a:r>
              <a:rPr lang="fr-FR" sz="900" dirty="0">
                <a:solidFill>
                  <a:srgbClr val="000000"/>
                </a:solidFill>
                <a:latin typeface="Arial"/>
              </a:rPr>
              <a:t>↓ Pression artérielle</a:t>
            </a:r>
          </a:p>
          <a:p>
            <a:pPr algn="ctr" defTabSz="685766">
              <a:defRPr/>
            </a:pPr>
            <a:r>
              <a:rPr lang="fr-FR" sz="700" dirty="0">
                <a:solidFill>
                  <a:srgbClr val="000000"/>
                </a:solidFill>
                <a:latin typeface="Arial"/>
              </a:rPr>
              <a:t>(effet modeste)</a:t>
            </a:r>
          </a:p>
        </p:txBody>
      </p:sp>
      <p:sp>
        <p:nvSpPr>
          <p:cNvPr id="30" name="TextBox 11">
            <a:extLst>
              <a:ext uri="{FF2B5EF4-FFF2-40B4-BE49-F238E27FC236}">
                <a16:creationId xmlns:a16="http://schemas.microsoft.com/office/drawing/2014/main" id="{2521BEFB-6C7C-4DFC-ADA7-1423C67299A8}"/>
              </a:ext>
            </a:extLst>
          </p:cNvPr>
          <p:cNvSpPr txBox="1"/>
          <p:nvPr/>
        </p:nvSpPr>
        <p:spPr>
          <a:xfrm>
            <a:off x="209404" y="4026123"/>
            <a:ext cx="2700000" cy="510919"/>
          </a:xfrm>
          <a:prstGeom prst="roundRect">
            <a:avLst>
              <a:gd name="adj" fmla="val 9629"/>
            </a:avLst>
          </a:prstGeom>
          <a:solidFill>
            <a:schemeClr val="bg2">
              <a:lumMod val="20000"/>
              <a:lumOff val="80000"/>
            </a:schemeClr>
          </a:solidFill>
          <a:ln w="6350">
            <a:solidFill>
              <a:schemeClr val="bg1">
                <a:lumMod val="50000"/>
              </a:schemeClr>
            </a:solidFill>
          </a:ln>
        </p:spPr>
        <p:txBody>
          <a:bodyPr wrap="square" lIns="0" tIns="0" rIns="0" bIns="0" rtlCol="0" anchor="ctr" anchorCtr="0">
            <a:noAutofit/>
          </a:bodyPr>
          <a:lstStyle/>
          <a:p>
            <a:pPr algn="ctr" defTabSz="685766">
              <a:defRPr/>
            </a:pPr>
            <a:r>
              <a:rPr lang="fr-FR" sz="900" b="1" dirty="0">
                <a:solidFill>
                  <a:srgbClr val="000000"/>
                </a:solidFill>
                <a:latin typeface="Arial"/>
              </a:rPr>
              <a:t>Effet « diurétique »</a:t>
            </a:r>
          </a:p>
          <a:p>
            <a:pPr algn="ctr" defTabSz="685766">
              <a:defRPr/>
            </a:pPr>
            <a:r>
              <a:rPr lang="fr-FR" sz="700" dirty="0">
                <a:solidFill>
                  <a:srgbClr val="000000"/>
                </a:solidFill>
                <a:latin typeface="Arial"/>
              </a:rPr>
              <a:t>(effet partiel : ne peut expliquer la totalité de l’effet)</a:t>
            </a:r>
          </a:p>
          <a:p>
            <a:pPr marL="128588" indent="-128588" algn="ctr" defTabSz="685766">
              <a:buFontTx/>
              <a:buChar char="-"/>
              <a:defRPr/>
            </a:pPr>
            <a:r>
              <a:rPr lang="fr-FR" sz="700" dirty="0">
                <a:solidFill>
                  <a:srgbClr val="000000"/>
                </a:solidFill>
                <a:latin typeface="Arial"/>
              </a:rPr>
              <a:t>Réduction du volume plasmatique</a:t>
            </a:r>
          </a:p>
          <a:p>
            <a:pPr algn="ctr" defTabSz="685766">
              <a:defRPr/>
            </a:pPr>
            <a:r>
              <a:rPr lang="fr-FR" sz="700" dirty="0">
                <a:solidFill>
                  <a:srgbClr val="000000"/>
                </a:solidFill>
                <a:latin typeface="Arial"/>
              </a:rPr>
              <a:t>- Réduction du volume interstitiel</a:t>
            </a:r>
          </a:p>
        </p:txBody>
      </p:sp>
      <p:sp>
        <p:nvSpPr>
          <p:cNvPr id="31" name="TextBox 11">
            <a:extLst>
              <a:ext uri="{FF2B5EF4-FFF2-40B4-BE49-F238E27FC236}">
                <a16:creationId xmlns:a16="http://schemas.microsoft.com/office/drawing/2014/main" id="{6C0A26CA-4079-40BB-ABE8-7400B31E0832}"/>
              </a:ext>
            </a:extLst>
          </p:cNvPr>
          <p:cNvSpPr txBox="1"/>
          <p:nvPr/>
        </p:nvSpPr>
        <p:spPr>
          <a:xfrm>
            <a:off x="209405" y="4656787"/>
            <a:ext cx="2700000" cy="510919"/>
          </a:xfrm>
          <a:prstGeom prst="roundRect">
            <a:avLst>
              <a:gd name="adj" fmla="val 9629"/>
            </a:avLst>
          </a:prstGeom>
          <a:solidFill>
            <a:schemeClr val="bg2">
              <a:lumMod val="20000"/>
              <a:lumOff val="80000"/>
            </a:schemeClr>
          </a:solidFill>
          <a:ln w="6350">
            <a:solidFill>
              <a:schemeClr val="bg1">
                <a:lumMod val="50000"/>
              </a:schemeClr>
            </a:solidFill>
          </a:ln>
        </p:spPr>
        <p:txBody>
          <a:bodyPr wrap="square" lIns="0" tIns="0" rIns="0" bIns="0" rtlCol="0" anchor="ctr" anchorCtr="0">
            <a:noAutofit/>
          </a:bodyPr>
          <a:lstStyle/>
          <a:p>
            <a:pPr algn="ctr" defTabSz="685766">
              <a:defRPr/>
            </a:pPr>
            <a:r>
              <a:rPr lang="fr-FR" sz="900" b="1" dirty="0">
                <a:solidFill>
                  <a:srgbClr val="000000"/>
                </a:solidFill>
                <a:latin typeface="Arial"/>
              </a:rPr>
              <a:t>Vasodilatation</a:t>
            </a:r>
          </a:p>
          <a:p>
            <a:pPr algn="ctr" defTabSz="685766">
              <a:defRPr/>
            </a:pPr>
            <a:r>
              <a:rPr lang="fr-FR" sz="800" dirty="0">
                <a:solidFill>
                  <a:srgbClr val="000000"/>
                </a:solidFill>
                <a:latin typeface="Arial"/>
              </a:rPr>
              <a:t>En réduisant la postcharge, la vasodilatation est susceptible d’améliorer la fonction cardiaque</a:t>
            </a:r>
          </a:p>
        </p:txBody>
      </p:sp>
      <p:cxnSp>
        <p:nvCxnSpPr>
          <p:cNvPr id="34" name="Connecteur droit avec flèche 33">
            <a:extLst>
              <a:ext uri="{FF2B5EF4-FFF2-40B4-BE49-F238E27FC236}">
                <a16:creationId xmlns:a16="http://schemas.microsoft.com/office/drawing/2014/main" id="{91D0FF06-2919-4894-BC10-8A5DBFE94875}"/>
              </a:ext>
            </a:extLst>
          </p:cNvPr>
          <p:cNvCxnSpPr>
            <a:cxnSpLocks/>
            <a:stCxn id="29" idx="3"/>
          </p:cNvCxnSpPr>
          <p:nvPr/>
        </p:nvCxnSpPr>
        <p:spPr>
          <a:xfrm>
            <a:off x="2902867" y="3647195"/>
            <a:ext cx="783368" cy="1003449"/>
          </a:xfrm>
          <a:prstGeom prst="straightConnector1">
            <a:avLst/>
          </a:prstGeom>
          <a:ln w="12700">
            <a:solidFill>
              <a:schemeClr val="bg1">
                <a:lumMod val="50000"/>
              </a:schemeClr>
            </a:solidFill>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36" name="Connecteur droit avec flèche 35">
            <a:extLst>
              <a:ext uri="{FF2B5EF4-FFF2-40B4-BE49-F238E27FC236}">
                <a16:creationId xmlns:a16="http://schemas.microsoft.com/office/drawing/2014/main" id="{5F6B262B-DFD5-49B5-8E33-A2E5263C6AD7}"/>
              </a:ext>
            </a:extLst>
          </p:cNvPr>
          <p:cNvCxnSpPr>
            <a:cxnSpLocks/>
            <a:stCxn id="30" idx="3"/>
          </p:cNvCxnSpPr>
          <p:nvPr/>
        </p:nvCxnSpPr>
        <p:spPr>
          <a:xfrm>
            <a:off x="2909404" y="4281582"/>
            <a:ext cx="786209" cy="630664"/>
          </a:xfrm>
          <a:prstGeom prst="straightConnector1">
            <a:avLst/>
          </a:prstGeom>
          <a:ln w="12700">
            <a:solidFill>
              <a:schemeClr val="bg1">
                <a:lumMod val="50000"/>
              </a:schemeClr>
            </a:solidFill>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39" name="Connecteur droit avec flèche 38">
            <a:extLst>
              <a:ext uri="{FF2B5EF4-FFF2-40B4-BE49-F238E27FC236}">
                <a16:creationId xmlns:a16="http://schemas.microsoft.com/office/drawing/2014/main" id="{81D2DD0A-39EB-4AC4-B717-843F90CC356E}"/>
              </a:ext>
            </a:extLst>
          </p:cNvPr>
          <p:cNvCxnSpPr>
            <a:cxnSpLocks/>
            <a:stCxn id="31" idx="3"/>
          </p:cNvCxnSpPr>
          <p:nvPr/>
        </p:nvCxnSpPr>
        <p:spPr>
          <a:xfrm>
            <a:off x="2909404" y="4912247"/>
            <a:ext cx="822773" cy="224827"/>
          </a:xfrm>
          <a:prstGeom prst="straightConnector1">
            <a:avLst/>
          </a:prstGeom>
          <a:ln w="12700">
            <a:solidFill>
              <a:schemeClr val="bg1">
                <a:lumMod val="50000"/>
              </a:schemeClr>
            </a:solidFill>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42" name="Connecteur droit avec flèche 41">
            <a:extLst>
              <a:ext uri="{FF2B5EF4-FFF2-40B4-BE49-F238E27FC236}">
                <a16:creationId xmlns:a16="http://schemas.microsoft.com/office/drawing/2014/main" id="{0E9EB36F-06AB-4860-91C5-64FADA08AC59}"/>
              </a:ext>
            </a:extLst>
          </p:cNvPr>
          <p:cNvCxnSpPr>
            <a:cxnSpLocks/>
            <a:stCxn id="27" idx="1"/>
          </p:cNvCxnSpPr>
          <p:nvPr/>
        </p:nvCxnSpPr>
        <p:spPr>
          <a:xfrm flipH="1">
            <a:off x="4446675" y="4918243"/>
            <a:ext cx="1021097" cy="300872"/>
          </a:xfrm>
          <a:prstGeom prst="straightConnector1">
            <a:avLst/>
          </a:prstGeom>
          <a:ln w="12700">
            <a:solidFill>
              <a:srgbClr val="0070C0"/>
            </a:solidFill>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45" name="Connecteur droit avec flèche 44">
            <a:extLst>
              <a:ext uri="{FF2B5EF4-FFF2-40B4-BE49-F238E27FC236}">
                <a16:creationId xmlns:a16="http://schemas.microsoft.com/office/drawing/2014/main" id="{4FBE2FEC-868B-4739-B380-85A9BB3D0FB8}"/>
              </a:ext>
            </a:extLst>
          </p:cNvPr>
          <p:cNvCxnSpPr>
            <a:cxnSpLocks/>
            <a:stCxn id="26" idx="1"/>
          </p:cNvCxnSpPr>
          <p:nvPr/>
        </p:nvCxnSpPr>
        <p:spPr>
          <a:xfrm flipH="1">
            <a:off x="4467756" y="4328300"/>
            <a:ext cx="1000016" cy="708498"/>
          </a:xfrm>
          <a:prstGeom prst="straightConnector1">
            <a:avLst/>
          </a:prstGeom>
          <a:ln w="12700">
            <a:solidFill>
              <a:srgbClr val="0070C0"/>
            </a:solidFill>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48" name="Connecteur droit avec flèche 47">
            <a:extLst>
              <a:ext uri="{FF2B5EF4-FFF2-40B4-BE49-F238E27FC236}">
                <a16:creationId xmlns:a16="http://schemas.microsoft.com/office/drawing/2014/main" id="{751FE213-FB6F-4E2D-98B7-270E7486C1B5}"/>
              </a:ext>
            </a:extLst>
          </p:cNvPr>
          <p:cNvCxnSpPr>
            <a:cxnSpLocks/>
            <a:stCxn id="25" idx="1"/>
          </p:cNvCxnSpPr>
          <p:nvPr/>
        </p:nvCxnSpPr>
        <p:spPr>
          <a:xfrm flipH="1">
            <a:off x="4377080" y="3738357"/>
            <a:ext cx="1090692" cy="1024284"/>
          </a:xfrm>
          <a:prstGeom prst="straightConnector1">
            <a:avLst/>
          </a:prstGeom>
          <a:ln w="12700">
            <a:solidFill>
              <a:srgbClr val="0070C0"/>
            </a:solidFill>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51" name="Connecteur droit avec flèche 50">
            <a:extLst>
              <a:ext uri="{FF2B5EF4-FFF2-40B4-BE49-F238E27FC236}">
                <a16:creationId xmlns:a16="http://schemas.microsoft.com/office/drawing/2014/main" id="{09CD9448-BE80-4098-B564-A32577B32385}"/>
              </a:ext>
            </a:extLst>
          </p:cNvPr>
          <p:cNvCxnSpPr>
            <a:cxnSpLocks/>
          </p:cNvCxnSpPr>
          <p:nvPr/>
        </p:nvCxnSpPr>
        <p:spPr>
          <a:xfrm flipH="1">
            <a:off x="4257495" y="3090599"/>
            <a:ext cx="1210276" cy="1518453"/>
          </a:xfrm>
          <a:prstGeom prst="straightConnector1">
            <a:avLst/>
          </a:prstGeom>
          <a:ln w="12700">
            <a:solidFill>
              <a:srgbClr val="0070C0"/>
            </a:solidFill>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54" name="Connecteur droit avec flèche 53">
            <a:extLst>
              <a:ext uri="{FF2B5EF4-FFF2-40B4-BE49-F238E27FC236}">
                <a16:creationId xmlns:a16="http://schemas.microsoft.com/office/drawing/2014/main" id="{4468CFFE-116B-40EF-AB0E-C27016FAD759}"/>
              </a:ext>
            </a:extLst>
          </p:cNvPr>
          <p:cNvCxnSpPr>
            <a:cxnSpLocks/>
            <a:stCxn id="20" idx="2"/>
          </p:cNvCxnSpPr>
          <p:nvPr/>
        </p:nvCxnSpPr>
        <p:spPr>
          <a:xfrm flipH="1">
            <a:off x="4032922" y="3539072"/>
            <a:ext cx="94304" cy="862490"/>
          </a:xfrm>
          <a:prstGeom prst="straightConnector1">
            <a:avLst/>
          </a:prstGeom>
          <a:ln w="12700">
            <a:solidFill>
              <a:schemeClr val="tx2"/>
            </a:solidFill>
            <a:tailEnd type="triangle" w="sm" len="med"/>
          </a:ln>
          <a:effectLst/>
        </p:spPr>
        <p:style>
          <a:lnRef idx="2">
            <a:schemeClr val="accent1"/>
          </a:lnRef>
          <a:fillRef idx="0">
            <a:schemeClr val="accent1"/>
          </a:fillRef>
          <a:effectRef idx="1">
            <a:schemeClr val="accent1"/>
          </a:effectRef>
          <a:fontRef idx="minor">
            <a:schemeClr val="tx1"/>
          </a:fontRef>
        </p:style>
      </p:cxnSp>
      <p:pic>
        <p:nvPicPr>
          <p:cNvPr id="53" name="Heart Glow">
            <a:extLst>
              <a:ext uri="{FF2B5EF4-FFF2-40B4-BE49-F238E27FC236}">
                <a16:creationId xmlns:a16="http://schemas.microsoft.com/office/drawing/2014/main" id="{AA7B3AEA-EA99-9D4E-B2D9-2A65252DF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7898" y="4543036"/>
            <a:ext cx="543056" cy="731496"/>
          </a:xfrm>
          <a:prstGeom prst="rect">
            <a:avLst/>
          </a:prstGeom>
        </p:spPr>
      </p:pic>
    </p:spTree>
    <p:extLst>
      <p:ext uri="{BB962C8B-B14F-4D97-AF65-F5344CB8AC3E}">
        <p14:creationId xmlns:p14="http://schemas.microsoft.com/office/powerpoint/2010/main" val="1929502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 SGLT2: </a:t>
            </a:r>
            <a:r>
              <a:rPr lang="fr-FR" dirty="0" err="1"/>
              <a:t>néphroprotection</a:t>
            </a:r>
            <a:endParaRPr lang="fr-FR" dirty="0"/>
          </a:p>
        </p:txBody>
      </p:sp>
      <p:sp>
        <p:nvSpPr>
          <p:cNvPr id="3" name="Espace réservé du contenu 2"/>
          <p:cNvSpPr>
            <a:spLocks noGrp="1"/>
          </p:cNvSpPr>
          <p:nvPr>
            <p:ph idx="1"/>
          </p:nvPr>
        </p:nvSpPr>
        <p:spPr>
          <a:xfrm>
            <a:off x="457200" y="1760379"/>
            <a:ext cx="8229600" cy="3337242"/>
          </a:xfrm>
        </p:spPr>
        <p:txBody>
          <a:bodyPr>
            <a:normAutofit/>
          </a:bodyPr>
          <a:lstStyle/>
          <a:p>
            <a:pPr algn="just">
              <a:lnSpc>
                <a:spcPct val="150000"/>
              </a:lnSpc>
            </a:pPr>
            <a:r>
              <a:rPr lang="fr-FR" dirty="0"/>
              <a:t>Ralentir l’évolution des maladies rénales</a:t>
            </a:r>
          </a:p>
          <a:p>
            <a:pPr algn="just">
              <a:lnSpc>
                <a:spcPct val="150000"/>
              </a:lnSpc>
            </a:pPr>
            <a:r>
              <a:rPr lang="fr-FR" dirty="0"/>
              <a:t>DFG &gt;= 20ml/mn</a:t>
            </a:r>
          </a:p>
          <a:p>
            <a:pPr algn="just">
              <a:lnSpc>
                <a:spcPct val="150000"/>
              </a:lnSpc>
            </a:pPr>
            <a:r>
              <a:rPr lang="fr-FR" dirty="0"/>
              <a:t>L’effet de protection cardiaque et rénale persiste en cas d’IR.</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E26A054C-376C-46C4-A16C-AD8C617DE91E}"/>
              </a:ext>
            </a:extLst>
          </p:cNvPr>
          <p:cNvSpPr/>
          <p:nvPr/>
        </p:nvSpPr>
        <p:spPr bwMode="auto">
          <a:xfrm flipH="1">
            <a:off x="359423" y="1808489"/>
            <a:ext cx="4218087" cy="358495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783" fontAlgn="base">
              <a:spcBef>
                <a:spcPct val="0"/>
              </a:spcBef>
              <a:spcAft>
                <a:spcPct val="0"/>
              </a:spcAft>
              <a:defRPr/>
            </a:pPr>
            <a:endParaRPr lang="en-US" sz="1350" b="1" dirty="0" err="1">
              <a:solidFill>
                <a:srgbClr val="FFFFFF"/>
              </a:solidFill>
              <a:latin typeface="Arial" charset="0"/>
            </a:endParaRPr>
          </a:p>
        </p:txBody>
      </p:sp>
      <p:sp>
        <p:nvSpPr>
          <p:cNvPr id="2" name="Title 1">
            <a:extLst>
              <a:ext uri="{FF2B5EF4-FFF2-40B4-BE49-F238E27FC236}">
                <a16:creationId xmlns:a16="http://schemas.microsoft.com/office/drawing/2014/main" id="{E045423B-820B-45DF-A552-9060348FCD34}"/>
              </a:ext>
            </a:extLst>
          </p:cNvPr>
          <p:cNvSpPr>
            <a:spLocks noGrp="1"/>
          </p:cNvSpPr>
          <p:nvPr>
            <p:ph type="title"/>
          </p:nvPr>
        </p:nvSpPr>
        <p:spPr>
          <a:xfrm>
            <a:off x="628650" y="871078"/>
            <a:ext cx="7886700" cy="994172"/>
          </a:xfrm>
        </p:spPr>
        <p:txBody>
          <a:bodyPr>
            <a:normAutofit/>
          </a:bodyPr>
          <a:lstStyle/>
          <a:p>
            <a:pPr algn="ctr"/>
            <a:r>
              <a:rPr lang="en-US" sz="2100" b="1" dirty="0" err="1">
                <a:latin typeface="+mn-lt"/>
              </a:rPr>
              <a:t>L’amplitude</a:t>
            </a:r>
            <a:r>
              <a:rPr lang="en-US" sz="2100" b="1" dirty="0">
                <a:latin typeface="+mn-lt"/>
              </a:rPr>
              <a:t> du </a:t>
            </a:r>
            <a:r>
              <a:rPr lang="en-US" sz="2100" b="1" dirty="0" err="1">
                <a:latin typeface="+mn-lt"/>
              </a:rPr>
              <a:t>déclin</a:t>
            </a:r>
            <a:r>
              <a:rPr lang="en-US" sz="2100" b="1" dirty="0">
                <a:latin typeface="+mn-lt"/>
              </a:rPr>
              <a:t> de </a:t>
            </a:r>
            <a:r>
              <a:rPr lang="en-US" sz="2100" b="1" dirty="0" err="1">
                <a:latin typeface="+mn-lt"/>
              </a:rPr>
              <a:t>l’eGFR</a:t>
            </a:r>
            <a:r>
              <a:rPr lang="en-US" sz="2100" b="1" dirty="0">
                <a:latin typeface="+mn-lt"/>
              </a:rPr>
              <a:t> </a:t>
            </a:r>
            <a:r>
              <a:rPr lang="en-US" sz="2100" b="1" dirty="0" err="1">
                <a:latin typeface="+mn-lt"/>
              </a:rPr>
              <a:t>est</a:t>
            </a:r>
            <a:r>
              <a:rPr lang="en-US" sz="2100" b="1" dirty="0">
                <a:latin typeface="+mn-lt"/>
              </a:rPr>
              <a:t> </a:t>
            </a:r>
            <a:r>
              <a:rPr lang="en-US" sz="2100" b="1" dirty="0" err="1">
                <a:latin typeface="+mn-lt"/>
              </a:rPr>
              <a:t>associée</a:t>
            </a:r>
            <a:r>
              <a:rPr lang="en-US" sz="2100" b="1" dirty="0">
                <a:latin typeface="+mn-lt"/>
              </a:rPr>
              <a:t> au risqué de </a:t>
            </a:r>
            <a:r>
              <a:rPr lang="en-US" sz="2100" b="1" dirty="0" err="1">
                <a:latin typeface="+mn-lt"/>
              </a:rPr>
              <a:t>décés</a:t>
            </a:r>
            <a:r>
              <a:rPr lang="en-US" sz="2100" b="1" dirty="0">
                <a:latin typeface="+mn-lt"/>
              </a:rPr>
              <a:t> </a:t>
            </a:r>
            <a:r>
              <a:rPr lang="en-US" sz="2100" b="1" dirty="0" err="1">
                <a:latin typeface="+mn-lt"/>
              </a:rPr>
              <a:t>cardiovasculaire</a:t>
            </a:r>
            <a:r>
              <a:rPr lang="en-US" sz="2100" b="1" dirty="0">
                <a:latin typeface="+mn-lt"/>
              </a:rPr>
              <a:t> chez le patient </a:t>
            </a:r>
            <a:r>
              <a:rPr lang="en-US" sz="2100" b="1" dirty="0" err="1">
                <a:latin typeface="+mn-lt"/>
              </a:rPr>
              <a:t>diabétique</a:t>
            </a:r>
            <a:r>
              <a:rPr lang="en-US" sz="2100" b="1" dirty="0">
                <a:latin typeface="+mn-lt"/>
              </a:rPr>
              <a:t> de type 2</a:t>
            </a:r>
          </a:p>
        </p:txBody>
      </p:sp>
      <p:sp>
        <p:nvSpPr>
          <p:cNvPr id="3" name="Slide Number Placeholder 2">
            <a:extLst>
              <a:ext uri="{FF2B5EF4-FFF2-40B4-BE49-F238E27FC236}">
                <a16:creationId xmlns:a16="http://schemas.microsoft.com/office/drawing/2014/main" id="{B981BAC8-D21D-40D6-8FED-13D5FFAF0A95}"/>
              </a:ext>
            </a:extLst>
          </p:cNvPr>
          <p:cNvSpPr>
            <a:spLocks noGrp="1"/>
          </p:cNvSpPr>
          <p:nvPr>
            <p:ph type="sldNum" sz="quarter" idx="12"/>
          </p:nvPr>
        </p:nvSpPr>
        <p:spPr/>
        <p:txBody>
          <a:bodyPr/>
          <a:lstStyle/>
          <a:p>
            <a:fld id="{CC7432E5-F8E0-41AE-9A6B-AD730338B005}" type="slidenum">
              <a:rPr lang="en-US" smtClean="0"/>
              <a:pPr/>
              <a:t>46</a:t>
            </a:fld>
            <a:endParaRPr lang="en-US" dirty="0"/>
          </a:p>
        </p:txBody>
      </p:sp>
      <p:sp>
        <p:nvSpPr>
          <p:cNvPr id="4" name="Text Placeholder 3">
            <a:extLst>
              <a:ext uri="{FF2B5EF4-FFF2-40B4-BE49-F238E27FC236}">
                <a16:creationId xmlns:a16="http://schemas.microsoft.com/office/drawing/2014/main" id="{03B47ABC-BB22-454E-849A-B7D1A4E84AAC}"/>
              </a:ext>
            </a:extLst>
          </p:cNvPr>
          <p:cNvSpPr>
            <a:spLocks noGrp="1"/>
          </p:cNvSpPr>
          <p:nvPr>
            <p:ph type="body" sz="quarter" idx="13"/>
          </p:nvPr>
        </p:nvSpPr>
        <p:spPr/>
        <p:txBody>
          <a:bodyPr/>
          <a:lstStyle/>
          <a:p>
            <a:r>
              <a:rPr lang="en-US" dirty="0"/>
              <a:t>CV = cardiovascular; eGFR = estimated glomerular filtration rate; K-M = Kaplan-Meier; MACE = major adverse cardiovascular events; T2D = type 2 diabetes.</a:t>
            </a:r>
          </a:p>
          <a:p>
            <a:r>
              <a:rPr lang="en-US" dirty="0" err="1"/>
              <a:t>Ragot</a:t>
            </a:r>
            <a:r>
              <a:rPr lang="en-US" dirty="0"/>
              <a:t> S et al. </a:t>
            </a:r>
            <a:r>
              <a:rPr lang="en-US" i="1" dirty="0"/>
              <a:t>Diabetes</a:t>
            </a:r>
            <a:r>
              <a:rPr lang="en-US" dirty="0"/>
              <a:t> </a:t>
            </a:r>
            <a:r>
              <a:rPr lang="en-US" i="1" dirty="0"/>
              <a:t>Care.</a:t>
            </a:r>
            <a:r>
              <a:rPr lang="en-US" dirty="0"/>
              <a:t> 2016;39:1259-1266.</a:t>
            </a:r>
          </a:p>
        </p:txBody>
      </p:sp>
      <p:sp>
        <p:nvSpPr>
          <p:cNvPr id="101" name="Rectangle 100">
            <a:extLst>
              <a:ext uri="{FF2B5EF4-FFF2-40B4-BE49-F238E27FC236}">
                <a16:creationId xmlns:a16="http://schemas.microsoft.com/office/drawing/2014/main" id="{82C80DE6-ADDB-4764-BAB8-D8594A617163}"/>
              </a:ext>
            </a:extLst>
          </p:cNvPr>
          <p:cNvSpPr/>
          <p:nvPr/>
        </p:nvSpPr>
        <p:spPr>
          <a:xfrm>
            <a:off x="342898" y="1941125"/>
            <a:ext cx="4218062" cy="276999"/>
          </a:xfrm>
          <a:prstGeom prst="rect">
            <a:avLst/>
          </a:prstGeom>
        </p:spPr>
        <p:txBody>
          <a:bodyPr wrap="square">
            <a:spAutoFit/>
          </a:bodyPr>
          <a:lstStyle/>
          <a:p>
            <a:pPr algn="ctr" defTabSz="685783">
              <a:defRPr/>
            </a:pPr>
            <a:r>
              <a:rPr lang="en-US" sz="1200" b="1" dirty="0">
                <a:solidFill>
                  <a:srgbClr val="000000"/>
                </a:solidFill>
                <a:latin typeface="Arial" panose="020B0604020202020204"/>
              </a:rPr>
              <a:t>CV survival according to yearly </a:t>
            </a:r>
            <a:r>
              <a:rPr lang="en-US" sz="1200" b="1" dirty="0" err="1">
                <a:solidFill>
                  <a:srgbClr val="000000"/>
                </a:solidFill>
                <a:latin typeface="Arial" panose="020B0604020202020204"/>
              </a:rPr>
              <a:t>eGFR</a:t>
            </a:r>
            <a:r>
              <a:rPr lang="en-US" sz="1200" b="1" dirty="0">
                <a:solidFill>
                  <a:srgbClr val="000000"/>
                </a:solidFill>
                <a:latin typeface="Arial" panose="020B0604020202020204"/>
              </a:rPr>
              <a:t> change</a:t>
            </a:r>
          </a:p>
        </p:txBody>
      </p:sp>
      <p:grpSp>
        <p:nvGrpSpPr>
          <p:cNvPr id="9" name="Group 8">
            <a:extLst>
              <a:ext uri="{FF2B5EF4-FFF2-40B4-BE49-F238E27FC236}">
                <a16:creationId xmlns:a16="http://schemas.microsoft.com/office/drawing/2014/main" id="{3871DB7A-B960-4425-9A5D-5B28FAD46EEE}"/>
              </a:ext>
            </a:extLst>
          </p:cNvPr>
          <p:cNvGrpSpPr/>
          <p:nvPr/>
        </p:nvGrpSpPr>
        <p:grpSpPr>
          <a:xfrm>
            <a:off x="704460" y="2476479"/>
            <a:ext cx="3753196" cy="2732672"/>
            <a:chOff x="1444527" y="2490124"/>
            <a:chExt cx="4552092" cy="3314341"/>
          </a:xfrm>
        </p:grpSpPr>
        <p:sp>
          <p:nvSpPr>
            <p:cNvPr id="103" name="TextBox 102">
              <a:extLst>
                <a:ext uri="{FF2B5EF4-FFF2-40B4-BE49-F238E27FC236}">
                  <a16:creationId xmlns:a16="http://schemas.microsoft.com/office/drawing/2014/main" id="{08417856-5D3B-456D-9712-DD37828ADD1B}"/>
                </a:ext>
              </a:extLst>
            </p:cNvPr>
            <p:cNvSpPr txBox="1"/>
            <p:nvPr/>
          </p:nvSpPr>
          <p:spPr>
            <a:xfrm>
              <a:off x="3219863" y="5608488"/>
              <a:ext cx="1123756" cy="195977"/>
            </a:xfrm>
            <a:prstGeom prst="rect">
              <a:avLst/>
            </a:prstGeom>
            <a:noFill/>
          </p:spPr>
          <p:txBody>
            <a:bodyPr wrap="none" lIns="0" tIns="0" rIns="0" bIns="0" rtlCol="0">
              <a:spAutoFit/>
            </a:bodyPr>
            <a:lstStyle/>
            <a:p>
              <a:pPr algn="ctr" defTabSz="685783">
                <a:defRPr/>
              </a:pPr>
              <a:r>
                <a:rPr lang="en-GB" sz="1050" b="1" kern="0" dirty="0">
                  <a:solidFill>
                    <a:srgbClr val="000000"/>
                  </a:solidFill>
                  <a:latin typeface="Arial" panose="020B0604020202020204"/>
                </a:rPr>
                <a:t>Time (months)</a:t>
              </a:r>
              <a:endParaRPr lang="en-US" sz="1050" b="1" kern="0" dirty="0">
                <a:solidFill>
                  <a:srgbClr val="000000"/>
                </a:solidFill>
                <a:latin typeface="Arial" panose="020B0604020202020204"/>
              </a:endParaRPr>
            </a:p>
          </p:txBody>
        </p:sp>
        <p:sp>
          <p:nvSpPr>
            <p:cNvPr id="104" name="Rectangle 103">
              <a:extLst>
                <a:ext uri="{FF2B5EF4-FFF2-40B4-BE49-F238E27FC236}">
                  <a16:creationId xmlns:a16="http://schemas.microsoft.com/office/drawing/2014/main" id="{BB95F652-3B08-464F-A8B4-35DFDF533AD6}"/>
                </a:ext>
              </a:extLst>
            </p:cNvPr>
            <p:cNvSpPr/>
            <p:nvPr/>
          </p:nvSpPr>
          <p:spPr>
            <a:xfrm>
              <a:off x="2137993" y="3358481"/>
              <a:ext cx="2323726" cy="279966"/>
            </a:xfrm>
            <a:prstGeom prst="rect">
              <a:avLst/>
            </a:prstGeom>
          </p:spPr>
          <p:txBody>
            <a:bodyPr wrap="none">
              <a:spAutoFit/>
            </a:bodyPr>
            <a:lstStyle/>
            <a:p>
              <a:pPr algn="r" defTabSz="685783">
                <a:defRPr/>
              </a:pPr>
              <a:r>
                <a:rPr lang="en-US" sz="900" dirty="0">
                  <a:solidFill>
                    <a:srgbClr val="000000"/>
                  </a:solidFill>
                  <a:latin typeface="Arial" panose="020B0604020202020204"/>
                </a:rPr>
                <a:t> Rapid renal function deterioration</a:t>
              </a:r>
            </a:p>
          </p:txBody>
        </p:sp>
        <p:sp>
          <p:nvSpPr>
            <p:cNvPr id="105" name="Rectangle 104">
              <a:extLst>
                <a:ext uri="{FF2B5EF4-FFF2-40B4-BE49-F238E27FC236}">
                  <a16:creationId xmlns:a16="http://schemas.microsoft.com/office/drawing/2014/main" id="{D2D68257-8DBE-479E-BD5F-E93736A91F6C}"/>
                </a:ext>
              </a:extLst>
            </p:cNvPr>
            <p:cNvSpPr/>
            <p:nvPr/>
          </p:nvSpPr>
          <p:spPr>
            <a:xfrm>
              <a:off x="2022174" y="4887454"/>
              <a:ext cx="3410541" cy="279966"/>
            </a:xfrm>
            <a:prstGeom prst="rect">
              <a:avLst/>
            </a:prstGeom>
            <a:ln>
              <a:noFill/>
            </a:ln>
          </p:spPr>
          <p:txBody>
            <a:bodyPr wrap="none">
              <a:spAutoFit/>
            </a:bodyPr>
            <a:lstStyle/>
            <a:p>
              <a:pPr defTabSz="685783">
                <a:defRPr/>
              </a:pPr>
              <a:r>
                <a:rPr lang="en-US" sz="900" dirty="0">
                  <a:solidFill>
                    <a:srgbClr val="000000"/>
                  </a:solidFill>
                  <a:latin typeface="Arial" panose="020B0604020202020204"/>
                </a:rPr>
                <a:t> Change in </a:t>
              </a:r>
              <a:r>
                <a:rPr lang="en-US" sz="900" dirty="0">
                  <a:latin typeface="Arial" panose="020B0604020202020204"/>
                </a:rPr>
                <a:t>eGFR slope of ≥ -5mL/min/1.73 m</a:t>
              </a:r>
              <a:r>
                <a:rPr lang="en-US" sz="900" baseline="30000" dirty="0">
                  <a:latin typeface="Arial" panose="020B0604020202020204"/>
                </a:rPr>
                <a:t>2</a:t>
              </a:r>
              <a:r>
                <a:rPr lang="en-US" sz="900" dirty="0">
                  <a:latin typeface="Arial" panose="020B0604020202020204"/>
                </a:rPr>
                <a:t>/year</a:t>
              </a:r>
            </a:p>
          </p:txBody>
        </p:sp>
        <p:sp>
          <p:nvSpPr>
            <p:cNvPr id="106" name="Freeform 88">
              <a:extLst>
                <a:ext uri="{FF2B5EF4-FFF2-40B4-BE49-F238E27FC236}">
                  <a16:creationId xmlns:a16="http://schemas.microsoft.com/office/drawing/2014/main" id="{5E145D3C-75E3-43F7-B34C-646CEDAA0E4F}"/>
                </a:ext>
              </a:extLst>
            </p:cNvPr>
            <p:cNvSpPr/>
            <p:nvPr/>
          </p:nvSpPr>
          <p:spPr>
            <a:xfrm>
              <a:off x="1744659" y="2490124"/>
              <a:ext cx="4251960" cy="2735580"/>
            </a:xfrm>
            <a:custGeom>
              <a:avLst/>
              <a:gdLst>
                <a:gd name="connsiteX0" fmla="*/ 0 w 4251960"/>
                <a:gd name="connsiteY0" fmla="*/ 0 h 2735580"/>
                <a:gd name="connsiteX1" fmla="*/ 0 w 4251960"/>
                <a:gd name="connsiteY1" fmla="*/ 2735580 h 2735580"/>
                <a:gd name="connsiteX2" fmla="*/ 4251960 w 4251960"/>
                <a:gd name="connsiteY2" fmla="*/ 2735580 h 2735580"/>
              </a:gdLst>
              <a:ahLst/>
              <a:cxnLst>
                <a:cxn ang="0">
                  <a:pos x="connsiteX0" y="connsiteY0"/>
                </a:cxn>
                <a:cxn ang="0">
                  <a:pos x="connsiteX1" y="connsiteY1"/>
                </a:cxn>
                <a:cxn ang="0">
                  <a:pos x="connsiteX2" y="connsiteY2"/>
                </a:cxn>
              </a:cxnLst>
              <a:rect l="l" t="t" r="r" b="b"/>
              <a:pathLst>
                <a:path w="4251960" h="2735580">
                  <a:moveTo>
                    <a:pt x="0" y="0"/>
                  </a:moveTo>
                  <a:lnTo>
                    <a:pt x="0" y="2735580"/>
                  </a:lnTo>
                  <a:lnTo>
                    <a:pt x="4251960" y="273558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0">
                <a:solidFill>
                  <a:srgbClr val="FFFFFF"/>
                </a:solidFill>
                <a:latin typeface="Arial" panose="020B0604020202020204"/>
              </a:endParaRPr>
            </a:p>
          </p:txBody>
        </p:sp>
        <p:grpSp>
          <p:nvGrpSpPr>
            <p:cNvPr id="107" name="Group 95">
              <a:extLst>
                <a:ext uri="{FF2B5EF4-FFF2-40B4-BE49-F238E27FC236}">
                  <a16:creationId xmlns:a16="http://schemas.microsoft.com/office/drawing/2014/main" id="{279EC711-C39B-4FE9-A971-5920FF2B6594}"/>
                </a:ext>
              </a:extLst>
            </p:cNvPr>
            <p:cNvGrpSpPr/>
            <p:nvPr/>
          </p:nvGrpSpPr>
          <p:grpSpPr>
            <a:xfrm>
              <a:off x="1444527" y="2540507"/>
              <a:ext cx="300130" cy="167979"/>
              <a:chOff x="481934" y="2287887"/>
              <a:chExt cx="584867" cy="167979"/>
            </a:xfrm>
          </p:grpSpPr>
          <p:cxnSp>
            <p:nvCxnSpPr>
              <p:cNvPr id="108" name="Straight Connector 107">
                <a:extLst>
                  <a:ext uri="{FF2B5EF4-FFF2-40B4-BE49-F238E27FC236}">
                    <a16:creationId xmlns:a16="http://schemas.microsoft.com/office/drawing/2014/main" id="{0FF43EB7-E761-465D-80AF-22EF81EC75B4}"/>
                  </a:ext>
                </a:extLst>
              </p:cNvPr>
              <p:cNvCxnSpPr/>
              <p:nvPr/>
            </p:nvCxnSpPr>
            <p:spPr bwMode="auto">
              <a:xfrm flipH="1">
                <a:off x="966788" y="2371876"/>
                <a:ext cx="100013" cy="0"/>
              </a:xfrm>
              <a:prstGeom prst="line">
                <a:avLst/>
              </a:prstGeom>
              <a:solidFill>
                <a:srgbClr val="830051"/>
              </a:solidFill>
              <a:ln w="9525" cap="flat" cmpd="sng" algn="ctr">
                <a:solidFill>
                  <a:srgbClr val="000000"/>
                </a:solidFill>
                <a:prstDash val="solid"/>
                <a:miter lim="800000"/>
                <a:headEnd type="none" w="med" len="med"/>
                <a:tailEnd type="none" w="med" len="med"/>
              </a:ln>
              <a:effectLst/>
            </p:spPr>
          </p:cxnSp>
          <p:sp>
            <p:nvSpPr>
              <p:cNvPr id="109" name="TextBox 108">
                <a:extLst>
                  <a:ext uri="{FF2B5EF4-FFF2-40B4-BE49-F238E27FC236}">
                    <a16:creationId xmlns:a16="http://schemas.microsoft.com/office/drawing/2014/main" id="{AFA58E55-1798-4676-9BF0-262DCAB427E1}"/>
                  </a:ext>
                </a:extLst>
              </p:cNvPr>
              <p:cNvSpPr txBox="1"/>
              <p:nvPr/>
            </p:nvSpPr>
            <p:spPr>
              <a:xfrm>
                <a:off x="481934" y="2287887"/>
                <a:ext cx="454645" cy="167979"/>
              </a:xfrm>
              <a:prstGeom prst="rect">
                <a:avLst/>
              </a:prstGeom>
              <a:noFill/>
              <a:ln w="9525">
                <a:noFill/>
              </a:ln>
            </p:spPr>
            <p:txBody>
              <a:bodyPr wrap="none" lIns="0" tIns="0" rIns="0" bIns="0" rtlCol="0" anchor="ctr">
                <a:spAutoFit/>
              </a:bodyPr>
              <a:lstStyle/>
              <a:p>
                <a:pPr algn="r" defTabSz="685783">
                  <a:defRPr/>
                </a:pPr>
                <a:r>
                  <a:rPr lang="en-GB" sz="900" kern="0" dirty="0">
                    <a:solidFill>
                      <a:srgbClr val="000000"/>
                    </a:solidFill>
                    <a:latin typeface="Arial" panose="020B0604020202020204"/>
                  </a:rPr>
                  <a:t>1.0 </a:t>
                </a:r>
                <a:endParaRPr lang="en-US" sz="900" kern="0" dirty="0">
                  <a:solidFill>
                    <a:srgbClr val="000000"/>
                  </a:solidFill>
                  <a:latin typeface="Arial" panose="020B0604020202020204"/>
                </a:endParaRPr>
              </a:p>
            </p:txBody>
          </p:sp>
        </p:grpSp>
        <p:grpSp>
          <p:nvGrpSpPr>
            <p:cNvPr id="110" name="Group 95">
              <a:extLst>
                <a:ext uri="{FF2B5EF4-FFF2-40B4-BE49-F238E27FC236}">
                  <a16:creationId xmlns:a16="http://schemas.microsoft.com/office/drawing/2014/main" id="{2501FF8C-85EB-4A1E-8D88-D8CD8DCCEBD8}"/>
                </a:ext>
              </a:extLst>
            </p:cNvPr>
            <p:cNvGrpSpPr/>
            <p:nvPr/>
          </p:nvGrpSpPr>
          <p:grpSpPr>
            <a:xfrm>
              <a:off x="1483409" y="3060749"/>
              <a:ext cx="261247" cy="167979"/>
              <a:chOff x="557704" y="2287887"/>
              <a:chExt cx="509097" cy="167979"/>
            </a:xfrm>
          </p:grpSpPr>
          <p:cxnSp>
            <p:nvCxnSpPr>
              <p:cNvPr id="111" name="Straight Connector 110">
                <a:extLst>
                  <a:ext uri="{FF2B5EF4-FFF2-40B4-BE49-F238E27FC236}">
                    <a16:creationId xmlns:a16="http://schemas.microsoft.com/office/drawing/2014/main" id="{E76AB7A8-7DFD-481A-B0EF-80BB84E318F2}"/>
                  </a:ext>
                </a:extLst>
              </p:cNvPr>
              <p:cNvCxnSpPr/>
              <p:nvPr/>
            </p:nvCxnSpPr>
            <p:spPr bwMode="auto">
              <a:xfrm flipH="1">
                <a:off x="966788" y="2371876"/>
                <a:ext cx="100013" cy="0"/>
              </a:xfrm>
              <a:prstGeom prst="line">
                <a:avLst/>
              </a:prstGeom>
              <a:solidFill>
                <a:srgbClr val="830051"/>
              </a:solidFill>
              <a:ln w="9525" cap="flat" cmpd="sng" algn="ctr">
                <a:solidFill>
                  <a:srgbClr val="000000"/>
                </a:solidFill>
                <a:prstDash val="solid"/>
                <a:miter lim="800000"/>
                <a:headEnd type="none" w="med" len="med"/>
                <a:tailEnd type="none" w="med" len="med"/>
              </a:ln>
              <a:effectLst/>
            </p:spPr>
          </p:cxnSp>
          <p:sp>
            <p:nvSpPr>
              <p:cNvPr id="112" name="TextBox 111">
                <a:extLst>
                  <a:ext uri="{FF2B5EF4-FFF2-40B4-BE49-F238E27FC236}">
                    <a16:creationId xmlns:a16="http://schemas.microsoft.com/office/drawing/2014/main" id="{94D27F7F-7D56-4487-89E8-BE27F26EEA2F}"/>
                  </a:ext>
                </a:extLst>
              </p:cNvPr>
              <p:cNvSpPr txBox="1"/>
              <p:nvPr/>
            </p:nvSpPr>
            <p:spPr>
              <a:xfrm>
                <a:off x="557704" y="2287887"/>
                <a:ext cx="378875" cy="167979"/>
              </a:xfrm>
              <a:prstGeom prst="rect">
                <a:avLst/>
              </a:prstGeom>
              <a:noFill/>
              <a:ln w="9525">
                <a:noFill/>
              </a:ln>
            </p:spPr>
            <p:txBody>
              <a:bodyPr wrap="none" lIns="0" tIns="0" rIns="0" bIns="0" rtlCol="0" anchor="ctr">
                <a:spAutoFit/>
              </a:bodyPr>
              <a:lstStyle/>
              <a:p>
                <a:pPr algn="r" defTabSz="685783">
                  <a:defRPr/>
                </a:pPr>
                <a:r>
                  <a:rPr lang="en-GB" sz="900" kern="0" dirty="0">
                    <a:solidFill>
                      <a:srgbClr val="000000"/>
                    </a:solidFill>
                    <a:latin typeface="Arial" panose="020B0604020202020204"/>
                  </a:rPr>
                  <a:t>0.8</a:t>
                </a:r>
                <a:endParaRPr lang="en-US" sz="900" kern="0" dirty="0">
                  <a:solidFill>
                    <a:srgbClr val="000000"/>
                  </a:solidFill>
                  <a:latin typeface="Arial" panose="020B0604020202020204"/>
                </a:endParaRPr>
              </a:p>
            </p:txBody>
          </p:sp>
        </p:grpSp>
        <p:grpSp>
          <p:nvGrpSpPr>
            <p:cNvPr id="113" name="Group 112">
              <a:extLst>
                <a:ext uri="{FF2B5EF4-FFF2-40B4-BE49-F238E27FC236}">
                  <a16:creationId xmlns:a16="http://schemas.microsoft.com/office/drawing/2014/main" id="{9615AB9E-39E4-4650-8DCA-0B178DA261E1}"/>
                </a:ext>
              </a:extLst>
            </p:cNvPr>
            <p:cNvGrpSpPr/>
            <p:nvPr/>
          </p:nvGrpSpPr>
          <p:grpSpPr>
            <a:xfrm>
              <a:off x="1483409" y="3580991"/>
              <a:ext cx="261247" cy="167979"/>
              <a:chOff x="557704" y="2287887"/>
              <a:chExt cx="509097" cy="167979"/>
            </a:xfrm>
          </p:grpSpPr>
          <p:cxnSp>
            <p:nvCxnSpPr>
              <p:cNvPr id="114" name="Straight Connector 113">
                <a:extLst>
                  <a:ext uri="{FF2B5EF4-FFF2-40B4-BE49-F238E27FC236}">
                    <a16:creationId xmlns:a16="http://schemas.microsoft.com/office/drawing/2014/main" id="{9DB46DCC-4369-47B9-9D22-2FA68C1A1F63}"/>
                  </a:ext>
                </a:extLst>
              </p:cNvPr>
              <p:cNvCxnSpPr/>
              <p:nvPr/>
            </p:nvCxnSpPr>
            <p:spPr bwMode="auto">
              <a:xfrm flipH="1">
                <a:off x="966788" y="2371876"/>
                <a:ext cx="100013" cy="0"/>
              </a:xfrm>
              <a:prstGeom prst="line">
                <a:avLst/>
              </a:prstGeom>
              <a:solidFill>
                <a:srgbClr val="830051"/>
              </a:solidFill>
              <a:ln w="9525" cap="flat" cmpd="sng" algn="ctr">
                <a:solidFill>
                  <a:srgbClr val="000000"/>
                </a:solidFill>
                <a:prstDash val="solid"/>
                <a:miter lim="800000"/>
                <a:headEnd type="none" w="med" len="med"/>
                <a:tailEnd type="none" w="med" len="med"/>
              </a:ln>
              <a:effectLst/>
            </p:spPr>
          </p:cxnSp>
          <p:sp>
            <p:nvSpPr>
              <p:cNvPr id="115" name="TextBox 114">
                <a:extLst>
                  <a:ext uri="{FF2B5EF4-FFF2-40B4-BE49-F238E27FC236}">
                    <a16:creationId xmlns:a16="http://schemas.microsoft.com/office/drawing/2014/main" id="{02302079-A141-4417-9A6F-9462C69297C5}"/>
                  </a:ext>
                </a:extLst>
              </p:cNvPr>
              <p:cNvSpPr txBox="1"/>
              <p:nvPr/>
            </p:nvSpPr>
            <p:spPr>
              <a:xfrm>
                <a:off x="557704" y="2287887"/>
                <a:ext cx="378875" cy="167979"/>
              </a:xfrm>
              <a:prstGeom prst="rect">
                <a:avLst/>
              </a:prstGeom>
              <a:noFill/>
              <a:ln w="9525">
                <a:noFill/>
              </a:ln>
            </p:spPr>
            <p:txBody>
              <a:bodyPr wrap="none" lIns="0" tIns="0" rIns="0" bIns="0" rtlCol="0" anchor="ctr">
                <a:spAutoFit/>
              </a:bodyPr>
              <a:lstStyle/>
              <a:p>
                <a:pPr algn="r" defTabSz="685783">
                  <a:defRPr/>
                </a:pPr>
                <a:r>
                  <a:rPr lang="en-GB" sz="900" kern="0" dirty="0">
                    <a:solidFill>
                      <a:srgbClr val="000000"/>
                    </a:solidFill>
                    <a:latin typeface="Arial" panose="020B0604020202020204"/>
                  </a:rPr>
                  <a:t>0.6</a:t>
                </a:r>
                <a:endParaRPr lang="en-US" sz="900" kern="0" dirty="0">
                  <a:solidFill>
                    <a:srgbClr val="000000"/>
                  </a:solidFill>
                  <a:latin typeface="Arial" panose="020B0604020202020204"/>
                </a:endParaRPr>
              </a:p>
            </p:txBody>
          </p:sp>
        </p:grpSp>
        <p:grpSp>
          <p:nvGrpSpPr>
            <p:cNvPr id="116" name="Group 95">
              <a:extLst>
                <a:ext uri="{FF2B5EF4-FFF2-40B4-BE49-F238E27FC236}">
                  <a16:creationId xmlns:a16="http://schemas.microsoft.com/office/drawing/2014/main" id="{3FF5C390-8D55-49CD-96AD-689F62D00407}"/>
                </a:ext>
              </a:extLst>
            </p:cNvPr>
            <p:cNvGrpSpPr/>
            <p:nvPr/>
          </p:nvGrpSpPr>
          <p:grpSpPr>
            <a:xfrm>
              <a:off x="1483409" y="4101233"/>
              <a:ext cx="261247" cy="167979"/>
              <a:chOff x="557704" y="2287887"/>
              <a:chExt cx="509097" cy="167979"/>
            </a:xfrm>
          </p:grpSpPr>
          <p:cxnSp>
            <p:nvCxnSpPr>
              <p:cNvPr id="117" name="Straight Connector 116">
                <a:extLst>
                  <a:ext uri="{FF2B5EF4-FFF2-40B4-BE49-F238E27FC236}">
                    <a16:creationId xmlns:a16="http://schemas.microsoft.com/office/drawing/2014/main" id="{AC6361A1-C387-48DF-BC2C-8C52ED12972C}"/>
                  </a:ext>
                </a:extLst>
              </p:cNvPr>
              <p:cNvCxnSpPr/>
              <p:nvPr/>
            </p:nvCxnSpPr>
            <p:spPr bwMode="auto">
              <a:xfrm flipH="1">
                <a:off x="966788" y="2371876"/>
                <a:ext cx="100013" cy="0"/>
              </a:xfrm>
              <a:prstGeom prst="line">
                <a:avLst/>
              </a:prstGeom>
              <a:solidFill>
                <a:srgbClr val="830051"/>
              </a:solidFill>
              <a:ln w="9525" cap="flat" cmpd="sng" algn="ctr">
                <a:solidFill>
                  <a:srgbClr val="000000"/>
                </a:solidFill>
                <a:prstDash val="solid"/>
                <a:miter lim="800000"/>
                <a:headEnd type="none" w="med" len="med"/>
                <a:tailEnd type="none" w="med" len="med"/>
              </a:ln>
              <a:effectLst/>
            </p:spPr>
          </p:cxnSp>
          <p:sp>
            <p:nvSpPr>
              <p:cNvPr id="118" name="TextBox 117">
                <a:extLst>
                  <a:ext uri="{FF2B5EF4-FFF2-40B4-BE49-F238E27FC236}">
                    <a16:creationId xmlns:a16="http://schemas.microsoft.com/office/drawing/2014/main" id="{79878152-4740-4F8F-A51B-5A7855191612}"/>
                  </a:ext>
                </a:extLst>
              </p:cNvPr>
              <p:cNvSpPr txBox="1"/>
              <p:nvPr/>
            </p:nvSpPr>
            <p:spPr>
              <a:xfrm>
                <a:off x="557704" y="2287887"/>
                <a:ext cx="378875" cy="167979"/>
              </a:xfrm>
              <a:prstGeom prst="rect">
                <a:avLst/>
              </a:prstGeom>
              <a:noFill/>
              <a:ln w="9525">
                <a:noFill/>
              </a:ln>
            </p:spPr>
            <p:txBody>
              <a:bodyPr wrap="none" lIns="0" tIns="0" rIns="0" bIns="0" rtlCol="0" anchor="ctr">
                <a:spAutoFit/>
              </a:bodyPr>
              <a:lstStyle/>
              <a:p>
                <a:pPr algn="r" defTabSz="685783">
                  <a:defRPr/>
                </a:pPr>
                <a:r>
                  <a:rPr lang="en-GB" sz="900" kern="0" dirty="0">
                    <a:solidFill>
                      <a:srgbClr val="000000"/>
                    </a:solidFill>
                    <a:latin typeface="Arial" panose="020B0604020202020204"/>
                  </a:rPr>
                  <a:t>0.4</a:t>
                </a:r>
                <a:endParaRPr lang="en-US" sz="900" kern="0" dirty="0">
                  <a:solidFill>
                    <a:srgbClr val="000000"/>
                  </a:solidFill>
                  <a:latin typeface="Arial" panose="020B0604020202020204"/>
                </a:endParaRPr>
              </a:p>
            </p:txBody>
          </p:sp>
        </p:grpSp>
        <p:grpSp>
          <p:nvGrpSpPr>
            <p:cNvPr id="119" name="Group 95">
              <a:extLst>
                <a:ext uri="{FF2B5EF4-FFF2-40B4-BE49-F238E27FC236}">
                  <a16:creationId xmlns:a16="http://schemas.microsoft.com/office/drawing/2014/main" id="{51E10D04-3443-4009-9C92-0E7E61A0F0C7}"/>
                </a:ext>
              </a:extLst>
            </p:cNvPr>
            <p:cNvGrpSpPr/>
            <p:nvPr/>
          </p:nvGrpSpPr>
          <p:grpSpPr>
            <a:xfrm>
              <a:off x="1483409" y="4621475"/>
              <a:ext cx="261247" cy="167979"/>
              <a:chOff x="557704" y="2287887"/>
              <a:chExt cx="509097" cy="167979"/>
            </a:xfrm>
          </p:grpSpPr>
          <p:cxnSp>
            <p:nvCxnSpPr>
              <p:cNvPr id="120" name="Straight Connector 119">
                <a:extLst>
                  <a:ext uri="{FF2B5EF4-FFF2-40B4-BE49-F238E27FC236}">
                    <a16:creationId xmlns:a16="http://schemas.microsoft.com/office/drawing/2014/main" id="{B3E141DE-5565-4F59-83A9-F61F2AD5FD73}"/>
                  </a:ext>
                </a:extLst>
              </p:cNvPr>
              <p:cNvCxnSpPr/>
              <p:nvPr/>
            </p:nvCxnSpPr>
            <p:spPr bwMode="auto">
              <a:xfrm flipH="1">
                <a:off x="966788" y="2371876"/>
                <a:ext cx="100013" cy="0"/>
              </a:xfrm>
              <a:prstGeom prst="line">
                <a:avLst/>
              </a:prstGeom>
              <a:solidFill>
                <a:srgbClr val="830051"/>
              </a:solidFill>
              <a:ln w="9525" cap="flat" cmpd="sng" algn="ctr">
                <a:solidFill>
                  <a:srgbClr val="000000"/>
                </a:solidFill>
                <a:prstDash val="solid"/>
                <a:miter lim="800000"/>
                <a:headEnd type="none" w="med" len="med"/>
                <a:tailEnd type="none" w="med" len="med"/>
              </a:ln>
              <a:effectLst/>
            </p:spPr>
          </p:cxnSp>
          <p:sp>
            <p:nvSpPr>
              <p:cNvPr id="121" name="TextBox 120">
                <a:extLst>
                  <a:ext uri="{FF2B5EF4-FFF2-40B4-BE49-F238E27FC236}">
                    <a16:creationId xmlns:a16="http://schemas.microsoft.com/office/drawing/2014/main" id="{A86B8AB3-BAAF-4AE4-9215-955D3A9A7D93}"/>
                  </a:ext>
                </a:extLst>
              </p:cNvPr>
              <p:cNvSpPr txBox="1"/>
              <p:nvPr/>
            </p:nvSpPr>
            <p:spPr>
              <a:xfrm>
                <a:off x="557704" y="2287887"/>
                <a:ext cx="378875" cy="167979"/>
              </a:xfrm>
              <a:prstGeom prst="rect">
                <a:avLst/>
              </a:prstGeom>
              <a:noFill/>
              <a:ln w="9525">
                <a:noFill/>
              </a:ln>
            </p:spPr>
            <p:txBody>
              <a:bodyPr wrap="none" lIns="0" tIns="0" rIns="0" bIns="0" rtlCol="0" anchor="ctr">
                <a:spAutoFit/>
              </a:bodyPr>
              <a:lstStyle/>
              <a:p>
                <a:pPr algn="r" defTabSz="685783">
                  <a:defRPr/>
                </a:pPr>
                <a:r>
                  <a:rPr lang="en-GB" sz="900" kern="0" dirty="0">
                    <a:solidFill>
                      <a:srgbClr val="000000"/>
                    </a:solidFill>
                    <a:latin typeface="Arial" panose="020B0604020202020204"/>
                  </a:rPr>
                  <a:t>0.2</a:t>
                </a:r>
                <a:endParaRPr lang="en-US" sz="900" kern="0" dirty="0">
                  <a:solidFill>
                    <a:srgbClr val="000000"/>
                  </a:solidFill>
                  <a:latin typeface="Arial" panose="020B0604020202020204"/>
                </a:endParaRPr>
              </a:p>
            </p:txBody>
          </p:sp>
        </p:grpSp>
        <p:grpSp>
          <p:nvGrpSpPr>
            <p:cNvPr id="122" name="Group 95">
              <a:extLst>
                <a:ext uri="{FF2B5EF4-FFF2-40B4-BE49-F238E27FC236}">
                  <a16:creationId xmlns:a16="http://schemas.microsoft.com/office/drawing/2014/main" id="{76A4ADC3-4405-4CF4-AEDF-4C3EC641A42C}"/>
                </a:ext>
              </a:extLst>
            </p:cNvPr>
            <p:cNvGrpSpPr/>
            <p:nvPr/>
          </p:nvGrpSpPr>
          <p:grpSpPr>
            <a:xfrm>
              <a:off x="1600067" y="5141715"/>
              <a:ext cx="144592" cy="167979"/>
              <a:chOff x="785033" y="2287887"/>
              <a:chExt cx="281768" cy="167979"/>
            </a:xfrm>
          </p:grpSpPr>
          <p:cxnSp>
            <p:nvCxnSpPr>
              <p:cNvPr id="123" name="Straight Connector 122">
                <a:extLst>
                  <a:ext uri="{FF2B5EF4-FFF2-40B4-BE49-F238E27FC236}">
                    <a16:creationId xmlns:a16="http://schemas.microsoft.com/office/drawing/2014/main" id="{C9F82DB2-E0A4-4BD1-99E5-E84BC6E6E71C}"/>
                  </a:ext>
                </a:extLst>
              </p:cNvPr>
              <p:cNvCxnSpPr/>
              <p:nvPr/>
            </p:nvCxnSpPr>
            <p:spPr bwMode="auto">
              <a:xfrm flipH="1">
                <a:off x="966788" y="2371876"/>
                <a:ext cx="100013" cy="0"/>
              </a:xfrm>
              <a:prstGeom prst="line">
                <a:avLst/>
              </a:prstGeom>
              <a:solidFill>
                <a:srgbClr val="830051"/>
              </a:solidFill>
              <a:ln w="9525" cap="flat" cmpd="sng" algn="ctr">
                <a:solidFill>
                  <a:srgbClr val="000000"/>
                </a:solidFill>
                <a:prstDash val="solid"/>
                <a:miter lim="800000"/>
                <a:headEnd type="none" w="med" len="med"/>
                <a:tailEnd type="none" w="med" len="med"/>
              </a:ln>
              <a:effectLst/>
            </p:spPr>
          </p:cxnSp>
          <p:sp>
            <p:nvSpPr>
              <p:cNvPr id="124" name="TextBox 123">
                <a:extLst>
                  <a:ext uri="{FF2B5EF4-FFF2-40B4-BE49-F238E27FC236}">
                    <a16:creationId xmlns:a16="http://schemas.microsoft.com/office/drawing/2014/main" id="{611C0127-837F-4829-9F46-CD59547751A7}"/>
                  </a:ext>
                </a:extLst>
              </p:cNvPr>
              <p:cNvSpPr txBox="1"/>
              <p:nvPr/>
            </p:nvSpPr>
            <p:spPr>
              <a:xfrm>
                <a:off x="785033" y="2287887"/>
                <a:ext cx="151548" cy="167979"/>
              </a:xfrm>
              <a:prstGeom prst="rect">
                <a:avLst/>
              </a:prstGeom>
              <a:noFill/>
              <a:ln w="9525">
                <a:noFill/>
              </a:ln>
            </p:spPr>
            <p:txBody>
              <a:bodyPr wrap="none" lIns="0" tIns="0" rIns="0" bIns="0" rtlCol="0" anchor="ctr">
                <a:spAutoFit/>
              </a:bodyPr>
              <a:lstStyle/>
              <a:p>
                <a:pPr algn="r" defTabSz="685783">
                  <a:defRPr/>
                </a:pPr>
                <a:r>
                  <a:rPr lang="en-GB" sz="900" kern="0" dirty="0">
                    <a:solidFill>
                      <a:srgbClr val="000000"/>
                    </a:solidFill>
                    <a:latin typeface="Arial" panose="020B0604020202020204"/>
                  </a:rPr>
                  <a:t>0</a:t>
                </a:r>
                <a:endParaRPr lang="en-US" sz="900" kern="0" dirty="0">
                  <a:solidFill>
                    <a:srgbClr val="000000"/>
                  </a:solidFill>
                  <a:latin typeface="Arial" panose="020B0604020202020204"/>
                </a:endParaRPr>
              </a:p>
            </p:txBody>
          </p:sp>
        </p:grpSp>
        <p:grpSp>
          <p:nvGrpSpPr>
            <p:cNvPr id="125" name="Group 124">
              <a:extLst>
                <a:ext uri="{FF2B5EF4-FFF2-40B4-BE49-F238E27FC236}">
                  <a16:creationId xmlns:a16="http://schemas.microsoft.com/office/drawing/2014/main" id="{F472BC4B-4DC4-494C-9DBA-43B51256E4FF}"/>
                </a:ext>
              </a:extLst>
            </p:cNvPr>
            <p:cNvGrpSpPr/>
            <p:nvPr/>
          </p:nvGrpSpPr>
          <p:grpSpPr>
            <a:xfrm>
              <a:off x="1705774" y="5225146"/>
              <a:ext cx="77769" cy="260511"/>
              <a:chOff x="1267963" y="5681778"/>
              <a:chExt cx="77769" cy="260511"/>
            </a:xfrm>
          </p:grpSpPr>
          <p:sp>
            <p:nvSpPr>
              <p:cNvPr id="126" name="TextBox 125">
                <a:extLst>
                  <a:ext uri="{FF2B5EF4-FFF2-40B4-BE49-F238E27FC236}">
                    <a16:creationId xmlns:a16="http://schemas.microsoft.com/office/drawing/2014/main" id="{7BA40FAF-478F-4183-AD07-6526081890C4}"/>
                  </a:ext>
                </a:extLst>
              </p:cNvPr>
              <p:cNvSpPr txBox="1"/>
              <p:nvPr/>
            </p:nvSpPr>
            <p:spPr>
              <a:xfrm>
                <a:off x="1267963" y="5774310"/>
                <a:ext cx="77769" cy="167979"/>
              </a:xfrm>
              <a:prstGeom prst="rect">
                <a:avLst/>
              </a:prstGeom>
              <a:noFill/>
            </p:spPr>
            <p:txBody>
              <a:bodyPr wrap="none" lIns="0" tIns="0" rIns="0" bIns="0" rtlCol="0">
                <a:spAutoFit/>
              </a:bodyPr>
              <a:lstStyle/>
              <a:p>
                <a:pPr algn="ctr" defTabSz="685783">
                  <a:defRPr/>
                </a:pPr>
                <a:r>
                  <a:rPr lang="en-GB" sz="900" kern="0" dirty="0">
                    <a:solidFill>
                      <a:srgbClr val="000000"/>
                    </a:solidFill>
                    <a:latin typeface="Arial" panose="020B0604020202020204"/>
                  </a:rPr>
                  <a:t>0</a:t>
                </a:r>
                <a:endParaRPr lang="en-US" sz="900" kern="0" dirty="0">
                  <a:solidFill>
                    <a:srgbClr val="000000"/>
                  </a:solidFill>
                  <a:latin typeface="Arial" panose="020B0604020202020204"/>
                </a:endParaRPr>
              </a:p>
            </p:txBody>
          </p:sp>
          <p:cxnSp>
            <p:nvCxnSpPr>
              <p:cNvPr id="127" name="Straight Connector 126">
                <a:extLst>
                  <a:ext uri="{FF2B5EF4-FFF2-40B4-BE49-F238E27FC236}">
                    <a16:creationId xmlns:a16="http://schemas.microsoft.com/office/drawing/2014/main" id="{72903AA8-9621-4C80-932F-2436BE90B766}"/>
                  </a:ext>
                </a:extLst>
              </p:cNvPr>
              <p:cNvCxnSpPr/>
              <p:nvPr/>
            </p:nvCxnSpPr>
            <p:spPr bwMode="auto">
              <a:xfrm rot="5400000" flipH="1">
                <a:off x="1272693" y="5715933"/>
                <a:ext cx="68310" cy="0"/>
              </a:xfrm>
              <a:prstGeom prst="line">
                <a:avLst/>
              </a:prstGeom>
              <a:solidFill>
                <a:srgbClr val="830051"/>
              </a:solidFill>
              <a:ln w="9525" cap="flat" cmpd="sng" algn="ctr">
                <a:solidFill>
                  <a:srgbClr val="000000"/>
                </a:solidFill>
                <a:prstDash val="solid"/>
                <a:miter lim="800000"/>
                <a:headEnd type="none" w="med" len="med"/>
                <a:tailEnd type="none" w="med" len="med"/>
              </a:ln>
              <a:effectLst/>
            </p:spPr>
          </p:cxnSp>
        </p:grpSp>
        <p:grpSp>
          <p:nvGrpSpPr>
            <p:cNvPr id="128" name="Group 127">
              <a:extLst>
                <a:ext uri="{FF2B5EF4-FFF2-40B4-BE49-F238E27FC236}">
                  <a16:creationId xmlns:a16="http://schemas.microsoft.com/office/drawing/2014/main" id="{E88FDC73-DA1B-495D-8AC3-BA87FB95E4DE}"/>
                </a:ext>
              </a:extLst>
            </p:cNvPr>
            <p:cNvGrpSpPr/>
            <p:nvPr/>
          </p:nvGrpSpPr>
          <p:grpSpPr>
            <a:xfrm>
              <a:off x="2175234" y="5225146"/>
              <a:ext cx="155537" cy="260511"/>
              <a:chOff x="1229080" y="5681778"/>
              <a:chExt cx="155537" cy="260511"/>
            </a:xfrm>
          </p:grpSpPr>
          <p:sp>
            <p:nvSpPr>
              <p:cNvPr id="129" name="TextBox 128">
                <a:extLst>
                  <a:ext uri="{FF2B5EF4-FFF2-40B4-BE49-F238E27FC236}">
                    <a16:creationId xmlns:a16="http://schemas.microsoft.com/office/drawing/2014/main" id="{53F5D549-2B69-45E7-9407-5252F35779B9}"/>
                  </a:ext>
                </a:extLst>
              </p:cNvPr>
              <p:cNvSpPr txBox="1"/>
              <p:nvPr/>
            </p:nvSpPr>
            <p:spPr>
              <a:xfrm>
                <a:off x="1229080" y="5774310"/>
                <a:ext cx="155537" cy="167979"/>
              </a:xfrm>
              <a:prstGeom prst="rect">
                <a:avLst/>
              </a:prstGeom>
              <a:noFill/>
            </p:spPr>
            <p:txBody>
              <a:bodyPr wrap="none" lIns="0" tIns="0" rIns="0" bIns="0" rtlCol="0">
                <a:spAutoFit/>
              </a:bodyPr>
              <a:lstStyle/>
              <a:p>
                <a:pPr algn="ctr" defTabSz="685783">
                  <a:defRPr/>
                </a:pPr>
                <a:r>
                  <a:rPr lang="en-GB" sz="900" kern="0" dirty="0">
                    <a:solidFill>
                      <a:srgbClr val="000000"/>
                    </a:solidFill>
                    <a:latin typeface="Arial" panose="020B0604020202020204"/>
                  </a:rPr>
                  <a:t>10</a:t>
                </a:r>
                <a:endParaRPr lang="en-US" sz="900" kern="0" dirty="0">
                  <a:solidFill>
                    <a:srgbClr val="000000"/>
                  </a:solidFill>
                  <a:latin typeface="Arial" panose="020B0604020202020204"/>
                </a:endParaRPr>
              </a:p>
            </p:txBody>
          </p:sp>
          <p:cxnSp>
            <p:nvCxnSpPr>
              <p:cNvPr id="130" name="Straight Connector 129">
                <a:extLst>
                  <a:ext uri="{FF2B5EF4-FFF2-40B4-BE49-F238E27FC236}">
                    <a16:creationId xmlns:a16="http://schemas.microsoft.com/office/drawing/2014/main" id="{E49F2576-286B-4FBB-90CD-7C31882697C9}"/>
                  </a:ext>
                </a:extLst>
              </p:cNvPr>
              <p:cNvCxnSpPr/>
              <p:nvPr/>
            </p:nvCxnSpPr>
            <p:spPr bwMode="auto">
              <a:xfrm rot="5400000" flipH="1">
                <a:off x="1272693" y="5715933"/>
                <a:ext cx="68310" cy="0"/>
              </a:xfrm>
              <a:prstGeom prst="line">
                <a:avLst/>
              </a:prstGeom>
              <a:solidFill>
                <a:srgbClr val="830051"/>
              </a:solidFill>
              <a:ln w="9525" cap="flat" cmpd="sng" algn="ctr">
                <a:solidFill>
                  <a:srgbClr val="000000"/>
                </a:solidFill>
                <a:prstDash val="solid"/>
                <a:miter lim="800000"/>
                <a:headEnd type="none" w="med" len="med"/>
                <a:tailEnd type="none" w="med" len="med"/>
              </a:ln>
              <a:effectLst/>
            </p:spPr>
          </p:cxnSp>
        </p:grpSp>
        <p:grpSp>
          <p:nvGrpSpPr>
            <p:cNvPr id="131" name="Group 130">
              <a:extLst>
                <a:ext uri="{FF2B5EF4-FFF2-40B4-BE49-F238E27FC236}">
                  <a16:creationId xmlns:a16="http://schemas.microsoft.com/office/drawing/2014/main" id="{2A4D3993-7CE5-4CC1-8539-3B651C04A36B}"/>
                </a:ext>
              </a:extLst>
            </p:cNvPr>
            <p:cNvGrpSpPr/>
            <p:nvPr/>
          </p:nvGrpSpPr>
          <p:grpSpPr>
            <a:xfrm>
              <a:off x="2683577" y="5225146"/>
              <a:ext cx="155537" cy="260511"/>
              <a:chOff x="1229080" y="5681778"/>
              <a:chExt cx="155537" cy="260511"/>
            </a:xfrm>
          </p:grpSpPr>
          <p:sp>
            <p:nvSpPr>
              <p:cNvPr id="132" name="TextBox 131">
                <a:extLst>
                  <a:ext uri="{FF2B5EF4-FFF2-40B4-BE49-F238E27FC236}">
                    <a16:creationId xmlns:a16="http://schemas.microsoft.com/office/drawing/2014/main" id="{201E3608-613D-4319-B78B-1987B378BE8C}"/>
                  </a:ext>
                </a:extLst>
              </p:cNvPr>
              <p:cNvSpPr txBox="1"/>
              <p:nvPr/>
            </p:nvSpPr>
            <p:spPr>
              <a:xfrm>
                <a:off x="1229080" y="5774310"/>
                <a:ext cx="155537" cy="167979"/>
              </a:xfrm>
              <a:prstGeom prst="rect">
                <a:avLst/>
              </a:prstGeom>
              <a:noFill/>
            </p:spPr>
            <p:txBody>
              <a:bodyPr wrap="none" lIns="0" tIns="0" rIns="0" bIns="0" rtlCol="0">
                <a:spAutoFit/>
              </a:bodyPr>
              <a:lstStyle/>
              <a:p>
                <a:pPr algn="ctr" defTabSz="685783">
                  <a:defRPr/>
                </a:pPr>
                <a:r>
                  <a:rPr lang="en-GB" sz="900" kern="0" dirty="0">
                    <a:solidFill>
                      <a:srgbClr val="000000"/>
                    </a:solidFill>
                    <a:latin typeface="Arial" panose="020B0604020202020204"/>
                  </a:rPr>
                  <a:t>20</a:t>
                </a:r>
                <a:endParaRPr lang="en-US" sz="900" kern="0" dirty="0">
                  <a:solidFill>
                    <a:srgbClr val="000000"/>
                  </a:solidFill>
                  <a:latin typeface="Arial" panose="020B0604020202020204"/>
                </a:endParaRPr>
              </a:p>
            </p:txBody>
          </p:sp>
          <p:cxnSp>
            <p:nvCxnSpPr>
              <p:cNvPr id="133" name="Straight Connector 132">
                <a:extLst>
                  <a:ext uri="{FF2B5EF4-FFF2-40B4-BE49-F238E27FC236}">
                    <a16:creationId xmlns:a16="http://schemas.microsoft.com/office/drawing/2014/main" id="{BDEF94EC-94AC-4BAF-86AC-4B3E3B582972}"/>
                  </a:ext>
                </a:extLst>
              </p:cNvPr>
              <p:cNvCxnSpPr/>
              <p:nvPr/>
            </p:nvCxnSpPr>
            <p:spPr bwMode="auto">
              <a:xfrm rot="5400000" flipH="1">
                <a:off x="1272693" y="5715933"/>
                <a:ext cx="68310" cy="0"/>
              </a:xfrm>
              <a:prstGeom prst="line">
                <a:avLst/>
              </a:prstGeom>
              <a:solidFill>
                <a:srgbClr val="830051"/>
              </a:solidFill>
              <a:ln w="9525" cap="flat" cmpd="sng" algn="ctr">
                <a:solidFill>
                  <a:srgbClr val="000000"/>
                </a:solidFill>
                <a:prstDash val="solid"/>
                <a:miter lim="800000"/>
                <a:headEnd type="none" w="med" len="med"/>
                <a:tailEnd type="none" w="med" len="med"/>
              </a:ln>
              <a:effectLst/>
            </p:spPr>
          </p:cxnSp>
        </p:grpSp>
        <p:grpSp>
          <p:nvGrpSpPr>
            <p:cNvPr id="134" name="Group 133">
              <a:extLst>
                <a:ext uri="{FF2B5EF4-FFF2-40B4-BE49-F238E27FC236}">
                  <a16:creationId xmlns:a16="http://schemas.microsoft.com/office/drawing/2014/main" id="{48048A3D-5772-4674-8422-D31FD733A1CC}"/>
                </a:ext>
              </a:extLst>
            </p:cNvPr>
            <p:cNvGrpSpPr/>
            <p:nvPr/>
          </p:nvGrpSpPr>
          <p:grpSpPr>
            <a:xfrm>
              <a:off x="3191920" y="5225146"/>
              <a:ext cx="155537" cy="260511"/>
              <a:chOff x="1229080" y="5681778"/>
              <a:chExt cx="155537" cy="260511"/>
            </a:xfrm>
          </p:grpSpPr>
          <p:sp>
            <p:nvSpPr>
              <p:cNvPr id="135" name="TextBox 134">
                <a:extLst>
                  <a:ext uri="{FF2B5EF4-FFF2-40B4-BE49-F238E27FC236}">
                    <a16:creationId xmlns:a16="http://schemas.microsoft.com/office/drawing/2014/main" id="{8B217B3C-9C60-4F6A-9410-72E7D005C410}"/>
                  </a:ext>
                </a:extLst>
              </p:cNvPr>
              <p:cNvSpPr txBox="1"/>
              <p:nvPr/>
            </p:nvSpPr>
            <p:spPr>
              <a:xfrm>
                <a:off x="1229080" y="5774310"/>
                <a:ext cx="155537" cy="167979"/>
              </a:xfrm>
              <a:prstGeom prst="rect">
                <a:avLst/>
              </a:prstGeom>
              <a:noFill/>
            </p:spPr>
            <p:txBody>
              <a:bodyPr wrap="none" lIns="0" tIns="0" rIns="0" bIns="0" rtlCol="0">
                <a:spAutoFit/>
              </a:bodyPr>
              <a:lstStyle/>
              <a:p>
                <a:pPr algn="ctr" defTabSz="685783">
                  <a:defRPr/>
                </a:pPr>
                <a:r>
                  <a:rPr lang="en-GB" sz="900" kern="0" dirty="0">
                    <a:solidFill>
                      <a:srgbClr val="000000"/>
                    </a:solidFill>
                    <a:latin typeface="Arial" panose="020B0604020202020204"/>
                  </a:rPr>
                  <a:t>30</a:t>
                </a:r>
                <a:endParaRPr lang="en-US" sz="900" kern="0" dirty="0">
                  <a:solidFill>
                    <a:srgbClr val="000000"/>
                  </a:solidFill>
                  <a:latin typeface="Arial" panose="020B0604020202020204"/>
                </a:endParaRPr>
              </a:p>
            </p:txBody>
          </p:sp>
          <p:cxnSp>
            <p:nvCxnSpPr>
              <p:cNvPr id="136" name="Straight Connector 135">
                <a:extLst>
                  <a:ext uri="{FF2B5EF4-FFF2-40B4-BE49-F238E27FC236}">
                    <a16:creationId xmlns:a16="http://schemas.microsoft.com/office/drawing/2014/main" id="{142CDF1D-45E5-4D00-87BD-CA226DFD91A3}"/>
                  </a:ext>
                </a:extLst>
              </p:cNvPr>
              <p:cNvCxnSpPr/>
              <p:nvPr/>
            </p:nvCxnSpPr>
            <p:spPr bwMode="auto">
              <a:xfrm rot="5400000" flipH="1">
                <a:off x="1272693" y="5715933"/>
                <a:ext cx="68310" cy="0"/>
              </a:xfrm>
              <a:prstGeom prst="line">
                <a:avLst/>
              </a:prstGeom>
              <a:solidFill>
                <a:srgbClr val="830051"/>
              </a:solidFill>
              <a:ln w="9525" cap="flat" cmpd="sng" algn="ctr">
                <a:solidFill>
                  <a:srgbClr val="000000"/>
                </a:solidFill>
                <a:prstDash val="solid"/>
                <a:miter lim="800000"/>
                <a:headEnd type="none" w="med" len="med"/>
                <a:tailEnd type="none" w="med" len="med"/>
              </a:ln>
              <a:effectLst/>
            </p:spPr>
          </p:cxnSp>
        </p:grpSp>
        <p:grpSp>
          <p:nvGrpSpPr>
            <p:cNvPr id="137" name="Group 136">
              <a:extLst>
                <a:ext uri="{FF2B5EF4-FFF2-40B4-BE49-F238E27FC236}">
                  <a16:creationId xmlns:a16="http://schemas.microsoft.com/office/drawing/2014/main" id="{5312C982-3FF4-491A-A0D1-FF9B337FA3B3}"/>
                </a:ext>
              </a:extLst>
            </p:cNvPr>
            <p:cNvGrpSpPr/>
            <p:nvPr/>
          </p:nvGrpSpPr>
          <p:grpSpPr>
            <a:xfrm>
              <a:off x="3700263" y="5225146"/>
              <a:ext cx="155537" cy="260511"/>
              <a:chOff x="1229080" y="5681778"/>
              <a:chExt cx="155537" cy="260511"/>
            </a:xfrm>
          </p:grpSpPr>
          <p:sp>
            <p:nvSpPr>
              <p:cNvPr id="138" name="TextBox 137">
                <a:extLst>
                  <a:ext uri="{FF2B5EF4-FFF2-40B4-BE49-F238E27FC236}">
                    <a16:creationId xmlns:a16="http://schemas.microsoft.com/office/drawing/2014/main" id="{4AF5032C-A3A3-4DD0-83C2-B5938C932C3A}"/>
                  </a:ext>
                </a:extLst>
              </p:cNvPr>
              <p:cNvSpPr txBox="1"/>
              <p:nvPr/>
            </p:nvSpPr>
            <p:spPr>
              <a:xfrm>
                <a:off x="1229080" y="5774310"/>
                <a:ext cx="155537" cy="167979"/>
              </a:xfrm>
              <a:prstGeom prst="rect">
                <a:avLst/>
              </a:prstGeom>
              <a:noFill/>
            </p:spPr>
            <p:txBody>
              <a:bodyPr wrap="none" lIns="0" tIns="0" rIns="0" bIns="0" rtlCol="0">
                <a:spAutoFit/>
              </a:bodyPr>
              <a:lstStyle/>
              <a:p>
                <a:pPr algn="ctr" defTabSz="685783">
                  <a:defRPr/>
                </a:pPr>
                <a:r>
                  <a:rPr lang="en-GB" sz="900" kern="0" dirty="0">
                    <a:solidFill>
                      <a:srgbClr val="000000"/>
                    </a:solidFill>
                    <a:latin typeface="Arial" panose="020B0604020202020204"/>
                  </a:rPr>
                  <a:t>40</a:t>
                </a:r>
                <a:endParaRPr lang="en-US" sz="900" kern="0" dirty="0">
                  <a:solidFill>
                    <a:srgbClr val="000000"/>
                  </a:solidFill>
                  <a:latin typeface="Arial" panose="020B0604020202020204"/>
                </a:endParaRPr>
              </a:p>
            </p:txBody>
          </p:sp>
          <p:cxnSp>
            <p:nvCxnSpPr>
              <p:cNvPr id="139" name="Straight Connector 138">
                <a:extLst>
                  <a:ext uri="{FF2B5EF4-FFF2-40B4-BE49-F238E27FC236}">
                    <a16:creationId xmlns:a16="http://schemas.microsoft.com/office/drawing/2014/main" id="{4F11F0FB-45E4-40E8-96AE-527F372241CC}"/>
                  </a:ext>
                </a:extLst>
              </p:cNvPr>
              <p:cNvCxnSpPr/>
              <p:nvPr/>
            </p:nvCxnSpPr>
            <p:spPr bwMode="auto">
              <a:xfrm rot="5400000" flipH="1">
                <a:off x="1272693" y="5715933"/>
                <a:ext cx="68310" cy="0"/>
              </a:xfrm>
              <a:prstGeom prst="line">
                <a:avLst/>
              </a:prstGeom>
              <a:solidFill>
                <a:srgbClr val="830051"/>
              </a:solidFill>
              <a:ln w="9525" cap="flat" cmpd="sng" algn="ctr">
                <a:solidFill>
                  <a:srgbClr val="000000"/>
                </a:solidFill>
                <a:prstDash val="solid"/>
                <a:miter lim="800000"/>
                <a:headEnd type="none" w="med" len="med"/>
                <a:tailEnd type="none" w="med" len="med"/>
              </a:ln>
              <a:effectLst/>
            </p:spPr>
          </p:cxnSp>
        </p:grpSp>
        <p:grpSp>
          <p:nvGrpSpPr>
            <p:cNvPr id="140" name="Group 139">
              <a:extLst>
                <a:ext uri="{FF2B5EF4-FFF2-40B4-BE49-F238E27FC236}">
                  <a16:creationId xmlns:a16="http://schemas.microsoft.com/office/drawing/2014/main" id="{13511E04-2438-4A68-97BE-B4B30F0DE995}"/>
                </a:ext>
              </a:extLst>
            </p:cNvPr>
            <p:cNvGrpSpPr/>
            <p:nvPr/>
          </p:nvGrpSpPr>
          <p:grpSpPr>
            <a:xfrm>
              <a:off x="4208606" y="5225146"/>
              <a:ext cx="155537" cy="260511"/>
              <a:chOff x="1229080" y="5681778"/>
              <a:chExt cx="155537" cy="260511"/>
            </a:xfrm>
          </p:grpSpPr>
          <p:sp>
            <p:nvSpPr>
              <p:cNvPr id="141" name="TextBox 140">
                <a:extLst>
                  <a:ext uri="{FF2B5EF4-FFF2-40B4-BE49-F238E27FC236}">
                    <a16:creationId xmlns:a16="http://schemas.microsoft.com/office/drawing/2014/main" id="{27BCCFBA-25F3-41FD-8A3F-FFE28D1CE805}"/>
                  </a:ext>
                </a:extLst>
              </p:cNvPr>
              <p:cNvSpPr txBox="1"/>
              <p:nvPr/>
            </p:nvSpPr>
            <p:spPr>
              <a:xfrm>
                <a:off x="1229080" y="5774310"/>
                <a:ext cx="155537" cy="167979"/>
              </a:xfrm>
              <a:prstGeom prst="rect">
                <a:avLst/>
              </a:prstGeom>
              <a:noFill/>
            </p:spPr>
            <p:txBody>
              <a:bodyPr wrap="none" lIns="0" tIns="0" rIns="0" bIns="0" rtlCol="0">
                <a:spAutoFit/>
              </a:bodyPr>
              <a:lstStyle/>
              <a:p>
                <a:pPr algn="ctr" defTabSz="685783">
                  <a:defRPr/>
                </a:pPr>
                <a:r>
                  <a:rPr lang="en-GB" sz="900" kern="0" dirty="0">
                    <a:solidFill>
                      <a:srgbClr val="000000"/>
                    </a:solidFill>
                    <a:latin typeface="Arial" panose="020B0604020202020204"/>
                  </a:rPr>
                  <a:t>50</a:t>
                </a:r>
                <a:endParaRPr lang="en-US" sz="900" kern="0" dirty="0">
                  <a:solidFill>
                    <a:srgbClr val="000000"/>
                  </a:solidFill>
                  <a:latin typeface="Arial" panose="020B0604020202020204"/>
                </a:endParaRPr>
              </a:p>
            </p:txBody>
          </p:sp>
          <p:cxnSp>
            <p:nvCxnSpPr>
              <p:cNvPr id="142" name="Straight Connector 141">
                <a:extLst>
                  <a:ext uri="{FF2B5EF4-FFF2-40B4-BE49-F238E27FC236}">
                    <a16:creationId xmlns:a16="http://schemas.microsoft.com/office/drawing/2014/main" id="{9F78D143-C111-437F-BC4B-102AB20FB5BC}"/>
                  </a:ext>
                </a:extLst>
              </p:cNvPr>
              <p:cNvCxnSpPr/>
              <p:nvPr/>
            </p:nvCxnSpPr>
            <p:spPr bwMode="auto">
              <a:xfrm rot="5400000" flipH="1">
                <a:off x="1272693" y="5715933"/>
                <a:ext cx="68310" cy="0"/>
              </a:xfrm>
              <a:prstGeom prst="line">
                <a:avLst/>
              </a:prstGeom>
              <a:solidFill>
                <a:srgbClr val="830051"/>
              </a:solidFill>
              <a:ln w="9525" cap="flat" cmpd="sng" algn="ctr">
                <a:solidFill>
                  <a:srgbClr val="000000"/>
                </a:solidFill>
                <a:prstDash val="solid"/>
                <a:miter lim="800000"/>
                <a:headEnd type="none" w="med" len="med"/>
                <a:tailEnd type="none" w="med" len="med"/>
              </a:ln>
              <a:effectLst/>
            </p:spPr>
          </p:cxnSp>
        </p:grpSp>
        <p:grpSp>
          <p:nvGrpSpPr>
            <p:cNvPr id="143" name="Group 142">
              <a:extLst>
                <a:ext uri="{FF2B5EF4-FFF2-40B4-BE49-F238E27FC236}">
                  <a16:creationId xmlns:a16="http://schemas.microsoft.com/office/drawing/2014/main" id="{E318C69C-00DB-4428-B61F-6CAAFCEE963C}"/>
                </a:ext>
              </a:extLst>
            </p:cNvPr>
            <p:cNvGrpSpPr/>
            <p:nvPr/>
          </p:nvGrpSpPr>
          <p:grpSpPr>
            <a:xfrm>
              <a:off x="4716949" y="5225146"/>
              <a:ext cx="155537" cy="260511"/>
              <a:chOff x="1229080" y="5681778"/>
              <a:chExt cx="155537" cy="260511"/>
            </a:xfrm>
          </p:grpSpPr>
          <p:sp>
            <p:nvSpPr>
              <p:cNvPr id="144" name="TextBox 143">
                <a:extLst>
                  <a:ext uri="{FF2B5EF4-FFF2-40B4-BE49-F238E27FC236}">
                    <a16:creationId xmlns:a16="http://schemas.microsoft.com/office/drawing/2014/main" id="{2C4BCFEB-7C5D-45AC-B7D8-7D0BCCCC06D7}"/>
                  </a:ext>
                </a:extLst>
              </p:cNvPr>
              <p:cNvSpPr txBox="1"/>
              <p:nvPr/>
            </p:nvSpPr>
            <p:spPr>
              <a:xfrm>
                <a:off x="1229080" y="5774310"/>
                <a:ext cx="155537" cy="167979"/>
              </a:xfrm>
              <a:prstGeom prst="rect">
                <a:avLst/>
              </a:prstGeom>
              <a:noFill/>
            </p:spPr>
            <p:txBody>
              <a:bodyPr wrap="none" lIns="0" tIns="0" rIns="0" bIns="0" rtlCol="0">
                <a:spAutoFit/>
              </a:bodyPr>
              <a:lstStyle/>
              <a:p>
                <a:pPr algn="ctr" defTabSz="685783">
                  <a:defRPr/>
                </a:pPr>
                <a:r>
                  <a:rPr lang="en-GB" sz="900" kern="0" dirty="0">
                    <a:solidFill>
                      <a:srgbClr val="000000"/>
                    </a:solidFill>
                    <a:latin typeface="Arial" panose="020B0604020202020204"/>
                  </a:rPr>
                  <a:t>60</a:t>
                </a:r>
                <a:endParaRPr lang="en-US" sz="900" kern="0" dirty="0">
                  <a:solidFill>
                    <a:srgbClr val="000000"/>
                  </a:solidFill>
                  <a:latin typeface="Arial" panose="020B0604020202020204"/>
                </a:endParaRPr>
              </a:p>
            </p:txBody>
          </p:sp>
          <p:cxnSp>
            <p:nvCxnSpPr>
              <p:cNvPr id="145" name="Straight Connector 144">
                <a:extLst>
                  <a:ext uri="{FF2B5EF4-FFF2-40B4-BE49-F238E27FC236}">
                    <a16:creationId xmlns:a16="http://schemas.microsoft.com/office/drawing/2014/main" id="{A5C7A93D-8804-41E5-B802-BE0DB990BD6B}"/>
                  </a:ext>
                </a:extLst>
              </p:cNvPr>
              <p:cNvCxnSpPr/>
              <p:nvPr/>
            </p:nvCxnSpPr>
            <p:spPr bwMode="auto">
              <a:xfrm rot="5400000" flipH="1">
                <a:off x="1272693" y="5715933"/>
                <a:ext cx="68310" cy="0"/>
              </a:xfrm>
              <a:prstGeom prst="line">
                <a:avLst/>
              </a:prstGeom>
              <a:solidFill>
                <a:srgbClr val="830051"/>
              </a:solidFill>
              <a:ln w="9525" cap="flat" cmpd="sng" algn="ctr">
                <a:solidFill>
                  <a:srgbClr val="000000"/>
                </a:solidFill>
                <a:prstDash val="solid"/>
                <a:miter lim="800000"/>
                <a:headEnd type="none" w="med" len="med"/>
                <a:tailEnd type="none" w="med" len="med"/>
              </a:ln>
              <a:effectLst/>
            </p:spPr>
          </p:cxnSp>
        </p:grpSp>
        <p:grpSp>
          <p:nvGrpSpPr>
            <p:cNvPr id="146" name="Group 145">
              <a:extLst>
                <a:ext uri="{FF2B5EF4-FFF2-40B4-BE49-F238E27FC236}">
                  <a16:creationId xmlns:a16="http://schemas.microsoft.com/office/drawing/2014/main" id="{A53B6C31-B9F5-4ED0-A5B9-27B8917A51A8}"/>
                </a:ext>
              </a:extLst>
            </p:cNvPr>
            <p:cNvGrpSpPr/>
            <p:nvPr/>
          </p:nvGrpSpPr>
          <p:grpSpPr>
            <a:xfrm>
              <a:off x="5225292" y="5225146"/>
              <a:ext cx="155537" cy="260511"/>
              <a:chOff x="1229080" y="5681778"/>
              <a:chExt cx="155537" cy="260511"/>
            </a:xfrm>
          </p:grpSpPr>
          <p:sp>
            <p:nvSpPr>
              <p:cNvPr id="147" name="TextBox 146">
                <a:extLst>
                  <a:ext uri="{FF2B5EF4-FFF2-40B4-BE49-F238E27FC236}">
                    <a16:creationId xmlns:a16="http://schemas.microsoft.com/office/drawing/2014/main" id="{16FF6287-438A-402A-A21E-376D1F07052C}"/>
                  </a:ext>
                </a:extLst>
              </p:cNvPr>
              <p:cNvSpPr txBox="1"/>
              <p:nvPr/>
            </p:nvSpPr>
            <p:spPr>
              <a:xfrm>
                <a:off x="1229080" y="5774310"/>
                <a:ext cx="155537" cy="167979"/>
              </a:xfrm>
              <a:prstGeom prst="rect">
                <a:avLst/>
              </a:prstGeom>
              <a:noFill/>
            </p:spPr>
            <p:txBody>
              <a:bodyPr wrap="none" lIns="0" tIns="0" rIns="0" bIns="0" rtlCol="0">
                <a:spAutoFit/>
              </a:bodyPr>
              <a:lstStyle/>
              <a:p>
                <a:pPr algn="ctr" defTabSz="685783">
                  <a:defRPr/>
                </a:pPr>
                <a:r>
                  <a:rPr lang="en-GB" sz="900" kern="0" dirty="0">
                    <a:solidFill>
                      <a:srgbClr val="000000"/>
                    </a:solidFill>
                    <a:latin typeface="Arial" panose="020B0604020202020204"/>
                  </a:rPr>
                  <a:t>70</a:t>
                </a:r>
                <a:endParaRPr lang="en-US" sz="900" kern="0" dirty="0">
                  <a:solidFill>
                    <a:srgbClr val="000000"/>
                  </a:solidFill>
                  <a:latin typeface="Arial" panose="020B0604020202020204"/>
                </a:endParaRPr>
              </a:p>
            </p:txBody>
          </p:sp>
          <p:cxnSp>
            <p:nvCxnSpPr>
              <p:cNvPr id="148" name="Straight Connector 147">
                <a:extLst>
                  <a:ext uri="{FF2B5EF4-FFF2-40B4-BE49-F238E27FC236}">
                    <a16:creationId xmlns:a16="http://schemas.microsoft.com/office/drawing/2014/main" id="{65D2D2B4-ACC2-4814-8D5A-D94537DE1DB4}"/>
                  </a:ext>
                </a:extLst>
              </p:cNvPr>
              <p:cNvCxnSpPr/>
              <p:nvPr/>
            </p:nvCxnSpPr>
            <p:spPr bwMode="auto">
              <a:xfrm rot="5400000" flipH="1">
                <a:off x="1272693" y="5715933"/>
                <a:ext cx="68310" cy="0"/>
              </a:xfrm>
              <a:prstGeom prst="line">
                <a:avLst/>
              </a:prstGeom>
              <a:solidFill>
                <a:srgbClr val="830051"/>
              </a:solidFill>
              <a:ln w="9525" cap="flat" cmpd="sng" algn="ctr">
                <a:solidFill>
                  <a:srgbClr val="000000"/>
                </a:solidFill>
                <a:prstDash val="solid"/>
                <a:miter lim="800000"/>
                <a:headEnd type="none" w="med" len="med"/>
                <a:tailEnd type="none" w="med" len="med"/>
              </a:ln>
              <a:effectLst/>
            </p:spPr>
          </p:cxnSp>
        </p:grpSp>
        <p:grpSp>
          <p:nvGrpSpPr>
            <p:cNvPr id="149" name="Group 148">
              <a:extLst>
                <a:ext uri="{FF2B5EF4-FFF2-40B4-BE49-F238E27FC236}">
                  <a16:creationId xmlns:a16="http://schemas.microsoft.com/office/drawing/2014/main" id="{6C94E6DA-9816-46D1-843D-1DC4E6AFE9E2}"/>
                </a:ext>
              </a:extLst>
            </p:cNvPr>
            <p:cNvGrpSpPr/>
            <p:nvPr/>
          </p:nvGrpSpPr>
          <p:grpSpPr>
            <a:xfrm>
              <a:off x="5733632" y="5225146"/>
              <a:ext cx="155537" cy="260511"/>
              <a:chOff x="1229080" y="5681778"/>
              <a:chExt cx="155537" cy="260511"/>
            </a:xfrm>
          </p:grpSpPr>
          <p:sp>
            <p:nvSpPr>
              <p:cNvPr id="150" name="TextBox 149">
                <a:extLst>
                  <a:ext uri="{FF2B5EF4-FFF2-40B4-BE49-F238E27FC236}">
                    <a16:creationId xmlns:a16="http://schemas.microsoft.com/office/drawing/2014/main" id="{D307C260-D98A-4667-A9AD-1DE28F7115B4}"/>
                  </a:ext>
                </a:extLst>
              </p:cNvPr>
              <p:cNvSpPr txBox="1"/>
              <p:nvPr/>
            </p:nvSpPr>
            <p:spPr>
              <a:xfrm>
                <a:off x="1229080" y="5774310"/>
                <a:ext cx="155537" cy="167979"/>
              </a:xfrm>
              <a:prstGeom prst="rect">
                <a:avLst/>
              </a:prstGeom>
              <a:noFill/>
            </p:spPr>
            <p:txBody>
              <a:bodyPr wrap="none" lIns="0" tIns="0" rIns="0" bIns="0" rtlCol="0">
                <a:spAutoFit/>
              </a:bodyPr>
              <a:lstStyle/>
              <a:p>
                <a:pPr algn="ctr" defTabSz="685783">
                  <a:defRPr/>
                </a:pPr>
                <a:r>
                  <a:rPr lang="en-GB" sz="900" kern="0" dirty="0">
                    <a:solidFill>
                      <a:srgbClr val="000000"/>
                    </a:solidFill>
                    <a:latin typeface="Arial" panose="020B0604020202020204"/>
                  </a:rPr>
                  <a:t>80</a:t>
                </a:r>
                <a:endParaRPr lang="en-US" sz="900" kern="0" dirty="0">
                  <a:solidFill>
                    <a:srgbClr val="000000"/>
                  </a:solidFill>
                  <a:latin typeface="Arial" panose="020B0604020202020204"/>
                </a:endParaRPr>
              </a:p>
            </p:txBody>
          </p:sp>
          <p:cxnSp>
            <p:nvCxnSpPr>
              <p:cNvPr id="151" name="Straight Connector 150">
                <a:extLst>
                  <a:ext uri="{FF2B5EF4-FFF2-40B4-BE49-F238E27FC236}">
                    <a16:creationId xmlns:a16="http://schemas.microsoft.com/office/drawing/2014/main" id="{0F01D290-76DB-4661-886B-DC1B3BD009F0}"/>
                  </a:ext>
                </a:extLst>
              </p:cNvPr>
              <p:cNvCxnSpPr/>
              <p:nvPr/>
            </p:nvCxnSpPr>
            <p:spPr bwMode="auto">
              <a:xfrm rot="5400000" flipH="1">
                <a:off x="1272693" y="5715933"/>
                <a:ext cx="68310" cy="0"/>
              </a:xfrm>
              <a:prstGeom prst="line">
                <a:avLst/>
              </a:prstGeom>
              <a:solidFill>
                <a:srgbClr val="830051"/>
              </a:solidFill>
              <a:ln w="9525" cap="flat" cmpd="sng" algn="ctr">
                <a:solidFill>
                  <a:srgbClr val="000000"/>
                </a:solidFill>
                <a:prstDash val="solid"/>
                <a:miter lim="800000"/>
                <a:headEnd type="none" w="med" len="med"/>
                <a:tailEnd type="none" w="med" len="med"/>
              </a:ln>
              <a:effectLst/>
            </p:spPr>
          </p:cxnSp>
        </p:grpSp>
        <p:sp>
          <p:nvSpPr>
            <p:cNvPr id="152" name="Freeform 137">
              <a:extLst>
                <a:ext uri="{FF2B5EF4-FFF2-40B4-BE49-F238E27FC236}">
                  <a16:creationId xmlns:a16="http://schemas.microsoft.com/office/drawing/2014/main" id="{FF6F14C4-614E-4B7E-952B-75ADDFD128B1}"/>
                </a:ext>
              </a:extLst>
            </p:cNvPr>
            <p:cNvSpPr/>
            <p:nvPr/>
          </p:nvSpPr>
          <p:spPr>
            <a:xfrm>
              <a:off x="1751200" y="2632047"/>
              <a:ext cx="4171950" cy="1209675"/>
            </a:xfrm>
            <a:custGeom>
              <a:avLst/>
              <a:gdLst>
                <a:gd name="connsiteX0" fmla="*/ 0 w 4171950"/>
                <a:gd name="connsiteY0" fmla="*/ 0 h 1209675"/>
                <a:gd name="connsiteX1" fmla="*/ 61912 w 4171950"/>
                <a:gd name="connsiteY1" fmla="*/ 0 h 1209675"/>
                <a:gd name="connsiteX2" fmla="*/ 61912 w 4171950"/>
                <a:gd name="connsiteY2" fmla="*/ 19050 h 1209675"/>
                <a:gd name="connsiteX3" fmla="*/ 128587 w 4171950"/>
                <a:gd name="connsiteY3" fmla="*/ 19050 h 1209675"/>
                <a:gd name="connsiteX4" fmla="*/ 128587 w 4171950"/>
                <a:gd name="connsiteY4" fmla="*/ 33337 h 1209675"/>
                <a:gd name="connsiteX5" fmla="*/ 161925 w 4171950"/>
                <a:gd name="connsiteY5" fmla="*/ 33337 h 1209675"/>
                <a:gd name="connsiteX6" fmla="*/ 161925 w 4171950"/>
                <a:gd name="connsiteY6" fmla="*/ 42862 h 1209675"/>
                <a:gd name="connsiteX7" fmla="*/ 223837 w 4171950"/>
                <a:gd name="connsiteY7" fmla="*/ 42862 h 1209675"/>
                <a:gd name="connsiteX8" fmla="*/ 233362 w 4171950"/>
                <a:gd name="connsiteY8" fmla="*/ 52387 h 1209675"/>
                <a:gd name="connsiteX9" fmla="*/ 261937 w 4171950"/>
                <a:gd name="connsiteY9" fmla="*/ 52387 h 1209675"/>
                <a:gd name="connsiteX10" fmla="*/ 261937 w 4171950"/>
                <a:gd name="connsiteY10" fmla="*/ 90487 h 1209675"/>
                <a:gd name="connsiteX11" fmla="*/ 376237 w 4171950"/>
                <a:gd name="connsiteY11" fmla="*/ 90487 h 1209675"/>
                <a:gd name="connsiteX12" fmla="*/ 376237 w 4171950"/>
                <a:gd name="connsiteY12" fmla="*/ 104775 h 1209675"/>
                <a:gd name="connsiteX13" fmla="*/ 423862 w 4171950"/>
                <a:gd name="connsiteY13" fmla="*/ 104775 h 1209675"/>
                <a:gd name="connsiteX14" fmla="*/ 423862 w 4171950"/>
                <a:gd name="connsiteY14" fmla="*/ 123825 h 1209675"/>
                <a:gd name="connsiteX15" fmla="*/ 485775 w 4171950"/>
                <a:gd name="connsiteY15" fmla="*/ 123825 h 1209675"/>
                <a:gd name="connsiteX16" fmla="*/ 485775 w 4171950"/>
                <a:gd name="connsiteY16" fmla="*/ 138112 h 1209675"/>
                <a:gd name="connsiteX17" fmla="*/ 571500 w 4171950"/>
                <a:gd name="connsiteY17" fmla="*/ 138112 h 1209675"/>
                <a:gd name="connsiteX18" fmla="*/ 571500 w 4171950"/>
                <a:gd name="connsiteY18" fmla="*/ 161925 h 1209675"/>
                <a:gd name="connsiteX19" fmla="*/ 723900 w 4171950"/>
                <a:gd name="connsiteY19" fmla="*/ 161925 h 1209675"/>
                <a:gd name="connsiteX20" fmla="*/ 723900 w 4171950"/>
                <a:gd name="connsiteY20" fmla="*/ 180975 h 1209675"/>
                <a:gd name="connsiteX21" fmla="*/ 866775 w 4171950"/>
                <a:gd name="connsiteY21" fmla="*/ 180975 h 1209675"/>
                <a:gd name="connsiteX22" fmla="*/ 866775 w 4171950"/>
                <a:gd name="connsiteY22" fmla="*/ 214312 h 1209675"/>
                <a:gd name="connsiteX23" fmla="*/ 928687 w 4171950"/>
                <a:gd name="connsiteY23" fmla="*/ 214312 h 1209675"/>
                <a:gd name="connsiteX24" fmla="*/ 928687 w 4171950"/>
                <a:gd name="connsiteY24" fmla="*/ 228600 h 1209675"/>
                <a:gd name="connsiteX25" fmla="*/ 1028700 w 4171950"/>
                <a:gd name="connsiteY25" fmla="*/ 228600 h 1209675"/>
                <a:gd name="connsiteX26" fmla="*/ 1028700 w 4171950"/>
                <a:gd name="connsiteY26" fmla="*/ 252412 h 1209675"/>
                <a:gd name="connsiteX27" fmla="*/ 1114425 w 4171950"/>
                <a:gd name="connsiteY27" fmla="*/ 252412 h 1209675"/>
                <a:gd name="connsiteX28" fmla="*/ 1128712 w 4171950"/>
                <a:gd name="connsiteY28" fmla="*/ 266699 h 1209675"/>
                <a:gd name="connsiteX29" fmla="*/ 1162050 w 4171950"/>
                <a:gd name="connsiteY29" fmla="*/ 266699 h 1209675"/>
                <a:gd name="connsiteX30" fmla="*/ 1162050 w 4171950"/>
                <a:gd name="connsiteY30" fmla="*/ 280987 h 1209675"/>
                <a:gd name="connsiteX31" fmla="*/ 1219200 w 4171950"/>
                <a:gd name="connsiteY31" fmla="*/ 280987 h 1209675"/>
                <a:gd name="connsiteX32" fmla="*/ 1233487 w 4171950"/>
                <a:gd name="connsiteY32" fmla="*/ 295274 h 1209675"/>
                <a:gd name="connsiteX33" fmla="*/ 1276350 w 4171950"/>
                <a:gd name="connsiteY33" fmla="*/ 295274 h 1209675"/>
                <a:gd name="connsiteX34" fmla="*/ 1276350 w 4171950"/>
                <a:gd name="connsiteY34" fmla="*/ 314325 h 1209675"/>
                <a:gd name="connsiteX35" fmla="*/ 1323975 w 4171950"/>
                <a:gd name="connsiteY35" fmla="*/ 314325 h 1209675"/>
                <a:gd name="connsiteX36" fmla="*/ 1323975 w 4171950"/>
                <a:gd name="connsiteY36" fmla="*/ 381000 h 1209675"/>
                <a:gd name="connsiteX37" fmla="*/ 1381125 w 4171950"/>
                <a:gd name="connsiteY37" fmla="*/ 381000 h 1209675"/>
                <a:gd name="connsiteX38" fmla="*/ 1404937 w 4171950"/>
                <a:gd name="connsiteY38" fmla="*/ 381000 h 1209675"/>
                <a:gd name="connsiteX39" fmla="*/ 1533525 w 4171950"/>
                <a:gd name="connsiteY39" fmla="*/ 381000 h 1209675"/>
                <a:gd name="connsiteX40" fmla="*/ 1533525 w 4171950"/>
                <a:gd name="connsiteY40" fmla="*/ 442912 h 1209675"/>
                <a:gd name="connsiteX41" fmla="*/ 1585912 w 4171950"/>
                <a:gd name="connsiteY41" fmla="*/ 442912 h 1209675"/>
                <a:gd name="connsiteX42" fmla="*/ 1585912 w 4171950"/>
                <a:gd name="connsiteY42" fmla="*/ 485775 h 1209675"/>
                <a:gd name="connsiteX43" fmla="*/ 1643062 w 4171950"/>
                <a:gd name="connsiteY43" fmla="*/ 485775 h 1209675"/>
                <a:gd name="connsiteX44" fmla="*/ 1662112 w 4171950"/>
                <a:gd name="connsiteY44" fmla="*/ 504825 h 1209675"/>
                <a:gd name="connsiteX45" fmla="*/ 1795462 w 4171950"/>
                <a:gd name="connsiteY45" fmla="*/ 504825 h 1209675"/>
                <a:gd name="connsiteX46" fmla="*/ 1795462 w 4171950"/>
                <a:gd name="connsiteY46" fmla="*/ 547687 h 1209675"/>
                <a:gd name="connsiteX47" fmla="*/ 2000250 w 4171950"/>
                <a:gd name="connsiteY47" fmla="*/ 547687 h 1209675"/>
                <a:gd name="connsiteX48" fmla="*/ 2000250 w 4171950"/>
                <a:gd name="connsiteY48" fmla="*/ 561975 h 1209675"/>
                <a:gd name="connsiteX49" fmla="*/ 2109787 w 4171950"/>
                <a:gd name="connsiteY49" fmla="*/ 561975 h 1209675"/>
                <a:gd name="connsiteX50" fmla="*/ 2162175 w 4171950"/>
                <a:gd name="connsiteY50" fmla="*/ 561975 h 1209675"/>
                <a:gd name="connsiteX51" fmla="*/ 2452687 w 4171950"/>
                <a:gd name="connsiteY51" fmla="*/ 561975 h 1209675"/>
                <a:gd name="connsiteX52" fmla="*/ 2452687 w 4171950"/>
                <a:gd name="connsiteY52" fmla="*/ 633412 h 1209675"/>
                <a:gd name="connsiteX53" fmla="*/ 2500312 w 4171950"/>
                <a:gd name="connsiteY53" fmla="*/ 633412 h 1209675"/>
                <a:gd name="connsiteX54" fmla="*/ 2514600 w 4171950"/>
                <a:gd name="connsiteY54" fmla="*/ 647700 h 1209675"/>
                <a:gd name="connsiteX55" fmla="*/ 2586037 w 4171950"/>
                <a:gd name="connsiteY55" fmla="*/ 647700 h 1209675"/>
                <a:gd name="connsiteX56" fmla="*/ 2586037 w 4171950"/>
                <a:gd name="connsiteY56" fmla="*/ 647700 h 1209675"/>
                <a:gd name="connsiteX57" fmla="*/ 2586037 w 4171950"/>
                <a:gd name="connsiteY57" fmla="*/ 685800 h 1209675"/>
                <a:gd name="connsiteX58" fmla="*/ 2667000 w 4171950"/>
                <a:gd name="connsiteY58" fmla="*/ 685800 h 1209675"/>
                <a:gd name="connsiteX59" fmla="*/ 2667000 w 4171950"/>
                <a:gd name="connsiteY59" fmla="*/ 714375 h 1209675"/>
                <a:gd name="connsiteX60" fmla="*/ 2757487 w 4171950"/>
                <a:gd name="connsiteY60" fmla="*/ 714375 h 1209675"/>
                <a:gd name="connsiteX61" fmla="*/ 2757487 w 4171950"/>
                <a:gd name="connsiteY61" fmla="*/ 747712 h 1209675"/>
                <a:gd name="connsiteX62" fmla="*/ 2852737 w 4171950"/>
                <a:gd name="connsiteY62" fmla="*/ 747712 h 1209675"/>
                <a:gd name="connsiteX63" fmla="*/ 2852737 w 4171950"/>
                <a:gd name="connsiteY63" fmla="*/ 771525 h 1209675"/>
                <a:gd name="connsiteX64" fmla="*/ 2962275 w 4171950"/>
                <a:gd name="connsiteY64" fmla="*/ 771525 h 1209675"/>
                <a:gd name="connsiteX65" fmla="*/ 2962275 w 4171950"/>
                <a:gd name="connsiteY65" fmla="*/ 809625 h 1209675"/>
                <a:gd name="connsiteX66" fmla="*/ 3014662 w 4171950"/>
                <a:gd name="connsiteY66" fmla="*/ 809625 h 1209675"/>
                <a:gd name="connsiteX67" fmla="*/ 3014662 w 4171950"/>
                <a:gd name="connsiteY67" fmla="*/ 833437 h 1209675"/>
                <a:gd name="connsiteX68" fmla="*/ 3052762 w 4171950"/>
                <a:gd name="connsiteY68" fmla="*/ 833437 h 1209675"/>
                <a:gd name="connsiteX69" fmla="*/ 3052762 w 4171950"/>
                <a:gd name="connsiteY69" fmla="*/ 876300 h 1209675"/>
                <a:gd name="connsiteX70" fmla="*/ 3119437 w 4171950"/>
                <a:gd name="connsiteY70" fmla="*/ 876300 h 1209675"/>
                <a:gd name="connsiteX71" fmla="*/ 3119437 w 4171950"/>
                <a:gd name="connsiteY71" fmla="*/ 919162 h 1209675"/>
                <a:gd name="connsiteX72" fmla="*/ 3267075 w 4171950"/>
                <a:gd name="connsiteY72" fmla="*/ 919162 h 1209675"/>
                <a:gd name="connsiteX73" fmla="*/ 3267075 w 4171950"/>
                <a:gd name="connsiteY73" fmla="*/ 952500 h 1209675"/>
                <a:gd name="connsiteX74" fmla="*/ 3362325 w 4171950"/>
                <a:gd name="connsiteY74" fmla="*/ 952500 h 1209675"/>
                <a:gd name="connsiteX75" fmla="*/ 3362325 w 4171950"/>
                <a:gd name="connsiteY75" fmla="*/ 981075 h 1209675"/>
                <a:gd name="connsiteX76" fmla="*/ 3676650 w 4171950"/>
                <a:gd name="connsiteY76" fmla="*/ 981075 h 1209675"/>
                <a:gd name="connsiteX77" fmla="*/ 3676650 w 4171950"/>
                <a:gd name="connsiteY77" fmla="*/ 1014412 h 1209675"/>
                <a:gd name="connsiteX78" fmla="*/ 3724275 w 4171950"/>
                <a:gd name="connsiteY78" fmla="*/ 1014412 h 1209675"/>
                <a:gd name="connsiteX79" fmla="*/ 3724275 w 4171950"/>
                <a:gd name="connsiteY79" fmla="*/ 1071562 h 1209675"/>
                <a:gd name="connsiteX80" fmla="*/ 3762375 w 4171950"/>
                <a:gd name="connsiteY80" fmla="*/ 1071562 h 1209675"/>
                <a:gd name="connsiteX81" fmla="*/ 3762375 w 4171950"/>
                <a:gd name="connsiteY81" fmla="*/ 1071562 h 1209675"/>
                <a:gd name="connsiteX82" fmla="*/ 3781425 w 4171950"/>
                <a:gd name="connsiteY82" fmla="*/ 1090612 h 1209675"/>
                <a:gd name="connsiteX83" fmla="*/ 3829050 w 4171950"/>
                <a:gd name="connsiteY83" fmla="*/ 1090612 h 1209675"/>
                <a:gd name="connsiteX84" fmla="*/ 3829050 w 4171950"/>
                <a:gd name="connsiteY84" fmla="*/ 1128712 h 1209675"/>
                <a:gd name="connsiteX85" fmla="*/ 3919537 w 4171950"/>
                <a:gd name="connsiteY85" fmla="*/ 1128712 h 1209675"/>
                <a:gd name="connsiteX86" fmla="*/ 3919537 w 4171950"/>
                <a:gd name="connsiteY86" fmla="*/ 1128712 h 1209675"/>
                <a:gd name="connsiteX87" fmla="*/ 4033837 w 4171950"/>
                <a:gd name="connsiteY87" fmla="*/ 1128712 h 1209675"/>
                <a:gd name="connsiteX88" fmla="*/ 4033837 w 4171950"/>
                <a:gd name="connsiteY88" fmla="*/ 1209675 h 1209675"/>
                <a:gd name="connsiteX89" fmla="*/ 4171950 w 4171950"/>
                <a:gd name="connsiteY89" fmla="*/ 1209675 h 1209675"/>
                <a:gd name="connsiteX0" fmla="*/ 0 w 4171950"/>
                <a:gd name="connsiteY0" fmla="*/ 0 h 1209675"/>
                <a:gd name="connsiteX1" fmla="*/ 61912 w 4171950"/>
                <a:gd name="connsiteY1" fmla="*/ 0 h 1209675"/>
                <a:gd name="connsiteX2" fmla="*/ 61912 w 4171950"/>
                <a:gd name="connsiteY2" fmla="*/ 19050 h 1209675"/>
                <a:gd name="connsiteX3" fmla="*/ 128587 w 4171950"/>
                <a:gd name="connsiteY3" fmla="*/ 19050 h 1209675"/>
                <a:gd name="connsiteX4" fmla="*/ 128587 w 4171950"/>
                <a:gd name="connsiteY4" fmla="*/ 33337 h 1209675"/>
                <a:gd name="connsiteX5" fmla="*/ 161925 w 4171950"/>
                <a:gd name="connsiteY5" fmla="*/ 33337 h 1209675"/>
                <a:gd name="connsiteX6" fmla="*/ 161925 w 4171950"/>
                <a:gd name="connsiteY6" fmla="*/ 42862 h 1209675"/>
                <a:gd name="connsiteX7" fmla="*/ 223837 w 4171950"/>
                <a:gd name="connsiteY7" fmla="*/ 42862 h 1209675"/>
                <a:gd name="connsiteX8" fmla="*/ 233362 w 4171950"/>
                <a:gd name="connsiteY8" fmla="*/ 52387 h 1209675"/>
                <a:gd name="connsiteX9" fmla="*/ 261937 w 4171950"/>
                <a:gd name="connsiteY9" fmla="*/ 52387 h 1209675"/>
                <a:gd name="connsiteX10" fmla="*/ 261937 w 4171950"/>
                <a:gd name="connsiteY10" fmla="*/ 90487 h 1209675"/>
                <a:gd name="connsiteX11" fmla="*/ 376237 w 4171950"/>
                <a:gd name="connsiteY11" fmla="*/ 90487 h 1209675"/>
                <a:gd name="connsiteX12" fmla="*/ 376237 w 4171950"/>
                <a:gd name="connsiteY12" fmla="*/ 104775 h 1209675"/>
                <a:gd name="connsiteX13" fmla="*/ 423862 w 4171950"/>
                <a:gd name="connsiteY13" fmla="*/ 104775 h 1209675"/>
                <a:gd name="connsiteX14" fmla="*/ 423862 w 4171950"/>
                <a:gd name="connsiteY14" fmla="*/ 123825 h 1209675"/>
                <a:gd name="connsiteX15" fmla="*/ 485775 w 4171950"/>
                <a:gd name="connsiteY15" fmla="*/ 123825 h 1209675"/>
                <a:gd name="connsiteX16" fmla="*/ 485775 w 4171950"/>
                <a:gd name="connsiteY16" fmla="*/ 138112 h 1209675"/>
                <a:gd name="connsiteX17" fmla="*/ 571500 w 4171950"/>
                <a:gd name="connsiteY17" fmla="*/ 138112 h 1209675"/>
                <a:gd name="connsiteX18" fmla="*/ 571500 w 4171950"/>
                <a:gd name="connsiteY18" fmla="*/ 161925 h 1209675"/>
                <a:gd name="connsiteX19" fmla="*/ 723900 w 4171950"/>
                <a:gd name="connsiteY19" fmla="*/ 161925 h 1209675"/>
                <a:gd name="connsiteX20" fmla="*/ 723900 w 4171950"/>
                <a:gd name="connsiteY20" fmla="*/ 180975 h 1209675"/>
                <a:gd name="connsiteX21" fmla="*/ 866775 w 4171950"/>
                <a:gd name="connsiteY21" fmla="*/ 180975 h 1209675"/>
                <a:gd name="connsiteX22" fmla="*/ 866775 w 4171950"/>
                <a:gd name="connsiteY22" fmla="*/ 214312 h 1209675"/>
                <a:gd name="connsiteX23" fmla="*/ 928687 w 4171950"/>
                <a:gd name="connsiteY23" fmla="*/ 214312 h 1209675"/>
                <a:gd name="connsiteX24" fmla="*/ 928687 w 4171950"/>
                <a:gd name="connsiteY24" fmla="*/ 228600 h 1209675"/>
                <a:gd name="connsiteX25" fmla="*/ 1028700 w 4171950"/>
                <a:gd name="connsiteY25" fmla="*/ 228600 h 1209675"/>
                <a:gd name="connsiteX26" fmla="*/ 1028700 w 4171950"/>
                <a:gd name="connsiteY26" fmla="*/ 252412 h 1209675"/>
                <a:gd name="connsiteX27" fmla="*/ 1114425 w 4171950"/>
                <a:gd name="connsiteY27" fmla="*/ 252412 h 1209675"/>
                <a:gd name="connsiteX28" fmla="*/ 1128712 w 4171950"/>
                <a:gd name="connsiteY28" fmla="*/ 266699 h 1209675"/>
                <a:gd name="connsiteX29" fmla="*/ 1162050 w 4171950"/>
                <a:gd name="connsiteY29" fmla="*/ 266699 h 1209675"/>
                <a:gd name="connsiteX30" fmla="*/ 1162050 w 4171950"/>
                <a:gd name="connsiteY30" fmla="*/ 280987 h 1209675"/>
                <a:gd name="connsiteX31" fmla="*/ 1219200 w 4171950"/>
                <a:gd name="connsiteY31" fmla="*/ 280987 h 1209675"/>
                <a:gd name="connsiteX32" fmla="*/ 1233487 w 4171950"/>
                <a:gd name="connsiteY32" fmla="*/ 295274 h 1209675"/>
                <a:gd name="connsiteX33" fmla="*/ 1276350 w 4171950"/>
                <a:gd name="connsiteY33" fmla="*/ 295274 h 1209675"/>
                <a:gd name="connsiteX34" fmla="*/ 1276350 w 4171950"/>
                <a:gd name="connsiteY34" fmla="*/ 314325 h 1209675"/>
                <a:gd name="connsiteX35" fmla="*/ 1323975 w 4171950"/>
                <a:gd name="connsiteY35" fmla="*/ 314325 h 1209675"/>
                <a:gd name="connsiteX36" fmla="*/ 1323975 w 4171950"/>
                <a:gd name="connsiteY36" fmla="*/ 381000 h 1209675"/>
                <a:gd name="connsiteX37" fmla="*/ 1381125 w 4171950"/>
                <a:gd name="connsiteY37" fmla="*/ 381000 h 1209675"/>
                <a:gd name="connsiteX38" fmla="*/ 1404937 w 4171950"/>
                <a:gd name="connsiteY38" fmla="*/ 381000 h 1209675"/>
                <a:gd name="connsiteX39" fmla="*/ 1533525 w 4171950"/>
                <a:gd name="connsiteY39" fmla="*/ 381000 h 1209675"/>
                <a:gd name="connsiteX40" fmla="*/ 1533525 w 4171950"/>
                <a:gd name="connsiteY40" fmla="*/ 442912 h 1209675"/>
                <a:gd name="connsiteX41" fmla="*/ 1585912 w 4171950"/>
                <a:gd name="connsiteY41" fmla="*/ 442912 h 1209675"/>
                <a:gd name="connsiteX42" fmla="*/ 1585912 w 4171950"/>
                <a:gd name="connsiteY42" fmla="*/ 485775 h 1209675"/>
                <a:gd name="connsiteX43" fmla="*/ 1643062 w 4171950"/>
                <a:gd name="connsiteY43" fmla="*/ 485775 h 1209675"/>
                <a:gd name="connsiteX44" fmla="*/ 1662112 w 4171950"/>
                <a:gd name="connsiteY44" fmla="*/ 504825 h 1209675"/>
                <a:gd name="connsiteX45" fmla="*/ 1795462 w 4171950"/>
                <a:gd name="connsiteY45" fmla="*/ 504825 h 1209675"/>
                <a:gd name="connsiteX46" fmla="*/ 1795462 w 4171950"/>
                <a:gd name="connsiteY46" fmla="*/ 547687 h 1209675"/>
                <a:gd name="connsiteX47" fmla="*/ 2000250 w 4171950"/>
                <a:gd name="connsiteY47" fmla="*/ 547687 h 1209675"/>
                <a:gd name="connsiteX48" fmla="*/ 2000250 w 4171950"/>
                <a:gd name="connsiteY48" fmla="*/ 561975 h 1209675"/>
                <a:gd name="connsiteX49" fmla="*/ 2109787 w 4171950"/>
                <a:gd name="connsiteY49" fmla="*/ 561975 h 1209675"/>
                <a:gd name="connsiteX50" fmla="*/ 2162175 w 4171950"/>
                <a:gd name="connsiteY50" fmla="*/ 561975 h 1209675"/>
                <a:gd name="connsiteX51" fmla="*/ 2452687 w 4171950"/>
                <a:gd name="connsiteY51" fmla="*/ 561975 h 1209675"/>
                <a:gd name="connsiteX52" fmla="*/ 2452687 w 4171950"/>
                <a:gd name="connsiteY52" fmla="*/ 633412 h 1209675"/>
                <a:gd name="connsiteX53" fmla="*/ 2500312 w 4171950"/>
                <a:gd name="connsiteY53" fmla="*/ 633412 h 1209675"/>
                <a:gd name="connsiteX54" fmla="*/ 2514600 w 4171950"/>
                <a:gd name="connsiteY54" fmla="*/ 647700 h 1209675"/>
                <a:gd name="connsiteX55" fmla="*/ 2586037 w 4171950"/>
                <a:gd name="connsiteY55" fmla="*/ 647700 h 1209675"/>
                <a:gd name="connsiteX56" fmla="*/ 2586037 w 4171950"/>
                <a:gd name="connsiteY56" fmla="*/ 647700 h 1209675"/>
                <a:gd name="connsiteX57" fmla="*/ 2586037 w 4171950"/>
                <a:gd name="connsiteY57" fmla="*/ 685800 h 1209675"/>
                <a:gd name="connsiteX58" fmla="*/ 2667000 w 4171950"/>
                <a:gd name="connsiteY58" fmla="*/ 685800 h 1209675"/>
                <a:gd name="connsiteX59" fmla="*/ 2667000 w 4171950"/>
                <a:gd name="connsiteY59" fmla="*/ 714375 h 1209675"/>
                <a:gd name="connsiteX60" fmla="*/ 2757487 w 4171950"/>
                <a:gd name="connsiteY60" fmla="*/ 714375 h 1209675"/>
                <a:gd name="connsiteX61" fmla="*/ 2757487 w 4171950"/>
                <a:gd name="connsiteY61" fmla="*/ 747712 h 1209675"/>
                <a:gd name="connsiteX62" fmla="*/ 2852737 w 4171950"/>
                <a:gd name="connsiteY62" fmla="*/ 747712 h 1209675"/>
                <a:gd name="connsiteX63" fmla="*/ 2852737 w 4171950"/>
                <a:gd name="connsiteY63" fmla="*/ 771525 h 1209675"/>
                <a:gd name="connsiteX64" fmla="*/ 2962275 w 4171950"/>
                <a:gd name="connsiteY64" fmla="*/ 771525 h 1209675"/>
                <a:gd name="connsiteX65" fmla="*/ 2962275 w 4171950"/>
                <a:gd name="connsiteY65" fmla="*/ 809625 h 1209675"/>
                <a:gd name="connsiteX66" fmla="*/ 3014662 w 4171950"/>
                <a:gd name="connsiteY66" fmla="*/ 809625 h 1209675"/>
                <a:gd name="connsiteX67" fmla="*/ 3014662 w 4171950"/>
                <a:gd name="connsiteY67" fmla="*/ 833437 h 1209675"/>
                <a:gd name="connsiteX68" fmla="*/ 3052762 w 4171950"/>
                <a:gd name="connsiteY68" fmla="*/ 833437 h 1209675"/>
                <a:gd name="connsiteX69" fmla="*/ 3052762 w 4171950"/>
                <a:gd name="connsiteY69" fmla="*/ 876300 h 1209675"/>
                <a:gd name="connsiteX70" fmla="*/ 3119437 w 4171950"/>
                <a:gd name="connsiteY70" fmla="*/ 876300 h 1209675"/>
                <a:gd name="connsiteX71" fmla="*/ 3119437 w 4171950"/>
                <a:gd name="connsiteY71" fmla="*/ 919162 h 1209675"/>
                <a:gd name="connsiteX72" fmla="*/ 3267075 w 4171950"/>
                <a:gd name="connsiteY72" fmla="*/ 919162 h 1209675"/>
                <a:gd name="connsiteX73" fmla="*/ 3267075 w 4171950"/>
                <a:gd name="connsiteY73" fmla="*/ 952500 h 1209675"/>
                <a:gd name="connsiteX74" fmla="*/ 3362325 w 4171950"/>
                <a:gd name="connsiteY74" fmla="*/ 952500 h 1209675"/>
                <a:gd name="connsiteX75" fmla="*/ 3362325 w 4171950"/>
                <a:gd name="connsiteY75" fmla="*/ 981075 h 1209675"/>
                <a:gd name="connsiteX76" fmla="*/ 3676650 w 4171950"/>
                <a:gd name="connsiteY76" fmla="*/ 981075 h 1209675"/>
                <a:gd name="connsiteX77" fmla="*/ 3676650 w 4171950"/>
                <a:gd name="connsiteY77" fmla="*/ 1014412 h 1209675"/>
                <a:gd name="connsiteX78" fmla="*/ 3724275 w 4171950"/>
                <a:gd name="connsiteY78" fmla="*/ 1014412 h 1209675"/>
                <a:gd name="connsiteX79" fmla="*/ 3724275 w 4171950"/>
                <a:gd name="connsiteY79" fmla="*/ 1071562 h 1209675"/>
                <a:gd name="connsiteX80" fmla="*/ 3762375 w 4171950"/>
                <a:gd name="connsiteY80" fmla="*/ 1071562 h 1209675"/>
                <a:gd name="connsiteX81" fmla="*/ 3762375 w 4171950"/>
                <a:gd name="connsiteY81" fmla="*/ 1071562 h 1209675"/>
                <a:gd name="connsiteX82" fmla="*/ 3781425 w 4171950"/>
                <a:gd name="connsiteY82" fmla="*/ 1090612 h 1209675"/>
                <a:gd name="connsiteX83" fmla="*/ 3829050 w 4171950"/>
                <a:gd name="connsiteY83" fmla="*/ 1090612 h 1209675"/>
                <a:gd name="connsiteX84" fmla="*/ 3829050 w 4171950"/>
                <a:gd name="connsiteY84" fmla="*/ 1128712 h 1209675"/>
                <a:gd name="connsiteX85" fmla="*/ 3919537 w 4171950"/>
                <a:gd name="connsiteY85" fmla="*/ 1128712 h 1209675"/>
                <a:gd name="connsiteX86" fmla="*/ 3924299 w 4171950"/>
                <a:gd name="connsiteY86" fmla="*/ 1142999 h 1209675"/>
                <a:gd name="connsiteX87" fmla="*/ 4033837 w 4171950"/>
                <a:gd name="connsiteY87" fmla="*/ 1128712 h 1209675"/>
                <a:gd name="connsiteX88" fmla="*/ 4033837 w 4171950"/>
                <a:gd name="connsiteY88" fmla="*/ 1209675 h 1209675"/>
                <a:gd name="connsiteX89" fmla="*/ 4171950 w 4171950"/>
                <a:gd name="connsiteY89" fmla="*/ 1209675 h 1209675"/>
                <a:gd name="connsiteX0" fmla="*/ 0 w 4171950"/>
                <a:gd name="connsiteY0" fmla="*/ 0 h 1209675"/>
                <a:gd name="connsiteX1" fmla="*/ 61912 w 4171950"/>
                <a:gd name="connsiteY1" fmla="*/ 0 h 1209675"/>
                <a:gd name="connsiteX2" fmla="*/ 61912 w 4171950"/>
                <a:gd name="connsiteY2" fmla="*/ 19050 h 1209675"/>
                <a:gd name="connsiteX3" fmla="*/ 128587 w 4171950"/>
                <a:gd name="connsiteY3" fmla="*/ 19050 h 1209675"/>
                <a:gd name="connsiteX4" fmla="*/ 128587 w 4171950"/>
                <a:gd name="connsiteY4" fmla="*/ 33337 h 1209675"/>
                <a:gd name="connsiteX5" fmla="*/ 161925 w 4171950"/>
                <a:gd name="connsiteY5" fmla="*/ 33337 h 1209675"/>
                <a:gd name="connsiteX6" fmla="*/ 161925 w 4171950"/>
                <a:gd name="connsiteY6" fmla="*/ 42862 h 1209675"/>
                <a:gd name="connsiteX7" fmla="*/ 223837 w 4171950"/>
                <a:gd name="connsiteY7" fmla="*/ 42862 h 1209675"/>
                <a:gd name="connsiteX8" fmla="*/ 233362 w 4171950"/>
                <a:gd name="connsiteY8" fmla="*/ 52387 h 1209675"/>
                <a:gd name="connsiteX9" fmla="*/ 261937 w 4171950"/>
                <a:gd name="connsiteY9" fmla="*/ 52387 h 1209675"/>
                <a:gd name="connsiteX10" fmla="*/ 261937 w 4171950"/>
                <a:gd name="connsiteY10" fmla="*/ 90487 h 1209675"/>
                <a:gd name="connsiteX11" fmla="*/ 376237 w 4171950"/>
                <a:gd name="connsiteY11" fmla="*/ 90487 h 1209675"/>
                <a:gd name="connsiteX12" fmla="*/ 376237 w 4171950"/>
                <a:gd name="connsiteY12" fmla="*/ 104775 h 1209675"/>
                <a:gd name="connsiteX13" fmla="*/ 423862 w 4171950"/>
                <a:gd name="connsiteY13" fmla="*/ 104775 h 1209675"/>
                <a:gd name="connsiteX14" fmla="*/ 423862 w 4171950"/>
                <a:gd name="connsiteY14" fmla="*/ 123825 h 1209675"/>
                <a:gd name="connsiteX15" fmla="*/ 485775 w 4171950"/>
                <a:gd name="connsiteY15" fmla="*/ 123825 h 1209675"/>
                <a:gd name="connsiteX16" fmla="*/ 485775 w 4171950"/>
                <a:gd name="connsiteY16" fmla="*/ 138112 h 1209675"/>
                <a:gd name="connsiteX17" fmla="*/ 571500 w 4171950"/>
                <a:gd name="connsiteY17" fmla="*/ 138112 h 1209675"/>
                <a:gd name="connsiteX18" fmla="*/ 571500 w 4171950"/>
                <a:gd name="connsiteY18" fmla="*/ 161925 h 1209675"/>
                <a:gd name="connsiteX19" fmla="*/ 723900 w 4171950"/>
                <a:gd name="connsiteY19" fmla="*/ 161925 h 1209675"/>
                <a:gd name="connsiteX20" fmla="*/ 723900 w 4171950"/>
                <a:gd name="connsiteY20" fmla="*/ 180975 h 1209675"/>
                <a:gd name="connsiteX21" fmla="*/ 866775 w 4171950"/>
                <a:gd name="connsiteY21" fmla="*/ 180975 h 1209675"/>
                <a:gd name="connsiteX22" fmla="*/ 866775 w 4171950"/>
                <a:gd name="connsiteY22" fmla="*/ 214312 h 1209675"/>
                <a:gd name="connsiteX23" fmla="*/ 928687 w 4171950"/>
                <a:gd name="connsiteY23" fmla="*/ 214312 h 1209675"/>
                <a:gd name="connsiteX24" fmla="*/ 928687 w 4171950"/>
                <a:gd name="connsiteY24" fmla="*/ 228600 h 1209675"/>
                <a:gd name="connsiteX25" fmla="*/ 1028700 w 4171950"/>
                <a:gd name="connsiteY25" fmla="*/ 228600 h 1209675"/>
                <a:gd name="connsiteX26" fmla="*/ 1028700 w 4171950"/>
                <a:gd name="connsiteY26" fmla="*/ 252412 h 1209675"/>
                <a:gd name="connsiteX27" fmla="*/ 1114425 w 4171950"/>
                <a:gd name="connsiteY27" fmla="*/ 252412 h 1209675"/>
                <a:gd name="connsiteX28" fmla="*/ 1128712 w 4171950"/>
                <a:gd name="connsiteY28" fmla="*/ 266699 h 1209675"/>
                <a:gd name="connsiteX29" fmla="*/ 1162050 w 4171950"/>
                <a:gd name="connsiteY29" fmla="*/ 266699 h 1209675"/>
                <a:gd name="connsiteX30" fmla="*/ 1162050 w 4171950"/>
                <a:gd name="connsiteY30" fmla="*/ 280987 h 1209675"/>
                <a:gd name="connsiteX31" fmla="*/ 1219200 w 4171950"/>
                <a:gd name="connsiteY31" fmla="*/ 280987 h 1209675"/>
                <a:gd name="connsiteX32" fmla="*/ 1233487 w 4171950"/>
                <a:gd name="connsiteY32" fmla="*/ 295274 h 1209675"/>
                <a:gd name="connsiteX33" fmla="*/ 1276350 w 4171950"/>
                <a:gd name="connsiteY33" fmla="*/ 295274 h 1209675"/>
                <a:gd name="connsiteX34" fmla="*/ 1276350 w 4171950"/>
                <a:gd name="connsiteY34" fmla="*/ 314325 h 1209675"/>
                <a:gd name="connsiteX35" fmla="*/ 1323975 w 4171950"/>
                <a:gd name="connsiteY35" fmla="*/ 314325 h 1209675"/>
                <a:gd name="connsiteX36" fmla="*/ 1323975 w 4171950"/>
                <a:gd name="connsiteY36" fmla="*/ 381000 h 1209675"/>
                <a:gd name="connsiteX37" fmla="*/ 1381125 w 4171950"/>
                <a:gd name="connsiteY37" fmla="*/ 381000 h 1209675"/>
                <a:gd name="connsiteX38" fmla="*/ 1404937 w 4171950"/>
                <a:gd name="connsiteY38" fmla="*/ 381000 h 1209675"/>
                <a:gd name="connsiteX39" fmla="*/ 1533525 w 4171950"/>
                <a:gd name="connsiteY39" fmla="*/ 381000 h 1209675"/>
                <a:gd name="connsiteX40" fmla="*/ 1533525 w 4171950"/>
                <a:gd name="connsiteY40" fmla="*/ 442912 h 1209675"/>
                <a:gd name="connsiteX41" fmla="*/ 1585912 w 4171950"/>
                <a:gd name="connsiteY41" fmla="*/ 442912 h 1209675"/>
                <a:gd name="connsiteX42" fmla="*/ 1585912 w 4171950"/>
                <a:gd name="connsiteY42" fmla="*/ 485775 h 1209675"/>
                <a:gd name="connsiteX43" fmla="*/ 1643062 w 4171950"/>
                <a:gd name="connsiteY43" fmla="*/ 485775 h 1209675"/>
                <a:gd name="connsiteX44" fmla="*/ 1662112 w 4171950"/>
                <a:gd name="connsiteY44" fmla="*/ 504825 h 1209675"/>
                <a:gd name="connsiteX45" fmla="*/ 1795462 w 4171950"/>
                <a:gd name="connsiteY45" fmla="*/ 504825 h 1209675"/>
                <a:gd name="connsiteX46" fmla="*/ 1795462 w 4171950"/>
                <a:gd name="connsiteY46" fmla="*/ 547687 h 1209675"/>
                <a:gd name="connsiteX47" fmla="*/ 2000250 w 4171950"/>
                <a:gd name="connsiteY47" fmla="*/ 547687 h 1209675"/>
                <a:gd name="connsiteX48" fmla="*/ 2000250 w 4171950"/>
                <a:gd name="connsiteY48" fmla="*/ 561975 h 1209675"/>
                <a:gd name="connsiteX49" fmla="*/ 2109787 w 4171950"/>
                <a:gd name="connsiteY49" fmla="*/ 561975 h 1209675"/>
                <a:gd name="connsiteX50" fmla="*/ 2162175 w 4171950"/>
                <a:gd name="connsiteY50" fmla="*/ 561975 h 1209675"/>
                <a:gd name="connsiteX51" fmla="*/ 2452687 w 4171950"/>
                <a:gd name="connsiteY51" fmla="*/ 561975 h 1209675"/>
                <a:gd name="connsiteX52" fmla="*/ 2452687 w 4171950"/>
                <a:gd name="connsiteY52" fmla="*/ 633412 h 1209675"/>
                <a:gd name="connsiteX53" fmla="*/ 2500312 w 4171950"/>
                <a:gd name="connsiteY53" fmla="*/ 633412 h 1209675"/>
                <a:gd name="connsiteX54" fmla="*/ 2514600 w 4171950"/>
                <a:gd name="connsiteY54" fmla="*/ 647700 h 1209675"/>
                <a:gd name="connsiteX55" fmla="*/ 2586037 w 4171950"/>
                <a:gd name="connsiteY55" fmla="*/ 647700 h 1209675"/>
                <a:gd name="connsiteX56" fmla="*/ 2586037 w 4171950"/>
                <a:gd name="connsiteY56" fmla="*/ 647700 h 1209675"/>
                <a:gd name="connsiteX57" fmla="*/ 2586037 w 4171950"/>
                <a:gd name="connsiteY57" fmla="*/ 685800 h 1209675"/>
                <a:gd name="connsiteX58" fmla="*/ 2667000 w 4171950"/>
                <a:gd name="connsiteY58" fmla="*/ 685800 h 1209675"/>
                <a:gd name="connsiteX59" fmla="*/ 2667000 w 4171950"/>
                <a:gd name="connsiteY59" fmla="*/ 714375 h 1209675"/>
                <a:gd name="connsiteX60" fmla="*/ 2757487 w 4171950"/>
                <a:gd name="connsiteY60" fmla="*/ 714375 h 1209675"/>
                <a:gd name="connsiteX61" fmla="*/ 2757487 w 4171950"/>
                <a:gd name="connsiteY61" fmla="*/ 747712 h 1209675"/>
                <a:gd name="connsiteX62" fmla="*/ 2852737 w 4171950"/>
                <a:gd name="connsiteY62" fmla="*/ 747712 h 1209675"/>
                <a:gd name="connsiteX63" fmla="*/ 2852737 w 4171950"/>
                <a:gd name="connsiteY63" fmla="*/ 771525 h 1209675"/>
                <a:gd name="connsiteX64" fmla="*/ 2962275 w 4171950"/>
                <a:gd name="connsiteY64" fmla="*/ 771525 h 1209675"/>
                <a:gd name="connsiteX65" fmla="*/ 2962275 w 4171950"/>
                <a:gd name="connsiteY65" fmla="*/ 809625 h 1209675"/>
                <a:gd name="connsiteX66" fmla="*/ 3014662 w 4171950"/>
                <a:gd name="connsiteY66" fmla="*/ 809625 h 1209675"/>
                <a:gd name="connsiteX67" fmla="*/ 3014662 w 4171950"/>
                <a:gd name="connsiteY67" fmla="*/ 833437 h 1209675"/>
                <a:gd name="connsiteX68" fmla="*/ 3052762 w 4171950"/>
                <a:gd name="connsiteY68" fmla="*/ 833437 h 1209675"/>
                <a:gd name="connsiteX69" fmla="*/ 3052762 w 4171950"/>
                <a:gd name="connsiteY69" fmla="*/ 876300 h 1209675"/>
                <a:gd name="connsiteX70" fmla="*/ 3119437 w 4171950"/>
                <a:gd name="connsiteY70" fmla="*/ 876300 h 1209675"/>
                <a:gd name="connsiteX71" fmla="*/ 3119437 w 4171950"/>
                <a:gd name="connsiteY71" fmla="*/ 919162 h 1209675"/>
                <a:gd name="connsiteX72" fmla="*/ 3267075 w 4171950"/>
                <a:gd name="connsiteY72" fmla="*/ 919162 h 1209675"/>
                <a:gd name="connsiteX73" fmla="*/ 3267075 w 4171950"/>
                <a:gd name="connsiteY73" fmla="*/ 952500 h 1209675"/>
                <a:gd name="connsiteX74" fmla="*/ 3362325 w 4171950"/>
                <a:gd name="connsiteY74" fmla="*/ 952500 h 1209675"/>
                <a:gd name="connsiteX75" fmla="*/ 3362325 w 4171950"/>
                <a:gd name="connsiteY75" fmla="*/ 981075 h 1209675"/>
                <a:gd name="connsiteX76" fmla="*/ 3676650 w 4171950"/>
                <a:gd name="connsiteY76" fmla="*/ 981075 h 1209675"/>
                <a:gd name="connsiteX77" fmla="*/ 3676650 w 4171950"/>
                <a:gd name="connsiteY77" fmla="*/ 1014412 h 1209675"/>
                <a:gd name="connsiteX78" fmla="*/ 3724275 w 4171950"/>
                <a:gd name="connsiteY78" fmla="*/ 1014412 h 1209675"/>
                <a:gd name="connsiteX79" fmla="*/ 3724275 w 4171950"/>
                <a:gd name="connsiteY79" fmla="*/ 1071562 h 1209675"/>
                <a:gd name="connsiteX80" fmla="*/ 3762375 w 4171950"/>
                <a:gd name="connsiteY80" fmla="*/ 1071562 h 1209675"/>
                <a:gd name="connsiteX81" fmla="*/ 3762375 w 4171950"/>
                <a:gd name="connsiteY81" fmla="*/ 1071562 h 1209675"/>
                <a:gd name="connsiteX82" fmla="*/ 3781425 w 4171950"/>
                <a:gd name="connsiteY82" fmla="*/ 1090612 h 1209675"/>
                <a:gd name="connsiteX83" fmla="*/ 3829050 w 4171950"/>
                <a:gd name="connsiteY83" fmla="*/ 1090612 h 1209675"/>
                <a:gd name="connsiteX84" fmla="*/ 3829050 w 4171950"/>
                <a:gd name="connsiteY84" fmla="*/ 1128712 h 1209675"/>
                <a:gd name="connsiteX85" fmla="*/ 3919537 w 4171950"/>
                <a:gd name="connsiteY85" fmla="*/ 1128712 h 1209675"/>
                <a:gd name="connsiteX86" fmla="*/ 3924299 w 4171950"/>
                <a:gd name="connsiteY86" fmla="*/ 1142999 h 1209675"/>
                <a:gd name="connsiteX87" fmla="*/ 4024312 w 4171950"/>
                <a:gd name="connsiteY87" fmla="*/ 1142999 h 1209675"/>
                <a:gd name="connsiteX88" fmla="*/ 4033837 w 4171950"/>
                <a:gd name="connsiteY88" fmla="*/ 1209675 h 1209675"/>
                <a:gd name="connsiteX89" fmla="*/ 4171950 w 4171950"/>
                <a:gd name="connsiteY89" fmla="*/ 1209675 h 1209675"/>
                <a:gd name="connsiteX0" fmla="*/ 0 w 4171950"/>
                <a:gd name="connsiteY0" fmla="*/ 0 h 1209675"/>
                <a:gd name="connsiteX1" fmla="*/ 61912 w 4171950"/>
                <a:gd name="connsiteY1" fmla="*/ 0 h 1209675"/>
                <a:gd name="connsiteX2" fmla="*/ 61912 w 4171950"/>
                <a:gd name="connsiteY2" fmla="*/ 19050 h 1209675"/>
                <a:gd name="connsiteX3" fmla="*/ 128587 w 4171950"/>
                <a:gd name="connsiteY3" fmla="*/ 19050 h 1209675"/>
                <a:gd name="connsiteX4" fmla="*/ 128587 w 4171950"/>
                <a:gd name="connsiteY4" fmla="*/ 33337 h 1209675"/>
                <a:gd name="connsiteX5" fmla="*/ 161925 w 4171950"/>
                <a:gd name="connsiteY5" fmla="*/ 33337 h 1209675"/>
                <a:gd name="connsiteX6" fmla="*/ 161925 w 4171950"/>
                <a:gd name="connsiteY6" fmla="*/ 42862 h 1209675"/>
                <a:gd name="connsiteX7" fmla="*/ 223837 w 4171950"/>
                <a:gd name="connsiteY7" fmla="*/ 42862 h 1209675"/>
                <a:gd name="connsiteX8" fmla="*/ 233362 w 4171950"/>
                <a:gd name="connsiteY8" fmla="*/ 52387 h 1209675"/>
                <a:gd name="connsiteX9" fmla="*/ 261937 w 4171950"/>
                <a:gd name="connsiteY9" fmla="*/ 52387 h 1209675"/>
                <a:gd name="connsiteX10" fmla="*/ 261937 w 4171950"/>
                <a:gd name="connsiteY10" fmla="*/ 90487 h 1209675"/>
                <a:gd name="connsiteX11" fmla="*/ 376237 w 4171950"/>
                <a:gd name="connsiteY11" fmla="*/ 90487 h 1209675"/>
                <a:gd name="connsiteX12" fmla="*/ 376237 w 4171950"/>
                <a:gd name="connsiteY12" fmla="*/ 104775 h 1209675"/>
                <a:gd name="connsiteX13" fmla="*/ 423862 w 4171950"/>
                <a:gd name="connsiteY13" fmla="*/ 104775 h 1209675"/>
                <a:gd name="connsiteX14" fmla="*/ 423862 w 4171950"/>
                <a:gd name="connsiteY14" fmla="*/ 123825 h 1209675"/>
                <a:gd name="connsiteX15" fmla="*/ 485775 w 4171950"/>
                <a:gd name="connsiteY15" fmla="*/ 123825 h 1209675"/>
                <a:gd name="connsiteX16" fmla="*/ 485775 w 4171950"/>
                <a:gd name="connsiteY16" fmla="*/ 138112 h 1209675"/>
                <a:gd name="connsiteX17" fmla="*/ 571500 w 4171950"/>
                <a:gd name="connsiteY17" fmla="*/ 138112 h 1209675"/>
                <a:gd name="connsiteX18" fmla="*/ 571500 w 4171950"/>
                <a:gd name="connsiteY18" fmla="*/ 161925 h 1209675"/>
                <a:gd name="connsiteX19" fmla="*/ 723900 w 4171950"/>
                <a:gd name="connsiteY19" fmla="*/ 161925 h 1209675"/>
                <a:gd name="connsiteX20" fmla="*/ 723900 w 4171950"/>
                <a:gd name="connsiteY20" fmla="*/ 180975 h 1209675"/>
                <a:gd name="connsiteX21" fmla="*/ 866775 w 4171950"/>
                <a:gd name="connsiteY21" fmla="*/ 180975 h 1209675"/>
                <a:gd name="connsiteX22" fmla="*/ 866775 w 4171950"/>
                <a:gd name="connsiteY22" fmla="*/ 214312 h 1209675"/>
                <a:gd name="connsiteX23" fmla="*/ 928687 w 4171950"/>
                <a:gd name="connsiteY23" fmla="*/ 214312 h 1209675"/>
                <a:gd name="connsiteX24" fmla="*/ 928687 w 4171950"/>
                <a:gd name="connsiteY24" fmla="*/ 228600 h 1209675"/>
                <a:gd name="connsiteX25" fmla="*/ 1028700 w 4171950"/>
                <a:gd name="connsiteY25" fmla="*/ 228600 h 1209675"/>
                <a:gd name="connsiteX26" fmla="*/ 1028700 w 4171950"/>
                <a:gd name="connsiteY26" fmla="*/ 252412 h 1209675"/>
                <a:gd name="connsiteX27" fmla="*/ 1114425 w 4171950"/>
                <a:gd name="connsiteY27" fmla="*/ 252412 h 1209675"/>
                <a:gd name="connsiteX28" fmla="*/ 1128712 w 4171950"/>
                <a:gd name="connsiteY28" fmla="*/ 266699 h 1209675"/>
                <a:gd name="connsiteX29" fmla="*/ 1162050 w 4171950"/>
                <a:gd name="connsiteY29" fmla="*/ 266699 h 1209675"/>
                <a:gd name="connsiteX30" fmla="*/ 1162050 w 4171950"/>
                <a:gd name="connsiteY30" fmla="*/ 280987 h 1209675"/>
                <a:gd name="connsiteX31" fmla="*/ 1219200 w 4171950"/>
                <a:gd name="connsiteY31" fmla="*/ 280987 h 1209675"/>
                <a:gd name="connsiteX32" fmla="*/ 1233487 w 4171950"/>
                <a:gd name="connsiteY32" fmla="*/ 295274 h 1209675"/>
                <a:gd name="connsiteX33" fmla="*/ 1276350 w 4171950"/>
                <a:gd name="connsiteY33" fmla="*/ 295274 h 1209675"/>
                <a:gd name="connsiteX34" fmla="*/ 1276350 w 4171950"/>
                <a:gd name="connsiteY34" fmla="*/ 314325 h 1209675"/>
                <a:gd name="connsiteX35" fmla="*/ 1323975 w 4171950"/>
                <a:gd name="connsiteY35" fmla="*/ 314325 h 1209675"/>
                <a:gd name="connsiteX36" fmla="*/ 1323975 w 4171950"/>
                <a:gd name="connsiteY36" fmla="*/ 381000 h 1209675"/>
                <a:gd name="connsiteX37" fmla="*/ 1381125 w 4171950"/>
                <a:gd name="connsiteY37" fmla="*/ 381000 h 1209675"/>
                <a:gd name="connsiteX38" fmla="*/ 1404937 w 4171950"/>
                <a:gd name="connsiteY38" fmla="*/ 381000 h 1209675"/>
                <a:gd name="connsiteX39" fmla="*/ 1533525 w 4171950"/>
                <a:gd name="connsiteY39" fmla="*/ 381000 h 1209675"/>
                <a:gd name="connsiteX40" fmla="*/ 1533525 w 4171950"/>
                <a:gd name="connsiteY40" fmla="*/ 442912 h 1209675"/>
                <a:gd name="connsiteX41" fmla="*/ 1585912 w 4171950"/>
                <a:gd name="connsiteY41" fmla="*/ 442912 h 1209675"/>
                <a:gd name="connsiteX42" fmla="*/ 1585912 w 4171950"/>
                <a:gd name="connsiteY42" fmla="*/ 485775 h 1209675"/>
                <a:gd name="connsiteX43" fmla="*/ 1643062 w 4171950"/>
                <a:gd name="connsiteY43" fmla="*/ 485775 h 1209675"/>
                <a:gd name="connsiteX44" fmla="*/ 1662112 w 4171950"/>
                <a:gd name="connsiteY44" fmla="*/ 504825 h 1209675"/>
                <a:gd name="connsiteX45" fmla="*/ 1795462 w 4171950"/>
                <a:gd name="connsiteY45" fmla="*/ 504825 h 1209675"/>
                <a:gd name="connsiteX46" fmla="*/ 1795462 w 4171950"/>
                <a:gd name="connsiteY46" fmla="*/ 547687 h 1209675"/>
                <a:gd name="connsiteX47" fmla="*/ 2000250 w 4171950"/>
                <a:gd name="connsiteY47" fmla="*/ 547687 h 1209675"/>
                <a:gd name="connsiteX48" fmla="*/ 2000250 w 4171950"/>
                <a:gd name="connsiteY48" fmla="*/ 561975 h 1209675"/>
                <a:gd name="connsiteX49" fmla="*/ 2109787 w 4171950"/>
                <a:gd name="connsiteY49" fmla="*/ 561975 h 1209675"/>
                <a:gd name="connsiteX50" fmla="*/ 2157413 w 4171950"/>
                <a:gd name="connsiteY50" fmla="*/ 590550 h 1209675"/>
                <a:gd name="connsiteX51" fmla="*/ 2452687 w 4171950"/>
                <a:gd name="connsiteY51" fmla="*/ 561975 h 1209675"/>
                <a:gd name="connsiteX52" fmla="*/ 2452687 w 4171950"/>
                <a:gd name="connsiteY52" fmla="*/ 633412 h 1209675"/>
                <a:gd name="connsiteX53" fmla="*/ 2500312 w 4171950"/>
                <a:gd name="connsiteY53" fmla="*/ 633412 h 1209675"/>
                <a:gd name="connsiteX54" fmla="*/ 2514600 w 4171950"/>
                <a:gd name="connsiteY54" fmla="*/ 647700 h 1209675"/>
                <a:gd name="connsiteX55" fmla="*/ 2586037 w 4171950"/>
                <a:gd name="connsiteY55" fmla="*/ 647700 h 1209675"/>
                <a:gd name="connsiteX56" fmla="*/ 2586037 w 4171950"/>
                <a:gd name="connsiteY56" fmla="*/ 647700 h 1209675"/>
                <a:gd name="connsiteX57" fmla="*/ 2586037 w 4171950"/>
                <a:gd name="connsiteY57" fmla="*/ 685800 h 1209675"/>
                <a:gd name="connsiteX58" fmla="*/ 2667000 w 4171950"/>
                <a:gd name="connsiteY58" fmla="*/ 685800 h 1209675"/>
                <a:gd name="connsiteX59" fmla="*/ 2667000 w 4171950"/>
                <a:gd name="connsiteY59" fmla="*/ 714375 h 1209675"/>
                <a:gd name="connsiteX60" fmla="*/ 2757487 w 4171950"/>
                <a:gd name="connsiteY60" fmla="*/ 714375 h 1209675"/>
                <a:gd name="connsiteX61" fmla="*/ 2757487 w 4171950"/>
                <a:gd name="connsiteY61" fmla="*/ 747712 h 1209675"/>
                <a:gd name="connsiteX62" fmla="*/ 2852737 w 4171950"/>
                <a:gd name="connsiteY62" fmla="*/ 747712 h 1209675"/>
                <a:gd name="connsiteX63" fmla="*/ 2852737 w 4171950"/>
                <a:gd name="connsiteY63" fmla="*/ 771525 h 1209675"/>
                <a:gd name="connsiteX64" fmla="*/ 2962275 w 4171950"/>
                <a:gd name="connsiteY64" fmla="*/ 771525 h 1209675"/>
                <a:gd name="connsiteX65" fmla="*/ 2962275 w 4171950"/>
                <a:gd name="connsiteY65" fmla="*/ 809625 h 1209675"/>
                <a:gd name="connsiteX66" fmla="*/ 3014662 w 4171950"/>
                <a:gd name="connsiteY66" fmla="*/ 809625 h 1209675"/>
                <a:gd name="connsiteX67" fmla="*/ 3014662 w 4171950"/>
                <a:gd name="connsiteY67" fmla="*/ 833437 h 1209675"/>
                <a:gd name="connsiteX68" fmla="*/ 3052762 w 4171950"/>
                <a:gd name="connsiteY68" fmla="*/ 833437 h 1209675"/>
                <a:gd name="connsiteX69" fmla="*/ 3052762 w 4171950"/>
                <a:gd name="connsiteY69" fmla="*/ 876300 h 1209675"/>
                <a:gd name="connsiteX70" fmla="*/ 3119437 w 4171950"/>
                <a:gd name="connsiteY70" fmla="*/ 876300 h 1209675"/>
                <a:gd name="connsiteX71" fmla="*/ 3119437 w 4171950"/>
                <a:gd name="connsiteY71" fmla="*/ 919162 h 1209675"/>
                <a:gd name="connsiteX72" fmla="*/ 3267075 w 4171950"/>
                <a:gd name="connsiteY72" fmla="*/ 919162 h 1209675"/>
                <a:gd name="connsiteX73" fmla="*/ 3267075 w 4171950"/>
                <a:gd name="connsiteY73" fmla="*/ 952500 h 1209675"/>
                <a:gd name="connsiteX74" fmla="*/ 3362325 w 4171950"/>
                <a:gd name="connsiteY74" fmla="*/ 952500 h 1209675"/>
                <a:gd name="connsiteX75" fmla="*/ 3362325 w 4171950"/>
                <a:gd name="connsiteY75" fmla="*/ 981075 h 1209675"/>
                <a:gd name="connsiteX76" fmla="*/ 3676650 w 4171950"/>
                <a:gd name="connsiteY76" fmla="*/ 981075 h 1209675"/>
                <a:gd name="connsiteX77" fmla="*/ 3676650 w 4171950"/>
                <a:gd name="connsiteY77" fmla="*/ 1014412 h 1209675"/>
                <a:gd name="connsiteX78" fmla="*/ 3724275 w 4171950"/>
                <a:gd name="connsiteY78" fmla="*/ 1014412 h 1209675"/>
                <a:gd name="connsiteX79" fmla="*/ 3724275 w 4171950"/>
                <a:gd name="connsiteY79" fmla="*/ 1071562 h 1209675"/>
                <a:gd name="connsiteX80" fmla="*/ 3762375 w 4171950"/>
                <a:gd name="connsiteY80" fmla="*/ 1071562 h 1209675"/>
                <a:gd name="connsiteX81" fmla="*/ 3762375 w 4171950"/>
                <a:gd name="connsiteY81" fmla="*/ 1071562 h 1209675"/>
                <a:gd name="connsiteX82" fmla="*/ 3781425 w 4171950"/>
                <a:gd name="connsiteY82" fmla="*/ 1090612 h 1209675"/>
                <a:gd name="connsiteX83" fmla="*/ 3829050 w 4171950"/>
                <a:gd name="connsiteY83" fmla="*/ 1090612 h 1209675"/>
                <a:gd name="connsiteX84" fmla="*/ 3829050 w 4171950"/>
                <a:gd name="connsiteY84" fmla="*/ 1128712 h 1209675"/>
                <a:gd name="connsiteX85" fmla="*/ 3919537 w 4171950"/>
                <a:gd name="connsiteY85" fmla="*/ 1128712 h 1209675"/>
                <a:gd name="connsiteX86" fmla="*/ 3924299 w 4171950"/>
                <a:gd name="connsiteY86" fmla="*/ 1142999 h 1209675"/>
                <a:gd name="connsiteX87" fmla="*/ 4024312 w 4171950"/>
                <a:gd name="connsiteY87" fmla="*/ 1142999 h 1209675"/>
                <a:gd name="connsiteX88" fmla="*/ 4033837 w 4171950"/>
                <a:gd name="connsiteY88" fmla="*/ 1209675 h 1209675"/>
                <a:gd name="connsiteX89" fmla="*/ 4171950 w 4171950"/>
                <a:gd name="connsiteY89" fmla="*/ 1209675 h 1209675"/>
                <a:gd name="connsiteX0" fmla="*/ 0 w 4171950"/>
                <a:gd name="connsiteY0" fmla="*/ 0 h 1209675"/>
                <a:gd name="connsiteX1" fmla="*/ 61912 w 4171950"/>
                <a:gd name="connsiteY1" fmla="*/ 0 h 1209675"/>
                <a:gd name="connsiteX2" fmla="*/ 61912 w 4171950"/>
                <a:gd name="connsiteY2" fmla="*/ 19050 h 1209675"/>
                <a:gd name="connsiteX3" fmla="*/ 128587 w 4171950"/>
                <a:gd name="connsiteY3" fmla="*/ 19050 h 1209675"/>
                <a:gd name="connsiteX4" fmla="*/ 128587 w 4171950"/>
                <a:gd name="connsiteY4" fmla="*/ 33337 h 1209675"/>
                <a:gd name="connsiteX5" fmla="*/ 161925 w 4171950"/>
                <a:gd name="connsiteY5" fmla="*/ 33337 h 1209675"/>
                <a:gd name="connsiteX6" fmla="*/ 161925 w 4171950"/>
                <a:gd name="connsiteY6" fmla="*/ 42862 h 1209675"/>
                <a:gd name="connsiteX7" fmla="*/ 223837 w 4171950"/>
                <a:gd name="connsiteY7" fmla="*/ 42862 h 1209675"/>
                <a:gd name="connsiteX8" fmla="*/ 233362 w 4171950"/>
                <a:gd name="connsiteY8" fmla="*/ 52387 h 1209675"/>
                <a:gd name="connsiteX9" fmla="*/ 261937 w 4171950"/>
                <a:gd name="connsiteY9" fmla="*/ 52387 h 1209675"/>
                <a:gd name="connsiteX10" fmla="*/ 261937 w 4171950"/>
                <a:gd name="connsiteY10" fmla="*/ 90487 h 1209675"/>
                <a:gd name="connsiteX11" fmla="*/ 376237 w 4171950"/>
                <a:gd name="connsiteY11" fmla="*/ 90487 h 1209675"/>
                <a:gd name="connsiteX12" fmla="*/ 376237 w 4171950"/>
                <a:gd name="connsiteY12" fmla="*/ 104775 h 1209675"/>
                <a:gd name="connsiteX13" fmla="*/ 423862 w 4171950"/>
                <a:gd name="connsiteY13" fmla="*/ 104775 h 1209675"/>
                <a:gd name="connsiteX14" fmla="*/ 423862 w 4171950"/>
                <a:gd name="connsiteY14" fmla="*/ 123825 h 1209675"/>
                <a:gd name="connsiteX15" fmla="*/ 485775 w 4171950"/>
                <a:gd name="connsiteY15" fmla="*/ 123825 h 1209675"/>
                <a:gd name="connsiteX16" fmla="*/ 485775 w 4171950"/>
                <a:gd name="connsiteY16" fmla="*/ 138112 h 1209675"/>
                <a:gd name="connsiteX17" fmla="*/ 571500 w 4171950"/>
                <a:gd name="connsiteY17" fmla="*/ 138112 h 1209675"/>
                <a:gd name="connsiteX18" fmla="*/ 571500 w 4171950"/>
                <a:gd name="connsiteY18" fmla="*/ 161925 h 1209675"/>
                <a:gd name="connsiteX19" fmla="*/ 723900 w 4171950"/>
                <a:gd name="connsiteY19" fmla="*/ 161925 h 1209675"/>
                <a:gd name="connsiteX20" fmla="*/ 723900 w 4171950"/>
                <a:gd name="connsiteY20" fmla="*/ 180975 h 1209675"/>
                <a:gd name="connsiteX21" fmla="*/ 866775 w 4171950"/>
                <a:gd name="connsiteY21" fmla="*/ 180975 h 1209675"/>
                <a:gd name="connsiteX22" fmla="*/ 866775 w 4171950"/>
                <a:gd name="connsiteY22" fmla="*/ 214312 h 1209675"/>
                <a:gd name="connsiteX23" fmla="*/ 928687 w 4171950"/>
                <a:gd name="connsiteY23" fmla="*/ 214312 h 1209675"/>
                <a:gd name="connsiteX24" fmla="*/ 928687 w 4171950"/>
                <a:gd name="connsiteY24" fmla="*/ 228600 h 1209675"/>
                <a:gd name="connsiteX25" fmla="*/ 1028700 w 4171950"/>
                <a:gd name="connsiteY25" fmla="*/ 228600 h 1209675"/>
                <a:gd name="connsiteX26" fmla="*/ 1028700 w 4171950"/>
                <a:gd name="connsiteY26" fmla="*/ 252412 h 1209675"/>
                <a:gd name="connsiteX27" fmla="*/ 1114425 w 4171950"/>
                <a:gd name="connsiteY27" fmla="*/ 252412 h 1209675"/>
                <a:gd name="connsiteX28" fmla="*/ 1128712 w 4171950"/>
                <a:gd name="connsiteY28" fmla="*/ 266699 h 1209675"/>
                <a:gd name="connsiteX29" fmla="*/ 1162050 w 4171950"/>
                <a:gd name="connsiteY29" fmla="*/ 266699 h 1209675"/>
                <a:gd name="connsiteX30" fmla="*/ 1162050 w 4171950"/>
                <a:gd name="connsiteY30" fmla="*/ 280987 h 1209675"/>
                <a:gd name="connsiteX31" fmla="*/ 1219200 w 4171950"/>
                <a:gd name="connsiteY31" fmla="*/ 280987 h 1209675"/>
                <a:gd name="connsiteX32" fmla="*/ 1233487 w 4171950"/>
                <a:gd name="connsiteY32" fmla="*/ 295274 h 1209675"/>
                <a:gd name="connsiteX33" fmla="*/ 1276350 w 4171950"/>
                <a:gd name="connsiteY33" fmla="*/ 295274 h 1209675"/>
                <a:gd name="connsiteX34" fmla="*/ 1276350 w 4171950"/>
                <a:gd name="connsiteY34" fmla="*/ 314325 h 1209675"/>
                <a:gd name="connsiteX35" fmla="*/ 1323975 w 4171950"/>
                <a:gd name="connsiteY35" fmla="*/ 314325 h 1209675"/>
                <a:gd name="connsiteX36" fmla="*/ 1323975 w 4171950"/>
                <a:gd name="connsiteY36" fmla="*/ 381000 h 1209675"/>
                <a:gd name="connsiteX37" fmla="*/ 1381125 w 4171950"/>
                <a:gd name="connsiteY37" fmla="*/ 381000 h 1209675"/>
                <a:gd name="connsiteX38" fmla="*/ 1404937 w 4171950"/>
                <a:gd name="connsiteY38" fmla="*/ 381000 h 1209675"/>
                <a:gd name="connsiteX39" fmla="*/ 1533525 w 4171950"/>
                <a:gd name="connsiteY39" fmla="*/ 381000 h 1209675"/>
                <a:gd name="connsiteX40" fmla="*/ 1533525 w 4171950"/>
                <a:gd name="connsiteY40" fmla="*/ 442912 h 1209675"/>
                <a:gd name="connsiteX41" fmla="*/ 1585912 w 4171950"/>
                <a:gd name="connsiteY41" fmla="*/ 442912 h 1209675"/>
                <a:gd name="connsiteX42" fmla="*/ 1585912 w 4171950"/>
                <a:gd name="connsiteY42" fmla="*/ 485775 h 1209675"/>
                <a:gd name="connsiteX43" fmla="*/ 1643062 w 4171950"/>
                <a:gd name="connsiteY43" fmla="*/ 485775 h 1209675"/>
                <a:gd name="connsiteX44" fmla="*/ 1662112 w 4171950"/>
                <a:gd name="connsiteY44" fmla="*/ 504825 h 1209675"/>
                <a:gd name="connsiteX45" fmla="*/ 1795462 w 4171950"/>
                <a:gd name="connsiteY45" fmla="*/ 504825 h 1209675"/>
                <a:gd name="connsiteX46" fmla="*/ 1795462 w 4171950"/>
                <a:gd name="connsiteY46" fmla="*/ 547687 h 1209675"/>
                <a:gd name="connsiteX47" fmla="*/ 2000250 w 4171950"/>
                <a:gd name="connsiteY47" fmla="*/ 547687 h 1209675"/>
                <a:gd name="connsiteX48" fmla="*/ 2000250 w 4171950"/>
                <a:gd name="connsiteY48" fmla="*/ 561975 h 1209675"/>
                <a:gd name="connsiteX49" fmla="*/ 2109787 w 4171950"/>
                <a:gd name="connsiteY49" fmla="*/ 561975 h 1209675"/>
                <a:gd name="connsiteX50" fmla="*/ 2157413 w 4171950"/>
                <a:gd name="connsiteY50" fmla="*/ 590550 h 1209675"/>
                <a:gd name="connsiteX51" fmla="*/ 2447924 w 4171950"/>
                <a:gd name="connsiteY51" fmla="*/ 590550 h 1209675"/>
                <a:gd name="connsiteX52" fmla="*/ 2452687 w 4171950"/>
                <a:gd name="connsiteY52" fmla="*/ 633412 h 1209675"/>
                <a:gd name="connsiteX53" fmla="*/ 2500312 w 4171950"/>
                <a:gd name="connsiteY53" fmla="*/ 633412 h 1209675"/>
                <a:gd name="connsiteX54" fmla="*/ 2514600 w 4171950"/>
                <a:gd name="connsiteY54" fmla="*/ 647700 h 1209675"/>
                <a:gd name="connsiteX55" fmla="*/ 2586037 w 4171950"/>
                <a:gd name="connsiteY55" fmla="*/ 647700 h 1209675"/>
                <a:gd name="connsiteX56" fmla="*/ 2586037 w 4171950"/>
                <a:gd name="connsiteY56" fmla="*/ 647700 h 1209675"/>
                <a:gd name="connsiteX57" fmla="*/ 2586037 w 4171950"/>
                <a:gd name="connsiteY57" fmla="*/ 685800 h 1209675"/>
                <a:gd name="connsiteX58" fmla="*/ 2667000 w 4171950"/>
                <a:gd name="connsiteY58" fmla="*/ 685800 h 1209675"/>
                <a:gd name="connsiteX59" fmla="*/ 2667000 w 4171950"/>
                <a:gd name="connsiteY59" fmla="*/ 714375 h 1209675"/>
                <a:gd name="connsiteX60" fmla="*/ 2757487 w 4171950"/>
                <a:gd name="connsiteY60" fmla="*/ 714375 h 1209675"/>
                <a:gd name="connsiteX61" fmla="*/ 2757487 w 4171950"/>
                <a:gd name="connsiteY61" fmla="*/ 747712 h 1209675"/>
                <a:gd name="connsiteX62" fmla="*/ 2852737 w 4171950"/>
                <a:gd name="connsiteY62" fmla="*/ 747712 h 1209675"/>
                <a:gd name="connsiteX63" fmla="*/ 2852737 w 4171950"/>
                <a:gd name="connsiteY63" fmla="*/ 771525 h 1209675"/>
                <a:gd name="connsiteX64" fmla="*/ 2962275 w 4171950"/>
                <a:gd name="connsiteY64" fmla="*/ 771525 h 1209675"/>
                <a:gd name="connsiteX65" fmla="*/ 2962275 w 4171950"/>
                <a:gd name="connsiteY65" fmla="*/ 809625 h 1209675"/>
                <a:gd name="connsiteX66" fmla="*/ 3014662 w 4171950"/>
                <a:gd name="connsiteY66" fmla="*/ 809625 h 1209675"/>
                <a:gd name="connsiteX67" fmla="*/ 3014662 w 4171950"/>
                <a:gd name="connsiteY67" fmla="*/ 833437 h 1209675"/>
                <a:gd name="connsiteX68" fmla="*/ 3052762 w 4171950"/>
                <a:gd name="connsiteY68" fmla="*/ 833437 h 1209675"/>
                <a:gd name="connsiteX69" fmla="*/ 3052762 w 4171950"/>
                <a:gd name="connsiteY69" fmla="*/ 876300 h 1209675"/>
                <a:gd name="connsiteX70" fmla="*/ 3119437 w 4171950"/>
                <a:gd name="connsiteY70" fmla="*/ 876300 h 1209675"/>
                <a:gd name="connsiteX71" fmla="*/ 3119437 w 4171950"/>
                <a:gd name="connsiteY71" fmla="*/ 919162 h 1209675"/>
                <a:gd name="connsiteX72" fmla="*/ 3267075 w 4171950"/>
                <a:gd name="connsiteY72" fmla="*/ 919162 h 1209675"/>
                <a:gd name="connsiteX73" fmla="*/ 3267075 w 4171950"/>
                <a:gd name="connsiteY73" fmla="*/ 952500 h 1209675"/>
                <a:gd name="connsiteX74" fmla="*/ 3362325 w 4171950"/>
                <a:gd name="connsiteY74" fmla="*/ 952500 h 1209675"/>
                <a:gd name="connsiteX75" fmla="*/ 3362325 w 4171950"/>
                <a:gd name="connsiteY75" fmla="*/ 981075 h 1209675"/>
                <a:gd name="connsiteX76" fmla="*/ 3676650 w 4171950"/>
                <a:gd name="connsiteY76" fmla="*/ 981075 h 1209675"/>
                <a:gd name="connsiteX77" fmla="*/ 3676650 w 4171950"/>
                <a:gd name="connsiteY77" fmla="*/ 1014412 h 1209675"/>
                <a:gd name="connsiteX78" fmla="*/ 3724275 w 4171950"/>
                <a:gd name="connsiteY78" fmla="*/ 1014412 h 1209675"/>
                <a:gd name="connsiteX79" fmla="*/ 3724275 w 4171950"/>
                <a:gd name="connsiteY79" fmla="*/ 1071562 h 1209675"/>
                <a:gd name="connsiteX80" fmla="*/ 3762375 w 4171950"/>
                <a:gd name="connsiteY80" fmla="*/ 1071562 h 1209675"/>
                <a:gd name="connsiteX81" fmla="*/ 3762375 w 4171950"/>
                <a:gd name="connsiteY81" fmla="*/ 1071562 h 1209675"/>
                <a:gd name="connsiteX82" fmla="*/ 3781425 w 4171950"/>
                <a:gd name="connsiteY82" fmla="*/ 1090612 h 1209675"/>
                <a:gd name="connsiteX83" fmla="*/ 3829050 w 4171950"/>
                <a:gd name="connsiteY83" fmla="*/ 1090612 h 1209675"/>
                <a:gd name="connsiteX84" fmla="*/ 3829050 w 4171950"/>
                <a:gd name="connsiteY84" fmla="*/ 1128712 h 1209675"/>
                <a:gd name="connsiteX85" fmla="*/ 3919537 w 4171950"/>
                <a:gd name="connsiteY85" fmla="*/ 1128712 h 1209675"/>
                <a:gd name="connsiteX86" fmla="*/ 3924299 w 4171950"/>
                <a:gd name="connsiteY86" fmla="*/ 1142999 h 1209675"/>
                <a:gd name="connsiteX87" fmla="*/ 4024312 w 4171950"/>
                <a:gd name="connsiteY87" fmla="*/ 1142999 h 1209675"/>
                <a:gd name="connsiteX88" fmla="*/ 4033837 w 4171950"/>
                <a:gd name="connsiteY88" fmla="*/ 1209675 h 1209675"/>
                <a:gd name="connsiteX89" fmla="*/ 4171950 w 4171950"/>
                <a:gd name="connsiteY89" fmla="*/ 1209675 h 120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171950" h="1209675">
                  <a:moveTo>
                    <a:pt x="0" y="0"/>
                  </a:moveTo>
                  <a:lnTo>
                    <a:pt x="61912" y="0"/>
                  </a:lnTo>
                  <a:lnTo>
                    <a:pt x="61912" y="19050"/>
                  </a:lnTo>
                  <a:lnTo>
                    <a:pt x="128587" y="19050"/>
                  </a:lnTo>
                  <a:lnTo>
                    <a:pt x="128587" y="33337"/>
                  </a:lnTo>
                  <a:lnTo>
                    <a:pt x="161925" y="33337"/>
                  </a:lnTo>
                  <a:lnTo>
                    <a:pt x="161925" y="42862"/>
                  </a:lnTo>
                  <a:lnTo>
                    <a:pt x="223837" y="42862"/>
                  </a:lnTo>
                  <a:lnTo>
                    <a:pt x="233362" y="52387"/>
                  </a:lnTo>
                  <a:lnTo>
                    <a:pt x="261937" y="52387"/>
                  </a:lnTo>
                  <a:lnTo>
                    <a:pt x="261937" y="90487"/>
                  </a:lnTo>
                  <a:lnTo>
                    <a:pt x="376237" y="90487"/>
                  </a:lnTo>
                  <a:lnTo>
                    <a:pt x="376237" y="104775"/>
                  </a:lnTo>
                  <a:lnTo>
                    <a:pt x="423862" y="104775"/>
                  </a:lnTo>
                  <a:lnTo>
                    <a:pt x="423862" y="123825"/>
                  </a:lnTo>
                  <a:lnTo>
                    <a:pt x="485775" y="123825"/>
                  </a:lnTo>
                  <a:lnTo>
                    <a:pt x="485775" y="138112"/>
                  </a:lnTo>
                  <a:lnTo>
                    <a:pt x="571500" y="138112"/>
                  </a:lnTo>
                  <a:lnTo>
                    <a:pt x="571500" y="161925"/>
                  </a:lnTo>
                  <a:lnTo>
                    <a:pt x="723900" y="161925"/>
                  </a:lnTo>
                  <a:lnTo>
                    <a:pt x="723900" y="180975"/>
                  </a:lnTo>
                  <a:lnTo>
                    <a:pt x="866775" y="180975"/>
                  </a:lnTo>
                  <a:lnTo>
                    <a:pt x="866775" y="214312"/>
                  </a:lnTo>
                  <a:lnTo>
                    <a:pt x="928687" y="214312"/>
                  </a:lnTo>
                  <a:lnTo>
                    <a:pt x="928687" y="228600"/>
                  </a:lnTo>
                  <a:lnTo>
                    <a:pt x="1028700" y="228600"/>
                  </a:lnTo>
                  <a:lnTo>
                    <a:pt x="1028700" y="252412"/>
                  </a:lnTo>
                  <a:lnTo>
                    <a:pt x="1114425" y="252412"/>
                  </a:lnTo>
                  <a:lnTo>
                    <a:pt x="1128712" y="266699"/>
                  </a:lnTo>
                  <a:lnTo>
                    <a:pt x="1162050" y="266699"/>
                  </a:lnTo>
                  <a:lnTo>
                    <a:pt x="1162050" y="280987"/>
                  </a:lnTo>
                  <a:lnTo>
                    <a:pt x="1219200" y="280987"/>
                  </a:lnTo>
                  <a:lnTo>
                    <a:pt x="1233487" y="295274"/>
                  </a:lnTo>
                  <a:lnTo>
                    <a:pt x="1276350" y="295274"/>
                  </a:lnTo>
                  <a:lnTo>
                    <a:pt x="1276350" y="314325"/>
                  </a:lnTo>
                  <a:lnTo>
                    <a:pt x="1323975" y="314325"/>
                  </a:lnTo>
                  <a:lnTo>
                    <a:pt x="1323975" y="381000"/>
                  </a:lnTo>
                  <a:lnTo>
                    <a:pt x="1381125" y="381000"/>
                  </a:lnTo>
                  <a:lnTo>
                    <a:pt x="1404937" y="381000"/>
                  </a:lnTo>
                  <a:lnTo>
                    <a:pt x="1533525" y="381000"/>
                  </a:lnTo>
                  <a:lnTo>
                    <a:pt x="1533525" y="442912"/>
                  </a:lnTo>
                  <a:lnTo>
                    <a:pt x="1585912" y="442912"/>
                  </a:lnTo>
                  <a:lnTo>
                    <a:pt x="1585912" y="485775"/>
                  </a:lnTo>
                  <a:lnTo>
                    <a:pt x="1643062" y="485775"/>
                  </a:lnTo>
                  <a:lnTo>
                    <a:pt x="1662112" y="504825"/>
                  </a:lnTo>
                  <a:lnTo>
                    <a:pt x="1795462" y="504825"/>
                  </a:lnTo>
                  <a:lnTo>
                    <a:pt x="1795462" y="547687"/>
                  </a:lnTo>
                  <a:lnTo>
                    <a:pt x="2000250" y="547687"/>
                  </a:lnTo>
                  <a:lnTo>
                    <a:pt x="2000250" y="561975"/>
                  </a:lnTo>
                  <a:cubicBezTo>
                    <a:pt x="2036762" y="561975"/>
                    <a:pt x="2083593" y="557213"/>
                    <a:pt x="2109787" y="561975"/>
                  </a:cubicBezTo>
                  <a:cubicBezTo>
                    <a:pt x="2135981" y="566737"/>
                    <a:pt x="2101057" y="585788"/>
                    <a:pt x="2157413" y="590550"/>
                  </a:cubicBezTo>
                  <a:cubicBezTo>
                    <a:pt x="2213769" y="595312"/>
                    <a:pt x="2351087" y="590550"/>
                    <a:pt x="2447924" y="590550"/>
                  </a:cubicBezTo>
                  <a:lnTo>
                    <a:pt x="2452687" y="633412"/>
                  </a:lnTo>
                  <a:lnTo>
                    <a:pt x="2500312" y="633412"/>
                  </a:lnTo>
                  <a:lnTo>
                    <a:pt x="2514600" y="647700"/>
                  </a:lnTo>
                  <a:lnTo>
                    <a:pt x="2586037" y="647700"/>
                  </a:lnTo>
                  <a:lnTo>
                    <a:pt x="2586037" y="647700"/>
                  </a:lnTo>
                  <a:lnTo>
                    <a:pt x="2586037" y="685800"/>
                  </a:lnTo>
                  <a:lnTo>
                    <a:pt x="2667000" y="685800"/>
                  </a:lnTo>
                  <a:lnTo>
                    <a:pt x="2667000" y="714375"/>
                  </a:lnTo>
                  <a:lnTo>
                    <a:pt x="2757487" y="714375"/>
                  </a:lnTo>
                  <a:lnTo>
                    <a:pt x="2757487" y="747712"/>
                  </a:lnTo>
                  <a:lnTo>
                    <a:pt x="2852737" y="747712"/>
                  </a:lnTo>
                  <a:lnTo>
                    <a:pt x="2852737" y="771525"/>
                  </a:lnTo>
                  <a:lnTo>
                    <a:pt x="2962275" y="771525"/>
                  </a:lnTo>
                  <a:lnTo>
                    <a:pt x="2962275" y="809625"/>
                  </a:lnTo>
                  <a:lnTo>
                    <a:pt x="3014662" y="809625"/>
                  </a:lnTo>
                  <a:lnTo>
                    <a:pt x="3014662" y="833437"/>
                  </a:lnTo>
                  <a:lnTo>
                    <a:pt x="3052762" y="833437"/>
                  </a:lnTo>
                  <a:lnTo>
                    <a:pt x="3052762" y="876300"/>
                  </a:lnTo>
                  <a:lnTo>
                    <a:pt x="3119437" y="876300"/>
                  </a:lnTo>
                  <a:lnTo>
                    <a:pt x="3119437" y="919162"/>
                  </a:lnTo>
                  <a:lnTo>
                    <a:pt x="3267075" y="919162"/>
                  </a:lnTo>
                  <a:lnTo>
                    <a:pt x="3267075" y="952500"/>
                  </a:lnTo>
                  <a:lnTo>
                    <a:pt x="3362325" y="952500"/>
                  </a:lnTo>
                  <a:lnTo>
                    <a:pt x="3362325" y="981075"/>
                  </a:lnTo>
                  <a:lnTo>
                    <a:pt x="3676650" y="981075"/>
                  </a:lnTo>
                  <a:lnTo>
                    <a:pt x="3676650" y="1014412"/>
                  </a:lnTo>
                  <a:lnTo>
                    <a:pt x="3724275" y="1014412"/>
                  </a:lnTo>
                  <a:lnTo>
                    <a:pt x="3724275" y="1071562"/>
                  </a:lnTo>
                  <a:lnTo>
                    <a:pt x="3762375" y="1071562"/>
                  </a:lnTo>
                  <a:lnTo>
                    <a:pt x="3762375" y="1071562"/>
                  </a:lnTo>
                  <a:lnTo>
                    <a:pt x="3781425" y="1090612"/>
                  </a:lnTo>
                  <a:lnTo>
                    <a:pt x="3829050" y="1090612"/>
                  </a:lnTo>
                  <a:lnTo>
                    <a:pt x="3829050" y="1128712"/>
                  </a:lnTo>
                  <a:cubicBezTo>
                    <a:pt x="3859212" y="1128712"/>
                    <a:pt x="3903662" y="1126331"/>
                    <a:pt x="3919537" y="1128712"/>
                  </a:cubicBezTo>
                  <a:cubicBezTo>
                    <a:pt x="3935412" y="1131093"/>
                    <a:pt x="3906837" y="1140618"/>
                    <a:pt x="3924299" y="1142999"/>
                  </a:cubicBezTo>
                  <a:cubicBezTo>
                    <a:pt x="3941761" y="1145380"/>
                    <a:pt x="3990974" y="1142999"/>
                    <a:pt x="4024312" y="1142999"/>
                  </a:cubicBezTo>
                  <a:lnTo>
                    <a:pt x="4033837" y="1209675"/>
                  </a:lnTo>
                  <a:lnTo>
                    <a:pt x="4171950" y="1209675"/>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0">
                <a:solidFill>
                  <a:srgbClr val="FFFFFF"/>
                </a:solidFill>
                <a:latin typeface="Arial" panose="020B0604020202020204"/>
              </a:endParaRPr>
            </a:p>
          </p:txBody>
        </p:sp>
        <p:sp>
          <p:nvSpPr>
            <p:cNvPr id="153" name="Freeform 138">
              <a:extLst>
                <a:ext uri="{FF2B5EF4-FFF2-40B4-BE49-F238E27FC236}">
                  <a16:creationId xmlns:a16="http://schemas.microsoft.com/office/drawing/2014/main" id="{D60A2D0E-70D3-4DE7-AA0C-EE88BBF4234E}"/>
                </a:ext>
              </a:extLst>
            </p:cNvPr>
            <p:cNvSpPr/>
            <p:nvPr/>
          </p:nvSpPr>
          <p:spPr>
            <a:xfrm>
              <a:off x="1832162" y="2632047"/>
              <a:ext cx="4071938" cy="347662"/>
            </a:xfrm>
            <a:custGeom>
              <a:avLst/>
              <a:gdLst>
                <a:gd name="connsiteX0" fmla="*/ 0 w 4071938"/>
                <a:gd name="connsiteY0" fmla="*/ 0 h 347662"/>
                <a:gd name="connsiteX1" fmla="*/ 76200 w 4071938"/>
                <a:gd name="connsiteY1" fmla="*/ 0 h 347662"/>
                <a:gd name="connsiteX2" fmla="*/ 76200 w 4071938"/>
                <a:gd name="connsiteY2" fmla="*/ 19050 h 347662"/>
                <a:gd name="connsiteX3" fmla="*/ 481013 w 4071938"/>
                <a:gd name="connsiteY3" fmla="*/ 19050 h 347662"/>
                <a:gd name="connsiteX4" fmla="*/ 509588 w 4071938"/>
                <a:gd name="connsiteY4" fmla="*/ 19050 h 347662"/>
                <a:gd name="connsiteX5" fmla="*/ 776288 w 4071938"/>
                <a:gd name="connsiteY5" fmla="*/ 19050 h 347662"/>
                <a:gd name="connsiteX6" fmla="*/ 804863 w 4071938"/>
                <a:gd name="connsiteY6" fmla="*/ 47625 h 347662"/>
                <a:gd name="connsiteX7" fmla="*/ 1233488 w 4071938"/>
                <a:gd name="connsiteY7" fmla="*/ 47625 h 347662"/>
                <a:gd name="connsiteX8" fmla="*/ 1266825 w 4071938"/>
                <a:gd name="connsiteY8" fmla="*/ 47625 h 347662"/>
                <a:gd name="connsiteX9" fmla="*/ 1262063 w 4071938"/>
                <a:gd name="connsiteY9" fmla="*/ 57150 h 347662"/>
                <a:gd name="connsiteX10" fmla="*/ 1557338 w 4071938"/>
                <a:gd name="connsiteY10" fmla="*/ 57150 h 347662"/>
                <a:gd name="connsiteX11" fmla="*/ 1571625 w 4071938"/>
                <a:gd name="connsiteY11" fmla="*/ 71437 h 347662"/>
                <a:gd name="connsiteX12" fmla="*/ 1914525 w 4071938"/>
                <a:gd name="connsiteY12" fmla="*/ 71437 h 347662"/>
                <a:gd name="connsiteX13" fmla="*/ 1914525 w 4071938"/>
                <a:gd name="connsiteY13" fmla="*/ 95250 h 347662"/>
                <a:gd name="connsiteX14" fmla="*/ 2105025 w 4071938"/>
                <a:gd name="connsiteY14" fmla="*/ 95250 h 347662"/>
                <a:gd name="connsiteX15" fmla="*/ 2119313 w 4071938"/>
                <a:gd name="connsiteY15" fmla="*/ 109538 h 347662"/>
                <a:gd name="connsiteX16" fmla="*/ 2252663 w 4071938"/>
                <a:gd name="connsiteY16" fmla="*/ 109538 h 347662"/>
                <a:gd name="connsiteX17" fmla="*/ 2271712 w 4071938"/>
                <a:gd name="connsiteY17" fmla="*/ 128587 h 347662"/>
                <a:gd name="connsiteX18" fmla="*/ 2362200 w 4071938"/>
                <a:gd name="connsiteY18" fmla="*/ 128587 h 347662"/>
                <a:gd name="connsiteX19" fmla="*/ 2376488 w 4071938"/>
                <a:gd name="connsiteY19" fmla="*/ 142875 h 347662"/>
                <a:gd name="connsiteX20" fmla="*/ 2471738 w 4071938"/>
                <a:gd name="connsiteY20" fmla="*/ 142875 h 347662"/>
                <a:gd name="connsiteX21" fmla="*/ 2486025 w 4071938"/>
                <a:gd name="connsiteY21" fmla="*/ 157162 h 347662"/>
                <a:gd name="connsiteX22" fmla="*/ 2581275 w 4071938"/>
                <a:gd name="connsiteY22" fmla="*/ 157162 h 347662"/>
                <a:gd name="connsiteX23" fmla="*/ 2595563 w 4071938"/>
                <a:gd name="connsiteY23" fmla="*/ 171450 h 347662"/>
                <a:gd name="connsiteX24" fmla="*/ 2595563 w 4071938"/>
                <a:gd name="connsiteY24" fmla="*/ 171450 h 347662"/>
                <a:gd name="connsiteX25" fmla="*/ 2647950 w 4071938"/>
                <a:gd name="connsiteY25" fmla="*/ 171450 h 347662"/>
                <a:gd name="connsiteX26" fmla="*/ 2771775 w 4071938"/>
                <a:gd name="connsiteY26" fmla="*/ 171450 h 347662"/>
                <a:gd name="connsiteX27" fmla="*/ 2795587 w 4071938"/>
                <a:gd name="connsiteY27" fmla="*/ 195262 h 347662"/>
                <a:gd name="connsiteX28" fmla="*/ 2924175 w 4071938"/>
                <a:gd name="connsiteY28" fmla="*/ 195262 h 347662"/>
                <a:gd name="connsiteX29" fmla="*/ 2933700 w 4071938"/>
                <a:gd name="connsiteY29" fmla="*/ 204787 h 347662"/>
                <a:gd name="connsiteX30" fmla="*/ 3033713 w 4071938"/>
                <a:gd name="connsiteY30" fmla="*/ 204787 h 347662"/>
                <a:gd name="connsiteX31" fmla="*/ 3033713 w 4071938"/>
                <a:gd name="connsiteY31" fmla="*/ 204787 h 347662"/>
                <a:gd name="connsiteX32" fmla="*/ 3048000 w 4071938"/>
                <a:gd name="connsiteY32" fmla="*/ 228600 h 347662"/>
                <a:gd name="connsiteX33" fmla="*/ 3228975 w 4071938"/>
                <a:gd name="connsiteY33" fmla="*/ 228600 h 347662"/>
                <a:gd name="connsiteX34" fmla="*/ 3243262 w 4071938"/>
                <a:gd name="connsiteY34" fmla="*/ 242887 h 347662"/>
                <a:gd name="connsiteX35" fmla="*/ 3338513 w 4071938"/>
                <a:gd name="connsiteY35" fmla="*/ 242887 h 347662"/>
                <a:gd name="connsiteX36" fmla="*/ 3338513 w 4071938"/>
                <a:gd name="connsiteY36" fmla="*/ 261937 h 347662"/>
                <a:gd name="connsiteX37" fmla="*/ 3386138 w 4071938"/>
                <a:gd name="connsiteY37" fmla="*/ 261937 h 347662"/>
                <a:gd name="connsiteX38" fmla="*/ 3395663 w 4071938"/>
                <a:gd name="connsiteY38" fmla="*/ 271462 h 347662"/>
                <a:gd name="connsiteX39" fmla="*/ 3524250 w 4071938"/>
                <a:gd name="connsiteY39" fmla="*/ 271462 h 347662"/>
                <a:gd name="connsiteX40" fmla="*/ 3538538 w 4071938"/>
                <a:gd name="connsiteY40" fmla="*/ 285750 h 347662"/>
                <a:gd name="connsiteX41" fmla="*/ 3676650 w 4071938"/>
                <a:gd name="connsiteY41" fmla="*/ 285750 h 347662"/>
                <a:gd name="connsiteX42" fmla="*/ 3695700 w 4071938"/>
                <a:gd name="connsiteY42" fmla="*/ 304800 h 347662"/>
                <a:gd name="connsiteX43" fmla="*/ 3786188 w 4071938"/>
                <a:gd name="connsiteY43" fmla="*/ 304800 h 347662"/>
                <a:gd name="connsiteX44" fmla="*/ 3800475 w 4071938"/>
                <a:gd name="connsiteY44" fmla="*/ 319087 h 347662"/>
                <a:gd name="connsiteX45" fmla="*/ 3886200 w 4071938"/>
                <a:gd name="connsiteY45" fmla="*/ 319087 h 347662"/>
                <a:gd name="connsiteX46" fmla="*/ 3900488 w 4071938"/>
                <a:gd name="connsiteY46" fmla="*/ 333375 h 347662"/>
                <a:gd name="connsiteX47" fmla="*/ 3981450 w 4071938"/>
                <a:gd name="connsiteY47" fmla="*/ 333375 h 347662"/>
                <a:gd name="connsiteX48" fmla="*/ 3995737 w 4071938"/>
                <a:gd name="connsiteY48" fmla="*/ 347662 h 347662"/>
                <a:gd name="connsiteX49" fmla="*/ 4038600 w 4071938"/>
                <a:gd name="connsiteY49" fmla="*/ 347662 h 347662"/>
                <a:gd name="connsiteX50" fmla="*/ 4071938 w 4071938"/>
                <a:gd name="connsiteY50" fmla="*/ 347662 h 347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71938" h="347662">
                  <a:moveTo>
                    <a:pt x="0" y="0"/>
                  </a:moveTo>
                  <a:lnTo>
                    <a:pt x="76200" y="0"/>
                  </a:lnTo>
                  <a:lnTo>
                    <a:pt x="76200" y="19050"/>
                  </a:lnTo>
                  <a:lnTo>
                    <a:pt x="481013" y="19050"/>
                  </a:lnTo>
                  <a:lnTo>
                    <a:pt x="509588" y="19050"/>
                  </a:lnTo>
                  <a:lnTo>
                    <a:pt x="776288" y="19050"/>
                  </a:lnTo>
                  <a:lnTo>
                    <a:pt x="804863" y="47625"/>
                  </a:lnTo>
                  <a:lnTo>
                    <a:pt x="1233488" y="47625"/>
                  </a:lnTo>
                  <a:lnTo>
                    <a:pt x="1266825" y="47625"/>
                  </a:lnTo>
                  <a:lnTo>
                    <a:pt x="1262063" y="57150"/>
                  </a:lnTo>
                  <a:lnTo>
                    <a:pt x="1557338" y="57150"/>
                  </a:lnTo>
                  <a:lnTo>
                    <a:pt x="1571625" y="71437"/>
                  </a:lnTo>
                  <a:lnTo>
                    <a:pt x="1914525" y="71437"/>
                  </a:lnTo>
                  <a:lnTo>
                    <a:pt x="1914525" y="95250"/>
                  </a:lnTo>
                  <a:lnTo>
                    <a:pt x="2105025" y="95250"/>
                  </a:lnTo>
                  <a:lnTo>
                    <a:pt x="2119313" y="109538"/>
                  </a:lnTo>
                  <a:lnTo>
                    <a:pt x="2252663" y="109538"/>
                  </a:lnTo>
                  <a:lnTo>
                    <a:pt x="2271712" y="128587"/>
                  </a:lnTo>
                  <a:lnTo>
                    <a:pt x="2362200" y="128587"/>
                  </a:lnTo>
                  <a:lnTo>
                    <a:pt x="2376488" y="142875"/>
                  </a:lnTo>
                  <a:lnTo>
                    <a:pt x="2471738" y="142875"/>
                  </a:lnTo>
                  <a:lnTo>
                    <a:pt x="2486025" y="157162"/>
                  </a:lnTo>
                  <a:lnTo>
                    <a:pt x="2581275" y="157162"/>
                  </a:lnTo>
                  <a:lnTo>
                    <a:pt x="2595563" y="171450"/>
                  </a:lnTo>
                  <a:lnTo>
                    <a:pt x="2595563" y="171450"/>
                  </a:lnTo>
                  <a:lnTo>
                    <a:pt x="2647950" y="171450"/>
                  </a:lnTo>
                  <a:lnTo>
                    <a:pt x="2771775" y="171450"/>
                  </a:lnTo>
                  <a:lnTo>
                    <a:pt x="2795587" y="195262"/>
                  </a:lnTo>
                  <a:lnTo>
                    <a:pt x="2924175" y="195262"/>
                  </a:lnTo>
                  <a:lnTo>
                    <a:pt x="2933700" y="204787"/>
                  </a:lnTo>
                  <a:lnTo>
                    <a:pt x="3033713" y="204787"/>
                  </a:lnTo>
                  <a:lnTo>
                    <a:pt x="3033713" y="204787"/>
                  </a:lnTo>
                  <a:lnTo>
                    <a:pt x="3048000" y="228600"/>
                  </a:lnTo>
                  <a:lnTo>
                    <a:pt x="3228975" y="228600"/>
                  </a:lnTo>
                  <a:lnTo>
                    <a:pt x="3243262" y="242887"/>
                  </a:lnTo>
                  <a:lnTo>
                    <a:pt x="3338513" y="242887"/>
                  </a:lnTo>
                  <a:lnTo>
                    <a:pt x="3338513" y="261937"/>
                  </a:lnTo>
                  <a:lnTo>
                    <a:pt x="3386138" y="261937"/>
                  </a:lnTo>
                  <a:lnTo>
                    <a:pt x="3395663" y="271462"/>
                  </a:lnTo>
                  <a:lnTo>
                    <a:pt x="3524250" y="271462"/>
                  </a:lnTo>
                  <a:lnTo>
                    <a:pt x="3538538" y="285750"/>
                  </a:lnTo>
                  <a:lnTo>
                    <a:pt x="3676650" y="285750"/>
                  </a:lnTo>
                  <a:lnTo>
                    <a:pt x="3695700" y="304800"/>
                  </a:lnTo>
                  <a:lnTo>
                    <a:pt x="3786188" y="304800"/>
                  </a:lnTo>
                  <a:lnTo>
                    <a:pt x="3800475" y="319087"/>
                  </a:lnTo>
                  <a:lnTo>
                    <a:pt x="3886200" y="319087"/>
                  </a:lnTo>
                  <a:lnTo>
                    <a:pt x="3900488" y="333375"/>
                  </a:lnTo>
                  <a:lnTo>
                    <a:pt x="3981450" y="333375"/>
                  </a:lnTo>
                  <a:lnTo>
                    <a:pt x="3995737" y="347662"/>
                  </a:lnTo>
                  <a:lnTo>
                    <a:pt x="4038600" y="347662"/>
                  </a:lnTo>
                  <a:lnTo>
                    <a:pt x="4071938" y="347662"/>
                  </a:lnTo>
                </a:path>
              </a:pathLst>
            </a:custGeom>
            <a:noFill/>
            <a:ln w="28575">
              <a:solidFill>
                <a:srgbClr val="0D37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0">
                <a:solidFill>
                  <a:srgbClr val="FFFFFF"/>
                </a:solidFill>
                <a:latin typeface="Arial" panose="020B0604020202020204"/>
              </a:endParaRPr>
            </a:p>
          </p:txBody>
        </p:sp>
        <p:sp>
          <p:nvSpPr>
            <p:cNvPr id="154" name="Rectangle 153">
              <a:extLst>
                <a:ext uri="{FF2B5EF4-FFF2-40B4-BE49-F238E27FC236}">
                  <a16:creationId xmlns:a16="http://schemas.microsoft.com/office/drawing/2014/main" id="{29729DBA-2BDF-4E98-B9DD-D2E3CB4279C4}"/>
                </a:ext>
              </a:extLst>
            </p:cNvPr>
            <p:cNvSpPr/>
            <p:nvPr/>
          </p:nvSpPr>
          <p:spPr>
            <a:xfrm>
              <a:off x="1907126" y="4721470"/>
              <a:ext cx="137160" cy="13716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0">
                <a:solidFill>
                  <a:srgbClr val="FFFFFF"/>
                </a:solidFill>
                <a:latin typeface="Arial" panose="020B0604020202020204"/>
              </a:endParaRPr>
            </a:p>
          </p:txBody>
        </p:sp>
        <p:sp>
          <p:nvSpPr>
            <p:cNvPr id="155" name="Rectangle 154">
              <a:extLst>
                <a:ext uri="{FF2B5EF4-FFF2-40B4-BE49-F238E27FC236}">
                  <a16:creationId xmlns:a16="http://schemas.microsoft.com/office/drawing/2014/main" id="{97DAD312-81D6-42DD-ADEF-E14BD774A3F9}"/>
                </a:ext>
              </a:extLst>
            </p:cNvPr>
            <p:cNvSpPr/>
            <p:nvPr/>
          </p:nvSpPr>
          <p:spPr>
            <a:xfrm>
              <a:off x="2022173" y="4659245"/>
              <a:ext cx="3375545" cy="279966"/>
            </a:xfrm>
            <a:prstGeom prst="rect">
              <a:avLst/>
            </a:prstGeom>
          </p:spPr>
          <p:txBody>
            <a:bodyPr wrap="none">
              <a:spAutoFit/>
            </a:bodyPr>
            <a:lstStyle/>
            <a:p>
              <a:pPr defTabSz="685783">
                <a:defRPr/>
              </a:pPr>
              <a:r>
                <a:rPr lang="en-US" sz="900" dirty="0">
                  <a:solidFill>
                    <a:srgbClr val="000000"/>
                  </a:solidFill>
                  <a:latin typeface="Arial" panose="020B0604020202020204"/>
                </a:rPr>
                <a:t>Change in </a:t>
              </a:r>
              <a:r>
                <a:rPr lang="en-US" sz="900" dirty="0">
                  <a:latin typeface="Arial" panose="020B0604020202020204"/>
                </a:rPr>
                <a:t>eGFR slope of &lt; -5mL/min/1.73 m</a:t>
              </a:r>
              <a:r>
                <a:rPr lang="en-US" sz="900" baseline="30000" dirty="0">
                  <a:latin typeface="Arial" panose="020B0604020202020204"/>
                </a:rPr>
                <a:t>2</a:t>
              </a:r>
              <a:r>
                <a:rPr lang="en-US" sz="900" dirty="0">
                  <a:latin typeface="Arial" panose="020B0604020202020204"/>
                </a:rPr>
                <a:t>/year</a:t>
              </a:r>
            </a:p>
          </p:txBody>
        </p:sp>
        <p:sp>
          <p:nvSpPr>
            <p:cNvPr id="156" name="Rectangle 155">
              <a:extLst>
                <a:ext uri="{FF2B5EF4-FFF2-40B4-BE49-F238E27FC236}">
                  <a16:creationId xmlns:a16="http://schemas.microsoft.com/office/drawing/2014/main" id="{FA7091A9-9E79-4743-BDEA-56F1168036EB}"/>
                </a:ext>
              </a:extLst>
            </p:cNvPr>
            <p:cNvSpPr/>
            <p:nvPr/>
          </p:nvSpPr>
          <p:spPr>
            <a:xfrm>
              <a:off x="1907126" y="4949679"/>
              <a:ext cx="137160" cy="137160"/>
            </a:xfrm>
            <a:prstGeom prst="rect">
              <a:avLst/>
            </a:prstGeom>
            <a:solidFill>
              <a:srgbClr val="0D3759"/>
            </a:solidFill>
            <a:ln w="9525">
              <a:solidFill>
                <a:srgbClr val="0D37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0">
                <a:solidFill>
                  <a:srgbClr val="FFFFFF"/>
                </a:solidFill>
                <a:latin typeface="Arial" panose="020B0604020202020204"/>
              </a:endParaRPr>
            </a:p>
          </p:txBody>
        </p:sp>
      </p:grpSp>
      <p:sp>
        <p:nvSpPr>
          <p:cNvPr id="157" name="Rectangle 156">
            <a:extLst>
              <a:ext uri="{FF2B5EF4-FFF2-40B4-BE49-F238E27FC236}">
                <a16:creationId xmlns:a16="http://schemas.microsoft.com/office/drawing/2014/main" id="{AB4377EE-95B1-4745-8F20-2A276CD08D51}"/>
              </a:ext>
            </a:extLst>
          </p:cNvPr>
          <p:cNvSpPr/>
          <p:nvPr/>
        </p:nvSpPr>
        <p:spPr>
          <a:xfrm>
            <a:off x="4583042" y="1954997"/>
            <a:ext cx="4218059" cy="1985159"/>
          </a:xfrm>
          <a:prstGeom prst="rect">
            <a:avLst/>
          </a:prstGeom>
        </p:spPr>
        <p:txBody>
          <a:bodyPr wrap="square">
            <a:spAutoFit/>
          </a:bodyPr>
          <a:lstStyle/>
          <a:p>
            <a:pPr marL="171446" indent="-171446">
              <a:spcBef>
                <a:spcPts val="900"/>
              </a:spcBef>
              <a:buClr>
                <a:srgbClr val="7F134C"/>
              </a:buClr>
              <a:buFont typeface="Arial" panose="020B0604020202020204" pitchFamily="34" charset="0"/>
              <a:buChar char="•"/>
            </a:pPr>
            <a:r>
              <a:rPr lang="en-US" sz="1350" dirty="0"/>
              <a:t>This study assessed the association between renal function patterns and the occurrence of CV events in 1140 patients</a:t>
            </a:r>
            <a:r>
              <a:rPr lang="en-US" sz="1350" b="1" dirty="0"/>
              <a:t> with type 2 diabetes</a:t>
            </a:r>
          </a:p>
          <a:p>
            <a:pPr marL="171446" indent="-171446">
              <a:spcBef>
                <a:spcPts val="900"/>
              </a:spcBef>
              <a:buClr>
                <a:srgbClr val="7F134C"/>
              </a:buClr>
              <a:buFont typeface="Arial" panose="020B0604020202020204" pitchFamily="34" charset="0"/>
              <a:buChar char="•"/>
            </a:pPr>
            <a:r>
              <a:rPr lang="en-US" sz="1350" dirty="0"/>
              <a:t>Rapid renal function deterioration was defined as an eGFR slope less than -5 mL/min/1.73 m</a:t>
            </a:r>
            <a:r>
              <a:rPr lang="en-US" sz="1350" baseline="30000" dirty="0"/>
              <a:t>2</a:t>
            </a:r>
            <a:r>
              <a:rPr lang="en-US" sz="1350" dirty="0"/>
              <a:t>/year.</a:t>
            </a:r>
          </a:p>
          <a:p>
            <a:pPr marL="171446" indent="-171446">
              <a:spcBef>
                <a:spcPts val="900"/>
              </a:spcBef>
              <a:buClr>
                <a:srgbClr val="7F134C"/>
              </a:buClr>
              <a:buFont typeface="Arial" panose="020B0604020202020204" pitchFamily="34" charset="0"/>
              <a:buChar char="•"/>
            </a:pPr>
            <a:r>
              <a:rPr lang="en-US" sz="1350" dirty="0"/>
              <a:t>A more rapid renal function decline was associated with a </a:t>
            </a:r>
            <a:r>
              <a:rPr lang="en-US" sz="1350" b="1" dirty="0">
                <a:solidFill>
                  <a:schemeClr val="accent1"/>
                </a:solidFill>
              </a:rPr>
              <a:t>higher risk of occurrence of MACE and lower probability of CV survival </a:t>
            </a:r>
          </a:p>
        </p:txBody>
      </p:sp>
      <p:sp>
        <p:nvSpPr>
          <p:cNvPr id="64" name="TextBox 63">
            <a:extLst>
              <a:ext uri="{FF2B5EF4-FFF2-40B4-BE49-F238E27FC236}">
                <a16:creationId xmlns:a16="http://schemas.microsoft.com/office/drawing/2014/main" id="{3B135F8C-EE2C-4931-983D-0F55FFB3073D}"/>
              </a:ext>
            </a:extLst>
          </p:cNvPr>
          <p:cNvSpPr txBox="1"/>
          <p:nvPr/>
        </p:nvSpPr>
        <p:spPr>
          <a:xfrm rot="16200000">
            <a:off x="-609460" y="3548972"/>
            <a:ext cx="2384794" cy="230832"/>
          </a:xfrm>
          <a:prstGeom prst="rect">
            <a:avLst/>
          </a:prstGeom>
          <a:noFill/>
        </p:spPr>
        <p:txBody>
          <a:bodyPr wrap="square" rtlCol="0">
            <a:spAutoFit/>
          </a:bodyPr>
          <a:lstStyle/>
          <a:p>
            <a:pPr algn="ctr" defTabSz="685783">
              <a:defRPr/>
            </a:pPr>
            <a:r>
              <a:rPr lang="en-US" sz="900" b="1" dirty="0">
                <a:solidFill>
                  <a:srgbClr val="000000"/>
                </a:solidFill>
                <a:latin typeface="Arial" panose="020B0604020202020204"/>
              </a:rPr>
              <a:t>Probability of Survival (K-M)</a:t>
            </a:r>
          </a:p>
        </p:txBody>
      </p:sp>
    </p:spTree>
    <p:extLst>
      <p:ext uri="{BB962C8B-B14F-4D97-AF65-F5344CB8AC3E}">
        <p14:creationId xmlns:p14="http://schemas.microsoft.com/office/powerpoint/2010/main" val="3340987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DDDCF-CAF1-4399-99D3-D1BC56C32D60}"/>
              </a:ext>
            </a:extLst>
          </p:cNvPr>
          <p:cNvSpPr>
            <a:spLocks noGrp="1"/>
          </p:cNvSpPr>
          <p:nvPr>
            <p:ph type="title"/>
          </p:nvPr>
        </p:nvSpPr>
        <p:spPr>
          <a:xfrm>
            <a:off x="622515" y="897823"/>
            <a:ext cx="7886700" cy="994172"/>
          </a:xfrm>
        </p:spPr>
        <p:txBody>
          <a:bodyPr>
            <a:normAutofit fontScale="90000"/>
          </a:bodyPr>
          <a:lstStyle/>
          <a:p>
            <a:pPr algn="ctr"/>
            <a:r>
              <a:rPr lang="fr-FR" sz="2100" b="1" dirty="0">
                <a:latin typeface="+mn-lt"/>
              </a:rPr>
              <a:t>La diminution de l’</a:t>
            </a:r>
            <a:r>
              <a:rPr lang="fr-FR" sz="2100" b="1" dirty="0" err="1">
                <a:latin typeface="+mn-lt"/>
              </a:rPr>
              <a:t>eGFR</a:t>
            </a:r>
            <a:r>
              <a:rPr lang="fr-FR" sz="2100" b="1" dirty="0">
                <a:latin typeface="+mn-lt"/>
              </a:rPr>
              <a:t> et l’augmentation de l’albuminurie augmentent le risque de décès cardiovasculaire chez les patients diabétiques de type 2. </a:t>
            </a:r>
          </a:p>
        </p:txBody>
      </p:sp>
      <p:sp>
        <p:nvSpPr>
          <p:cNvPr id="4" name="Text Placeholder 3">
            <a:extLst>
              <a:ext uri="{FF2B5EF4-FFF2-40B4-BE49-F238E27FC236}">
                <a16:creationId xmlns:a16="http://schemas.microsoft.com/office/drawing/2014/main" id="{E3052822-4779-4A57-9FF6-2F27E6D09FDB}"/>
              </a:ext>
            </a:extLst>
          </p:cNvPr>
          <p:cNvSpPr>
            <a:spLocks noGrp="1"/>
          </p:cNvSpPr>
          <p:nvPr>
            <p:ph type="body" sz="quarter" idx="13"/>
          </p:nvPr>
        </p:nvSpPr>
        <p:spPr>
          <a:xfrm>
            <a:off x="1752600" y="5527937"/>
            <a:ext cx="7391400" cy="479593"/>
          </a:xfrm>
        </p:spPr>
        <p:txBody>
          <a:bodyPr/>
          <a:lstStyle/>
          <a:p>
            <a:pPr algn="r"/>
            <a:r>
              <a:rPr lang="en-GB" dirty="0"/>
              <a:t>ACR = albumin:</a:t>
            </a:r>
            <a:r>
              <a:rPr lang="en-US" dirty="0"/>
              <a:t>creatinine </a:t>
            </a:r>
            <a:r>
              <a:rPr lang="en-GB" dirty="0"/>
              <a:t>ratio; CV = cardiovascular; eGFR = estimated glomerular filtration rate; T2D = type 2 diabetes.</a:t>
            </a:r>
            <a:endParaRPr lang="en-US" dirty="0">
              <a:solidFill>
                <a:srgbClr val="000000"/>
              </a:solidFill>
              <a:cs typeface="Arial" charset="0"/>
            </a:endParaRPr>
          </a:p>
          <a:p>
            <a:pPr algn="r">
              <a:lnSpc>
                <a:spcPct val="100000"/>
              </a:lnSpc>
            </a:pPr>
            <a:r>
              <a:rPr lang="en-US" dirty="0">
                <a:solidFill>
                  <a:srgbClr val="000000"/>
                </a:solidFill>
                <a:cs typeface="Arial" charset="0"/>
              </a:rPr>
              <a:t>Fox C et al. </a:t>
            </a:r>
            <a:r>
              <a:rPr lang="en-US" i="1" dirty="0">
                <a:solidFill>
                  <a:srgbClr val="000000"/>
                </a:solidFill>
                <a:cs typeface="Arial" charset="0"/>
              </a:rPr>
              <a:t>Lancet.</a:t>
            </a:r>
            <a:r>
              <a:rPr lang="en-US" dirty="0">
                <a:solidFill>
                  <a:srgbClr val="000000"/>
                </a:solidFill>
                <a:cs typeface="Arial" charset="0"/>
              </a:rPr>
              <a:t> 2012;380:1662-1674.</a:t>
            </a:r>
            <a:endParaRPr lang="it-IT" dirty="0">
              <a:solidFill>
                <a:srgbClr val="000000"/>
              </a:solidFill>
              <a:cs typeface="Arial" charset="0"/>
            </a:endParaRPr>
          </a:p>
        </p:txBody>
      </p:sp>
      <p:grpSp>
        <p:nvGrpSpPr>
          <p:cNvPr id="7" name="Group 6">
            <a:extLst>
              <a:ext uri="{FF2B5EF4-FFF2-40B4-BE49-F238E27FC236}">
                <a16:creationId xmlns:a16="http://schemas.microsoft.com/office/drawing/2014/main" id="{088E1663-FD32-44F2-90D6-C24F64EEC641}"/>
              </a:ext>
            </a:extLst>
          </p:cNvPr>
          <p:cNvGrpSpPr/>
          <p:nvPr/>
        </p:nvGrpSpPr>
        <p:grpSpPr>
          <a:xfrm>
            <a:off x="245746" y="2286714"/>
            <a:ext cx="4181882" cy="3048842"/>
            <a:chOff x="161854" y="2042239"/>
            <a:chExt cx="5987486" cy="4233165"/>
          </a:xfrm>
        </p:grpSpPr>
        <p:sp>
          <p:nvSpPr>
            <p:cNvPr id="43" name="TextBox 42">
              <a:extLst>
                <a:ext uri="{FF2B5EF4-FFF2-40B4-BE49-F238E27FC236}">
                  <a16:creationId xmlns:a16="http://schemas.microsoft.com/office/drawing/2014/main" id="{3A8BA06E-4AC2-40D6-9EE6-7FD1857D386A}"/>
                </a:ext>
              </a:extLst>
            </p:cNvPr>
            <p:cNvSpPr txBox="1"/>
            <p:nvPr/>
          </p:nvSpPr>
          <p:spPr>
            <a:xfrm>
              <a:off x="2065570" y="5922854"/>
              <a:ext cx="2850583" cy="352550"/>
            </a:xfrm>
            <a:prstGeom prst="rect">
              <a:avLst/>
            </a:prstGeom>
            <a:noFill/>
          </p:spPr>
          <p:txBody>
            <a:bodyPr wrap="square" rtlCol="0">
              <a:spAutoFit/>
            </a:bodyPr>
            <a:lstStyle/>
            <a:p>
              <a:pPr algn="ctr" defTabSz="685783">
                <a:defRPr/>
              </a:pPr>
              <a:r>
                <a:rPr lang="en-GB" sz="1050" b="1" dirty="0">
                  <a:solidFill>
                    <a:srgbClr val="000000"/>
                  </a:solidFill>
                  <a:latin typeface="Arial"/>
                </a:rPr>
                <a:t>eGFR (mL/min per 1.73 m</a:t>
              </a:r>
              <a:r>
                <a:rPr lang="en-GB" sz="1050" b="1" baseline="30000" dirty="0">
                  <a:solidFill>
                    <a:srgbClr val="000000"/>
                  </a:solidFill>
                  <a:latin typeface="Arial"/>
                </a:rPr>
                <a:t>2</a:t>
              </a:r>
              <a:r>
                <a:rPr lang="en-GB" sz="1050" b="1" dirty="0">
                  <a:solidFill>
                    <a:srgbClr val="000000"/>
                  </a:solidFill>
                  <a:latin typeface="Arial"/>
                </a:rPr>
                <a:t>)</a:t>
              </a:r>
            </a:p>
          </p:txBody>
        </p:sp>
        <p:pic>
          <p:nvPicPr>
            <p:cNvPr id="44" name="Picture 43">
              <a:extLst>
                <a:ext uri="{FF2B5EF4-FFF2-40B4-BE49-F238E27FC236}">
                  <a16:creationId xmlns:a16="http://schemas.microsoft.com/office/drawing/2014/main" id="{F9BB46C1-72D1-47AB-B776-8AFF77FAE816}"/>
                </a:ext>
              </a:extLst>
            </p:cNvPr>
            <p:cNvPicPr>
              <a:picLocks noChangeAspect="1"/>
            </p:cNvPicPr>
            <p:nvPr/>
          </p:nvPicPr>
          <p:blipFill rotWithShape="1">
            <a:blip r:embed="rId3"/>
            <a:srcRect l="14152" t="7162" b="23196"/>
            <a:stretch/>
          </p:blipFill>
          <p:spPr>
            <a:xfrm>
              <a:off x="1055077" y="2175814"/>
              <a:ext cx="5094263" cy="2916691"/>
            </a:xfrm>
            <a:prstGeom prst="rect">
              <a:avLst/>
            </a:prstGeom>
          </p:spPr>
        </p:pic>
        <p:cxnSp>
          <p:nvCxnSpPr>
            <p:cNvPr id="45" name="Straight Connector 44">
              <a:extLst>
                <a:ext uri="{FF2B5EF4-FFF2-40B4-BE49-F238E27FC236}">
                  <a16:creationId xmlns:a16="http://schemas.microsoft.com/office/drawing/2014/main" id="{4556A5CF-C495-49C9-A7E6-8E21C504C437}"/>
                </a:ext>
              </a:extLst>
            </p:cNvPr>
            <p:cNvCxnSpPr/>
            <p:nvPr/>
          </p:nvCxnSpPr>
          <p:spPr>
            <a:xfrm>
              <a:off x="1113884" y="5576541"/>
              <a:ext cx="0" cy="792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FB494C88-2C06-462C-8FB7-E45C2DF1B237}"/>
                </a:ext>
              </a:extLst>
            </p:cNvPr>
            <p:cNvCxnSpPr/>
            <p:nvPr/>
          </p:nvCxnSpPr>
          <p:spPr>
            <a:xfrm>
              <a:off x="1786911" y="5576541"/>
              <a:ext cx="0" cy="792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A7F7C9D7-F350-4519-B7E4-105DC8D6637E}"/>
                </a:ext>
              </a:extLst>
            </p:cNvPr>
            <p:cNvCxnSpPr/>
            <p:nvPr/>
          </p:nvCxnSpPr>
          <p:spPr>
            <a:xfrm>
              <a:off x="2459938" y="5576541"/>
              <a:ext cx="0" cy="792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27EAA768-44A6-437A-BE81-110ADF73AF50}"/>
                </a:ext>
              </a:extLst>
            </p:cNvPr>
            <p:cNvCxnSpPr/>
            <p:nvPr/>
          </p:nvCxnSpPr>
          <p:spPr>
            <a:xfrm>
              <a:off x="3132965" y="5576541"/>
              <a:ext cx="0" cy="792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8037A74B-CEFF-4D24-ACB6-990EA6C712B3}"/>
                </a:ext>
              </a:extLst>
            </p:cNvPr>
            <p:cNvCxnSpPr/>
            <p:nvPr/>
          </p:nvCxnSpPr>
          <p:spPr>
            <a:xfrm>
              <a:off x="3805992" y="5576541"/>
              <a:ext cx="0" cy="792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6AAB0F11-AE5A-494F-974D-8118446042E1}"/>
                </a:ext>
              </a:extLst>
            </p:cNvPr>
            <p:cNvCxnSpPr/>
            <p:nvPr/>
          </p:nvCxnSpPr>
          <p:spPr>
            <a:xfrm>
              <a:off x="4479019" y="5576541"/>
              <a:ext cx="0" cy="792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D050BC4F-ED93-4F09-B781-C949FE117D13}"/>
                </a:ext>
              </a:extLst>
            </p:cNvPr>
            <p:cNvCxnSpPr/>
            <p:nvPr/>
          </p:nvCxnSpPr>
          <p:spPr>
            <a:xfrm>
              <a:off x="5152046" y="5576541"/>
              <a:ext cx="0" cy="792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DA69F8B3-C58A-45B0-A442-837FE9FC2583}"/>
                </a:ext>
              </a:extLst>
            </p:cNvPr>
            <p:cNvCxnSpPr/>
            <p:nvPr/>
          </p:nvCxnSpPr>
          <p:spPr>
            <a:xfrm>
              <a:off x="5825072" y="5576541"/>
              <a:ext cx="0" cy="792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4314D243-DB26-4E4B-9982-F4EBB9295A1D}"/>
                </a:ext>
              </a:extLst>
            </p:cNvPr>
            <p:cNvCxnSpPr/>
            <p:nvPr/>
          </p:nvCxnSpPr>
          <p:spPr>
            <a:xfrm flipH="1">
              <a:off x="907924" y="2175815"/>
              <a:ext cx="7152" cy="3405600"/>
            </a:xfrm>
            <a:prstGeom prst="line">
              <a:avLst/>
            </a:prstGeom>
            <a:noFill/>
            <a:ln w="9525" cap="flat" cmpd="sng" algn="ctr">
              <a:solidFill>
                <a:srgbClr val="000000"/>
              </a:solidFill>
              <a:prstDash val="solid"/>
            </a:ln>
            <a:effectLst/>
          </p:spPr>
        </p:cxnSp>
        <p:cxnSp>
          <p:nvCxnSpPr>
            <p:cNvPr id="54" name="Straight Connector 53">
              <a:extLst>
                <a:ext uri="{FF2B5EF4-FFF2-40B4-BE49-F238E27FC236}">
                  <a16:creationId xmlns:a16="http://schemas.microsoft.com/office/drawing/2014/main" id="{94BFE039-854D-47FA-8956-CE9103D44A40}"/>
                </a:ext>
              </a:extLst>
            </p:cNvPr>
            <p:cNvCxnSpPr/>
            <p:nvPr/>
          </p:nvCxnSpPr>
          <p:spPr>
            <a:xfrm>
              <a:off x="844609" y="2194868"/>
              <a:ext cx="79200" cy="0"/>
            </a:xfrm>
            <a:prstGeom prst="line">
              <a:avLst/>
            </a:prstGeom>
            <a:noFill/>
            <a:ln w="9525" cap="flat" cmpd="sng" algn="ctr">
              <a:solidFill>
                <a:srgbClr val="000000"/>
              </a:solidFill>
              <a:prstDash val="solid"/>
              <a:miter lim="800000"/>
            </a:ln>
            <a:effectLst/>
          </p:spPr>
        </p:cxnSp>
        <p:cxnSp>
          <p:nvCxnSpPr>
            <p:cNvPr id="55" name="Straight Connector 54">
              <a:extLst>
                <a:ext uri="{FF2B5EF4-FFF2-40B4-BE49-F238E27FC236}">
                  <a16:creationId xmlns:a16="http://schemas.microsoft.com/office/drawing/2014/main" id="{D775C8D4-8157-4BDA-A3F9-C1DE2E2C0E6C}"/>
                </a:ext>
              </a:extLst>
            </p:cNvPr>
            <p:cNvCxnSpPr/>
            <p:nvPr/>
          </p:nvCxnSpPr>
          <p:spPr>
            <a:xfrm>
              <a:off x="844609" y="2973425"/>
              <a:ext cx="79200" cy="0"/>
            </a:xfrm>
            <a:prstGeom prst="line">
              <a:avLst/>
            </a:prstGeom>
            <a:noFill/>
            <a:ln w="9525" cap="flat" cmpd="sng" algn="ctr">
              <a:solidFill>
                <a:srgbClr val="000000"/>
              </a:solidFill>
              <a:prstDash val="solid"/>
              <a:miter lim="800000"/>
            </a:ln>
            <a:effectLst/>
          </p:spPr>
        </p:cxnSp>
        <p:cxnSp>
          <p:nvCxnSpPr>
            <p:cNvPr id="56" name="Straight Connector 55">
              <a:extLst>
                <a:ext uri="{FF2B5EF4-FFF2-40B4-BE49-F238E27FC236}">
                  <a16:creationId xmlns:a16="http://schemas.microsoft.com/office/drawing/2014/main" id="{B210E6E8-F057-4932-BA99-CBE9460F5258}"/>
                </a:ext>
              </a:extLst>
            </p:cNvPr>
            <p:cNvCxnSpPr/>
            <p:nvPr/>
          </p:nvCxnSpPr>
          <p:spPr>
            <a:xfrm>
              <a:off x="844609" y="4054797"/>
              <a:ext cx="79200" cy="0"/>
            </a:xfrm>
            <a:prstGeom prst="line">
              <a:avLst/>
            </a:prstGeom>
            <a:noFill/>
            <a:ln w="9525" cap="flat" cmpd="sng" algn="ctr">
              <a:solidFill>
                <a:srgbClr val="000000"/>
              </a:solidFill>
              <a:prstDash val="solid"/>
              <a:miter lim="800000"/>
            </a:ln>
            <a:effectLst/>
          </p:spPr>
        </p:cxnSp>
        <p:cxnSp>
          <p:nvCxnSpPr>
            <p:cNvPr id="57" name="Straight Connector 56">
              <a:extLst>
                <a:ext uri="{FF2B5EF4-FFF2-40B4-BE49-F238E27FC236}">
                  <a16:creationId xmlns:a16="http://schemas.microsoft.com/office/drawing/2014/main" id="{B8E5813B-8273-47A0-9359-90E5A19E5491}"/>
                </a:ext>
              </a:extLst>
            </p:cNvPr>
            <p:cNvCxnSpPr/>
            <p:nvPr/>
          </p:nvCxnSpPr>
          <p:spPr>
            <a:xfrm>
              <a:off x="844609" y="4990448"/>
              <a:ext cx="79200" cy="0"/>
            </a:xfrm>
            <a:prstGeom prst="line">
              <a:avLst/>
            </a:prstGeom>
            <a:noFill/>
            <a:ln w="9525" cap="flat" cmpd="sng" algn="ctr">
              <a:solidFill>
                <a:srgbClr val="000000"/>
              </a:solidFill>
              <a:prstDash val="solid"/>
              <a:miter lim="800000"/>
            </a:ln>
            <a:effectLst/>
          </p:spPr>
        </p:cxnSp>
        <p:cxnSp>
          <p:nvCxnSpPr>
            <p:cNvPr id="58" name="Straight Connector 57">
              <a:extLst>
                <a:ext uri="{FF2B5EF4-FFF2-40B4-BE49-F238E27FC236}">
                  <a16:creationId xmlns:a16="http://schemas.microsoft.com/office/drawing/2014/main" id="{4CB87CCB-17B9-4DAA-805F-549349B10132}"/>
                </a:ext>
              </a:extLst>
            </p:cNvPr>
            <p:cNvCxnSpPr/>
            <p:nvPr/>
          </p:nvCxnSpPr>
          <p:spPr>
            <a:xfrm>
              <a:off x="844609" y="4469495"/>
              <a:ext cx="79200" cy="0"/>
            </a:xfrm>
            <a:prstGeom prst="line">
              <a:avLst/>
            </a:prstGeom>
            <a:noFill/>
            <a:ln w="9525" cap="flat" cmpd="sng" algn="ctr">
              <a:solidFill>
                <a:srgbClr val="000000"/>
              </a:solidFill>
              <a:prstDash val="solid"/>
              <a:miter lim="800000"/>
            </a:ln>
            <a:effectLst/>
          </p:spPr>
        </p:cxnSp>
        <p:sp>
          <p:nvSpPr>
            <p:cNvPr id="59" name="TextBox 58">
              <a:extLst>
                <a:ext uri="{FF2B5EF4-FFF2-40B4-BE49-F238E27FC236}">
                  <a16:creationId xmlns:a16="http://schemas.microsoft.com/office/drawing/2014/main" id="{73852660-97BC-42A0-BC06-3CACFE62E1D6}"/>
                </a:ext>
              </a:extLst>
            </p:cNvPr>
            <p:cNvSpPr txBox="1"/>
            <p:nvPr/>
          </p:nvSpPr>
          <p:spPr>
            <a:xfrm>
              <a:off x="473480" y="2042239"/>
              <a:ext cx="394900" cy="296552"/>
            </a:xfrm>
            <a:prstGeom prst="rect">
              <a:avLst/>
            </a:prstGeom>
            <a:noFill/>
          </p:spPr>
          <p:txBody>
            <a:bodyPr wrap="square" rtlCol="0" anchor="ctr">
              <a:spAutoFit/>
            </a:bodyPr>
            <a:lstStyle/>
            <a:p>
              <a:pPr algn="r" defTabSz="685783">
                <a:defRPr/>
              </a:pPr>
              <a:r>
                <a:rPr lang="en-GB" sz="788" b="1" dirty="0">
                  <a:solidFill>
                    <a:srgbClr val="000000"/>
                  </a:solidFill>
                  <a:latin typeface="Arial"/>
                </a:rPr>
                <a:t>8</a:t>
              </a:r>
            </a:p>
          </p:txBody>
        </p:sp>
        <p:sp>
          <p:nvSpPr>
            <p:cNvPr id="60" name="TextBox 59">
              <a:extLst>
                <a:ext uri="{FF2B5EF4-FFF2-40B4-BE49-F238E27FC236}">
                  <a16:creationId xmlns:a16="http://schemas.microsoft.com/office/drawing/2014/main" id="{6CD3E821-03E1-4809-A67F-5E220AF59148}"/>
                </a:ext>
              </a:extLst>
            </p:cNvPr>
            <p:cNvSpPr txBox="1"/>
            <p:nvPr/>
          </p:nvSpPr>
          <p:spPr>
            <a:xfrm>
              <a:off x="331317" y="4318279"/>
              <a:ext cx="537063" cy="296552"/>
            </a:xfrm>
            <a:prstGeom prst="rect">
              <a:avLst/>
            </a:prstGeom>
            <a:noFill/>
          </p:spPr>
          <p:txBody>
            <a:bodyPr wrap="square" rtlCol="0" anchor="ctr">
              <a:spAutoFit/>
            </a:bodyPr>
            <a:lstStyle/>
            <a:p>
              <a:pPr algn="r" defTabSz="685783">
                <a:defRPr/>
              </a:pPr>
              <a:r>
                <a:rPr lang="en-GB" sz="788" b="1" dirty="0">
                  <a:solidFill>
                    <a:srgbClr val="000000"/>
                  </a:solidFill>
                  <a:latin typeface="Arial"/>
                </a:rPr>
                <a:t>1.5</a:t>
              </a:r>
            </a:p>
          </p:txBody>
        </p:sp>
        <p:sp>
          <p:nvSpPr>
            <p:cNvPr id="61" name="TextBox 60">
              <a:extLst>
                <a:ext uri="{FF2B5EF4-FFF2-40B4-BE49-F238E27FC236}">
                  <a16:creationId xmlns:a16="http://schemas.microsoft.com/office/drawing/2014/main" id="{8435F89A-4227-4294-A296-43739FE7294E}"/>
                </a:ext>
              </a:extLst>
            </p:cNvPr>
            <p:cNvSpPr txBox="1"/>
            <p:nvPr/>
          </p:nvSpPr>
          <p:spPr>
            <a:xfrm>
              <a:off x="473480" y="3894061"/>
              <a:ext cx="394900" cy="296552"/>
            </a:xfrm>
            <a:prstGeom prst="rect">
              <a:avLst/>
            </a:prstGeom>
            <a:noFill/>
          </p:spPr>
          <p:txBody>
            <a:bodyPr wrap="square" rtlCol="0" anchor="ctr">
              <a:spAutoFit/>
            </a:bodyPr>
            <a:lstStyle/>
            <a:p>
              <a:pPr algn="r" defTabSz="685783">
                <a:defRPr/>
              </a:pPr>
              <a:r>
                <a:rPr lang="en-GB" sz="788" b="1" dirty="0">
                  <a:solidFill>
                    <a:srgbClr val="000000"/>
                  </a:solidFill>
                  <a:latin typeface="Arial"/>
                </a:rPr>
                <a:t>2</a:t>
              </a:r>
            </a:p>
          </p:txBody>
        </p:sp>
        <p:sp>
          <p:nvSpPr>
            <p:cNvPr id="62" name="TextBox 61">
              <a:extLst>
                <a:ext uri="{FF2B5EF4-FFF2-40B4-BE49-F238E27FC236}">
                  <a16:creationId xmlns:a16="http://schemas.microsoft.com/office/drawing/2014/main" id="{6C055CAA-E594-43F3-AA10-215E4664A4C8}"/>
                </a:ext>
              </a:extLst>
            </p:cNvPr>
            <p:cNvSpPr txBox="1"/>
            <p:nvPr/>
          </p:nvSpPr>
          <p:spPr>
            <a:xfrm>
              <a:off x="473480" y="2808321"/>
              <a:ext cx="394900" cy="296552"/>
            </a:xfrm>
            <a:prstGeom prst="rect">
              <a:avLst/>
            </a:prstGeom>
            <a:noFill/>
          </p:spPr>
          <p:txBody>
            <a:bodyPr wrap="square" rtlCol="0" anchor="ctr">
              <a:spAutoFit/>
            </a:bodyPr>
            <a:lstStyle/>
            <a:p>
              <a:pPr algn="r" defTabSz="685783">
                <a:defRPr/>
              </a:pPr>
              <a:r>
                <a:rPr lang="en-GB" sz="788" b="1" dirty="0">
                  <a:solidFill>
                    <a:srgbClr val="000000"/>
                  </a:solidFill>
                  <a:latin typeface="Arial"/>
                </a:rPr>
                <a:t>4</a:t>
              </a:r>
            </a:p>
          </p:txBody>
        </p:sp>
        <p:sp>
          <p:nvSpPr>
            <p:cNvPr id="63" name="TextBox 62">
              <a:extLst>
                <a:ext uri="{FF2B5EF4-FFF2-40B4-BE49-F238E27FC236}">
                  <a16:creationId xmlns:a16="http://schemas.microsoft.com/office/drawing/2014/main" id="{B2B2E4DF-7F2F-4347-A0EF-030057B4BF0F}"/>
                </a:ext>
              </a:extLst>
            </p:cNvPr>
            <p:cNvSpPr txBox="1"/>
            <p:nvPr/>
          </p:nvSpPr>
          <p:spPr>
            <a:xfrm>
              <a:off x="473480" y="4841302"/>
              <a:ext cx="394900" cy="296552"/>
            </a:xfrm>
            <a:prstGeom prst="rect">
              <a:avLst/>
            </a:prstGeom>
            <a:noFill/>
          </p:spPr>
          <p:txBody>
            <a:bodyPr wrap="square" rtlCol="0" anchor="ctr">
              <a:spAutoFit/>
            </a:bodyPr>
            <a:lstStyle/>
            <a:p>
              <a:pPr algn="r" defTabSz="685783">
                <a:defRPr/>
              </a:pPr>
              <a:r>
                <a:rPr lang="en-GB" sz="788" b="1" dirty="0">
                  <a:solidFill>
                    <a:srgbClr val="000000"/>
                  </a:solidFill>
                  <a:latin typeface="Arial"/>
                </a:rPr>
                <a:t>1</a:t>
              </a:r>
            </a:p>
          </p:txBody>
        </p:sp>
        <p:sp>
          <p:nvSpPr>
            <p:cNvPr id="64" name="TextBox 63">
              <a:extLst>
                <a:ext uri="{FF2B5EF4-FFF2-40B4-BE49-F238E27FC236}">
                  <a16:creationId xmlns:a16="http://schemas.microsoft.com/office/drawing/2014/main" id="{34EC1B40-BD93-474A-81CC-D490DF915195}"/>
                </a:ext>
              </a:extLst>
            </p:cNvPr>
            <p:cNvSpPr txBox="1"/>
            <p:nvPr/>
          </p:nvSpPr>
          <p:spPr>
            <a:xfrm>
              <a:off x="473480" y="5436872"/>
              <a:ext cx="394900" cy="296552"/>
            </a:xfrm>
            <a:prstGeom prst="rect">
              <a:avLst/>
            </a:prstGeom>
            <a:noFill/>
          </p:spPr>
          <p:txBody>
            <a:bodyPr wrap="square" rtlCol="0" anchor="ctr">
              <a:spAutoFit/>
            </a:bodyPr>
            <a:lstStyle/>
            <a:p>
              <a:pPr algn="r" defTabSz="685783">
                <a:defRPr/>
              </a:pPr>
              <a:r>
                <a:rPr lang="en-GB" sz="788" b="1" dirty="0">
                  <a:solidFill>
                    <a:srgbClr val="000000"/>
                  </a:solidFill>
                  <a:latin typeface="Arial"/>
                </a:rPr>
                <a:t>0</a:t>
              </a:r>
            </a:p>
          </p:txBody>
        </p:sp>
        <p:sp>
          <p:nvSpPr>
            <p:cNvPr id="65" name="TextBox 64">
              <a:extLst>
                <a:ext uri="{FF2B5EF4-FFF2-40B4-BE49-F238E27FC236}">
                  <a16:creationId xmlns:a16="http://schemas.microsoft.com/office/drawing/2014/main" id="{1CBD7C84-1BC0-4CA1-A1FC-9812DF796635}"/>
                </a:ext>
              </a:extLst>
            </p:cNvPr>
            <p:cNvSpPr txBox="1"/>
            <p:nvPr/>
          </p:nvSpPr>
          <p:spPr>
            <a:xfrm>
              <a:off x="881602" y="5645854"/>
              <a:ext cx="468001" cy="320499"/>
            </a:xfrm>
            <a:prstGeom prst="rect">
              <a:avLst/>
            </a:prstGeom>
            <a:noFill/>
          </p:spPr>
          <p:txBody>
            <a:bodyPr wrap="square" rtlCol="0">
              <a:spAutoFit/>
            </a:bodyPr>
            <a:lstStyle/>
            <a:p>
              <a:pPr algn="ctr" defTabSz="685783">
                <a:defRPr/>
              </a:pPr>
              <a:r>
                <a:rPr lang="en-GB" sz="900" b="1" dirty="0">
                  <a:solidFill>
                    <a:srgbClr val="000000"/>
                  </a:solidFill>
                  <a:latin typeface="Arial"/>
                </a:rPr>
                <a:t>15</a:t>
              </a:r>
            </a:p>
          </p:txBody>
        </p:sp>
        <p:sp>
          <p:nvSpPr>
            <p:cNvPr id="66" name="TextBox 65">
              <a:extLst>
                <a:ext uri="{FF2B5EF4-FFF2-40B4-BE49-F238E27FC236}">
                  <a16:creationId xmlns:a16="http://schemas.microsoft.com/office/drawing/2014/main" id="{52F7A597-AC0E-45CE-A7F5-933EC6CAD72F}"/>
                </a:ext>
              </a:extLst>
            </p:cNvPr>
            <p:cNvSpPr txBox="1"/>
            <p:nvPr/>
          </p:nvSpPr>
          <p:spPr>
            <a:xfrm>
              <a:off x="1554030" y="5645854"/>
              <a:ext cx="468001" cy="320499"/>
            </a:xfrm>
            <a:prstGeom prst="rect">
              <a:avLst/>
            </a:prstGeom>
            <a:noFill/>
          </p:spPr>
          <p:txBody>
            <a:bodyPr wrap="square" rtlCol="0">
              <a:spAutoFit/>
            </a:bodyPr>
            <a:lstStyle/>
            <a:p>
              <a:pPr algn="ctr" defTabSz="685783">
                <a:defRPr/>
              </a:pPr>
              <a:r>
                <a:rPr lang="en-GB" sz="900" b="1" dirty="0">
                  <a:solidFill>
                    <a:srgbClr val="000000"/>
                  </a:solidFill>
                  <a:latin typeface="Arial"/>
                </a:rPr>
                <a:t>30</a:t>
              </a:r>
            </a:p>
          </p:txBody>
        </p:sp>
        <p:sp>
          <p:nvSpPr>
            <p:cNvPr id="67" name="TextBox 66">
              <a:extLst>
                <a:ext uri="{FF2B5EF4-FFF2-40B4-BE49-F238E27FC236}">
                  <a16:creationId xmlns:a16="http://schemas.microsoft.com/office/drawing/2014/main" id="{E89788AA-B93F-462E-85ED-6B12E9E0D55D}"/>
                </a:ext>
              </a:extLst>
            </p:cNvPr>
            <p:cNvSpPr txBox="1"/>
            <p:nvPr/>
          </p:nvSpPr>
          <p:spPr>
            <a:xfrm>
              <a:off x="2226457" y="5645854"/>
              <a:ext cx="468001" cy="320499"/>
            </a:xfrm>
            <a:prstGeom prst="rect">
              <a:avLst/>
            </a:prstGeom>
            <a:noFill/>
          </p:spPr>
          <p:txBody>
            <a:bodyPr wrap="square" rtlCol="0">
              <a:spAutoFit/>
            </a:bodyPr>
            <a:lstStyle/>
            <a:p>
              <a:pPr algn="ctr" defTabSz="685783">
                <a:defRPr/>
              </a:pPr>
              <a:r>
                <a:rPr lang="en-GB" sz="900" b="1" dirty="0">
                  <a:solidFill>
                    <a:srgbClr val="000000"/>
                  </a:solidFill>
                  <a:latin typeface="Arial"/>
                </a:rPr>
                <a:t>45</a:t>
              </a:r>
            </a:p>
          </p:txBody>
        </p:sp>
        <p:sp>
          <p:nvSpPr>
            <p:cNvPr id="68" name="TextBox 67">
              <a:extLst>
                <a:ext uri="{FF2B5EF4-FFF2-40B4-BE49-F238E27FC236}">
                  <a16:creationId xmlns:a16="http://schemas.microsoft.com/office/drawing/2014/main" id="{C3A905CE-196E-485E-BAC0-3EE825F59258}"/>
                </a:ext>
              </a:extLst>
            </p:cNvPr>
            <p:cNvSpPr txBox="1"/>
            <p:nvPr/>
          </p:nvSpPr>
          <p:spPr>
            <a:xfrm>
              <a:off x="2898881" y="5645854"/>
              <a:ext cx="468001" cy="320499"/>
            </a:xfrm>
            <a:prstGeom prst="rect">
              <a:avLst/>
            </a:prstGeom>
            <a:noFill/>
          </p:spPr>
          <p:txBody>
            <a:bodyPr wrap="square" rtlCol="0">
              <a:spAutoFit/>
            </a:bodyPr>
            <a:lstStyle/>
            <a:p>
              <a:pPr algn="ctr" defTabSz="685783">
                <a:defRPr/>
              </a:pPr>
              <a:r>
                <a:rPr lang="en-GB" sz="900" b="1" dirty="0">
                  <a:solidFill>
                    <a:srgbClr val="000000"/>
                  </a:solidFill>
                  <a:latin typeface="Arial"/>
                </a:rPr>
                <a:t>60</a:t>
              </a:r>
            </a:p>
          </p:txBody>
        </p:sp>
        <p:sp>
          <p:nvSpPr>
            <p:cNvPr id="69" name="TextBox 68">
              <a:extLst>
                <a:ext uri="{FF2B5EF4-FFF2-40B4-BE49-F238E27FC236}">
                  <a16:creationId xmlns:a16="http://schemas.microsoft.com/office/drawing/2014/main" id="{CEC28D64-041D-4B0E-B6E0-6E671FE56B3B}"/>
                </a:ext>
              </a:extLst>
            </p:cNvPr>
            <p:cNvSpPr txBox="1"/>
            <p:nvPr/>
          </p:nvSpPr>
          <p:spPr>
            <a:xfrm>
              <a:off x="3571307" y="5645854"/>
              <a:ext cx="468001" cy="320499"/>
            </a:xfrm>
            <a:prstGeom prst="rect">
              <a:avLst/>
            </a:prstGeom>
            <a:noFill/>
          </p:spPr>
          <p:txBody>
            <a:bodyPr wrap="square" rtlCol="0">
              <a:spAutoFit/>
            </a:bodyPr>
            <a:lstStyle/>
            <a:p>
              <a:pPr algn="ctr" defTabSz="685783">
                <a:defRPr/>
              </a:pPr>
              <a:r>
                <a:rPr lang="en-GB" sz="900" b="1" dirty="0">
                  <a:solidFill>
                    <a:srgbClr val="000000"/>
                  </a:solidFill>
                  <a:latin typeface="Arial"/>
                </a:rPr>
                <a:t>75</a:t>
              </a:r>
            </a:p>
          </p:txBody>
        </p:sp>
        <p:sp>
          <p:nvSpPr>
            <p:cNvPr id="70" name="TextBox 69">
              <a:extLst>
                <a:ext uri="{FF2B5EF4-FFF2-40B4-BE49-F238E27FC236}">
                  <a16:creationId xmlns:a16="http://schemas.microsoft.com/office/drawing/2014/main" id="{0F550906-8217-441B-B74D-B0C0F34CA861}"/>
                </a:ext>
              </a:extLst>
            </p:cNvPr>
            <p:cNvSpPr txBox="1"/>
            <p:nvPr/>
          </p:nvSpPr>
          <p:spPr>
            <a:xfrm>
              <a:off x="4243732" y="5645854"/>
              <a:ext cx="468001" cy="320499"/>
            </a:xfrm>
            <a:prstGeom prst="rect">
              <a:avLst/>
            </a:prstGeom>
            <a:noFill/>
          </p:spPr>
          <p:txBody>
            <a:bodyPr wrap="square" rtlCol="0">
              <a:spAutoFit/>
            </a:bodyPr>
            <a:lstStyle/>
            <a:p>
              <a:pPr algn="ctr" defTabSz="685783">
                <a:defRPr/>
              </a:pPr>
              <a:r>
                <a:rPr lang="en-GB" sz="900" b="1" dirty="0">
                  <a:solidFill>
                    <a:srgbClr val="000000"/>
                  </a:solidFill>
                  <a:latin typeface="Arial"/>
                </a:rPr>
                <a:t>90</a:t>
              </a:r>
            </a:p>
          </p:txBody>
        </p:sp>
        <p:sp>
          <p:nvSpPr>
            <p:cNvPr id="71" name="TextBox 70">
              <a:extLst>
                <a:ext uri="{FF2B5EF4-FFF2-40B4-BE49-F238E27FC236}">
                  <a16:creationId xmlns:a16="http://schemas.microsoft.com/office/drawing/2014/main" id="{E967101B-82BC-4D78-8A1E-DE4B63E3D5BB}"/>
                </a:ext>
              </a:extLst>
            </p:cNvPr>
            <p:cNvSpPr txBox="1"/>
            <p:nvPr/>
          </p:nvSpPr>
          <p:spPr>
            <a:xfrm>
              <a:off x="4916159" y="5645854"/>
              <a:ext cx="468001" cy="512799"/>
            </a:xfrm>
            <a:prstGeom prst="rect">
              <a:avLst/>
            </a:prstGeom>
            <a:noFill/>
          </p:spPr>
          <p:txBody>
            <a:bodyPr wrap="square" rtlCol="0">
              <a:spAutoFit/>
            </a:bodyPr>
            <a:lstStyle/>
            <a:p>
              <a:pPr algn="ctr" defTabSz="685783">
                <a:defRPr/>
              </a:pPr>
              <a:r>
                <a:rPr lang="en-GB" sz="900" b="1" dirty="0">
                  <a:solidFill>
                    <a:srgbClr val="000000"/>
                  </a:solidFill>
                  <a:latin typeface="Arial"/>
                </a:rPr>
                <a:t>105</a:t>
              </a:r>
            </a:p>
          </p:txBody>
        </p:sp>
        <p:sp>
          <p:nvSpPr>
            <p:cNvPr id="72" name="TextBox 71">
              <a:extLst>
                <a:ext uri="{FF2B5EF4-FFF2-40B4-BE49-F238E27FC236}">
                  <a16:creationId xmlns:a16="http://schemas.microsoft.com/office/drawing/2014/main" id="{9A621DB2-395D-4BC7-8DB5-3809502779C6}"/>
                </a:ext>
              </a:extLst>
            </p:cNvPr>
            <p:cNvSpPr txBox="1"/>
            <p:nvPr/>
          </p:nvSpPr>
          <p:spPr>
            <a:xfrm>
              <a:off x="5588585" y="5645854"/>
              <a:ext cx="468001" cy="512799"/>
            </a:xfrm>
            <a:prstGeom prst="rect">
              <a:avLst/>
            </a:prstGeom>
            <a:noFill/>
          </p:spPr>
          <p:txBody>
            <a:bodyPr wrap="square" rtlCol="0">
              <a:spAutoFit/>
            </a:bodyPr>
            <a:lstStyle/>
            <a:p>
              <a:pPr algn="ctr" defTabSz="685783">
                <a:defRPr/>
              </a:pPr>
              <a:r>
                <a:rPr lang="en-GB" sz="900" b="1" dirty="0">
                  <a:solidFill>
                    <a:srgbClr val="000000"/>
                  </a:solidFill>
                  <a:latin typeface="Arial"/>
                </a:rPr>
                <a:t>120</a:t>
              </a:r>
            </a:p>
          </p:txBody>
        </p:sp>
        <p:sp>
          <p:nvSpPr>
            <p:cNvPr id="73" name="TextBox 72">
              <a:extLst>
                <a:ext uri="{FF2B5EF4-FFF2-40B4-BE49-F238E27FC236}">
                  <a16:creationId xmlns:a16="http://schemas.microsoft.com/office/drawing/2014/main" id="{4AE88DB9-0DF1-4051-8B09-162C7A591852}"/>
                </a:ext>
              </a:extLst>
            </p:cNvPr>
            <p:cNvSpPr txBox="1"/>
            <p:nvPr/>
          </p:nvSpPr>
          <p:spPr>
            <a:xfrm>
              <a:off x="161854" y="2485814"/>
              <a:ext cx="495748" cy="2620638"/>
            </a:xfrm>
            <a:prstGeom prst="rect">
              <a:avLst/>
            </a:prstGeom>
            <a:noFill/>
          </p:spPr>
          <p:txBody>
            <a:bodyPr vert="vert270" wrap="square" rtlCol="0">
              <a:spAutoFit/>
            </a:bodyPr>
            <a:lstStyle/>
            <a:p>
              <a:pPr algn="ctr" defTabSz="685783">
                <a:defRPr/>
              </a:pPr>
              <a:r>
                <a:rPr lang="en-GB" sz="1050" b="1" dirty="0">
                  <a:solidFill>
                    <a:srgbClr val="000000"/>
                  </a:solidFill>
                  <a:latin typeface="Arial"/>
                </a:rPr>
                <a:t>Adjusted hazard ratio</a:t>
              </a:r>
            </a:p>
          </p:txBody>
        </p:sp>
        <p:cxnSp>
          <p:nvCxnSpPr>
            <p:cNvPr id="74" name="Straight Connector 73">
              <a:extLst>
                <a:ext uri="{FF2B5EF4-FFF2-40B4-BE49-F238E27FC236}">
                  <a16:creationId xmlns:a16="http://schemas.microsoft.com/office/drawing/2014/main" id="{8234B246-72D2-4ABA-B2BA-1D04362B151F}"/>
                </a:ext>
              </a:extLst>
            </p:cNvPr>
            <p:cNvCxnSpPr/>
            <p:nvPr/>
          </p:nvCxnSpPr>
          <p:spPr>
            <a:xfrm>
              <a:off x="844609" y="5580000"/>
              <a:ext cx="79200" cy="0"/>
            </a:xfrm>
            <a:prstGeom prst="line">
              <a:avLst/>
            </a:prstGeom>
            <a:noFill/>
            <a:ln w="9525" cap="flat" cmpd="sng" algn="ctr">
              <a:solidFill>
                <a:srgbClr val="000000"/>
              </a:solidFill>
              <a:prstDash val="solid"/>
              <a:miter lim="800000"/>
            </a:ln>
            <a:effectLst/>
          </p:spPr>
        </p:cxnSp>
        <p:grpSp>
          <p:nvGrpSpPr>
            <p:cNvPr id="75" name="Group 74">
              <a:extLst>
                <a:ext uri="{FF2B5EF4-FFF2-40B4-BE49-F238E27FC236}">
                  <a16:creationId xmlns:a16="http://schemas.microsoft.com/office/drawing/2014/main" id="{44EAC6A3-FDB9-4F44-B46A-C503BBFF7515}"/>
                </a:ext>
              </a:extLst>
            </p:cNvPr>
            <p:cNvGrpSpPr/>
            <p:nvPr/>
          </p:nvGrpSpPr>
          <p:grpSpPr>
            <a:xfrm>
              <a:off x="777750" y="5230126"/>
              <a:ext cx="263538" cy="102921"/>
              <a:chOff x="792039" y="5301569"/>
              <a:chExt cx="263538" cy="102921"/>
            </a:xfrm>
          </p:grpSpPr>
          <p:cxnSp>
            <p:nvCxnSpPr>
              <p:cNvPr id="77" name="Straight Connector 76">
                <a:extLst>
                  <a:ext uri="{FF2B5EF4-FFF2-40B4-BE49-F238E27FC236}">
                    <a16:creationId xmlns:a16="http://schemas.microsoft.com/office/drawing/2014/main" id="{7891BD57-B009-483B-9272-4C561DA2AEF0}"/>
                  </a:ext>
                </a:extLst>
              </p:cNvPr>
              <p:cNvCxnSpPr/>
              <p:nvPr/>
            </p:nvCxnSpPr>
            <p:spPr>
              <a:xfrm rot="19069184">
                <a:off x="792039" y="5354308"/>
                <a:ext cx="263538" cy="0"/>
              </a:xfrm>
              <a:prstGeom prst="line">
                <a:avLst/>
              </a:prstGeom>
              <a:noFill/>
              <a:ln w="104775" cap="flat" cmpd="sng" algn="ctr">
                <a:solidFill>
                  <a:schemeClr val="bg1"/>
                </a:solidFill>
                <a:prstDash val="solid"/>
                <a:miter lim="800000"/>
              </a:ln>
              <a:effectLst/>
            </p:spPr>
          </p:cxnSp>
          <p:cxnSp>
            <p:nvCxnSpPr>
              <p:cNvPr id="78" name="Straight Connector 77">
                <a:extLst>
                  <a:ext uri="{FF2B5EF4-FFF2-40B4-BE49-F238E27FC236}">
                    <a16:creationId xmlns:a16="http://schemas.microsoft.com/office/drawing/2014/main" id="{FD4129BB-F73E-48F0-84BB-1E5944122349}"/>
                  </a:ext>
                </a:extLst>
              </p:cNvPr>
              <p:cNvCxnSpPr/>
              <p:nvPr/>
            </p:nvCxnSpPr>
            <p:spPr>
              <a:xfrm rot="19069184">
                <a:off x="792039" y="5301569"/>
                <a:ext cx="263538" cy="0"/>
              </a:xfrm>
              <a:prstGeom prst="line">
                <a:avLst/>
              </a:prstGeom>
              <a:noFill/>
              <a:ln w="28575" cap="flat" cmpd="sng" algn="ctr">
                <a:solidFill>
                  <a:srgbClr val="000000"/>
                </a:solidFill>
                <a:prstDash val="solid"/>
                <a:miter lim="800000"/>
              </a:ln>
              <a:effectLst/>
            </p:spPr>
          </p:cxnSp>
          <p:cxnSp>
            <p:nvCxnSpPr>
              <p:cNvPr id="79" name="Straight Connector 78">
                <a:extLst>
                  <a:ext uri="{FF2B5EF4-FFF2-40B4-BE49-F238E27FC236}">
                    <a16:creationId xmlns:a16="http://schemas.microsoft.com/office/drawing/2014/main" id="{E9E77EF0-2978-4ED7-9625-A3547F3EB835}"/>
                  </a:ext>
                </a:extLst>
              </p:cNvPr>
              <p:cNvCxnSpPr/>
              <p:nvPr/>
            </p:nvCxnSpPr>
            <p:spPr>
              <a:xfrm rot="19069184">
                <a:off x="792039" y="5404490"/>
                <a:ext cx="263538" cy="0"/>
              </a:xfrm>
              <a:prstGeom prst="line">
                <a:avLst/>
              </a:prstGeom>
              <a:noFill/>
              <a:ln w="28575" cap="flat" cmpd="sng" algn="ctr">
                <a:solidFill>
                  <a:srgbClr val="000000"/>
                </a:solidFill>
                <a:prstDash val="solid"/>
                <a:miter lim="800000"/>
              </a:ln>
              <a:effectLst/>
            </p:spPr>
          </p:cxnSp>
        </p:grpSp>
        <p:cxnSp>
          <p:nvCxnSpPr>
            <p:cNvPr id="76" name="Straight Connector 75">
              <a:extLst>
                <a:ext uri="{FF2B5EF4-FFF2-40B4-BE49-F238E27FC236}">
                  <a16:creationId xmlns:a16="http://schemas.microsoft.com/office/drawing/2014/main" id="{EAED5E3D-5007-4B46-9632-E6A46EDDE01A}"/>
                </a:ext>
              </a:extLst>
            </p:cNvPr>
            <p:cNvCxnSpPr/>
            <p:nvPr/>
          </p:nvCxnSpPr>
          <p:spPr>
            <a:xfrm>
              <a:off x="907924" y="5579269"/>
              <a:ext cx="4928400" cy="0"/>
            </a:xfrm>
            <a:prstGeom prst="line">
              <a:avLst/>
            </a:prstGeom>
            <a:noFill/>
            <a:ln w="9525" cap="flat" cmpd="sng" algn="ctr">
              <a:solidFill>
                <a:srgbClr val="000000"/>
              </a:solidFill>
              <a:prstDash val="solid"/>
              <a:miter lim="800000"/>
            </a:ln>
            <a:effectLst/>
          </p:spPr>
        </p:cxnSp>
      </p:grpSp>
      <p:grpSp>
        <p:nvGrpSpPr>
          <p:cNvPr id="8" name="Group 7">
            <a:extLst>
              <a:ext uri="{FF2B5EF4-FFF2-40B4-BE49-F238E27FC236}">
                <a16:creationId xmlns:a16="http://schemas.microsoft.com/office/drawing/2014/main" id="{CD52D8B3-1E63-4B13-AE02-96B353D13278}"/>
              </a:ext>
            </a:extLst>
          </p:cNvPr>
          <p:cNvGrpSpPr/>
          <p:nvPr/>
        </p:nvGrpSpPr>
        <p:grpSpPr>
          <a:xfrm>
            <a:off x="4432153" y="2282765"/>
            <a:ext cx="4321511" cy="3052792"/>
            <a:chOff x="5951255" y="2036755"/>
            <a:chExt cx="6187404" cy="4238649"/>
          </a:xfrm>
        </p:grpSpPr>
        <p:pic>
          <p:nvPicPr>
            <p:cNvPr id="9" name="Picture 8">
              <a:extLst>
                <a:ext uri="{FF2B5EF4-FFF2-40B4-BE49-F238E27FC236}">
                  <a16:creationId xmlns:a16="http://schemas.microsoft.com/office/drawing/2014/main" id="{34546730-4908-4DB1-BC5C-5B28CECAB83C}"/>
                </a:ext>
              </a:extLst>
            </p:cNvPr>
            <p:cNvPicPr>
              <a:picLocks noChangeAspect="1"/>
            </p:cNvPicPr>
            <p:nvPr/>
          </p:nvPicPr>
          <p:blipFill rotWithShape="1">
            <a:blip r:embed="rId4"/>
            <a:srcRect l="12576" t="6074" b="14698"/>
            <a:stretch/>
          </p:blipFill>
          <p:spPr>
            <a:xfrm>
              <a:off x="6865620" y="2175815"/>
              <a:ext cx="5273039" cy="3279764"/>
            </a:xfrm>
            <a:prstGeom prst="rect">
              <a:avLst/>
            </a:prstGeom>
          </p:spPr>
        </p:pic>
        <p:grpSp>
          <p:nvGrpSpPr>
            <p:cNvPr id="10" name="Group 9">
              <a:extLst>
                <a:ext uri="{FF2B5EF4-FFF2-40B4-BE49-F238E27FC236}">
                  <a16:creationId xmlns:a16="http://schemas.microsoft.com/office/drawing/2014/main" id="{E779EA52-EF64-4759-BAC5-A0B798DEB9D2}"/>
                </a:ext>
              </a:extLst>
            </p:cNvPr>
            <p:cNvGrpSpPr/>
            <p:nvPr/>
          </p:nvGrpSpPr>
          <p:grpSpPr>
            <a:xfrm>
              <a:off x="5951255" y="2036755"/>
              <a:ext cx="5952196" cy="4238649"/>
              <a:chOff x="5951255" y="2036755"/>
              <a:chExt cx="5952196" cy="4238649"/>
            </a:xfrm>
          </p:grpSpPr>
          <p:cxnSp>
            <p:nvCxnSpPr>
              <p:cNvPr id="11" name="Straight Connector 10">
                <a:extLst>
                  <a:ext uri="{FF2B5EF4-FFF2-40B4-BE49-F238E27FC236}">
                    <a16:creationId xmlns:a16="http://schemas.microsoft.com/office/drawing/2014/main" id="{A9A395C0-FD36-4F2A-BF24-9A6747FD742B}"/>
                  </a:ext>
                </a:extLst>
              </p:cNvPr>
              <p:cNvCxnSpPr/>
              <p:nvPr/>
            </p:nvCxnSpPr>
            <p:spPr>
              <a:xfrm>
                <a:off x="6725948" y="2189384"/>
                <a:ext cx="1877" cy="3395441"/>
              </a:xfrm>
              <a:prstGeom prst="line">
                <a:avLst/>
              </a:prstGeom>
              <a:noFill/>
              <a:ln w="9525" cap="flat" cmpd="sng" algn="ctr">
                <a:solidFill>
                  <a:srgbClr val="000000"/>
                </a:solidFill>
                <a:prstDash val="solid"/>
              </a:ln>
              <a:effectLst/>
            </p:spPr>
          </p:cxnSp>
          <p:cxnSp>
            <p:nvCxnSpPr>
              <p:cNvPr id="12" name="Straight Connector 11">
                <a:extLst>
                  <a:ext uri="{FF2B5EF4-FFF2-40B4-BE49-F238E27FC236}">
                    <a16:creationId xmlns:a16="http://schemas.microsoft.com/office/drawing/2014/main" id="{54473282-9D4F-48FF-A0E2-F23A1494D9D4}"/>
                  </a:ext>
                </a:extLst>
              </p:cNvPr>
              <p:cNvCxnSpPr/>
              <p:nvPr/>
            </p:nvCxnSpPr>
            <p:spPr>
              <a:xfrm flipV="1">
                <a:off x="6719888" y="5584031"/>
                <a:ext cx="4895850" cy="1"/>
              </a:xfrm>
              <a:prstGeom prst="line">
                <a:avLst/>
              </a:prstGeom>
              <a:ln w="9525">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C3F9B899-541D-449D-94B4-440995E1F62D}"/>
                  </a:ext>
                </a:extLst>
              </p:cNvPr>
              <p:cNvCxnSpPr/>
              <p:nvPr/>
            </p:nvCxnSpPr>
            <p:spPr>
              <a:xfrm>
                <a:off x="6646748" y="2189384"/>
                <a:ext cx="79200" cy="0"/>
              </a:xfrm>
              <a:prstGeom prst="line">
                <a:avLst/>
              </a:prstGeom>
              <a:noFill/>
              <a:ln w="9525" cap="flat" cmpd="sng" algn="ctr">
                <a:solidFill>
                  <a:srgbClr val="000000"/>
                </a:solidFill>
                <a:prstDash val="solid"/>
                <a:miter lim="800000"/>
              </a:ln>
              <a:effectLst/>
            </p:spPr>
          </p:cxnSp>
          <p:cxnSp>
            <p:nvCxnSpPr>
              <p:cNvPr id="14" name="Straight Connector 13">
                <a:extLst>
                  <a:ext uri="{FF2B5EF4-FFF2-40B4-BE49-F238E27FC236}">
                    <a16:creationId xmlns:a16="http://schemas.microsoft.com/office/drawing/2014/main" id="{2EA287B3-77DE-45ED-8528-4D16A4F08937}"/>
                  </a:ext>
                </a:extLst>
              </p:cNvPr>
              <p:cNvCxnSpPr/>
              <p:nvPr/>
            </p:nvCxnSpPr>
            <p:spPr>
              <a:xfrm>
                <a:off x="6646748" y="2967941"/>
                <a:ext cx="79200" cy="0"/>
              </a:xfrm>
              <a:prstGeom prst="line">
                <a:avLst/>
              </a:prstGeom>
              <a:noFill/>
              <a:ln w="9525" cap="flat" cmpd="sng" algn="ctr">
                <a:solidFill>
                  <a:srgbClr val="000000"/>
                </a:solidFill>
                <a:prstDash val="solid"/>
                <a:miter lim="800000"/>
              </a:ln>
              <a:effectLst/>
            </p:spPr>
          </p:cxnSp>
          <p:cxnSp>
            <p:nvCxnSpPr>
              <p:cNvPr id="15" name="Straight Connector 14">
                <a:extLst>
                  <a:ext uri="{FF2B5EF4-FFF2-40B4-BE49-F238E27FC236}">
                    <a16:creationId xmlns:a16="http://schemas.microsoft.com/office/drawing/2014/main" id="{20303FEE-C40C-4B85-8F7B-91773EEA1626}"/>
                  </a:ext>
                </a:extLst>
              </p:cNvPr>
              <p:cNvCxnSpPr/>
              <p:nvPr/>
            </p:nvCxnSpPr>
            <p:spPr>
              <a:xfrm>
                <a:off x="6646748" y="4044449"/>
                <a:ext cx="79200" cy="0"/>
              </a:xfrm>
              <a:prstGeom prst="line">
                <a:avLst/>
              </a:prstGeom>
              <a:noFill/>
              <a:ln w="9525" cap="flat" cmpd="sng" algn="ctr">
                <a:solidFill>
                  <a:srgbClr val="000000"/>
                </a:solidFill>
                <a:prstDash val="solid"/>
                <a:miter lim="800000"/>
              </a:ln>
              <a:effectLst/>
            </p:spPr>
          </p:cxnSp>
          <p:cxnSp>
            <p:nvCxnSpPr>
              <p:cNvPr id="16" name="Straight Connector 15">
                <a:extLst>
                  <a:ext uri="{FF2B5EF4-FFF2-40B4-BE49-F238E27FC236}">
                    <a16:creationId xmlns:a16="http://schemas.microsoft.com/office/drawing/2014/main" id="{94AFA15A-E425-4ACA-AE38-BF98F76A3BD2}"/>
                  </a:ext>
                </a:extLst>
              </p:cNvPr>
              <p:cNvCxnSpPr/>
              <p:nvPr/>
            </p:nvCxnSpPr>
            <p:spPr>
              <a:xfrm>
                <a:off x="6646748" y="4984964"/>
                <a:ext cx="79200" cy="0"/>
              </a:xfrm>
              <a:prstGeom prst="line">
                <a:avLst/>
              </a:prstGeom>
              <a:noFill/>
              <a:ln w="9525" cap="flat" cmpd="sng" algn="ctr">
                <a:solidFill>
                  <a:srgbClr val="000000"/>
                </a:solidFill>
                <a:prstDash val="solid"/>
                <a:miter lim="800000"/>
              </a:ln>
              <a:effectLst/>
            </p:spPr>
          </p:cxnSp>
          <p:cxnSp>
            <p:nvCxnSpPr>
              <p:cNvPr id="17" name="Straight Connector 16">
                <a:extLst>
                  <a:ext uri="{FF2B5EF4-FFF2-40B4-BE49-F238E27FC236}">
                    <a16:creationId xmlns:a16="http://schemas.microsoft.com/office/drawing/2014/main" id="{DE3D19DD-3206-4DAC-88E5-2D8B3778278A}"/>
                  </a:ext>
                </a:extLst>
              </p:cNvPr>
              <p:cNvCxnSpPr/>
              <p:nvPr/>
            </p:nvCxnSpPr>
            <p:spPr>
              <a:xfrm>
                <a:off x="6646748" y="4462524"/>
                <a:ext cx="79200" cy="0"/>
              </a:xfrm>
              <a:prstGeom prst="line">
                <a:avLst/>
              </a:prstGeom>
              <a:noFill/>
              <a:ln w="9525" cap="flat" cmpd="sng" algn="ctr">
                <a:solidFill>
                  <a:srgbClr val="000000"/>
                </a:solidFill>
                <a:prstDash val="solid"/>
                <a:miter lim="800000"/>
              </a:ln>
              <a:effectLst/>
            </p:spPr>
          </p:cxnSp>
          <p:sp>
            <p:nvSpPr>
              <p:cNvPr id="18" name="TextBox 17">
                <a:extLst>
                  <a:ext uri="{FF2B5EF4-FFF2-40B4-BE49-F238E27FC236}">
                    <a16:creationId xmlns:a16="http://schemas.microsoft.com/office/drawing/2014/main" id="{F8AB3E9E-4016-435D-A4BC-91D39E029CB0}"/>
                  </a:ext>
                </a:extLst>
              </p:cNvPr>
              <p:cNvSpPr txBox="1"/>
              <p:nvPr/>
            </p:nvSpPr>
            <p:spPr>
              <a:xfrm>
                <a:off x="6282277" y="2036755"/>
                <a:ext cx="394900" cy="296552"/>
              </a:xfrm>
              <a:prstGeom prst="rect">
                <a:avLst/>
              </a:prstGeom>
              <a:noFill/>
            </p:spPr>
            <p:txBody>
              <a:bodyPr wrap="square" rtlCol="0" anchor="ctr">
                <a:spAutoFit/>
              </a:bodyPr>
              <a:lstStyle/>
              <a:p>
                <a:pPr algn="r" defTabSz="685783">
                  <a:defRPr/>
                </a:pPr>
                <a:r>
                  <a:rPr lang="en-GB" sz="788" b="1" dirty="0">
                    <a:solidFill>
                      <a:srgbClr val="000000"/>
                    </a:solidFill>
                    <a:latin typeface="Arial"/>
                  </a:rPr>
                  <a:t>8</a:t>
                </a:r>
              </a:p>
            </p:txBody>
          </p:sp>
          <p:sp>
            <p:nvSpPr>
              <p:cNvPr id="19" name="TextBox 18">
                <a:extLst>
                  <a:ext uri="{FF2B5EF4-FFF2-40B4-BE49-F238E27FC236}">
                    <a16:creationId xmlns:a16="http://schemas.microsoft.com/office/drawing/2014/main" id="{A7DC53D5-F543-414D-B146-CE14453F918C}"/>
                  </a:ext>
                </a:extLst>
              </p:cNvPr>
              <p:cNvSpPr txBox="1"/>
              <p:nvPr/>
            </p:nvSpPr>
            <p:spPr>
              <a:xfrm>
                <a:off x="6190283" y="4311176"/>
                <a:ext cx="486893" cy="296552"/>
              </a:xfrm>
              <a:prstGeom prst="rect">
                <a:avLst/>
              </a:prstGeom>
              <a:noFill/>
            </p:spPr>
            <p:txBody>
              <a:bodyPr wrap="square" rtlCol="0" anchor="ctr">
                <a:spAutoFit/>
              </a:bodyPr>
              <a:lstStyle/>
              <a:p>
                <a:pPr algn="r" defTabSz="685783">
                  <a:defRPr/>
                </a:pPr>
                <a:r>
                  <a:rPr lang="en-GB" sz="788" b="1" dirty="0">
                    <a:solidFill>
                      <a:srgbClr val="000000"/>
                    </a:solidFill>
                    <a:latin typeface="Arial"/>
                  </a:rPr>
                  <a:t>1.5</a:t>
                </a:r>
              </a:p>
            </p:txBody>
          </p:sp>
          <p:sp>
            <p:nvSpPr>
              <p:cNvPr id="20" name="TextBox 19">
                <a:extLst>
                  <a:ext uri="{FF2B5EF4-FFF2-40B4-BE49-F238E27FC236}">
                    <a16:creationId xmlns:a16="http://schemas.microsoft.com/office/drawing/2014/main" id="{E705A2D3-158E-4C1B-A91C-775D66C1C2F1}"/>
                  </a:ext>
                </a:extLst>
              </p:cNvPr>
              <p:cNvSpPr txBox="1"/>
              <p:nvPr/>
            </p:nvSpPr>
            <p:spPr>
              <a:xfrm>
                <a:off x="6242438" y="3880979"/>
                <a:ext cx="434739" cy="296552"/>
              </a:xfrm>
              <a:prstGeom prst="rect">
                <a:avLst/>
              </a:prstGeom>
              <a:noFill/>
            </p:spPr>
            <p:txBody>
              <a:bodyPr wrap="square" rtlCol="0" anchor="ctr">
                <a:spAutoFit/>
              </a:bodyPr>
              <a:lstStyle/>
              <a:p>
                <a:pPr algn="r" defTabSz="685783">
                  <a:defRPr/>
                </a:pPr>
                <a:r>
                  <a:rPr lang="en-GB" sz="788" b="1" dirty="0">
                    <a:solidFill>
                      <a:srgbClr val="000000"/>
                    </a:solidFill>
                    <a:latin typeface="Arial"/>
                  </a:rPr>
                  <a:t>2</a:t>
                </a:r>
              </a:p>
            </p:txBody>
          </p:sp>
          <p:sp>
            <p:nvSpPr>
              <p:cNvPr id="21" name="TextBox 20">
                <a:extLst>
                  <a:ext uri="{FF2B5EF4-FFF2-40B4-BE49-F238E27FC236}">
                    <a16:creationId xmlns:a16="http://schemas.microsoft.com/office/drawing/2014/main" id="{A6F1BDC6-E977-43DA-A1D7-657E871EB66C}"/>
                  </a:ext>
                </a:extLst>
              </p:cNvPr>
              <p:cNvSpPr txBox="1"/>
              <p:nvPr/>
            </p:nvSpPr>
            <p:spPr>
              <a:xfrm>
                <a:off x="6282277" y="2802838"/>
                <a:ext cx="394900" cy="296552"/>
              </a:xfrm>
              <a:prstGeom prst="rect">
                <a:avLst/>
              </a:prstGeom>
              <a:noFill/>
            </p:spPr>
            <p:txBody>
              <a:bodyPr wrap="square" rtlCol="0" anchor="ctr">
                <a:spAutoFit/>
              </a:bodyPr>
              <a:lstStyle/>
              <a:p>
                <a:pPr algn="r" defTabSz="685783">
                  <a:defRPr/>
                </a:pPr>
                <a:r>
                  <a:rPr lang="en-GB" sz="788" b="1" dirty="0">
                    <a:solidFill>
                      <a:srgbClr val="000000"/>
                    </a:solidFill>
                    <a:latin typeface="Arial"/>
                  </a:rPr>
                  <a:t>4</a:t>
                </a:r>
              </a:p>
            </p:txBody>
          </p:sp>
          <p:sp>
            <p:nvSpPr>
              <p:cNvPr id="22" name="TextBox 21">
                <a:extLst>
                  <a:ext uri="{FF2B5EF4-FFF2-40B4-BE49-F238E27FC236}">
                    <a16:creationId xmlns:a16="http://schemas.microsoft.com/office/drawing/2014/main" id="{84B9C913-2FDE-4A47-95C8-5A479677C494}"/>
                  </a:ext>
                </a:extLst>
              </p:cNvPr>
              <p:cNvSpPr txBox="1"/>
              <p:nvPr/>
            </p:nvSpPr>
            <p:spPr>
              <a:xfrm>
                <a:off x="6282277" y="4835816"/>
                <a:ext cx="394900" cy="296552"/>
              </a:xfrm>
              <a:prstGeom prst="rect">
                <a:avLst/>
              </a:prstGeom>
              <a:noFill/>
            </p:spPr>
            <p:txBody>
              <a:bodyPr wrap="square" rtlCol="0" anchor="ctr">
                <a:spAutoFit/>
              </a:bodyPr>
              <a:lstStyle/>
              <a:p>
                <a:pPr algn="r" defTabSz="685783">
                  <a:defRPr/>
                </a:pPr>
                <a:r>
                  <a:rPr lang="en-GB" sz="788" b="1" dirty="0">
                    <a:solidFill>
                      <a:srgbClr val="000000"/>
                    </a:solidFill>
                    <a:latin typeface="Arial"/>
                  </a:rPr>
                  <a:t>1</a:t>
                </a:r>
              </a:p>
            </p:txBody>
          </p:sp>
          <p:sp>
            <p:nvSpPr>
              <p:cNvPr id="23" name="TextBox 22">
                <a:extLst>
                  <a:ext uri="{FF2B5EF4-FFF2-40B4-BE49-F238E27FC236}">
                    <a16:creationId xmlns:a16="http://schemas.microsoft.com/office/drawing/2014/main" id="{9BDD3D92-C30D-4F0A-947A-43641BBCD22D}"/>
                  </a:ext>
                </a:extLst>
              </p:cNvPr>
              <p:cNvSpPr txBox="1"/>
              <p:nvPr/>
            </p:nvSpPr>
            <p:spPr>
              <a:xfrm>
                <a:off x="6282277" y="5431386"/>
                <a:ext cx="394900" cy="296552"/>
              </a:xfrm>
              <a:prstGeom prst="rect">
                <a:avLst/>
              </a:prstGeom>
              <a:noFill/>
            </p:spPr>
            <p:txBody>
              <a:bodyPr wrap="square" rtlCol="0" anchor="ctr">
                <a:spAutoFit/>
              </a:bodyPr>
              <a:lstStyle/>
              <a:p>
                <a:pPr algn="r" defTabSz="685783">
                  <a:defRPr/>
                </a:pPr>
                <a:r>
                  <a:rPr lang="en-GB" sz="788" b="1" dirty="0">
                    <a:solidFill>
                      <a:srgbClr val="000000"/>
                    </a:solidFill>
                    <a:latin typeface="Arial"/>
                  </a:rPr>
                  <a:t>0</a:t>
                </a:r>
              </a:p>
            </p:txBody>
          </p:sp>
          <p:cxnSp>
            <p:nvCxnSpPr>
              <p:cNvPr id="24" name="Straight Connector 23">
                <a:extLst>
                  <a:ext uri="{FF2B5EF4-FFF2-40B4-BE49-F238E27FC236}">
                    <a16:creationId xmlns:a16="http://schemas.microsoft.com/office/drawing/2014/main" id="{FB5144C8-54A7-473D-9117-CA1882967ABE}"/>
                  </a:ext>
                </a:extLst>
              </p:cNvPr>
              <p:cNvCxnSpPr/>
              <p:nvPr/>
            </p:nvCxnSpPr>
            <p:spPr>
              <a:xfrm>
                <a:off x="6905715" y="5576400"/>
                <a:ext cx="0" cy="792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F4B89DA-1288-45F8-9CD5-EA43662D9655}"/>
                  </a:ext>
                </a:extLst>
              </p:cNvPr>
              <p:cNvCxnSpPr/>
              <p:nvPr/>
            </p:nvCxnSpPr>
            <p:spPr>
              <a:xfrm>
                <a:off x="7593070" y="5576400"/>
                <a:ext cx="0" cy="792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5C49838F-F3B5-48AC-8312-226F1A47EF4B}"/>
                  </a:ext>
                </a:extLst>
              </p:cNvPr>
              <p:cNvCxnSpPr/>
              <p:nvPr/>
            </p:nvCxnSpPr>
            <p:spPr>
              <a:xfrm>
                <a:off x="8268977" y="5576400"/>
                <a:ext cx="0" cy="792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629E0FBC-8287-4914-96EF-48143A3C18BF}"/>
                  </a:ext>
                </a:extLst>
              </p:cNvPr>
              <p:cNvCxnSpPr/>
              <p:nvPr/>
            </p:nvCxnSpPr>
            <p:spPr>
              <a:xfrm>
                <a:off x="8944124" y="5576400"/>
                <a:ext cx="0" cy="792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8D560143-8223-4CCF-AF79-488108A5480F}"/>
                  </a:ext>
                </a:extLst>
              </p:cNvPr>
              <p:cNvCxnSpPr/>
              <p:nvPr/>
            </p:nvCxnSpPr>
            <p:spPr>
              <a:xfrm>
                <a:off x="10722802" y="5576400"/>
                <a:ext cx="0" cy="792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66427FBC-761B-46E7-8AB9-B5D525C6BABD}"/>
                  </a:ext>
                </a:extLst>
              </p:cNvPr>
              <p:cNvCxnSpPr/>
              <p:nvPr/>
            </p:nvCxnSpPr>
            <p:spPr>
              <a:xfrm>
                <a:off x="11605790" y="5576400"/>
                <a:ext cx="0" cy="792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09AE2076-FF7A-4232-826A-7CE17942080E}"/>
                  </a:ext>
                </a:extLst>
              </p:cNvPr>
              <p:cNvSpPr txBox="1"/>
              <p:nvPr/>
            </p:nvSpPr>
            <p:spPr>
              <a:xfrm>
                <a:off x="6660532" y="5644800"/>
                <a:ext cx="494228" cy="320499"/>
              </a:xfrm>
              <a:prstGeom prst="rect">
                <a:avLst/>
              </a:prstGeom>
              <a:noFill/>
            </p:spPr>
            <p:txBody>
              <a:bodyPr wrap="square" rtlCol="0">
                <a:spAutoFit/>
              </a:bodyPr>
              <a:lstStyle/>
              <a:p>
                <a:pPr algn="ctr" defTabSz="685783">
                  <a:defRPr/>
                </a:pPr>
                <a:r>
                  <a:rPr lang="en-GB" sz="900" b="1" dirty="0">
                    <a:solidFill>
                      <a:srgbClr val="000000"/>
                    </a:solidFill>
                    <a:latin typeface="Arial"/>
                  </a:rPr>
                  <a:t>2.5</a:t>
                </a:r>
              </a:p>
            </p:txBody>
          </p:sp>
          <p:sp>
            <p:nvSpPr>
              <p:cNvPr id="31" name="TextBox 30">
                <a:extLst>
                  <a:ext uri="{FF2B5EF4-FFF2-40B4-BE49-F238E27FC236}">
                    <a16:creationId xmlns:a16="http://schemas.microsoft.com/office/drawing/2014/main" id="{66308E40-3DAE-4D81-BC91-8BF1A3284482}"/>
                  </a:ext>
                </a:extLst>
              </p:cNvPr>
              <p:cNvSpPr txBox="1"/>
              <p:nvPr/>
            </p:nvSpPr>
            <p:spPr>
              <a:xfrm>
                <a:off x="7347672" y="5644800"/>
                <a:ext cx="494228" cy="320499"/>
              </a:xfrm>
              <a:prstGeom prst="rect">
                <a:avLst/>
              </a:prstGeom>
              <a:noFill/>
            </p:spPr>
            <p:txBody>
              <a:bodyPr wrap="square" rtlCol="0">
                <a:spAutoFit/>
              </a:bodyPr>
              <a:lstStyle/>
              <a:p>
                <a:pPr algn="ctr" defTabSz="685783">
                  <a:defRPr/>
                </a:pPr>
                <a:r>
                  <a:rPr lang="en-GB" sz="900" b="1" dirty="0">
                    <a:solidFill>
                      <a:srgbClr val="000000"/>
                    </a:solidFill>
                    <a:latin typeface="Arial"/>
                  </a:rPr>
                  <a:t>5</a:t>
                </a:r>
              </a:p>
            </p:txBody>
          </p:sp>
          <p:sp>
            <p:nvSpPr>
              <p:cNvPr id="32" name="TextBox 31">
                <a:extLst>
                  <a:ext uri="{FF2B5EF4-FFF2-40B4-BE49-F238E27FC236}">
                    <a16:creationId xmlns:a16="http://schemas.microsoft.com/office/drawing/2014/main" id="{B67A51EC-B9E6-42AB-BBD7-E8812CD3EFD2}"/>
                  </a:ext>
                </a:extLst>
              </p:cNvPr>
              <p:cNvSpPr txBox="1"/>
              <p:nvPr/>
            </p:nvSpPr>
            <p:spPr>
              <a:xfrm>
                <a:off x="8025259" y="5644800"/>
                <a:ext cx="494228" cy="320499"/>
              </a:xfrm>
              <a:prstGeom prst="rect">
                <a:avLst/>
              </a:prstGeom>
              <a:noFill/>
            </p:spPr>
            <p:txBody>
              <a:bodyPr wrap="square" rtlCol="0">
                <a:spAutoFit/>
              </a:bodyPr>
              <a:lstStyle/>
              <a:p>
                <a:pPr algn="ctr" defTabSz="685783">
                  <a:defRPr/>
                </a:pPr>
                <a:r>
                  <a:rPr lang="en-GB" sz="900" b="1" dirty="0">
                    <a:solidFill>
                      <a:srgbClr val="000000"/>
                    </a:solidFill>
                    <a:latin typeface="Arial"/>
                  </a:rPr>
                  <a:t>10</a:t>
                </a:r>
              </a:p>
            </p:txBody>
          </p:sp>
          <p:sp>
            <p:nvSpPr>
              <p:cNvPr id="33" name="TextBox 32">
                <a:extLst>
                  <a:ext uri="{FF2B5EF4-FFF2-40B4-BE49-F238E27FC236}">
                    <a16:creationId xmlns:a16="http://schemas.microsoft.com/office/drawing/2014/main" id="{FEDEC80E-058D-4E91-A19C-B8C4685DCCE0}"/>
                  </a:ext>
                </a:extLst>
              </p:cNvPr>
              <p:cNvSpPr txBox="1"/>
              <p:nvPr/>
            </p:nvSpPr>
            <p:spPr>
              <a:xfrm>
                <a:off x="8697569" y="5644800"/>
                <a:ext cx="494228" cy="320499"/>
              </a:xfrm>
              <a:prstGeom prst="rect">
                <a:avLst/>
              </a:prstGeom>
              <a:noFill/>
            </p:spPr>
            <p:txBody>
              <a:bodyPr wrap="square" rtlCol="0">
                <a:spAutoFit/>
              </a:bodyPr>
              <a:lstStyle/>
              <a:p>
                <a:pPr algn="ctr" defTabSz="685783">
                  <a:defRPr/>
                </a:pPr>
                <a:r>
                  <a:rPr lang="en-GB" sz="900" b="1" dirty="0">
                    <a:solidFill>
                      <a:srgbClr val="000000"/>
                    </a:solidFill>
                    <a:latin typeface="Arial"/>
                  </a:rPr>
                  <a:t>30</a:t>
                </a:r>
              </a:p>
            </p:txBody>
          </p:sp>
          <p:sp>
            <p:nvSpPr>
              <p:cNvPr id="34" name="TextBox 33">
                <a:extLst>
                  <a:ext uri="{FF2B5EF4-FFF2-40B4-BE49-F238E27FC236}">
                    <a16:creationId xmlns:a16="http://schemas.microsoft.com/office/drawing/2014/main" id="{FD22158A-BE2F-43C5-9DFB-130633BFAA57}"/>
                  </a:ext>
                </a:extLst>
              </p:cNvPr>
              <p:cNvSpPr txBox="1"/>
              <p:nvPr/>
            </p:nvSpPr>
            <p:spPr>
              <a:xfrm>
                <a:off x="10475774" y="5644800"/>
                <a:ext cx="494228" cy="512799"/>
              </a:xfrm>
              <a:prstGeom prst="rect">
                <a:avLst/>
              </a:prstGeom>
              <a:noFill/>
            </p:spPr>
            <p:txBody>
              <a:bodyPr wrap="square" rtlCol="0">
                <a:spAutoFit/>
              </a:bodyPr>
              <a:lstStyle/>
              <a:p>
                <a:pPr algn="ctr" defTabSz="685783">
                  <a:defRPr/>
                </a:pPr>
                <a:r>
                  <a:rPr lang="en-GB" sz="900" b="1" dirty="0">
                    <a:solidFill>
                      <a:srgbClr val="000000"/>
                    </a:solidFill>
                    <a:latin typeface="Arial"/>
                  </a:rPr>
                  <a:t>300</a:t>
                </a:r>
              </a:p>
            </p:txBody>
          </p:sp>
          <p:sp>
            <p:nvSpPr>
              <p:cNvPr id="35" name="TextBox 34">
                <a:extLst>
                  <a:ext uri="{FF2B5EF4-FFF2-40B4-BE49-F238E27FC236}">
                    <a16:creationId xmlns:a16="http://schemas.microsoft.com/office/drawing/2014/main" id="{06F7C1CF-5305-4585-9B5D-2AD370EC6622}"/>
                  </a:ext>
                </a:extLst>
              </p:cNvPr>
              <p:cNvSpPr txBox="1"/>
              <p:nvPr/>
            </p:nvSpPr>
            <p:spPr>
              <a:xfrm>
                <a:off x="11311164" y="5644800"/>
                <a:ext cx="592287" cy="512799"/>
              </a:xfrm>
              <a:prstGeom prst="rect">
                <a:avLst/>
              </a:prstGeom>
              <a:noFill/>
            </p:spPr>
            <p:txBody>
              <a:bodyPr wrap="square" rtlCol="0">
                <a:spAutoFit/>
              </a:bodyPr>
              <a:lstStyle/>
              <a:p>
                <a:pPr algn="ctr" defTabSz="685783">
                  <a:defRPr/>
                </a:pPr>
                <a:r>
                  <a:rPr lang="en-GB" sz="900" b="1" dirty="0">
                    <a:solidFill>
                      <a:srgbClr val="000000"/>
                    </a:solidFill>
                    <a:latin typeface="Arial"/>
                  </a:rPr>
                  <a:t>1000</a:t>
                </a:r>
              </a:p>
            </p:txBody>
          </p:sp>
          <p:sp>
            <p:nvSpPr>
              <p:cNvPr id="36" name="TextBox 35">
                <a:extLst>
                  <a:ext uri="{FF2B5EF4-FFF2-40B4-BE49-F238E27FC236}">
                    <a16:creationId xmlns:a16="http://schemas.microsoft.com/office/drawing/2014/main" id="{A4F74C6E-E4E4-4B77-B96B-F3909BFC4499}"/>
                  </a:ext>
                </a:extLst>
              </p:cNvPr>
              <p:cNvSpPr txBox="1"/>
              <p:nvPr/>
            </p:nvSpPr>
            <p:spPr>
              <a:xfrm>
                <a:off x="5951255" y="2372436"/>
                <a:ext cx="495748" cy="2620639"/>
              </a:xfrm>
              <a:prstGeom prst="rect">
                <a:avLst/>
              </a:prstGeom>
              <a:noFill/>
            </p:spPr>
            <p:txBody>
              <a:bodyPr vert="vert270" wrap="square" rtlCol="0">
                <a:spAutoFit/>
              </a:bodyPr>
              <a:lstStyle/>
              <a:p>
                <a:pPr algn="ctr" defTabSz="685783">
                  <a:defRPr/>
                </a:pPr>
                <a:r>
                  <a:rPr lang="en-GB" sz="1050" b="1" dirty="0">
                    <a:solidFill>
                      <a:srgbClr val="000000"/>
                    </a:solidFill>
                    <a:latin typeface="Arial"/>
                  </a:rPr>
                  <a:t>Adjusted hazard ratio</a:t>
                </a:r>
              </a:p>
            </p:txBody>
          </p:sp>
          <p:sp>
            <p:nvSpPr>
              <p:cNvPr id="37" name="TextBox 36">
                <a:extLst>
                  <a:ext uri="{FF2B5EF4-FFF2-40B4-BE49-F238E27FC236}">
                    <a16:creationId xmlns:a16="http://schemas.microsoft.com/office/drawing/2014/main" id="{72D97981-4DA9-483F-B7F5-01732708574A}"/>
                  </a:ext>
                </a:extLst>
              </p:cNvPr>
              <p:cNvSpPr txBox="1"/>
              <p:nvPr/>
            </p:nvSpPr>
            <p:spPr>
              <a:xfrm>
                <a:off x="8697569" y="5922854"/>
                <a:ext cx="1351956" cy="352550"/>
              </a:xfrm>
              <a:prstGeom prst="rect">
                <a:avLst/>
              </a:prstGeom>
              <a:noFill/>
            </p:spPr>
            <p:txBody>
              <a:bodyPr wrap="square" rtlCol="0">
                <a:spAutoFit/>
              </a:bodyPr>
              <a:lstStyle/>
              <a:p>
                <a:pPr algn="ctr" defTabSz="685783">
                  <a:defRPr/>
                </a:pPr>
                <a:r>
                  <a:rPr lang="en-GB" sz="1050" b="1" dirty="0">
                    <a:solidFill>
                      <a:srgbClr val="000000"/>
                    </a:solidFill>
                    <a:latin typeface="Arial"/>
                  </a:rPr>
                  <a:t>ACR (mg/g)</a:t>
                </a:r>
              </a:p>
            </p:txBody>
          </p:sp>
          <p:cxnSp>
            <p:nvCxnSpPr>
              <p:cNvPr id="38" name="Straight Connector 37">
                <a:extLst>
                  <a:ext uri="{FF2B5EF4-FFF2-40B4-BE49-F238E27FC236}">
                    <a16:creationId xmlns:a16="http://schemas.microsoft.com/office/drawing/2014/main" id="{747FDE84-B665-4EEC-B7F2-F515900CE652}"/>
                  </a:ext>
                </a:extLst>
              </p:cNvPr>
              <p:cNvCxnSpPr/>
              <p:nvPr/>
            </p:nvCxnSpPr>
            <p:spPr>
              <a:xfrm>
                <a:off x="6646748" y="5584032"/>
                <a:ext cx="79200" cy="0"/>
              </a:xfrm>
              <a:prstGeom prst="line">
                <a:avLst/>
              </a:prstGeom>
              <a:noFill/>
              <a:ln w="9525" cap="flat" cmpd="sng" algn="ctr">
                <a:solidFill>
                  <a:srgbClr val="000000"/>
                </a:solidFill>
                <a:prstDash val="solid"/>
                <a:miter lim="800000"/>
              </a:ln>
              <a:effectLst/>
            </p:spPr>
          </p:cxnSp>
          <p:grpSp>
            <p:nvGrpSpPr>
              <p:cNvPr id="39" name="Group 38">
                <a:extLst>
                  <a:ext uri="{FF2B5EF4-FFF2-40B4-BE49-F238E27FC236}">
                    <a16:creationId xmlns:a16="http://schemas.microsoft.com/office/drawing/2014/main" id="{FC815788-D7ED-4567-BEAB-7D94BFC4964E}"/>
                  </a:ext>
                </a:extLst>
              </p:cNvPr>
              <p:cNvGrpSpPr/>
              <p:nvPr/>
            </p:nvGrpSpPr>
            <p:grpSpPr>
              <a:xfrm>
                <a:off x="6595262" y="5230126"/>
                <a:ext cx="263538" cy="102921"/>
                <a:chOff x="792039" y="5301569"/>
                <a:chExt cx="263538" cy="102921"/>
              </a:xfrm>
            </p:grpSpPr>
            <p:cxnSp>
              <p:nvCxnSpPr>
                <p:cNvPr id="40" name="Straight Connector 39">
                  <a:extLst>
                    <a:ext uri="{FF2B5EF4-FFF2-40B4-BE49-F238E27FC236}">
                      <a16:creationId xmlns:a16="http://schemas.microsoft.com/office/drawing/2014/main" id="{8B13FE7C-82D0-4AE3-BFA2-314ADC1C1CE4}"/>
                    </a:ext>
                  </a:extLst>
                </p:cNvPr>
                <p:cNvCxnSpPr/>
                <p:nvPr/>
              </p:nvCxnSpPr>
              <p:spPr>
                <a:xfrm rot="19069184">
                  <a:off x="792039" y="5354308"/>
                  <a:ext cx="263538" cy="0"/>
                </a:xfrm>
                <a:prstGeom prst="line">
                  <a:avLst/>
                </a:prstGeom>
                <a:noFill/>
                <a:ln w="104775" cap="flat" cmpd="sng" algn="ctr">
                  <a:solidFill>
                    <a:schemeClr val="bg1"/>
                  </a:solidFill>
                  <a:prstDash val="solid"/>
                  <a:miter lim="800000"/>
                </a:ln>
                <a:effectLst/>
              </p:spPr>
            </p:cxnSp>
            <p:cxnSp>
              <p:nvCxnSpPr>
                <p:cNvPr id="41" name="Straight Connector 40">
                  <a:extLst>
                    <a:ext uri="{FF2B5EF4-FFF2-40B4-BE49-F238E27FC236}">
                      <a16:creationId xmlns:a16="http://schemas.microsoft.com/office/drawing/2014/main" id="{F1157EAC-5329-43A8-9CD4-9A2B2F873E3A}"/>
                    </a:ext>
                  </a:extLst>
                </p:cNvPr>
                <p:cNvCxnSpPr/>
                <p:nvPr/>
              </p:nvCxnSpPr>
              <p:spPr>
                <a:xfrm rot="19069184">
                  <a:off x="792039" y="5301569"/>
                  <a:ext cx="263538" cy="0"/>
                </a:xfrm>
                <a:prstGeom prst="line">
                  <a:avLst/>
                </a:prstGeom>
                <a:noFill/>
                <a:ln w="28575" cap="flat" cmpd="sng" algn="ctr">
                  <a:solidFill>
                    <a:srgbClr val="000000"/>
                  </a:solidFill>
                  <a:prstDash val="solid"/>
                  <a:miter lim="800000"/>
                </a:ln>
                <a:effectLst/>
              </p:spPr>
            </p:cxnSp>
            <p:cxnSp>
              <p:nvCxnSpPr>
                <p:cNvPr id="42" name="Straight Connector 41">
                  <a:extLst>
                    <a:ext uri="{FF2B5EF4-FFF2-40B4-BE49-F238E27FC236}">
                      <a16:creationId xmlns:a16="http://schemas.microsoft.com/office/drawing/2014/main" id="{234E2B72-2730-4C0C-A95A-3E3649BB11C8}"/>
                    </a:ext>
                  </a:extLst>
                </p:cNvPr>
                <p:cNvCxnSpPr/>
                <p:nvPr/>
              </p:nvCxnSpPr>
              <p:spPr>
                <a:xfrm rot="19069184">
                  <a:off x="792039" y="5404490"/>
                  <a:ext cx="263538" cy="0"/>
                </a:xfrm>
                <a:prstGeom prst="line">
                  <a:avLst/>
                </a:prstGeom>
                <a:noFill/>
                <a:ln w="28575" cap="flat" cmpd="sng" algn="ctr">
                  <a:solidFill>
                    <a:srgbClr val="000000"/>
                  </a:solidFill>
                  <a:prstDash val="solid"/>
                  <a:miter lim="800000"/>
                </a:ln>
                <a:effectLst/>
              </p:spPr>
            </p:cxnSp>
          </p:grpSp>
        </p:grpSp>
      </p:grpSp>
      <p:sp>
        <p:nvSpPr>
          <p:cNvPr id="88" name="Rectangle 87"/>
          <p:cNvSpPr/>
          <p:nvPr/>
        </p:nvSpPr>
        <p:spPr>
          <a:xfrm>
            <a:off x="4997358" y="1881442"/>
            <a:ext cx="3375041" cy="461665"/>
          </a:xfrm>
          <a:prstGeom prst="rect">
            <a:avLst/>
          </a:prstGeom>
        </p:spPr>
        <p:txBody>
          <a:bodyPr wrap="square">
            <a:spAutoFit/>
          </a:bodyPr>
          <a:lstStyle/>
          <a:p>
            <a:pPr algn="ctr"/>
            <a:r>
              <a:rPr lang="en-US" sz="1200" b="1" dirty="0"/>
              <a:t>Cardiovascular mortality according to ACR in participants with and without diabetes</a:t>
            </a:r>
            <a:endParaRPr lang="en-US" sz="3300" dirty="0"/>
          </a:p>
        </p:txBody>
      </p:sp>
      <p:sp>
        <p:nvSpPr>
          <p:cNvPr id="89" name="Rectangle 88"/>
          <p:cNvSpPr/>
          <p:nvPr/>
        </p:nvSpPr>
        <p:spPr>
          <a:xfrm>
            <a:off x="715393" y="1881442"/>
            <a:ext cx="3547202" cy="461665"/>
          </a:xfrm>
          <a:prstGeom prst="rect">
            <a:avLst/>
          </a:prstGeom>
        </p:spPr>
        <p:txBody>
          <a:bodyPr wrap="square">
            <a:spAutoFit/>
          </a:bodyPr>
          <a:lstStyle/>
          <a:p>
            <a:pPr algn="ctr"/>
            <a:r>
              <a:rPr lang="en-US" sz="1200" b="1" dirty="0"/>
              <a:t>Cardiovascular mortality according to </a:t>
            </a:r>
            <a:r>
              <a:rPr lang="en-US" sz="1200" b="1" dirty="0" err="1"/>
              <a:t>eGFR</a:t>
            </a:r>
            <a:r>
              <a:rPr lang="en-US" sz="1200" b="1" dirty="0"/>
              <a:t> in participants with and without diabetes</a:t>
            </a:r>
            <a:endParaRPr lang="en-US" sz="3300" dirty="0"/>
          </a:p>
        </p:txBody>
      </p:sp>
      <p:sp>
        <p:nvSpPr>
          <p:cNvPr id="87" name="Rectangle 86"/>
          <p:cNvSpPr/>
          <p:nvPr/>
        </p:nvSpPr>
        <p:spPr>
          <a:xfrm>
            <a:off x="845275" y="4460998"/>
            <a:ext cx="81989" cy="50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6" name="Arrow: Left 85">
            <a:extLst>
              <a:ext uri="{FF2B5EF4-FFF2-40B4-BE49-F238E27FC236}">
                <a16:creationId xmlns:a16="http://schemas.microsoft.com/office/drawing/2014/main" id="{261DDE3B-40F4-48DC-B350-393798A3CCCA}"/>
              </a:ext>
            </a:extLst>
          </p:cNvPr>
          <p:cNvSpPr/>
          <p:nvPr/>
        </p:nvSpPr>
        <p:spPr>
          <a:xfrm>
            <a:off x="913607" y="4536277"/>
            <a:ext cx="2511000" cy="22417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0" name="TextBox 89">
            <a:extLst>
              <a:ext uri="{FF2B5EF4-FFF2-40B4-BE49-F238E27FC236}">
                <a16:creationId xmlns:a16="http://schemas.microsoft.com/office/drawing/2014/main" id="{FA78A759-4A03-41C4-BCFB-701B4243F6B5}"/>
              </a:ext>
            </a:extLst>
          </p:cNvPr>
          <p:cNvSpPr txBox="1"/>
          <p:nvPr/>
        </p:nvSpPr>
        <p:spPr>
          <a:xfrm>
            <a:off x="3443662" y="4481278"/>
            <a:ext cx="737702" cy="369332"/>
          </a:xfrm>
          <a:prstGeom prst="rect">
            <a:avLst/>
          </a:prstGeom>
          <a:noFill/>
        </p:spPr>
        <p:txBody>
          <a:bodyPr wrap="none" rtlCol="0">
            <a:spAutoFit/>
          </a:bodyPr>
          <a:lstStyle/>
          <a:p>
            <a:pPr algn="ctr"/>
            <a:r>
              <a:rPr lang="en-GB" sz="900" b="1" dirty="0"/>
              <a:t>Decreasing </a:t>
            </a:r>
          </a:p>
          <a:p>
            <a:pPr algn="ctr"/>
            <a:r>
              <a:rPr lang="en-GB" sz="900" b="1" dirty="0"/>
              <a:t>eGFR</a:t>
            </a:r>
          </a:p>
        </p:txBody>
      </p:sp>
      <p:sp>
        <p:nvSpPr>
          <p:cNvPr id="91" name="Arrow: Left 90">
            <a:extLst>
              <a:ext uri="{FF2B5EF4-FFF2-40B4-BE49-F238E27FC236}">
                <a16:creationId xmlns:a16="http://schemas.microsoft.com/office/drawing/2014/main" id="{6A4BF36E-9679-4C8B-A859-29AA9159E5B1}"/>
              </a:ext>
            </a:extLst>
          </p:cNvPr>
          <p:cNvSpPr/>
          <p:nvPr/>
        </p:nvSpPr>
        <p:spPr>
          <a:xfrm rot="10800000">
            <a:off x="6346450" y="4532362"/>
            <a:ext cx="2160000" cy="22417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2" name="TextBox 91">
            <a:extLst>
              <a:ext uri="{FF2B5EF4-FFF2-40B4-BE49-F238E27FC236}">
                <a16:creationId xmlns:a16="http://schemas.microsoft.com/office/drawing/2014/main" id="{4322988A-CEAD-467A-AAF3-FBECF636EC43}"/>
              </a:ext>
            </a:extLst>
          </p:cNvPr>
          <p:cNvSpPr txBox="1"/>
          <p:nvPr/>
        </p:nvSpPr>
        <p:spPr>
          <a:xfrm>
            <a:off x="5374108" y="4477362"/>
            <a:ext cx="1011816" cy="369332"/>
          </a:xfrm>
          <a:prstGeom prst="rect">
            <a:avLst/>
          </a:prstGeom>
          <a:noFill/>
        </p:spPr>
        <p:txBody>
          <a:bodyPr wrap="none" rtlCol="0">
            <a:spAutoFit/>
          </a:bodyPr>
          <a:lstStyle/>
          <a:p>
            <a:pPr algn="ctr"/>
            <a:r>
              <a:rPr lang="en-GB" sz="900" b="1" dirty="0"/>
              <a:t>Development of  </a:t>
            </a:r>
          </a:p>
          <a:p>
            <a:pPr algn="ctr"/>
            <a:r>
              <a:rPr lang="en-GB" sz="900" b="1" dirty="0"/>
              <a:t>Albuminuria</a:t>
            </a:r>
          </a:p>
        </p:txBody>
      </p:sp>
      <p:grpSp>
        <p:nvGrpSpPr>
          <p:cNvPr id="5" name="Groupe 4">
            <a:extLst>
              <a:ext uri="{FF2B5EF4-FFF2-40B4-BE49-F238E27FC236}">
                <a16:creationId xmlns:a16="http://schemas.microsoft.com/office/drawing/2014/main" id="{861F9B88-C8CB-4F3B-BE33-776E3466A14F}"/>
              </a:ext>
            </a:extLst>
          </p:cNvPr>
          <p:cNvGrpSpPr/>
          <p:nvPr/>
        </p:nvGrpSpPr>
        <p:grpSpPr>
          <a:xfrm>
            <a:off x="2239881" y="2774698"/>
            <a:ext cx="1614236" cy="374374"/>
            <a:chOff x="4939163" y="4348615"/>
            <a:chExt cx="1614236" cy="374374"/>
          </a:xfrm>
        </p:grpSpPr>
        <p:grpSp>
          <p:nvGrpSpPr>
            <p:cNvPr id="80" name="Group 79">
              <a:extLst>
                <a:ext uri="{FF2B5EF4-FFF2-40B4-BE49-F238E27FC236}">
                  <a16:creationId xmlns:a16="http://schemas.microsoft.com/office/drawing/2014/main" id="{7730529C-D6D5-4F6C-9C7F-60C42BD10459}"/>
                </a:ext>
              </a:extLst>
            </p:cNvPr>
            <p:cNvGrpSpPr/>
            <p:nvPr/>
          </p:nvGrpSpPr>
          <p:grpSpPr>
            <a:xfrm>
              <a:off x="4939163" y="4348615"/>
              <a:ext cx="1085513" cy="253916"/>
              <a:chOff x="3764147" y="6682738"/>
              <a:chExt cx="1047325" cy="352551"/>
            </a:xfrm>
          </p:grpSpPr>
          <p:sp>
            <p:nvSpPr>
              <p:cNvPr id="84" name="Rectangle 83">
                <a:extLst>
                  <a:ext uri="{FF2B5EF4-FFF2-40B4-BE49-F238E27FC236}">
                    <a16:creationId xmlns:a16="http://schemas.microsoft.com/office/drawing/2014/main" id="{229D060A-402E-4502-BE06-71518FB96E3A}"/>
                  </a:ext>
                </a:extLst>
              </p:cNvPr>
              <p:cNvSpPr/>
              <p:nvPr/>
            </p:nvSpPr>
            <p:spPr>
              <a:xfrm>
                <a:off x="3764147" y="6805014"/>
                <a:ext cx="72778" cy="111427"/>
              </a:xfrm>
              <a:prstGeom prst="rect">
                <a:avLst/>
              </a:prstGeom>
              <a:solidFill>
                <a:srgbClr val="B307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defRPr/>
                </a:pPr>
                <a:endParaRPr lang="en-US" sz="1350" dirty="0">
                  <a:solidFill>
                    <a:srgbClr val="FFFFFF"/>
                  </a:solidFill>
                  <a:latin typeface="Arial"/>
                </a:endParaRPr>
              </a:p>
            </p:txBody>
          </p:sp>
          <p:sp>
            <p:nvSpPr>
              <p:cNvPr id="85" name="TextBox 84">
                <a:extLst>
                  <a:ext uri="{FF2B5EF4-FFF2-40B4-BE49-F238E27FC236}">
                    <a16:creationId xmlns:a16="http://schemas.microsoft.com/office/drawing/2014/main" id="{67B1AAB9-8098-42D7-9E19-3A36AB736DBD}"/>
                  </a:ext>
                </a:extLst>
              </p:cNvPr>
              <p:cNvSpPr txBox="1"/>
              <p:nvPr/>
            </p:nvSpPr>
            <p:spPr>
              <a:xfrm>
                <a:off x="3819378" y="6682738"/>
                <a:ext cx="992094" cy="352551"/>
              </a:xfrm>
              <a:prstGeom prst="rect">
                <a:avLst/>
              </a:prstGeom>
              <a:noFill/>
            </p:spPr>
            <p:txBody>
              <a:bodyPr wrap="square" rtlCol="0" anchor="ctr">
                <a:spAutoFit/>
              </a:bodyPr>
              <a:lstStyle/>
              <a:p>
                <a:pPr defTabSz="685783">
                  <a:defRPr/>
                </a:pPr>
                <a:r>
                  <a:rPr lang="en-US" sz="1050" dirty="0">
                    <a:solidFill>
                      <a:srgbClr val="000000"/>
                    </a:solidFill>
                    <a:latin typeface="Arial"/>
                  </a:rPr>
                  <a:t>Diabetes</a:t>
                </a:r>
              </a:p>
            </p:txBody>
          </p:sp>
        </p:grpSp>
        <p:grpSp>
          <p:nvGrpSpPr>
            <p:cNvPr id="81" name="Group 80">
              <a:extLst>
                <a:ext uri="{FF2B5EF4-FFF2-40B4-BE49-F238E27FC236}">
                  <a16:creationId xmlns:a16="http://schemas.microsoft.com/office/drawing/2014/main" id="{4121C638-46AC-47DC-82EA-BA3F753C8926}"/>
                </a:ext>
              </a:extLst>
            </p:cNvPr>
            <p:cNvGrpSpPr/>
            <p:nvPr/>
          </p:nvGrpSpPr>
          <p:grpSpPr>
            <a:xfrm>
              <a:off x="4939163" y="4469073"/>
              <a:ext cx="1614236" cy="253916"/>
              <a:chOff x="3895091" y="6874881"/>
              <a:chExt cx="2311213" cy="352549"/>
            </a:xfrm>
          </p:grpSpPr>
          <p:sp>
            <p:nvSpPr>
              <p:cNvPr id="82" name="Rectangle 81">
                <a:extLst>
                  <a:ext uri="{FF2B5EF4-FFF2-40B4-BE49-F238E27FC236}">
                    <a16:creationId xmlns:a16="http://schemas.microsoft.com/office/drawing/2014/main" id="{84528BCA-460E-4D95-8268-A9291783D406}"/>
                  </a:ext>
                </a:extLst>
              </p:cNvPr>
              <p:cNvSpPr/>
              <p:nvPr/>
            </p:nvSpPr>
            <p:spPr>
              <a:xfrm>
                <a:off x="3895091" y="6997156"/>
                <a:ext cx="108000" cy="108000"/>
              </a:xfrm>
              <a:prstGeom prst="rect">
                <a:avLst/>
              </a:prstGeom>
              <a:solidFill>
                <a:srgbClr val="009F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defRPr/>
                </a:pPr>
                <a:endParaRPr lang="en-US" sz="1350" dirty="0">
                  <a:solidFill>
                    <a:srgbClr val="FFFFFF"/>
                  </a:solidFill>
                  <a:latin typeface="Arial"/>
                </a:endParaRPr>
              </a:p>
            </p:txBody>
          </p:sp>
          <p:sp>
            <p:nvSpPr>
              <p:cNvPr id="83" name="TextBox 82">
                <a:extLst>
                  <a:ext uri="{FF2B5EF4-FFF2-40B4-BE49-F238E27FC236}">
                    <a16:creationId xmlns:a16="http://schemas.microsoft.com/office/drawing/2014/main" id="{97208ACD-8C61-4429-982B-CAC38ACE3FBB}"/>
                  </a:ext>
                </a:extLst>
              </p:cNvPr>
              <p:cNvSpPr txBox="1"/>
              <p:nvPr/>
            </p:nvSpPr>
            <p:spPr>
              <a:xfrm>
                <a:off x="3964883" y="6874881"/>
                <a:ext cx="2241421" cy="352549"/>
              </a:xfrm>
              <a:prstGeom prst="rect">
                <a:avLst/>
              </a:prstGeom>
              <a:noFill/>
            </p:spPr>
            <p:txBody>
              <a:bodyPr wrap="square" rtlCol="0" anchor="ctr">
                <a:spAutoFit/>
              </a:bodyPr>
              <a:lstStyle/>
              <a:p>
                <a:pPr defTabSz="685783">
                  <a:defRPr/>
                </a:pPr>
                <a:r>
                  <a:rPr lang="en-US" sz="1050" dirty="0">
                    <a:solidFill>
                      <a:srgbClr val="000000"/>
                    </a:solidFill>
                    <a:latin typeface="Arial"/>
                  </a:rPr>
                  <a:t>Non-diabetes</a:t>
                </a:r>
              </a:p>
            </p:txBody>
          </p:sp>
        </p:grpSp>
      </p:grpSp>
      <p:grpSp>
        <p:nvGrpSpPr>
          <p:cNvPr id="93" name="Groupe 92">
            <a:extLst>
              <a:ext uri="{FF2B5EF4-FFF2-40B4-BE49-F238E27FC236}">
                <a16:creationId xmlns:a16="http://schemas.microsoft.com/office/drawing/2014/main" id="{40FA9DC2-3390-4724-8DDA-63201587FDBC}"/>
              </a:ext>
            </a:extLst>
          </p:cNvPr>
          <p:cNvGrpSpPr/>
          <p:nvPr/>
        </p:nvGrpSpPr>
        <p:grpSpPr>
          <a:xfrm>
            <a:off x="5324001" y="2532098"/>
            <a:ext cx="1614236" cy="374374"/>
            <a:chOff x="4939163" y="4348615"/>
            <a:chExt cx="1614236" cy="374374"/>
          </a:xfrm>
        </p:grpSpPr>
        <p:grpSp>
          <p:nvGrpSpPr>
            <p:cNvPr id="94" name="Group 79">
              <a:extLst>
                <a:ext uri="{FF2B5EF4-FFF2-40B4-BE49-F238E27FC236}">
                  <a16:creationId xmlns:a16="http://schemas.microsoft.com/office/drawing/2014/main" id="{20196628-B729-4501-A0AF-63E622F3B577}"/>
                </a:ext>
              </a:extLst>
            </p:cNvPr>
            <p:cNvGrpSpPr/>
            <p:nvPr/>
          </p:nvGrpSpPr>
          <p:grpSpPr>
            <a:xfrm>
              <a:off x="4939163" y="4348615"/>
              <a:ext cx="1085513" cy="253916"/>
              <a:chOff x="3764147" y="6682738"/>
              <a:chExt cx="1047325" cy="352551"/>
            </a:xfrm>
          </p:grpSpPr>
          <p:sp>
            <p:nvSpPr>
              <p:cNvPr id="98" name="Rectangle 97">
                <a:extLst>
                  <a:ext uri="{FF2B5EF4-FFF2-40B4-BE49-F238E27FC236}">
                    <a16:creationId xmlns:a16="http://schemas.microsoft.com/office/drawing/2014/main" id="{6B8ED350-2D49-4A00-B357-219DE04F71B2}"/>
                  </a:ext>
                </a:extLst>
              </p:cNvPr>
              <p:cNvSpPr/>
              <p:nvPr/>
            </p:nvSpPr>
            <p:spPr>
              <a:xfrm>
                <a:off x="3764147" y="6805014"/>
                <a:ext cx="72778" cy="111427"/>
              </a:xfrm>
              <a:prstGeom prst="rect">
                <a:avLst/>
              </a:prstGeom>
              <a:solidFill>
                <a:srgbClr val="B307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defRPr/>
                </a:pPr>
                <a:endParaRPr lang="en-US" sz="1350" dirty="0">
                  <a:solidFill>
                    <a:srgbClr val="FFFFFF"/>
                  </a:solidFill>
                  <a:latin typeface="Arial"/>
                </a:endParaRPr>
              </a:p>
            </p:txBody>
          </p:sp>
          <p:sp>
            <p:nvSpPr>
              <p:cNvPr id="99" name="TextBox 84">
                <a:extLst>
                  <a:ext uri="{FF2B5EF4-FFF2-40B4-BE49-F238E27FC236}">
                    <a16:creationId xmlns:a16="http://schemas.microsoft.com/office/drawing/2014/main" id="{04580894-4191-4AD9-BD39-F04931211D18}"/>
                  </a:ext>
                </a:extLst>
              </p:cNvPr>
              <p:cNvSpPr txBox="1"/>
              <p:nvPr/>
            </p:nvSpPr>
            <p:spPr>
              <a:xfrm>
                <a:off x="3819378" y="6682738"/>
                <a:ext cx="992094" cy="352551"/>
              </a:xfrm>
              <a:prstGeom prst="rect">
                <a:avLst/>
              </a:prstGeom>
              <a:noFill/>
            </p:spPr>
            <p:txBody>
              <a:bodyPr wrap="square" rtlCol="0" anchor="ctr">
                <a:spAutoFit/>
              </a:bodyPr>
              <a:lstStyle/>
              <a:p>
                <a:pPr defTabSz="685783">
                  <a:defRPr/>
                </a:pPr>
                <a:r>
                  <a:rPr lang="en-US" sz="1050" dirty="0">
                    <a:solidFill>
                      <a:srgbClr val="000000"/>
                    </a:solidFill>
                    <a:latin typeface="Arial"/>
                  </a:rPr>
                  <a:t>Diabetes</a:t>
                </a:r>
              </a:p>
            </p:txBody>
          </p:sp>
        </p:grpSp>
        <p:grpSp>
          <p:nvGrpSpPr>
            <p:cNvPr id="95" name="Group 80">
              <a:extLst>
                <a:ext uri="{FF2B5EF4-FFF2-40B4-BE49-F238E27FC236}">
                  <a16:creationId xmlns:a16="http://schemas.microsoft.com/office/drawing/2014/main" id="{71FAAB7D-B548-407E-AE35-427732C71C9F}"/>
                </a:ext>
              </a:extLst>
            </p:cNvPr>
            <p:cNvGrpSpPr/>
            <p:nvPr/>
          </p:nvGrpSpPr>
          <p:grpSpPr>
            <a:xfrm>
              <a:off x="4939163" y="4469073"/>
              <a:ext cx="1614236" cy="253916"/>
              <a:chOff x="3895091" y="6874881"/>
              <a:chExt cx="2311213" cy="352549"/>
            </a:xfrm>
          </p:grpSpPr>
          <p:sp>
            <p:nvSpPr>
              <p:cNvPr id="96" name="Rectangle 95">
                <a:extLst>
                  <a:ext uri="{FF2B5EF4-FFF2-40B4-BE49-F238E27FC236}">
                    <a16:creationId xmlns:a16="http://schemas.microsoft.com/office/drawing/2014/main" id="{A73AFF81-2120-44D5-822E-F3F55F3FA747}"/>
                  </a:ext>
                </a:extLst>
              </p:cNvPr>
              <p:cNvSpPr/>
              <p:nvPr/>
            </p:nvSpPr>
            <p:spPr>
              <a:xfrm>
                <a:off x="3895091" y="6997156"/>
                <a:ext cx="108000" cy="108000"/>
              </a:xfrm>
              <a:prstGeom prst="rect">
                <a:avLst/>
              </a:prstGeom>
              <a:solidFill>
                <a:srgbClr val="009F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defRPr/>
                </a:pPr>
                <a:endParaRPr lang="en-US" sz="1350" dirty="0">
                  <a:solidFill>
                    <a:srgbClr val="FFFFFF"/>
                  </a:solidFill>
                  <a:latin typeface="Arial"/>
                </a:endParaRPr>
              </a:p>
            </p:txBody>
          </p:sp>
          <p:sp>
            <p:nvSpPr>
              <p:cNvPr id="97" name="TextBox 82">
                <a:extLst>
                  <a:ext uri="{FF2B5EF4-FFF2-40B4-BE49-F238E27FC236}">
                    <a16:creationId xmlns:a16="http://schemas.microsoft.com/office/drawing/2014/main" id="{F43F7395-8074-4B77-8A9D-04D1E4D0EB2F}"/>
                  </a:ext>
                </a:extLst>
              </p:cNvPr>
              <p:cNvSpPr txBox="1"/>
              <p:nvPr/>
            </p:nvSpPr>
            <p:spPr>
              <a:xfrm>
                <a:off x="3964883" y="6874881"/>
                <a:ext cx="2241421" cy="352549"/>
              </a:xfrm>
              <a:prstGeom prst="rect">
                <a:avLst/>
              </a:prstGeom>
              <a:noFill/>
            </p:spPr>
            <p:txBody>
              <a:bodyPr wrap="square" rtlCol="0" anchor="ctr">
                <a:spAutoFit/>
              </a:bodyPr>
              <a:lstStyle/>
              <a:p>
                <a:pPr defTabSz="685783">
                  <a:defRPr/>
                </a:pPr>
                <a:r>
                  <a:rPr lang="en-US" sz="1050" dirty="0">
                    <a:solidFill>
                      <a:srgbClr val="000000"/>
                    </a:solidFill>
                    <a:latin typeface="Arial"/>
                  </a:rPr>
                  <a:t>Non-diabetes</a:t>
                </a:r>
              </a:p>
            </p:txBody>
          </p:sp>
        </p:grpSp>
      </p:grpSp>
    </p:spTree>
    <p:extLst>
      <p:ext uri="{BB962C8B-B14F-4D97-AF65-F5344CB8AC3E}">
        <p14:creationId xmlns:p14="http://schemas.microsoft.com/office/powerpoint/2010/main" val="19946557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250996" y="1866719"/>
            <a:ext cx="6557385" cy="3820229"/>
          </a:xfrm>
          <a:prstGeom prst="rect">
            <a:avLst/>
          </a:prstGeom>
        </p:spPr>
      </p:pic>
      <p:pic>
        <p:nvPicPr>
          <p:cNvPr id="4" name="Image 3"/>
          <p:cNvPicPr>
            <a:picLocks noChangeAspect="1"/>
          </p:cNvPicPr>
          <p:nvPr/>
        </p:nvPicPr>
        <p:blipFill>
          <a:blip r:embed="rId3"/>
          <a:stretch>
            <a:fillRect/>
          </a:stretch>
        </p:blipFill>
        <p:spPr>
          <a:xfrm>
            <a:off x="5890970" y="1038724"/>
            <a:ext cx="3183445" cy="616307"/>
          </a:xfrm>
          <a:prstGeom prst="rect">
            <a:avLst/>
          </a:prstGeom>
        </p:spPr>
      </p:pic>
      <p:pic>
        <p:nvPicPr>
          <p:cNvPr id="5" name="Image 4"/>
          <p:cNvPicPr>
            <a:picLocks noChangeAspect="1"/>
          </p:cNvPicPr>
          <p:nvPr/>
        </p:nvPicPr>
        <p:blipFill>
          <a:blip r:embed="rId4"/>
          <a:stretch>
            <a:fillRect/>
          </a:stretch>
        </p:blipFill>
        <p:spPr>
          <a:xfrm>
            <a:off x="5952940" y="5646608"/>
            <a:ext cx="3007531" cy="248040"/>
          </a:xfrm>
          <a:prstGeom prst="rect">
            <a:avLst/>
          </a:prstGeom>
        </p:spPr>
      </p:pic>
      <p:sp>
        <p:nvSpPr>
          <p:cNvPr id="6" name="ZoneTexte 5"/>
          <p:cNvSpPr txBox="1"/>
          <p:nvPr/>
        </p:nvSpPr>
        <p:spPr>
          <a:xfrm>
            <a:off x="6821005" y="2549711"/>
            <a:ext cx="2036776" cy="300082"/>
          </a:xfrm>
          <a:prstGeom prst="rect">
            <a:avLst/>
          </a:prstGeom>
          <a:solidFill>
            <a:schemeClr val="accent1">
              <a:lumMod val="20000"/>
              <a:lumOff val="80000"/>
            </a:schemeClr>
          </a:solidFill>
          <a:ln>
            <a:solidFill>
              <a:srgbClr val="002060"/>
            </a:solidFill>
          </a:ln>
        </p:spPr>
        <p:txBody>
          <a:bodyPr wrap="none" rtlCol="0">
            <a:spAutoFit/>
          </a:bodyPr>
          <a:lstStyle/>
          <a:p>
            <a:pPr defTabSz="685783">
              <a:defRPr/>
            </a:pPr>
            <a:r>
              <a:rPr lang="fr-FR" sz="1350" dirty="0">
                <a:solidFill>
                  <a:prstClr val="black"/>
                </a:solidFill>
                <a:latin typeface="Calibri" panose="020F0502020204030204"/>
              </a:rPr>
              <a:t>N=15046 </a:t>
            </a:r>
            <a:r>
              <a:rPr lang="fr-FR" sz="1350" dirty="0" err="1">
                <a:solidFill>
                  <a:prstClr val="black"/>
                </a:solidFill>
                <a:latin typeface="Calibri" panose="020F0502020204030204"/>
              </a:rPr>
              <a:t>diabetic</a:t>
            </a:r>
            <a:r>
              <a:rPr lang="fr-FR" sz="1350" dirty="0">
                <a:solidFill>
                  <a:prstClr val="black"/>
                </a:solidFill>
                <a:latin typeface="Calibri" panose="020F0502020204030204"/>
              </a:rPr>
              <a:t> patients</a:t>
            </a:r>
          </a:p>
        </p:txBody>
      </p:sp>
      <p:sp>
        <p:nvSpPr>
          <p:cNvPr id="2" name="ZoneTexte 1"/>
          <p:cNvSpPr txBox="1"/>
          <p:nvPr/>
        </p:nvSpPr>
        <p:spPr>
          <a:xfrm flipH="1">
            <a:off x="6989790" y="3331257"/>
            <a:ext cx="1682452" cy="1061829"/>
          </a:xfrm>
          <a:prstGeom prst="rect">
            <a:avLst/>
          </a:prstGeom>
          <a:noFill/>
          <a:ln w="38100">
            <a:solidFill>
              <a:srgbClr val="FF0000"/>
            </a:solidFill>
          </a:ln>
        </p:spPr>
        <p:txBody>
          <a:bodyPr wrap="square" rtlCol="0">
            <a:spAutoFit/>
          </a:bodyPr>
          <a:lstStyle/>
          <a:p>
            <a:pPr defTabSz="685783">
              <a:defRPr/>
            </a:pPr>
            <a:r>
              <a:rPr lang="fr-FR" sz="2100" b="1" u="sng" dirty="0">
                <a:solidFill>
                  <a:prstClr val="black"/>
                </a:solidFill>
                <a:latin typeface="Calibri" panose="020F0502020204030204"/>
              </a:rPr>
              <a:t>Risques</a:t>
            </a:r>
          </a:p>
          <a:p>
            <a:pPr defTabSz="685783">
              <a:defRPr/>
            </a:pPr>
            <a:r>
              <a:rPr lang="fr-FR" sz="2100" dirty="0">
                <a:solidFill>
                  <a:prstClr val="black"/>
                </a:solidFill>
                <a:latin typeface="Calibri" panose="020F0502020204030204"/>
              </a:rPr>
              <a:t>↑ d’</a:t>
            </a:r>
            <a:r>
              <a:rPr lang="fr-FR" sz="2100" dirty="0" err="1">
                <a:solidFill>
                  <a:prstClr val="black"/>
                </a:solidFill>
                <a:latin typeface="Calibri" panose="020F0502020204030204"/>
              </a:rPr>
              <a:t>ins</a:t>
            </a:r>
            <a:r>
              <a:rPr lang="fr-FR" sz="2100" dirty="0">
                <a:solidFill>
                  <a:prstClr val="black"/>
                </a:solidFill>
                <a:latin typeface="Calibri" panose="020F0502020204030204"/>
              </a:rPr>
              <a:t>. </a:t>
            </a:r>
            <a:r>
              <a:rPr lang="fr-FR" sz="2100" dirty="0" err="1">
                <a:solidFill>
                  <a:prstClr val="black"/>
                </a:solidFill>
                <a:latin typeface="Calibri" panose="020F0502020204030204"/>
              </a:rPr>
              <a:t>Card</a:t>
            </a:r>
            <a:endParaRPr lang="fr-FR" sz="2100" dirty="0">
              <a:solidFill>
                <a:prstClr val="black"/>
              </a:solidFill>
              <a:latin typeface="Calibri" panose="020F0502020204030204"/>
            </a:endParaRPr>
          </a:p>
          <a:p>
            <a:pPr defTabSz="685783">
              <a:defRPr/>
            </a:pPr>
            <a:r>
              <a:rPr lang="fr-FR" sz="2100" dirty="0">
                <a:solidFill>
                  <a:prstClr val="black"/>
                </a:solidFill>
                <a:latin typeface="Calibri" panose="020F0502020204030204"/>
              </a:rPr>
              <a:t>↑ d’IRCT</a:t>
            </a:r>
          </a:p>
        </p:txBody>
      </p:sp>
      <p:sp>
        <p:nvSpPr>
          <p:cNvPr id="7" name="Titre 6"/>
          <p:cNvSpPr>
            <a:spLocks noGrp="1"/>
          </p:cNvSpPr>
          <p:nvPr>
            <p:ph type="title"/>
          </p:nvPr>
        </p:nvSpPr>
        <p:spPr>
          <a:xfrm>
            <a:off x="250995" y="872547"/>
            <a:ext cx="5158854" cy="994172"/>
          </a:xfrm>
        </p:spPr>
        <p:txBody>
          <a:bodyPr>
            <a:normAutofit/>
          </a:bodyPr>
          <a:lstStyle/>
          <a:p>
            <a:pPr algn="ctr"/>
            <a:r>
              <a:rPr lang="fr-FR" sz="2100" b="1" dirty="0">
                <a:latin typeface="+mn-lt"/>
              </a:rPr>
              <a:t>Le diabète ↑ le risque de décès, surtout en cas d’atteinte rénale </a:t>
            </a:r>
          </a:p>
        </p:txBody>
      </p:sp>
    </p:spTree>
    <p:extLst>
      <p:ext uri="{BB962C8B-B14F-4D97-AF65-F5344CB8AC3E}">
        <p14:creationId xmlns:p14="http://schemas.microsoft.com/office/powerpoint/2010/main" val="39838154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9055" y="341316"/>
            <a:ext cx="7465889" cy="1320800"/>
          </a:xfrm>
        </p:spPr>
        <p:txBody>
          <a:bodyPr vert="horz" lIns="91440" tIns="45720" rIns="91440" bIns="45720" rtlCol="0" anchor="t">
            <a:noAutofit/>
          </a:bodyPr>
          <a:lstStyle/>
          <a:p>
            <a:r>
              <a:rPr lang="fr-FR" sz="3200" b="1" dirty="0">
                <a:solidFill>
                  <a:schemeClr val="tx1">
                    <a:lumMod val="65000"/>
                    <a:lumOff val="35000"/>
                  </a:schemeClr>
                </a:solidFill>
              </a:rPr>
              <a:t>Effets secondaires / Risques ISGLT2</a:t>
            </a:r>
          </a:p>
        </p:txBody>
      </p:sp>
      <p:sp>
        <p:nvSpPr>
          <p:cNvPr id="3" name="Espace réservé du contenu 2"/>
          <p:cNvSpPr>
            <a:spLocks noGrp="1"/>
          </p:cNvSpPr>
          <p:nvPr>
            <p:ph idx="1"/>
          </p:nvPr>
        </p:nvSpPr>
        <p:spPr>
          <a:xfrm>
            <a:off x="609598" y="2160590"/>
            <a:ext cx="8088631" cy="3988750"/>
          </a:xfrm>
        </p:spPr>
        <p:txBody>
          <a:bodyPr>
            <a:normAutofit fontScale="85000" lnSpcReduction="10000"/>
          </a:bodyPr>
          <a:lstStyle/>
          <a:p>
            <a:pPr algn="just">
              <a:lnSpc>
                <a:spcPct val="150000"/>
              </a:lnSpc>
            </a:pPr>
            <a:r>
              <a:rPr lang="fr-FR" dirty="0"/>
              <a:t>Prévenir le patient</a:t>
            </a:r>
          </a:p>
          <a:p>
            <a:pPr algn="just">
              <a:lnSpc>
                <a:spcPct val="150000"/>
              </a:lnSpc>
            </a:pPr>
            <a:r>
              <a:rPr lang="fr-FR" dirty="0"/>
              <a:t>Augmentation de la sensation de soif</a:t>
            </a:r>
          </a:p>
          <a:p>
            <a:pPr algn="just">
              <a:lnSpc>
                <a:spcPct val="150000"/>
              </a:lnSpc>
            </a:pPr>
            <a:r>
              <a:rPr lang="fr-FR" dirty="0"/>
              <a:t>Mictions additionnelles</a:t>
            </a:r>
          </a:p>
          <a:p>
            <a:pPr algn="just">
              <a:lnSpc>
                <a:spcPct val="150000"/>
              </a:lnSpc>
            </a:pPr>
            <a:r>
              <a:rPr lang="fr-FR" dirty="0"/>
              <a:t>Anticiper le risque d’infections génitales (F&gt;H)</a:t>
            </a:r>
          </a:p>
          <a:p>
            <a:pPr algn="just">
              <a:lnSpc>
                <a:spcPct val="150000"/>
              </a:lnSpc>
            </a:pPr>
            <a:r>
              <a:rPr lang="fr-FR" dirty="0"/>
              <a:t>Infections urinaires basses</a:t>
            </a:r>
          </a:p>
          <a:p>
            <a:pPr algn="just">
              <a:lnSpc>
                <a:spcPct val="150000"/>
              </a:lnSpc>
            </a:pPr>
            <a:r>
              <a:rPr lang="fr-FR" dirty="0"/>
              <a:t>Risque acidocétose </a:t>
            </a:r>
            <a:r>
              <a:rPr lang="fr-FR" dirty="0" err="1"/>
              <a:t>euglycémique</a:t>
            </a:r>
            <a:endParaRPr lang="fr-FR" dirty="0"/>
          </a:p>
          <a:p>
            <a:pPr algn="just">
              <a:lnSpc>
                <a:spcPct val="150000"/>
              </a:lnSpc>
            </a:pPr>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Cas clinique 1</a:t>
            </a:r>
          </a:p>
        </p:txBody>
      </p:sp>
      <p:sp>
        <p:nvSpPr>
          <p:cNvPr id="3" name="Espace réservé du contenu 2"/>
          <p:cNvSpPr>
            <a:spLocks noGrp="1"/>
          </p:cNvSpPr>
          <p:nvPr>
            <p:ph idx="1"/>
          </p:nvPr>
        </p:nvSpPr>
        <p:spPr>
          <a:xfrm>
            <a:off x="457200" y="1417638"/>
            <a:ext cx="8229600" cy="4868862"/>
          </a:xfrm>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r>
              <a:rPr lang="fr-FR" dirty="0"/>
              <a:t>Pathologies associées :	</a:t>
            </a:r>
          </a:p>
          <a:p>
            <a:pPr marL="0" indent="0">
              <a:buNone/>
            </a:pPr>
            <a:endParaRPr lang="fr-FR" dirty="0"/>
          </a:p>
          <a:p>
            <a:pPr marL="857250" lvl="1" indent="-457200">
              <a:buFontTx/>
              <a:buChar char="-"/>
            </a:pPr>
            <a:r>
              <a:rPr lang="fr-FR" dirty="0"/>
              <a:t>Obésité grade 3: IMC 48</a:t>
            </a:r>
          </a:p>
          <a:p>
            <a:pPr marL="857250" lvl="1" indent="-457200">
              <a:buFontTx/>
              <a:buChar char="-"/>
            </a:pPr>
            <a:r>
              <a:rPr lang="fr-FR" dirty="0"/>
              <a:t>SAS appareillé</a:t>
            </a:r>
          </a:p>
          <a:p>
            <a:pPr marL="857250" lvl="1" indent="-457200">
              <a:buFontTx/>
              <a:buChar char="-"/>
            </a:pPr>
            <a:r>
              <a:rPr lang="fr-FR" dirty="0"/>
              <a:t>SF: dyspnée effort modéré.</a:t>
            </a:r>
          </a:p>
          <a:p>
            <a:pPr marL="857250" lvl="1" indent="-457200">
              <a:buFontTx/>
              <a:buChar char="-"/>
            </a:pPr>
            <a:r>
              <a:rPr lang="fr-FR" dirty="0"/>
              <a:t>Ex clinique: RAS</a:t>
            </a:r>
          </a:p>
          <a:p>
            <a:pPr marL="457200" lvl="1" indent="0">
              <a:buNone/>
            </a:pPr>
            <a:endParaRPr lang="fr-FR" dirty="0"/>
          </a:p>
          <a:p>
            <a:pPr lvl="1"/>
            <a:r>
              <a:rPr lang="fr-FR" dirty="0"/>
              <a:t>Traitement : </a:t>
            </a:r>
            <a:r>
              <a:rPr lang="fr-FR" dirty="0" err="1"/>
              <a:t>Sitagliptine</a:t>
            </a:r>
            <a:r>
              <a:rPr lang="fr-FR" dirty="0"/>
              <a:t> 100mg : 1/j</a:t>
            </a:r>
          </a:p>
          <a:p>
            <a:pPr lvl="1"/>
            <a:r>
              <a:rPr lang="fr-FR" dirty="0"/>
              <a:t>(Intolérance metformine)</a:t>
            </a:r>
          </a:p>
          <a:p>
            <a:endParaRPr lang="fr-F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r>
              <a:rPr lang="fr-FR" dirty="0"/>
              <a:t>Effets indésirables</a:t>
            </a:r>
          </a:p>
        </p:txBody>
      </p:sp>
      <p:graphicFrame>
        <p:nvGraphicFramePr>
          <p:cNvPr id="4" name="Tableau 3"/>
          <p:cNvGraphicFramePr>
            <a:graphicFrameLocks noGrp="1"/>
          </p:cNvGraphicFramePr>
          <p:nvPr>
            <p:extLst>
              <p:ext uri="{D42A27DB-BD31-4B8C-83A1-F6EECF244321}">
                <p14:modId xmlns:p14="http://schemas.microsoft.com/office/powerpoint/2010/main" val="3239548108"/>
              </p:ext>
            </p:extLst>
          </p:nvPr>
        </p:nvGraphicFramePr>
        <p:xfrm>
          <a:off x="1380162" y="1484609"/>
          <a:ext cx="6096000" cy="4500880"/>
        </p:xfrm>
        <a:graphic>
          <a:graphicData uri="http://schemas.openxmlformats.org/drawingml/2006/table">
            <a:tbl>
              <a:tblPr firstRow="1" bandRow="1">
                <a:tableStyleId>{9DCAF9ED-07DC-4A11-8D7F-57B35C25682E}</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fr-FR" dirty="0"/>
                        <a:t>Infections </a:t>
                      </a:r>
                      <a:r>
                        <a:rPr lang="fr-FR" dirty="0" err="1"/>
                        <a:t>mycotiques</a:t>
                      </a:r>
                      <a:endParaRPr lang="fr-FR" dirty="0"/>
                    </a:p>
                  </a:txBody>
                  <a:tcPr/>
                </a:tc>
                <a:tc>
                  <a:txBody>
                    <a:bodyPr/>
                    <a:lstStyle/>
                    <a:p>
                      <a:r>
                        <a:rPr lang="fr-FR" dirty="0"/>
                        <a:t>Génitales 5-10%</a:t>
                      </a:r>
                    </a:p>
                  </a:txBody>
                  <a:tcPr/>
                </a:tc>
                <a:extLst>
                  <a:ext uri="{0D108BD9-81ED-4DB2-BD59-A6C34878D82A}">
                    <a16:rowId xmlns:a16="http://schemas.microsoft.com/office/drawing/2014/main" val="10000"/>
                  </a:ext>
                </a:extLst>
              </a:tr>
              <a:tr h="370840">
                <a:tc>
                  <a:txBody>
                    <a:bodyPr/>
                    <a:lstStyle/>
                    <a:p>
                      <a:r>
                        <a:rPr lang="fr-FR" dirty="0"/>
                        <a:t>Infections</a:t>
                      </a:r>
                      <a:r>
                        <a:rPr lang="fr-FR" baseline="0" dirty="0"/>
                        <a:t> urinaires</a:t>
                      </a:r>
                      <a:endParaRPr lang="fr-FR" dirty="0"/>
                    </a:p>
                  </a:txBody>
                  <a:tcPr/>
                </a:tc>
                <a:tc>
                  <a:txBody>
                    <a:bodyPr/>
                    <a:lstStyle/>
                    <a:p>
                      <a:r>
                        <a:rPr lang="fr-FR" dirty="0"/>
                        <a:t>Rares/ ne sont pas un frein à</a:t>
                      </a:r>
                      <a:r>
                        <a:rPr lang="fr-FR" baseline="0" dirty="0"/>
                        <a:t> la mise en route du traitement</a:t>
                      </a:r>
                      <a:endParaRPr lang="fr-FR" dirty="0"/>
                    </a:p>
                  </a:txBody>
                  <a:tcPr/>
                </a:tc>
                <a:extLst>
                  <a:ext uri="{0D108BD9-81ED-4DB2-BD59-A6C34878D82A}">
                    <a16:rowId xmlns:a16="http://schemas.microsoft.com/office/drawing/2014/main" val="10001"/>
                  </a:ext>
                </a:extLst>
              </a:tr>
              <a:tr h="370840">
                <a:tc>
                  <a:txBody>
                    <a:bodyPr/>
                    <a:lstStyle/>
                    <a:p>
                      <a:r>
                        <a:rPr lang="fr-FR" dirty="0"/>
                        <a:t>Acidocétose </a:t>
                      </a:r>
                      <a:r>
                        <a:rPr lang="fr-FR" dirty="0" err="1"/>
                        <a:t>euglycémique</a:t>
                      </a:r>
                      <a:endParaRPr lang="fr-FR" dirty="0"/>
                    </a:p>
                  </a:txBody>
                  <a:tcPr/>
                </a:tc>
                <a:tc>
                  <a:txBody>
                    <a:bodyPr/>
                    <a:lstStyle/>
                    <a:p>
                      <a:r>
                        <a:rPr lang="fr-FR" dirty="0"/>
                        <a:t>Rares</a:t>
                      </a:r>
                    </a:p>
                    <a:p>
                      <a:r>
                        <a:rPr lang="fr-FR" dirty="0"/>
                        <a:t>! Situations à risque</a:t>
                      </a:r>
                    </a:p>
                  </a:txBody>
                  <a:tcPr/>
                </a:tc>
                <a:extLst>
                  <a:ext uri="{0D108BD9-81ED-4DB2-BD59-A6C34878D82A}">
                    <a16:rowId xmlns:a16="http://schemas.microsoft.com/office/drawing/2014/main" val="10002"/>
                  </a:ext>
                </a:extLst>
              </a:tr>
              <a:tr h="370840">
                <a:tc>
                  <a:txBody>
                    <a:bodyPr/>
                    <a:lstStyle/>
                    <a:p>
                      <a:r>
                        <a:rPr lang="fr-FR" dirty="0"/>
                        <a:t>Gangrène</a:t>
                      </a:r>
                      <a:r>
                        <a:rPr lang="fr-FR" baseline="0" dirty="0"/>
                        <a:t> de Fournier</a:t>
                      </a:r>
                      <a:endParaRPr lang="fr-FR" dirty="0"/>
                    </a:p>
                  </a:txBody>
                  <a:tcPr/>
                </a:tc>
                <a:tc>
                  <a:txBody>
                    <a:bodyPr/>
                    <a:lstStyle/>
                    <a:p>
                      <a:r>
                        <a:rPr lang="fr-FR" dirty="0"/>
                        <a:t>Rares.</a:t>
                      </a:r>
                    </a:p>
                  </a:txBody>
                  <a:tcPr/>
                </a:tc>
                <a:extLst>
                  <a:ext uri="{0D108BD9-81ED-4DB2-BD59-A6C34878D82A}">
                    <a16:rowId xmlns:a16="http://schemas.microsoft.com/office/drawing/2014/main" val="10003"/>
                  </a:ext>
                </a:extLst>
              </a:tr>
              <a:tr h="370840">
                <a:tc>
                  <a:txBody>
                    <a:bodyPr/>
                    <a:lstStyle/>
                    <a:p>
                      <a:r>
                        <a:rPr lang="fr-FR" dirty="0"/>
                        <a:t>Amputations/ 1 seule étude CANVAS</a:t>
                      </a:r>
                      <a:r>
                        <a:rPr lang="fr-FR" baseline="0" dirty="0"/>
                        <a:t> / </a:t>
                      </a:r>
                      <a:r>
                        <a:rPr lang="fr-FR" baseline="0" dirty="0" err="1"/>
                        <a:t>Canaglifozine</a:t>
                      </a:r>
                      <a:r>
                        <a:rPr lang="fr-FR" baseline="0" dirty="0"/>
                        <a:t>.</a:t>
                      </a:r>
                    </a:p>
                    <a:p>
                      <a:r>
                        <a:rPr lang="fr-FR" baseline="0" dirty="0"/>
                        <a:t>Pas de </a:t>
                      </a:r>
                      <a:r>
                        <a:rPr lang="fr-FR" baseline="0" dirty="0" err="1"/>
                        <a:t>surrisque</a:t>
                      </a:r>
                      <a:r>
                        <a:rPr lang="fr-FR" baseline="0" dirty="0"/>
                        <a:t> démonté avec </a:t>
                      </a:r>
                      <a:r>
                        <a:rPr lang="fr-FR" baseline="0" dirty="0" err="1"/>
                        <a:t>Dapa</a:t>
                      </a:r>
                      <a:r>
                        <a:rPr lang="fr-FR" baseline="0" dirty="0"/>
                        <a:t> / </a:t>
                      </a:r>
                      <a:r>
                        <a:rPr lang="fr-FR" baseline="0" dirty="0" err="1"/>
                        <a:t>Empaglifozine</a:t>
                      </a:r>
                      <a:r>
                        <a:rPr lang="fr-FR" baseline="0" dirty="0"/>
                        <a:t>.</a:t>
                      </a:r>
                    </a:p>
                    <a:p>
                      <a:endParaRPr lang="fr-FR" baseline="0" dirty="0"/>
                    </a:p>
                    <a:p>
                      <a:endParaRPr lang="fr-FR" dirty="0"/>
                    </a:p>
                  </a:txBody>
                  <a:tcPr/>
                </a:tc>
                <a:tc>
                  <a:txBody>
                    <a:bodyPr/>
                    <a:lstStyle/>
                    <a:p>
                      <a:r>
                        <a:rPr lang="fr-FR" dirty="0"/>
                        <a:t>I </a:t>
                      </a:r>
                      <a:r>
                        <a:rPr lang="fr-FR" dirty="0" err="1"/>
                        <a:t>eviter</a:t>
                      </a:r>
                      <a:r>
                        <a:rPr lang="fr-FR" dirty="0"/>
                        <a:t> chez les</a:t>
                      </a:r>
                      <a:r>
                        <a:rPr lang="fr-FR" baseline="0" dirty="0"/>
                        <a:t> patients souffrant d’</a:t>
                      </a:r>
                      <a:r>
                        <a:rPr lang="fr-FR" baseline="0" dirty="0" err="1"/>
                        <a:t>AOMI.ou</a:t>
                      </a:r>
                      <a:r>
                        <a:rPr lang="fr-FR" baseline="0" dirty="0"/>
                        <a:t> d’amputations.</a:t>
                      </a:r>
                    </a:p>
                    <a:p>
                      <a:r>
                        <a:rPr lang="fr-FR" baseline="0" dirty="0"/>
                        <a:t>Prudence chez les patients les plus à risque.</a:t>
                      </a:r>
                      <a:endParaRPr lang="fr-FR" dirty="0"/>
                    </a:p>
                  </a:txBody>
                  <a:tcPr/>
                </a:tc>
                <a:extLst>
                  <a:ext uri="{0D108BD9-81ED-4DB2-BD59-A6C34878D82A}">
                    <a16:rowId xmlns:a16="http://schemas.microsoft.com/office/drawing/2014/main" val="10004"/>
                  </a:ext>
                </a:extLst>
              </a:tr>
              <a:tr h="370840">
                <a:tc>
                  <a:txBody>
                    <a:bodyPr/>
                    <a:lstStyle/>
                    <a:p>
                      <a:r>
                        <a:rPr lang="fr-FR" dirty="0"/>
                        <a:t>Fractures</a:t>
                      </a:r>
                      <a:r>
                        <a:rPr lang="fr-FR" baseline="0" dirty="0"/>
                        <a:t> périphériques</a:t>
                      </a:r>
                      <a:endParaRPr lang="fr-FR" dirty="0"/>
                    </a:p>
                  </a:txBody>
                  <a:tcPr/>
                </a:tc>
                <a:tc>
                  <a:txBody>
                    <a:bodyPr/>
                    <a:lstStyle/>
                    <a:p>
                      <a:r>
                        <a:rPr lang="fr-FR" dirty="0"/>
                        <a:t> </a:t>
                      </a:r>
                    </a:p>
                  </a:txBody>
                  <a:tcPr/>
                </a:tc>
                <a:extLst>
                  <a:ext uri="{0D108BD9-81ED-4DB2-BD59-A6C34878D82A}">
                    <a16:rowId xmlns:a16="http://schemas.microsoft.com/office/drawing/2014/main" val="10005"/>
                  </a:ext>
                </a:extLst>
              </a:tr>
              <a:tr h="370840">
                <a:tc>
                  <a:txBody>
                    <a:bodyPr/>
                    <a:lstStyle/>
                    <a:p>
                      <a:r>
                        <a:rPr lang="fr-FR" dirty="0"/>
                        <a:t>K sein,</a:t>
                      </a:r>
                      <a:r>
                        <a:rPr lang="fr-FR" baseline="0" dirty="0"/>
                        <a:t> K vessie</a:t>
                      </a:r>
                      <a:endParaRPr lang="fr-FR" dirty="0"/>
                    </a:p>
                  </a:txBody>
                  <a:tcPr/>
                </a:tc>
                <a:tc>
                  <a:txBody>
                    <a:bodyPr/>
                    <a:lstStyle/>
                    <a:p>
                      <a:endParaRPr lang="fr-FR" dirty="0"/>
                    </a:p>
                  </a:txBody>
                  <a:tcPr/>
                </a:tc>
                <a:extLst>
                  <a:ext uri="{0D108BD9-81ED-4DB2-BD59-A6C34878D82A}">
                    <a16:rowId xmlns:a16="http://schemas.microsoft.com/office/drawing/2014/main" val="10006"/>
                  </a:ext>
                </a:extLst>
              </a:tr>
            </a:tbl>
          </a:graphicData>
        </a:graphic>
      </p:graphicFrame>
      <p:sp>
        <p:nvSpPr>
          <p:cNvPr id="5" name="Rectangle 4"/>
          <p:cNvSpPr/>
          <p:nvPr/>
        </p:nvSpPr>
        <p:spPr>
          <a:xfrm>
            <a:off x="986757" y="230419"/>
            <a:ext cx="6489405" cy="1077218"/>
          </a:xfrm>
          <a:prstGeom prst="rect">
            <a:avLst/>
          </a:prstGeom>
        </p:spPr>
        <p:txBody>
          <a:bodyPr vert="horz" lIns="91440" tIns="45720" rIns="91440" bIns="45720" rtlCol="0" anchor="t">
            <a:noAutofit/>
          </a:bodyPr>
          <a:lstStyle/>
          <a:p>
            <a:pPr>
              <a:spcBef>
                <a:spcPct val="0"/>
              </a:spcBef>
            </a:pPr>
            <a:r>
              <a:rPr lang="fr-FR" sz="3200" b="1" dirty="0">
                <a:solidFill>
                  <a:srgbClr val="FF0000"/>
                </a:solidFill>
                <a:latin typeface="+mj-lt"/>
                <a:ea typeface="+mj-ea"/>
                <a:cs typeface="+mj-cs"/>
              </a:rPr>
              <a:t>Effets indésirables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503920" cy="1143000"/>
          </a:xfrm>
        </p:spPr>
        <p:txBody>
          <a:bodyPr>
            <a:normAutofit fontScale="90000"/>
          </a:bodyPr>
          <a:lstStyle/>
          <a:p>
            <a:r>
              <a:rPr lang="fr-FR" dirty="0"/>
              <a:t>ISGLT2 : effets secondaires / amputation</a:t>
            </a:r>
          </a:p>
        </p:txBody>
      </p:sp>
      <p:sp>
        <p:nvSpPr>
          <p:cNvPr id="3" name="Espace réservé du contenu 2"/>
          <p:cNvSpPr>
            <a:spLocks noGrp="1"/>
          </p:cNvSpPr>
          <p:nvPr>
            <p:ph idx="1"/>
          </p:nvPr>
        </p:nvSpPr>
        <p:spPr>
          <a:xfrm>
            <a:off x="320040" y="1600200"/>
            <a:ext cx="8503920" cy="4892040"/>
          </a:xfrm>
        </p:spPr>
        <p:txBody>
          <a:bodyPr>
            <a:normAutofit/>
          </a:bodyPr>
          <a:lstStyle/>
          <a:p>
            <a:r>
              <a:rPr lang="fr-FR" dirty="0"/>
              <a:t>Etude </a:t>
            </a:r>
            <a:r>
              <a:rPr lang="fr-FR" dirty="0" err="1"/>
              <a:t>Canvas</a:t>
            </a:r>
            <a:r>
              <a:rPr lang="fr-FR" dirty="0"/>
              <a:t>/ </a:t>
            </a:r>
            <a:r>
              <a:rPr lang="fr-FR" dirty="0" err="1"/>
              <a:t>Canaglifozine</a:t>
            </a:r>
            <a:endParaRPr lang="fr-FR" dirty="0"/>
          </a:p>
          <a:p>
            <a:pPr marL="0" indent="0">
              <a:buNone/>
            </a:pPr>
            <a:endParaRPr lang="fr-FR" dirty="0"/>
          </a:p>
          <a:p>
            <a:pPr lvl="1" algn="just"/>
            <a:r>
              <a:rPr lang="fr-FR" dirty="0"/>
              <a:t>Non commercialisé en France,</a:t>
            </a:r>
          </a:p>
          <a:p>
            <a:pPr lvl="1" algn="just"/>
            <a:r>
              <a:rPr lang="fr-FR" dirty="0"/>
              <a:t>Rare, distales, patient à risque</a:t>
            </a:r>
          </a:p>
          <a:p>
            <a:pPr lvl="1" algn="just"/>
            <a:r>
              <a:rPr lang="fr-FR" dirty="0"/>
              <a:t>Non confirmé dans d’autres essais</a:t>
            </a:r>
          </a:p>
          <a:p>
            <a:pPr lvl="1" algn="just"/>
            <a:r>
              <a:rPr lang="fr-FR" dirty="0" err="1"/>
              <a:t>Dapaglifozine</a:t>
            </a:r>
            <a:r>
              <a:rPr lang="fr-FR" dirty="0"/>
              <a:t>: il n’a pas été montré de </a:t>
            </a:r>
            <a:r>
              <a:rPr lang="fr-FR" dirty="0" err="1"/>
              <a:t>surrisque</a:t>
            </a:r>
            <a:r>
              <a:rPr lang="fr-FR" dirty="0"/>
              <a:t>  d’amputation.</a:t>
            </a:r>
          </a:p>
          <a:p>
            <a:pPr lvl="1" algn="just"/>
            <a:r>
              <a:rPr lang="fr-FR" dirty="0"/>
              <a:t>Rester prudent  pour les patients à risque si </a:t>
            </a:r>
            <a:r>
              <a:rPr lang="fr-FR" dirty="0" err="1"/>
              <a:t>atcd</a:t>
            </a:r>
            <a:r>
              <a:rPr lang="fr-FR" dirty="0"/>
              <a:t> amputation ou AOMI mal </a:t>
            </a:r>
            <a:r>
              <a:rPr lang="fr-FR" dirty="0" err="1"/>
              <a:t>controlée</a:t>
            </a:r>
            <a:r>
              <a:rPr lang="fr-FR" dirty="0"/>
              <a: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374" y="279671"/>
            <a:ext cx="8636886" cy="1320800"/>
          </a:xfrm>
        </p:spPr>
        <p:txBody>
          <a:bodyPr vert="horz" lIns="91440" tIns="45720" rIns="91440" bIns="45720" rtlCol="0" anchor="t">
            <a:noAutofit/>
          </a:bodyPr>
          <a:lstStyle/>
          <a:p>
            <a:r>
              <a:rPr lang="fr-FR" sz="3200" b="1" dirty="0">
                <a:solidFill>
                  <a:schemeClr val="tx1">
                    <a:lumMod val="65000"/>
                    <a:lumOff val="35000"/>
                  </a:schemeClr>
                </a:solidFill>
              </a:rPr>
              <a:t>ISGLT2 et maladie rénale chronique</a:t>
            </a:r>
            <a:br>
              <a:rPr lang="fr-FR" sz="3200" b="1" dirty="0">
                <a:solidFill>
                  <a:schemeClr val="tx1">
                    <a:lumMod val="65000"/>
                    <a:lumOff val="35000"/>
                  </a:schemeClr>
                </a:solidFill>
              </a:rPr>
            </a:br>
            <a:r>
              <a:rPr lang="fr-FR" sz="3200" b="1" dirty="0">
                <a:solidFill>
                  <a:schemeClr val="tx1">
                    <a:lumMod val="65000"/>
                    <a:lumOff val="35000"/>
                  </a:schemeClr>
                </a:solidFill>
              </a:rPr>
              <a:t>MRC</a:t>
            </a:r>
          </a:p>
        </p:txBody>
      </p:sp>
      <p:sp>
        <p:nvSpPr>
          <p:cNvPr id="3" name="Espace réservé du contenu 2"/>
          <p:cNvSpPr>
            <a:spLocks noGrp="1"/>
          </p:cNvSpPr>
          <p:nvPr>
            <p:ph idx="1"/>
          </p:nvPr>
        </p:nvSpPr>
        <p:spPr>
          <a:xfrm>
            <a:off x="253557" y="2023382"/>
            <a:ext cx="8636886" cy="4011658"/>
          </a:xfrm>
        </p:spPr>
        <p:txBody>
          <a:bodyPr>
            <a:normAutofit/>
          </a:bodyPr>
          <a:lstStyle/>
          <a:p>
            <a:pPr algn="just">
              <a:lnSpc>
                <a:spcPct val="150000"/>
              </a:lnSpc>
            </a:pPr>
            <a:r>
              <a:rPr lang="fr-FR" sz="3000" dirty="0"/>
              <a:t>iSGLT2 : contrôle et stabilisation de la MRC.</a:t>
            </a:r>
          </a:p>
          <a:p>
            <a:pPr algn="just">
              <a:lnSpc>
                <a:spcPct val="150000"/>
              </a:lnSpc>
            </a:pPr>
            <a:r>
              <a:rPr lang="fr-FR" sz="3000" dirty="0"/>
              <a:t>AMM:  DFG 25-75Ml/mn/1,75</a:t>
            </a:r>
          </a:p>
          <a:p>
            <a:pPr algn="just">
              <a:lnSpc>
                <a:spcPct val="150000"/>
              </a:lnSpc>
            </a:pPr>
            <a:r>
              <a:rPr lang="fr-FR" sz="3000" dirty="0"/>
              <a:t>+/- albuminurie (RAC)</a:t>
            </a:r>
          </a:p>
          <a:p>
            <a:pPr algn="just">
              <a:lnSpc>
                <a:spcPct val="150000"/>
              </a:lnSpc>
            </a:pPr>
            <a:r>
              <a:rPr lang="fr-FR" sz="3000" dirty="0"/>
              <a:t>Bénéfice réduit sur HbA1c lorsque DFG est &lt; 30 ou 45ml/mn.</a:t>
            </a:r>
          </a:p>
          <a:p>
            <a:pPr algn="just">
              <a:lnSpc>
                <a:spcPct val="150000"/>
              </a:lnSpc>
            </a:pPr>
            <a:endParaRPr lang="fr-FR" sz="2800" dirty="0"/>
          </a:p>
          <a:p>
            <a:pPr algn="just">
              <a:lnSpc>
                <a:spcPct val="150000"/>
              </a:lnSpc>
            </a:pPr>
            <a:endParaRPr lang="fr-FR" sz="28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nchor="ctr">
            <a:normAutofit/>
          </a:bodyPr>
          <a:lstStyle/>
          <a:p>
            <a:r>
              <a:rPr lang="fr-FR" dirty="0"/>
              <a:t>Cas clinique 2</a:t>
            </a:r>
          </a:p>
        </p:txBody>
      </p:sp>
      <p:sp>
        <p:nvSpPr>
          <p:cNvPr id="3" name="Espace réservé du contenu 2"/>
          <p:cNvSpPr>
            <a:spLocks noGrp="1"/>
          </p:cNvSpPr>
          <p:nvPr>
            <p:ph sz="half" idx="1"/>
          </p:nvPr>
        </p:nvSpPr>
        <p:spPr>
          <a:xfrm>
            <a:off x="457200" y="1600200"/>
            <a:ext cx="4038600" cy="4525963"/>
          </a:xfrm>
        </p:spPr>
        <p:txBody>
          <a:bodyPr>
            <a:normAutofit/>
          </a:bodyPr>
          <a:lstStyle/>
          <a:p>
            <a:pPr marL="0" indent="0" algn="ctr">
              <a:buNone/>
            </a:pPr>
            <a:endParaRPr lang="fr-FR" dirty="0"/>
          </a:p>
          <a:p>
            <a:pPr marL="0" indent="0" algn="ctr">
              <a:buNone/>
            </a:pPr>
            <a:endParaRPr lang="fr-FR" dirty="0"/>
          </a:p>
          <a:p>
            <a:pPr marL="0" indent="0" algn="ctr">
              <a:buNone/>
            </a:pPr>
            <a:endParaRPr lang="fr-FR" dirty="0"/>
          </a:p>
          <a:p>
            <a:pPr marL="0" indent="0" algn="ctr">
              <a:buNone/>
            </a:pPr>
            <a:r>
              <a:rPr lang="fr-FR" dirty="0"/>
              <a:t>Echec </a:t>
            </a:r>
            <a:r>
              <a:rPr lang="fr-FR" dirty="0" err="1"/>
              <a:t>bi-thérapie</a:t>
            </a:r>
            <a:r>
              <a:rPr lang="fr-FR" dirty="0"/>
              <a:t> Metformine + analogue GLP1</a:t>
            </a:r>
          </a:p>
        </p:txBody>
      </p:sp>
      <p:pic>
        <p:nvPicPr>
          <p:cNvPr id="4" name="Image 3">
            <a:extLst>
              <a:ext uri="{FF2B5EF4-FFF2-40B4-BE49-F238E27FC236}">
                <a16:creationId xmlns:a16="http://schemas.microsoft.com/office/drawing/2014/main" id="{D02D9908-A539-B2A8-D8BA-78DEC465CFC6}"/>
              </a:ext>
            </a:extLst>
          </p:cNvPr>
          <p:cNvPicPr>
            <a:picLocks noChangeAspect="1"/>
          </p:cNvPicPr>
          <p:nvPr/>
        </p:nvPicPr>
        <p:blipFill>
          <a:blip r:embed="rId2"/>
          <a:stretch>
            <a:fillRect/>
          </a:stretch>
        </p:blipFill>
        <p:spPr>
          <a:xfrm>
            <a:off x="4648200" y="2635660"/>
            <a:ext cx="4038600" cy="2455043"/>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Place de l’insuline</a:t>
            </a:r>
          </a:p>
        </p:txBody>
      </p:sp>
      <p:sp>
        <p:nvSpPr>
          <p:cNvPr id="3" name="Espace réservé du contenu 2"/>
          <p:cNvSpPr>
            <a:spLocks noGrp="1"/>
          </p:cNvSpPr>
          <p:nvPr>
            <p:ph idx="1"/>
          </p:nvPr>
        </p:nvSpPr>
        <p:spPr>
          <a:xfrm>
            <a:off x="457200" y="1600200"/>
            <a:ext cx="8401050" cy="4525963"/>
          </a:xfrm>
        </p:spPr>
        <p:txBody>
          <a:bodyPr/>
          <a:lstStyle/>
          <a:p>
            <a:pPr algn="just">
              <a:lnSpc>
                <a:spcPct val="150000"/>
              </a:lnSpc>
            </a:pPr>
            <a:r>
              <a:rPr lang="fr-FR" dirty="0"/>
              <a:t>Bien  considérer la place des AR GLP1 avant l’insulinothérapie</a:t>
            </a:r>
          </a:p>
          <a:p>
            <a:pPr marL="0" indent="0" algn="just">
              <a:lnSpc>
                <a:spcPct val="150000"/>
              </a:lnSpc>
              <a:buNone/>
            </a:pPr>
            <a:endParaRPr lang="fr-FR" dirty="0"/>
          </a:p>
          <a:p>
            <a:pPr algn="just">
              <a:lnSpc>
                <a:spcPct val="150000"/>
              </a:lnSpc>
            </a:pPr>
            <a:r>
              <a:rPr lang="fr-FR" dirty="0"/>
              <a:t>Si on introduit l’insuline on peut conserver les protecteurs d’organes et la </a:t>
            </a:r>
            <a:r>
              <a:rPr lang="fr-FR" dirty="0" err="1"/>
              <a:t>Metformine</a:t>
            </a:r>
            <a:endParaRPr lang="fr-F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grands principes</a:t>
            </a:r>
          </a:p>
        </p:txBody>
      </p:sp>
      <p:sp>
        <p:nvSpPr>
          <p:cNvPr id="3" name="Espace réservé du contenu 2"/>
          <p:cNvSpPr>
            <a:spLocks noGrp="1"/>
          </p:cNvSpPr>
          <p:nvPr>
            <p:ph idx="1"/>
          </p:nvPr>
        </p:nvSpPr>
        <p:spPr>
          <a:xfrm>
            <a:off x="457200" y="1600200"/>
            <a:ext cx="8229600" cy="4525963"/>
          </a:xfrm>
        </p:spPr>
        <p:txBody>
          <a:bodyPr/>
          <a:lstStyle/>
          <a:p>
            <a:pPr algn="just"/>
            <a:r>
              <a:rPr lang="fr-FR" dirty="0"/>
              <a:t>Reconnaître la nature chronique du diabète et son évolutivité</a:t>
            </a:r>
          </a:p>
          <a:p>
            <a:pPr algn="just"/>
            <a:r>
              <a:rPr lang="fr-FR" dirty="0"/>
              <a:t>Placer la personne au centre du soin</a:t>
            </a:r>
          </a:p>
          <a:p>
            <a:pPr algn="just"/>
            <a:r>
              <a:rPr lang="fr-FR" dirty="0"/>
              <a:t>Prendre en compte les besoins sociaux</a:t>
            </a:r>
          </a:p>
          <a:p>
            <a:pPr algn="just"/>
            <a:r>
              <a:rPr lang="fr-FR" dirty="0"/>
              <a:t>Incorporer les comorbidités dans le plan de soin</a:t>
            </a:r>
          </a:p>
          <a:p>
            <a:pPr algn="just"/>
            <a:r>
              <a:rPr lang="fr-FR" dirty="0"/>
              <a:t>Tout cela est aussi important que l’aspect pharmacologique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1445" y="603398"/>
            <a:ext cx="8881109" cy="1143000"/>
          </a:xfrm>
        </p:spPr>
        <p:txBody>
          <a:bodyPr>
            <a:normAutofit/>
          </a:bodyPr>
          <a:lstStyle/>
          <a:p>
            <a:r>
              <a:rPr lang="fr-FR" dirty="0"/>
              <a:t>Conclusion</a:t>
            </a:r>
          </a:p>
        </p:txBody>
      </p:sp>
      <p:sp>
        <p:nvSpPr>
          <p:cNvPr id="4" name="Forme libre 3">
            <a:extLst>
              <a:ext uri="{FF2B5EF4-FFF2-40B4-BE49-F238E27FC236}">
                <a16:creationId xmlns:a16="http://schemas.microsoft.com/office/drawing/2014/main" id="{16B9223F-5083-2E13-2A64-EA552A1F8F43}"/>
              </a:ext>
            </a:extLst>
          </p:cNvPr>
          <p:cNvSpPr/>
          <p:nvPr/>
        </p:nvSpPr>
        <p:spPr>
          <a:xfrm rot="5400000">
            <a:off x="2451780" y="4062357"/>
            <a:ext cx="2258931" cy="2044094"/>
          </a:xfrm>
          <a:custGeom>
            <a:avLst/>
            <a:gdLst>
              <a:gd name="connsiteX0" fmla="*/ 0 w 3332480"/>
              <a:gd name="connsiteY0" fmla="*/ 1270339 h 2458720"/>
              <a:gd name="connsiteX1" fmla="*/ 457200 w 3332480"/>
              <a:gd name="connsiteY1" fmla="*/ 743470 h 2458720"/>
              <a:gd name="connsiteX2" fmla="*/ 457200 w 3332480"/>
              <a:gd name="connsiteY2" fmla="*/ 0 h 2458720"/>
              <a:gd name="connsiteX3" fmla="*/ 1221248 w 3332480"/>
              <a:gd name="connsiteY3" fmla="*/ 0 h 2458720"/>
              <a:gd name="connsiteX4" fmla="*/ 1219200 w 3332480"/>
              <a:gd name="connsiteY4" fmla="*/ 20320 h 2458720"/>
              <a:gd name="connsiteX5" fmla="*/ 1676400 w 3332480"/>
              <a:gd name="connsiteY5" fmla="*/ 477520 h 2458720"/>
              <a:gd name="connsiteX6" fmla="*/ 2133600 w 3332480"/>
              <a:gd name="connsiteY6" fmla="*/ 20320 h 2458720"/>
              <a:gd name="connsiteX7" fmla="*/ 2131551 w 3332480"/>
              <a:gd name="connsiteY7" fmla="*/ 0 h 2458720"/>
              <a:gd name="connsiteX8" fmla="*/ 2875280 w 3332480"/>
              <a:gd name="connsiteY8" fmla="*/ 0 h 2458720"/>
              <a:gd name="connsiteX9" fmla="*/ 2875280 w 3332480"/>
              <a:gd name="connsiteY9" fmla="*/ 743470 h 2458720"/>
              <a:gd name="connsiteX10" fmla="*/ 3332480 w 3332480"/>
              <a:gd name="connsiteY10" fmla="*/ 1270339 h 2458720"/>
              <a:gd name="connsiteX11" fmla="*/ 2875280 w 3332480"/>
              <a:gd name="connsiteY11" fmla="*/ 1797207 h 2458720"/>
              <a:gd name="connsiteX12" fmla="*/ 2875280 w 3332480"/>
              <a:gd name="connsiteY12" fmla="*/ 2458720 h 2458720"/>
              <a:gd name="connsiteX13" fmla="*/ 457200 w 3332480"/>
              <a:gd name="connsiteY13" fmla="*/ 2458720 h 2458720"/>
              <a:gd name="connsiteX14" fmla="*/ 457200 w 3332480"/>
              <a:gd name="connsiteY14" fmla="*/ 1797207 h 2458720"/>
              <a:gd name="connsiteX15" fmla="*/ 0 w 3332480"/>
              <a:gd name="connsiteY15" fmla="*/ 1270339 h 245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2480" h="2458720">
                <a:moveTo>
                  <a:pt x="0" y="1270339"/>
                </a:moveTo>
                <a:cubicBezTo>
                  <a:pt x="0" y="979357"/>
                  <a:pt x="204695" y="743470"/>
                  <a:pt x="457200" y="743470"/>
                </a:cubicBezTo>
                <a:lnTo>
                  <a:pt x="457200" y="0"/>
                </a:lnTo>
                <a:lnTo>
                  <a:pt x="1221248" y="0"/>
                </a:lnTo>
                <a:lnTo>
                  <a:pt x="1219200" y="20320"/>
                </a:lnTo>
                <a:cubicBezTo>
                  <a:pt x="1219200" y="272825"/>
                  <a:pt x="1423895" y="477520"/>
                  <a:pt x="1676400" y="477520"/>
                </a:cubicBezTo>
                <a:cubicBezTo>
                  <a:pt x="1928905" y="477520"/>
                  <a:pt x="2133600" y="272825"/>
                  <a:pt x="2133600" y="20320"/>
                </a:cubicBezTo>
                <a:lnTo>
                  <a:pt x="2131551" y="0"/>
                </a:lnTo>
                <a:lnTo>
                  <a:pt x="2875280" y="0"/>
                </a:lnTo>
                <a:lnTo>
                  <a:pt x="2875280" y="743470"/>
                </a:lnTo>
                <a:cubicBezTo>
                  <a:pt x="3127785" y="743470"/>
                  <a:pt x="3332480" y="979357"/>
                  <a:pt x="3332480" y="1270339"/>
                </a:cubicBezTo>
                <a:cubicBezTo>
                  <a:pt x="3332480" y="1561321"/>
                  <a:pt x="3127785" y="1797207"/>
                  <a:pt x="2875280" y="1797207"/>
                </a:cubicBezTo>
                <a:lnTo>
                  <a:pt x="2875280" y="2458720"/>
                </a:lnTo>
                <a:lnTo>
                  <a:pt x="457200" y="2458720"/>
                </a:lnTo>
                <a:lnTo>
                  <a:pt x="457200" y="1797207"/>
                </a:lnTo>
                <a:cubicBezTo>
                  <a:pt x="204695" y="1797207"/>
                  <a:pt x="0" y="1561321"/>
                  <a:pt x="0" y="1270339"/>
                </a:cubicBezTo>
                <a:close/>
              </a:path>
            </a:pathLst>
          </a:cu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noAutofit/>
          </a:bodyPr>
          <a:lstStyle/>
          <a:p>
            <a:pPr algn="ctr"/>
            <a:r>
              <a:rPr lang="fr-FR" sz="1350" dirty="0">
                <a:solidFill>
                  <a:schemeClr val="tx1"/>
                </a:solidFill>
              </a:rPr>
              <a:t>Cardiologue</a:t>
            </a:r>
          </a:p>
        </p:txBody>
      </p:sp>
      <p:sp>
        <p:nvSpPr>
          <p:cNvPr id="5" name="Forme libre 4">
            <a:extLst>
              <a:ext uri="{FF2B5EF4-FFF2-40B4-BE49-F238E27FC236}">
                <a16:creationId xmlns:a16="http://schemas.microsoft.com/office/drawing/2014/main" id="{12678561-62CC-0FB4-FBAE-8D7DBB8EB15F}"/>
              </a:ext>
            </a:extLst>
          </p:cNvPr>
          <p:cNvSpPr/>
          <p:nvPr/>
        </p:nvSpPr>
        <p:spPr>
          <a:xfrm>
            <a:off x="4140096" y="4270386"/>
            <a:ext cx="2792731" cy="1646038"/>
          </a:xfrm>
          <a:custGeom>
            <a:avLst/>
            <a:gdLst>
              <a:gd name="connsiteX0" fmla="*/ 457200 w 3332480"/>
              <a:gd name="connsiteY0" fmla="*/ 0 h 2133600"/>
              <a:gd name="connsiteX1" fmla="*/ 1209040 w 3332480"/>
              <a:gd name="connsiteY1" fmla="*/ 0 h 2133600"/>
              <a:gd name="connsiteX2" fmla="*/ 1666240 w 3332480"/>
              <a:gd name="connsiteY2" fmla="*/ 457200 h 2133600"/>
              <a:gd name="connsiteX3" fmla="*/ 2123440 w 3332480"/>
              <a:gd name="connsiteY3" fmla="*/ 0 h 2133600"/>
              <a:gd name="connsiteX4" fmla="*/ 2875280 w 3332480"/>
              <a:gd name="connsiteY4" fmla="*/ 0 h 2133600"/>
              <a:gd name="connsiteX5" fmla="*/ 2875280 w 3332480"/>
              <a:gd name="connsiteY5" fmla="*/ 645160 h 2133600"/>
              <a:gd name="connsiteX6" fmla="*/ 3332480 w 3332480"/>
              <a:gd name="connsiteY6" fmla="*/ 1102360 h 2133600"/>
              <a:gd name="connsiteX7" fmla="*/ 2875280 w 3332480"/>
              <a:gd name="connsiteY7" fmla="*/ 1559560 h 2133600"/>
              <a:gd name="connsiteX8" fmla="*/ 2875280 w 3332480"/>
              <a:gd name="connsiteY8" fmla="*/ 2133600 h 2133600"/>
              <a:gd name="connsiteX9" fmla="*/ 2123440 w 3332480"/>
              <a:gd name="connsiteY9" fmla="*/ 2133600 h 2133600"/>
              <a:gd name="connsiteX10" fmla="*/ 1666240 w 3332480"/>
              <a:gd name="connsiteY10" fmla="*/ 1676400 h 2133600"/>
              <a:gd name="connsiteX11" fmla="*/ 1209040 w 3332480"/>
              <a:gd name="connsiteY11" fmla="*/ 2133600 h 2133600"/>
              <a:gd name="connsiteX12" fmla="*/ 457200 w 3332480"/>
              <a:gd name="connsiteY12" fmla="*/ 2133600 h 2133600"/>
              <a:gd name="connsiteX13" fmla="*/ 457200 w 3332480"/>
              <a:gd name="connsiteY13" fmla="*/ 1559560 h 2133600"/>
              <a:gd name="connsiteX14" fmla="*/ 0 w 3332480"/>
              <a:gd name="connsiteY14" fmla="*/ 1102360 h 2133600"/>
              <a:gd name="connsiteX15" fmla="*/ 457200 w 3332480"/>
              <a:gd name="connsiteY15" fmla="*/ 64516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2480" h="2133600">
                <a:moveTo>
                  <a:pt x="457200" y="0"/>
                </a:moveTo>
                <a:lnTo>
                  <a:pt x="1209040" y="0"/>
                </a:lnTo>
                <a:cubicBezTo>
                  <a:pt x="1209040" y="252505"/>
                  <a:pt x="1413735" y="457200"/>
                  <a:pt x="1666240" y="457200"/>
                </a:cubicBezTo>
                <a:cubicBezTo>
                  <a:pt x="1918745" y="457200"/>
                  <a:pt x="2123440" y="252505"/>
                  <a:pt x="2123440" y="0"/>
                </a:cubicBezTo>
                <a:lnTo>
                  <a:pt x="2875280" y="0"/>
                </a:lnTo>
                <a:lnTo>
                  <a:pt x="2875280" y="645160"/>
                </a:lnTo>
                <a:cubicBezTo>
                  <a:pt x="3127785" y="645160"/>
                  <a:pt x="3332480" y="849855"/>
                  <a:pt x="3332480" y="1102360"/>
                </a:cubicBezTo>
                <a:cubicBezTo>
                  <a:pt x="3332480" y="1354865"/>
                  <a:pt x="3127785" y="1559560"/>
                  <a:pt x="2875280" y="1559560"/>
                </a:cubicBezTo>
                <a:lnTo>
                  <a:pt x="2875280" y="2133600"/>
                </a:lnTo>
                <a:lnTo>
                  <a:pt x="2123440" y="2133600"/>
                </a:lnTo>
                <a:cubicBezTo>
                  <a:pt x="2123440" y="1881095"/>
                  <a:pt x="1918745" y="1676400"/>
                  <a:pt x="1666240" y="1676400"/>
                </a:cubicBezTo>
                <a:cubicBezTo>
                  <a:pt x="1413735" y="1676400"/>
                  <a:pt x="1209040" y="1881095"/>
                  <a:pt x="1209040" y="2133600"/>
                </a:cubicBezTo>
                <a:lnTo>
                  <a:pt x="457200" y="2133600"/>
                </a:lnTo>
                <a:lnTo>
                  <a:pt x="457200" y="1559560"/>
                </a:lnTo>
                <a:cubicBezTo>
                  <a:pt x="204695" y="1559560"/>
                  <a:pt x="0" y="1354865"/>
                  <a:pt x="0" y="1102360"/>
                </a:cubicBezTo>
                <a:cubicBezTo>
                  <a:pt x="0" y="849855"/>
                  <a:pt x="204695" y="645160"/>
                  <a:pt x="457200" y="64516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fr-FR" sz="1350" dirty="0">
                <a:solidFill>
                  <a:schemeClr val="tx1"/>
                </a:solidFill>
              </a:rPr>
              <a:t>Néphrologue</a:t>
            </a:r>
          </a:p>
        </p:txBody>
      </p:sp>
      <p:sp>
        <p:nvSpPr>
          <p:cNvPr id="6" name="Forme libre 5">
            <a:extLst>
              <a:ext uri="{FF2B5EF4-FFF2-40B4-BE49-F238E27FC236}">
                <a16:creationId xmlns:a16="http://schemas.microsoft.com/office/drawing/2014/main" id="{4145364E-ADD8-2B40-B9FC-9D57345FF6DD}"/>
              </a:ext>
            </a:extLst>
          </p:cNvPr>
          <p:cNvSpPr/>
          <p:nvPr/>
        </p:nvSpPr>
        <p:spPr>
          <a:xfrm>
            <a:off x="4140096" y="2464131"/>
            <a:ext cx="2701291" cy="2258930"/>
          </a:xfrm>
          <a:custGeom>
            <a:avLst/>
            <a:gdLst>
              <a:gd name="connsiteX0" fmla="*/ 1673251 w 3332480"/>
              <a:gd name="connsiteY0" fmla="*/ 467919 h 2602226"/>
              <a:gd name="connsiteX1" fmla="*/ 1664047 w 3332480"/>
              <a:gd name="connsiteY1" fmla="*/ 468405 h 2602226"/>
              <a:gd name="connsiteX2" fmla="*/ 1666240 w 3332480"/>
              <a:gd name="connsiteY2" fmla="*/ 468626 h 2602226"/>
              <a:gd name="connsiteX3" fmla="*/ 1766356 w 3332480"/>
              <a:gd name="connsiteY3" fmla="*/ 456862 h 2602226"/>
              <a:gd name="connsiteX4" fmla="*/ 1746644 w 3332480"/>
              <a:gd name="connsiteY4" fmla="*/ 460521 h 2602226"/>
              <a:gd name="connsiteX5" fmla="*/ 1758382 w 3332480"/>
              <a:gd name="connsiteY5" fmla="*/ 459337 h 2602226"/>
              <a:gd name="connsiteX6" fmla="*/ 1563165 w 3332480"/>
              <a:gd name="connsiteY6" fmla="*/ 455944 h 2602226"/>
              <a:gd name="connsiteX7" fmla="*/ 1574098 w 3332480"/>
              <a:gd name="connsiteY7" fmla="*/ 459337 h 2602226"/>
              <a:gd name="connsiteX8" fmla="*/ 1583852 w 3332480"/>
              <a:gd name="connsiteY8" fmla="*/ 460321 h 2602226"/>
              <a:gd name="connsiteX9" fmla="*/ 1486594 w 3332480"/>
              <a:gd name="connsiteY9" fmla="*/ 431784 h 2602226"/>
              <a:gd name="connsiteX10" fmla="*/ 1488277 w 3332480"/>
              <a:gd name="connsiteY10" fmla="*/ 432697 h 2602226"/>
              <a:gd name="connsiteX11" fmla="*/ 1495554 w 3332480"/>
              <a:gd name="connsiteY11" fmla="*/ 434956 h 2602226"/>
              <a:gd name="connsiteX12" fmla="*/ 1854929 w 3332480"/>
              <a:gd name="connsiteY12" fmla="*/ 426875 h 2602226"/>
              <a:gd name="connsiteX13" fmla="*/ 1840329 w 3332480"/>
              <a:gd name="connsiteY13" fmla="*/ 433900 h 2602226"/>
              <a:gd name="connsiteX14" fmla="*/ 1844203 w 3332480"/>
              <a:gd name="connsiteY14" fmla="*/ 432697 h 2602226"/>
              <a:gd name="connsiteX15" fmla="*/ 1984730 w 3332480"/>
              <a:gd name="connsiteY15" fmla="*/ 338675 h 2602226"/>
              <a:gd name="connsiteX16" fmla="*/ 1902048 w 3332480"/>
              <a:gd name="connsiteY16" fmla="*/ 401300 h 2602226"/>
              <a:gd name="connsiteX17" fmla="*/ 1921865 w 3332480"/>
              <a:gd name="connsiteY17" fmla="*/ 390544 h 2602226"/>
              <a:gd name="connsiteX18" fmla="*/ 1339365 w 3332480"/>
              <a:gd name="connsiteY18" fmla="*/ 330370 h 2602226"/>
              <a:gd name="connsiteX19" fmla="*/ 1342951 w 3332480"/>
              <a:gd name="connsiteY19" fmla="*/ 334716 h 2602226"/>
              <a:gd name="connsiteX20" fmla="*/ 1410615 w 3332480"/>
              <a:gd name="connsiteY20" fmla="*/ 390544 h 2602226"/>
              <a:gd name="connsiteX21" fmla="*/ 1423770 w 3332480"/>
              <a:gd name="connsiteY21" fmla="*/ 397684 h 2602226"/>
              <a:gd name="connsiteX22" fmla="*/ 2054199 w 3332480"/>
              <a:gd name="connsiteY22" fmla="*/ 250763 h 2602226"/>
              <a:gd name="connsiteX23" fmla="*/ 1988738 w 3332480"/>
              <a:gd name="connsiteY23" fmla="*/ 335368 h 2602226"/>
              <a:gd name="connsiteX24" fmla="*/ 1989529 w 3332480"/>
              <a:gd name="connsiteY24" fmla="*/ 334716 h 2602226"/>
              <a:gd name="connsiteX25" fmla="*/ 2045358 w 3332480"/>
              <a:gd name="connsiteY25" fmla="*/ 267051 h 2602226"/>
              <a:gd name="connsiteX26" fmla="*/ 1274556 w 3332480"/>
              <a:gd name="connsiteY26" fmla="*/ 243899 h 2602226"/>
              <a:gd name="connsiteX27" fmla="*/ 1287122 w 3332480"/>
              <a:gd name="connsiteY27" fmla="*/ 267051 h 2602226"/>
              <a:gd name="connsiteX28" fmla="*/ 1327560 w 3332480"/>
              <a:gd name="connsiteY28" fmla="*/ 316062 h 2602226"/>
              <a:gd name="connsiteX29" fmla="*/ 2099936 w 3332480"/>
              <a:gd name="connsiteY29" fmla="*/ 149362 h 2602226"/>
              <a:gd name="connsiteX30" fmla="*/ 2068358 w 3332480"/>
              <a:gd name="connsiteY30" fmla="*/ 224677 h 2602226"/>
              <a:gd name="connsiteX31" fmla="*/ 2087511 w 3332480"/>
              <a:gd name="connsiteY31" fmla="*/ 189389 h 2602226"/>
              <a:gd name="connsiteX32" fmla="*/ 1228910 w 3332480"/>
              <a:gd name="connsiteY32" fmla="*/ 137655 h 2602226"/>
              <a:gd name="connsiteX33" fmla="*/ 1244969 w 3332480"/>
              <a:gd name="connsiteY33" fmla="*/ 189389 h 2602226"/>
              <a:gd name="connsiteX34" fmla="*/ 1259651 w 3332480"/>
              <a:gd name="connsiteY34" fmla="*/ 216439 h 2602226"/>
              <a:gd name="connsiteX35" fmla="*/ 1209183 w 3332480"/>
              <a:gd name="connsiteY35" fmla="*/ 0 h 2602226"/>
              <a:gd name="connsiteX36" fmla="*/ 1666240 w 3332480"/>
              <a:gd name="connsiteY36" fmla="*/ 11426 h 2602226"/>
              <a:gd name="connsiteX37" fmla="*/ 2123440 w 3332480"/>
              <a:gd name="connsiteY37" fmla="*/ 11426 h 2602226"/>
              <a:gd name="connsiteX38" fmla="*/ 2108818 w 3332480"/>
              <a:gd name="connsiteY38" fmla="*/ 120749 h 2602226"/>
              <a:gd name="connsiteX39" fmla="*/ 2114151 w 3332480"/>
              <a:gd name="connsiteY39" fmla="*/ 103568 h 2602226"/>
              <a:gd name="connsiteX40" fmla="*/ 2123440 w 3332480"/>
              <a:gd name="connsiteY40" fmla="*/ 11426 h 2602226"/>
              <a:gd name="connsiteX41" fmla="*/ 2875280 w 3332480"/>
              <a:gd name="connsiteY41" fmla="*/ 11426 h 2602226"/>
              <a:gd name="connsiteX42" fmla="*/ 2875280 w 3332480"/>
              <a:gd name="connsiteY42" fmla="*/ 656586 h 2602226"/>
              <a:gd name="connsiteX43" fmla="*/ 3332480 w 3332480"/>
              <a:gd name="connsiteY43" fmla="*/ 1113786 h 2602226"/>
              <a:gd name="connsiteX44" fmla="*/ 2875280 w 3332480"/>
              <a:gd name="connsiteY44" fmla="*/ 1570986 h 2602226"/>
              <a:gd name="connsiteX45" fmla="*/ 2875280 w 3332480"/>
              <a:gd name="connsiteY45" fmla="*/ 2145026 h 2602226"/>
              <a:gd name="connsiteX46" fmla="*/ 2123440 w 3332480"/>
              <a:gd name="connsiteY46" fmla="*/ 2145026 h 2602226"/>
              <a:gd name="connsiteX47" fmla="*/ 1666240 w 3332480"/>
              <a:gd name="connsiteY47" fmla="*/ 2602226 h 2602226"/>
              <a:gd name="connsiteX48" fmla="*/ 1209040 w 3332480"/>
              <a:gd name="connsiteY48" fmla="*/ 2145026 h 2602226"/>
              <a:gd name="connsiteX49" fmla="*/ 457200 w 3332480"/>
              <a:gd name="connsiteY49" fmla="*/ 2145026 h 2602226"/>
              <a:gd name="connsiteX50" fmla="*/ 457200 w 3332480"/>
              <a:gd name="connsiteY50" fmla="*/ 1615441 h 2602226"/>
              <a:gd name="connsiteX51" fmla="*/ 914400 w 3332480"/>
              <a:gd name="connsiteY51" fmla="*/ 1158241 h 2602226"/>
              <a:gd name="connsiteX52" fmla="*/ 457200 w 3332480"/>
              <a:gd name="connsiteY52" fmla="*/ 701041 h 2602226"/>
              <a:gd name="connsiteX53" fmla="*/ 9289 w 3332480"/>
              <a:gd name="connsiteY53" fmla="*/ 1066099 h 2602226"/>
              <a:gd name="connsiteX54" fmla="*/ 2241 w 3332480"/>
              <a:gd name="connsiteY54" fmla="*/ 1136014 h 2602226"/>
              <a:gd name="connsiteX55" fmla="*/ 0 w 3332480"/>
              <a:gd name="connsiteY55" fmla="*/ 1113786 h 2602226"/>
              <a:gd name="connsiteX56" fmla="*/ 457200 w 3332480"/>
              <a:gd name="connsiteY56" fmla="*/ 656586 h 2602226"/>
              <a:gd name="connsiteX57" fmla="*/ 457200 w 3332480"/>
              <a:gd name="connsiteY57" fmla="*/ 11426 h 2602226"/>
              <a:gd name="connsiteX58" fmla="*/ 1209040 w 3332480"/>
              <a:gd name="connsiteY58" fmla="*/ 11426 h 2602226"/>
              <a:gd name="connsiteX59" fmla="*/ 1218329 w 3332480"/>
              <a:gd name="connsiteY59" fmla="*/ 103568 h 2602226"/>
              <a:gd name="connsiteX60" fmla="*/ 1221524 w 3332480"/>
              <a:gd name="connsiteY60" fmla="*/ 113862 h 2602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332480" h="2602226">
                <a:moveTo>
                  <a:pt x="1673251" y="467919"/>
                </a:moveTo>
                <a:lnTo>
                  <a:pt x="1664047" y="468405"/>
                </a:lnTo>
                <a:lnTo>
                  <a:pt x="1666240" y="468626"/>
                </a:lnTo>
                <a:close/>
                <a:moveTo>
                  <a:pt x="1766356" y="456862"/>
                </a:moveTo>
                <a:lnTo>
                  <a:pt x="1746644" y="460521"/>
                </a:lnTo>
                <a:lnTo>
                  <a:pt x="1758382" y="459337"/>
                </a:lnTo>
                <a:close/>
                <a:moveTo>
                  <a:pt x="1563165" y="455944"/>
                </a:moveTo>
                <a:lnTo>
                  <a:pt x="1574098" y="459337"/>
                </a:lnTo>
                <a:lnTo>
                  <a:pt x="1583852" y="460321"/>
                </a:lnTo>
                <a:close/>
                <a:moveTo>
                  <a:pt x="1486594" y="431784"/>
                </a:moveTo>
                <a:lnTo>
                  <a:pt x="1488277" y="432697"/>
                </a:lnTo>
                <a:lnTo>
                  <a:pt x="1495554" y="434956"/>
                </a:lnTo>
                <a:close/>
                <a:moveTo>
                  <a:pt x="1854929" y="426875"/>
                </a:moveTo>
                <a:lnTo>
                  <a:pt x="1840329" y="433900"/>
                </a:lnTo>
                <a:lnTo>
                  <a:pt x="1844203" y="432697"/>
                </a:lnTo>
                <a:close/>
                <a:moveTo>
                  <a:pt x="1984730" y="338675"/>
                </a:moveTo>
                <a:lnTo>
                  <a:pt x="1902048" y="401300"/>
                </a:lnTo>
                <a:lnTo>
                  <a:pt x="1921865" y="390544"/>
                </a:lnTo>
                <a:close/>
                <a:moveTo>
                  <a:pt x="1339365" y="330370"/>
                </a:moveTo>
                <a:lnTo>
                  <a:pt x="1342951" y="334716"/>
                </a:lnTo>
                <a:cubicBezTo>
                  <a:pt x="1363635" y="355400"/>
                  <a:pt x="1386292" y="374111"/>
                  <a:pt x="1410615" y="390544"/>
                </a:cubicBezTo>
                <a:lnTo>
                  <a:pt x="1423770" y="397684"/>
                </a:lnTo>
                <a:close/>
                <a:moveTo>
                  <a:pt x="2054199" y="250763"/>
                </a:moveTo>
                <a:lnTo>
                  <a:pt x="1988738" y="335368"/>
                </a:lnTo>
                <a:lnTo>
                  <a:pt x="1989529" y="334716"/>
                </a:lnTo>
                <a:cubicBezTo>
                  <a:pt x="2010214" y="314031"/>
                  <a:pt x="2028925" y="291374"/>
                  <a:pt x="2045358" y="267051"/>
                </a:cubicBezTo>
                <a:close/>
                <a:moveTo>
                  <a:pt x="1274556" y="243899"/>
                </a:moveTo>
                <a:lnTo>
                  <a:pt x="1287122" y="267051"/>
                </a:lnTo>
                <a:lnTo>
                  <a:pt x="1327560" y="316062"/>
                </a:lnTo>
                <a:close/>
                <a:moveTo>
                  <a:pt x="2099936" y="149362"/>
                </a:moveTo>
                <a:lnTo>
                  <a:pt x="2068358" y="224677"/>
                </a:lnTo>
                <a:lnTo>
                  <a:pt x="2087511" y="189389"/>
                </a:lnTo>
                <a:close/>
                <a:moveTo>
                  <a:pt x="1228910" y="137655"/>
                </a:moveTo>
                <a:lnTo>
                  <a:pt x="1244969" y="189389"/>
                </a:lnTo>
                <a:lnTo>
                  <a:pt x="1259651" y="216439"/>
                </a:lnTo>
                <a:close/>
                <a:moveTo>
                  <a:pt x="1209183" y="0"/>
                </a:moveTo>
                <a:lnTo>
                  <a:pt x="1666240" y="11426"/>
                </a:lnTo>
                <a:lnTo>
                  <a:pt x="2123440" y="11426"/>
                </a:lnTo>
                <a:lnTo>
                  <a:pt x="2108818" y="120749"/>
                </a:lnTo>
                <a:lnTo>
                  <a:pt x="2114151" y="103568"/>
                </a:lnTo>
                <a:cubicBezTo>
                  <a:pt x="2120242" y="73805"/>
                  <a:pt x="2123440" y="42989"/>
                  <a:pt x="2123440" y="11426"/>
                </a:cubicBezTo>
                <a:lnTo>
                  <a:pt x="2875280" y="11426"/>
                </a:lnTo>
                <a:lnTo>
                  <a:pt x="2875280" y="656586"/>
                </a:lnTo>
                <a:cubicBezTo>
                  <a:pt x="3127785" y="656586"/>
                  <a:pt x="3332480" y="861281"/>
                  <a:pt x="3332480" y="1113786"/>
                </a:cubicBezTo>
                <a:cubicBezTo>
                  <a:pt x="3332480" y="1366291"/>
                  <a:pt x="3127785" y="1570986"/>
                  <a:pt x="2875280" y="1570986"/>
                </a:cubicBezTo>
                <a:lnTo>
                  <a:pt x="2875280" y="2145026"/>
                </a:lnTo>
                <a:lnTo>
                  <a:pt x="2123440" y="2145026"/>
                </a:lnTo>
                <a:cubicBezTo>
                  <a:pt x="2123440" y="2397531"/>
                  <a:pt x="1918745" y="2602226"/>
                  <a:pt x="1666240" y="2602226"/>
                </a:cubicBezTo>
                <a:cubicBezTo>
                  <a:pt x="1413735" y="2602226"/>
                  <a:pt x="1209040" y="2397531"/>
                  <a:pt x="1209040" y="2145026"/>
                </a:cubicBezTo>
                <a:lnTo>
                  <a:pt x="457200" y="2145026"/>
                </a:lnTo>
                <a:lnTo>
                  <a:pt x="457200" y="1615441"/>
                </a:lnTo>
                <a:cubicBezTo>
                  <a:pt x="709705" y="1615441"/>
                  <a:pt x="914400" y="1410746"/>
                  <a:pt x="914400" y="1158241"/>
                </a:cubicBezTo>
                <a:cubicBezTo>
                  <a:pt x="914400" y="905736"/>
                  <a:pt x="709705" y="701041"/>
                  <a:pt x="457200" y="701041"/>
                </a:cubicBezTo>
                <a:cubicBezTo>
                  <a:pt x="236258" y="701041"/>
                  <a:pt x="51921" y="857761"/>
                  <a:pt x="9289" y="1066099"/>
                </a:cubicBezTo>
                <a:lnTo>
                  <a:pt x="2241" y="1136014"/>
                </a:lnTo>
                <a:lnTo>
                  <a:pt x="0" y="1113786"/>
                </a:lnTo>
                <a:cubicBezTo>
                  <a:pt x="0" y="861281"/>
                  <a:pt x="204695" y="656586"/>
                  <a:pt x="457200" y="656586"/>
                </a:cubicBezTo>
                <a:lnTo>
                  <a:pt x="457200" y="11426"/>
                </a:lnTo>
                <a:lnTo>
                  <a:pt x="1209040" y="11426"/>
                </a:lnTo>
                <a:cubicBezTo>
                  <a:pt x="1209040" y="42989"/>
                  <a:pt x="1212238" y="73805"/>
                  <a:pt x="1218329" y="103568"/>
                </a:cubicBezTo>
                <a:lnTo>
                  <a:pt x="1221524" y="113862"/>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fr-FR" sz="1350" dirty="0">
                <a:solidFill>
                  <a:schemeClr val="tx1"/>
                </a:solidFill>
              </a:rPr>
              <a:t>Diabétologue</a:t>
            </a:r>
          </a:p>
        </p:txBody>
      </p:sp>
      <p:sp>
        <p:nvSpPr>
          <p:cNvPr id="7" name="Forme libre 6">
            <a:extLst>
              <a:ext uri="{FF2B5EF4-FFF2-40B4-BE49-F238E27FC236}">
                <a16:creationId xmlns:a16="http://schemas.microsoft.com/office/drawing/2014/main" id="{4C74CEAC-50D9-28D5-B2E6-19123F6E1B7F}"/>
              </a:ext>
            </a:extLst>
          </p:cNvPr>
          <p:cNvSpPr/>
          <p:nvPr/>
        </p:nvSpPr>
        <p:spPr>
          <a:xfrm>
            <a:off x="2154023" y="2464131"/>
            <a:ext cx="2792731" cy="1929738"/>
          </a:xfrm>
          <a:custGeom>
            <a:avLst/>
            <a:gdLst>
              <a:gd name="connsiteX0" fmla="*/ 1626555 w 3332480"/>
              <a:gd name="connsiteY0" fmla="*/ 453200 h 2133600"/>
              <a:gd name="connsiteX1" fmla="*/ 1666240 w 3332480"/>
              <a:gd name="connsiteY1" fmla="*/ 457200 h 2133600"/>
              <a:gd name="connsiteX2" fmla="*/ 1669234 w 3332480"/>
              <a:gd name="connsiteY2" fmla="*/ 456898 h 2133600"/>
              <a:gd name="connsiteX3" fmla="*/ 1760940 w 3332480"/>
              <a:gd name="connsiteY3" fmla="*/ 447118 h 2133600"/>
              <a:gd name="connsiteX4" fmla="*/ 1717810 w 3332480"/>
              <a:gd name="connsiteY4" fmla="*/ 452001 h 2133600"/>
              <a:gd name="connsiteX5" fmla="*/ 1758382 w 3332480"/>
              <a:gd name="connsiteY5" fmla="*/ 447911 h 2133600"/>
              <a:gd name="connsiteX6" fmla="*/ 1536647 w 3332480"/>
              <a:gd name="connsiteY6" fmla="*/ 436286 h 2133600"/>
              <a:gd name="connsiteX7" fmla="*/ 1574098 w 3332480"/>
              <a:gd name="connsiteY7" fmla="*/ 447911 h 2133600"/>
              <a:gd name="connsiteX8" fmla="*/ 1577448 w 3332480"/>
              <a:gd name="connsiteY8" fmla="*/ 448249 h 2133600"/>
              <a:gd name="connsiteX9" fmla="*/ 1846193 w 3332480"/>
              <a:gd name="connsiteY9" fmla="*/ 420191 h 2133600"/>
              <a:gd name="connsiteX10" fmla="*/ 1806304 w 3332480"/>
              <a:gd name="connsiteY10" fmla="*/ 433036 h 2133600"/>
              <a:gd name="connsiteX11" fmla="*/ 1844203 w 3332480"/>
              <a:gd name="connsiteY11" fmla="*/ 421271 h 2133600"/>
              <a:gd name="connsiteX12" fmla="*/ 1454124 w 3332480"/>
              <a:gd name="connsiteY12" fmla="*/ 402733 h 2133600"/>
              <a:gd name="connsiteX13" fmla="*/ 1488277 w 3332480"/>
              <a:gd name="connsiteY13" fmla="*/ 421271 h 2133600"/>
              <a:gd name="connsiteX14" fmla="*/ 1491913 w 3332480"/>
              <a:gd name="connsiteY14" fmla="*/ 422400 h 2133600"/>
              <a:gd name="connsiteX15" fmla="*/ 1923304 w 3332480"/>
              <a:gd name="connsiteY15" fmla="*/ 377931 h 2133600"/>
              <a:gd name="connsiteX16" fmla="*/ 1888153 w 3332480"/>
              <a:gd name="connsiteY16" fmla="*/ 397416 h 2133600"/>
              <a:gd name="connsiteX17" fmla="*/ 1921865 w 3332480"/>
              <a:gd name="connsiteY17" fmla="*/ 379118 h 2133600"/>
              <a:gd name="connsiteX18" fmla="*/ 1381236 w 3332480"/>
              <a:gd name="connsiteY18" fmla="*/ 354877 h 2133600"/>
              <a:gd name="connsiteX19" fmla="*/ 1410615 w 3332480"/>
              <a:gd name="connsiteY19" fmla="*/ 379118 h 2133600"/>
              <a:gd name="connsiteX20" fmla="*/ 1414293 w 3332480"/>
              <a:gd name="connsiteY20" fmla="*/ 381114 h 2133600"/>
              <a:gd name="connsiteX21" fmla="*/ 1990487 w 3332480"/>
              <a:gd name="connsiteY21" fmla="*/ 322129 h 2133600"/>
              <a:gd name="connsiteX22" fmla="*/ 1960597 w 3332480"/>
              <a:gd name="connsiteY22" fmla="*/ 347161 h 2133600"/>
              <a:gd name="connsiteX23" fmla="*/ 1989530 w 3332480"/>
              <a:gd name="connsiteY23" fmla="*/ 323289 h 2133600"/>
              <a:gd name="connsiteX24" fmla="*/ 1319156 w 3332480"/>
              <a:gd name="connsiteY24" fmla="*/ 294450 h 2133600"/>
              <a:gd name="connsiteX25" fmla="*/ 1342951 w 3332480"/>
              <a:gd name="connsiteY25" fmla="*/ 323289 h 2133600"/>
              <a:gd name="connsiteX26" fmla="*/ 1346430 w 3332480"/>
              <a:gd name="connsiteY26" fmla="*/ 326160 h 2133600"/>
              <a:gd name="connsiteX27" fmla="*/ 2045914 w 3332480"/>
              <a:gd name="connsiteY27" fmla="*/ 254600 h 2133600"/>
              <a:gd name="connsiteX28" fmla="*/ 2021695 w 3332480"/>
              <a:gd name="connsiteY28" fmla="*/ 284305 h 2133600"/>
              <a:gd name="connsiteX29" fmla="*/ 2045358 w 3332480"/>
              <a:gd name="connsiteY29" fmla="*/ 255625 h 2133600"/>
              <a:gd name="connsiteX30" fmla="*/ 1269271 w 3332480"/>
              <a:gd name="connsiteY30" fmla="*/ 222736 h 2133600"/>
              <a:gd name="connsiteX31" fmla="*/ 1287123 w 3332480"/>
              <a:gd name="connsiteY31" fmla="*/ 255625 h 2133600"/>
              <a:gd name="connsiteX32" fmla="*/ 1290215 w 3332480"/>
              <a:gd name="connsiteY32" fmla="*/ 259373 h 2133600"/>
              <a:gd name="connsiteX33" fmla="*/ 2087753 w 3332480"/>
              <a:gd name="connsiteY33" fmla="*/ 177184 h 2133600"/>
              <a:gd name="connsiteX34" fmla="*/ 2070129 w 3332480"/>
              <a:gd name="connsiteY34" fmla="*/ 209988 h 2133600"/>
              <a:gd name="connsiteX35" fmla="*/ 2087511 w 3332480"/>
              <a:gd name="connsiteY35" fmla="*/ 177963 h 2133600"/>
              <a:gd name="connsiteX36" fmla="*/ 1233601 w 3332480"/>
              <a:gd name="connsiteY36" fmla="*/ 141341 h 2133600"/>
              <a:gd name="connsiteX37" fmla="*/ 1244969 w 3332480"/>
              <a:gd name="connsiteY37" fmla="*/ 177963 h 2133600"/>
              <a:gd name="connsiteX38" fmla="*/ 1247492 w 3332480"/>
              <a:gd name="connsiteY38" fmla="*/ 182612 h 2133600"/>
              <a:gd name="connsiteX39" fmla="*/ 2114194 w 3332480"/>
              <a:gd name="connsiteY39" fmla="*/ 91717 h 2133600"/>
              <a:gd name="connsiteX40" fmla="*/ 2104638 w 3332480"/>
              <a:gd name="connsiteY40" fmla="*/ 122790 h 2133600"/>
              <a:gd name="connsiteX41" fmla="*/ 2114152 w 3332480"/>
              <a:gd name="connsiteY41" fmla="*/ 92142 h 2133600"/>
              <a:gd name="connsiteX42" fmla="*/ 1214376 w 3332480"/>
              <a:gd name="connsiteY42" fmla="*/ 52931 h 2133600"/>
              <a:gd name="connsiteX43" fmla="*/ 1218329 w 3332480"/>
              <a:gd name="connsiteY43" fmla="*/ 92142 h 2133600"/>
              <a:gd name="connsiteX44" fmla="*/ 1220036 w 3332480"/>
              <a:gd name="connsiteY44" fmla="*/ 97640 h 2133600"/>
              <a:gd name="connsiteX45" fmla="*/ 457200 w 3332480"/>
              <a:gd name="connsiteY45" fmla="*/ 0 h 2133600"/>
              <a:gd name="connsiteX46" fmla="*/ 1209040 w 3332480"/>
              <a:gd name="connsiteY46" fmla="*/ 0 h 2133600"/>
              <a:gd name="connsiteX47" fmla="*/ 1210250 w 3332480"/>
              <a:gd name="connsiteY47" fmla="*/ 11999 h 2133600"/>
              <a:gd name="connsiteX48" fmla="*/ 1666240 w 3332480"/>
              <a:gd name="connsiteY48" fmla="*/ 0 h 2133600"/>
              <a:gd name="connsiteX49" fmla="*/ 2123440 w 3332480"/>
              <a:gd name="connsiteY49" fmla="*/ 0 h 2133600"/>
              <a:gd name="connsiteX50" fmla="*/ 2875280 w 3332480"/>
              <a:gd name="connsiteY50" fmla="*/ 0 h 2133600"/>
              <a:gd name="connsiteX51" fmla="*/ 2875280 w 3332480"/>
              <a:gd name="connsiteY51" fmla="*/ 645160 h 2133600"/>
              <a:gd name="connsiteX52" fmla="*/ 3332480 w 3332480"/>
              <a:gd name="connsiteY52" fmla="*/ 1102360 h 2133600"/>
              <a:gd name="connsiteX53" fmla="*/ 2875280 w 3332480"/>
              <a:gd name="connsiteY53" fmla="*/ 1559560 h 2133600"/>
              <a:gd name="connsiteX54" fmla="*/ 2875280 w 3332480"/>
              <a:gd name="connsiteY54" fmla="*/ 2133600 h 2133600"/>
              <a:gd name="connsiteX55" fmla="*/ 2123440 w 3332480"/>
              <a:gd name="connsiteY55" fmla="*/ 2133600 h 2133600"/>
              <a:gd name="connsiteX56" fmla="*/ 1666240 w 3332480"/>
              <a:gd name="connsiteY56" fmla="*/ 1676400 h 2133600"/>
              <a:gd name="connsiteX57" fmla="*/ 1209040 w 3332480"/>
              <a:gd name="connsiteY57" fmla="*/ 2133600 h 2133600"/>
              <a:gd name="connsiteX58" fmla="*/ 457200 w 3332480"/>
              <a:gd name="connsiteY58" fmla="*/ 2133600 h 2133600"/>
              <a:gd name="connsiteX59" fmla="*/ 457200 w 3332480"/>
              <a:gd name="connsiteY59" fmla="*/ 1559560 h 2133600"/>
              <a:gd name="connsiteX60" fmla="*/ 0 w 3332480"/>
              <a:gd name="connsiteY60" fmla="*/ 1102360 h 2133600"/>
              <a:gd name="connsiteX61" fmla="*/ 457200 w 3332480"/>
              <a:gd name="connsiteY61" fmla="*/ 64516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32480" h="2133600">
                <a:moveTo>
                  <a:pt x="1626555" y="453200"/>
                </a:moveTo>
                <a:lnTo>
                  <a:pt x="1666240" y="457200"/>
                </a:lnTo>
                <a:lnTo>
                  <a:pt x="1669234" y="456898"/>
                </a:lnTo>
                <a:close/>
                <a:moveTo>
                  <a:pt x="1760940" y="447118"/>
                </a:moveTo>
                <a:lnTo>
                  <a:pt x="1717810" y="452001"/>
                </a:lnTo>
                <a:lnTo>
                  <a:pt x="1758382" y="447911"/>
                </a:lnTo>
                <a:close/>
                <a:moveTo>
                  <a:pt x="1536647" y="436286"/>
                </a:moveTo>
                <a:lnTo>
                  <a:pt x="1574098" y="447911"/>
                </a:lnTo>
                <a:lnTo>
                  <a:pt x="1577448" y="448249"/>
                </a:lnTo>
                <a:close/>
                <a:moveTo>
                  <a:pt x="1846193" y="420191"/>
                </a:moveTo>
                <a:lnTo>
                  <a:pt x="1806304" y="433036"/>
                </a:lnTo>
                <a:lnTo>
                  <a:pt x="1844203" y="421271"/>
                </a:lnTo>
                <a:close/>
                <a:moveTo>
                  <a:pt x="1454124" y="402733"/>
                </a:moveTo>
                <a:lnTo>
                  <a:pt x="1488277" y="421271"/>
                </a:lnTo>
                <a:lnTo>
                  <a:pt x="1491913" y="422400"/>
                </a:lnTo>
                <a:close/>
                <a:moveTo>
                  <a:pt x="1923304" y="377931"/>
                </a:moveTo>
                <a:lnTo>
                  <a:pt x="1888153" y="397416"/>
                </a:lnTo>
                <a:lnTo>
                  <a:pt x="1921865" y="379118"/>
                </a:lnTo>
                <a:close/>
                <a:moveTo>
                  <a:pt x="1381236" y="354877"/>
                </a:moveTo>
                <a:lnTo>
                  <a:pt x="1410615" y="379118"/>
                </a:lnTo>
                <a:lnTo>
                  <a:pt x="1414293" y="381114"/>
                </a:lnTo>
                <a:close/>
                <a:moveTo>
                  <a:pt x="1990487" y="322129"/>
                </a:moveTo>
                <a:lnTo>
                  <a:pt x="1960597" y="347161"/>
                </a:lnTo>
                <a:lnTo>
                  <a:pt x="1989530" y="323289"/>
                </a:lnTo>
                <a:close/>
                <a:moveTo>
                  <a:pt x="1319156" y="294450"/>
                </a:moveTo>
                <a:lnTo>
                  <a:pt x="1342951" y="323289"/>
                </a:lnTo>
                <a:lnTo>
                  <a:pt x="1346430" y="326160"/>
                </a:lnTo>
                <a:close/>
                <a:moveTo>
                  <a:pt x="2045914" y="254600"/>
                </a:moveTo>
                <a:lnTo>
                  <a:pt x="2021695" y="284305"/>
                </a:lnTo>
                <a:lnTo>
                  <a:pt x="2045358" y="255625"/>
                </a:lnTo>
                <a:close/>
                <a:moveTo>
                  <a:pt x="1269271" y="222736"/>
                </a:moveTo>
                <a:lnTo>
                  <a:pt x="1287123" y="255625"/>
                </a:lnTo>
                <a:lnTo>
                  <a:pt x="1290215" y="259373"/>
                </a:lnTo>
                <a:close/>
                <a:moveTo>
                  <a:pt x="2087753" y="177184"/>
                </a:moveTo>
                <a:lnTo>
                  <a:pt x="2070129" y="209988"/>
                </a:lnTo>
                <a:lnTo>
                  <a:pt x="2087511" y="177963"/>
                </a:lnTo>
                <a:close/>
                <a:moveTo>
                  <a:pt x="1233601" y="141341"/>
                </a:moveTo>
                <a:lnTo>
                  <a:pt x="1244969" y="177963"/>
                </a:lnTo>
                <a:lnTo>
                  <a:pt x="1247492" y="182612"/>
                </a:lnTo>
                <a:close/>
                <a:moveTo>
                  <a:pt x="2114194" y="91717"/>
                </a:moveTo>
                <a:lnTo>
                  <a:pt x="2104638" y="122790"/>
                </a:lnTo>
                <a:lnTo>
                  <a:pt x="2114152" y="92142"/>
                </a:lnTo>
                <a:close/>
                <a:moveTo>
                  <a:pt x="1214376" y="52931"/>
                </a:moveTo>
                <a:lnTo>
                  <a:pt x="1218329" y="92142"/>
                </a:lnTo>
                <a:lnTo>
                  <a:pt x="1220036" y="97640"/>
                </a:lnTo>
                <a:close/>
                <a:moveTo>
                  <a:pt x="457200" y="0"/>
                </a:moveTo>
                <a:lnTo>
                  <a:pt x="1209040" y="0"/>
                </a:lnTo>
                <a:lnTo>
                  <a:pt x="1210250" y="11999"/>
                </a:lnTo>
                <a:lnTo>
                  <a:pt x="1666240" y="0"/>
                </a:lnTo>
                <a:lnTo>
                  <a:pt x="2123440" y="0"/>
                </a:lnTo>
                <a:lnTo>
                  <a:pt x="2875280" y="0"/>
                </a:lnTo>
                <a:lnTo>
                  <a:pt x="2875280" y="645160"/>
                </a:lnTo>
                <a:cubicBezTo>
                  <a:pt x="3127785" y="645160"/>
                  <a:pt x="3332480" y="849855"/>
                  <a:pt x="3332480" y="1102360"/>
                </a:cubicBezTo>
                <a:cubicBezTo>
                  <a:pt x="3332480" y="1354865"/>
                  <a:pt x="3127785" y="1559560"/>
                  <a:pt x="2875280" y="1559560"/>
                </a:cubicBezTo>
                <a:lnTo>
                  <a:pt x="2875280" y="2133600"/>
                </a:lnTo>
                <a:lnTo>
                  <a:pt x="2123440" y="2133600"/>
                </a:lnTo>
                <a:cubicBezTo>
                  <a:pt x="2123440" y="1881095"/>
                  <a:pt x="1918745" y="1676400"/>
                  <a:pt x="1666240" y="1676400"/>
                </a:cubicBezTo>
                <a:cubicBezTo>
                  <a:pt x="1413735" y="1676400"/>
                  <a:pt x="1209040" y="1881095"/>
                  <a:pt x="1209040" y="2133600"/>
                </a:cubicBezTo>
                <a:lnTo>
                  <a:pt x="457200" y="2133600"/>
                </a:lnTo>
                <a:lnTo>
                  <a:pt x="457200" y="1559560"/>
                </a:lnTo>
                <a:cubicBezTo>
                  <a:pt x="204695" y="1559560"/>
                  <a:pt x="0" y="1354865"/>
                  <a:pt x="0" y="1102360"/>
                </a:cubicBezTo>
                <a:cubicBezTo>
                  <a:pt x="0" y="849855"/>
                  <a:pt x="204695" y="645160"/>
                  <a:pt x="457200" y="645160"/>
                </a:cubicBez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fr-FR" sz="1350" dirty="0" err="1">
                <a:solidFill>
                  <a:schemeClr val="tx1"/>
                </a:solidFill>
              </a:rPr>
              <a:t>Medecin</a:t>
            </a:r>
            <a:r>
              <a:rPr lang="fr-FR" sz="1350" dirty="0">
                <a:solidFill>
                  <a:schemeClr val="tx1"/>
                </a:solidFill>
              </a:rPr>
              <a:t> généraliste</a:t>
            </a:r>
          </a:p>
        </p:txBody>
      </p:sp>
    </p:spTree>
    <p:extLst>
      <p:ext uri="{BB962C8B-B14F-4D97-AF65-F5344CB8AC3E}">
        <p14:creationId xmlns:p14="http://schemas.microsoft.com/office/powerpoint/2010/main" val="650560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Cas clinique 1</a:t>
            </a:r>
          </a:p>
        </p:txBody>
      </p:sp>
      <p:sp>
        <p:nvSpPr>
          <p:cNvPr id="3" name="Espace réservé du contenu 2"/>
          <p:cNvSpPr>
            <a:spLocks noGrp="1"/>
          </p:cNvSpPr>
          <p:nvPr>
            <p:ph idx="1"/>
          </p:nvPr>
        </p:nvSpPr>
        <p:spPr>
          <a:xfrm>
            <a:off x="457200" y="1166018"/>
            <a:ext cx="8229600" cy="4525963"/>
          </a:xfrm>
        </p:spPr>
        <p:txBody>
          <a:bodyPr/>
          <a:lstStyle/>
          <a:p>
            <a:r>
              <a:rPr lang="fr-FR" dirty="0"/>
              <a:t>Biologie</a:t>
            </a:r>
          </a:p>
        </p:txBody>
      </p:sp>
      <p:graphicFrame>
        <p:nvGraphicFramePr>
          <p:cNvPr id="5" name="Tableau 4"/>
          <p:cNvGraphicFramePr>
            <a:graphicFrameLocks noGrp="1"/>
          </p:cNvGraphicFramePr>
          <p:nvPr>
            <p:extLst>
              <p:ext uri="{D42A27DB-BD31-4B8C-83A1-F6EECF244321}">
                <p14:modId xmlns:p14="http://schemas.microsoft.com/office/powerpoint/2010/main" val="1228705185"/>
              </p:ext>
            </p:extLst>
          </p:nvPr>
        </p:nvGraphicFramePr>
        <p:xfrm>
          <a:off x="1339121" y="1828216"/>
          <a:ext cx="6465757" cy="4325935"/>
        </p:xfrm>
        <a:graphic>
          <a:graphicData uri="http://schemas.openxmlformats.org/drawingml/2006/table">
            <a:tbl>
              <a:tblPr firstRow="1" bandRow="1">
                <a:tableStyleId>{5C22544A-7EE6-4342-B048-85BDC9FD1C3A}</a:tableStyleId>
              </a:tblPr>
              <a:tblGrid>
                <a:gridCol w="2915701">
                  <a:extLst>
                    <a:ext uri="{9D8B030D-6E8A-4147-A177-3AD203B41FA5}">
                      <a16:colId xmlns:a16="http://schemas.microsoft.com/office/drawing/2014/main" val="20000"/>
                    </a:ext>
                  </a:extLst>
                </a:gridCol>
                <a:gridCol w="3550056">
                  <a:extLst>
                    <a:ext uri="{9D8B030D-6E8A-4147-A177-3AD203B41FA5}">
                      <a16:colId xmlns:a16="http://schemas.microsoft.com/office/drawing/2014/main" val="20001"/>
                    </a:ext>
                  </a:extLst>
                </a:gridCol>
              </a:tblGrid>
              <a:tr h="342588">
                <a:tc>
                  <a:txBody>
                    <a:bodyPr/>
                    <a:lstStyle/>
                    <a:p>
                      <a:endParaRPr lang="fr-FR" dirty="0"/>
                    </a:p>
                  </a:txBody>
                  <a:tcPr/>
                </a:tc>
                <a:tc>
                  <a:txBody>
                    <a:bodyPr/>
                    <a:lstStyle/>
                    <a:p>
                      <a:endParaRPr lang="fr-FR" dirty="0"/>
                    </a:p>
                  </a:txBody>
                  <a:tcPr/>
                </a:tc>
                <a:extLst>
                  <a:ext uri="{0D108BD9-81ED-4DB2-BD59-A6C34878D82A}">
                    <a16:rowId xmlns:a16="http://schemas.microsoft.com/office/drawing/2014/main" val="10000"/>
                  </a:ext>
                </a:extLst>
              </a:tr>
              <a:tr h="460186">
                <a:tc>
                  <a:txBody>
                    <a:bodyPr/>
                    <a:lstStyle/>
                    <a:p>
                      <a:r>
                        <a:rPr lang="fr-FR" dirty="0"/>
                        <a:t>Glycémie à jeun:</a:t>
                      </a:r>
                    </a:p>
                  </a:txBody>
                  <a:tcPr/>
                </a:tc>
                <a:tc>
                  <a:txBody>
                    <a:bodyPr/>
                    <a:lstStyle/>
                    <a:p>
                      <a:r>
                        <a:rPr lang="fr-FR" dirty="0"/>
                        <a:t>1,37g/L</a:t>
                      </a:r>
                    </a:p>
                  </a:txBody>
                  <a:tcPr/>
                </a:tc>
                <a:extLst>
                  <a:ext uri="{0D108BD9-81ED-4DB2-BD59-A6C34878D82A}">
                    <a16:rowId xmlns:a16="http://schemas.microsoft.com/office/drawing/2014/main" val="10001"/>
                  </a:ext>
                </a:extLst>
              </a:tr>
              <a:tr h="460186">
                <a:tc>
                  <a:txBody>
                    <a:bodyPr/>
                    <a:lstStyle/>
                    <a:p>
                      <a:r>
                        <a:rPr lang="fr-FR" dirty="0"/>
                        <a:t>HbA1c:</a:t>
                      </a:r>
                    </a:p>
                  </a:txBody>
                  <a:tcPr/>
                </a:tc>
                <a:tc>
                  <a:txBody>
                    <a:bodyPr/>
                    <a:lstStyle/>
                    <a:p>
                      <a:r>
                        <a:rPr lang="fr-FR" dirty="0"/>
                        <a:t>6,2%</a:t>
                      </a:r>
                    </a:p>
                  </a:txBody>
                  <a:tcPr/>
                </a:tc>
                <a:extLst>
                  <a:ext uri="{0D108BD9-81ED-4DB2-BD59-A6C34878D82A}">
                    <a16:rowId xmlns:a16="http://schemas.microsoft.com/office/drawing/2014/main" val="10002"/>
                  </a:ext>
                </a:extLst>
              </a:tr>
              <a:tr h="460186">
                <a:tc>
                  <a:txBody>
                    <a:bodyPr/>
                    <a:lstStyle/>
                    <a:p>
                      <a:r>
                        <a:rPr lang="fr-FR" dirty="0"/>
                        <a:t>TGO:</a:t>
                      </a:r>
                    </a:p>
                  </a:txBody>
                  <a:tcPr/>
                </a:tc>
                <a:tc>
                  <a:txBody>
                    <a:bodyPr/>
                    <a:lstStyle/>
                    <a:p>
                      <a:r>
                        <a:rPr lang="fr-FR" dirty="0"/>
                        <a:t>21 UI/l</a:t>
                      </a:r>
                    </a:p>
                  </a:txBody>
                  <a:tcPr/>
                </a:tc>
                <a:extLst>
                  <a:ext uri="{0D108BD9-81ED-4DB2-BD59-A6C34878D82A}">
                    <a16:rowId xmlns:a16="http://schemas.microsoft.com/office/drawing/2014/main" val="10003"/>
                  </a:ext>
                </a:extLst>
              </a:tr>
              <a:tr h="460186">
                <a:tc>
                  <a:txBody>
                    <a:bodyPr/>
                    <a:lstStyle/>
                    <a:p>
                      <a:r>
                        <a:rPr lang="fr-FR" dirty="0"/>
                        <a:t>TGP:</a:t>
                      </a:r>
                    </a:p>
                  </a:txBody>
                  <a:tcPr/>
                </a:tc>
                <a:tc>
                  <a:txBody>
                    <a:bodyPr/>
                    <a:lstStyle/>
                    <a:p>
                      <a:r>
                        <a:rPr lang="fr-FR" dirty="0"/>
                        <a:t>41 </a:t>
                      </a:r>
                      <a:r>
                        <a:rPr lang="fr-FR" dirty="0" err="1"/>
                        <a:t>Ui</a:t>
                      </a:r>
                      <a:r>
                        <a:rPr lang="fr-FR" dirty="0"/>
                        <a:t>/l (</a:t>
                      </a:r>
                      <a:r>
                        <a:rPr lang="fr-FR" dirty="0" err="1"/>
                        <a:t>nl</a:t>
                      </a:r>
                      <a:r>
                        <a:rPr lang="fr-FR" dirty="0"/>
                        <a:t> sup 33)</a:t>
                      </a:r>
                    </a:p>
                  </a:txBody>
                  <a:tcPr/>
                </a:tc>
                <a:extLst>
                  <a:ext uri="{0D108BD9-81ED-4DB2-BD59-A6C34878D82A}">
                    <a16:rowId xmlns:a16="http://schemas.microsoft.com/office/drawing/2014/main" val="10004"/>
                  </a:ext>
                </a:extLst>
              </a:tr>
              <a:tr h="460186">
                <a:tc>
                  <a:txBody>
                    <a:bodyPr/>
                    <a:lstStyle/>
                    <a:p>
                      <a:r>
                        <a:rPr lang="fr-FR" dirty="0"/>
                        <a:t>GGT:</a:t>
                      </a:r>
                    </a:p>
                  </a:txBody>
                  <a:tcPr/>
                </a:tc>
                <a:tc>
                  <a:txBody>
                    <a:bodyPr/>
                    <a:lstStyle/>
                    <a:p>
                      <a:r>
                        <a:rPr lang="fr-FR" dirty="0"/>
                        <a:t>23</a:t>
                      </a:r>
                    </a:p>
                  </a:txBody>
                  <a:tcPr/>
                </a:tc>
                <a:extLst>
                  <a:ext uri="{0D108BD9-81ED-4DB2-BD59-A6C34878D82A}">
                    <a16:rowId xmlns:a16="http://schemas.microsoft.com/office/drawing/2014/main" val="10005"/>
                  </a:ext>
                </a:extLst>
              </a:tr>
              <a:tr h="460186">
                <a:tc>
                  <a:txBody>
                    <a:bodyPr/>
                    <a:lstStyle/>
                    <a:p>
                      <a:r>
                        <a:rPr lang="fr-FR" dirty="0" err="1"/>
                        <a:t>Tg:g</a:t>
                      </a:r>
                      <a:r>
                        <a:rPr lang="fr-FR" dirty="0"/>
                        <a:t>/l</a:t>
                      </a:r>
                    </a:p>
                  </a:txBody>
                  <a:tcPr/>
                </a:tc>
                <a:tc>
                  <a:txBody>
                    <a:bodyPr/>
                    <a:lstStyle/>
                    <a:p>
                      <a:r>
                        <a:rPr lang="fr-FR" dirty="0"/>
                        <a:t>0,91</a:t>
                      </a:r>
                    </a:p>
                  </a:txBody>
                  <a:tcPr/>
                </a:tc>
                <a:extLst>
                  <a:ext uri="{0D108BD9-81ED-4DB2-BD59-A6C34878D82A}">
                    <a16:rowId xmlns:a16="http://schemas.microsoft.com/office/drawing/2014/main" val="10006"/>
                  </a:ext>
                </a:extLst>
              </a:tr>
              <a:tr h="471059">
                <a:tc>
                  <a:txBody>
                    <a:bodyPr/>
                    <a:lstStyle/>
                    <a:p>
                      <a:r>
                        <a:rPr lang="fr-FR" dirty="0"/>
                        <a:t>LDL:</a:t>
                      </a:r>
                    </a:p>
                  </a:txBody>
                  <a:tcPr/>
                </a:tc>
                <a:tc>
                  <a:txBody>
                    <a:bodyPr/>
                    <a:lstStyle/>
                    <a:p>
                      <a:r>
                        <a:rPr lang="fr-FR" dirty="0"/>
                        <a:t>0,87</a:t>
                      </a:r>
                    </a:p>
                  </a:txBody>
                  <a:tcPr/>
                </a:tc>
                <a:extLst>
                  <a:ext uri="{0D108BD9-81ED-4DB2-BD59-A6C34878D82A}">
                    <a16:rowId xmlns:a16="http://schemas.microsoft.com/office/drawing/2014/main" val="10007"/>
                  </a:ext>
                </a:extLst>
              </a:tr>
              <a:tr h="728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DFG:</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103ml/mn</a:t>
                      </a:r>
                    </a:p>
                    <a:p>
                      <a:endParaRPr lang="fr-FR" dirty="0"/>
                    </a:p>
                  </a:txBody>
                  <a:tcPr/>
                </a:tc>
                <a:extLst>
                  <a:ext uri="{0D108BD9-81ED-4DB2-BD59-A6C34878D82A}">
                    <a16:rowId xmlns:a16="http://schemas.microsoft.com/office/drawing/2014/main" val="627085042"/>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Cas clinique 1</a:t>
            </a:r>
          </a:p>
        </p:txBody>
      </p:sp>
      <p:sp>
        <p:nvSpPr>
          <p:cNvPr id="3" name="Espace réservé du contenu 2"/>
          <p:cNvSpPr>
            <a:spLocks noGrp="1"/>
          </p:cNvSpPr>
          <p:nvPr>
            <p:ph idx="1"/>
          </p:nvPr>
        </p:nvSpPr>
        <p:spPr>
          <a:xfrm>
            <a:off x="194310" y="1600200"/>
            <a:ext cx="8698230" cy="4525963"/>
          </a:xfrm>
        </p:spPr>
        <p:txBody>
          <a:bodyPr>
            <a:normAutofit lnSpcReduction="10000"/>
          </a:bodyPr>
          <a:lstStyle/>
          <a:p>
            <a:pPr algn="just"/>
            <a:r>
              <a:rPr lang="fr-FR" dirty="0"/>
              <a:t>Envisagez vous des examens complémentaires ?</a:t>
            </a:r>
          </a:p>
          <a:p>
            <a:endParaRPr lang="fr-FR" dirty="0"/>
          </a:p>
          <a:p>
            <a:pPr algn="just">
              <a:lnSpc>
                <a:spcPct val="110000"/>
              </a:lnSpc>
            </a:pPr>
            <a:r>
              <a:rPr lang="fr-FR" dirty="0"/>
              <a:t>Y a t-il indication à modifier le traitement  pharmacologique ?</a:t>
            </a:r>
          </a:p>
          <a:p>
            <a:endParaRPr lang="fr-FR" dirty="0"/>
          </a:p>
          <a:p>
            <a:r>
              <a:rPr lang="fr-FR" dirty="0"/>
              <a:t>Propositions ?</a:t>
            </a:r>
          </a:p>
          <a:p>
            <a:pPr marL="0" indent="0">
              <a:buNone/>
            </a:pPr>
            <a:endParaRPr lang="fr-FR" dirty="0"/>
          </a:p>
          <a:p>
            <a:r>
              <a:rPr lang="fr-FR" dirty="0"/>
              <a:t>Dans ce cas précis, quel est l’objectif premier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Cas clinique 1</a:t>
            </a:r>
          </a:p>
        </p:txBody>
      </p:sp>
      <p:sp>
        <p:nvSpPr>
          <p:cNvPr id="3" name="Espace réservé du contenu 2"/>
          <p:cNvSpPr>
            <a:spLocks noGrp="1"/>
          </p:cNvSpPr>
          <p:nvPr>
            <p:ph idx="1"/>
          </p:nvPr>
        </p:nvSpPr>
        <p:spPr/>
        <p:txBody>
          <a:bodyPr/>
          <a:lstStyle/>
          <a:p>
            <a:pPr marL="0" indent="0">
              <a:buNone/>
            </a:pPr>
            <a:r>
              <a:rPr lang="fr-FR" dirty="0"/>
              <a:t>Question 1 :</a:t>
            </a:r>
          </a:p>
          <a:p>
            <a:pPr marL="0" indent="0">
              <a:buNone/>
            </a:pPr>
            <a:endParaRPr lang="fr-FR" dirty="0"/>
          </a:p>
          <a:p>
            <a:r>
              <a:rPr lang="fr-FR" dirty="0"/>
              <a:t>FO</a:t>
            </a:r>
          </a:p>
          <a:p>
            <a:r>
              <a:rPr lang="fr-FR" dirty="0"/>
              <a:t>EE</a:t>
            </a:r>
          </a:p>
          <a:p>
            <a:r>
              <a:rPr lang="fr-FR" dirty="0" err="1"/>
              <a:t>Microalbuminurie</a:t>
            </a:r>
            <a:endParaRPr lang="fr-FR" dirty="0"/>
          </a:p>
          <a:p>
            <a:endParaRPr lang="fr-FR" dirty="0"/>
          </a:p>
          <a:p>
            <a:r>
              <a:rPr lang="fr-FR" dirty="0"/>
              <a:t>Echo doppler carotides et MI ( NR à ce stade)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Objectif premier: gestion du poids</a:t>
            </a:r>
          </a:p>
        </p:txBody>
      </p:sp>
      <p:sp>
        <p:nvSpPr>
          <p:cNvPr id="3" name="Espace réservé du contenu 2"/>
          <p:cNvSpPr>
            <a:spLocks noGrp="1"/>
          </p:cNvSpPr>
          <p:nvPr>
            <p:ph idx="1"/>
          </p:nvPr>
        </p:nvSpPr>
        <p:spPr/>
        <p:txBody>
          <a:bodyPr/>
          <a:lstStyle/>
          <a:p>
            <a:pPr algn="just"/>
            <a:r>
              <a:rPr lang="fr-FR" dirty="0"/>
              <a:t>Le focus porte sur la nécessité de perdre du poids pour améliorer la glycémie et diminuer les complications liées au poids.</a:t>
            </a:r>
          </a:p>
          <a:p>
            <a:pPr algn="just"/>
            <a:endParaRPr lang="fr-FR" dirty="0"/>
          </a:p>
          <a:p>
            <a:pPr algn="just"/>
            <a:r>
              <a:rPr lang="fr-FR" dirty="0"/>
              <a:t>1</a:t>
            </a:r>
            <a:r>
              <a:rPr lang="fr-FR" baseline="30000" dirty="0"/>
              <a:t>er</a:t>
            </a:r>
            <a:r>
              <a:rPr lang="fr-FR" dirty="0"/>
              <a:t> Objectif : faciliter la gestion du poids.</a:t>
            </a:r>
          </a:p>
          <a:p>
            <a:endParaRPr lang="fr-FR" dirty="0"/>
          </a:p>
        </p:txBody>
      </p:sp>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1402</TotalTime>
  <Words>3305</Words>
  <Application>Microsoft Macintosh PowerPoint</Application>
  <PresentationFormat>Affichage à l'écran (4:3)</PresentationFormat>
  <Paragraphs>571</Paragraphs>
  <Slides>56</Slides>
  <Notes>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56</vt:i4>
      </vt:variant>
    </vt:vector>
  </HeadingPairs>
  <TitlesOfParts>
    <vt:vector size="61" baseType="lpstr">
      <vt:lpstr>Arial</vt:lpstr>
      <vt:lpstr>Calibri</vt:lpstr>
      <vt:lpstr>Calibri Light</vt:lpstr>
      <vt:lpstr>Wingdings</vt:lpstr>
      <vt:lpstr>Thème Office</vt:lpstr>
      <vt:lpstr>Gestion de l’hyperglycémie dans le diabète de type 2 en 2022</vt:lpstr>
      <vt:lpstr>Présentation PowerPoint</vt:lpstr>
      <vt:lpstr>Je veux une prise en charge holistique</vt:lpstr>
      <vt:lpstr>Cas clinique 1</vt:lpstr>
      <vt:lpstr>Cas clinique 1</vt:lpstr>
      <vt:lpstr>Cas clinique 1</vt:lpstr>
      <vt:lpstr>Cas clinique 1</vt:lpstr>
      <vt:lpstr>Cas clinique 1</vt:lpstr>
      <vt:lpstr>Objectif premier: gestion du poids</vt:lpstr>
      <vt:lpstr>Présentation PowerPoint</vt:lpstr>
      <vt:lpstr>Gestion  du poids et  diabète de type 2</vt:lpstr>
      <vt:lpstr>Etude des différents  « régimes » alimentaires</vt:lpstr>
      <vt:lpstr>Recommandations</vt:lpstr>
      <vt:lpstr>Le régime méditerranéen</vt:lpstr>
      <vt:lpstr>Présentation PowerPoint</vt:lpstr>
      <vt:lpstr>Recommandations Conclusions</vt:lpstr>
      <vt:lpstr>Prise en charge obésité et diabète</vt:lpstr>
      <vt:lpstr>Activité physique</vt:lpstr>
      <vt:lpstr>Recommandations activité physique</vt:lpstr>
      <vt:lpstr>Recommandations activité physique</vt:lpstr>
      <vt:lpstr>Comment prescrire l’activité physique?</vt:lpstr>
      <vt:lpstr>Présentation PowerPoint</vt:lpstr>
      <vt:lpstr>Présentation PowerPoint</vt:lpstr>
      <vt:lpstr>CC 1: le choix du traitement pharmacologique</vt:lpstr>
      <vt:lpstr>Cas clinique 1/ +3mois</vt:lpstr>
      <vt:lpstr>Cas Clinique 1/ +6 mois</vt:lpstr>
      <vt:lpstr>Sémaglutide et Obésité</vt:lpstr>
      <vt:lpstr>Conclusions (EASD 2022)</vt:lpstr>
      <vt:lpstr>Cas Clinique 2 Georges 62 ans  Diabète type 2 depuis &gt;10 ans </vt:lpstr>
      <vt:lpstr>Cas clinique 2 :  1ère consultation diabétologie</vt:lpstr>
      <vt:lpstr>Cas clinique 2 </vt:lpstr>
      <vt:lpstr>Présentation PowerPoint</vt:lpstr>
      <vt:lpstr>Stratégie thérapeutique cas clinique 2</vt:lpstr>
      <vt:lpstr>Présentation PowerPoint</vt:lpstr>
      <vt:lpstr>Cas Clinique 2 Georges 62 ans  Diabète type 2 depuis &gt;10 ans </vt:lpstr>
      <vt:lpstr>Georges</vt:lpstr>
      <vt:lpstr>Cas Clinique 2 Georges 60 ans  Diabète type 2 depuis &gt;10 ans </vt:lpstr>
      <vt:lpstr>Une nouvelle option dans l’arsenal thérapeutique des traitements antidiabétiques</vt:lpstr>
      <vt:lpstr>DAPAGLIFLOZINE MÉCANISME D’ACTION </vt:lpstr>
      <vt:lpstr>Présentation PowerPoint</vt:lpstr>
      <vt:lpstr>Présentation PowerPoint</vt:lpstr>
      <vt:lpstr>ISGLT2/ Etudes de protection cardio vasculaire</vt:lpstr>
      <vt:lpstr>Présentation PowerPoint</vt:lpstr>
      <vt:lpstr>Principaux mécanismes supposés</vt:lpstr>
      <vt:lpstr>I SGLT2: néphroprotection</vt:lpstr>
      <vt:lpstr>L’amplitude du déclin de l’eGFR est associée au risqué de décés cardiovasculaire chez le patient diabétique de type 2</vt:lpstr>
      <vt:lpstr>La diminution de l’eGFR et l’augmentation de l’albuminurie augmentent le risque de décès cardiovasculaire chez les patients diabétiques de type 2. </vt:lpstr>
      <vt:lpstr>Le diabète ↑ le risque de décès, surtout en cas d’atteinte rénale </vt:lpstr>
      <vt:lpstr>Effets secondaires / Risques ISGLT2</vt:lpstr>
      <vt:lpstr>Présentation PowerPoint</vt:lpstr>
      <vt:lpstr>ISGLT2 : effets secondaires / amputation</vt:lpstr>
      <vt:lpstr>ISGLT2 et maladie rénale chronique MRC</vt:lpstr>
      <vt:lpstr>Cas clinique 2</vt:lpstr>
      <vt:lpstr>Place de l’insuline</vt:lpstr>
      <vt:lpstr>Les grands principes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 clinique 1:Ag M</dc:title>
  <dc:creator>Marie Bourdelle</dc:creator>
  <cp:lastModifiedBy>Microsoft Office User</cp:lastModifiedBy>
  <cp:revision>28</cp:revision>
  <dcterms:created xsi:type="dcterms:W3CDTF">2023-01-22T08:21:05Z</dcterms:created>
  <dcterms:modified xsi:type="dcterms:W3CDTF">2023-02-07T23:05:33Z</dcterms:modified>
</cp:coreProperties>
</file>