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400" r:id="rId2"/>
    <p:sldId id="281" r:id="rId3"/>
    <p:sldId id="286" r:id="rId4"/>
    <p:sldId id="288" r:id="rId5"/>
    <p:sldId id="289" r:id="rId6"/>
    <p:sldId id="305" r:id="rId7"/>
    <p:sldId id="313" r:id="rId8"/>
    <p:sldId id="432" r:id="rId9"/>
    <p:sldId id="312" r:id="rId10"/>
    <p:sldId id="327" r:id="rId11"/>
    <p:sldId id="329" r:id="rId12"/>
    <p:sldId id="330" r:id="rId13"/>
    <p:sldId id="397" r:id="rId14"/>
  </p:sldIdLst>
  <p:sldSz cx="12192000" cy="6858000"/>
  <p:notesSz cx="9947275" cy="6858000"/>
  <p:defaultTextStyle>
    <a:defPPr rtl="0"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977C"/>
    <a:srgbClr val="FFCC00"/>
    <a:srgbClr val="027262"/>
    <a:srgbClr val="D9322C"/>
    <a:srgbClr val="FFFEFC"/>
    <a:srgbClr val="2B4A63"/>
    <a:srgbClr val="015B4E"/>
    <a:srgbClr val="00967B"/>
    <a:srgbClr val="019681"/>
    <a:srgbClr val="0280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21E4AEA4-8DFA-4A89-87EB-49C32662AFE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085" autoAdjust="0"/>
    <p:restoredTop sz="94660"/>
  </p:normalViewPr>
  <p:slideViewPr>
    <p:cSldViewPr>
      <p:cViewPr varScale="1">
        <p:scale>
          <a:sx n="59" d="100"/>
          <a:sy n="59" d="100"/>
        </p:scale>
        <p:origin x="90" y="1536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88" d="100"/>
          <a:sy n="88" d="100"/>
        </p:scale>
        <p:origin x="2904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4310485" cy="344091"/>
          </a:xfrm>
          <a:prstGeom prst="rect">
            <a:avLst/>
          </a:prstGeom>
        </p:spPr>
        <p:txBody>
          <a:bodyPr vert="horz" lIns="91870" tIns="45935" rIns="91870" bIns="45935" rtlCol="0"/>
          <a:lstStyle>
            <a:lvl1pPr algn="l">
              <a:defRPr sz="1200"/>
            </a:lvl1pPr>
          </a:lstStyle>
          <a:p>
            <a:pPr rtl="0"/>
            <a:endParaRPr lang="fr-FR" dirty="0"/>
          </a:p>
        </p:txBody>
      </p:sp>
      <p:sp>
        <p:nvSpPr>
          <p:cNvPr id="3" name="Espace réservé de la date 2"/>
          <p:cNvSpPr>
            <a:spLocks noGrp="1"/>
          </p:cNvSpPr>
          <p:nvPr>
            <p:ph type="dt" sz="quarter" idx="1"/>
          </p:nvPr>
        </p:nvSpPr>
        <p:spPr>
          <a:xfrm>
            <a:off x="5634489" y="2"/>
            <a:ext cx="4310485" cy="344091"/>
          </a:xfrm>
          <a:prstGeom prst="rect">
            <a:avLst/>
          </a:prstGeom>
        </p:spPr>
        <p:txBody>
          <a:bodyPr vert="horz" lIns="91870" tIns="45935" rIns="91870" bIns="45935" rtlCol="0"/>
          <a:lstStyle>
            <a:lvl1pPr algn="r">
              <a:defRPr sz="1200"/>
            </a:lvl1pPr>
          </a:lstStyle>
          <a:p>
            <a:pPr rtl="0"/>
            <a:fld id="{F724B2F5-122E-45D6-B527-724B920F3E4C}" type="datetime1">
              <a:rPr lang="fr-FR" smtClean="0"/>
              <a:pPr rtl="0"/>
              <a:t>13/02/2020</a:t>
            </a:fld>
            <a:endParaRPr lang="fr-FR" dirty="0"/>
          </a:p>
        </p:txBody>
      </p:sp>
      <p:sp>
        <p:nvSpPr>
          <p:cNvPr id="4" name="Espace réservé du pied de page 3"/>
          <p:cNvSpPr>
            <a:spLocks noGrp="1"/>
          </p:cNvSpPr>
          <p:nvPr>
            <p:ph type="ftr" sz="quarter" idx="2"/>
          </p:nvPr>
        </p:nvSpPr>
        <p:spPr>
          <a:xfrm>
            <a:off x="1" y="6513911"/>
            <a:ext cx="4310485" cy="344090"/>
          </a:xfrm>
          <a:prstGeom prst="rect">
            <a:avLst/>
          </a:prstGeom>
        </p:spPr>
        <p:txBody>
          <a:bodyPr vert="horz" lIns="91870" tIns="45935" rIns="91870" bIns="45935" rtlCol="0" anchor="b"/>
          <a:lstStyle>
            <a:lvl1pPr algn="l">
              <a:defRPr sz="1200"/>
            </a:lvl1pPr>
          </a:lstStyle>
          <a:p>
            <a:pPr rtl="0"/>
            <a:endParaRPr lang="fr-FR" dirty="0"/>
          </a:p>
        </p:txBody>
      </p:sp>
      <p:sp>
        <p:nvSpPr>
          <p:cNvPr id="5" name="Espace réservé du numéro de diapositive 4"/>
          <p:cNvSpPr>
            <a:spLocks noGrp="1"/>
          </p:cNvSpPr>
          <p:nvPr>
            <p:ph type="sldNum" sz="quarter" idx="3"/>
          </p:nvPr>
        </p:nvSpPr>
        <p:spPr>
          <a:xfrm>
            <a:off x="5634489" y="6513911"/>
            <a:ext cx="4310485" cy="344090"/>
          </a:xfrm>
          <a:prstGeom prst="rect">
            <a:avLst/>
          </a:prstGeom>
        </p:spPr>
        <p:txBody>
          <a:bodyPr vert="horz" lIns="91870" tIns="45935" rIns="91870" bIns="45935" rtlCol="0" anchor="b"/>
          <a:lstStyle>
            <a:lvl1pPr algn="r">
              <a:defRPr sz="1200"/>
            </a:lvl1pPr>
          </a:lstStyle>
          <a:p>
            <a:pPr rtl="0"/>
            <a:fld id="{9E861E8E-D392-497B-BB21-122DD7C27CF3}" type="slidenum">
              <a:rPr lang="fr-FR" smtClean="0"/>
              <a:pPr rtl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083530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4310485" cy="344091"/>
          </a:xfrm>
          <a:prstGeom prst="rect">
            <a:avLst/>
          </a:prstGeom>
        </p:spPr>
        <p:txBody>
          <a:bodyPr vert="horz" lIns="91870" tIns="45935" rIns="91870" bIns="45935" rtlCol="0"/>
          <a:lstStyle>
            <a:lvl1pPr algn="l">
              <a:defRPr sz="1200"/>
            </a:lvl1pPr>
          </a:lstStyle>
          <a:p>
            <a:pPr rtl="0"/>
            <a:endParaRPr lang="fr-FR" dirty="0"/>
          </a:p>
        </p:txBody>
      </p:sp>
      <p:sp>
        <p:nvSpPr>
          <p:cNvPr id="3" name="Espace réservé de la date 2"/>
          <p:cNvSpPr>
            <a:spLocks noGrp="1"/>
          </p:cNvSpPr>
          <p:nvPr>
            <p:ph type="dt" idx="1"/>
          </p:nvPr>
        </p:nvSpPr>
        <p:spPr>
          <a:xfrm>
            <a:off x="5634489" y="2"/>
            <a:ext cx="4310485" cy="344091"/>
          </a:xfrm>
          <a:prstGeom prst="rect">
            <a:avLst/>
          </a:prstGeom>
        </p:spPr>
        <p:txBody>
          <a:bodyPr vert="horz" lIns="91870" tIns="45935" rIns="91870" bIns="45935" rtlCol="0"/>
          <a:lstStyle>
            <a:lvl1pPr algn="r">
              <a:defRPr sz="1200"/>
            </a:lvl1pPr>
          </a:lstStyle>
          <a:p>
            <a:pPr rtl="0"/>
            <a:fld id="{C42C417D-E42C-4209-BC78-0D7D647584D4}" type="datetime1">
              <a:rPr lang="fr-FR" smtClean="0"/>
              <a:pPr rtl="0"/>
              <a:t>13/02/2020</a:t>
            </a:fld>
            <a:endParaRPr lang="fr-FR" dirty="0"/>
          </a:p>
        </p:txBody>
      </p:sp>
      <p:sp>
        <p:nvSpPr>
          <p:cNvPr id="4" name="Espace réservé d’image de diapositive 3"/>
          <p:cNvSpPr>
            <a:spLocks noGrp="1" noRot="1" noChangeAspect="1"/>
          </p:cNvSpPr>
          <p:nvPr>
            <p:ph type="sldImg" idx="2"/>
          </p:nvPr>
        </p:nvSpPr>
        <p:spPr>
          <a:xfrm>
            <a:off x="2917825" y="857250"/>
            <a:ext cx="4111625" cy="2312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70" tIns="45935" rIns="91870" bIns="45935" rtlCol="0" anchor="ctr"/>
          <a:lstStyle/>
          <a:p>
            <a:pPr rtl="0"/>
            <a:endParaRPr lang="fr-FR" dirty="0"/>
          </a:p>
        </p:txBody>
      </p:sp>
      <p:sp>
        <p:nvSpPr>
          <p:cNvPr id="5" name="Espace réservé des notes 4"/>
          <p:cNvSpPr>
            <a:spLocks noGrp="1"/>
          </p:cNvSpPr>
          <p:nvPr>
            <p:ph type="body" sz="quarter" idx="3"/>
          </p:nvPr>
        </p:nvSpPr>
        <p:spPr>
          <a:xfrm>
            <a:off x="994728" y="3300414"/>
            <a:ext cx="7957820" cy="2700338"/>
          </a:xfrm>
          <a:prstGeom prst="rect">
            <a:avLst/>
          </a:prstGeom>
        </p:spPr>
        <p:txBody>
          <a:bodyPr vert="horz" lIns="91870" tIns="45935" rIns="91870" bIns="45935" rtlCol="0"/>
          <a:lstStyle/>
          <a:p>
            <a:pPr lvl="0" rtl="0"/>
            <a:r>
              <a:rPr lang="fr-FR" noProof="0" dirty="0" smtClean="0"/>
              <a:t>Modifiez les styles du texte du masque</a:t>
            </a:r>
          </a:p>
          <a:p>
            <a:pPr lvl="1" rtl="0"/>
            <a:r>
              <a:rPr lang="fr-FR" dirty="0" smtClean="0"/>
              <a:t>Deuxième niveau</a:t>
            </a:r>
          </a:p>
          <a:p>
            <a:pPr lvl="2" rtl="0"/>
            <a:r>
              <a:rPr lang="fr-FR" dirty="0" smtClean="0"/>
              <a:t>Troisième niveau</a:t>
            </a:r>
          </a:p>
          <a:p>
            <a:pPr lvl="3" rtl="0"/>
            <a:r>
              <a:rPr lang="fr-FR" dirty="0" smtClean="0"/>
              <a:t>Quatrième niveau</a:t>
            </a:r>
          </a:p>
          <a:p>
            <a:pPr lvl="4" rtl="0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4"/>
          </p:nvPr>
        </p:nvSpPr>
        <p:spPr>
          <a:xfrm>
            <a:off x="1" y="6513911"/>
            <a:ext cx="4310485" cy="344090"/>
          </a:xfrm>
          <a:prstGeom prst="rect">
            <a:avLst/>
          </a:prstGeom>
        </p:spPr>
        <p:txBody>
          <a:bodyPr vert="horz" lIns="91870" tIns="45935" rIns="91870" bIns="45935" rtlCol="0" anchor="b"/>
          <a:lstStyle>
            <a:lvl1pPr algn="l">
              <a:defRPr sz="1200"/>
            </a:lvl1pPr>
          </a:lstStyle>
          <a:p>
            <a:pPr rtl="0"/>
            <a:endParaRPr lang="fr-FR" dirty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5"/>
          </p:nvPr>
        </p:nvSpPr>
        <p:spPr>
          <a:xfrm>
            <a:off x="5634489" y="6513911"/>
            <a:ext cx="4310485" cy="344090"/>
          </a:xfrm>
          <a:prstGeom prst="rect">
            <a:avLst/>
          </a:prstGeom>
        </p:spPr>
        <p:txBody>
          <a:bodyPr vert="horz" lIns="91870" tIns="45935" rIns="91870" bIns="45935" rtlCol="0" anchor="b"/>
          <a:lstStyle>
            <a:lvl1pPr algn="r">
              <a:defRPr sz="1200"/>
            </a:lvl1pPr>
          </a:lstStyle>
          <a:p>
            <a:pPr rtl="0"/>
            <a:fld id="{9555D449-B875-4B8D-8E66-224D27E54C9A}" type="slidenum">
              <a:rPr lang="fr-FR" smtClean="0"/>
              <a:pPr rtl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4997999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35360" y="6309320"/>
            <a:ext cx="7848600" cy="3962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rgbClr val="01977C"/>
                </a:solidFill>
              </a:defRPr>
            </a:lvl1pPr>
          </a:lstStyle>
          <a:p>
            <a:r>
              <a:rPr lang="fr-FR" altLang="fr-FR" dirty="0" smtClean="0"/>
              <a:t>FMC Boulogne/Mer 13 Février 2020 ; Jean-Christophe Delesalle</a:t>
            </a:r>
          </a:p>
          <a:p>
            <a:endParaRPr lang="fr-FR" dirty="0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1136560" y="6465895"/>
            <a:ext cx="8382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rgbClr val="01977C"/>
                </a:solidFill>
              </a:defRPr>
            </a:lvl1pPr>
          </a:lstStyle>
          <a:p>
            <a:fld id="{E31375A4-56A4-47D6-9801-1991572033F7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35360" y="6309320"/>
            <a:ext cx="7848600" cy="3962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rgbClr val="01977C"/>
                </a:solidFill>
              </a:defRPr>
            </a:lvl1pPr>
          </a:lstStyle>
          <a:p>
            <a:r>
              <a:rPr lang="fr-FR" altLang="fr-FR" dirty="0" smtClean="0"/>
              <a:t>FMC Boulogne/Mer 13 Février 2020 ; Jean-Christophe Delesalle</a:t>
            </a:r>
          </a:p>
          <a:p>
            <a:endParaRPr lang="fr-FR" dirty="0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1136560" y="6465895"/>
            <a:ext cx="8382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rgbClr val="01977C"/>
                </a:solidFill>
              </a:defRPr>
            </a:lvl1pPr>
          </a:lstStyle>
          <a:p>
            <a:fld id="{E31375A4-56A4-47D6-9801-1991572033F7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35360" y="6309320"/>
            <a:ext cx="7848600" cy="3962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rgbClr val="01977C"/>
                </a:solidFill>
              </a:defRPr>
            </a:lvl1pPr>
          </a:lstStyle>
          <a:p>
            <a:r>
              <a:rPr lang="fr-FR" altLang="fr-FR" dirty="0" smtClean="0"/>
              <a:t>FMC Boulogne/Mer 13 Février 2020 ; Jean-Christophe Delesalle</a:t>
            </a:r>
          </a:p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1136560" y="6465895"/>
            <a:ext cx="8382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rgbClr val="01977C"/>
                </a:solidFill>
              </a:defRPr>
            </a:lvl1pPr>
          </a:lstStyle>
          <a:p>
            <a:fld id="{E31375A4-56A4-47D6-9801-1991572033F7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barre rouge" descr="Barre rouge"/>
          <p:cNvSpPr/>
          <p:nvPr userDrawn="1"/>
        </p:nvSpPr>
        <p:spPr>
          <a:xfrm>
            <a:off x="3176" y="4604"/>
            <a:ext cx="12188824" cy="1524000"/>
          </a:xfrm>
          <a:prstGeom prst="rect">
            <a:avLst/>
          </a:prstGeom>
          <a:gradFill flip="none" rotWithShape="1">
            <a:gsLst>
              <a:gs pos="0">
                <a:srgbClr val="01977C"/>
              </a:gs>
              <a:gs pos="100000">
                <a:srgbClr val="02726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35360" y="6309320"/>
            <a:ext cx="7848600" cy="3962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rgbClr val="01977C"/>
                </a:solidFill>
              </a:defRPr>
            </a:lvl1pPr>
          </a:lstStyle>
          <a:p>
            <a:r>
              <a:rPr lang="fr-FR" altLang="fr-FR" dirty="0" smtClean="0"/>
              <a:t>FMC Boulogne/Mer 13 Février 2020 ; Jean-Christophe Delesalle</a:t>
            </a:r>
          </a:p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1136560" y="6465895"/>
            <a:ext cx="8382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rgbClr val="01977C"/>
                </a:solidFill>
              </a:defRPr>
            </a:lvl1pPr>
          </a:lstStyle>
          <a:p>
            <a:fld id="{E31375A4-56A4-47D6-9801-1991572033F7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barre rouge" descr="Barre rouge"/>
          <p:cNvSpPr/>
          <p:nvPr userDrawn="1"/>
        </p:nvSpPr>
        <p:spPr>
          <a:xfrm>
            <a:off x="3176" y="4604"/>
            <a:ext cx="12188824" cy="1524000"/>
          </a:xfrm>
          <a:prstGeom prst="rect">
            <a:avLst/>
          </a:prstGeom>
          <a:gradFill flip="none" rotWithShape="1">
            <a:gsLst>
              <a:gs pos="0">
                <a:srgbClr val="01977C"/>
              </a:gs>
              <a:gs pos="100000">
                <a:srgbClr val="02726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893811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9D9D9"/>
            </a:gs>
            <a:gs pos="100000">
              <a:schemeClr val="bg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rre rouge" descr="Barre rouge"/>
          <p:cNvSpPr/>
          <p:nvPr/>
        </p:nvSpPr>
        <p:spPr>
          <a:xfrm>
            <a:off x="3176" y="4604"/>
            <a:ext cx="12188824" cy="1524000"/>
          </a:xfrm>
          <a:prstGeom prst="rect">
            <a:avLst/>
          </a:prstGeom>
          <a:gradFill flip="none" rotWithShape="1">
            <a:gsLst>
              <a:gs pos="0">
                <a:srgbClr val="01977C"/>
              </a:gs>
              <a:gs pos="100000">
                <a:srgbClr val="02726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63352" y="6436876"/>
            <a:ext cx="6192688" cy="3725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just">
              <a:defRPr sz="1600">
                <a:solidFill>
                  <a:srgbClr val="01977C"/>
                </a:solidFill>
              </a:defRPr>
            </a:lvl1pPr>
          </a:lstStyle>
          <a:p>
            <a:r>
              <a:rPr lang="fr-FR" altLang="fr-FR" smtClean="0"/>
              <a:t>FMC Boulogne/Mer 13 Février 2020 ; Jean-Christophe Delesalle</a:t>
            </a:r>
          </a:p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1136560" y="6465895"/>
            <a:ext cx="8382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rgbClr val="01977C"/>
                </a:solidFill>
              </a:defRPr>
            </a:lvl1pPr>
          </a:lstStyle>
          <a:p>
            <a:fld id="{E31375A4-56A4-47D6-9801-1991572033F7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4" r:id="rId2"/>
    <p:sldLayoutId id="2147483655" r:id="rId3"/>
    <p:sldLayoutId id="2147483660" r:id="rId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latin typeface="Avenir Book"/>
          <a:ea typeface="+mj-ea"/>
          <a:cs typeface="Avenir Book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rgbClr val="02806E"/>
        </a:buClr>
        <a:buSzPct val="100000"/>
        <a:buFont typeface="Arial" pitchFamily="34" charset="0"/>
        <a:buChar char="▪"/>
        <a:defRPr sz="3200" kern="1200">
          <a:solidFill>
            <a:schemeClr val="tx1">
              <a:lumMod val="75000"/>
              <a:lumOff val="25000"/>
            </a:schemeClr>
          </a:solidFill>
          <a:latin typeface="Avenir Book"/>
          <a:ea typeface="+mn-ea"/>
          <a:cs typeface="Avenir Book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600"/>
        </a:spcBef>
        <a:buClr>
          <a:srgbClr val="02806E"/>
        </a:buClr>
        <a:buSzPct val="50000"/>
        <a:buFont typeface="Arial" pitchFamily="34" charset="0"/>
        <a:buChar char="▪"/>
        <a:defRPr sz="3200" kern="1200">
          <a:solidFill>
            <a:schemeClr val="tx1">
              <a:lumMod val="75000"/>
              <a:lumOff val="25000"/>
            </a:schemeClr>
          </a:solidFill>
          <a:latin typeface="Avenir Book"/>
          <a:ea typeface="+mn-ea"/>
          <a:cs typeface="Avenir Book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Clr>
          <a:srgbClr val="015B4E"/>
        </a:buClr>
        <a:buSzPct val="50000"/>
        <a:buFont typeface="Courier New" panose="02070309020205020404" pitchFamily="49" charset="0"/>
        <a:buChar char="o"/>
        <a:defRPr sz="2000" kern="1200">
          <a:solidFill>
            <a:schemeClr val="tx1">
              <a:lumMod val="75000"/>
              <a:lumOff val="25000"/>
            </a:schemeClr>
          </a:solidFill>
          <a:latin typeface="Avenir Book"/>
          <a:ea typeface="+mn-ea"/>
          <a:cs typeface="Avenir Book"/>
        </a:defRPr>
      </a:lvl3pPr>
      <a:lvl4pPr marL="868680" indent="-182563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>
              <a:lumMod val="75000"/>
              <a:lumOff val="25000"/>
            </a:schemeClr>
          </a:solidFill>
          <a:latin typeface="Avenir Book"/>
          <a:ea typeface="+mn-ea"/>
          <a:cs typeface="Avenir Book"/>
        </a:defRPr>
      </a:lvl4pPr>
      <a:lvl5pPr marL="105156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Avenir Book"/>
          <a:ea typeface="+mn-ea"/>
          <a:cs typeface="Avenir Book"/>
        </a:defRPr>
      </a:lvl5pPr>
      <a:lvl6pPr marL="123444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41732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60020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8308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2"/>
          <a:srcRect l="43412" t="34576" r="9486" b="157"/>
          <a:stretch/>
        </p:blipFill>
        <p:spPr>
          <a:xfrm>
            <a:off x="8605274" y="118181"/>
            <a:ext cx="3423687" cy="3669990"/>
          </a:xfrm>
          <a:prstGeom prst="rect">
            <a:avLst/>
          </a:prstGeom>
        </p:spPr>
      </p:pic>
      <p:sp>
        <p:nvSpPr>
          <p:cNvPr id="11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1136560" y="6482601"/>
            <a:ext cx="8382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rgbClr val="01977C"/>
                </a:solidFill>
              </a:defRPr>
            </a:lvl1pPr>
          </a:lstStyle>
          <a:p>
            <a:fld id="{5F4EEF86-2269-4D0D-97A8-DFB001CFA43C}" type="slidenum">
              <a:rPr lang="fr-FR" smtClean="0"/>
              <a:t>1</a:t>
            </a:fld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191344" y="6388904"/>
            <a:ext cx="69227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altLang="fr-FR" dirty="0">
                <a:solidFill>
                  <a:srgbClr val="01977C"/>
                </a:solidFill>
              </a:rPr>
              <a:t>FMC Boulogne/Mer 13 Février 2020 ; Jean-Christophe Delesalle</a:t>
            </a:r>
          </a:p>
        </p:txBody>
      </p:sp>
      <p:sp>
        <p:nvSpPr>
          <p:cNvPr id="5" name="Rectangle 4"/>
          <p:cNvSpPr/>
          <p:nvPr/>
        </p:nvSpPr>
        <p:spPr>
          <a:xfrm>
            <a:off x="1387830" y="374273"/>
            <a:ext cx="546175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4000" dirty="0">
                <a:solidFill>
                  <a:schemeClr val="bg1"/>
                </a:solidFill>
                <a:latin typeface="Avenir Book"/>
                <a:cs typeface="Avenir Book"/>
              </a:rPr>
              <a:t>L</a:t>
            </a:r>
            <a:r>
              <a:rPr lang="fr-FR" sz="4000" dirty="0" smtClean="0">
                <a:solidFill>
                  <a:schemeClr val="bg1"/>
                </a:solidFill>
                <a:latin typeface="Avenir Book"/>
                <a:cs typeface="Avenir Book"/>
              </a:rPr>
              <a:t>ombalgies communes</a:t>
            </a:r>
          </a:p>
        </p:txBody>
      </p:sp>
      <p:sp>
        <p:nvSpPr>
          <p:cNvPr id="12" name="Espace réservé du contenu 2"/>
          <p:cNvSpPr txBox="1">
            <a:spLocks/>
          </p:cNvSpPr>
          <p:nvPr/>
        </p:nvSpPr>
        <p:spPr>
          <a:xfrm>
            <a:off x="323411" y="1689291"/>
            <a:ext cx="7745225" cy="4548021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rgbClr val="02806E"/>
              </a:buClr>
              <a:buSzPct val="100000"/>
              <a:buFont typeface="Arial" pitchFamily="34" charset="0"/>
              <a:buChar char="▪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Avenir Book"/>
                <a:ea typeface="+mn-ea"/>
                <a:cs typeface="Avenir Book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02806E"/>
              </a:buClr>
              <a:buSzPct val="50000"/>
              <a:buFont typeface="Arial" pitchFamily="34" charset="0"/>
              <a:buChar char="▪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Avenir Book"/>
                <a:ea typeface="+mn-ea"/>
                <a:cs typeface="Avenir Book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015B4E"/>
              </a:buClr>
              <a:buSzPct val="50000"/>
              <a:buFont typeface="Courier New" panose="02070309020205020404" pitchFamily="49" charset="0"/>
              <a:buChar char="o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venir Book"/>
                <a:ea typeface="+mn-ea"/>
                <a:cs typeface="Avenir Book"/>
              </a:defRPr>
            </a:lvl3pPr>
            <a:lvl4pPr marL="868680" indent="-182563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venir Book"/>
                <a:ea typeface="+mn-ea"/>
                <a:cs typeface="Avenir Book"/>
              </a:defRPr>
            </a:lvl4pPr>
            <a:lvl5pPr marL="105156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venir Book"/>
                <a:ea typeface="+mn-ea"/>
                <a:cs typeface="Avenir Book"/>
              </a:defRPr>
            </a:lvl5pPr>
            <a:lvl6pPr marL="12344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173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8308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2ème motif de consultation </a:t>
            </a:r>
            <a:r>
              <a:rPr lang="fr-FR" dirty="0" smtClean="0"/>
              <a:t>/ MG</a:t>
            </a:r>
            <a:endParaRPr lang="fr-FR" dirty="0"/>
          </a:p>
          <a:p>
            <a:r>
              <a:rPr lang="fr-FR" dirty="0"/>
              <a:t>80% </a:t>
            </a:r>
            <a:r>
              <a:rPr lang="fr-FR" dirty="0" smtClean="0"/>
              <a:t>personnes touchés / vie</a:t>
            </a:r>
          </a:p>
          <a:p>
            <a:r>
              <a:rPr lang="fr-FR" dirty="0" smtClean="0"/>
              <a:t>Impact financier</a:t>
            </a:r>
          </a:p>
          <a:p>
            <a:pPr lvl="1"/>
            <a:r>
              <a:rPr lang="fr-FR" sz="2800" dirty="0" smtClean="0"/>
              <a:t>Directs</a:t>
            </a:r>
            <a:r>
              <a:rPr lang="fr-FR" dirty="0"/>
              <a:t> </a:t>
            </a:r>
            <a:r>
              <a:rPr lang="fr-FR" sz="2200" dirty="0"/>
              <a:t> </a:t>
            </a:r>
            <a:r>
              <a:rPr lang="fr-FR" sz="2200" dirty="0" smtClean="0"/>
              <a:t>: p</a:t>
            </a:r>
            <a:r>
              <a:rPr lang="fr-FR" sz="2200" dirty="0" smtClean="0"/>
              <a:t>rise </a:t>
            </a:r>
            <a:r>
              <a:rPr lang="fr-FR" sz="2200" dirty="0" smtClean="0"/>
              <a:t>en charge médicale</a:t>
            </a:r>
          </a:p>
          <a:p>
            <a:pPr lvl="1"/>
            <a:r>
              <a:rPr lang="fr-FR" sz="2800" dirty="0" smtClean="0"/>
              <a:t>Indirects :</a:t>
            </a:r>
            <a:endParaRPr lang="fr-FR" dirty="0" smtClean="0"/>
          </a:p>
          <a:p>
            <a:pPr lvl="2"/>
            <a:r>
              <a:rPr lang="fr-FR" sz="2200" dirty="0" smtClean="0"/>
              <a:t>Arrêt de travail</a:t>
            </a:r>
          </a:p>
          <a:p>
            <a:pPr lvl="2"/>
            <a:r>
              <a:rPr lang="fr-FR" sz="2200" dirty="0" smtClean="0"/>
              <a:t>Perte de productivité</a:t>
            </a:r>
          </a:p>
          <a:p>
            <a:pPr lvl="2"/>
            <a:r>
              <a:rPr lang="fr-FR" sz="2200" dirty="0" smtClean="0"/>
              <a:t>invalidité</a:t>
            </a:r>
          </a:p>
          <a:p>
            <a:r>
              <a:rPr lang="fr-FR" sz="2800" dirty="0"/>
              <a:t>E</a:t>
            </a:r>
            <a:r>
              <a:rPr lang="fr-FR" sz="2800" dirty="0" smtClean="0"/>
              <a:t>n France : </a:t>
            </a:r>
            <a:r>
              <a:rPr lang="fr-FR" sz="2800" dirty="0"/>
              <a:t>85% des </a:t>
            </a:r>
            <a:r>
              <a:rPr lang="fr-FR" sz="2800" dirty="0" smtClean="0"/>
              <a:t>dépenses pour lombalgies concentrées sur 7% patients</a:t>
            </a:r>
          </a:p>
        </p:txBody>
      </p:sp>
      <p:pic>
        <p:nvPicPr>
          <p:cNvPr id="14" name="Image 13" descr="1101050228_40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21593">
            <a:off x="9716986" y="2407194"/>
            <a:ext cx="2042295" cy="2690723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3926" y="2866754"/>
            <a:ext cx="3069524" cy="2351913"/>
          </a:xfrm>
          <a:prstGeom prst="rect">
            <a:avLst/>
          </a:prstGeom>
        </p:spPr>
      </p:pic>
      <p:pic>
        <p:nvPicPr>
          <p:cNvPr id="18" name="Imag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1" t="20367" r="64678" b="29369"/>
          <a:stretch/>
        </p:blipFill>
        <p:spPr bwMode="auto">
          <a:xfrm>
            <a:off x="5797467" y="2136511"/>
            <a:ext cx="1510501" cy="1241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Image 14" descr="kiosque_177786.JP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33"/>
          <a:stretch/>
        </p:blipFill>
        <p:spPr>
          <a:xfrm rot="733618">
            <a:off x="8760543" y="4065552"/>
            <a:ext cx="2134529" cy="2509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635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191344" y="116632"/>
            <a:ext cx="11437912" cy="1325563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fr-FR" dirty="0"/>
              <a:t>Segment  </a:t>
            </a:r>
            <a:r>
              <a:rPr lang="fr-FR" dirty="0" smtClean="0"/>
              <a:t>postérieur</a:t>
            </a:r>
            <a:br>
              <a:rPr lang="fr-FR" dirty="0" smtClean="0"/>
            </a:br>
            <a:r>
              <a:rPr lang="fr-FR" dirty="0" smtClean="0"/>
              <a:t>Articulaires postérieures, ligament jaune et sténose canalaire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4294967295"/>
          </p:nvPr>
        </p:nvSpPr>
        <p:spPr>
          <a:xfrm>
            <a:off x="407368" y="1935087"/>
            <a:ext cx="11017224" cy="401419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3500" dirty="0">
                <a:solidFill>
                  <a:srgbClr val="01977C"/>
                </a:solidFill>
              </a:rPr>
              <a:t>Articulaires postérieures </a:t>
            </a:r>
            <a:r>
              <a:rPr lang="fr-FR" sz="3500" dirty="0" smtClean="0">
                <a:solidFill>
                  <a:srgbClr val="01977C"/>
                </a:solidFill>
              </a:rPr>
              <a:t>: arthrose zygapophysaire</a:t>
            </a:r>
          </a:p>
          <a:p>
            <a:pPr>
              <a:spcBef>
                <a:spcPts val="1000"/>
              </a:spcBef>
            </a:pPr>
            <a:r>
              <a:rPr lang="fr-FR" sz="2400" dirty="0" smtClean="0"/>
              <a:t>L4-L5</a:t>
            </a:r>
          </a:p>
          <a:p>
            <a:pPr>
              <a:spcBef>
                <a:spcPts val="1000"/>
              </a:spcBef>
            </a:pPr>
            <a:r>
              <a:rPr lang="fr-FR" sz="2400" dirty="0" smtClean="0"/>
              <a:t>Souvent A∑ : </a:t>
            </a:r>
            <a:r>
              <a:rPr lang="fr-FR" sz="2400" dirty="0"/>
              <a:t>forte </a:t>
            </a:r>
            <a:r>
              <a:rPr lang="fr-FR" sz="2400" dirty="0" smtClean="0"/>
              <a:t>prévalence : débute </a:t>
            </a:r>
            <a:r>
              <a:rPr lang="fr-FR" sz="2400" dirty="0"/>
              <a:t>à 30 </a:t>
            </a:r>
            <a:r>
              <a:rPr lang="fr-FR" sz="2400" dirty="0" smtClean="0"/>
              <a:t>ans, banale </a:t>
            </a:r>
            <a:r>
              <a:rPr lang="fr-FR" sz="2400" dirty="0"/>
              <a:t>entre  45 et 60 </a:t>
            </a:r>
            <a:r>
              <a:rPr lang="fr-FR" sz="2400" dirty="0" smtClean="0"/>
              <a:t>ans, quasi constante </a:t>
            </a:r>
            <a:r>
              <a:rPr lang="fr-FR" sz="2400" dirty="0"/>
              <a:t>après 60 </a:t>
            </a:r>
            <a:r>
              <a:rPr lang="fr-FR" sz="2400" dirty="0" smtClean="0"/>
              <a:t>ans</a:t>
            </a:r>
          </a:p>
          <a:p>
            <a:pPr>
              <a:spcBef>
                <a:spcPts val="1000"/>
              </a:spcBef>
            </a:pPr>
            <a:r>
              <a:rPr lang="fr-FR" sz="2400" dirty="0"/>
              <a:t>Lombalgies: 12 à 61%</a:t>
            </a:r>
          </a:p>
          <a:p>
            <a:pPr>
              <a:spcBef>
                <a:spcPts val="1000"/>
              </a:spcBef>
            </a:pPr>
            <a:r>
              <a:rPr lang="fr-FR" sz="2400" dirty="0"/>
              <a:t>scanner +++ </a:t>
            </a:r>
            <a:r>
              <a:rPr lang="fr-FR" sz="2400" dirty="0" smtClean="0"/>
              <a:t>mais faible VPP</a:t>
            </a:r>
            <a:endParaRPr lang="fr-FR" sz="2400" dirty="0"/>
          </a:p>
          <a:p>
            <a:pPr>
              <a:spcBef>
                <a:spcPts val="1000"/>
              </a:spcBef>
            </a:pPr>
            <a:r>
              <a:rPr lang="fr-FR" sz="2400" dirty="0" smtClean="0"/>
              <a:t>IRM : </a:t>
            </a:r>
            <a:r>
              <a:rPr lang="fr-FR" sz="2400" dirty="0"/>
              <a:t>h</a:t>
            </a:r>
            <a:r>
              <a:rPr lang="fr-FR" sz="2400" dirty="0" smtClean="0"/>
              <a:t>ypersignal </a:t>
            </a:r>
            <a:r>
              <a:rPr lang="fr-FR" sz="2400" dirty="0"/>
              <a:t>T2 des surfaces </a:t>
            </a:r>
            <a:r>
              <a:rPr lang="fr-FR" sz="2400" dirty="0" smtClean="0"/>
              <a:t>articulaires idem </a:t>
            </a:r>
            <a:r>
              <a:rPr lang="fr-FR" sz="2400" dirty="0"/>
              <a:t>Modic I</a:t>
            </a:r>
            <a:endParaRPr lang="fr-FR" sz="2400" dirty="0" smtClean="0"/>
          </a:p>
          <a:p>
            <a:pPr>
              <a:spcBef>
                <a:spcPts val="1000"/>
              </a:spcBef>
            </a:pPr>
            <a:r>
              <a:rPr lang="fr-FR" sz="2400" dirty="0" smtClean="0"/>
              <a:t>Association possible à des kystes compressifs (IRM)</a:t>
            </a:r>
            <a:endParaRPr lang="fr-FR" sz="24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94" t="12699" r="19421" b="11206"/>
          <a:stretch/>
        </p:blipFill>
        <p:spPr>
          <a:xfrm>
            <a:off x="9252992" y="3766318"/>
            <a:ext cx="2476272" cy="2687018"/>
          </a:xfrm>
          <a:prstGeom prst="rect">
            <a:avLst/>
          </a:prstGeom>
        </p:spPr>
      </p:pic>
      <p:cxnSp>
        <p:nvCxnSpPr>
          <p:cNvPr id="6" name="Connecteur droit avec flèche 5"/>
          <p:cNvCxnSpPr/>
          <p:nvPr/>
        </p:nvCxnSpPr>
        <p:spPr>
          <a:xfrm flipH="1">
            <a:off x="10848528" y="4221088"/>
            <a:ext cx="144016" cy="57606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31375A4-56A4-47D6-9801-1991572033F7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191344" y="6388904"/>
            <a:ext cx="69227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altLang="fr-FR" dirty="0">
                <a:solidFill>
                  <a:srgbClr val="01977C"/>
                </a:solidFill>
              </a:rPr>
              <a:t>FMC Boulogne/Mer 13 Février 2020 ; Jean-Christophe Delesalle</a:t>
            </a:r>
          </a:p>
        </p:txBody>
      </p:sp>
    </p:spTree>
    <p:extLst>
      <p:ext uri="{BB962C8B-B14F-4D97-AF65-F5344CB8AC3E}">
        <p14:creationId xmlns:p14="http://schemas.microsoft.com/office/powerpoint/2010/main" val="3838430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1042393" y="476672"/>
            <a:ext cx="10058400" cy="839934"/>
          </a:xfrm>
          <a:prstGeom prst="rect">
            <a:avLst/>
          </a:prstGeom>
        </p:spPr>
        <p:txBody>
          <a:bodyPr/>
          <a:lstStyle/>
          <a:p>
            <a:r>
              <a:rPr lang="fr-FR" dirty="0" smtClean="0"/>
              <a:t>Sténose canalaire</a:t>
            </a:r>
            <a:endParaRPr lang="fr-FR" dirty="0"/>
          </a:p>
        </p:txBody>
      </p:sp>
      <p:pic>
        <p:nvPicPr>
          <p:cNvPr id="4" name="Image 3" descr="13244_2017_584_Fig27_HTML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553" y="1508316"/>
            <a:ext cx="8172872" cy="4924531"/>
          </a:xfrm>
          <a:prstGeom prst="rect">
            <a:avLst/>
          </a:prstGeo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31375A4-56A4-47D6-9801-1991572033F7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191344" y="6388904"/>
            <a:ext cx="69227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altLang="fr-FR" dirty="0">
                <a:solidFill>
                  <a:srgbClr val="01977C"/>
                </a:solidFill>
              </a:rPr>
              <a:t>FMC Boulogne/Mer 13 Février 2020 ; Jean-Christophe Delesalle</a:t>
            </a:r>
          </a:p>
        </p:txBody>
      </p:sp>
    </p:spTree>
    <p:extLst>
      <p:ext uri="{BB962C8B-B14F-4D97-AF65-F5344CB8AC3E}">
        <p14:creationId xmlns:p14="http://schemas.microsoft.com/office/powerpoint/2010/main" val="2539367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767408" y="404664"/>
            <a:ext cx="10058400" cy="788708"/>
          </a:xfrm>
          <a:prstGeom prst="rect">
            <a:avLst/>
          </a:prstGeom>
        </p:spPr>
        <p:txBody>
          <a:bodyPr/>
          <a:lstStyle/>
          <a:p>
            <a:r>
              <a:rPr lang="fr-FR" dirty="0" smtClean="0"/>
              <a:t>Au total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4294967295"/>
          </p:nvPr>
        </p:nvSpPr>
        <p:spPr>
          <a:xfrm>
            <a:off x="753072" y="1546478"/>
            <a:ext cx="11031559" cy="411477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fr-FR" sz="2400" dirty="0" smtClean="0"/>
              <a:t>Si disque normal (IRM) : forte VPN: 98%</a:t>
            </a:r>
          </a:p>
          <a:p>
            <a:r>
              <a:rPr lang="fr-FR" sz="2400" dirty="0" smtClean="0"/>
              <a:t>Modifications rachidiennes </a:t>
            </a:r>
            <a:r>
              <a:rPr lang="fr-FR" sz="2400" dirty="0"/>
              <a:t>chez sujets asymptomatiques</a:t>
            </a:r>
            <a:endParaRPr lang="fr-FR" sz="2400" dirty="0" smtClean="0"/>
          </a:p>
          <a:p>
            <a:pPr lvl="1"/>
            <a:r>
              <a:rPr lang="fr-FR" sz="2400" dirty="0" smtClean="0"/>
              <a:t>Forte prévalence</a:t>
            </a:r>
          </a:p>
          <a:p>
            <a:pPr lvl="1"/>
            <a:r>
              <a:rPr lang="fr-FR" sz="2400" dirty="0" smtClean="0"/>
              <a:t>Faible VPP</a:t>
            </a:r>
          </a:p>
          <a:p>
            <a:r>
              <a:rPr lang="fr-FR" sz="2400" dirty="0" smtClean="0"/>
              <a:t>Corrélation avec lombalgies : Modic I (œdème / plateaux ou zygapophysaires)</a:t>
            </a:r>
          </a:p>
          <a:p>
            <a:r>
              <a:rPr lang="fr-FR" sz="2400" dirty="0"/>
              <a:t>Saillie discale ∑ si &gt; 5 mm, extrusion ou exclusion  </a:t>
            </a:r>
          </a:p>
          <a:p>
            <a:pPr marL="228600" lvl="1" indent="0">
              <a:buNone/>
            </a:pPr>
            <a:r>
              <a:rPr lang="fr-FR" sz="2400" dirty="0"/>
              <a:t>(radiculalgies plus que lombalgies)</a:t>
            </a:r>
          </a:p>
          <a:p>
            <a:r>
              <a:rPr lang="fr-FR" sz="2400" dirty="0" smtClean="0"/>
              <a:t>Rx Interventionnelle +++</a:t>
            </a:r>
          </a:p>
          <a:p>
            <a:pPr marL="228600" lvl="1" indent="0">
              <a:buNone/>
            </a:pPr>
            <a:endParaRPr lang="fr-FR" dirty="0" smtClean="0"/>
          </a:p>
          <a:p>
            <a:pPr lvl="1"/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31375A4-56A4-47D6-9801-1991572033F7}" type="slidenum">
              <a:rPr lang="fr-FR" smtClean="0"/>
              <a:pPr/>
              <a:t>12</a:t>
            </a:fld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191344" y="6388904"/>
            <a:ext cx="69227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altLang="fr-FR" dirty="0">
                <a:solidFill>
                  <a:srgbClr val="01977C"/>
                </a:solidFill>
              </a:rPr>
              <a:t>FMC Boulogne/Mer 13 Février 2020 ; Jean-Christophe Delesalle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04" t="16179" r="11231"/>
          <a:stretch/>
        </p:blipFill>
        <p:spPr>
          <a:xfrm>
            <a:off x="9725842" y="4221088"/>
            <a:ext cx="2248918" cy="1933731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06" t="17299" r="4522" b="18467"/>
          <a:stretch/>
        </p:blipFill>
        <p:spPr>
          <a:xfrm>
            <a:off x="7173462" y="4803293"/>
            <a:ext cx="2317368" cy="1902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859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1559496" y="476672"/>
            <a:ext cx="8229600" cy="648072"/>
          </a:xfrm>
          <a:prstGeom prst="rect">
            <a:avLst/>
          </a:prstGeom>
        </p:spPr>
        <p:txBody>
          <a:bodyPr/>
          <a:lstStyle/>
          <a:p>
            <a:r>
              <a:rPr lang="fr-FR" dirty="0" smtClean="0"/>
              <a:t>Que retenir 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4294967295"/>
          </p:nvPr>
        </p:nvSpPr>
        <p:spPr>
          <a:xfrm>
            <a:off x="31914" y="1556792"/>
            <a:ext cx="12160086" cy="468052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58775" indent="-358775">
              <a:buFont typeface="Wingdings" panose="05000000000000000000" pitchFamily="2" charset="2"/>
              <a:buChar char="Ø"/>
            </a:pPr>
            <a:r>
              <a:rPr lang="fr-FR" sz="2400" dirty="0" smtClean="0"/>
              <a:t>Le suivi évolutif au cours des 7 premières semaines </a:t>
            </a:r>
            <a:r>
              <a:rPr lang="fr-FR" sz="2400" dirty="0" smtClean="0"/>
              <a:t>est </a:t>
            </a:r>
            <a:r>
              <a:rPr lang="fr-FR" sz="2400" dirty="0" smtClean="0"/>
              <a:t>un élément diagnostic</a:t>
            </a:r>
          </a:p>
          <a:p>
            <a:pPr marL="358775" indent="-358775">
              <a:buFont typeface="Wingdings" panose="05000000000000000000" pitchFamily="2" charset="2"/>
              <a:buChar char="Ø"/>
            </a:pPr>
            <a:r>
              <a:rPr lang="fr-FR" sz="2400" dirty="0" smtClean="0"/>
              <a:t>L’interrogatoire et l’examen clinique permettent d’éliminer de façon fiable les drapeaux rouges (urgences et lombalgies spécifiques)</a:t>
            </a:r>
          </a:p>
          <a:p>
            <a:pPr marL="358775" indent="-358775">
              <a:buFont typeface="Wingdings" panose="05000000000000000000" pitchFamily="2" charset="2"/>
              <a:buChar char="Ø"/>
            </a:pPr>
            <a:r>
              <a:rPr lang="fr-FR" sz="2400" dirty="0"/>
              <a:t>L’imagerie dans la lombalgie </a:t>
            </a:r>
            <a:r>
              <a:rPr lang="fr-FR" sz="2400" dirty="0" smtClean="0"/>
              <a:t>commune, c’est </a:t>
            </a:r>
            <a:r>
              <a:rPr lang="fr-FR" sz="2400" dirty="0"/>
              <a:t>pas automatique</a:t>
            </a:r>
          </a:p>
          <a:p>
            <a:pPr marL="358775" indent="-358775">
              <a:buFont typeface="Wingdings" panose="05000000000000000000" pitchFamily="2" charset="2"/>
              <a:buChar char="Ø"/>
            </a:pPr>
            <a:r>
              <a:rPr lang="fr-FR" sz="2400" dirty="0"/>
              <a:t>La pertinence de la demande d’examen conduit </a:t>
            </a:r>
            <a:r>
              <a:rPr lang="fr-FR" sz="2400" dirty="0" smtClean="0"/>
              <a:t>à : </a:t>
            </a:r>
          </a:p>
          <a:p>
            <a:pPr marL="984250" indent="-452438">
              <a:spcBef>
                <a:spcPts val="0"/>
              </a:spcBef>
            </a:pPr>
            <a:r>
              <a:rPr lang="fr-FR" sz="2400" dirty="0" smtClean="0"/>
              <a:t>la </a:t>
            </a:r>
            <a:r>
              <a:rPr lang="fr-FR" sz="2400" dirty="0"/>
              <a:t>pertinence de la prise en </a:t>
            </a:r>
            <a:r>
              <a:rPr lang="fr-FR" sz="2400" dirty="0" smtClean="0"/>
              <a:t>charge </a:t>
            </a:r>
          </a:p>
          <a:p>
            <a:pPr marL="984250" indent="-452438">
              <a:spcBef>
                <a:spcPts val="0"/>
              </a:spcBef>
            </a:pPr>
            <a:r>
              <a:rPr lang="fr-FR" sz="2400" dirty="0" smtClean="0"/>
              <a:t>l’optimisation </a:t>
            </a:r>
            <a:r>
              <a:rPr lang="fr-FR" sz="2400" dirty="0"/>
              <a:t>du résultat clinique et du bien être du patient</a:t>
            </a:r>
          </a:p>
          <a:p>
            <a:pPr marL="984250" indent="-452438">
              <a:spcBef>
                <a:spcPts val="0"/>
              </a:spcBef>
            </a:pPr>
            <a:r>
              <a:rPr lang="fr-FR" sz="2400" dirty="0" smtClean="0"/>
              <a:t>la </a:t>
            </a:r>
            <a:r>
              <a:rPr lang="fr-FR" sz="2400" dirty="0"/>
              <a:t>limitation du passage à la </a:t>
            </a:r>
            <a:r>
              <a:rPr lang="fr-FR" sz="2400" dirty="0" smtClean="0"/>
              <a:t>chronicité ou du mal-être </a:t>
            </a:r>
            <a:r>
              <a:rPr lang="fr-FR" sz="2400" dirty="0"/>
              <a:t>alors que guérison </a:t>
            </a:r>
            <a:r>
              <a:rPr lang="fr-FR" sz="2400" dirty="0" smtClean="0"/>
              <a:t>clinique</a:t>
            </a:r>
          </a:p>
          <a:p>
            <a:pPr marL="0" indent="0">
              <a:buNone/>
            </a:pPr>
            <a:r>
              <a:rPr lang="fr-FR" sz="3200" dirty="0">
                <a:solidFill>
                  <a:srgbClr val="FF0000"/>
                </a:solidFill>
              </a:rPr>
              <a:t>DPC e-learning 1h </a:t>
            </a:r>
            <a:r>
              <a:rPr lang="fr-FR" sz="2400" dirty="0">
                <a:solidFill>
                  <a:srgbClr val="01977C"/>
                </a:solidFill>
              </a:rPr>
              <a:t>: </a:t>
            </a:r>
            <a:r>
              <a:rPr lang="fr-FR" sz="2400" u="sng" dirty="0" smtClean="0">
                <a:solidFill>
                  <a:schemeClr val="tx1"/>
                </a:solidFill>
              </a:rPr>
              <a:t>http://www.forcomed </a:t>
            </a:r>
            <a:r>
              <a:rPr lang="fr-FR" sz="2400" dirty="0" smtClean="0">
                <a:solidFill>
                  <a:schemeClr val="tx1"/>
                </a:solidFill>
              </a:rPr>
              <a:t>(</a:t>
            </a:r>
            <a:r>
              <a:rPr lang="fr-FR" sz="2400" dirty="0">
                <a:solidFill>
                  <a:schemeClr val="tx1"/>
                </a:solidFill>
              </a:rPr>
              <a:t>onglet autres médecins)</a:t>
            </a:r>
          </a:p>
          <a:p>
            <a:pPr marL="0" indent="0">
              <a:buNone/>
            </a:pPr>
            <a:r>
              <a:rPr lang="fr-FR" sz="2400" u="sng" dirty="0" smtClean="0">
                <a:solidFill>
                  <a:schemeClr val="tx1"/>
                </a:solidFill>
              </a:rPr>
              <a:t>http://www.forcomed.org/www.forcomed.org/www.cgi?page=theme&amp;id=190</a:t>
            </a:r>
            <a:endParaRPr lang="fr-FR" sz="2400" u="sng" dirty="0">
              <a:solidFill>
                <a:schemeClr val="tx1"/>
              </a:solidFill>
            </a:endParaRPr>
          </a:p>
          <a:p>
            <a:pPr marL="984250" indent="-452438"/>
            <a:endParaRPr lang="fr-FR" sz="2400" dirty="0" smtClean="0"/>
          </a:p>
          <a:p>
            <a:endParaRPr lang="fr-FR" sz="2400" dirty="0" smtClean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31375A4-56A4-47D6-9801-1991572033F7}" type="slidenum">
              <a:rPr lang="fr-FR" smtClean="0"/>
              <a:pPr/>
              <a:t>13</a:t>
            </a:fld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191344" y="6388904"/>
            <a:ext cx="69227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altLang="fr-FR" dirty="0">
                <a:solidFill>
                  <a:srgbClr val="01977C"/>
                </a:solidFill>
              </a:rPr>
              <a:t>FMC Boulogne/Mer 13 Février 2020 ; Jean-Christophe Delesalle</a:t>
            </a:r>
          </a:p>
        </p:txBody>
      </p:sp>
      <p:pic>
        <p:nvPicPr>
          <p:cNvPr id="6" name="Image 5" descr="redflags.gif.jpe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9096" y="2708920"/>
            <a:ext cx="1767197" cy="136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287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247089" y="420097"/>
            <a:ext cx="10058400" cy="792396"/>
          </a:xfrm>
          <a:prstGeom prst="rect">
            <a:avLst/>
          </a:prstGeom>
        </p:spPr>
        <p:txBody>
          <a:bodyPr/>
          <a:lstStyle/>
          <a:p>
            <a:r>
              <a:rPr lang="fr-FR" dirty="0" smtClean="0"/>
              <a:t>Lombalgies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4294967295"/>
          </p:nvPr>
        </p:nvSpPr>
        <p:spPr>
          <a:xfrm>
            <a:off x="2351584" y="1700808"/>
            <a:ext cx="9144000" cy="1960239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fr-FR" dirty="0" smtClean="0"/>
              <a:t> Aigues: &lt; 4 semaines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fr-FR" dirty="0" smtClean="0"/>
              <a:t> Subaiguës: de 4 à 12 semaines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fr-FR" dirty="0" smtClean="0"/>
              <a:t> Chroniques &gt;  12 semaines</a:t>
            </a:r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2351584" y="3429000"/>
            <a:ext cx="9001000" cy="272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>
              <a:lnSpc>
                <a:spcPct val="90000"/>
              </a:lnSpc>
              <a:buClr>
                <a:srgbClr val="02806E"/>
              </a:buClr>
              <a:buSzPct val="100000"/>
              <a:buFont typeface="Arial" pitchFamily="34" charset="0"/>
              <a:buChar char="▪"/>
            </a:pPr>
            <a:r>
              <a:rPr lang="fr-FR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Avenir Book"/>
              </a:rPr>
              <a:t>Spontanément favorable dans les 4 à 6 semaines après épisode </a:t>
            </a:r>
            <a:r>
              <a:rPr lang="fr-FR" sz="2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venir Book"/>
              </a:rPr>
              <a:t>aigu : </a:t>
            </a:r>
            <a:r>
              <a:rPr lang="fr-FR" sz="2600" dirty="0" smtClean="0">
                <a:solidFill>
                  <a:srgbClr val="01977C"/>
                </a:solidFill>
                <a:latin typeface="Avenir Book"/>
              </a:rPr>
              <a:t>90</a:t>
            </a:r>
            <a:r>
              <a:rPr lang="fr-FR" sz="2600" dirty="0">
                <a:solidFill>
                  <a:srgbClr val="01977C"/>
                </a:solidFill>
                <a:latin typeface="Avenir Book"/>
              </a:rPr>
              <a:t>% guérissent en 1 </a:t>
            </a:r>
            <a:r>
              <a:rPr lang="fr-FR" sz="2600" dirty="0" smtClean="0">
                <a:solidFill>
                  <a:srgbClr val="01977C"/>
                </a:solidFill>
                <a:latin typeface="Avenir Book"/>
              </a:rPr>
              <a:t>mois</a:t>
            </a:r>
          </a:p>
          <a:p>
            <a:pPr lvl="0">
              <a:lnSpc>
                <a:spcPct val="90000"/>
              </a:lnSpc>
              <a:buClr>
                <a:srgbClr val="02806E"/>
              </a:buClr>
              <a:buSzPct val="100000"/>
            </a:pPr>
            <a:endParaRPr lang="fr-FR" sz="2600" dirty="0">
              <a:solidFill>
                <a:srgbClr val="E78D35"/>
              </a:solidFill>
              <a:latin typeface="Avenir Book"/>
            </a:endParaRPr>
          </a:p>
          <a:p>
            <a:pPr marL="228600" indent="-228600">
              <a:lnSpc>
                <a:spcPct val="90000"/>
              </a:lnSpc>
              <a:buClr>
                <a:srgbClr val="02806E"/>
              </a:buClr>
              <a:buSzPct val="100000"/>
              <a:buFont typeface="Arial" pitchFamily="34" charset="0"/>
              <a:buChar char="▪"/>
            </a:pPr>
            <a:r>
              <a:rPr lang="fr-FR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Avenir Book"/>
              </a:rPr>
              <a:t>Si persistante ou </a:t>
            </a:r>
            <a:r>
              <a:rPr lang="fr-FR" sz="2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venir Book"/>
              </a:rPr>
              <a:t>aggravation </a:t>
            </a:r>
          </a:p>
          <a:p>
            <a:pPr>
              <a:lnSpc>
                <a:spcPct val="90000"/>
              </a:lnSpc>
              <a:buClr>
                <a:srgbClr val="02806E"/>
              </a:buClr>
              <a:buSzPct val="100000"/>
            </a:pPr>
            <a:r>
              <a:rPr lang="fr-FR" sz="2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venir Book"/>
              </a:rPr>
              <a:t>(seulement </a:t>
            </a:r>
            <a:r>
              <a:rPr lang="fr-FR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Avenir Book"/>
              </a:rPr>
              <a:t>7% des cas &gt; 12 </a:t>
            </a:r>
            <a:r>
              <a:rPr lang="fr-FR" sz="2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venir Book"/>
              </a:rPr>
              <a:t>semaines)</a:t>
            </a:r>
            <a:endParaRPr lang="fr-FR" sz="2800" dirty="0">
              <a:solidFill>
                <a:prstClr val="black">
                  <a:lumMod val="75000"/>
                  <a:lumOff val="25000"/>
                </a:prstClr>
              </a:solidFill>
              <a:latin typeface="Avenir Book"/>
            </a:endParaRPr>
          </a:p>
          <a:p>
            <a:pPr lvl="1" indent="-228600">
              <a:lnSpc>
                <a:spcPct val="90000"/>
              </a:lnSpc>
              <a:buClr>
                <a:srgbClr val="02806E"/>
              </a:buClr>
              <a:buSzPct val="50000"/>
              <a:buFont typeface="Arial" pitchFamily="34" charset="0"/>
              <a:buChar char="▪"/>
            </a:pPr>
            <a:r>
              <a:rPr lang="fr-FR" sz="2600" dirty="0">
                <a:solidFill>
                  <a:prstClr val="black">
                    <a:lumMod val="75000"/>
                    <a:lumOff val="25000"/>
                  </a:prstClr>
                </a:solidFill>
                <a:latin typeface="Avenir Book"/>
              </a:rPr>
              <a:t>prise en charge complexe</a:t>
            </a:r>
          </a:p>
          <a:p>
            <a:pPr lvl="1" indent="-228600">
              <a:lnSpc>
                <a:spcPct val="90000"/>
              </a:lnSpc>
              <a:buClr>
                <a:srgbClr val="02806E"/>
              </a:buClr>
              <a:buSzPct val="50000"/>
              <a:buFont typeface="Arial" pitchFamily="34" charset="0"/>
              <a:buChar char="▪"/>
            </a:pPr>
            <a:r>
              <a:rPr lang="fr-FR" sz="2600" dirty="0">
                <a:solidFill>
                  <a:prstClr val="black">
                    <a:lumMod val="75000"/>
                    <a:lumOff val="25000"/>
                  </a:prstClr>
                </a:solidFill>
                <a:latin typeface="Avenir Book"/>
              </a:rPr>
              <a:t>s</a:t>
            </a:r>
            <a:r>
              <a:rPr lang="fr-FR" sz="2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venir Book"/>
              </a:rPr>
              <a:t>oins </a:t>
            </a:r>
            <a:r>
              <a:rPr lang="fr-FR" sz="2600" dirty="0">
                <a:solidFill>
                  <a:prstClr val="black">
                    <a:lumMod val="75000"/>
                    <a:lumOff val="25000"/>
                  </a:prstClr>
                </a:solidFill>
                <a:latin typeface="Avenir Book"/>
              </a:rPr>
              <a:t>coordonnés </a:t>
            </a:r>
            <a:r>
              <a:rPr lang="fr-FR" sz="2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venir Book"/>
              </a:rPr>
              <a:t>pluridisciplinaires</a:t>
            </a:r>
            <a:endParaRPr lang="fr-FR" sz="2600" dirty="0">
              <a:solidFill>
                <a:prstClr val="black">
                  <a:lumMod val="75000"/>
                  <a:lumOff val="25000"/>
                </a:prstClr>
              </a:solidFill>
              <a:latin typeface="Avenir Book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11322" y="1772816"/>
            <a:ext cx="13975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solidFill>
                  <a:srgbClr val="01977C"/>
                </a:solidFill>
                <a:latin typeface="Avenir Book"/>
              </a:rPr>
              <a:t>≠ </a:t>
            </a:r>
            <a:r>
              <a:rPr lang="fr-FR" sz="2800" dirty="0" smtClean="0">
                <a:solidFill>
                  <a:srgbClr val="01977C"/>
                </a:solidFill>
                <a:latin typeface="Avenir Book"/>
              </a:rPr>
              <a:t>Types</a:t>
            </a:r>
            <a:endParaRPr lang="fr-FR" dirty="0">
              <a:solidFill>
                <a:srgbClr val="01977C"/>
              </a:solidFill>
              <a:latin typeface="Avenir Book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63220" y="3399437"/>
            <a:ext cx="20601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solidFill>
                  <a:srgbClr val="01977C"/>
                </a:solidFill>
                <a:latin typeface="Avenir Book"/>
              </a:rPr>
              <a:t>≠ Évolution </a:t>
            </a:r>
            <a:endParaRPr lang="fr-FR" sz="2000" dirty="0">
              <a:solidFill>
                <a:srgbClr val="01977C"/>
              </a:solidFill>
              <a:latin typeface="Avenir Book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31375A4-56A4-47D6-9801-1991572033F7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191344" y="6388904"/>
            <a:ext cx="69227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altLang="fr-FR" dirty="0">
                <a:solidFill>
                  <a:srgbClr val="01977C"/>
                </a:solidFill>
              </a:rPr>
              <a:t>FMC Boulogne/Mer 13 Février 2020 ; Jean-Christophe Delesalle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2"/>
          <a:srcRect l="43412" t="34576" r="9486" b="157"/>
          <a:stretch/>
        </p:blipFill>
        <p:spPr>
          <a:xfrm>
            <a:off x="9086621" y="209438"/>
            <a:ext cx="2796560" cy="2997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22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1078160" y="458523"/>
            <a:ext cx="10058400" cy="839934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fr-FR" dirty="0" smtClean="0"/>
              <a:t>Recommandations ANAES / HAS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4294967295"/>
          </p:nvPr>
        </p:nvSpPr>
        <p:spPr>
          <a:xfrm>
            <a:off x="191344" y="1772816"/>
            <a:ext cx="8712968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fr-FR" sz="3200" dirty="0" smtClean="0">
                <a:solidFill>
                  <a:srgbClr val="01977C"/>
                </a:solidFill>
              </a:rPr>
              <a:t>En dehors </a:t>
            </a:r>
            <a:r>
              <a:rPr lang="fr-FR" sz="3200" dirty="0" smtClean="0"/>
              <a:t>de la recherche d’une </a:t>
            </a:r>
            <a:r>
              <a:rPr lang="fr-FR" sz="3200" dirty="0" smtClean="0">
                <a:solidFill>
                  <a:srgbClr val="01977C"/>
                </a:solidFill>
              </a:rPr>
              <a:t>lombalgie symptomatique ou urgence </a:t>
            </a:r>
            <a:r>
              <a:rPr lang="fr-FR" sz="3200" dirty="0" smtClean="0"/>
              <a:t>(après évaluation initiale par interrogatoire et examen clinique)</a:t>
            </a:r>
          </a:p>
          <a:p>
            <a:r>
              <a:rPr lang="fr-FR" sz="3200" dirty="0" smtClean="0">
                <a:solidFill>
                  <a:srgbClr val="01977C"/>
                </a:solidFill>
              </a:rPr>
              <a:t>Il n’ y a pas lieu de demander d’examens d’imagerie dans les 7 premières semaines d’évolution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0296" y="1700808"/>
            <a:ext cx="3149805" cy="4915688"/>
          </a:xfrm>
          <a:prstGeom prst="rect">
            <a:avLst/>
          </a:prstGeom>
        </p:spPr>
      </p:pic>
      <p:sp>
        <p:nvSpPr>
          <p:cNvPr id="5" name="Espace réservé du contenu 2"/>
          <p:cNvSpPr txBox="1">
            <a:spLocks/>
          </p:cNvSpPr>
          <p:nvPr/>
        </p:nvSpPr>
        <p:spPr>
          <a:xfrm>
            <a:off x="269963" y="4797152"/>
            <a:ext cx="8411714" cy="12233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rgbClr val="02806E"/>
              </a:buClr>
              <a:buSzPct val="100000"/>
              <a:buFont typeface="Arial" pitchFamily="34" charset="0"/>
              <a:buChar char="▪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Avenir Book"/>
                <a:ea typeface="+mn-ea"/>
                <a:cs typeface="Avenir Book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02806E"/>
              </a:buClr>
              <a:buSzPct val="50000"/>
              <a:buFont typeface="Arial" pitchFamily="34" charset="0"/>
              <a:buChar char="▪"/>
              <a:defRPr sz="2600" kern="1200">
                <a:solidFill>
                  <a:schemeClr val="tx1">
                    <a:lumMod val="75000"/>
                    <a:lumOff val="25000"/>
                  </a:schemeClr>
                </a:solidFill>
                <a:latin typeface="Avenir Book"/>
                <a:ea typeface="+mn-ea"/>
                <a:cs typeface="Avenir Book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015B4E"/>
              </a:buClr>
              <a:buSzPct val="50000"/>
              <a:buFont typeface="Courier New" panose="02070309020205020404" pitchFamily="49" charset="0"/>
              <a:buChar char="o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Avenir Book"/>
                <a:ea typeface="+mn-ea"/>
                <a:cs typeface="Avenir Book"/>
              </a:defRPr>
            </a:lvl3pPr>
            <a:lvl4pPr marL="868680" indent="-182563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venir Book"/>
                <a:ea typeface="+mn-ea"/>
                <a:cs typeface="Avenir Book"/>
              </a:defRPr>
            </a:lvl4pPr>
            <a:lvl5pPr marL="105156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venir Book"/>
                <a:ea typeface="+mn-ea"/>
                <a:cs typeface="Avenir Book"/>
              </a:defRPr>
            </a:lvl5pPr>
            <a:lvl6pPr marL="12344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173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8308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fr-FR" sz="2000" dirty="0" smtClean="0"/>
              <a:t>Sauf quand les modalités du traitement choisi (comme manipulation et infiltration) exigent d’éliminer formellement une lombalgie spécifique</a:t>
            </a:r>
          </a:p>
          <a:p>
            <a:pPr marL="0" indent="0">
              <a:buFont typeface="Arial" pitchFamily="34" charset="0"/>
              <a:buNone/>
            </a:pPr>
            <a:r>
              <a:rPr lang="fr-FR" sz="2000" dirty="0" smtClean="0"/>
              <a:t>L’absence d’évolution favorable conduira à raccourcir ce délai</a:t>
            </a:r>
            <a:endParaRPr lang="fr-FR" sz="200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31375A4-56A4-47D6-9801-1991572033F7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191344" y="6388904"/>
            <a:ext cx="69227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altLang="fr-FR" dirty="0">
                <a:solidFill>
                  <a:srgbClr val="01977C"/>
                </a:solidFill>
              </a:rPr>
              <a:t>FMC Boulogne/Mer 13 Février 2020 ; Jean-Christophe Delesalle</a:t>
            </a:r>
          </a:p>
        </p:txBody>
      </p:sp>
    </p:spTree>
    <p:extLst>
      <p:ext uri="{BB962C8B-B14F-4D97-AF65-F5344CB8AC3E}">
        <p14:creationId xmlns:p14="http://schemas.microsoft.com/office/powerpoint/2010/main" val="1537251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191344" y="457460"/>
            <a:ext cx="10058400" cy="79208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fr-FR" dirty="0" smtClean="0"/>
              <a:t>Indications imagerie en Urgence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4294967295"/>
          </p:nvPr>
        </p:nvSpPr>
        <p:spPr>
          <a:xfrm>
            <a:off x="191344" y="1688000"/>
            <a:ext cx="10030115" cy="505336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31813" indent="-531813">
              <a:buFont typeface="Wingdings" panose="05000000000000000000" pitchFamily="2" charset="2"/>
              <a:buChar char="Ø"/>
            </a:pPr>
            <a:r>
              <a:rPr lang="fr-FR" sz="3200" dirty="0" smtClean="0"/>
              <a:t>Sciatique </a:t>
            </a:r>
            <a:r>
              <a:rPr lang="fr-FR" sz="3200" dirty="0">
                <a:solidFill>
                  <a:srgbClr val="01977C"/>
                </a:solidFill>
              </a:rPr>
              <a:t>hyperalgique</a:t>
            </a:r>
            <a:r>
              <a:rPr lang="fr-FR" sz="3200" dirty="0"/>
              <a:t> rebelle aux opiacés</a:t>
            </a:r>
          </a:p>
          <a:p>
            <a:pPr marL="531813" indent="-531813">
              <a:buFont typeface="Wingdings" panose="05000000000000000000" pitchFamily="2" charset="2"/>
              <a:buChar char="Ø"/>
            </a:pPr>
            <a:r>
              <a:rPr lang="fr-FR" sz="3200" dirty="0" smtClean="0"/>
              <a:t>Sciatique </a:t>
            </a:r>
            <a:r>
              <a:rPr lang="fr-FR" sz="3200" dirty="0">
                <a:solidFill>
                  <a:srgbClr val="01977C"/>
                </a:solidFill>
              </a:rPr>
              <a:t>paralysante</a:t>
            </a:r>
            <a:r>
              <a:rPr lang="fr-FR" sz="3200" dirty="0"/>
              <a:t> </a:t>
            </a:r>
            <a:r>
              <a:rPr lang="fr-FR" sz="3200" dirty="0" smtClean="0"/>
              <a:t>: </a:t>
            </a:r>
          </a:p>
          <a:p>
            <a:pPr marL="450850">
              <a:buFont typeface="Arial" panose="020B0604020202020204" pitchFamily="34" charset="0"/>
              <a:buChar char="•"/>
            </a:pPr>
            <a:r>
              <a:rPr lang="fr-FR" sz="2400" dirty="0" smtClean="0"/>
              <a:t>d’emblée et/ou </a:t>
            </a:r>
            <a:r>
              <a:rPr lang="fr-FR" sz="2400" dirty="0"/>
              <a:t>progression </a:t>
            </a:r>
          </a:p>
          <a:p>
            <a:pPr marL="450850">
              <a:buFont typeface="Arial" panose="020B0604020202020204" pitchFamily="34" charset="0"/>
              <a:buChar char="•"/>
            </a:pPr>
            <a:r>
              <a:rPr lang="fr-FR" sz="2400" dirty="0"/>
              <a:t>déficit moteur ≤ 3 </a:t>
            </a:r>
          </a:p>
          <a:p>
            <a:pPr marL="531813" indent="-531813">
              <a:buFont typeface="Wingdings" panose="05000000000000000000" pitchFamily="2" charset="2"/>
              <a:buChar char="Ø"/>
            </a:pPr>
            <a:r>
              <a:rPr lang="fr-FR" sz="3200" dirty="0" smtClean="0"/>
              <a:t>Syndrome </a:t>
            </a:r>
            <a:r>
              <a:rPr lang="fr-FR" sz="3200" dirty="0"/>
              <a:t>de la </a:t>
            </a:r>
            <a:r>
              <a:rPr lang="fr-FR" sz="3200" dirty="0">
                <a:solidFill>
                  <a:srgbClr val="01977C"/>
                </a:solidFill>
              </a:rPr>
              <a:t>queue de </a:t>
            </a:r>
            <a:r>
              <a:rPr lang="fr-FR" sz="3200" dirty="0" smtClean="0">
                <a:solidFill>
                  <a:srgbClr val="01977C"/>
                </a:solidFill>
              </a:rPr>
              <a:t>cheval (0,01%)</a:t>
            </a:r>
            <a:endParaRPr lang="fr-FR" sz="3200" dirty="0">
              <a:solidFill>
                <a:srgbClr val="01977C"/>
              </a:solidFill>
            </a:endParaRPr>
          </a:p>
          <a:p>
            <a:pPr marL="450850" indent="-265113"/>
            <a:r>
              <a:rPr lang="fr-FR" sz="2400" dirty="0"/>
              <a:t>Troubles moteurs et/ ou sensitifs </a:t>
            </a:r>
            <a:r>
              <a:rPr lang="fr-FR" sz="2400" dirty="0" smtClean="0"/>
              <a:t>pluri-radiculaires </a:t>
            </a:r>
            <a:r>
              <a:rPr lang="fr-FR" sz="2400" dirty="0"/>
              <a:t>des </a:t>
            </a:r>
            <a:r>
              <a:rPr lang="fr-FR" sz="2400" dirty="0" smtClean="0"/>
              <a:t>MI</a:t>
            </a:r>
          </a:p>
          <a:p>
            <a:pPr marL="450850" indent="-265113"/>
            <a:r>
              <a:rPr lang="fr-FR" sz="2400" dirty="0" smtClean="0"/>
              <a:t>Anesthésie </a:t>
            </a:r>
            <a:r>
              <a:rPr lang="fr-FR" sz="2400" dirty="0"/>
              <a:t>en selle</a:t>
            </a:r>
          </a:p>
          <a:p>
            <a:pPr marL="450850" indent="-265113"/>
            <a:r>
              <a:rPr lang="fr-FR" sz="2400" dirty="0"/>
              <a:t>Troubles sphinctériens </a:t>
            </a:r>
            <a:r>
              <a:rPr lang="fr-FR" sz="2400" dirty="0" smtClean="0"/>
              <a:t>+++</a:t>
            </a:r>
            <a:endParaRPr lang="fr-FR" sz="2400" dirty="0"/>
          </a:p>
        </p:txBody>
      </p:sp>
      <p:pic>
        <p:nvPicPr>
          <p:cNvPr id="4" name="Image 3" descr="redflags.gif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0376" y="332656"/>
            <a:ext cx="2418270" cy="1872208"/>
          </a:xfrm>
          <a:prstGeom prst="rect">
            <a:avLst/>
          </a:prstGeom>
        </p:spPr>
      </p:pic>
      <p:pic>
        <p:nvPicPr>
          <p:cNvPr id="5" name="Image 4" descr="Capture d’écran 2018-04-14 à 11.15.20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864" y="2299949"/>
            <a:ext cx="6840760" cy="1727031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37" t="-731" r="15405" b="3746"/>
          <a:stretch/>
        </p:blipFill>
        <p:spPr>
          <a:xfrm>
            <a:off x="9320646" y="4118781"/>
            <a:ext cx="1567913" cy="2613189"/>
          </a:xfrm>
          <a:prstGeom prst="rect">
            <a:avLst/>
          </a:prstGeom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31375A4-56A4-47D6-9801-1991572033F7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191344" y="6388904"/>
            <a:ext cx="69227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altLang="fr-FR" dirty="0">
                <a:solidFill>
                  <a:srgbClr val="01977C"/>
                </a:solidFill>
              </a:rPr>
              <a:t>FMC Boulogne/Mer 13 Février 2020 ; Jean-Christophe Delesalle</a:t>
            </a:r>
          </a:p>
        </p:txBody>
      </p:sp>
    </p:spTree>
    <p:extLst>
      <p:ext uri="{BB962C8B-B14F-4D97-AF65-F5344CB8AC3E}">
        <p14:creationId xmlns:p14="http://schemas.microsoft.com/office/powerpoint/2010/main" val="2440376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191344" y="245940"/>
            <a:ext cx="10058400" cy="13255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fr-FR" dirty="0" smtClean="0"/>
              <a:t>Indications imagerie</a:t>
            </a:r>
            <a:br>
              <a:rPr lang="fr-FR" dirty="0" smtClean="0"/>
            </a:br>
            <a:r>
              <a:rPr lang="fr-FR" dirty="0" smtClean="0"/>
              <a:t>Lombalgies spécifiques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4294967295"/>
          </p:nvPr>
        </p:nvSpPr>
        <p:spPr>
          <a:xfrm>
            <a:off x="839416" y="1988840"/>
            <a:ext cx="5760640" cy="4392487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sz="2400" dirty="0" smtClean="0">
                <a:solidFill>
                  <a:srgbClr val="01977C"/>
                </a:solidFill>
                <a:latin typeface="Avenir Black"/>
                <a:cs typeface="Avenir Black"/>
              </a:rPr>
              <a:t>Fracture (4%)</a:t>
            </a:r>
          </a:p>
          <a:p>
            <a:pPr marL="800100" lvl="1" indent="-342900">
              <a:buClrTx/>
              <a:buFont typeface="Arial" panose="020B0604020202020204" pitchFamily="34" charset="0"/>
              <a:buChar char="•"/>
            </a:pPr>
            <a:r>
              <a:rPr lang="fr-FR" sz="2400" dirty="0" smtClean="0"/>
              <a:t>Traumatisme</a:t>
            </a:r>
          </a:p>
          <a:p>
            <a:pPr marL="800100" lvl="1" indent="-342900">
              <a:buClrTx/>
              <a:buFont typeface="Arial" panose="020B0604020202020204" pitchFamily="34" charset="0"/>
              <a:buChar char="•"/>
            </a:pPr>
            <a:r>
              <a:rPr lang="fr-FR" sz="2400" dirty="0" smtClean="0"/>
              <a:t>Corticothérapie </a:t>
            </a:r>
            <a:r>
              <a:rPr lang="fr-FR" sz="2400" dirty="0"/>
              <a:t>au long </a:t>
            </a:r>
            <a:r>
              <a:rPr lang="fr-FR" sz="2400" dirty="0" smtClean="0"/>
              <a:t>cours</a:t>
            </a:r>
          </a:p>
          <a:p>
            <a:pPr marL="800100" lvl="1" indent="-342900">
              <a:buClrTx/>
              <a:buFont typeface="Arial" panose="020B0604020202020204" pitchFamily="34" charset="0"/>
              <a:buChar char="•"/>
            </a:pPr>
            <a:r>
              <a:rPr lang="fr-FR" sz="2400" dirty="0" smtClean="0"/>
              <a:t>Age &gt; 70 ans</a:t>
            </a:r>
          </a:p>
          <a:p>
            <a:pPr lvl="1" indent="0">
              <a:buClrTx/>
              <a:buNone/>
            </a:pPr>
            <a:r>
              <a:rPr lang="fr-FR" sz="2400" dirty="0" smtClean="0"/>
              <a:t>	Risque relatif 3 cumulés : 90%</a:t>
            </a:r>
          </a:p>
          <a:p>
            <a:pPr lvl="1" indent="0">
              <a:buClrTx/>
              <a:buNone/>
            </a:pPr>
            <a:endParaRPr lang="fr-FR" sz="2400" dirty="0" smtClean="0"/>
          </a:p>
          <a:p>
            <a:pPr marL="0" indent="0">
              <a:buNone/>
            </a:pPr>
            <a:r>
              <a:rPr lang="fr-FR" sz="2400" dirty="0" smtClean="0">
                <a:solidFill>
                  <a:srgbClr val="01977C"/>
                </a:solidFill>
                <a:latin typeface="Avenir Black"/>
                <a:cs typeface="Avenir Black"/>
              </a:rPr>
              <a:t>Néoplasie (métastases 0,7%)</a:t>
            </a:r>
          </a:p>
          <a:p>
            <a:pPr marL="800100" lvl="1" indent="-342900">
              <a:buClrTx/>
              <a:buFont typeface="Arial" panose="020B0604020202020204" pitchFamily="34" charset="0"/>
              <a:buChar char="•"/>
            </a:pPr>
            <a:r>
              <a:rPr lang="fr-FR" sz="2400" dirty="0" smtClean="0"/>
              <a:t>Age &gt; 50-55 ans</a:t>
            </a:r>
          </a:p>
          <a:p>
            <a:pPr marL="800100" lvl="1" indent="-342900">
              <a:buClrTx/>
              <a:buFont typeface="Arial" panose="020B0604020202020204" pitchFamily="34" charset="0"/>
              <a:buChar char="•"/>
            </a:pPr>
            <a:r>
              <a:rPr lang="fr-FR" sz="2400" dirty="0" smtClean="0"/>
              <a:t>Perte de poids inexpliquée</a:t>
            </a:r>
          </a:p>
          <a:p>
            <a:pPr marL="800100" lvl="1" indent="-342900">
              <a:buClrTx/>
              <a:buFont typeface="Arial" panose="020B0604020202020204" pitchFamily="34" charset="0"/>
              <a:buChar char="•"/>
            </a:pPr>
            <a:r>
              <a:rPr lang="fr-FR" sz="2400" dirty="0" smtClean="0"/>
              <a:t>Échec </a:t>
            </a:r>
            <a:r>
              <a:rPr lang="fr-FR" sz="2400" dirty="0"/>
              <a:t>traitement symptomatique</a:t>
            </a:r>
          </a:p>
          <a:p>
            <a:pPr marL="800100" lvl="1" indent="-342900">
              <a:buClrTx/>
              <a:buFont typeface="Arial" panose="020B0604020202020204" pitchFamily="34" charset="0"/>
              <a:buChar char="•"/>
            </a:pPr>
            <a:r>
              <a:rPr lang="fr-FR" sz="2400" dirty="0" smtClean="0"/>
              <a:t>ATCD K  : risque relatif 1,33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6558517" y="1988845"/>
            <a:ext cx="5514147" cy="2841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01977C"/>
                </a:solidFill>
                <a:latin typeface="Avenir Black"/>
                <a:cs typeface="Avenir Black"/>
              </a:rPr>
              <a:t>Infection (0,04%)</a:t>
            </a:r>
            <a:endParaRPr lang="fr-FR" sz="2400" dirty="0">
              <a:solidFill>
                <a:srgbClr val="01977C"/>
              </a:solidFill>
              <a:latin typeface="Avenir Black"/>
              <a:cs typeface="Avenir Black"/>
            </a:endParaRPr>
          </a:p>
          <a:p>
            <a:pPr marL="800100" lvl="1" indent="-342900">
              <a:spcBef>
                <a:spcPts val="432"/>
              </a:spcBef>
              <a:buSzPct val="50000"/>
              <a:buFont typeface="Arial" panose="020B0604020202020204" pitchFamily="34" charset="0"/>
              <a:buChar char="•"/>
            </a:pPr>
            <a:r>
              <a:rPr lang="fr-FR" sz="2400" dirty="0">
                <a:latin typeface="Avenir Book"/>
                <a:cs typeface="Avenir Book"/>
              </a:rPr>
              <a:t>Fièvre</a:t>
            </a:r>
          </a:p>
          <a:p>
            <a:pPr marL="800100" lvl="1" indent="-342900">
              <a:spcBef>
                <a:spcPts val="432"/>
              </a:spcBef>
              <a:buSzPct val="50000"/>
              <a:buFont typeface="Arial" panose="020B0604020202020204" pitchFamily="34" charset="0"/>
              <a:buChar char="•"/>
            </a:pPr>
            <a:r>
              <a:rPr lang="fr-FR" sz="2400" dirty="0">
                <a:latin typeface="Avenir Book"/>
                <a:cs typeface="Avenir Book"/>
              </a:rPr>
              <a:t>Douleurs </a:t>
            </a:r>
            <a:r>
              <a:rPr lang="fr-FR" sz="2400" dirty="0" smtClean="0">
                <a:latin typeface="Avenir Book"/>
                <a:cs typeface="Avenir Book"/>
              </a:rPr>
              <a:t>nocturnes</a:t>
            </a:r>
            <a:endParaRPr lang="fr-FR" sz="2400" dirty="0">
              <a:latin typeface="Avenir Book"/>
              <a:cs typeface="Avenir Book"/>
            </a:endParaRPr>
          </a:p>
          <a:p>
            <a:pPr marL="800100" lvl="1" indent="-342900">
              <a:spcBef>
                <a:spcPts val="432"/>
              </a:spcBef>
              <a:buSzPct val="50000"/>
              <a:buFont typeface="Arial" panose="020B0604020202020204" pitchFamily="34" charset="0"/>
              <a:buChar char="•"/>
            </a:pPr>
            <a:r>
              <a:rPr lang="fr-FR" sz="2400" dirty="0" smtClean="0">
                <a:latin typeface="Avenir Book"/>
                <a:cs typeface="Avenir Book"/>
              </a:rPr>
              <a:t>Immunodépression</a:t>
            </a:r>
            <a:endParaRPr lang="fr-FR" sz="2400" dirty="0">
              <a:latin typeface="Avenir Book"/>
              <a:cs typeface="Avenir Book"/>
            </a:endParaRPr>
          </a:p>
          <a:p>
            <a:pPr marL="800100" lvl="1" indent="-342900">
              <a:spcBef>
                <a:spcPts val="432"/>
              </a:spcBef>
              <a:buSzPct val="50000"/>
              <a:buFont typeface="Arial" panose="020B0604020202020204" pitchFamily="34" charset="0"/>
              <a:buChar char="•"/>
            </a:pPr>
            <a:r>
              <a:rPr lang="fr-FR" sz="2400" dirty="0">
                <a:latin typeface="Avenir Book"/>
                <a:cs typeface="Avenir Book"/>
              </a:rPr>
              <a:t>Drogues </a:t>
            </a:r>
            <a:r>
              <a:rPr lang="fr-FR" sz="2400" dirty="0" smtClean="0">
                <a:latin typeface="Avenir Book"/>
                <a:cs typeface="Avenir Book"/>
              </a:rPr>
              <a:t>IV</a:t>
            </a:r>
            <a:endParaRPr lang="fr-FR" sz="2400" dirty="0">
              <a:latin typeface="Avenir Book"/>
              <a:cs typeface="Avenir Book"/>
            </a:endParaRPr>
          </a:p>
          <a:p>
            <a:pPr marL="800100" lvl="1" indent="-342900">
              <a:spcBef>
                <a:spcPts val="432"/>
              </a:spcBef>
              <a:buSzPct val="50000"/>
              <a:buFont typeface="Arial" panose="020B0604020202020204" pitchFamily="34" charset="0"/>
              <a:buChar char="•"/>
            </a:pPr>
            <a:r>
              <a:rPr lang="fr-FR" sz="2400" dirty="0">
                <a:latin typeface="Avenir Book"/>
                <a:cs typeface="Avenir Book"/>
              </a:rPr>
              <a:t>Corticothérapie prolongée</a:t>
            </a:r>
          </a:p>
          <a:p>
            <a:endParaRPr lang="fr-FR" dirty="0">
              <a:latin typeface="Avenir Book"/>
              <a:cs typeface="Avenir Book"/>
            </a:endParaRPr>
          </a:p>
        </p:txBody>
      </p:sp>
      <p:pic>
        <p:nvPicPr>
          <p:cNvPr id="5" name="Image 4" descr="redflags.gif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0376" y="332656"/>
            <a:ext cx="2418270" cy="1872208"/>
          </a:xfrm>
          <a:prstGeom prst="rect">
            <a:avLst/>
          </a:prstGeom>
        </p:spPr>
      </p:pic>
      <p:cxnSp>
        <p:nvCxnSpPr>
          <p:cNvPr id="7" name="Connecteur droit avec flèche 6"/>
          <p:cNvCxnSpPr/>
          <p:nvPr/>
        </p:nvCxnSpPr>
        <p:spPr>
          <a:xfrm>
            <a:off x="983432" y="3645024"/>
            <a:ext cx="648072" cy="0"/>
          </a:xfrm>
          <a:prstGeom prst="straightConnector1">
            <a:avLst/>
          </a:prstGeom>
          <a:ln w="38100">
            <a:solidFill>
              <a:srgbClr val="01977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31375A4-56A4-47D6-9801-1991572033F7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191344" y="6388904"/>
            <a:ext cx="69227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altLang="fr-FR" dirty="0">
                <a:solidFill>
                  <a:srgbClr val="01977C"/>
                </a:solidFill>
              </a:rPr>
              <a:t>FMC Boulogne/Mer 13 Février 2020 ; Jean-Christophe Delesalle</a:t>
            </a:r>
          </a:p>
        </p:txBody>
      </p:sp>
    </p:spTree>
    <p:extLst>
      <p:ext uri="{BB962C8B-B14F-4D97-AF65-F5344CB8AC3E}">
        <p14:creationId xmlns:p14="http://schemas.microsoft.com/office/powerpoint/2010/main" val="932292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1066800" y="140794"/>
            <a:ext cx="10058400" cy="1325563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fr-FR" dirty="0" smtClean="0"/>
              <a:t>Quelle imagerie ?</a:t>
            </a:r>
            <a:br>
              <a:rPr lang="fr-FR" dirty="0" smtClean="0"/>
            </a:br>
            <a:r>
              <a:rPr lang="fr-FR" dirty="0" smtClean="0"/>
              <a:t>Quelles bases cliniques pour </a:t>
            </a:r>
            <a:r>
              <a:rPr lang="fr-FR" dirty="0"/>
              <a:t>c</a:t>
            </a:r>
            <a:r>
              <a:rPr lang="fr-FR" dirty="0" smtClean="0"/>
              <a:t>es recommandations 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4294967295"/>
          </p:nvPr>
        </p:nvSpPr>
        <p:spPr>
          <a:xfrm>
            <a:off x="191344" y="4149080"/>
            <a:ext cx="11881320" cy="202461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28600" lvl="1" indent="0">
              <a:buNone/>
            </a:pPr>
            <a:r>
              <a:rPr lang="fr-FR" sz="2800" dirty="0">
                <a:solidFill>
                  <a:srgbClr val="01977C"/>
                </a:solidFill>
              </a:rPr>
              <a:t>Mais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sz="2800" dirty="0" smtClean="0"/>
              <a:t>Faible valeur spécifique de l’imagerie (fréquence des anomalies chez des sujets asymptomatiques)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sz="2800" dirty="0" smtClean="0"/>
              <a:t>Peu de corrélation entre lombalgie et lésions dégénératives</a:t>
            </a:r>
          </a:p>
        </p:txBody>
      </p:sp>
      <p:sp>
        <p:nvSpPr>
          <p:cNvPr id="5" name="Rectangle 4"/>
          <p:cNvSpPr/>
          <p:nvPr/>
        </p:nvSpPr>
        <p:spPr>
          <a:xfrm>
            <a:off x="479376" y="2068064"/>
            <a:ext cx="1116124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rgbClr val="01977C"/>
              </a:buClr>
              <a:buFont typeface="Arial" panose="020B0604020202020204" pitchFamily="34" charset="0"/>
              <a:buChar char="•"/>
            </a:pPr>
            <a:r>
              <a:rPr lang="fr-FR" sz="2800" dirty="0" smtClean="0">
                <a:latin typeface="Avenir Book"/>
              </a:rPr>
              <a:t>Radiographie standard (toujours ; statique / kiné et orientation </a:t>
            </a:r>
            <a:r>
              <a:rPr lang="el-GR" sz="2800" dirty="0" smtClean="0">
                <a:latin typeface="Avenir Book"/>
              </a:rPr>
              <a:t>Δ</a:t>
            </a:r>
            <a:r>
              <a:rPr lang="fr-FR" sz="2800" dirty="0" smtClean="0">
                <a:latin typeface="Avenir Book"/>
              </a:rPr>
              <a:t>) </a:t>
            </a:r>
          </a:p>
          <a:p>
            <a:pPr marL="457200" indent="-457200">
              <a:buClr>
                <a:srgbClr val="01977C"/>
              </a:buClr>
              <a:buFont typeface="Arial" panose="020B0604020202020204" pitchFamily="34" charset="0"/>
              <a:buChar char="•"/>
            </a:pPr>
            <a:r>
              <a:rPr lang="fr-FR" sz="2800" dirty="0" smtClean="0">
                <a:latin typeface="Avenir Book"/>
              </a:rPr>
              <a:t>Scanner (décubitus et exposition RI)</a:t>
            </a:r>
          </a:p>
          <a:p>
            <a:pPr marL="457200" indent="-457200">
              <a:buClr>
                <a:srgbClr val="01977C"/>
              </a:buClr>
              <a:buFont typeface="Arial" panose="020B0604020202020204" pitchFamily="34" charset="0"/>
              <a:buChar char="•"/>
            </a:pPr>
            <a:r>
              <a:rPr lang="fr-FR" sz="2800" dirty="0" smtClean="0">
                <a:latin typeface="Avenir Book"/>
              </a:rPr>
              <a:t>IRM +++ (décubitus mais PAS d’exposition RI)</a:t>
            </a:r>
          </a:p>
          <a:p>
            <a:pPr marL="457200" indent="-457200">
              <a:buClr>
                <a:srgbClr val="01977C"/>
              </a:buClr>
              <a:buFont typeface="Arial" panose="020B0604020202020204" pitchFamily="34" charset="0"/>
              <a:buChar char="•"/>
            </a:pPr>
            <a:r>
              <a:rPr lang="fr-FR" sz="2800" dirty="0" err="1" smtClean="0">
                <a:latin typeface="Avenir Book"/>
              </a:rPr>
              <a:t>Sacco</a:t>
            </a:r>
            <a:r>
              <a:rPr lang="fr-FR" sz="2800" dirty="0" smtClean="0">
                <a:latin typeface="Avenir Book"/>
              </a:rPr>
              <a:t>-radiculographie : plus indiquée (exposition RI ; risques PL)</a:t>
            </a:r>
          </a:p>
          <a:p>
            <a:endParaRPr lang="fr-FR" sz="2800" dirty="0" smtClean="0">
              <a:solidFill>
                <a:srgbClr val="01977C"/>
              </a:solidFill>
              <a:latin typeface="Avenir Book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31375A4-56A4-47D6-9801-1991572033F7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191344" y="6388904"/>
            <a:ext cx="69227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altLang="fr-FR" dirty="0">
                <a:solidFill>
                  <a:srgbClr val="01977C"/>
                </a:solidFill>
              </a:rPr>
              <a:t>FMC Boulogne/Mer 13 Février 2020 ; Jean-Christophe Delesalle</a:t>
            </a:r>
          </a:p>
        </p:txBody>
      </p:sp>
    </p:spTree>
    <p:extLst>
      <p:ext uri="{BB962C8B-B14F-4D97-AF65-F5344CB8AC3E}">
        <p14:creationId xmlns:p14="http://schemas.microsoft.com/office/powerpoint/2010/main" val="111403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983434" y="209422"/>
            <a:ext cx="6821924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fr-FR" dirty="0" smtClean="0"/>
              <a:t>IRM : Segment antérieur Dégénérescence discale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4294967295"/>
          </p:nvPr>
        </p:nvSpPr>
        <p:spPr>
          <a:xfrm>
            <a:off x="925154" y="2060848"/>
            <a:ext cx="9144000" cy="3760439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rPr lang="fr-FR" dirty="0" smtClean="0"/>
              <a:t>Modification du signal (IRM) et de hauteur</a:t>
            </a:r>
          </a:p>
          <a:p>
            <a:r>
              <a:rPr lang="fr-FR" dirty="0"/>
              <a:t>Prévalence augmente avec âge</a:t>
            </a:r>
          </a:p>
          <a:p>
            <a:r>
              <a:rPr lang="fr-FR" dirty="0" smtClean="0"/>
              <a:t>+ fréquente / L4-L5 et L5-S1</a:t>
            </a:r>
          </a:p>
          <a:p>
            <a:r>
              <a:rPr lang="fr-FR" dirty="0" smtClean="0"/>
              <a:t>Asymptomatique : 25%  si &lt; 50 ans</a:t>
            </a:r>
          </a:p>
          <a:p>
            <a:r>
              <a:rPr lang="fr-FR" dirty="0" smtClean="0"/>
              <a:t>Faibles </a:t>
            </a:r>
            <a:r>
              <a:rPr lang="fr-FR" dirty="0"/>
              <a:t>VPP et spécificité</a:t>
            </a:r>
          </a:p>
          <a:p>
            <a:r>
              <a:rPr lang="fr-FR" dirty="0"/>
              <a:t>Excellente VPN (98</a:t>
            </a:r>
            <a:r>
              <a:rPr lang="fr-FR" dirty="0" smtClean="0"/>
              <a:t>%)</a:t>
            </a:r>
            <a:endParaRPr lang="fr-FR" dirty="0"/>
          </a:p>
        </p:txBody>
      </p:sp>
      <p:pic>
        <p:nvPicPr>
          <p:cNvPr id="4" name="Image 3" descr="13244_2017_584_Fig6_HTML.gi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85"/>
          <a:stretch/>
        </p:blipFill>
        <p:spPr>
          <a:xfrm>
            <a:off x="9264352" y="209422"/>
            <a:ext cx="1675426" cy="6344713"/>
          </a:xfrm>
          <a:prstGeom prst="rect">
            <a:avLst/>
          </a:prstGeom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31375A4-56A4-47D6-9801-1991572033F7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191344" y="6388904"/>
            <a:ext cx="69227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altLang="fr-FR" dirty="0">
                <a:solidFill>
                  <a:srgbClr val="01977C"/>
                </a:solidFill>
              </a:rPr>
              <a:t>FMC Boulogne/Mer 13 Février 2020 ; Jean-Christophe Delesalle</a:t>
            </a:r>
          </a:p>
        </p:txBody>
      </p:sp>
    </p:spTree>
    <p:extLst>
      <p:ext uri="{BB962C8B-B14F-4D97-AF65-F5344CB8AC3E}">
        <p14:creationId xmlns:p14="http://schemas.microsoft.com/office/powerpoint/2010/main" val="3045378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564728" y="3240178"/>
            <a:ext cx="2075055" cy="4817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solidFill>
                  <a:srgbClr val="01977C"/>
                </a:solidFill>
              </a:rPr>
              <a:t>I</a:t>
            </a:r>
            <a:r>
              <a:rPr lang="fr-FR" sz="2400" dirty="0" smtClean="0">
                <a:solidFill>
                  <a:srgbClr val="01977C"/>
                </a:solidFill>
              </a:rPr>
              <a:t> : œdémateux</a:t>
            </a:r>
            <a:endParaRPr lang="fr-FR" sz="2400" dirty="0">
              <a:solidFill>
                <a:srgbClr val="01977C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6868014" y="3240178"/>
            <a:ext cx="1822935" cy="4817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solidFill>
                  <a:srgbClr val="01977C"/>
                </a:solidFill>
              </a:rPr>
              <a:t>II : </a:t>
            </a:r>
            <a:r>
              <a:rPr lang="fr-FR" sz="2400" dirty="0">
                <a:solidFill>
                  <a:srgbClr val="01977C"/>
                </a:solidFill>
              </a:rPr>
              <a:t>graisseux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9994206" y="3240178"/>
            <a:ext cx="1561454" cy="4817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2400" dirty="0" smtClean="0">
                <a:solidFill>
                  <a:srgbClr val="01977C"/>
                </a:solidFill>
              </a:rPr>
              <a:t>III : </a:t>
            </a:r>
            <a:r>
              <a:rPr lang="fr-FR" sz="2400" dirty="0">
                <a:solidFill>
                  <a:srgbClr val="01977C"/>
                </a:solidFill>
              </a:rPr>
              <a:t>fibreux</a:t>
            </a:r>
          </a:p>
        </p:txBody>
      </p:sp>
      <p:pic>
        <p:nvPicPr>
          <p:cNvPr id="16" name="Image 15" descr="13244_2017_584_Fig17_HTML.gi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0" t="9016" r="270" b="53060"/>
          <a:stretch/>
        </p:blipFill>
        <p:spPr>
          <a:xfrm>
            <a:off x="3141085" y="1593516"/>
            <a:ext cx="8991849" cy="1578565"/>
          </a:xfrm>
          <a:prstGeom prst="rect">
            <a:avLst/>
          </a:prstGeom>
        </p:spPr>
      </p:pic>
      <p:cxnSp>
        <p:nvCxnSpPr>
          <p:cNvPr id="9" name="Connecteur droit avec flèche 8"/>
          <p:cNvCxnSpPr/>
          <p:nvPr/>
        </p:nvCxnSpPr>
        <p:spPr>
          <a:xfrm>
            <a:off x="6020683" y="3481073"/>
            <a:ext cx="675861" cy="0"/>
          </a:xfrm>
          <a:prstGeom prst="straightConnector1">
            <a:avLst/>
          </a:prstGeom>
          <a:ln w="57150">
            <a:solidFill>
              <a:srgbClr val="01977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>
            <a:off x="9032307" y="3481073"/>
            <a:ext cx="675861" cy="0"/>
          </a:xfrm>
          <a:prstGeom prst="straightConnector1">
            <a:avLst/>
          </a:prstGeom>
          <a:ln w="57150">
            <a:solidFill>
              <a:srgbClr val="01977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101782" y="1845741"/>
            <a:ext cx="361817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 smtClean="0">
                <a:solidFill>
                  <a:srgbClr val="01977C"/>
                </a:solidFill>
              </a:rPr>
              <a:t>Réaction des plateaux </a:t>
            </a:r>
          </a:p>
          <a:p>
            <a:r>
              <a:rPr lang="fr-FR" sz="2800" dirty="0" smtClean="0">
                <a:solidFill>
                  <a:srgbClr val="01977C"/>
                </a:solidFill>
              </a:rPr>
              <a:t>Classification Modic</a:t>
            </a:r>
            <a:endParaRPr lang="fr-FR" sz="2800" dirty="0">
              <a:solidFill>
                <a:srgbClr val="01977C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310585" y="3366988"/>
            <a:ext cx="281743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 smtClean="0">
                <a:solidFill>
                  <a:srgbClr val="01977C"/>
                </a:solidFill>
                <a:latin typeface="Avenir Book"/>
              </a:rPr>
              <a:t>Modic I </a:t>
            </a:r>
            <a:r>
              <a:rPr lang="fr-FR" sz="2000" dirty="0" smtClean="0">
                <a:latin typeface="Avenir Book"/>
              </a:rPr>
              <a:t>: souvent </a:t>
            </a:r>
            <a:r>
              <a:rPr lang="fr-FR" sz="2000" dirty="0" smtClean="0">
                <a:solidFill>
                  <a:srgbClr val="01977C"/>
                </a:solidFill>
                <a:latin typeface="Avenir Book"/>
              </a:rPr>
              <a:t>∑ </a:t>
            </a:r>
          </a:p>
          <a:p>
            <a:r>
              <a:rPr lang="fr-FR" sz="2000" dirty="0" smtClean="0">
                <a:latin typeface="Avenir Book"/>
              </a:rPr>
              <a:t>(0 à 13,5%), avec fréquence rythmicité inflammatoire</a:t>
            </a:r>
          </a:p>
          <a:p>
            <a:endParaRPr lang="fr-FR" sz="2000" dirty="0" smtClean="0">
              <a:latin typeface="Avenir Book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 smtClean="0">
                <a:solidFill>
                  <a:srgbClr val="01977C"/>
                </a:solidFill>
                <a:latin typeface="Avenir Book"/>
              </a:rPr>
              <a:t>Modic II et III </a:t>
            </a:r>
            <a:r>
              <a:rPr lang="fr-FR" sz="2000" dirty="0" smtClean="0">
                <a:latin typeface="Avenir Book"/>
              </a:rPr>
              <a:t>: souvent </a:t>
            </a:r>
            <a:r>
              <a:rPr lang="fr-FR" sz="2000" dirty="0">
                <a:solidFill>
                  <a:srgbClr val="01977C"/>
                </a:solidFill>
                <a:latin typeface="Avenir Book"/>
              </a:rPr>
              <a:t>a∑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31375A4-56A4-47D6-9801-1991572033F7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13" name="Rectangle 12"/>
          <p:cNvSpPr/>
          <p:nvPr/>
        </p:nvSpPr>
        <p:spPr>
          <a:xfrm>
            <a:off x="191344" y="6388904"/>
            <a:ext cx="69227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altLang="fr-FR" dirty="0">
                <a:solidFill>
                  <a:srgbClr val="01977C"/>
                </a:solidFill>
              </a:rPr>
              <a:t>FMC Boulogne/Mer 13 Février 2020 ; Jean-Christophe Delesalle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208160" y="0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3600" dirty="0">
                <a:solidFill>
                  <a:prstClr val="white"/>
                </a:solidFill>
                <a:latin typeface="Avenir Book"/>
                <a:ea typeface="+mj-ea"/>
              </a:rPr>
              <a:t>IRM : Segment antérieur Dégénérescence discale</a:t>
            </a:r>
            <a:endParaRPr lang="fr-FR" dirty="0"/>
          </a:p>
        </p:txBody>
      </p:sp>
      <p:grpSp>
        <p:nvGrpSpPr>
          <p:cNvPr id="3" name="Groupe 2"/>
          <p:cNvGrpSpPr/>
          <p:nvPr/>
        </p:nvGrpSpPr>
        <p:grpSpPr>
          <a:xfrm>
            <a:off x="3348904" y="3777045"/>
            <a:ext cx="2851232" cy="1836712"/>
            <a:chOff x="3348904" y="3777045"/>
            <a:chExt cx="2851232" cy="1836712"/>
          </a:xfrm>
        </p:grpSpPr>
        <p:pic>
          <p:nvPicPr>
            <p:cNvPr id="27" name="Image 2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109" r="67542" b="7088"/>
            <a:stretch/>
          </p:blipFill>
          <p:spPr>
            <a:xfrm>
              <a:off x="3348904" y="3777045"/>
              <a:ext cx="2851232" cy="1836712"/>
            </a:xfrm>
            <a:prstGeom prst="rect">
              <a:avLst/>
            </a:prstGeom>
          </p:spPr>
        </p:pic>
        <p:sp>
          <p:nvSpPr>
            <p:cNvPr id="2" name="ZoneTexte 1"/>
            <p:cNvSpPr txBox="1"/>
            <p:nvPr/>
          </p:nvSpPr>
          <p:spPr>
            <a:xfrm>
              <a:off x="3504191" y="3778774"/>
              <a:ext cx="4315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>
                  <a:solidFill>
                    <a:schemeClr val="bg1"/>
                  </a:solidFill>
                </a:rPr>
                <a:t>T1</a:t>
              </a:r>
              <a:endParaRPr lang="fr-FR" dirty="0">
                <a:solidFill>
                  <a:schemeClr val="bg1"/>
                </a:solidFill>
              </a:endParaRPr>
            </a:p>
          </p:txBody>
        </p:sp>
        <p:sp>
          <p:nvSpPr>
            <p:cNvPr id="19" name="ZoneTexte 18"/>
            <p:cNvSpPr txBox="1"/>
            <p:nvPr/>
          </p:nvSpPr>
          <p:spPr>
            <a:xfrm>
              <a:off x="4829947" y="3789039"/>
              <a:ext cx="4315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>
                  <a:solidFill>
                    <a:schemeClr val="bg1"/>
                  </a:solidFill>
                </a:rPr>
                <a:t>T2</a:t>
              </a:r>
              <a:endParaRPr lang="fr-FR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Groupe 13"/>
          <p:cNvGrpSpPr/>
          <p:nvPr/>
        </p:nvGrpSpPr>
        <p:grpSpPr>
          <a:xfrm>
            <a:off x="9238455" y="3789039"/>
            <a:ext cx="2736305" cy="2093169"/>
            <a:chOff x="9238455" y="3789039"/>
            <a:chExt cx="2736305" cy="2093169"/>
          </a:xfrm>
        </p:grpSpPr>
        <p:pic>
          <p:nvPicPr>
            <p:cNvPr id="25" name="Image 2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212" t="11598" r="682" b="2646"/>
            <a:stretch/>
          </p:blipFill>
          <p:spPr>
            <a:xfrm>
              <a:off x="9238455" y="3789039"/>
              <a:ext cx="2736305" cy="2093169"/>
            </a:xfrm>
            <a:prstGeom prst="rect">
              <a:avLst/>
            </a:prstGeom>
          </p:spPr>
        </p:pic>
        <p:sp>
          <p:nvSpPr>
            <p:cNvPr id="18" name="ZoneTexte 17"/>
            <p:cNvSpPr txBox="1"/>
            <p:nvPr/>
          </p:nvSpPr>
          <p:spPr>
            <a:xfrm>
              <a:off x="9304926" y="3826949"/>
              <a:ext cx="4315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>
                  <a:solidFill>
                    <a:schemeClr val="bg1"/>
                  </a:solidFill>
                </a:rPr>
                <a:t>T1</a:t>
              </a:r>
              <a:endParaRPr lang="fr-FR" dirty="0">
                <a:solidFill>
                  <a:schemeClr val="bg1"/>
                </a:solidFill>
              </a:endParaRPr>
            </a:p>
          </p:txBody>
        </p:sp>
        <p:sp>
          <p:nvSpPr>
            <p:cNvPr id="20" name="ZoneTexte 19"/>
            <p:cNvSpPr txBox="1"/>
            <p:nvPr/>
          </p:nvSpPr>
          <p:spPr>
            <a:xfrm>
              <a:off x="10641821" y="3826949"/>
              <a:ext cx="4315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>
                  <a:solidFill>
                    <a:schemeClr val="bg1"/>
                  </a:solidFill>
                </a:rPr>
                <a:t>T2</a:t>
              </a:r>
              <a:endParaRPr lang="fr-FR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Groupe 11"/>
          <p:cNvGrpSpPr/>
          <p:nvPr/>
        </p:nvGrpSpPr>
        <p:grpSpPr>
          <a:xfrm>
            <a:off x="6266581" y="4317517"/>
            <a:ext cx="2905428" cy="2017659"/>
            <a:chOff x="6266581" y="4317517"/>
            <a:chExt cx="2905428" cy="2017659"/>
          </a:xfrm>
        </p:grpSpPr>
        <p:pic>
          <p:nvPicPr>
            <p:cNvPr id="26" name="Image 2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008" t="15709" r="34628" b="10539"/>
            <a:stretch/>
          </p:blipFill>
          <p:spPr>
            <a:xfrm>
              <a:off x="6266581" y="4317517"/>
              <a:ext cx="2905428" cy="2017659"/>
            </a:xfrm>
            <a:prstGeom prst="rect">
              <a:avLst/>
            </a:prstGeom>
          </p:spPr>
        </p:pic>
        <p:sp>
          <p:nvSpPr>
            <p:cNvPr id="17" name="ZoneTexte 16"/>
            <p:cNvSpPr txBox="1"/>
            <p:nvPr/>
          </p:nvSpPr>
          <p:spPr>
            <a:xfrm>
              <a:off x="6279201" y="4317517"/>
              <a:ext cx="4315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>
                  <a:solidFill>
                    <a:schemeClr val="bg1"/>
                  </a:solidFill>
                </a:rPr>
                <a:t>T1</a:t>
              </a:r>
              <a:endParaRPr lang="fr-FR" dirty="0">
                <a:solidFill>
                  <a:schemeClr val="bg1"/>
                </a:solidFill>
              </a:endParaRPr>
            </a:p>
          </p:txBody>
        </p:sp>
        <p:sp>
          <p:nvSpPr>
            <p:cNvPr id="21" name="ZoneTexte 20"/>
            <p:cNvSpPr txBox="1"/>
            <p:nvPr/>
          </p:nvSpPr>
          <p:spPr>
            <a:xfrm>
              <a:off x="7719295" y="4317517"/>
              <a:ext cx="4315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>
                  <a:solidFill>
                    <a:schemeClr val="bg1"/>
                  </a:solidFill>
                </a:rPr>
                <a:t>T2</a:t>
              </a:r>
              <a:endParaRPr lang="fr-FR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87131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1066800" y="140794"/>
            <a:ext cx="10058400" cy="13255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fr-FR" dirty="0"/>
              <a:t>Segment antérieur 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Débords discaux et conflits disco-radiculaires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726570" y="5828648"/>
            <a:ext cx="18610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000" dirty="0" smtClean="0">
                <a:solidFill>
                  <a:srgbClr val="01977C"/>
                </a:solidFill>
              </a:rPr>
              <a:t>(15 à 81</a:t>
            </a:r>
            <a:r>
              <a:rPr lang="fr-FR" sz="2000" dirty="0">
                <a:solidFill>
                  <a:srgbClr val="01977C"/>
                </a:solidFill>
              </a:rPr>
              <a:t>% </a:t>
            </a:r>
            <a:r>
              <a:rPr lang="fr-FR" sz="2000" dirty="0" smtClean="0">
                <a:solidFill>
                  <a:srgbClr val="01977C"/>
                </a:solidFill>
              </a:rPr>
              <a:t>A∑</a:t>
            </a:r>
            <a:r>
              <a:rPr lang="fr-FR" sz="2000" dirty="0">
                <a:solidFill>
                  <a:srgbClr val="01977C"/>
                </a:solidFill>
              </a:rPr>
              <a:t>)</a:t>
            </a:r>
          </a:p>
        </p:txBody>
      </p:sp>
      <p:grpSp>
        <p:nvGrpSpPr>
          <p:cNvPr id="7" name="Groupe 6"/>
          <p:cNvGrpSpPr/>
          <p:nvPr/>
        </p:nvGrpSpPr>
        <p:grpSpPr>
          <a:xfrm>
            <a:off x="69151" y="1552365"/>
            <a:ext cx="3281554" cy="4278163"/>
            <a:chOff x="205706" y="1484434"/>
            <a:chExt cx="3378808" cy="4638059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276" y="2617987"/>
              <a:ext cx="2854629" cy="30655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=""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5" name="ZoneTexte 4"/>
            <p:cNvSpPr txBox="1"/>
            <p:nvPr/>
          </p:nvSpPr>
          <p:spPr>
            <a:xfrm>
              <a:off x="568907" y="2035634"/>
              <a:ext cx="101181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000" dirty="0">
                  <a:latin typeface="Avenir Book"/>
                </a:rPr>
                <a:t>Normal</a:t>
              </a:r>
            </a:p>
          </p:txBody>
        </p:sp>
        <p:sp>
          <p:nvSpPr>
            <p:cNvPr id="6" name="ZoneTexte 5"/>
            <p:cNvSpPr txBox="1"/>
            <p:nvPr/>
          </p:nvSpPr>
          <p:spPr>
            <a:xfrm>
              <a:off x="1938444" y="1910101"/>
              <a:ext cx="155202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2000" dirty="0">
                  <a:latin typeface="Avenir Book"/>
                </a:rPr>
                <a:t>Bombement</a:t>
              </a:r>
            </a:p>
            <a:p>
              <a:pPr algn="ctr"/>
              <a:r>
                <a:rPr lang="fr-FR" sz="2000" dirty="0">
                  <a:latin typeface="Avenir Book"/>
                </a:rPr>
                <a:t>symétrique</a:t>
              </a:r>
            </a:p>
          </p:txBody>
        </p:sp>
        <p:sp>
          <p:nvSpPr>
            <p:cNvPr id="9" name="ZoneTexte 8"/>
            <p:cNvSpPr txBox="1"/>
            <p:nvPr/>
          </p:nvSpPr>
          <p:spPr>
            <a:xfrm>
              <a:off x="205706" y="5688724"/>
              <a:ext cx="3378808" cy="433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dirty="0" smtClean="0">
                  <a:latin typeface="Avenir Book"/>
                </a:rPr>
                <a:t>Bombement asymétrique</a:t>
              </a:r>
              <a:endParaRPr lang="fr-FR" sz="2000" dirty="0">
                <a:latin typeface="Avenir Book"/>
              </a:endParaRPr>
            </a:p>
          </p:txBody>
        </p:sp>
        <p:sp>
          <p:nvSpPr>
            <p:cNvPr id="11" name="ZoneTexte 10"/>
            <p:cNvSpPr txBox="1"/>
            <p:nvPr/>
          </p:nvSpPr>
          <p:spPr>
            <a:xfrm>
              <a:off x="1412029" y="1484434"/>
              <a:ext cx="966162" cy="461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dirty="0" smtClean="0">
                  <a:solidFill>
                    <a:srgbClr val="01977C"/>
                  </a:solidFill>
                  <a:latin typeface="Avenir Book"/>
                </a:rPr>
                <a:t>Diffus</a:t>
              </a:r>
              <a:endParaRPr lang="fr-FR" sz="2400" dirty="0">
                <a:solidFill>
                  <a:srgbClr val="01977C"/>
                </a:solidFill>
                <a:latin typeface="Avenir Book"/>
              </a:endParaRPr>
            </a:p>
          </p:txBody>
        </p:sp>
      </p:grpSp>
      <p:grpSp>
        <p:nvGrpSpPr>
          <p:cNvPr id="26" name="Groupe 25"/>
          <p:cNvGrpSpPr/>
          <p:nvPr/>
        </p:nvGrpSpPr>
        <p:grpSpPr>
          <a:xfrm>
            <a:off x="4056709" y="1516541"/>
            <a:ext cx="4368348" cy="3275488"/>
            <a:chOff x="3910918" y="1626538"/>
            <a:chExt cx="4368348" cy="3275488"/>
          </a:xfrm>
        </p:grpSpPr>
        <p:sp>
          <p:nvSpPr>
            <p:cNvPr id="12" name="ZoneTexte 11"/>
            <p:cNvSpPr txBox="1"/>
            <p:nvPr/>
          </p:nvSpPr>
          <p:spPr>
            <a:xfrm>
              <a:off x="6142142" y="1626538"/>
              <a:ext cx="213712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dirty="0" smtClean="0">
                  <a:solidFill>
                    <a:srgbClr val="01977C"/>
                  </a:solidFill>
                  <a:latin typeface="Avenir Book"/>
                </a:rPr>
                <a:t>Focal (Hernie)</a:t>
              </a:r>
              <a:endParaRPr lang="fr-FR" sz="2400" dirty="0">
                <a:solidFill>
                  <a:srgbClr val="01977C"/>
                </a:solidFill>
                <a:latin typeface="Avenir Book"/>
              </a:endParaRPr>
            </a:p>
          </p:txBody>
        </p:sp>
        <p:pic>
          <p:nvPicPr>
            <p:cNvPr id="10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2" r="28498" b="11153"/>
            <a:stretch/>
          </p:blipFill>
          <p:spPr bwMode="auto">
            <a:xfrm>
              <a:off x="3910918" y="2447852"/>
              <a:ext cx="3493263" cy="19823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=""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13" name="Rectangle 12"/>
            <p:cNvSpPr/>
            <p:nvPr/>
          </p:nvSpPr>
          <p:spPr>
            <a:xfrm>
              <a:off x="4933188" y="2005670"/>
              <a:ext cx="123623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dirty="0">
                  <a:latin typeface="Avenir Book"/>
                </a:rPr>
                <a:t>Protrusion</a:t>
              </a:r>
            </a:p>
          </p:txBody>
        </p:sp>
        <p:sp>
          <p:nvSpPr>
            <p:cNvPr id="14" name="ZoneTexte 13"/>
            <p:cNvSpPr txBox="1"/>
            <p:nvPr/>
          </p:nvSpPr>
          <p:spPr>
            <a:xfrm>
              <a:off x="4756501" y="4501916"/>
              <a:ext cx="180209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2000" dirty="0" smtClean="0">
                  <a:solidFill>
                    <a:srgbClr val="01977C"/>
                  </a:solidFill>
                </a:rPr>
                <a:t>(20 à 63% A∑)</a:t>
              </a:r>
              <a:endParaRPr lang="fr-FR" sz="2000" dirty="0">
                <a:solidFill>
                  <a:srgbClr val="01977C"/>
                </a:solidFill>
              </a:endParaRPr>
            </a:p>
          </p:txBody>
        </p:sp>
      </p:grpSp>
      <p:sp>
        <p:nvSpPr>
          <p:cNvPr id="18" name="ZoneTexte 17"/>
          <p:cNvSpPr txBox="1"/>
          <p:nvPr/>
        </p:nvSpPr>
        <p:spPr>
          <a:xfrm>
            <a:off x="9431015" y="6098135"/>
            <a:ext cx="1847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fr-FR" sz="2000" dirty="0">
              <a:solidFill>
                <a:srgbClr val="01977C"/>
              </a:solidFill>
            </a:endParaRPr>
          </a:p>
        </p:txBody>
      </p:sp>
      <p:grpSp>
        <p:nvGrpSpPr>
          <p:cNvPr id="25" name="Groupe 24"/>
          <p:cNvGrpSpPr/>
          <p:nvPr/>
        </p:nvGrpSpPr>
        <p:grpSpPr>
          <a:xfrm>
            <a:off x="8426702" y="1675213"/>
            <a:ext cx="3476713" cy="4553545"/>
            <a:chOff x="7947879" y="1694821"/>
            <a:chExt cx="3982706" cy="5084542"/>
          </a:xfrm>
        </p:grpSpPr>
        <p:pic>
          <p:nvPicPr>
            <p:cNvPr id="21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3226" b="13564"/>
            <a:stretch/>
          </p:blipFill>
          <p:spPr bwMode="auto">
            <a:xfrm>
              <a:off x="7960327" y="4213615"/>
              <a:ext cx="3970258" cy="21176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=""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pic>
          <p:nvPicPr>
            <p:cNvPr id="15" name="Picture 2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91" r="18052" b="17223"/>
            <a:stretch/>
          </p:blipFill>
          <p:spPr bwMode="auto">
            <a:xfrm>
              <a:off x="7947879" y="2003160"/>
              <a:ext cx="3922987" cy="19442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=""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17" name="Rectangle 16"/>
            <p:cNvSpPr/>
            <p:nvPr/>
          </p:nvSpPr>
          <p:spPr>
            <a:xfrm>
              <a:off x="9359398" y="1694821"/>
              <a:ext cx="114646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dirty="0" smtClean="0">
                  <a:latin typeface="Avenir Book"/>
                </a:rPr>
                <a:t>Extrusion</a:t>
              </a:r>
              <a:endParaRPr lang="fr-FR" dirty="0">
                <a:latin typeface="Avenir Book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9238030" y="6379253"/>
              <a:ext cx="170841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fr-FR" sz="2000" dirty="0">
                  <a:solidFill>
                    <a:srgbClr val="01977C"/>
                  </a:solidFill>
                </a:rPr>
                <a:t>(0 à 24% </a:t>
              </a:r>
              <a:r>
                <a:rPr lang="fr-FR" sz="2000" dirty="0" smtClean="0">
                  <a:solidFill>
                    <a:srgbClr val="01977C"/>
                  </a:solidFill>
                </a:rPr>
                <a:t>A∑)</a:t>
              </a:r>
              <a:endParaRPr lang="fr-FR" sz="2000" dirty="0">
                <a:solidFill>
                  <a:srgbClr val="01977C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9359398" y="3947376"/>
              <a:ext cx="117211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dirty="0" smtClean="0">
                  <a:latin typeface="Avenir Book"/>
                </a:rPr>
                <a:t>Exclusion</a:t>
              </a:r>
              <a:endParaRPr lang="fr-FR" dirty="0">
                <a:latin typeface="Avenir Book"/>
              </a:endParaRPr>
            </a:p>
          </p:txBody>
        </p:sp>
      </p:grpSp>
      <p:sp>
        <p:nvSpPr>
          <p:cNvPr id="24" name="Rectangle 23"/>
          <p:cNvSpPr/>
          <p:nvPr/>
        </p:nvSpPr>
        <p:spPr>
          <a:xfrm>
            <a:off x="3176342" y="5030308"/>
            <a:ext cx="53790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01977C"/>
                </a:solidFill>
                <a:latin typeface="Avenir Book"/>
              </a:rPr>
              <a:t>Faibles VPP et spécificité</a:t>
            </a:r>
          </a:p>
          <a:p>
            <a:r>
              <a:rPr lang="fr-FR" dirty="0" smtClean="0">
                <a:solidFill>
                  <a:srgbClr val="01977C"/>
                </a:solidFill>
                <a:latin typeface="Avenir Book"/>
              </a:rPr>
              <a:t>Si </a:t>
            </a:r>
            <a:r>
              <a:rPr lang="fr-FR" dirty="0" smtClean="0">
                <a:solidFill>
                  <a:srgbClr val="01977C"/>
                </a:solidFill>
              </a:rPr>
              <a:t>∑, </a:t>
            </a:r>
            <a:r>
              <a:rPr lang="fr-FR" dirty="0" smtClean="0">
                <a:solidFill>
                  <a:srgbClr val="01977C"/>
                </a:solidFill>
                <a:latin typeface="Avenir Book"/>
              </a:rPr>
              <a:t>radiculalgies &gt; lombalgies</a:t>
            </a:r>
          </a:p>
          <a:p>
            <a:r>
              <a:rPr lang="fr-FR" dirty="0" smtClean="0">
                <a:solidFill>
                  <a:srgbClr val="01977C"/>
                </a:solidFill>
                <a:latin typeface="Avenir Book"/>
              </a:rPr>
              <a:t>Régression </a:t>
            </a:r>
            <a:r>
              <a:rPr lang="fr-FR" dirty="0">
                <a:solidFill>
                  <a:srgbClr val="01977C"/>
                </a:solidFill>
                <a:latin typeface="Avenir Book"/>
              </a:rPr>
              <a:t>morphologique </a:t>
            </a:r>
            <a:r>
              <a:rPr lang="fr-FR" dirty="0" smtClean="0">
                <a:solidFill>
                  <a:srgbClr val="01977C"/>
                </a:solidFill>
                <a:latin typeface="Avenir Book"/>
              </a:rPr>
              <a:t>spontanée</a:t>
            </a:r>
          </a:p>
          <a:p>
            <a:r>
              <a:rPr lang="fr-FR" dirty="0" smtClean="0">
                <a:solidFill>
                  <a:srgbClr val="01977C"/>
                </a:solidFill>
                <a:latin typeface="Avenir Book"/>
              </a:rPr>
              <a:t>Guérison clinique (sans régression morphologique)</a:t>
            </a:r>
            <a:endParaRPr lang="fr-FR" dirty="0">
              <a:solidFill>
                <a:srgbClr val="01977C"/>
              </a:solidFill>
              <a:latin typeface="Avenir Book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31375A4-56A4-47D6-9801-1991572033F7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23" name="Rectangle 22"/>
          <p:cNvSpPr/>
          <p:nvPr/>
        </p:nvSpPr>
        <p:spPr>
          <a:xfrm>
            <a:off x="283372" y="6429468"/>
            <a:ext cx="69227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altLang="fr-FR" dirty="0">
                <a:solidFill>
                  <a:srgbClr val="01977C"/>
                </a:solidFill>
              </a:rPr>
              <a:t>FMC Boulogne/Mer 13 Février 2020 ; Jean-Christophe Delesalle</a:t>
            </a:r>
          </a:p>
        </p:txBody>
      </p:sp>
    </p:spTree>
    <p:extLst>
      <p:ext uri="{BB962C8B-B14F-4D97-AF65-F5344CB8AC3E}">
        <p14:creationId xmlns:p14="http://schemas.microsoft.com/office/powerpoint/2010/main" val="1288403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theme/theme1.xml><?xml version="1.0" encoding="utf-8"?>
<a:theme xmlns:a="http://schemas.openxmlformats.org/drawingml/2006/main" name="Présentation médicale 16x9">
  <a:themeElements>
    <a:clrScheme name="MedicalHealth">
      <a:dk1>
        <a:sysClr val="windowText" lastClr="000000"/>
      </a:dk1>
      <a:lt1>
        <a:sysClr val="window" lastClr="FFFFFF"/>
      </a:lt1>
      <a:dk2>
        <a:srgbClr val="656367"/>
      </a:dk2>
      <a:lt2>
        <a:srgbClr val="F2F2F2"/>
      </a:lt2>
      <a:accent1>
        <a:srgbClr val="B82D2F"/>
      </a:accent1>
      <a:accent2>
        <a:srgbClr val="333333"/>
      </a:accent2>
      <a:accent3>
        <a:srgbClr val="2B4A63"/>
      </a:accent3>
      <a:accent4>
        <a:srgbClr val="445E45"/>
      </a:accent4>
      <a:accent5>
        <a:srgbClr val="5A3A64"/>
      </a:accent5>
      <a:accent6>
        <a:srgbClr val="DB8526"/>
      </a:accent6>
      <a:hlink>
        <a:srgbClr val="164E6E"/>
      </a:hlink>
      <a:folHlink>
        <a:srgbClr val="667F6D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0161_TF02901024_TF02901024.potx" id="{99AE3A49-340D-4591-BFCE-7BC185978C07}" vid="{AD5DAC16-512F-4CB9-9850-6544BB0EE0D7}"/>
    </a:ext>
  </a:extLst>
</a:theme>
</file>

<file path=ppt/theme/theme2.xml><?xml version="1.0" encoding="utf-8"?>
<a:theme xmlns:a="http://schemas.openxmlformats.org/drawingml/2006/main" name="Thème Office">
  <a:themeElements>
    <a:clrScheme name="MedicalHealth">
      <a:dk1>
        <a:sysClr val="windowText" lastClr="000000"/>
      </a:dk1>
      <a:lt1>
        <a:sysClr val="window" lastClr="FFFFFF"/>
      </a:lt1>
      <a:dk2>
        <a:srgbClr val="656367"/>
      </a:dk2>
      <a:lt2>
        <a:srgbClr val="F2F2F2"/>
      </a:lt2>
      <a:accent1>
        <a:srgbClr val="B82D2F"/>
      </a:accent1>
      <a:accent2>
        <a:srgbClr val="333333"/>
      </a:accent2>
      <a:accent3>
        <a:srgbClr val="2B4A63"/>
      </a:accent3>
      <a:accent4>
        <a:srgbClr val="445E45"/>
      </a:accent4>
      <a:accent5>
        <a:srgbClr val="5A3A64"/>
      </a:accent5>
      <a:accent6>
        <a:srgbClr val="DB8526"/>
      </a:accent6>
      <a:hlink>
        <a:srgbClr val="164E6E"/>
      </a:hlink>
      <a:folHlink>
        <a:srgbClr val="667F6D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MedicalHealth">
      <a:dk1>
        <a:sysClr val="windowText" lastClr="000000"/>
      </a:dk1>
      <a:lt1>
        <a:sysClr val="window" lastClr="FFFFFF"/>
      </a:lt1>
      <a:dk2>
        <a:srgbClr val="656367"/>
      </a:dk2>
      <a:lt2>
        <a:srgbClr val="F2F2F2"/>
      </a:lt2>
      <a:accent1>
        <a:srgbClr val="B82D2F"/>
      </a:accent1>
      <a:accent2>
        <a:srgbClr val="333333"/>
      </a:accent2>
      <a:accent3>
        <a:srgbClr val="2B4A63"/>
      </a:accent3>
      <a:accent4>
        <a:srgbClr val="445E45"/>
      </a:accent4>
      <a:accent5>
        <a:srgbClr val="5A3A64"/>
      </a:accent5>
      <a:accent6>
        <a:srgbClr val="DB8526"/>
      </a:accent6>
      <a:hlink>
        <a:srgbClr val="164E6E"/>
      </a:hlink>
      <a:folHlink>
        <a:srgbClr val="667F6D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Présentation médicale (grand écran)</Template>
  <TotalTime>4439</TotalTime>
  <Words>795</Words>
  <Application>Microsoft Office PowerPoint</Application>
  <PresentationFormat>Grand écran</PresentationFormat>
  <Paragraphs>159</Paragraphs>
  <Slides>13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20" baseType="lpstr">
      <vt:lpstr>Arial</vt:lpstr>
      <vt:lpstr>Avenir Black</vt:lpstr>
      <vt:lpstr>Avenir Book</vt:lpstr>
      <vt:lpstr>Courier New</vt:lpstr>
      <vt:lpstr>Franklin Gothic Medium</vt:lpstr>
      <vt:lpstr>Wingdings</vt:lpstr>
      <vt:lpstr>Présentation médicale 16x9</vt:lpstr>
      <vt:lpstr>Présentation PowerPoint</vt:lpstr>
      <vt:lpstr>Lombalgies</vt:lpstr>
      <vt:lpstr>Recommandations ANAES / HAS</vt:lpstr>
      <vt:lpstr>Indications imagerie en Urgence</vt:lpstr>
      <vt:lpstr>Indications imagerie Lombalgies spécifiques</vt:lpstr>
      <vt:lpstr>Quelle imagerie ? Quelles bases cliniques pour ces recommandations ?</vt:lpstr>
      <vt:lpstr>IRM : Segment antérieur Dégénérescence discale</vt:lpstr>
      <vt:lpstr>Présentation PowerPoint</vt:lpstr>
      <vt:lpstr>Segment antérieur  Débords discaux et conflits disco-radiculaires</vt:lpstr>
      <vt:lpstr>Segment  postérieur Articulaires postérieures, ligament jaune et sténose canalaire</vt:lpstr>
      <vt:lpstr>Sténose canalaire</vt:lpstr>
      <vt:lpstr>Au total</vt:lpstr>
      <vt:lpstr>Que retenir 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Disposition du titre</dc:title>
  <dc:creator>............;José PINTO</dc:creator>
  <cp:lastModifiedBy>jean-christophe delesalle</cp:lastModifiedBy>
  <cp:revision>140</cp:revision>
  <cp:lastPrinted>2018-05-31T13:46:21Z</cp:lastPrinted>
  <dcterms:created xsi:type="dcterms:W3CDTF">2018-05-16T14:11:02Z</dcterms:created>
  <dcterms:modified xsi:type="dcterms:W3CDTF">2020-02-13T13:23:44Z</dcterms:modified>
</cp:coreProperties>
</file>