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4"/>
  </p:notesMasterIdLst>
  <p:sldIdLst>
    <p:sldId id="256" r:id="rId2"/>
    <p:sldId id="300" r:id="rId3"/>
    <p:sldId id="257" r:id="rId4"/>
    <p:sldId id="301" r:id="rId5"/>
    <p:sldId id="302" r:id="rId6"/>
    <p:sldId id="258" r:id="rId7"/>
    <p:sldId id="259" r:id="rId8"/>
    <p:sldId id="287" r:id="rId9"/>
    <p:sldId id="299" r:id="rId10"/>
    <p:sldId id="266" r:id="rId11"/>
    <p:sldId id="267" r:id="rId12"/>
    <p:sldId id="268" r:id="rId13"/>
    <p:sldId id="269" r:id="rId14"/>
    <p:sldId id="270" r:id="rId15"/>
    <p:sldId id="273" r:id="rId16"/>
    <p:sldId id="274" r:id="rId17"/>
    <p:sldId id="275" r:id="rId18"/>
    <p:sldId id="260" r:id="rId19"/>
    <p:sldId id="311" r:id="rId20"/>
    <p:sldId id="271" r:id="rId21"/>
    <p:sldId id="272" r:id="rId22"/>
    <p:sldId id="303" r:id="rId23"/>
    <p:sldId id="312" r:id="rId24"/>
    <p:sldId id="279" r:id="rId25"/>
    <p:sldId id="262" r:id="rId26"/>
    <p:sldId id="263" r:id="rId27"/>
    <p:sldId id="264" r:id="rId28"/>
    <p:sldId id="265" r:id="rId29"/>
    <p:sldId id="261" r:id="rId30"/>
    <p:sldId id="276" r:id="rId31"/>
    <p:sldId id="277" r:id="rId32"/>
    <p:sldId id="278" r:id="rId33"/>
    <p:sldId id="280" r:id="rId34"/>
    <p:sldId id="281" r:id="rId35"/>
    <p:sldId id="282" r:id="rId36"/>
    <p:sldId id="283" r:id="rId37"/>
    <p:sldId id="284" r:id="rId38"/>
    <p:sldId id="285" r:id="rId39"/>
    <p:sldId id="288" r:id="rId40"/>
    <p:sldId id="289" r:id="rId41"/>
    <p:sldId id="290" r:id="rId42"/>
    <p:sldId id="291" r:id="rId43"/>
    <p:sldId id="292" r:id="rId44"/>
    <p:sldId id="293" r:id="rId45"/>
    <p:sldId id="294" r:id="rId46"/>
    <p:sldId id="295" r:id="rId47"/>
    <p:sldId id="296" r:id="rId48"/>
    <p:sldId id="297" r:id="rId49"/>
    <p:sldId id="298" r:id="rId50"/>
    <p:sldId id="305" r:id="rId51"/>
    <p:sldId id="309" r:id="rId52"/>
    <p:sldId id="310" r:id="rId5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3361" autoAdjust="0"/>
    <p:restoredTop sz="94660"/>
  </p:normalViewPr>
  <p:slideViewPr>
    <p:cSldViewPr snapToGrid="0" snapToObjects="1">
      <p:cViewPr>
        <p:scale>
          <a:sx n="100" d="100"/>
          <a:sy n="100" d="100"/>
        </p:scale>
        <p:origin x="-123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FB4C4-D096-BE42-8A0C-CD4C42AC4CD8}" type="datetimeFigureOut">
              <a:rPr lang="fr-FR" smtClean="0"/>
              <a:pPr/>
              <a:t>18/05/19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28908-780F-594B-8282-2CEFA893CFD0}"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7928908-780F-594B-8282-2CEFA893CFD0}"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26ADE8-CBF0-4CA7-A3E2-8C3D80F60589}" type="slidenum">
              <a:rPr lang="fr-FR" smtClean="0"/>
              <a:pPr/>
              <a:t>11</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152977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6B8465-48C2-1A46-B773-1F2530ED4C3F}" type="slidenum">
              <a:rPr lang="fr-FR" smtClean="0">
                <a:solidFill>
                  <a:prstClr val="black"/>
                </a:solidFill>
              </a:rPr>
              <a:pPr/>
              <a:t>17</a:t>
            </a:fld>
            <a:endParaRPr lang="fr-FR">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188685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2AE01-78DD-482B-AB45-BDFA3C01F34A}" type="slidenum">
              <a:rPr lang="en-US" smtClean="0">
                <a:solidFill>
                  <a:prstClr val="black"/>
                </a:solidFill>
              </a:rPr>
              <a:pPr/>
              <a:t>20</a:t>
            </a:fld>
            <a:endParaRPr lang="en-US" dirty="0">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470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5420919-4616-CA41-AE94-E304EBE01FB8}" type="datetimeFigureOut">
              <a:rPr lang="fr-FR" smtClean="0"/>
              <a:pPr/>
              <a:t>18/05/19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420919-4616-CA41-AE94-E304EBE01FB8}" type="datetimeFigureOut">
              <a:rPr lang="fr-FR" smtClean="0"/>
              <a:pPr/>
              <a:t>18/05/19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420919-4616-CA41-AE94-E304EBE01FB8}" type="datetimeFigureOut">
              <a:rPr lang="fr-FR" smtClean="0"/>
              <a:pPr/>
              <a:t>18/05/19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72193" y="1312862"/>
            <a:ext cx="7075359" cy="4414609"/>
          </a:xfrm>
        </p:spPr>
        <p:txBody>
          <a:bodyPr/>
          <a:lstStyle>
            <a:lvl5pPr marL="1828653"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Placeholder 1"/>
          <p:cNvSpPr>
            <a:spLocks noGrp="1"/>
          </p:cNvSpPr>
          <p:nvPr>
            <p:ph type="title"/>
          </p:nvPr>
        </p:nvSpPr>
        <p:spPr>
          <a:xfrm>
            <a:off x="277155" y="179132"/>
            <a:ext cx="8493414" cy="739515"/>
          </a:xfrm>
          <a:prstGeom prst="rect">
            <a:avLst/>
          </a:prstGeom>
        </p:spPr>
        <p:txBody>
          <a:bodyPr vert="horz" lIns="91433" tIns="45716" rIns="91433" bIns="45716" rtlCol="0" anchor="b">
            <a:normAutofit/>
          </a:bodyPr>
          <a:lstStyle/>
          <a:p>
            <a:r>
              <a:rPr lang="en-US" dirty="0"/>
              <a:t>Click to edit Master 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561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77155" y="179132"/>
            <a:ext cx="8493414" cy="739515"/>
          </a:xfrm>
          <a:prstGeom prst="rect">
            <a:avLst/>
          </a:prstGeom>
        </p:spPr>
        <p:txBody>
          <a:bodyPr vert="horz" lIns="91433" tIns="45716" rIns="91433" bIns="45716" rtlCol="0" anchor="b">
            <a:normAutofit/>
          </a:bodyPr>
          <a:lstStyle/>
          <a:p>
            <a:r>
              <a:rPr lang="en-US" dirty="0"/>
              <a:t>Click to edit Master 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830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NEW_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72190" y="1312862"/>
            <a:ext cx="7075359" cy="4414609"/>
          </a:xfrm>
        </p:spPr>
        <p:txBody>
          <a:bodyPr/>
          <a:lstStyle>
            <a:lvl5pPr marL="1828653"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itle Placeholder 1"/>
          <p:cNvSpPr>
            <a:spLocks noGrp="1"/>
          </p:cNvSpPr>
          <p:nvPr>
            <p:ph type="title"/>
          </p:nvPr>
        </p:nvSpPr>
        <p:spPr>
          <a:xfrm>
            <a:off x="277155" y="179108"/>
            <a:ext cx="8493414" cy="739515"/>
          </a:xfrm>
          <a:prstGeom prst="rect">
            <a:avLst/>
          </a:prstGeom>
        </p:spPr>
        <p:txBody>
          <a:bodyPr lIns="91433" tIns="45716" rIns="91433" bIns="45716" rtlCol="0">
            <a:normAutofit/>
          </a:bodyPr>
          <a:lstStyle/>
          <a:p>
            <a:r>
              <a:rPr lang="en-US" dirty="0"/>
              <a:t>Click to edit Master 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44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420919-4616-CA41-AE94-E304EBE01FB8}" type="datetimeFigureOut">
              <a:rPr lang="fr-FR" smtClean="0"/>
              <a:pPr/>
              <a:t>18/05/19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5420919-4616-CA41-AE94-E304EBE01FB8}" type="datetimeFigureOut">
              <a:rPr lang="fr-FR" smtClean="0"/>
              <a:pPr/>
              <a:t>18/05/19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5420919-4616-CA41-AE94-E304EBE01FB8}" type="datetimeFigureOut">
              <a:rPr lang="fr-FR" smtClean="0"/>
              <a:pPr/>
              <a:t>18/05/19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5420919-4616-CA41-AE94-E304EBE01FB8}" type="datetimeFigureOut">
              <a:rPr lang="fr-FR" smtClean="0"/>
              <a:pPr/>
              <a:t>18/05/19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5420919-4616-CA41-AE94-E304EBE01FB8}" type="datetimeFigureOut">
              <a:rPr lang="fr-FR" smtClean="0"/>
              <a:pPr/>
              <a:t>18/05/19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420919-4616-CA41-AE94-E304EBE01FB8}" type="datetimeFigureOut">
              <a:rPr lang="fr-FR" smtClean="0"/>
              <a:pPr/>
              <a:t>18/05/19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420919-4616-CA41-AE94-E304EBE01FB8}" type="datetimeFigureOut">
              <a:rPr lang="fr-FR" smtClean="0"/>
              <a:pPr/>
              <a:t>18/05/19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420919-4616-CA41-AE94-E304EBE01FB8}" type="datetimeFigureOut">
              <a:rPr lang="fr-FR" smtClean="0"/>
              <a:pPr/>
              <a:t>18/05/19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061860-60E7-934E-865C-D5B43AEBAC47}"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20919-4616-CA41-AE94-E304EBE01FB8}" type="datetimeFigureOut">
              <a:rPr lang="fr-FR" smtClean="0"/>
              <a:pPr/>
              <a:t>18/05/19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61860-60E7-934E-865C-D5B43AEBAC47}"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vimeo.com/abbottfrance/review/122446256/98c14c7887" TargetMode="External"/><Relationship Id="rId6"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hyperlink" Target="http://www.monfreestylelibre.fr/glucometre-autosurveillance-flas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df"/><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df"/><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df"/><Relationship Id="rId3"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df"/><Relationship Id="rId3"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df"/><Relationship Id="rId3"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df"/><Relationship Id="rId3"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df"/><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df"/><Relationship Id="rId3"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df"/><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df"/><Relationship Id="rId3"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df"/><Relationship Id="rId3"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df"/><Relationship Id="rId3" Type="http://schemas.openxmlformats.org/officeDocument/2006/relationships/image" Target="../media/image6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df"/><Relationship Id="rId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908175"/>
          </a:xfrm>
        </p:spPr>
        <p:txBody>
          <a:bodyPr>
            <a:normAutofit/>
          </a:bodyPr>
          <a:lstStyle/>
          <a:p>
            <a:r>
              <a:rPr lang="fr-FR" dirty="0" smtClean="0"/>
              <a:t>Mesure continue du glucose</a:t>
            </a:r>
            <a:br>
              <a:rPr lang="fr-FR" dirty="0" smtClean="0"/>
            </a:br>
            <a:r>
              <a:rPr lang="fr-FR" dirty="0" smtClean="0"/>
              <a:t>Free style </a:t>
            </a:r>
            <a:r>
              <a:rPr lang="fr-FR" dirty="0" smtClean="0"/>
              <a:t>libre</a:t>
            </a:r>
            <a:br>
              <a:rPr lang="fr-FR" dirty="0" smtClean="0"/>
            </a:br>
            <a:r>
              <a:rPr lang="fr-FR" sz="2667" i="1" dirty="0" smtClean="0"/>
              <a:t>Une </a:t>
            </a:r>
            <a:r>
              <a:rPr lang="fr-FR" sz="2667" i="1" dirty="0" err="1" smtClean="0"/>
              <a:t>facon</a:t>
            </a:r>
            <a:r>
              <a:rPr lang="fr-FR" sz="2667" i="1" dirty="0" smtClean="0"/>
              <a:t> innovante de s’</a:t>
            </a:r>
            <a:r>
              <a:rPr lang="fr-FR" sz="2667" i="1" dirty="0" err="1" smtClean="0"/>
              <a:t>autosurveiller</a:t>
            </a:r>
            <a:endParaRPr lang="fr-FR" sz="2667" i="1" dirty="0"/>
          </a:p>
        </p:txBody>
      </p:sp>
      <p:sp>
        <p:nvSpPr>
          <p:cNvPr id="3" name="Sous-titre 2"/>
          <p:cNvSpPr>
            <a:spLocks noGrp="1"/>
          </p:cNvSpPr>
          <p:nvPr>
            <p:ph type="subTitle" idx="1"/>
          </p:nvPr>
        </p:nvSpPr>
        <p:spPr>
          <a:xfrm>
            <a:off x="1371600" y="3886200"/>
            <a:ext cx="6604000" cy="2527300"/>
          </a:xfrm>
        </p:spPr>
        <p:txBody>
          <a:bodyPr/>
          <a:lstStyle/>
          <a:p>
            <a:r>
              <a:rPr lang="fr-FR" dirty="0" smtClean="0"/>
              <a:t>FMC</a:t>
            </a:r>
          </a:p>
          <a:p>
            <a:r>
              <a:rPr lang="fr-FR" dirty="0" smtClean="0"/>
              <a:t>Samedi 18/05/2019</a:t>
            </a:r>
          </a:p>
          <a:p>
            <a:r>
              <a:rPr lang="fr-FR" dirty="0" smtClean="0"/>
              <a:t>MF Bourdelle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lstStyle/>
          <a:p>
            <a:endParaRPr lang="fr-FR" dirty="0"/>
          </a:p>
        </p:txBody>
      </p:sp>
      <p:sp>
        <p:nvSpPr>
          <p:cNvPr id="6" name="Titre 2"/>
          <p:cNvSpPr>
            <a:spLocks noGrp="1"/>
          </p:cNvSpPr>
          <p:nvPr>
            <p:ph type="ctrTitle"/>
          </p:nvPr>
        </p:nvSpPr>
        <p:spPr/>
        <p:txBody>
          <a:bodyPr>
            <a:normAutofit/>
          </a:bodyPr>
          <a:lstStyle/>
          <a:p>
            <a:r>
              <a:rPr lang="fr-FR" sz="3600" dirty="0"/>
              <a:t>La technologie Flash </a:t>
            </a:r>
            <a:br>
              <a:rPr lang="fr-FR" sz="3600" dirty="0"/>
            </a:br>
            <a:r>
              <a:rPr lang="fr-FR" sz="3600" dirty="0"/>
              <a:t>du système FreeStyle Libre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932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23528" y="1678687"/>
            <a:ext cx="5328592" cy="4486617"/>
          </a:xfrm>
        </p:spPr>
        <p:txBody>
          <a:bodyPr>
            <a:normAutofit/>
          </a:bodyPr>
          <a:lstStyle/>
          <a:p>
            <a:pPr marL="0" indent="0" algn="just">
              <a:buNone/>
            </a:pPr>
            <a:r>
              <a:rPr lang="fr-FR" sz="1800" dirty="0">
                <a:solidFill>
                  <a:schemeClr val="accent6">
                    <a:lumMod val="75000"/>
                  </a:schemeClr>
                </a:solidFill>
              </a:rPr>
              <a:t>Concept d’Abbott </a:t>
            </a:r>
            <a:r>
              <a:rPr lang="fr-FR" sz="1800" dirty="0" err="1">
                <a:solidFill>
                  <a:schemeClr val="accent6">
                    <a:lumMod val="75000"/>
                  </a:schemeClr>
                </a:solidFill>
              </a:rPr>
              <a:t>Diabetes</a:t>
            </a:r>
            <a:r>
              <a:rPr lang="fr-FR" sz="1800" dirty="0">
                <a:solidFill>
                  <a:schemeClr val="accent6">
                    <a:lumMod val="75000"/>
                  </a:schemeClr>
                </a:solidFill>
              </a:rPr>
              <a:t> Care de cette technologie :</a:t>
            </a:r>
          </a:p>
          <a:p>
            <a:pPr marL="0" indent="0" algn="just">
              <a:buNone/>
            </a:pPr>
            <a:endParaRPr lang="fr-FR" sz="1600" dirty="0"/>
          </a:p>
          <a:p>
            <a:pPr lvl="1" algn="just">
              <a:buFont typeface="Wingdings" panose="05000000000000000000" pitchFamily="2" charset="2"/>
              <a:buChar char="Ø"/>
            </a:pPr>
            <a:r>
              <a:rPr lang="fr-FR" dirty="0"/>
              <a:t>Capteur dans le liquide interstitiel d’une durée de vie de </a:t>
            </a:r>
            <a:r>
              <a:rPr lang="fr-FR" dirty="0">
                <a:solidFill>
                  <a:srgbClr val="DF5D35"/>
                </a:solidFill>
              </a:rPr>
              <a:t>14 jours</a:t>
            </a:r>
          </a:p>
          <a:p>
            <a:pPr marL="486918" lvl="1" indent="0" algn="just">
              <a:buNone/>
            </a:pPr>
            <a:endParaRPr lang="fr-FR" dirty="0"/>
          </a:p>
          <a:p>
            <a:pPr lvl="1" algn="just">
              <a:buFont typeface="Wingdings" panose="05000000000000000000" pitchFamily="2" charset="2"/>
              <a:buChar char="Ø"/>
            </a:pPr>
            <a:r>
              <a:rPr lang="fr-FR" dirty="0"/>
              <a:t>Le capteur mesure en continu chaque minute, enregistre toutes les données du glucose</a:t>
            </a:r>
          </a:p>
          <a:p>
            <a:pPr marL="486918" lvl="1" indent="0" algn="just">
              <a:buNone/>
            </a:pPr>
            <a:endParaRPr lang="fr-FR" dirty="0"/>
          </a:p>
          <a:p>
            <a:pPr lvl="1" algn="just">
              <a:buFont typeface="Wingdings" panose="05000000000000000000" pitchFamily="2" charset="2"/>
              <a:buChar char="Ø"/>
            </a:pPr>
            <a:r>
              <a:rPr lang="fr-FR" dirty="0">
                <a:solidFill>
                  <a:srgbClr val="DF5D35"/>
                </a:solidFill>
              </a:rPr>
              <a:t>Pas de calibration </a:t>
            </a:r>
            <a:r>
              <a:rPr lang="fr-FR" dirty="0"/>
              <a:t>au bout des doigts nécessaire</a:t>
            </a:r>
          </a:p>
          <a:p>
            <a:pPr marL="486918" lvl="1" indent="0" algn="just">
              <a:buNone/>
            </a:pPr>
            <a:endParaRPr lang="fr-FR" dirty="0"/>
          </a:p>
          <a:p>
            <a:pPr lvl="1" algn="just">
              <a:buFont typeface="Wingdings" panose="05000000000000000000" pitchFamily="2" charset="2"/>
              <a:buChar char="Ø"/>
            </a:pPr>
            <a:r>
              <a:rPr lang="fr-FR" dirty="0"/>
              <a:t>Rapide scan du lecteur au dessus du capteur pour visualiser le résultat de taux de glucose</a:t>
            </a:r>
          </a:p>
          <a:p>
            <a:pPr marL="486918" lvl="1" indent="0" algn="just">
              <a:buNone/>
            </a:pPr>
            <a:endParaRPr lang="fr-FR" dirty="0"/>
          </a:p>
          <a:p>
            <a:pPr marL="486918" lvl="1" indent="0" algn="just">
              <a:buNone/>
            </a:pPr>
            <a:endParaRPr lang="fr-FR" sz="1400" dirty="0"/>
          </a:p>
        </p:txBody>
      </p:sp>
      <p:sp>
        <p:nvSpPr>
          <p:cNvPr id="3" name="Titre 2"/>
          <p:cNvSpPr>
            <a:spLocks noGrp="1"/>
          </p:cNvSpPr>
          <p:nvPr>
            <p:ph type="title"/>
          </p:nvPr>
        </p:nvSpPr>
        <p:spPr>
          <a:xfrm>
            <a:off x="251519" y="274638"/>
            <a:ext cx="8663681" cy="1143000"/>
          </a:xfrm>
        </p:spPr>
        <p:txBody>
          <a:bodyPr>
            <a:noAutofit/>
          </a:bodyPr>
          <a:lstStyle/>
          <a:p>
            <a:r>
              <a:rPr lang="fr-FR" sz="3600" dirty="0"/>
              <a:t>Technologie Flash </a:t>
            </a:r>
            <a:br>
              <a:rPr lang="fr-FR" sz="3600" dirty="0"/>
            </a:br>
            <a:r>
              <a:rPr lang="fr-FR" sz="3600" dirty="0"/>
              <a:t>d’autosurveillance du glucose	</a:t>
            </a:r>
          </a:p>
        </p:txBody>
      </p:sp>
      <p:pic>
        <p:nvPicPr>
          <p:cNvPr id="9" name="Picture 4"/>
          <p:cNvPicPr>
            <a:picLocks noChangeAspect="1" noChangeArrowheads="1"/>
          </p:cNvPicPr>
          <p:nvPr/>
        </p:nvPicPr>
        <p:blipFill>
          <a:blip r:embed="rId3"/>
          <a:srcRect/>
          <a:stretch>
            <a:fillRect/>
          </a:stretch>
        </p:blipFill>
        <p:spPr bwMode="auto">
          <a:xfrm>
            <a:off x="5868144" y="1700808"/>
            <a:ext cx="3047057" cy="2021488"/>
          </a:xfrm>
          <a:prstGeom prst="rect">
            <a:avLst/>
          </a:prstGeom>
          <a:noFill/>
          <a:ln w="6350">
            <a:solidFill>
              <a:schemeClr val="bg1">
                <a:lumMod val="65000"/>
              </a:schemeClr>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ZoneTexte 3"/>
          <p:cNvSpPr txBox="1"/>
          <p:nvPr/>
        </p:nvSpPr>
        <p:spPr>
          <a:xfrm>
            <a:off x="6732240" y="1700808"/>
            <a:ext cx="864096" cy="276999"/>
          </a:xfrm>
          <a:prstGeom prst="rect">
            <a:avLst/>
          </a:prstGeom>
          <a:solidFill>
            <a:srgbClr val="CC0000"/>
          </a:solidFill>
        </p:spPr>
        <p:txBody>
          <a:bodyPr wrap="square" rtlCol="0">
            <a:spAutoFit/>
          </a:bodyPr>
          <a:lstStyle/>
          <a:p>
            <a:pPr algn="ctr"/>
            <a:r>
              <a:rPr lang="fr-FR" sz="1200" dirty="0">
                <a:solidFill>
                  <a:schemeClr val="bg1"/>
                </a:solidFill>
              </a:rPr>
              <a:t>Capillaire</a:t>
            </a:r>
          </a:p>
        </p:txBody>
      </p:sp>
      <p:sp>
        <p:nvSpPr>
          <p:cNvPr id="10" name="ZoneTexte 9"/>
          <p:cNvSpPr txBox="1"/>
          <p:nvPr/>
        </p:nvSpPr>
        <p:spPr>
          <a:xfrm>
            <a:off x="6475310" y="2348880"/>
            <a:ext cx="1409057" cy="276999"/>
          </a:xfrm>
          <a:prstGeom prst="rect">
            <a:avLst/>
          </a:prstGeom>
          <a:solidFill>
            <a:schemeClr val="accent6">
              <a:lumMod val="40000"/>
              <a:lumOff val="60000"/>
            </a:schemeClr>
          </a:solidFill>
        </p:spPr>
        <p:txBody>
          <a:bodyPr wrap="square" rtlCol="0">
            <a:spAutoFit/>
          </a:bodyPr>
          <a:lstStyle/>
          <a:p>
            <a:pPr algn="ctr"/>
            <a:r>
              <a:rPr lang="fr-FR" sz="1200" dirty="0">
                <a:solidFill>
                  <a:schemeClr val="accent6"/>
                </a:solidFill>
              </a:rPr>
              <a:t>Liquide interstitiel</a:t>
            </a:r>
          </a:p>
        </p:txBody>
      </p:sp>
      <p:sp>
        <p:nvSpPr>
          <p:cNvPr id="11" name="ZoneTexte 10"/>
          <p:cNvSpPr txBox="1"/>
          <p:nvPr/>
        </p:nvSpPr>
        <p:spPr>
          <a:xfrm>
            <a:off x="6475311" y="3224009"/>
            <a:ext cx="1409057" cy="276999"/>
          </a:xfrm>
          <a:prstGeom prst="rect">
            <a:avLst/>
          </a:prstGeom>
          <a:solidFill>
            <a:schemeClr val="accent6"/>
          </a:solidFill>
        </p:spPr>
        <p:txBody>
          <a:bodyPr wrap="square" rtlCol="0">
            <a:spAutoFit/>
          </a:bodyPr>
          <a:lstStyle/>
          <a:p>
            <a:pPr algn="ctr"/>
            <a:r>
              <a:rPr lang="fr-FR" sz="1200" dirty="0">
                <a:solidFill>
                  <a:schemeClr val="bg1"/>
                </a:solidFill>
              </a:rPr>
              <a:t>Graisse / muscle</a:t>
            </a:r>
          </a:p>
        </p:txBody>
      </p:sp>
      <p:sp>
        <p:nvSpPr>
          <p:cNvPr id="12" name="ZoneTexte 11"/>
          <p:cNvSpPr txBox="1"/>
          <p:nvPr/>
        </p:nvSpPr>
        <p:spPr>
          <a:xfrm>
            <a:off x="8172400" y="1853776"/>
            <a:ext cx="742801" cy="276999"/>
          </a:xfrm>
          <a:prstGeom prst="rect">
            <a:avLst/>
          </a:prstGeom>
          <a:solidFill>
            <a:schemeClr val="bg1"/>
          </a:solidFill>
        </p:spPr>
        <p:txBody>
          <a:bodyPr wrap="square" rtlCol="0">
            <a:spAutoFit/>
          </a:bodyPr>
          <a:lstStyle/>
          <a:p>
            <a:pPr algn="ctr"/>
            <a:r>
              <a:rPr lang="fr-FR" sz="1200" dirty="0">
                <a:solidFill>
                  <a:schemeClr val="accent6"/>
                </a:solidFill>
              </a:rPr>
              <a:t>Capteur</a:t>
            </a:r>
          </a:p>
        </p:txBody>
      </p:sp>
      <p:sp>
        <p:nvSpPr>
          <p:cNvPr id="13" name="Rectangle 12"/>
          <p:cNvSpPr/>
          <p:nvPr/>
        </p:nvSpPr>
        <p:spPr>
          <a:xfrm>
            <a:off x="7740352" y="6093296"/>
            <a:ext cx="129614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1837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621" y="313221"/>
            <a:ext cx="8946235" cy="739515"/>
          </a:xfrm>
        </p:spPr>
        <p:txBody>
          <a:bodyPr>
            <a:noAutofit/>
          </a:bodyPr>
          <a:lstStyle/>
          <a:p>
            <a:r>
              <a:rPr lang="fr-FR" sz="3600" dirty="0"/>
              <a:t>Que signifie la Mesure du glucose </a:t>
            </a:r>
            <a:br>
              <a:rPr lang="fr-FR" sz="3600" dirty="0"/>
            </a:br>
            <a:r>
              <a:rPr lang="fr-FR" sz="3600" dirty="0"/>
              <a:t>dans le liquide interstitiel ?</a:t>
            </a:r>
          </a:p>
        </p:txBody>
      </p:sp>
      <p:sp>
        <p:nvSpPr>
          <p:cNvPr id="7" name="Rectangle 6"/>
          <p:cNvSpPr/>
          <p:nvPr/>
        </p:nvSpPr>
        <p:spPr>
          <a:xfrm>
            <a:off x="210597" y="904841"/>
            <a:ext cx="8204479" cy="369332"/>
          </a:xfrm>
          <a:prstGeom prst="rect">
            <a:avLst/>
          </a:prstGeom>
        </p:spPr>
        <p:txBody>
          <a:bodyPr wrap="square">
            <a:spAutoFit/>
          </a:bodyPr>
          <a:lstStyle/>
          <a:p>
            <a:r>
              <a:rPr lang="fr-FR" dirty="0">
                <a:solidFill>
                  <a:schemeClr val="bg1">
                    <a:lumMod val="50000"/>
                  </a:schemeClr>
                </a:solidFill>
              </a:rPr>
              <a:t>La mesure du taux de glucose dans votre corps peut se faire de plusieurs façons : </a:t>
            </a:r>
            <a:endParaRPr lang="fr-FR" dirty="0"/>
          </a:p>
        </p:txBody>
      </p:sp>
      <p:sp>
        <p:nvSpPr>
          <p:cNvPr id="10" name="Rectangle 9"/>
          <p:cNvSpPr/>
          <p:nvPr/>
        </p:nvSpPr>
        <p:spPr>
          <a:xfrm>
            <a:off x="7043439" y="1957508"/>
            <a:ext cx="2023830" cy="1569660"/>
          </a:xfrm>
          <a:prstGeom prst="rect">
            <a:avLst/>
          </a:prstGeom>
        </p:spPr>
        <p:txBody>
          <a:bodyPr wrap="square">
            <a:spAutoFit/>
          </a:bodyPr>
          <a:lstStyle/>
          <a:p>
            <a:r>
              <a:rPr lang="fr-FR" sz="1600" b="1" dirty="0">
                <a:solidFill>
                  <a:srgbClr val="FF0000"/>
                </a:solidFill>
              </a:rPr>
              <a:t>Avec piqure par glycémie capillaire: </a:t>
            </a:r>
          </a:p>
          <a:p>
            <a:r>
              <a:rPr lang="fr-FR" sz="1600" dirty="0">
                <a:solidFill>
                  <a:schemeClr val="bg1">
                    <a:lumMod val="50000"/>
                  </a:schemeClr>
                </a:solidFill>
              </a:rPr>
              <a:t>Mesure du glucose dans le </a:t>
            </a:r>
            <a:r>
              <a:rPr lang="fr-FR" sz="1600" b="1" dirty="0">
                <a:solidFill>
                  <a:srgbClr val="FF0000"/>
                </a:solidFill>
              </a:rPr>
              <a:t>sang</a:t>
            </a:r>
            <a:r>
              <a:rPr lang="fr-FR" sz="1600" dirty="0">
                <a:solidFill>
                  <a:schemeClr val="bg1">
                    <a:lumMod val="50000"/>
                  </a:schemeClr>
                </a:solidFill>
              </a:rPr>
              <a:t>, réalisée avec un </a:t>
            </a:r>
            <a:r>
              <a:rPr lang="fr-FR" sz="1600" b="1" u="sng" dirty="0">
                <a:solidFill>
                  <a:schemeClr val="bg1">
                    <a:lumMod val="50000"/>
                  </a:schemeClr>
                </a:solidFill>
              </a:rPr>
              <a:t>lecteur de glycémie</a:t>
            </a:r>
            <a:endParaRPr lang="fr-FR" sz="1600" b="1" u="sng" dirty="0"/>
          </a:p>
        </p:txBody>
      </p:sp>
      <p:sp>
        <p:nvSpPr>
          <p:cNvPr id="21" name="Rectangle 20"/>
          <p:cNvSpPr/>
          <p:nvPr/>
        </p:nvSpPr>
        <p:spPr>
          <a:xfrm>
            <a:off x="72510" y="1938596"/>
            <a:ext cx="2111526" cy="1569660"/>
          </a:xfrm>
          <a:prstGeom prst="rect">
            <a:avLst/>
          </a:prstGeom>
        </p:spPr>
        <p:txBody>
          <a:bodyPr wrap="square">
            <a:spAutoFit/>
          </a:bodyPr>
          <a:lstStyle/>
          <a:p>
            <a:r>
              <a:rPr lang="fr-FR" sz="1600" b="1" dirty="0">
                <a:solidFill>
                  <a:schemeClr val="tx2"/>
                </a:solidFill>
              </a:rPr>
              <a:t>Sans piqure par Scan:</a:t>
            </a:r>
            <a:r>
              <a:rPr lang="fr-FR" sz="1600" b="1" dirty="0">
                <a:solidFill>
                  <a:srgbClr val="FF0000"/>
                </a:solidFill>
              </a:rPr>
              <a:t> </a:t>
            </a:r>
          </a:p>
          <a:p>
            <a:r>
              <a:rPr lang="fr-FR" sz="1600" dirty="0">
                <a:solidFill>
                  <a:schemeClr val="bg1">
                    <a:lumMod val="50000"/>
                  </a:schemeClr>
                </a:solidFill>
              </a:rPr>
              <a:t>Mesure du glucose dans le </a:t>
            </a:r>
            <a:r>
              <a:rPr lang="fr-FR" sz="1600" b="1" dirty="0">
                <a:solidFill>
                  <a:schemeClr val="tx2"/>
                </a:solidFill>
              </a:rPr>
              <a:t>liquide interstitiel</a:t>
            </a:r>
            <a:r>
              <a:rPr lang="fr-FR" sz="1600" dirty="0">
                <a:solidFill>
                  <a:schemeClr val="bg1">
                    <a:lumMod val="50000"/>
                  </a:schemeClr>
                </a:solidFill>
              </a:rPr>
              <a:t>, réalisée avec un </a:t>
            </a:r>
            <a:r>
              <a:rPr lang="fr-FR" sz="1600" b="1" u="sng" dirty="0">
                <a:solidFill>
                  <a:schemeClr val="bg1">
                    <a:lumMod val="50000"/>
                  </a:schemeClr>
                </a:solidFill>
              </a:rPr>
              <a:t>capteur</a:t>
            </a:r>
            <a:r>
              <a:rPr lang="fr-FR" sz="1600" b="1" dirty="0">
                <a:solidFill>
                  <a:schemeClr val="bg1">
                    <a:lumMod val="50000"/>
                  </a:schemeClr>
                </a:solidFill>
              </a:rPr>
              <a:t> inséré sous la peau</a:t>
            </a:r>
            <a:endParaRPr lang="fr-FR" sz="1600" b="1" dirty="0"/>
          </a:p>
        </p:txBody>
      </p:sp>
      <p:sp>
        <p:nvSpPr>
          <p:cNvPr id="16" name="ZoneTexte 15"/>
          <p:cNvSpPr txBox="1"/>
          <p:nvPr/>
        </p:nvSpPr>
        <p:spPr>
          <a:xfrm>
            <a:off x="0" y="4468431"/>
            <a:ext cx="2184036" cy="854501"/>
          </a:xfrm>
          <a:prstGeom prst="rect">
            <a:avLst/>
          </a:prstGeom>
          <a:solidFill>
            <a:schemeClr val="bg1"/>
          </a:solidFill>
        </p:spPr>
        <p:txBody>
          <a:bodyPr wrap="square" rtlCol="0">
            <a:noAutofit/>
          </a:bodyPr>
          <a:lstStyle/>
          <a:p>
            <a:pPr algn="just"/>
            <a:r>
              <a:rPr lang="fr-FR" sz="1100" b="1" dirty="0">
                <a:solidFill>
                  <a:schemeClr val="accent1"/>
                </a:solidFill>
              </a:rPr>
              <a:t>Le </a:t>
            </a:r>
            <a:r>
              <a:rPr lang="fr-FR" sz="1100" b="1" u="sng" dirty="0">
                <a:solidFill>
                  <a:schemeClr val="accent1"/>
                </a:solidFill>
              </a:rPr>
              <a:t>microfilament souple</a:t>
            </a:r>
            <a:r>
              <a:rPr lang="fr-FR" sz="1100" b="1" dirty="0">
                <a:solidFill>
                  <a:schemeClr val="accent1"/>
                </a:solidFill>
              </a:rPr>
              <a:t> de 0,4mm d’épaisseur est inséré juste sous la peau sur une profondeur de 5mm</a:t>
            </a:r>
            <a:r>
              <a:rPr lang="fr-FR" sz="1100" dirty="0">
                <a:solidFill>
                  <a:schemeClr val="accent1"/>
                </a:solidFill>
              </a:rPr>
              <a:t>.</a:t>
            </a:r>
          </a:p>
        </p:txBody>
      </p:sp>
      <p:pic>
        <p:nvPicPr>
          <p:cNvPr id="1026" name="996658C2-8835-4206-97F9-5DE3789DCE5A" descr="726D1112-A4A8-4DAA-B109-599ACB8E97C2@home"/>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43218" y="1375945"/>
            <a:ext cx="4529504"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cxnSp>
        <p:nvCxnSpPr>
          <p:cNvPr id="25" name="Connecteur en angle 24"/>
          <p:cNvCxnSpPr>
            <a:endCxn id="16" idx="0"/>
          </p:cNvCxnSpPr>
          <p:nvPr/>
        </p:nvCxnSpPr>
        <p:spPr>
          <a:xfrm rot="10800000" flipV="1">
            <a:off x="1092020" y="4145768"/>
            <a:ext cx="2134758" cy="3226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flipH="1">
            <a:off x="6142892" y="3108788"/>
            <a:ext cx="114886" cy="5248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6199817" y="2817376"/>
            <a:ext cx="670773" cy="291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err="1">
                <a:solidFill>
                  <a:schemeClr val="tx1"/>
                </a:solidFill>
              </a:rPr>
              <a:t>autopiqueur</a:t>
            </a:r>
            <a:endParaRPr lang="fr-FR" sz="700" dirty="0">
              <a:solidFill>
                <a:schemeClr val="tx1"/>
              </a:solidFill>
            </a:endParaRPr>
          </a:p>
        </p:txBody>
      </p:sp>
      <p:sp>
        <p:nvSpPr>
          <p:cNvPr id="13" name="Rectangle 12"/>
          <p:cNvSpPr/>
          <p:nvPr/>
        </p:nvSpPr>
        <p:spPr>
          <a:xfrm>
            <a:off x="1092018" y="6314969"/>
            <a:ext cx="6643113" cy="425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dirty="0">
                <a:solidFill>
                  <a:schemeClr val="bg1">
                    <a:lumMod val="50000"/>
                  </a:schemeClr>
                </a:solidFill>
                <a:latin typeface="+mj-lt"/>
              </a:rPr>
              <a:t>*</a:t>
            </a:r>
            <a:r>
              <a:rPr lang="fr-FR" sz="900" dirty="0" err="1">
                <a:solidFill>
                  <a:schemeClr val="bg1">
                    <a:lumMod val="50000"/>
                  </a:schemeClr>
                </a:solidFill>
                <a:latin typeface="+mj-lt"/>
              </a:rPr>
              <a:t>Rebrin</a:t>
            </a:r>
            <a:r>
              <a:rPr lang="fr-FR" sz="900" dirty="0">
                <a:solidFill>
                  <a:schemeClr val="bg1">
                    <a:lumMod val="50000"/>
                  </a:schemeClr>
                </a:solidFill>
                <a:latin typeface="+mj-lt"/>
              </a:rPr>
              <a:t> K, </a:t>
            </a:r>
            <a:r>
              <a:rPr lang="fr-FR" sz="900" dirty="0" err="1">
                <a:solidFill>
                  <a:schemeClr val="bg1">
                    <a:lumMod val="50000"/>
                  </a:schemeClr>
                </a:solidFill>
                <a:latin typeface="+mj-lt"/>
              </a:rPr>
              <a:t>Sheppard</a:t>
            </a:r>
            <a:r>
              <a:rPr lang="fr-FR" sz="900" dirty="0">
                <a:solidFill>
                  <a:schemeClr val="bg1">
                    <a:lumMod val="50000"/>
                  </a:schemeClr>
                </a:solidFill>
                <a:latin typeface="+mj-lt"/>
              </a:rPr>
              <a:t> NF Jr, </a:t>
            </a:r>
            <a:r>
              <a:rPr lang="fr-FR" sz="900" dirty="0" err="1">
                <a:solidFill>
                  <a:schemeClr val="bg1">
                    <a:lumMod val="50000"/>
                  </a:schemeClr>
                </a:solidFill>
                <a:latin typeface="+mj-lt"/>
              </a:rPr>
              <a:t>Steil</a:t>
            </a:r>
            <a:r>
              <a:rPr lang="fr-FR" sz="900" dirty="0">
                <a:solidFill>
                  <a:schemeClr val="bg1">
                    <a:lumMod val="50000"/>
                  </a:schemeClr>
                </a:solidFill>
                <a:latin typeface="+mj-lt"/>
              </a:rPr>
              <a:t>, GM. Use of </a:t>
            </a:r>
            <a:r>
              <a:rPr lang="fr-FR" sz="900" dirty="0" err="1">
                <a:solidFill>
                  <a:schemeClr val="bg1">
                    <a:lumMod val="50000"/>
                  </a:schemeClr>
                </a:solidFill>
                <a:latin typeface="+mj-lt"/>
              </a:rPr>
              <a:t>subcutaneous</a:t>
            </a:r>
            <a:r>
              <a:rPr lang="fr-FR" sz="900" dirty="0">
                <a:solidFill>
                  <a:schemeClr val="bg1">
                    <a:lumMod val="50000"/>
                  </a:schemeClr>
                </a:solidFill>
                <a:latin typeface="+mj-lt"/>
              </a:rPr>
              <a:t> </a:t>
            </a:r>
            <a:r>
              <a:rPr lang="fr-FR" sz="900" dirty="0" err="1">
                <a:solidFill>
                  <a:schemeClr val="bg1">
                    <a:lumMod val="50000"/>
                  </a:schemeClr>
                </a:solidFill>
                <a:latin typeface="+mj-lt"/>
              </a:rPr>
              <a:t>interstitial</a:t>
            </a:r>
            <a:r>
              <a:rPr lang="fr-FR" sz="900" dirty="0">
                <a:solidFill>
                  <a:schemeClr val="bg1">
                    <a:lumMod val="50000"/>
                  </a:schemeClr>
                </a:solidFill>
                <a:latin typeface="+mj-lt"/>
              </a:rPr>
              <a:t> </a:t>
            </a:r>
            <a:r>
              <a:rPr lang="fr-FR" sz="900" dirty="0" err="1">
                <a:solidFill>
                  <a:schemeClr val="bg1">
                    <a:lumMod val="50000"/>
                  </a:schemeClr>
                </a:solidFill>
                <a:latin typeface="+mj-lt"/>
              </a:rPr>
              <a:t>fluid</a:t>
            </a:r>
            <a:r>
              <a:rPr lang="fr-FR" sz="900" dirty="0">
                <a:solidFill>
                  <a:schemeClr val="bg1">
                    <a:lumMod val="50000"/>
                  </a:schemeClr>
                </a:solidFill>
                <a:latin typeface="+mj-lt"/>
              </a:rPr>
              <a:t> glucose to </a:t>
            </a:r>
            <a:r>
              <a:rPr lang="fr-FR" sz="900" dirty="0" err="1">
                <a:solidFill>
                  <a:schemeClr val="bg1">
                    <a:lumMod val="50000"/>
                  </a:schemeClr>
                </a:solidFill>
                <a:latin typeface="+mj-lt"/>
              </a:rPr>
              <a:t>estimate</a:t>
            </a:r>
            <a:r>
              <a:rPr lang="fr-FR" sz="900" dirty="0">
                <a:solidFill>
                  <a:schemeClr val="bg1">
                    <a:lumMod val="50000"/>
                  </a:schemeClr>
                </a:solidFill>
                <a:latin typeface="+mj-lt"/>
              </a:rPr>
              <a:t> </a:t>
            </a:r>
            <a:r>
              <a:rPr lang="fr-FR" sz="900" dirty="0" err="1">
                <a:solidFill>
                  <a:schemeClr val="bg1">
                    <a:lumMod val="50000"/>
                  </a:schemeClr>
                </a:solidFill>
                <a:latin typeface="+mj-lt"/>
              </a:rPr>
              <a:t>blood</a:t>
            </a:r>
            <a:r>
              <a:rPr lang="fr-FR" sz="900" dirty="0">
                <a:solidFill>
                  <a:schemeClr val="bg1">
                    <a:lumMod val="50000"/>
                  </a:schemeClr>
                </a:solidFill>
                <a:latin typeface="+mj-lt"/>
              </a:rPr>
              <a:t> glucose: </a:t>
            </a:r>
            <a:r>
              <a:rPr lang="fr-FR" sz="900" dirty="0" err="1">
                <a:solidFill>
                  <a:schemeClr val="bg1">
                    <a:lumMod val="50000"/>
                  </a:schemeClr>
                </a:solidFill>
                <a:latin typeface="+mj-lt"/>
              </a:rPr>
              <a:t>Revisiting</a:t>
            </a:r>
            <a:r>
              <a:rPr lang="fr-FR" sz="900" dirty="0">
                <a:solidFill>
                  <a:schemeClr val="bg1">
                    <a:lumMod val="50000"/>
                  </a:schemeClr>
                </a:solidFill>
                <a:latin typeface="+mj-lt"/>
              </a:rPr>
              <a:t> </a:t>
            </a:r>
            <a:r>
              <a:rPr lang="fr-FR" sz="900" dirty="0" err="1">
                <a:solidFill>
                  <a:schemeClr val="bg1">
                    <a:lumMod val="50000"/>
                  </a:schemeClr>
                </a:solidFill>
                <a:latin typeface="+mj-lt"/>
              </a:rPr>
              <a:t>delay</a:t>
            </a:r>
            <a:r>
              <a:rPr lang="fr-FR" sz="900" dirty="0">
                <a:solidFill>
                  <a:schemeClr val="bg1">
                    <a:lumMod val="50000"/>
                  </a:schemeClr>
                </a:solidFill>
                <a:latin typeface="+mj-lt"/>
              </a:rPr>
              <a:t> and </a:t>
            </a:r>
            <a:r>
              <a:rPr lang="fr-FR" sz="900" dirty="0" err="1">
                <a:solidFill>
                  <a:schemeClr val="bg1">
                    <a:lumMod val="50000"/>
                  </a:schemeClr>
                </a:solidFill>
                <a:latin typeface="+mj-lt"/>
              </a:rPr>
              <a:t>sensor</a:t>
            </a:r>
            <a:r>
              <a:rPr lang="fr-FR" sz="900" dirty="0">
                <a:solidFill>
                  <a:schemeClr val="bg1">
                    <a:lumMod val="50000"/>
                  </a:schemeClr>
                </a:solidFill>
                <a:latin typeface="+mj-lt"/>
              </a:rPr>
              <a:t> offset. </a:t>
            </a:r>
          </a:p>
          <a:p>
            <a:r>
              <a:rPr lang="fr-FR" sz="900" dirty="0">
                <a:solidFill>
                  <a:schemeClr val="bg1">
                    <a:lumMod val="50000"/>
                  </a:schemeClr>
                </a:solidFill>
                <a:latin typeface="+mj-lt"/>
              </a:rPr>
              <a:t>J </a:t>
            </a:r>
            <a:r>
              <a:rPr lang="fr-FR" sz="900" dirty="0" err="1">
                <a:solidFill>
                  <a:schemeClr val="bg1">
                    <a:lumMod val="50000"/>
                  </a:schemeClr>
                </a:solidFill>
                <a:latin typeface="+mj-lt"/>
              </a:rPr>
              <a:t>Diabetes</a:t>
            </a:r>
            <a:r>
              <a:rPr lang="fr-FR" sz="900" dirty="0">
                <a:solidFill>
                  <a:schemeClr val="bg1">
                    <a:lumMod val="50000"/>
                  </a:schemeClr>
                </a:solidFill>
                <a:latin typeface="+mj-lt"/>
              </a:rPr>
              <a:t> </a:t>
            </a:r>
            <a:r>
              <a:rPr lang="fr-FR" sz="900" dirty="0" err="1">
                <a:solidFill>
                  <a:schemeClr val="bg1">
                    <a:lumMod val="50000"/>
                  </a:schemeClr>
                </a:solidFill>
                <a:latin typeface="+mj-lt"/>
              </a:rPr>
              <a:t>Sci</a:t>
            </a:r>
            <a:r>
              <a:rPr lang="fr-FR" sz="900" dirty="0">
                <a:solidFill>
                  <a:schemeClr val="bg1">
                    <a:lumMod val="50000"/>
                  </a:schemeClr>
                </a:solidFill>
                <a:latin typeface="+mj-lt"/>
              </a:rPr>
              <a:t> </a:t>
            </a:r>
            <a:r>
              <a:rPr lang="fr-FR" sz="900" dirty="0" err="1">
                <a:solidFill>
                  <a:schemeClr val="bg1">
                    <a:lumMod val="50000"/>
                  </a:schemeClr>
                </a:solidFill>
                <a:latin typeface="+mj-lt"/>
              </a:rPr>
              <a:t>Technol</a:t>
            </a:r>
            <a:r>
              <a:rPr lang="fr-FR" sz="900" dirty="0">
                <a:solidFill>
                  <a:schemeClr val="bg1">
                    <a:lumMod val="50000"/>
                  </a:schemeClr>
                </a:solidFill>
                <a:latin typeface="+mj-lt"/>
              </a:rPr>
              <a:t>. 2010;4(5): 1087-1098</a:t>
            </a:r>
          </a:p>
        </p:txBody>
      </p:sp>
      <p:grpSp>
        <p:nvGrpSpPr>
          <p:cNvPr id="3" name="Groupe 13"/>
          <p:cNvGrpSpPr/>
          <p:nvPr/>
        </p:nvGrpSpPr>
        <p:grpSpPr>
          <a:xfrm>
            <a:off x="1092018" y="5345422"/>
            <a:ext cx="7804503" cy="878279"/>
            <a:chOff x="1023582" y="5283083"/>
            <a:chExt cx="8614316" cy="878279"/>
          </a:xfrm>
        </p:grpSpPr>
        <p:sp>
          <p:nvSpPr>
            <p:cNvPr id="17" name="Rectangle 16"/>
            <p:cNvSpPr/>
            <p:nvPr/>
          </p:nvSpPr>
          <p:spPr>
            <a:xfrm>
              <a:off x="1023582" y="5352891"/>
              <a:ext cx="7697607" cy="738664"/>
            </a:xfrm>
            <a:prstGeom prst="rect">
              <a:avLst/>
            </a:prstGeom>
            <a:solidFill>
              <a:schemeClr val="accent6"/>
            </a:solidFill>
          </p:spPr>
          <p:txBody>
            <a:bodyPr wrap="square">
              <a:spAutoFit/>
            </a:bodyPr>
            <a:lstStyle/>
            <a:p>
              <a:pPr algn="just"/>
              <a:r>
                <a:rPr lang="fr-FR" sz="1400" dirty="0">
                  <a:solidFill>
                    <a:schemeClr val="bg1"/>
                  </a:solidFill>
                </a:rPr>
                <a:t>Le glucose diffuse physiologiquement du réseau capillaire vers le liquide interstitiel. Ce qui peut expliquer un léger décalage de 5-10 mn entre le taux du glucose mesuré dans le liquide interstitiel et la glycémie capillaire*.</a:t>
              </a:r>
            </a:p>
          </p:txBody>
        </p:sp>
        <p:pic>
          <p:nvPicPr>
            <p:cNvPr id="19" name="Picture 2"/>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756652" y="5283083"/>
              <a:ext cx="881246" cy="87827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672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6" grpId="0" animBg="1"/>
      <p:bldP spid="11"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e 3"/>
          <p:cNvGrpSpPr/>
          <p:nvPr/>
        </p:nvGrpSpPr>
        <p:grpSpPr>
          <a:xfrm>
            <a:off x="2874062" y="3666940"/>
            <a:ext cx="5972718" cy="1781175"/>
            <a:chOff x="3194648" y="4512450"/>
            <a:chExt cx="6470444" cy="1781175"/>
          </a:xfrm>
        </p:grpSpPr>
        <p:pic>
          <p:nvPicPr>
            <p:cNvPr id="4099"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36067" y="4512450"/>
              <a:ext cx="3629025" cy="17811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94648" y="5047385"/>
              <a:ext cx="2447925" cy="10858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Flèche droite 2"/>
            <p:cNvSpPr/>
            <p:nvPr/>
          </p:nvSpPr>
          <p:spPr>
            <a:xfrm>
              <a:off x="5771408" y="5403037"/>
              <a:ext cx="403761" cy="285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306628" y="1"/>
            <a:ext cx="8493414" cy="739515"/>
          </a:xfrm>
        </p:spPr>
        <p:txBody>
          <a:bodyPr>
            <a:normAutofit fontScale="90000"/>
          </a:bodyPr>
          <a:lstStyle/>
          <a:p>
            <a:r>
              <a:rPr lang="fr-FR" dirty="0"/>
              <a:t>Poser FreeStyle Libre en 4 étapes* </a:t>
            </a:r>
          </a:p>
        </p:txBody>
      </p:sp>
      <p:pic>
        <p:nvPicPr>
          <p:cNvPr id="4098"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6629" y="749131"/>
            <a:ext cx="8495425" cy="303248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5123" name="Picture 3">
            <a:hlinkClick r:id="rId5"/>
          </p:cNvPr>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9435" y="4155532"/>
            <a:ext cx="1689217" cy="113219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2" name="Rectangle 11"/>
          <p:cNvSpPr/>
          <p:nvPr/>
        </p:nvSpPr>
        <p:spPr>
          <a:xfrm>
            <a:off x="1010912" y="5511061"/>
            <a:ext cx="7404164" cy="830997"/>
          </a:xfrm>
          <a:prstGeom prst="rect">
            <a:avLst/>
          </a:prstGeom>
        </p:spPr>
        <p:txBody>
          <a:bodyPr wrap="square">
            <a:spAutoFit/>
          </a:bodyPr>
          <a:lstStyle/>
          <a:p>
            <a:r>
              <a:rPr lang="fr-FR" sz="1600" dirty="0"/>
              <a:t>Après la mise en route, il faut en général 24h pour que le système « s’habitue » complètement à votre organisme. Aussi les résultats du système FreeStyle Libre peuvent être d’une moindre fiabilité au cours du premier jour de pose du capteur.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935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dirty="0"/>
              <a:t>Composition du système </a:t>
            </a:r>
            <a:r>
              <a:rPr lang="fr-FR" sz="3600" dirty="0" err="1"/>
              <a:t>FreeStyle</a:t>
            </a:r>
            <a:r>
              <a:rPr lang="fr-FR" sz="3600" dirty="0"/>
              <a:t> Libre</a:t>
            </a:r>
          </a:p>
        </p:txBody>
      </p:sp>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81362" y="2300410"/>
            <a:ext cx="2005031" cy="17831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pSp>
        <p:nvGrpSpPr>
          <p:cNvPr id="2" name="Groupe 4"/>
          <p:cNvGrpSpPr/>
          <p:nvPr/>
        </p:nvGrpSpPr>
        <p:grpSpPr>
          <a:xfrm>
            <a:off x="5773831" y="1117167"/>
            <a:ext cx="1872208" cy="2976562"/>
            <a:chOff x="3495675" y="1885950"/>
            <a:chExt cx="2152650" cy="3383260"/>
          </a:xfrm>
        </p:grpSpPr>
        <p:pic>
          <p:nvPicPr>
            <p:cNvPr id="3075"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95675" y="1885950"/>
              <a:ext cx="2152650" cy="3086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09975" y="4869160"/>
              <a:ext cx="2038350" cy="4000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pSp>
      <p:sp>
        <p:nvSpPr>
          <p:cNvPr id="7" name="ZoneTexte 6"/>
          <p:cNvSpPr txBox="1"/>
          <p:nvPr/>
        </p:nvSpPr>
        <p:spPr>
          <a:xfrm>
            <a:off x="332298" y="4223990"/>
            <a:ext cx="4305448" cy="1077218"/>
          </a:xfrm>
          <a:prstGeom prst="rect">
            <a:avLst/>
          </a:prstGeom>
          <a:noFill/>
        </p:spPr>
        <p:txBody>
          <a:bodyPr wrap="square" rtlCol="0">
            <a:spAutoFit/>
          </a:bodyPr>
          <a:lstStyle/>
          <a:p>
            <a:r>
              <a:rPr lang="fr-FR" sz="1600" dirty="0">
                <a:solidFill>
                  <a:schemeClr val="bg1">
                    <a:lumMod val="50000"/>
                  </a:schemeClr>
                </a:solidFill>
              </a:rPr>
              <a:t>Mesure et enregistre automatiquement </a:t>
            </a:r>
          </a:p>
          <a:p>
            <a:r>
              <a:rPr lang="fr-FR" sz="1600" dirty="0">
                <a:solidFill>
                  <a:schemeClr val="bg1">
                    <a:lumMod val="50000"/>
                  </a:schemeClr>
                </a:solidFill>
              </a:rPr>
              <a:t>les données de glucose dans le liquide interstitiel pendant </a:t>
            </a:r>
            <a:r>
              <a:rPr lang="fr-FR" sz="1600" dirty="0">
                <a:solidFill>
                  <a:srgbClr val="DF5D35"/>
                </a:solidFill>
              </a:rPr>
              <a:t>14 jours sans calibration</a:t>
            </a:r>
            <a:r>
              <a:rPr lang="fr-FR" sz="1600" dirty="0">
                <a:solidFill>
                  <a:schemeClr val="bg1">
                    <a:lumMod val="50000"/>
                  </a:schemeClr>
                </a:solidFill>
              </a:rPr>
              <a:t>.</a:t>
            </a:r>
          </a:p>
          <a:p>
            <a:r>
              <a:rPr lang="fr-FR" sz="1600" dirty="0">
                <a:solidFill>
                  <a:schemeClr val="bg1">
                    <a:lumMod val="50000"/>
                  </a:schemeClr>
                </a:solidFill>
              </a:rPr>
              <a:t>Mémoire tampon de 8 heures.</a:t>
            </a:r>
          </a:p>
        </p:txBody>
      </p:sp>
      <p:sp>
        <p:nvSpPr>
          <p:cNvPr id="14" name="ZoneTexte 13"/>
          <p:cNvSpPr txBox="1"/>
          <p:nvPr/>
        </p:nvSpPr>
        <p:spPr>
          <a:xfrm>
            <a:off x="4972813" y="4223990"/>
            <a:ext cx="3822021" cy="584775"/>
          </a:xfrm>
          <a:prstGeom prst="rect">
            <a:avLst/>
          </a:prstGeom>
          <a:noFill/>
        </p:spPr>
        <p:txBody>
          <a:bodyPr wrap="square" rtlCol="0">
            <a:spAutoFit/>
          </a:bodyPr>
          <a:lstStyle/>
          <a:p>
            <a:r>
              <a:rPr lang="fr-FR" sz="1600" dirty="0">
                <a:solidFill>
                  <a:schemeClr val="bg1">
                    <a:lumMod val="50000"/>
                  </a:schemeClr>
                </a:solidFill>
              </a:rPr>
              <a:t>Enregistre les données de glucose sur 90 jours de façon rétrospective.</a:t>
            </a:r>
          </a:p>
        </p:txBody>
      </p:sp>
      <p:sp>
        <p:nvSpPr>
          <p:cNvPr id="12" name="Rectangle 11"/>
          <p:cNvSpPr/>
          <p:nvPr/>
        </p:nvSpPr>
        <p:spPr>
          <a:xfrm>
            <a:off x="7740352" y="6093296"/>
            <a:ext cx="129614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53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23364" y="309824"/>
            <a:ext cx="8493414" cy="682629"/>
          </a:xfrm>
        </p:spPr>
        <p:txBody>
          <a:bodyPr>
            <a:normAutofit/>
          </a:bodyPr>
          <a:lstStyle/>
          <a:p>
            <a:r>
              <a:rPr lang="fr-FR" sz="1939" dirty="0">
                <a:solidFill>
                  <a:schemeClr val="accent6"/>
                </a:solidFill>
                <a:latin typeface="HelveticaNeueLTStd-Bd"/>
                <a:cs typeface="HelveticaNeueLTStd-Bd"/>
              </a:rPr>
              <a:t>L’application </a:t>
            </a:r>
            <a:r>
              <a:rPr lang="fr-FR" sz="1939" dirty="0" err="1">
                <a:solidFill>
                  <a:schemeClr val="accent6"/>
                </a:solidFill>
                <a:latin typeface="HelveticaNeueLTStd-Bd"/>
                <a:cs typeface="HelveticaNeueLTStd-Bd"/>
              </a:rPr>
              <a:t>LibreLink</a:t>
            </a:r>
            <a:r>
              <a:rPr lang="fr-FR" sz="1939" dirty="0">
                <a:solidFill>
                  <a:schemeClr val="accent6"/>
                </a:solidFill>
                <a:latin typeface="HelveticaNeueLTStd-Bd"/>
                <a:cs typeface="HelveticaNeueLTStd-Bd"/>
              </a:rPr>
              <a:t> peut « remplacer » le lecteur FreeStyle Libre</a:t>
            </a:r>
            <a:r>
              <a:rPr lang="fr-FR" sz="1939" baseline="30000" dirty="0">
                <a:solidFill>
                  <a:schemeClr val="accent6"/>
                </a:solidFill>
                <a:latin typeface="HelveticaNeueLTStd-Bd"/>
                <a:cs typeface="HelveticaNeueLTStd-Bd"/>
              </a:rPr>
              <a:t>1,2</a:t>
            </a:r>
            <a:endParaRPr lang="fr-FR" sz="1939" baseline="30000" dirty="0">
              <a:solidFill>
                <a:schemeClr val="accent6"/>
              </a:solidFill>
              <a:latin typeface="HelveticaNeueLTStd-Bd"/>
              <a:ea typeface="+mn-ea"/>
              <a:cs typeface="HelveticaNeueLTStd-Bd"/>
            </a:endParaRPr>
          </a:p>
        </p:txBody>
      </p:sp>
      <p:pic>
        <p:nvPicPr>
          <p:cNvPr id="10" name="Picture 2" descr="logo abbott">
            <a:hlinkClick r:id="rId2"/>
          </p:cNvPr>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87537" y="6221528"/>
            <a:ext cx="1055077" cy="26376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47846" y="1581686"/>
            <a:ext cx="4236821" cy="419519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3" name="ZoneTexte 12"/>
          <p:cNvSpPr txBox="1"/>
          <p:nvPr/>
        </p:nvSpPr>
        <p:spPr>
          <a:xfrm>
            <a:off x="526171" y="985073"/>
            <a:ext cx="8316381" cy="603883"/>
          </a:xfrm>
          <a:prstGeom prst="rect">
            <a:avLst/>
          </a:prstGeom>
          <a:noFill/>
        </p:spPr>
        <p:txBody>
          <a:bodyPr wrap="square" rtlCol="0">
            <a:spAutoFit/>
          </a:bodyPr>
          <a:lstStyle/>
          <a:p>
            <a:r>
              <a:rPr lang="fr-FR" sz="1662" dirty="0">
                <a:solidFill>
                  <a:schemeClr val="bg1">
                    <a:lumMod val="50000"/>
                  </a:schemeClr>
                </a:solidFill>
                <a:latin typeface="HelveticaNeueLTStd-Lt"/>
                <a:cs typeface="Arial" pitchFamily="34" charset="0"/>
              </a:rPr>
              <a:t>Vous avez la liberté de scanner le capteur FreeStyle Libre en utilisant soit l’application </a:t>
            </a:r>
            <a:r>
              <a:rPr lang="fr-FR" sz="1662" dirty="0" err="1">
                <a:solidFill>
                  <a:schemeClr val="bg1">
                    <a:lumMod val="50000"/>
                  </a:schemeClr>
                </a:solidFill>
                <a:latin typeface="HelveticaNeueLTStd-Lt"/>
                <a:cs typeface="Arial" pitchFamily="34" charset="0"/>
              </a:rPr>
              <a:t>LibreLink</a:t>
            </a:r>
            <a:r>
              <a:rPr lang="fr-FR" sz="1662" dirty="0">
                <a:solidFill>
                  <a:schemeClr val="bg1">
                    <a:lumMod val="50000"/>
                  </a:schemeClr>
                </a:solidFill>
                <a:latin typeface="HelveticaNeueLTStd-Lt"/>
                <a:cs typeface="Arial" pitchFamily="34" charset="0"/>
              </a:rPr>
              <a:t> (sur </a:t>
            </a:r>
            <a:r>
              <a:rPr lang="fr-FR" sz="1662" dirty="0">
                <a:solidFill>
                  <a:schemeClr val="accent6"/>
                </a:solidFill>
                <a:latin typeface="HelveticaNeueLTStd-Lt"/>
                <a:cs typeface="Arial" pitchFamily="34" charset="0"/>
              </a:rPr>
              <a:t>Android ou </a:t>
            </a:r>
            <a:r>
              <a:rPr lang="fr-FR" sz="1662" dirty="0" err="1">
                <a:solidFill>
                  <a:schemeClr val="accent6"/>
                </a:solidFill>
                <a:latin typeface="HelveticaNeueLTStd-Lt"/>
                <a:cs typeface="Arial" pitchFamily="34" charset="0"/>
              </a:rPr>
              <a:t>iphone</a:t>
            </a:r>
            <a:r>
              <a:rPr lang="fr-FR" sz="1662" dirty="0">
                <a:solidFill>
                  <a:schemeClr val="accent6"/>
                </a:solidFill>
                <a:latin typeface="HelveticaNeueLTStd-Lt"/>
                <a:cs typeface="Arial" pitchFamily="34" charset="0"/>
              </a:rPr>
              <a:t> 6 et +)</a:t>
            </a:r>
            <a:r>
              <a:rPr lang="fr-FR" sz="1662" dirty="0">
                <a:solidFill>
                  <a:schemeClr val="bg1">
                    <a:lumMod val="50000"/>
                  </a:schemeClr>
                </a:solidFill>
                <a:latin typeface="HelveticaNeueLTStd-Lt"/>
                <a:cs typeface="Arial" pitchFamily="34" charset="0"/>
              </a:rPr>
              <a:t>, soit le lecteur FreeStyle Libre, soit les deux</a:t>
            </a:r>
            <a:r>
              <a:rPr lang="fr-FR" sz="1662" baseline="30000" dirty="0">
                <a:solidFill>
                  <a:schemeClr val="bg1">
                    <a:lumMod val="50000"/>
                  </a:schemeClr>
                </a:solidFill>
                <a:latin typeface="HelveticaNeueLTStd-Lt"/>
                <a:cs typeface="Arial" pitchFamily="34" charset="0"/>
              </a:rPr>
              <a:t>2</a:t>
            </a:r>
            <a:r>
              <a:rPr lang="fr-FR" sz="1662" dirty="0">
                <a:solidFill>
                  <a:schemeClr val="bg1">
                    <a:lumMod val="50000"/>
                  </a:schemeClr>
                </a:solidFill>
                <a:latin typeface="HelveticaNeueLTStd-Lt"/>
                <a:cs typeface="Arial" pitchFamily="34" charset="0"/>
              </a:rPr>
              <a:t>.</a:t>
            </a:r>
          </a:p>
        </p:txBody>
      </p:sp>
      <p:sp>
        <p:nvSpPr>
          <p:cNvPr id="7" name="object 5"/>
          <p:cNvSpPr txBox="1"/>
          <p:nvPr/>
        </p:nvSpPr>
        <p:spPr>
          <a:xfrm>
            <a:off x="967154" y="5786016"/>
            <a:ext cx="7129215" cy="794898"/>
          </a:xfrm>
          <a:prstGeom prst="rect">
            <a:avLst/>
          </a:prstGeom>
        </p:spPr>
        <p:txBody>
          <a:bodyPr vert="horz" wrap="square" lIns="0" tIns="0" rIns="0" bIns="0" rtlCol="0">
            <a:spAutoFit/>
          </a:bodyPr>
          <a:lstStyle/>
          <a:p>
            <a:r>
              <a:rPr lang="fr-FR" sz="738" dirty="0">
                <a:solidFill>
                  <a:srgbClr val="738081"/>
                </a:solidFill>
                <a:latin typeface="HelveticaNeueLTStd-Lt"/>
                <a:cs typeface="HelveticaNeueLTStd-Lt"/>
              </a:rPr>
              <a:t>1 L’application </a:t>
            </a:r>
            <a:r>
              <a:rPr lang="fr-FR" sz="738" dirty="0" err="1">
                <a:solidFill>
                  <a:srgbClr val="738081"/>
                </a:solidFill>
                <a:latin typeface="HelveticaNeueLTStd-Lt"/>
                <a:cs typeface="HelveticaNeueLTStd-Lt"/>
              </a:rPr>
              <a:t>LibreLink</a:t>
            </a:r>
            <a:r>
              <a:rPr lang="fr-FR" sz="738" dirty="0">
                <a:solidFill>
                  <a:srgbClr val="738081"/>
                </a:solidFill>
                <a:latin typeface="HelveticaNeueLTStd-Lt"/>
                <a:cs typeface="HelveticaNeueLTStd-Lt"/>
              </a:rPr>
              <a:t> et le lecteur FreeStyle Libre ont des fonctionnalités similaires mais non identiques. La réalisation d’un test par prélèvement au bout du doigt à l’aide d’un lecteur de glycémie est nécessaire au moment des fluctuations rapides de la glycémie où le taux de glucose dans le liquide interstitiel ne reflète pas toujours exactement le taux sanguin, ou si l’application </a:t>
            </a:r>
            <a:r>
              <a:rPr lang="fr-FR" sz="738" dirty="0" err="1">
                <a:solidFill>
                  <a:srgbClr val="738081"/>
                </a:solidFill>
                <a:latin typeface="HelveticaNeueLTStd-Lt"/>
                <a:cs typeface="HelveticaNeueLTStd-Lt"/>
              </a:rPr>
              <a:t>LibreLink</a:t>
            </a:r>
            <a:r>
              <a:rPr lang="fr-FR" sz="738" dirty="0">
                <a:solidFill>
                  <a:srgbClr val="738081"/>
                </a:solidFill>
                <a:latin typeface="HelveticaNeueLTStd-Lt"/>
                <a:cs typeface="HelveticaNeueLTStd-Lt"/>
              </a:rPr>
              <a:t> indique une hypoglycémie ou l’imminence d’une hypoglycémie, ou en cas de non-concordance des symptômes avec la lecture faite avec l’application </a:t>
            </a:r>
            <a:r>
              <a:rPr lang="fr-FR" sz="738" dirty="0" err="1">
                <a:solidFill>
                  <a:srgbClr val="738081"/>
                </a:solidFill>
                <a:latin typeface="HelveticaNeueLTStd-Lt"/>
                <a:cs typeface="HelveticaNeueLTStd-Lt"/>
              </a:rPr>
              <a:t>LibreLink</a:t>
            </a:r>
            <a:r>
              <a:rPr lang="fr-FR" sz="738" dirty="0">
                <a:solidFill>
                  <a:srgbClr val="738081"/>
                </a:solidFill>
                <a:latin typeface="HelveticaNeueLTStd-Lt"/>
                <a:cs typeface="HelveticaNeueLTStd-Lt"/>
              </a:rPr>
              <a:t>.</a:t>
            </a:r>
          </a:p>
          <a:p>
            <a:r>
              <a:rPr lang="fr-FR" sz="738" dirty="0">
                <a:solidFill>
                  <a:srgbClr val="738081"/>
                </a:solidFill>
                <a:latin typeface="HelveticaNeueLTStd-Lt"/>
                <a:cs typeface="HelveticaNeueLTStd-Lt"/>
              </a:rPr>
              <a:t>2 Le capteur FreeStyle Libre peut être activé avec le lecteur FreeStyle Libre ou avec l’application </a:t>
            </a:r>
            <a:r>
              <a:rPr lang="fr-FR" sz="738" dirty="0" err="1">
                <a:solidFill>
                  <a:srgbClr val="738081"/>
                </a:solidFill>
                <a:latin typeface="HelveticaNeueLTStd-Lt"/>
                <a:cs typeface="HelveticaNeueLTStd-Lt"/>
              </a:rPr>
              <a:t>LibreLink</a:t>
            </a:r>
            <a:r>
              <a:rPr lang="fr-FR" sz="738" dirty="0">
                <a:solidFill>
                  <a:srgbClr val="738081"/>
                </a:solidFill>
                <a:latin typeface="HelveticaNeueLTStd-Lt"/>
                <a:cs typeface="HelveticaNeueLTStd-Lt"/>
              </a:rPr>
              <a:t>. Une fois que le capteur est activé par le lecteur FreeStyle Libre, il est possible d’utiliser par la suite l’application </a:t>
            </a:r>
            <a:r>
              <a:rPr lang="fr-FR" sz="738" dirty="0" err="1">
                <a:solidFill>
                  <a:srgbClr val="738081"/>
                </a:solidFill>
                <a:latin typeface="HelveticaNeueLTStd-Lt"/>
                <a:cs typeface="HelveticaNeueLTStd-Lt"/>
              </a:rPr>
              <a:t>LibreLink</a:t>
            </a:r>
            <a:r>
              <a:rPr lang="fr-FR" sz="738" dirty="0">
                <a:solidFill>
                  <a:srgbClr val="738081"/>
                </a:solidFill>
                <a:latin typeface="HelveticaNeueLTStd-Lt"/>
                <a:cs typeface="HelveticaNeueLTStd-Lt"/>
              </a:rPr>
              <a:t> à condition de scanner le capteur avec l’application </a:t>
            </a:r>
            <a:r>
              <a:rPr lang="fr-FR" sz="738" dirty="0" err="1">
                <a:solidFill>
                  <a:srgbClr val="738081"/>
                </a:solidFill>
                <a:latin typeface="HelveticaNeueLTStd-Lt"/>
                <a:cs typeface="HelveticaNeueLTStd-Lt"/>
              </a:rPr>
              <a:t>LibreLink</a:t>
            </a:r>
            <a:r>
              <a:rPr lang="fr-FR" sz="738" dirty="0">
                <a:solidFill>
                  <a:srgbClr val="738081"/>
                </a:solidFill>
                <a:latin typeface="HelveticaNeueLTStd-Lt"/>
                <a:cs typeface="HelveticaNeueLTStd-Lt"/>
              </a:rPr>
              <a:t> dans un délai d’une heure après le démarrage du capteur.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078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7"/>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3536" b="21419"/>
          <a:stretch/>
        </p:blipFill>
        <p:spPr bwMode="auto">
          <a:xfrm>
            <a:off x="6178105" y="3191792"/>
            <a:ext cx="2965895" cy="169904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 name="Titre 1"/>
          <p:cNvSpPr>
            <a:spLocks noGrp="1"/>
          </p:cNvSpPr>
          <p:nvPr>
            <p:ph type="title"/>
          </p:nvPr>
        </p:nvSpPr>
        <p:spPr>
          <a:xfrm>
            <a:off x="202985" y="131630"/>
            <a:ext cx="8493414" cy="739515"/>
          </a:xfrm>
        </p:spPr>
        <p:txBody>
          <a:bodyPr>
            <a:normAutofit fontScale="90000"/>
          </a:bodyPr>
          <a:lstStyle/>
          <a:p>
            <a:r>
              <a:rPr lang="fr-FR" dirty="0"/>
              <a:t>Vivre avec le système FreeStyle Libre*</a:t>
            </a:r>
          </a:p>
        </p:txBody>
      </p:sp>
      <p:pic>
        <p:nvPicPr>
          <p:cNvPr id="1029"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563" y="919897"/>
            <a:ext cx="6242538" cy="2133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512" y="3225134"/>
            <a:ext cx="6330462" cy="22574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6464" r="7270"/>
          <a:stretch/>
        </p:blipFill>
        <p:spPr bwMode="auto">
          <a:xfrm>
            <a:off x="6092027" y="1056371"/>
            <a:ext cx="2953296" cy="21621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2133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a:xfrm>
            <a:off x="293148" y="263528"/>
            <a:ext cx="7903485" cy="739515"/>
          </a:xfrm>
        </p:spPr>
        <p:txBody>
          <a:bodyPr>
            <a:normAutofit fontScale="90000"/>
          </a:bodyPr>
          <a:lstStyle/>
          <a:p>
            <a:r>
              <a:rPr lang="fr-FR" dirty="0"/>
              <a:t>Le système </a:t>
            </a:r>
            <a:r>
              <a:rPr lang="fr-FR" dirty="0" err="1"/>
              <a:t>FreeStyle</a:t>
            </a:r>
            <a:r>
              <a:rPr lang="fr-FR" dirty="0"/>
              <a:t> Libre</a:t>
            </a:r>
          </a:p>
        </p:txBody>
      </p:sp>
      <p:pic>
        <p:nvPicPr>
          <p:cNvPr id="3074"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4720" y="2350084"/>
            <a:ext cx="2005031" cy="17831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ZoneTexte 6"/>
          <p:cNvSpPr txBox="1"/>
          <p:nvPr/>
        </p:nvSpPr>
        <p:spPr>
          <a:xfrm>
            <a:off x="242378" y="4224737"/>
            <a:ext cx="2347518" cy="1077218"/>
          </a:xfrm>
          <a:prstGeom prst="rect">
            <a:avLst/>
          </a:prstGeom>
          <a:noFill/>
        </p:spPr>
        <p:txBody>
          <a:bodyPr wrap="square" rtlCol="0">
            <a:spAutoFit/>
          </a:bodyPr>
          <a:lstStyle/>
          <a:p>
            <a:pPr marL="285750" indent="-285750">
              <a:buFont typeface="Arial"/>
              <a:buChar char="•"/>
            </a:pPr>
            <a:r>
              <a:rPr lang="fr-FR" sz="1600" dirty="0">
                <a:solidFill>
                  <a:prstClr val="white">
                    <a:lumMod val="50000"/>
                  </a:prstClr>
                </a:solidFill>
              </a:rPr>
              <a:t>Pas de calibration</a:t>
            </a:r>
          </a:p>
          <a:p>
            <a:pPr marL="285750" indent="-285750">
              <a:buFont typeface="Arial"/>
              <a:buChar char="•"/>
            </a:pPr>
            <a:r>
              <a:rPr lang="fr-FR" sz="1600" dirty="0">
                <a:solidFill>
                  <a:prstClr val="white">
                    <a:lumMod val="50000"/>
                  </a:prstClr>
                </a:solidFill>
              </a:rPr>
              <a:t>Durée d’utilisation de 14 jours</a:t>
            </a:r>
          </a:p>
          <a:p>
            <a:pPr marL="285750" indent="-285750">
              <a:buFont typeface="Arial"/>
              <a:buChar char="•"/>
            </a:pPr>
            <a:r>
              <a:rPr lang="fr-FR" sz="1600" dirty="0">
                <a:solidFill>
                  <a:prstClr val="white">
                    <a:lumMod val="50000"/>
                  </a:prstClr>
                </a:solidFill>
              </a:rPr>
              <a:t>Mémoire tampon 8 h</a:t>
            </a:r>
          </a:p>
        </p:txBody>
      </p:sp>
      <p:sp>
        <p:nvSpPr>
          <p:cNvPr id="10" name="ZoneTexte 9"/>
          <p:cNvSpPr txBox="1"/>
          <p:nvPr/>
        </p:nvSpPr>
        <p:spPr>
          <a:xfrm>
            <a:off x="1302480" y="6111837"/>
            <a:ext cx="4752528" cy="261610"/>
          </a:xfrm>
          <a:prstGeom prst="rect">
            <a:avLst/>
          </a:prstGeom>
          <a:noFill/>
        </p:spPr>
        <p:txBody>
          <a:bodyPr wrap="square" rtlCol="0">
            <a:spAutoFit/>
          </a:bodyPr>
          <a:lstStyle/>
          <a:p>
            <a:r>
              <a:rPr lang="fr-FR" sz="1100" dirty="0">
                <a:solidFill>
                  <a:prstClr val="white">
                    <a:lumMod val="50000"/>
                  </a:prstClr>
                </a:solidFill>
              </a:rPr>
              <a:t>** à partir de 4 ans</a:t>
            </a:r>
          </a:p>
        </p:txBody>
      </p:sp>
      <p:pic>
        <p:nvPicPr>
          <p:cNvPr id="26" name="Picture 12"/>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3547" t="9064" r="14037" b="7030"/>
          <a:stretch>
            <a:fillRect/>
          </a:stretch>
        </p:blipFill>
        <p:spPr bwMode="auto">
          <a:xfrm>
            <a:off x="3655557" y="2286231"/>
            <a:ext cx="1261593" cy="19069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6" name="ZoneTexte 35"/>
          <p:cNvSpPr txBox="1"/>
          <p:nvPr/>
        </p:nvSpPr>
        <p:spPr>
          <a:xfrm>
            <a:off x="2589896" y="4385517"/>
            <a:ext cx="3464852" cy="584775"/>
          </a:xfrm>
          <a:prstGeom prst="rect">
            <a:avLst/>
          </a:prstGeom>
          <a:noFill/>
        </p:spPr>
        <p:txBody>
          <a:bodyPr wrap="square" rtlCol="0">
            <a:spAutoFit/>
          </a:bodyPr>
          <a:lstStyle/>
          <a:p>
            <a:pPr marL="285750" indent="-285750">
              <a:buFont typeface="Arial"/>
              <a:buChar char="•"/>
            </a:pPr>
            <a:r>
              <a:rPr lang="fr-FR" sz="1600" dirty="0">
                <a:solidFill>
                  <a:prstClr val="white">
                    <a:lumMod val="50000"/>
                  </a:prstClr>
                </a:solidFill>
              </a:rPr>
              <a:t>Mémoire des données 90 jours</a:t>
            </a:r>
          </a:p>
          <a:p>
            <a:pPr marL="285750" indent="-285750">
              <a:buFont typeface="Arial"/>
              <a:buChar char="•"/>
            </a:pPr>
            <a:endParaRPr lang="fr-FR" sz="1600" dirty="0">
              <a:solidFill>
                <a:prstClr val="white">
                  <a:lumMod val="50000"/>
                </a:prstClr>
              </a:solidFill>
            </a:endParaRPr>
          </a:p>
        </p:txBody>
      </p:sp>
      <p:sp>
        <p:nvSpPr>
          <p:cNvPr id="6" name="ZoneTexte 5"/>
          <p:cNvSpPr txBox="1"/>
          <p:nvPr/>
        </p:nvSpPr>
        <p:spPr>
          <a:xfrm>
            <a:off x="474655" y="1357216"/>
            <a:ext cx="1416711" cy="369332"/>
          </a:xfrm>
          <a:prstGeom prst="rect">
            <a:avLst/>
          </a:prstGeom>
          <a:noFill/>
          <a:ln>
            <a:solidFill>
              <a:schemeClr val="tx1"/>
            </a:solidFill>
          </a:ln>
        </p:spPr>
        <p:txBody>
          <a:bodyPr wrap="none" rtlCol="0">
            <a:spAutoFit/>
          </a:bodyPr>
          <a:lstStyle/>
          <a:p>
            <a:pPr defTabSz="457200"/>
            <a:r>
              <a:rPr lang="fr-FR" dirty="0">
                <a:solidFill>
                  <a:prstClr val="black"/>
                </a:solidFill>
              </a:rPr>
              <a:t>Technologie </a:t>
            </a:r>
          </a:p>
        </p:txBody>
      </p:sp>
      <p:sp>
        <p:nvSpPr>
          <p:cNvPr id="40" name="ZoneTexte 39"/>
          <p:cNvSpPr txBox="1"/>
          <p:nvPr/>
        </p:nvSpPr>
        <p:spPr>
          <a:xfrm>
            <a:off x="3655557" y="1357216"/>
            <a:ext cx="1082974" cy="369332"/>
          </a:xfrm>
          <a:prstGeom prst="rect">
            <a:avLst/>
          </a:prstGeom>
          <a:noFill/>
          <a:ln>
            <a:solidFill>
              <a:schemeClr val="tx1"/>
            </a:solidFill>
          </a:ln>
        </p:spPr>
        <p:txBody>
          <a:bodyPr wrap="none" rtlCol="0">
            <a:spAutoFit/>
          </a:bodyPr>
          <a:lstStyle/>
          <a:p>
            <a:pPr defTabSz="457200"/>
            <a:r>
              <a:rPr lang="fr-FR" dirty="0">
                <a:solidFill>
                  <a:prstClr val="black"/>
                </a:solidFill>
              </a:rPr>
              <a:t>Patient** </a:t>
            </a:r>
          </a:p>
        </p:txBody>
      </p:sp>
      <p:sp>
        <p:nvSpPr>
          <p:cNvPr id="42" name="ZoneTexte 41"/>
          <p:cNvSpPr txBox="1"/>
          <p:nvPr/>
        </p:nvSpPr>
        <p:spPr>
          <a:xfrm>
            <a:off x="6755953" y="1357216"/>
            <a:ext cx="1839942" cy="369332"/>
          </a:xfrm>
          <a:prstGeom prst="rect">
            <a:avLst/>
          </a:prstGeom>
          <a:noFill/>
          <a:ln>
            <a:solidFill>
              <a:schemeClr val="tx1"/>
            </a:solidFill>
          </a:ln>
        </p:spPr>
        <p:txBody>
          <a:bodyPr wrap="none" rtlCol="0">
            <a:spAutoFit/>
          </a:bodyPr>
          <a:lstStyle/>
          <a:p>
            <a:pPr defTabSz="457200"/>
            <a:r>
              <a:rPr lang="fr-FR" dirty="0">
                <a:solidFill>
                  <a:prstClr val="black"/>
                </a:solidFill>
              </a:rPr>
              <a:t>Médecin/Patient </a:t>
            </a:r>
          </a:p>
        </p:txBody>
      </p:sp>
      <p:grpSp>
        <p:nvGrpSpPr>
          <p:cNvPr id="2" name="Group 3"/>
          <p:cNvGrpSpPr>
            <a:grpSpLocks/>
          </p:cNvGrpSpPr>
          <p:nvPr/>
        </p:nvGrpSpPr>
        <p:grpSpPr bwMode="auto">
          <a:xfrm>
            <a:off x="6263727" y="2260697"/>
            <a:ext cx="2759133" cy="1902125"/>
            <a:chOff x="2225000" y="2651761"/>
            <a:chExt cx="6585286" cy="3713538"/>
          </a:xfrm>
        </p:grpSpPr>
        <p:pic>
          <p:nvPicPr>
            <p:cNvPr id="44" name="Picture 9"/>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25000" y="2651761"/>
              <a:ext cx="6585286" cy="37135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45" name="Picture 13"/>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734563" y="3052587"/>
              <a:ext cx="3566159" cy="200787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grpSp>
      <p:sp>
        <p:nvSpPr>
          <p:cNvPr id="46" name="ZoneTexte 45"/>
          <p:cNvSpPr txBox="1"/>
          <p:nvPr/>
        </p:nvSpPr>
        <p:spPr>
          <a:xfrm>
            <a:off x="6158433" y="4385517"/>
            <a:ext cx="2916573" cy="1323439"/>
          </a:xfrm>
          <a:prstGeom prst="rect">
            <a:avLst/>
          </a:prstGeom>
          <a:noFill/>
        </p:spPr>
        <p:txBody>
          <a:bodyPr wrap="square" rtlCol="0">
            <a:spAutoFit/>
          </a:bodyPr>
          <a:lstStyle/>
          <a:p>
            <a:pPr marL="285750" indent="-285750">
              <a:buFont typeface="Arial"/>
              <a:buChar char="•"/>
            </a:pPr>
            <a:r>
              <a:rPr lang="fr-FR" sz="1600" dirty="0">
                <a:solidFill>
                  <a:srgbClr val="DF5D35"/>
                </a:solidFill>
              </a:rPr>
              <a:t>Logiciel médecin/patient</a:t>
            </a:r>
          </a:p>
          <a:p>
            <a:pPr marL="285750" indent="-285750">
              <a:buFont typeface="Arial"/>
              <a:buChar char="•"/>
            </a:pPr>
            <a:r>
              <a:rPr lang="fr-FR" sz="1600" dirty="0">
                <a:solidFill>
                  <a:srgbClr val="DF5D35"/>
                </a:solidFill>
              </a:rPr>
              <a:t>Téléchargement des données du lecteur</a:t>
            </a:r>
          </a:p>
          <a:p>
            <a:pPr marL="285750" indent="-285750">
              <a:buFont typeface="Arial"/>
              <a:buChar char="•"/>
            </a:pPr>
            <a:r>
              <a:rPr lang="fr-FR" sz="1600" dirty="0">
                <a:solidFill>
                  <a:srgbClr val="DF5D35"/>
                </a:solidFill>
              </a:rPr>
              <a:t>Analyse des profils glycémique complet </a:t>
            </a:r>
          </a:p>
        </p:txBody>
      </p:sp>
      <p:sp>
        <p:nvSpPr>
          <p:cNvPr id="35" name="Flèche vers la droite 34"/>
          <p:cNvSpPr/>
          <p:nvPr/>
        </p:nvSpPr>
        <p:spPr>
          <a:xfrm>
            <a:off x="1891366" y="3059592"/>
            <a:ext cx="849436" cy="3466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48" name="Flèche vers la droite 47"/>
          <p:cNvSpPr/>
          <p:nvPr/>
        </p:nvSpPr>
        <p:spPr>
          <a:xfrm>
            <a:off x="5733715" y="3065833"/>
            <a:ext cx="849436" cy="3466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3690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BIGDATA</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50% des patients font &gt; 10scan/j</a:t>
            </a:r>
          </a:p>
          <a:p>
            <a:pPr>
              <a:buNone/>
            </a:pPr>
            <a:r>
              <a:rPr lang="fr-FR" dirty="0" smtClean="0"/>
              <a:t>Plus il y a de scan, plus on passe de temps dans la cible et moins on passe de temps en hypoglycémie.</a:t>
            </a:r>
          </a:p>
          <a:p>
            <a:pPr>
              <a:buNone/>
            </a:pPr>
            <a:r>
              <a:rPr lang="fr-FR" dirty="0" smtClean="0"/>
              <a:t>Diminution significative du temps passé en hypo dès les 3 premiers jours du 1</a:t>
            </a:r>
            <a:r>
              <a:rPr lang="fr-FR" baseline="30000" dirty="0" smtClean="0"/>
              <a:t>er</a:t>
            </a:r>
            <a:r>
              <a:rPr lang="fr-FR" dirty="0" smtClean="0"/>
              <a:t> capteur.( Données Abbott)</a:t>
            </a:r>
          </a:p>
          <a:p>
            <a:pPr>
              <a:buNone/>
            </a:pPr>
            <a:r>
              <a:rPr lang="fr-FR" dirty="0" smtClean="0"/>
              <a:t>L’observance à la surveillance glycémique reste toujours la clé de la réussite.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Comprendre les résultats de glucose</a:t>
            </a: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FreeStyle</a:t>
            </a:r>
            <a:r>
              <a:rPr lang="fr-FR" dirty="0" smtClean="0"/>
              <a:t>  Libre</a:t>
            </a:r>
            <a:endParaRPr lang="fr-FR" dirty="0"/>
          </a:p>
        </p:txBody>
      </p:sp>
      <p:sp>
        <p:nvSpPr>
          <p:cNvPr id="3" name="Espace réservé du contenu 2"/>
          <p:cNvSpPr>
            <a:spLocks noGrp="1"/>
          </p:cNvSpPr>
          <p:nvPr>
            <p:ph idx="1"/>
          </p:nvPr>
        </p:nvSpPr>
        <p:spPr/>
        <p:txBody>
          <a:bodyPr/>
          <a:lstStyle/>
          <a:p>
            <a:r>
              <a:rPr lang="fr-FR" dirty="0" smtClean="0"/>
              <a:t>1</a:t>
            </a:r>
            <a:r>
              <a:rPr lang="fr-FR" baseline="30000" dirty="0" smtClean="0"/>
              <a:t>ère</a:t>
            </a:r>
            <a:r>
              <a:rPr lang="fr-FR" dirty="0" smtClean="0"/>
              <a:t> mesure continue du glucose prise en charge en Europe et en France ( 2017)</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0"/>
          <p:cNvSpPr>
            <a:spLocks noGrp="1" noChangeArrowheads="1"/>
          </p:cNvSpPr>
          <p:nvPr>
            <p:ph type="title"/>
          </p:nvPr>
        </p:nvSpPr>
        <p:spPr>
          <a:xfrm>
            <a:off x="257016" y="295835"/>
            <a:ext cx="8102121" cy="739515"/>
          </a:xfrm>
        </p:spPr>
        <p:txBody>
          <a:bodyPr>
            <a:noAutofit/>
          </a:bodyPr>
          <a:lstStyle/>
          <a:p>
            <a:pPr>
              <a:lnSpc>
                <a:spcPct val="100000"/>
              </a:lnSpc>
            </a:pPr>
            <a:r>
              <a:rPr lang="fr-FR" sz="3600" dirty="0"/>
              <a:t>L’autosurveillance avec FreeStyle Libre</a:t>
            </a:r>
            <a:endParaRPr lang="en-US" sz="3600" dirty="0"/>
          </a:p>
        </p:txBody>
      </p:sp>
      <p:sp>
        <p:nvSpPr>
          <p:cNvPr id="41" name="Rectangle 40"/>
          <p:cNvSpPr/>
          <p:nvPr/>
        </p:nvSpPr>
        <p:spPr>
          <a:xfrm>
            <a:off x="1002324" y="6261735"/>
            <a:ext cx="6805246" cy="40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prstClr val="white">
                    <a:lumMod val="50000"/>
                  </a:prstClr>
                </a:solidFill>
                <a:cs typeface="Arial" pitchFamily="34" charset="0"/>
              </a:rPr>
              <a:t>* La flèche de tendance du taux de glucose peut ne pas toujours apparaître avec le résultat du patient.</a:t>
            </a:r>
          </a:p>
        </p:txBody>
      </p:sp>
      <p:sp>
        <p:nvSpPr>
          <p:cNvPr id="10" name="Rectangle 9"/>
          <p:cNvSpPr/>
          <p:nvPr/>
        </p:nvSpPr>
        <p:spPr>
          <a:xfrm>
            <a:off x="224688" y="1318077"/>
            <a:ext cx="8809142" cy="338554"/>
          </a:xfrm>
          <a:prstGeom prst="rect">
            <a:avLst/>
          </a:prstGeom>
        </p:spPr>
        <p:txBody>
          <a:bodyPr wrap="square">
            <a:spAutoFit/>
          </a:bodyPr>
          <a:lstStyle/>
          <a:p>
            <a:r>
              <a:rPr lang="fr-FR" sz="1600" b="1" dirty="0">
                <a:solidFill>
                  <a:schemeClr val="bg1">
                    <a:lumMod val="50000"/>
                  </a:schemeClr>
                </a:solidFill>
              </a:rPr>
              <a:t>A chaque scan du capteur, le lecteur affiche plusieurs données :</a:t>
            </a:r>
          </a:p>
        </p:txBody>
      </p:sp>
      <p:sp>
        <p:nvSpPr>
          <p:cNvPr id="2" name="Rectangle 1"/>
          <p:cNvSpPr/>
          <p:nvPr/>
        </p:nvSpPr>
        <p:spPr>
          <a:xfrm>
            <a:off x="3414933" y="5245735"/>
            <a:ext cx="3602619" cy="4416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3" name="Groupe 5"/>
          <p:cNvGrpSpPr/>
          <p:nvPr/>
        </p:nvGrpSpPr>
        <p:grpSpPr>
          <a:xfrm>
            <a:off x="83367" y="1858381"/>
            <a:ext cx="7631723" cy="3829050"/>
            <a:chOff x="414164" y="2058406"/>
            <a:chExt cx="8267700" cy="3829050"/>
          </a:xfrm>
        </p:grpSpPr>
        <p:pic>
          <p:nvPicPr>
            <p:cNvPr id="614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4164" y="2058406"/>
              <a:ext cx="8267700" cy="38290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4" name="ZoneTexte 3"/>
            <p:cNvSpPr txBox="1"/>
            <p:nvPr/>
          </p:nvSpPr>
          <p:spPr>
            <a:xfrm>
              <a:off x="4023360" y="4754880"/>
              <a:ext cx="3764280" cy="113257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fr-FR" sz="1600" dirty="0">
                  <a:solidFill>
                    <a:schemeClr val="tx1">
                      <a:lumMod val="65000"/>
                      <a:lumOff val="35000"/>
                    </a:schemeClr>
                  </a:solidFill>
                </a:rPr>
                <a:t>Utile pour analyser la période nocturne ou l’impact d’une activité sportive, repas…</a:t>
              </a:r>
            </a:p>
            <a:p>
              <a:endParaRPr lang="fr-FR" sz="1600" dirty="0">
                <a:solidFill>
                  <a:schemeClr val="tx1">
                    <a:lumMod val="65000"/>
                    <a:lumOff val="35000"/>
                  </a:schemeClr>
                </a:solidFill>
              </a:endParaRPr>
            </a:p>
          </p:txBody>
        </p:sp>
      </p:grpSp>
      <p:pic>
        <p:nvPicPr>
          <p:cNvPr id="34" name="Picture 1" descr="Cropped_Chart-01.png"/>
          <p:cNvPicPr>
            <a:picLocks noChangeAspect="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449" t="68550" r="3718" b="3566"/>
          <a:stretch/>
        </p:blipFill>
        <p:spPr>
          <a:xfrm>
            <a:off x="4581244" y="5245736"/>
            <a:ext cx="1142094" cy="542661"/>
          </a:xfrm>
          <a:prstGeom prst="rect">
            <a:avLst/>
          </a:prstGeom>
          <a:ln>
            <a:solidFill>
              <a:schemeClr val="tx1"/>
            </a:solidFill>
          </a:ln>
        </p:spPr>
      </p:pic>
      <p:sp>
        <p:nvSpPr>
          <p:cNvPr id="5" name="Ellipse 4"/>
          <p:cNvSpPr/>
          <p:nvPr/>
        </p:nvSpPr>
        <p:spPr>
          <a:xfrm>
            <a:off x="7605346" y="2152651"/>
            <a:ext cx="1134208" cy="1209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14</a:t>
            </a:r>
            <a:r>
              <a:rPr lang="fr-FR" dirty="0"/>
              <a:t> </a:t>
            </a:r>
          </a:p>
          <a:p>
            <a:pPr algn="ctr"/>
            <a:r>
              <a:rPr lang="fr-FR" dirty="0"/>
              <a:t>jours</a:t>
            </a:r>
          </a:p>
        </p:txBody>
      </p:sp>
      <p:sp>
        <p:nvSpPr>
          <p:cNvPr id="13" name="Ellipse 12"/>
          <p:cNvSpPr/>
          <p:nvPr/>
        </p:nvSpPr>
        <p:spPr>
          <a:xfrm>
            <a:off x="7605346" y="3573782"/>
            <a:ext cx="1134208" cy="1209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0</a:t>
            </a:r>
          </a:p>
          <a:p>
            <a:pPr algn="ctr"/>
            <a:endParaRPr lang="fr-FR" sz="1400" b="1" dirty="0"/>
          </a:p>
          <a:p>
            <a:pPr algn="ctr"/>
            <a:endParaRPr lang="fr-FR" sz="900" dirty="0"/>
          </a:p>
        </p:txBody>
      </p:sp>
      <p:cxnSp>
        <p:nvCxnSpPr>
          <p:cNvPr id="9" name="Connecteur droit 8"/>
          <p:cNvCxnSpPr>
            <a:stCxn id="5" idx="4"/>
            <a:endCxn id="13" idx="0"/>
          </p:cNvCxnSpPr>
          <p:nvPr/>
        </p:nvCxnSpPr>
        <p:spPr>
          <a:xfrm>
            <a:off x="8172450" y="3362326"/>
            <a:ext cx="0" cy="211457"/>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605345" y="4086225"/>
            <a:ext cx="1134208" cy="338554"/>
          </a:xfrm>
          <a:prstGeom prst="rect">
            <a:avLst/>
          </a:prstGeom>
          <a:noFill/>
        </p:spPr>
        <p:txBody>
          <a:bodyPr wrap="square" rtlCol="0">
            <a:spAutoFit/>
          </a:bodyPr>
          <a:lstStyle/>
          <a:p>
            <a:pPr algn="ctr"/>
            <a:r>
              <a:rPr lang="fr-FR" sz="1600" dirty="0">
                <a:solidFill>
                  <a:schemeClr val="bg1"/>
                </a:solidFill>
              </a:rPr>
              <a:t>calibration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8206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Qu’indiquent les flèches de tendance?*</a:t>
            </a:r>
          </a:p>
        </p:txBody>
      </p:sp>
      <p:grpSp>
        <p:nvGrpSpPr>
          <p:cNvPr id="2" name="Group 1"/>
          <p:cNvGrpSpPr/>
          <p:nvPr/>
        </p:nvGrpSpPr>
        <p:grpSpPr bwMode="auto">
          <a:xfrm>
            <a:off x="827584" y="1411572"/>
            <a:ext cx="648072" cy="718907"/>
            <a:chOff x="1587" y="74613"/>
            <a:chExt cx="399438" cy="330022"/>
          </a:xfrm>
        </p:grpSpPr>
        <p:sp>
          <p:nvSpPr>
            <p:cNvPr id="42" name="object 10"/>
            <p:cNvSpPr>
              <a:spLocks/>
            </p:cNvSpPr>
            <p:nvPr/>
          </p:nvSpPr>
          <p:spPr bwMode="auto">
            <a:xfrm>
              <a:off x="85617" y="80763"/>
              <a:ext cx="231254" cy="323872"/>
            </a:xfrm>
            <a:custGeom>
              <a:avLst/>
              <a:gdLst>
                <a:gd name="T0" fmla="*/ 52764 w 250825"/>
                <a:gd name="T1" fmla="*/ 7091 h 339725"/>
                <a:gd name="T2" fmla="*/ 28919 w 250825"/>
                <a:gd name="T3" fmla="*/ 7091 h 339725"/>
                <a:gd name="T4" fmla="*/ 29172 w 250825"/>
                <a:gd name="T5" fmla="*/ 17839 h 339725"/>
                <a:gd name="T6" fmla="*/ 30694 w 250825"/>
                <a:gd name="T7" fmla="*/ 18462 h 339725"/>
                <a:gd name="T8" fmla="*/ 34057 w 250825"/>
                <a:gd name="T9" fmla="*/ 19140 h 339725"/>
                <a:gd name="T10" fmla="*/ 37590 w 250825"/>
                <a:gd name="T11" fmla="*/ 19405 h 339725"/>
                <a:gd name="T12" fmla="*/ 42525 w 250825"/>
                <a:gd name="T13" fmla="*/ 19480 h 339725"/>
                <a:gd name="T14" fmla="*/ 46346 w 250825"/>
                <a:gd name="T15" fmla="*/ 19267 h 339725"/>
                <a:gd name="T16" fmla="*/ 49937 w 250825"/>
                <a:gd name="T17" fmla="*/ 18779 h 339725"/>
                <a:gd name="T18" fmla="*/ 52052 w 250825"/>
                <a:gd name="T19" fmla="*/ 18148 h 339725"/>
                <a:gd name="T20" fmla="*/ 52756 w 250825"/>
                <a:gd name="T21" fmla="*/ 17405 h 339725"/>
                <a:gd name="T22" fmla="*/ 52764 w 250825"/>
                <a:gd name="T23" fmla="*/ 7091 h 339725"/>
                <a:gd name="T24" fmla="*/ 40804 w 250825"/>
                <a:gd name="T25" fmla="*/ 0 h 339725"/>
                <a:gd name="T26" fmla="*/ 4058 w 250825"/>
                <a:gd name="T27" fmla="*/ 5766 h 339725"/>
                <a:gd name="T28" fmla="*/ 2784 w 250825"/>
                <a:gd name="T29" fmla="*/ 5961 h 339725"/>
                <a:gd name="T30" fmla="*/ 1798 w 250825"/>
                <a:gd name="T31" fmla="*/ 6193 h 339725"/>
                <a:gd name="T32" fmla="*/ 1073 w 250825"/>
                <a:gd name="T33" fmla="*/ 6463 h 339725"/>
                <a:gd name="T34" fmla="*/ 369 w 250825"/>
                <a:gd name="T35" fmla="*/ 6733 h 339725"/>
                <a:gd name="T36" fmla="*/ 0 w 250825"/>
                <a:gd name="T37" fmla="*/ 7022 h 339725"/>
                <a:gd name="T38" fmla="*/ 6 w 250825"/>
                <a:gd name="T39" fmla="*/ 7376 h 339725"/>
                <a:gd name="T40" fmla="*/ 800 w 250825"/>
                <a:gd name="T41" fmla="*/ 8106 h 339725"/>
                <a:gd name="T42" fmla="*/ 3006 w 250825"/>
                <a:gd name="T43" fmla="*/ 8733 h 339725"/>
                <a:gd name="T44" fmla="*/ 5006 w 250825"/>
                <a:gd name="T45" fmla="*/ 9133 h 339725"/>
                <a:gd name="T46" fmla="*/ 7379 w 250825"/>
                <a:gd name="T47" fmla="*/ 9331 h 339725"/>
                <a:gd name="T48" fmla="*/ 11581 w 250825"/>
                <a:gd name="T49" fmla="*/ 9331 h 339725"/>
                <a:gd name="T50" fmla="*/ 13002 w 250825"/>
                <a:gd name="T51" fmla="*/ 9276 h 339725"/>
                <a:gd name="T52" fmla="*/ 14500 w 250825"/>
                <a:gd name="T53" fmla="*/ 9159 h 339725"/>
                <a:gd name="T54" fmla="*/ 15915 w 250825"/>
                <a:gd name="T55" fmla="*/ 9054 h 339725"/>
                <a:gd name="T56" fmla="*/ 17319 w 250825"/>
                <a:gd name="T57" fmla="*/ 8885 h 339725"/>
                <a:gd name="T58" fmla="*/ 18665 w 250825"/>
                <a:gd name="T59" fmla="*/ 8663 h 339725"/>
                <a:gd name="T60" fmla="*/ 28919 w 250825"/>
                <a:gd name="T61" fmla="*/ 7091 h 339725"/>
                <a:gd name="T62" fmla="*/ 81679 w 250825"/>
                <a:gd name="T63" fmla="*/ 7091 h 339725"/>
                <a:gd name="T64" fmla="*/ 81671 w 250825"/>
                <a:gd name="T65" fmla="*/ 7022 h 339725"/>
                <a:gd name="T66" fmla="*/ 81331 w 250825"/>
                <a:gd name="T67" fmla="*/ 6746 h 339725"/>
                <a:gd name="T68" fmla="*/ 79944 w 250825"/>
                <a:gd name="T69" fmla="*/ 6212 h 339725"/>
                <a:gd name="T70" fmla="*/ 78931 w 250825"/>
                <a:gd name="T71" fmla="*/ 5976 h 339725"/>
                <a:gd name="T72" fmla="*/ 77630 w 250825"/>
                <a:gd name="T73" fmla="*/ 5766 h 339725"/>
                <a:gd name="T74" fmla="*/ 40804 w 250825"/>
                <a:gd name="T75" fmla="*/ 0 h 339725"/>
                <a:gd name="T76" fmla="*/ 81679 w 250825"/>
                <a:gd name="T77" fmla="*/ 7091 h 339725"/>
                <a:gd name="T78" fmla="*/ 52764 w 250825"/>
                <a:gd name="T79" fmla="*/ 7091 h 339725"/>
                <a:gd name="T80" fmla="*/ 62902 w 250825"/>
                <a:gd name="T81" fmla="*/ 8878 h 339725"/>
                <a:gd name="T82" fmla="*/ 64315 w 250825"/>
                <a:gd name="T83" fmla="*/ 9043 h 339725"/>
                <a:gd name="T84" fmla="*/ 65909 w 250825"/>
                <a:gd name="T85" fmla="*/ 9162 h 339725"/>
                <a:gd name="T86" fmla="*/ 67433 w 250825"/>
                <a:gd name="T87" fmla="*/ 9273 h 339725"/>
                <a:gd name="T88" fmla="*/ 69044 w 250825"/>
                <a:gd name="T89" fmla="*/ 9331 h 339725"/>
                <a:gd name="T90" fmla="*/ 71310 w 250825"/>
                <a:gd name="T91" fmla="*/ 9329 h 339725"/>
                <a:gd name="T92" fmla="*/ 75276 w 250825"/>
                <a:gd name="T93" fmla="*/ 9159 h 339725"/>
                <a:gd name="T94" fmla="*/ 78803 w 250825"/>
                <a:gd name="T95" fmla="*/ 8697 h 339725"/>
                <a:gd name="T96" fmla="*/ 80958 w 250825"/>
                <a:gd name="T97" fmla="*/ 8072 h 339725"/>
                <a:gd name="T98" fmla="*/ 81679 w 250825"/>
                <a:gd name="T99" fmla="*/ 7326 h 339725"/>
                <a:gd name="T100" fmla="*/ 81679 w 250825"/>
                <a:gd name="T101" fmla="*/ 7091 h 3397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0825" h="339725">
                  <a:moveTo>
                    <a:pt x="161810" y="123558"/>
                  </a:moveTo>
                  <a:lnTo>
                    <a:pt x="88684" y="123558"/>
                  </a:lnTo>
                  <a:lnTo>
                    <a:pt x="89459" y="310783"/>
                  </a:lnTo>
                  <a:lnTo>
                    <a:pt x="94130" y="321647"/>
                  </a:lnTo>
                  <a:lnTo>
                    <a:pt x="104443" y="333445"/>
                  </a:lnTo>
                  <a:lnTo>
                    <a:pt x="115279" y="338069"/>
                  </a:lnTo>
                  <a:lnTo>
                    <a:pt x="130409" y="339374"/>
                  </a:lnTo>
                  <a:lnTo>
                    <a:pt x="142127" y="335671"/>
                  </a:lnTo>
                  <a:lnTo>
                    <a:pt x="153139" y="327167"/>
                  </a:lnTo>
                  <a:lnTo>
                    <a:pt x="159626" y="316172"/>
                  </a:lnTo>
                  <a:lnTo>
                    <a:pt x="161785" y="303225"/>
                  </a:lnTo>
                  <a:lnTo>
                    <a:pt x="161810" y="123558"/>
                  </a:lnTo>
                  <a:close/>
                </a:path>
                <a:path w="250825" h="339725">
                  <a:moveTo>
                    <a:pt x="125133" y="0"/>
                  </a:moveTo>
                  <a:lnTo>
                    <a:pt x="12446" y="100469"/>
                  </a:lnTo>
                  <a:lnTo>
                    <a:pt x="8534" y="103860"/>
                  </a:lnTo>
                  <a:lnTo>
                    <a:pt x="5511" y="107899"/>
                  </a:lnTo>
                  <a:lnTo>
                    <a:pt x="3289" y="112585"/>
                  </a:lnTo>
                  <a:lnTo>
                    <a:pt x="1130" y="117309"/>
                  </a:lnTo>
                  <a:lnTo>
                    <a:pt x="0" y="122326"/>
                  </a:lnTo>
                  <a:lnTo>
                    <a:pt x="8" y="128494"/>
                  </a:lnTo>
                  <a:lnTo>
                    <a:pt x="2453" y="141210"/>
                  </a:lnTo>
                  <a:lnTo>
                    <a:pt x="9220" y="152158"/>
                  </a:lnTo>
                  <a:lnTo>
                    <a:pt x="15354" y="159118"/>
                  </a:lnTo>
                  <a:lnTo>
                    <a:pt x="22631" y="162572"/>
                  </a:lnTo>
                  <a:lnTo>
                    <a:pt x="35515" y="162560"/>
                  </a:lnTo>
                  <a:lnTo>
                    <a:pt x="39878" y="161594"/>
                  </a:lnTo>
                  <a:lnTo>
                    <a:pt x="44463" y="159567"/>
                  </a:lnTo>
                  <a:lnTo>
                    <a:pt x="48806" y="157734"/>
                  </a:lnTo>
                  <a:lnTo>
                    <a:pt x="53111" y="154787"/>
                  </a:lnTo>
                  <a:lnTo>
                    <a:pt x="57238" y="150926"/>
                  </a:lnTo>
                  <a:lnTo>
                    <a:pt x="88684" y="123558"/>
                  </a:lnTo>
                  <a:lnTo>
                    <a:pt x="250482" y="123558"/>
                  </a:lnTo>
                  <a:lnTo>
                    <a:pt x="250454" y="122326"/>
                  </a:lnTo>
                  <a:lnTo>
                    <a:pt x="249415" y="117538"/>
                  </a:lnTo>
                  <a:lnTo>
                    <a:pt x="245160" y="108229"/>
                  </a:lnTo>
                  <a:lnTo>
                    <a:pt x="242062" y="104101"/>
                  </a:lnTo>
                  <a:lnTo>
                    <a:pt x="238061" y="100469"/>
                  </a:lnTo>
                  <a:lnTo>
                    <a:pt x="125133" y="0"/>
                  </a:lnTo>
                  <a:close/>
                </a:path>
                <a:path w="250825" h="339725">
                  <a:moveTo>
                    <a:pt x="250482" y="123558"/>
                  </a:moveTo>
                  <a:lnTo>
                    <a:pt x="161810" y="123558"/>
                  </a:lnTo>
                  <a:lnTo>
                    <a:pt x="192900" y="154673"/>
                  </a:lnTo>
                  <a:lnTo>
                    <a:pt x="197231" y="157543"/>
                  </a:lnTo>
                  <a:lnTo>
                    <a:pt x="202116" y="159626"/>
                  </a:lnTo>
                  <a:lnTo>
                    <a:pt x="206794" y="161556"/>
                  </a:lnTo>
                  <a:lnTo>
                    <a:pt x="211734" y="162560"/>
                  </a:lnTo>
                  <a:lnTo>
                    <a:pt x="218682" y="162529"/>
                  </a:lnTo>
                  <a:lnTo>
                    <a:pt x="230846" y="159567"/>
                  </a:lnTo>
                  <a:lnTo>
                    <a:pt x="241661" y="151500"/>
                  </a:lnTo>
                  <a:lnTo>
                    <a:pt x="248268" y="140630"/>
                  </a:lnTo>
                  <a:lnTo>
                    <a:pt x="250482" y="127635"/>
                  </a:lnTo>
                  <a:lnTo>
                    <a:pt x="250482" y="123558"/>
                  </a:lnTo>
                  <a:close/>
                </a:path>
              </a:pathLst>
            </a:custGeom>
            <a:solidFill>
              <a:srgbClr val="231F2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sp>
          <p:nvSpPr>
            <p:cNvPr id="43" name="object 11"/>
            <p:cNvSpPr>
              <a:spLocks/>
            </p:cNvSpPr>
            <p:nvPr/>
          </p:nvSpPr>
          <p:spPr bwMode="auto">
            <a:xfrm>
              <a:off x="1587" y="74613"/>
              <a:ext cx="399438" cy="327689"/>
            </a:xfrm>
            <a:custGeom>
              <a:avLst/>
              <a:gdLst>
                <a:gd name="T0" fmla="*/ 0 w 433069"/>
                <a:gd name="T1" fmla="*/ 830 h 433069"/>
                <a:gd name="T2" fmla="*/ 141097 w 433069"/>
                <a:gd name="T3" fmla="*/ 830 h 433069"/>
                <a:gd name="T4" fmla="*/ 141097 w 433069"/>
                <a:gd name="T5" fmla="*/ 0 h 433069"/>
                <a:gd name="T6" fmla="*/ 0 w 433069"/>
                <a:gd name="T7" fmla="*/ 0 h 433069"/>
                <a:gd name="T8" fmla="*/ 0 w 433069"/>
                <a:gd name="T9" fmla="*/ 830 h 433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069" h="433069">
                  <a:moveTo>
                    <a:pt x="0" y="432688"/>
                  </a:moveTo>
                  <a:lnTo>
                    <a:pt x="432688" y="432688"/>
                  </a:lnTo>
                  <a:lnTo>
                    <a:pt x="432688" y="0"/>
                  </a:lnTo>
                  <a:lnTo>
                    <a:pt x="0" y="0"/>
                  </a:lnTo>
                  <a:lnTo>
                    <a:pt x="0" y="432688"/>
                  </a:lnTo>
                  <a:close/>
                </a:path>
              </a:pathLst>
            </a:custGeom>
            <a:noFill/>
            <a:ln w="3810">
              <a:solidFill>
                <a:srgbClr val="73808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grpSp>
      <p:sp>
        <p:nvSpPr>
          <p:cNvPr id="23" name="object 14"/>
          <p:cNvSpPr txBox="1">
            <a:spLocks noChangeArrowheads="1"/>
          </p:cNvSpPr>
          <p:nvPr/>
        </p:nvSpPr>
        <p:spPr bwMode="auto">
          <a:xfrm>
            <a:off x="2627784" y="1450291"/>
            <a:ext cx="6093272" cy="82658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tIns="0" rIns="0" bIns="0">
            <a:noAutofit/>
          </a:bodyPr>
          <a:lstStyle/>
          <a:p>
            <a:pPr eaLnBrk="0" fontAlgn="base" hangingPunct="0">
              <a:spcAft>
                <a:spcPts val="0"/>
              </a:spcAft>
            </a:pPr>
            <a:r>
              <a:rPr lang="fr-FR" sz="1400" b="1" kern="1200" dirty="0">
                <a:solidFill>
                  <a:srgbClr val="F18B20"/>
                </a:solidFill>
                <a:effectLst/>
                <a:latin typeface="HelveticaNeueLTStd-Lt"/>
                <a:ea typeface="HelveticaNeueLTStd-Lt"/>
                <a:cs typeface="HelveticaNeueLTStd-Lt"/>
              </a:rPr>
              <a:t>Le taux de glucose augmente rapidement</a:t>
            </a:r>
            <a:endParaRPr lang="fr-FR" sz="1400" dirty="0">
              <a:effectLst/>
              <a:latin typeface="Times New Roman"/>
              <a:ea typeface="Times New Roman"/>
            </a:endParaRPr>
          </a:p>
          <a:p>
            <a:pPr eaLnBrk="0" fontAlgn="base" hangingPunct="0">
              <a:spcBef>
                <a:spcPts val="275"/>
              </a:spcBef>
              <a:spcAft>
                <a:spcPts val="0"/>
              </a:spcAft>
            </a:pPr>
            <a:r>
              <a:rPr lang="fr-FR" sz="1400" b="1" kern="1200" dirty="0">
                <a:solidFill>
                  <a:srgbClr val="738081"/>
                </a:solidFill>
                <a:effectLst/>
                <a:latin typeface="HelveticaNeueLTStd-Lt"/>
                <a:ea typeface="HelveticaNeueLTStd-Lt"/>
                <a:cs typeface="HelveticaNeueLTStd-Lt"/>
              </a:rPr>
              <a:t>(plus de 2 mg/</a:t>
            </a:r>
            <a:r>
              <a:rPr lang="fr-FR" sz="1400" b="1" kern="1200" dirty="0" err="1">
                <a:solidFill>
                  <a:srgbClr val="738081"/>
                </a:solidFill>
                <a:effectLst/>
                <a:latin typeface="HelveticaNeueLTStd-Lt"/>
                <a:ea typeface="HelveticaNeueLTStd-Lt"/>
                <a:cs typeface="HelveticaNeueLTStd-Lt"/>
              </a:rPr>
              <a:t>dL</a:t>
            </a:r>
            <a:r>
              <a:rPr lang="fr-FR" sz="1400" b="1" kern="1200" dirty="0">
                <a:solidFill>
                  <a:srgbClr val="738081"/>
                </a:solidFill>
                <a:effectLst/>
                <a:latin typeface="HelveticaNeueLTStd-Lt"/>
                <a:ea typeface="HelveticaNeueLTStd-Lt"/>
                <a:cs typeface="HelveticaNeueLTStd-Lt"/>
              </a:rPr>
              <a:t> par minute)</a:t>
            </a:r>
            <a:endParaRPr lang="fr-FR" sz="1400" dirty="0">
              <a:effectLst/>
              <a:latin typeface="Times New Roman"/>
              <a:ea typeface="Times New Roman"/>
            </a:endParaRPr>
          </a:p>
        </p:txBody>
      </p:sp>
      <p:grpSp>
        <p:nvGrpSpPr>
          <p:cNvPr id="4" name="Group 6"/>
          <p:cNvGrpSpPr/>
          <p:nvPr/>
        </p:nvGrpSpPr>
        <p:grpSpPr bwMode="auto">
          <a:xfrm>
            <a:off x="827585" y="2305764"/>
            <a:ext cx="7544890" cy="3787532"/>
            <a:chOff x="-21279" y="717697"/>
            <a:chExt cx="5370575" cy="2094893"/>
          </a:xfrm>
        </p:grpSpPr>
        <p:grpSp>
          <p:nvGrpSpPr>
            <p:cNvPr id="5" name="Group 5"/>
            <p:cNvGrpSpPr>
              <a:grpSpLocks/>
            </p:cNvGrpSpPr>
            <p:nvPr/>
          </p:nvGrpSpPr>
          <p:grpSpPr bwMode="auto">
            <a:xfrm>
              <a:off x="6306" y="2114265"/>
              <a:ext cx="433722" cy="329615"/>
              <a:chOff x="6306" y="2114265"/>
              <a:chExt cx="433722" cy="329615"/>
            </a:xfrm>
          </p:grpSpPr>
          <p:sp>
            <p:nvSpPr>
              <p:cNvPr id="40" name="object 4"/>
              <p:cNvSpPr>
                <a:spLocks/>
              </p:cNvSpPr>
              <p:nvPr/>
            </p:nvSpPr>
            <p:spPr bwMode="auto">
              <a:xfrm>
                <a:off x="90426" y="2120750"/>
                <a:ext cx="266634" cy="323130"/>
              </a:xfrm>
              <a:custGeom>
                <a:avLst/>
                <a:gdLst>
                  <a:gd name="T0" fmla="*/ 12626 w 250825"/>
                  <a:gd name="T1" fmla="*/ 10149 h 339725"/>
                  <a:gd name="T2" fmla="*/ 713 w 250825"/>
                  <a:gd name="T3" fmla="*/ 11408 h 339725"/>
                  <a:gd name="T4" fmla="*/ 0 w 250825"/>
                  <a:gd name="T5" fmla="*/ 12458 h 339725"/>
                  <a:gd name="T6" fmla="*/ 338 w 250825"/>
                  <a:gd name="T7" fmla="*/ 12734 h 339725"/>
                  <a:gd name="T8" fmla="*/ 1725 w 250825"/>
                  <a:gd name="T9" fmla="*/ 13268 h 339725"/>
                  <a:gd name="T10" fmla="*/ 2735 w 250825"/>
                  <a:gd name="T11" fmla="*/ 13504 h 339725"/>
                  <a:gd name="T12" fmla="*/ 4041 w 250825"/>
                  <a:gd name="T13" fmla="*/ 13713 h 339725"/>
                  <a:gd name="T14" fmla="*/ 40866 w 250825"/>
                  <a:gd name="T15" fmla="*/ 19480 h 339725"/>
                  <a:gd name="T16" fmla="*/ 77611 w 250825"/>
                  <a:gd name="T17" fmla="*/ 13713 h 339725"/>
                  <a:gd name="T18" fmla="*/ 78887 w 250825"/>
                  <a:gd name="T19" fmla="*/ 13519 h 339725"/>
                  <a:gd name="T20" fmla="*/ 79872 w 250825"/>
                  <a:gd name="T21" fmla="*/ 13286 h 339725"/>
                  <a:gd name="T22" fmla="*/ 80598 w 250825"/>
                  <a:gd name="T23" fmla="*/ 13018 h 339725"/>
                  <a:gd name="T24" fmla="*/ 81302 w 250825"/>
                  <a:gd name="T25" fmla="*/ 12746 h 339725"/>
                  <a:gd name="T26" fmla="*/ 81671 w 250825"/>
                  <a:gd name="T27" fmla="*/ 12458 h 339725"/>
                  <a:gd name="T28" fmla="*/ 81671 w 250825"/>
                  <a:gd name="T29" fmla="*/ 12388 h 339725"/>
                  <a:gd name="T30" fmla="*/ 28905 w 250825"/>
                  <a:gd name="T31" fmla="*/ 12388 h 339725"/>
                  <a:gd name="T32" fmla="*/ 18768 w 250825"/>
                  <a:gd name="T33" fmla="*/ 10602 h 339725"/>
                  <a:gd name="T34" fmla="*/ 17356 w 250825"/>
                  <a:gd name="T35" fmla="*/ 10437 h 339725"/>
                  <a:gd name="T36" fmla="*/ 15762 w 250825"/>
                  <a:gd name="T37" fmla="*/ 10318 h 339725"/>
                  <a:gd name="T38" fmla="*/ 14238 w 250825"/>
                  <a:gd name="T39" fmla="*/ 10206 h 339725"/>
                  <a:gd name="T40" fmla="*/ 12626 w 250825"/>
                  <a:gd name="T41" fmla="*/ 10149 h 339725"/>
                  <a:gd name="T42" fmla="*/ 39147 w 250825"/>
                  <a:gd name="T43" fmla="*/ 0 h 339725"/>
                  <a:gd name="T44" fmla="*/ 28914 w 250825"/>
                  <a:gd name="T45" fmla="*/ 2075 h 339725"/>
                  <a:gd name="T46" fmla="*/ 28905 w 250825"/>
                  <a:gd name="T47" fmla="*/ 12388 h 339725"/>
                  <a:gd name="T48" fmla="*/ 52751 w 250825"/>
                  <a:gd name="T49" fmla="*/ 12388 h 339725"/>
                  <a:gd name="T50" fmla="*/ 52499 w 250825"/>
                  <a:gd name="T51" fmla="*/ 1641 h 339725"/>
                  <a:gd name="T52" fmla="*/ 39147 w 250825"/>
                  <a:gd name="T53" fmla="*/ 0 h 339725"/>
                  <a:gd name="T54" fmla="*/ 74289 w 250825"/>
                  <a:gd name="T55" fmla="*/ 10149 h 339725"/>
                  <a:gd name="T56" fmla="*/ 70089 w 250825"/>
                  <a:gd name="T57" fmla="*/ 10149 h 339725"/>
                  <a:gd name="T58" fmla="*/ 68667 w 250825"/>
                  <a:gd name="T59" fmla="*/ 10205 h 339725"/>
                  <a:gd name="T60" fmla="*/ 67172 w 250825"/>
                  <a:gd name="T61" fmla="*/ 10322 h 339725"/>
                  <a:gd name="T62" fmla="*/ 65755 w 250825"/>
                  <a:gd name="T63" fmla="*/ 10426 h 339725"/>
                  <a:gd name="T64" fmla="*/ 64351 w 250825"/>
                  <a:gd name="T65" fmla="*/ 10595 h 339725"/>
                  <a:gd name="T66" fmla="*/ 63006 w 250825"/>
                  <a:gd name="T67" fmla="*/ 10817 h 339725"/>
                  <a:gd name="T68" fmla="*/ 52751 w 250825"/>
                  <a:gd name="T69" fmla="*/ 12388 h 339725"/>
                  <a:gd name="T70" fmla="*/ 81671 w 250825"/>
                  <a:gd name="T71" fmla="*/ 12388 h 339725"/>
                  <a:gd name="T72" fmla="*/ 81667 w 250825"/>
                  <a:gd name="T73" fmla="*/ 12104 h 339725"/>
                  <a:gd name="T74" fmla="*/ 80871 w 250825"/>
                  <a:gd name="T75" fmla="*/ 11374 h 339725"/>
                  <a:gd name="T76" fmla="*/ 78665 w 250825"/>
                  <a:gd name="T77" fmla="*/ 10746 h 339725"/>
                  <a:gd name="T78" fmla="*/ 76663 w 250825"/>
                  <a:gd name="T79" fmla="*/ 10347 h 339725"/>
                  <a:gd name="T80" fmla="*/ 74289 w 250825"/>
                  <a:gd name="T81" fmla="*/ 10149 h 3397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825" h="339725">
                    <a:moveTo>
                      <a:pt x="38720" y="176814"/>
                    </a:moveTo>
                    <a:lnTo>
                      <a:pt x="2185" y="198748"/>
                    </a:lnTo>
                    <a:lnTo>
                      <a:pt x="0" y="217047"/>
                    </a:lnTo>
                    <a:lnTo>
                      <a:pt x="1039" y="221835"/>
                    </a:lnTo>
                    <a:lnTo>
                      <a:pt x="5293" y="231144"/>
                    </a:lnTo>
                    <a:lnTo>
                      <a:pt x="8392" y="235272"/>
                    </a:lnTo>
                    <a:lnTo>
                      <a:pt x="12393" y="238904"/>
                    </a:lnTo>
                    <a:lnTo>
                      <a:pt x="125321" y="339374"/>
                    </a:lnTo>
                    <a:lnTo>
                      <a:pt x="238008" y="238904"/>
                    </a:lnTo>
                    <a:lnTo>
                      <a:pt x="241920" y="235513"/>
                    </a:lnTo>
                    <a:lnTo>
                      <a:pt x="244942" y="231474"/>
                    </a:lnTo>
                    <a:lnTo>
                      <a:pt x="247165" y="226788"/>
                    </a:lnTo>
                    <a:lnTo>
                      <a:pt x="249324" y="222064"/>
                    </a:lnTo>
                    <a:lnTo>
                      <a:pt x="250454" y="217047"/>
                    </a:lnTo>
                    <a:lnTo>
                      <a:pt x="250452" y="215815"/>
                    </a:lnTo>
                    <a:lnTo>
                      <a:pt x="88643" y="215815"/>
                    </a:lnTo>
                    <a:lnTo>
                      <a:pt x="57554" y="184700"/>
                    </a:lnTo>
                    <a:lnTo>
                      <a:pt x="53223" y="181830"/>
                    </a:lnTo>
                    <a:lnTo>
                      <a:pt x="48337" y="179747"/>
                    </a:lnTo>
                    <a:lnTo>
                      <a:pt x="43660" y="177817"/>
                    </a:lnTo>
                    <a:lnTo>
                      <a:pt x="38720" y="176814"/>
                    </a:lnTo>
                    <a:close/>
                  </a:path>
                  <a:path w="250825" h="339725">
                    <a:moveTo>
                      <a:pt x="120045" y="0"/>
                    </a:moveTo>
                    <a:lnTo>
                      <a:pt x="88669" y="36148"/>
                    </a:lnTo>
                    <a:lnTo>
                      <a:pt x="88643" y="215815"/>
                    </a:lnTo>
                    <a:lnTo>
                      <a:pt x="161770" y="215815"/>
                    </a:lnTo>
                    <a:lnTo>
                      <a:pt x="160994" y="28590"/>
                    </a:lnTo>
                    <a:lnTo>
                      <a:pt x="120045" y="0"/>
                    </a:lnTo>
                    <a:close/>
                  </a:path>
                  <a:path w="250825" h="339725">
                    <a:moveTo>
                      <a:pt x="227823" y="176801"/>
                    </a:moveTo>
                    <a:lnTo>
                      <a:pt x="214938" y="176814"/>
                    </a:lnTo>
                    <a:lnTo>
                      <a:pt x="210576" y="177779"/>
                    </a:lnTo>
                    <a:lnTo>
                      <a:pt x="205990" y="179807"/>
                    </a:lnTo>
                    <a:lnTo>
                      <a:pt x="201648" y="181640"/>
                    </a:lnTo>
                    <a:lnTo>
                      <a:pt x="197343" y="184586"/>
                    </a:lnTo>
                    <a:lnTo>
                      <a:pt x="193215" y="188447"/>
                    </a:lnTo>
                    <a:lnTo>
                      <a:pt x="161770" y="215815"/>
                    </a:lnTo>
                    <a:lnTo>
                      <a:pt x="250452" y="215815"/>
                    </a:lnTo>
                    <a:lnTo>
                      <a:pt x="250446" y="210880"/>
                    </a:lnTo>
                    <a:lnTo>
                      <a:pt x="248001" y="198163"/>
                    </a:lnTo>
                    <a:lnTo>
                      <a:pt x="241234" y="187215"/>
                    </a:lnTo>
                    <a:lnTo>
                      <a:pt x="235100" y="180255"/>
                    </a:lnTo>
                    <a:lnTo>
                      <a:pt x="227823" y="176801"/>
                    </a:lnTo>
                    <a:close/>
                  </a:path>
                </a:pathLst>
              </a:custGeom>
              <a:solidFill>
                <a:srgbClr val="231F2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sp>
            <p:nvSpPr>
              <p:cNvPr id="41" name="object 5"/>
              <p:cNvSpPr>
                <a:spLocks/>
              </p:cNvSpPr>
              <p:nvPr/>
            </p:nvSpPr>
            <p:spPr bwMode="auto">
              <a:xfrm>
                <a:off x="6306" y="2114265"/>
                <a:ext cx="433722" cy="326939"/>
              </a:xfrm>
              <a:custGeom>
                <a:avLst/>
                <a:gdLst>
                  <a:gd name="T0" fmla="*/ 141097 w 433069"/>
                  <a:gd name="T1" fmla="*/ 0 h 433070"/>
                  <a:gd name="T2" fmla="*/ 0 w 433069"/>
                  <a:gd name="T3" fmla="*/ 0 h 433070"/>
                  <a:gd name="T4" fmla="*/ 0 w 433069"/>
                  <a:gd name="T5" fmla="*/ 830 h 433070"/>
                  <a:gd name="T6" fmla="*/ 141097 w 433069"/>
                  <a:gd name="T7" fmla="*/ 830 h 433070"/>
                  <a:gd name="T8" fmla="*/ 141097 w 433069"/>
                  <a:gd name="T9" fmla="*/ 0 h 4330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069" h="433070">
                    <a:moveTo>
                      <a:pt x="432688" y="0"/>
                    </a:moveTo>
                    <a:lnTo>
                      <a:pt x="0" y="0"/>
                    </a:lnTo>
                    <a:lnTo>
                      <a:pt x="0" y="432689"/>
                    </a:lnTo>
                    <a:lnTo>
                      <a:pt x="432688" y="432689"/>
                    </a:lnTo>
                    <a:lnTo>
                      <a:pt x="432688" y="0"/>
                    </a:lnTo>
                    <a:close/>
                  </a:path>
                </a:pathLst>
              </a:custGeom>
              <a:noFill/>
              <a:ln w="3810">
                <a:solidFill>
                  <a:srgbClr val="73808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grpSp>
        <p:grpSp>
          <p:nvGrpSpPr>
            <p:cNvPr id="6" name="Group 3"/>
            <p:cNvGrpSpPr>
              <a:grpSpLocks/>
            </p:cNvGrpSpPr>
            <p:nvPr/>
          </p:nvGrpSpPr>
          <p:grpSpPr bwMode="auto">
            <a:xfrm>
              <a:off x="-13274" y="1183312"/>
              <a:ext cx="453303" cy="326938"/>
              <a:chOff x="-13274" y="1183312"/>
              <a:chExt cx="453303" cy="326938"/>
            </a:xfrm>
          </p:grpSpPr>
          <p:sp>
            <p:nvSpPr>
              <p:cNvPr id="38" name="object 6"/>
              <p:cNvSpPr>
                <a:spLocks/>
              </p:cNvSpPr>
              <p:nvPr/>
            </p:nvSpPr>
            <p:spPr bwMode="auto">
              <a:xfrm>
                <a:off x="29950" y="1183746"/>
                <a:ext cx="385229" cy="323130"/>
              </a:xfrm>
              <a:custGeom>
                <a:avLst/>
                <a:gdLst>
                  <a:gd name="T0" fmla="*/ 70774 w 339725"/>
                  <a:gd name="T1" fmla="*/ 0 h 250825"/>
                  <a:gd name="T2" fmla="*/ 58777 w 339725"/>
                  <a:gd name="T3" fmla="*/ 61620 h 250825"/>
                  <a:gd name="T4" fmla="*/ 57652 w 339725"/>
                  <a:gd name="T5" fmla="*/ 90826 h 250825"/>
                  <a:gd name="T6" fmla="*/ 57652 w 339725"/>
                  <a:gd name="T7" fmla="*/ 142307 h 250825"/>
                  <a:gd name="T8" fmla="*/ 57970 w 339725"/>
                  <a:gd name="T9" fmla="*/ 160046 h 250825"/>
                  <a:gd name="T10" fmla="*/ 58613 w 339725"/>
                  <a:gd name="T11" fmla="*/ 177881 h 250825"/>
                  <a:gd name="T12" fmla="*/ 59229 w 339725"/>
                  <a:gd name="T13" fmla="*/ 195871 h 250825"/>
                  <a:gd name="T14" fmla="*/ 60189 w 339725"/>
                  <a:gd name="T15" fmla="*/ 213154 h 250825"/>
                  <a:gd name="T16" fmla="*/ 61448 w 339725"/>
                  <a:gd name="T17" fmla="*/ 229714 h 250825"/>
                  <a:gd name="T18" fmla="*/ 70373 w 339725"/>
                  <a:gd name="T19" fmla="*/ 355913 h 250825"/>
                  <a:gd name="T20" fmla="*/ 9322 w 339725"/>
                  <a:gd name="T21" fmla="*/ 359024 h 250825"/>
                  <a:gd name="T22" fmla="*/ 0 w 339725"/>
                  <a:gd name="T23" fmla="*/ 523372 h 250825"/>
                  <a:gd name="T24" fmla="*/ 1206 w 339725"/>
                  <a:gd name="T25" fmla="*/ 570400 h 250825"/>
                  <a:gd name="T26" fmla="*/ 3980 w 339725"/>
                  <a:gd name="T27" fmla="*/ 614593 h 250825"/>
                  <a:gd name="T28" fmla="*/ 7565 w 339725"/>
                  <a:gd name="T29" fmla="*/ 640628 h 250825"/>
                  <a:gd name="T30" fmla="*/ 11787 w 339725"/>
                  <a:gd name="T31" fmla="*/ 649293 h 250825"/>
                  <a:gd name="T32" fmla="*/ 70373 w 339725"/>
                  <a:gd name="T33" fmla="*/ 649392 h 250825"/>
                  <a:gd name="T34" fmla="*/ 60228 w 339725"/>
                  <a:gd name="T35" fmla="*/ 774168 h 250825"/>
                  <a:gd name="T36" fmla="*/ 59290 w 339725"/>
                  <a:gd name="T37" fmla="*/ 791547 h 250825"/>
                  <a:gd name="T38" fmla="*/ 58628 w 339725"/>
                  <a:gd name="T39" fmla="*/ 810660 h 250825"/>
                  <a:gd name="T40" fmla="*/ 57983 w 339725"/>
                  <a:gd name="T41" fmla="*/ 829926 h 250825"/>
                  <a:gd name="T42" fmla="*/ 57655 w 339725"/>
                  <a:gd name="T43" fmla="*/ 849756 h 250825"/>
                  <a:gd name="T44" fmla="*/ 57665 w 339725"/>
                  <a:gd name="T45" fmla="*/ 877639 h 250825"/>
                  <a:gd name="T46" fmla="*/ 58633 w 339725"/>
                  <a:gd name="T47" fmla="*/ 926455 h 250825"/>
                  <a:gd name="T48" fmla="*/ 61261 w 339725"/>
                  <a:gd name="T49" fmla="*/ 969861 h 250825"/>
                  <a:gd name="T50" fmla="*/ 64807 w 339725"/>
                  <a:gd name="T51" fmla="*/ 996374 h 250825"/>
                  <a:gd name="T52" fmla="*/ 69044 w 339725"/>
                  <a:gd name="T53" fmla="*/ 1005260 h 250825"/>
                  <a:gd name="T54" fmla="*/ 70733 w 339725"/>
                  <a:gd name="T55" fmla="*/ 1005260 h 250825"/>
                  <a:gd name="T56" fmla="*/ 110662 w 339725"/>
                  <a:gd name="T57" fmla="*/ 502195 h 250825"/>
                  <a:gd name="T58" fmla="*/ 77902 w 339725"/>
                  <a:gd name="T59" fmla="*/ 49949 h 250825"/>
                  <a:gd name="T60" fmla="*/ 76796 w 339725"/>
                  <a:gd name="T61" fmla="*/ 34254 h 250825"/>
                  <a:gd name="T62" fmla="*/ 75479 w 339725"/>
                  <a:gd name="T63" fmla="*/ 22112 h 250825"/>
                  <a:gd name="T64" fmla="*/ 73951 w 339725"/>
                  <a:gd name="T65" fmla="*/ 13201 h 250825"/>
                  <a:gd name="T66" fmla="*/ 72412 w 339725"/>
                  <a:gd name="T67" fmla="*/ 4534 h 250825"/>
                  <a:gd name="T68" fmla="*/ 70774 w 339725"/>
                  <a:gd name="T69" fmla="*/ 0 h 2508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9725" h="250825">
                    <a:moveTo>
                      <a:pt x="217047" y="0"/>
                    </a:moveTo>
                    <a:lnTo>
                      <a:pt x="180255" y="15354"/>
                    </a:lnTo>
                    <a:lnTo>
                      <a:pt x="176801" y="22631"/>
                    </a:lnTo>
                    <a:lnTo>
                      <a:pt x="176801" y="35458"/>
                    </a:lnTo>
                    <a:lnTo>
                      <a:pt x="177779" y="39878"/>
                    </a:lnTo>
                    <a:lnTo>
                      <a:pt x="179747" y="44323"/>
                    </a:lnTo>
                    <a:lnTo>
                      <a:pt x="181640" y="48806"/>
                    </a:lnTo>
                    <a:lnTo>
                      <a:pt x="184586" y="53111"/>
                    </a:lnTo>
                    <a:lnTo>
                      <a:pt x="188447" y="57238"/>
                    </a:lnTo>
                    <a:lnTo>
                      <a:pt x="215815" y="88684"/>
                    </a:lnTo>
                    <a:lnTo>
                      <a:pt x="28590" y="89459"/>
                    </a:lnTo>
                    <a:lnTo>
                      <a:pt x="0" y="130409"/>
                    </a:lnTo>
                    <a:lnTo>
                      <a:pt x="3702" y="142127"/>
                    </a:lnTo>
                    <a:lnTo>
                      <a:pt x="12206" y="153139"/>
                    </a:lnTo>
                    <a:lnTo>
                      <a:pt x="23201" y="159626"/>
                    </a:lnTo>
                    <a:lnTo>
                      <a:pt x="36148" y="161785"/>
                    </a:lnTo>
                    <a:lnTo>
                      <a:pt x="215815" y="161810"/>
                    </a:lnTo>
                    <a:lnTo>
                      <a:pt x="184700" y="192900"/>
                    </a:lnTo>
                    <a:lnTo>
                      <a:pt x="181830" y="197231"/>
                    </a:lnTo>
                    <a:lnTo>
                      <a:pt x="179798" y="201993"/>
                    </a:lnTo>
                    <a:lnTo>
                      <a:pt x="177817" y="206794"/>
                    </a:lnTo>
                    <a:lnTo>
                      <a:pt x="176814" y="211734"/>
                    </a:lnTo>
                    <a:lnTo>
                      <a:pt x="176844" y="218682"/>
                    </a:lnTo>
                    <a:lnTo>
                      <a:pt x="179807" y="230846"/>
                    </a:lnTo>
                    <a:lnTo>
                      <a:pt x="187874" y="241661"/>
                    </a:lnTo>
                    <a:lnTo>
                      <a:pt x="198748" y="248268"/>
                    </a:lnTo>
                    <a:lnTo>
                      <a:pt x="211739" y="250482"/>
                    </a:lnTo>
                    <a:lnTo>
                      <a:pt x="216920" y="250482"/>
                    </a:lnTo>
                    <a:lnTo>
                      <a:pt x="339374" y="125133"/>
                    </a:lnTo>
                    <a:lnTo>
                      <a:pt x="238904" y="12446"/>
                    </a:lnTo>
                    <a:lnTo>
                      <a:pt x="235513" y="8534"/>
                    </a:lnTo>
                    <a:lnTo>
                      <a:pt x="231474" y="5511"/>
                    </a:lnTo>
                    <a:lnTo>
                      <a:pt x="226788" y="3289"/>
                    </a:lnTo>
                    <a:lnTo>
                      <a:pt x="222064" y="1130"/>
                    </a:lnTo>
                    <a:lnTo>
                      <a:pt x="217047" y="0"/>
                    </a:lnTo>
                    <a:close/>
                  </a:path>
                </a:pathLst>
              </a:custGeom>
              <a:solidFill>
                <a:srgbClr val="231F2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sp>
            <p:nvSpPr>
              <p:cNvPr id="39" name="object 7"/>
              <p:cNvSpPr>
                <a:spLocks/>
              </p:cNvSpPr>
              <p:nvPr/>
            </p:nvSpPr>
            <p:spPr bwMode="auto">
              <a:xfrm>
                <a:off x="-13274" y="1183312"/>
                <a:ext cx="453303" cy="326938"/>
              </a:xfrm>
              <a:custGeom>
                <a:avLst/>
                <a:gdLst>
                  <a:gd name="T0" fmla="*/ 141097 w 433069"/>
                  <a:gd name="T1" fmla="*/ 0 h 433070"/>
                  <a:gd name="T2" fmla="*/ 0 w 433069"/>
                  <a:gd name="T3" fmla="*/ 0 h 433070"/>
                  <a:gd name="T4" fmla="*/ 0 w 433069"/>
                  <a:gd name="T5" fmla="*/ 830 h 433070"/>
                  <a:gd name="T6" fmla="*/ 141097 w 433069"/>
                  <a:gd name="T7" fmla="*/ 830 h 433070"/>
                  <a:gd name="T8" fmla="*/ 141097 w 433069"/>
                  <a:gd name="T9" fmla="*/ 0 h 4330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069" h="433070">
                    <a:moveTo>
                      <a:pt x="432688" y="0"/>
                    </a:moveTo>
                    <a:lnTo>
                      <a:pt x="0" y="0"/>
                    </a:lnTo>
                    <a:lnTo>
                      <a:pt x="0" y="432688"/>
                    </a:lnTo>
                    <a:lnTo>
                      <a:pt x="432688" y="432688"/>
                    </a:lnTo>
                    <a:lnTo>
                      <a:pt x="432688" y="0"/>
                    </a:lnTo>
                    <a:close/>
                  </a:path>
                </a:pathLst>
              </a:custGeom>
              <a:noFill/>
              <a:ln w="3810">
                <a:solidFill>
                  <a:srgbClr val="73808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grpSp>
        <p:grpSp>
          <p:nvGrpSpPr>
            <p:cNvPr id="7" name="Group 2"/>
            <p:cNvGrpSpPr>
              <a:grpSpLocks/>
            </p:cNvGrpSpPr>
            <p:nvPr/>
          </p:nvGrpSpPr>
          <p:grpSpPr bwMode="auto">
            <a:xfrm>
              <a:off x="-21279" y="717697"/>
              <a:ext cx="461308" cy="332210"/>
              <a:chOff x="-21279" y="717697"/>
              <a:chExt cx="461308" cy="332210"/>
            </a:xfrm>
          </p:grpSpPr>
          <p:sp>
            <p:nvSpPr>
              <p:cNvPr id="36" name="object 8"/>
              <p:cNvSpPr>
                <a:spLocks/>
              </p:cNvSpPr>
              <p:nvPr/>
            </p:nvSpPr>
            <p:spPr bwMode="auto">
              <a:xfrm>
                <a:off x="88071" y="726778"/>
                <a:ext cx="268988" cy="323129"/>
              </a:xfrm>
              <a:custGeom>
                <a:avLst/>
                <a:gdLst>
                  <a:gd name="T0" fmla="*/ 30829 w 259714"/>
                  <a:gd name="T1" fmla="*/ 0 h 260350"/>
                  <a:gd name="T2" fmla="*/ 19849 w 259714"/>
                  <a:gd name="T3" fmla="*/ 82483 h 260350"/>
                  <a:gd name="T4" fmla="*/ 19663 w 259714"/>
                  <a:gd name="T5" fmla="*/ 104537 h 260350"/>
                  <a:gd name="T6" fmla="*/ 20541 w 259714"/>
                  <a:gd name="T7" fmla="*/ 122623 h 260350"/>
                  <a:gd name="T8" fmla="*/ 22492 w 259714"/>
                  <a:gd name="T9" fmla="*/ 136808 h 260350"/>
                  <a:gd name="T10" fmla="*/ 23497 w 259714"/>
                  <a:gd name="T11" fmla="*/ 144219 h 260350"/>
                  <a:gd name="T12" fmla="*/ 24743 w 259714"/>
                  <a:gd name="T13" fmla="*/ 150028 h 260350"/>
                  <a:gd name="T14" fmla="*/ 26224 w 259714"/>
                  <a:gd name="T15" fmla="*/ 154167 h 260350"/>
                  <a:gd name="T16" fmla="*/ 27693 w 259714"/>
                  <a:gd name="T17" fmla="*/ 158525 h 260350"/>
                  <a:gd name="T18" fmla="*/ 29367 w 259714"/>
                  <a:gd name="T19" fmla="*/ 160824 h 260350"/>
                  <a:gd name="T20" fmla="*/ 31209 w 259714"/>
                  <a:gd name="T21" fmla="*/ 161279 h 260350"/>
                  <a:gd name="T22" fmla="*/ 44768 w 259714"/>
                  <a:gd name="T23" fmla="*/ 168145 h 260350"/>
                  <a:gd name="T24" fmla="*/ 1740 w 259714"/>
                  <a:gd name="T25" fmla="*/ 485165 h 260350"/>
                  <a:gd name="T26" fmla="*/ 337 w 259714"/>
                  <a:gd name="T27" fmla="*/ 511163 h 260350"/>
                  <a:gd name="T28" fmla="*/ 0 w 259714"/>
                  <a:gd name="T29" fmla="*/ 547970 h 260350"/>
                  <a:gd name="T30" fmla="*/ 1435 w 259714"/>
                  <a:gd name="T31" fmla="*/ 574128 h 260350"/>
                  <a:gd name="T32" fmla="*/ 4650 w 259714"/>
                  <a:gd name="T33" fmla="*/ 601998 h 260350"/>
                  <a:gd name="T34" fmla="*/ 8197 w 259714"/>
                  <a:gd name="T35" fmla="*/ 615406 h 260350"/>
                  <a:gd name="T36" fmla="*/ 12680 w 259714"/>
                  <a:gd name="T37" fmla="*/ 619590 h 260350"/>
                  <a:gd name="T38" fmla="*/ 16711 w 259714"/>
                  <a:gd name="T39" fmla="*/ 612009 h 260350"/>
                  <a:gd name="T40" fmla="*/ 20198 w 259714"/>
                  <a:gd name="T41" fmla="*/ 593852 h 260350"/>
                  <a:gd name="T42" fmla="*/ 61629 w 259714"/>
                  <a:gd name="T43" fmla="*/ 291314 h 260350"/>
                  <a:gd name="T44" fmla="*/ 83823 w 259714"/>
                  <a:gd name="T45" fmla="*/ 291314 h 260350"/>
                  <a:gd name="T46" fmla="*/ 81665 w 259714"/>
                  <a:gd name="T47" fmla="*/ 21448 h 260350"/>
                  <a:gd name="T48" fmla="*/ 32513 w 259714"/>
                  <a:gd name="T49" fmla="*/ 878 h 260350"/>
                  <a:gd name="T50" fmla="*/ 30829 w 259714"/>
                  <a:gd name="T51" fmla="*/ 0 h 260350"/>
                  <a:gd name="T52" fmla="*/ 83823 w 259714"/>
                  <a:gd name="T53" fmla="*/ 291314 h 260350"/>
                  <a:gd name="T54" fmla="*/ 61629 w 259714"/>
                  <a:gd name="T55" fmla="*/ 291314 h 260350"/>
                  <a:gd name="T56" fmla="*/ 61624 w 259714"/>
                  <a:gd name="T57" fmla="*/ 396064 h 260350"/>
                  <a:gd name="T58" fmla="*/ 61960 w 259714"/>
                  <a:gd name="T59" fmla="*/ 408193 h 260350"/>
                  <a:gd name="T60" fmla="*/ 73602 w 259714"/>
                  <a:gd name="T61" fmla="*/ 472838 h 260350"/>
                  <a:gd name="T62" fmla="*/ 77632 w 259714"/>
                  <a:gd name="T63" fmla="*/ 465667 h 260350"/>
                  <a:gd name="T64" fmla="*/ 84623 w 259714"/>
                  <a:gd name="T65" fmla="*/ 393702 h 260350"/>
                  <a:gd name="T66" fmla="*/ 84539 w 259714"/>
                  <a:gd name="T67" fmla="*/ 380848 h 260350"/>
                  <a:gd name="T68" fmla="*/ 83823 w 259714"/>
                  <a:gd name="T69" fmla="*/ 291314 h 2603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9714" h="260350">
                    <a:moveTo>
                      <a:pt x="94534" y="0"/>
                    </a:moveTo>
                    <a:lnTo>
                      <a:pt x="60867" y="34632"/>
                    </a:lnTo>
                    <a:lnTo>
                      <a:pt x="60295" y="43891"/>
                    </a:lnTo>
                    <a:lnTo>
                      <a:pt x="62988" y="51485"/>
                    </a:lnTo>
                    <a:lnTo>
                      <a:pt x="68969" y="57442"/>
                    </a:lnTo>
                    <a:lnTo>
                      <a:pt x="72055" y="60553"/>
                    </a:lnTo>
                    <a:lnTo>
                      <a:pt x="75878" y="62992"/>
                    </a:lnTo>
                    <a:lnTo>
                      <a:pt x="80412" y="64731"/>
                    </a:lnTo>
                    <a:lnTo>
                      <a:pt x="84921" y="66560"/>
                    </a:lnTo>
                    <a:lnTo>
                      <a:pt x="90051" y="67525"/>
                    </a:lnTo>
                    <a:lnTo>
                      <a:pt x="95703" y="67716"/>
                    </a:lnTo>
                    <a:lnTo>
                      <a:pt x="137283" y="70599"/>
                    </a:lnTo>
                    <a:lnTo>
                      <a:pt x="5335" y="203704"/>
                    </a:lnTo>
                    <a:lnTo>
                      <a:pt x="1034" y="214620"/>
                    </a:lnTo>
                    <a:lnTo>
                      <a:pt x="0" y="230074"/>
                    </a:lnTo>
                    <a:lnTo>
                      <a:pt x="4400" y="241058"/>
                    </a:lnTo>
                    <a:lnTo>
                      <a:pt x="14260" y="252759"/>
                    </a:lnTo>
                    <a:lnTo>
                      <a:pt x="25136" y="258389"/>
                    </a:lnTo>
                    <a:lnTo>
                      <a:pt x="38884" y="260145"/>
                    </a:lnTo>
                    <a:lnTo>
                      <a:pt x="51248" y="256962"/>
                    </a:lnTo>
                    <a:lnTo>
                      <a:pt x="61934" y="249339"/>
                    </a:lnTo>
                    <a:lnTo>
                      <a:pt x="188984" y="122313"/>
                    </a:lnTo>
                    <a:lnTo>
                      <a:pt x="257045" y="122313"/>
                    </a:lnTo>
                    <a:lnTo>
                      <a:pt x="250427" y="9004"/>
                    </a:lnTo>
                    <a:lnTo>
                      <a:pt x="99703" y="368"/>
                    </a:lnTo>
                    <a:lnTo>
                      <a:pt x="94534" y="0"/>
                    </a:lnTo>
                    <a:close/>
                  </a:path>
                  <a:path w="259714" h="260350">
                    <a:moveTo>
                      <a:pt x="257045" y="122313"/>
                    </a:moveTo>
                    <a:lnTo>
                      <a:pt x="188984" y="122313"/>
                    </a:lnTo>
                    <a:lnTo>
                      <a:pt x="188972" y="166293"/>
                    </a:lnTo>
                    <a:lnTo>
                      <a:pt x="190000" y="171386"/>
                    </a:lnTo>
                    <a:lnTo>
                      <a:pt x="225700" y="198529"/>
                    </a:lnTo>
                    <a:lnTo>
                      <a:pt x="238062" y="195518"/>
                    </a:lnTo>
                    <a:lnTo>
                      <a:pt x="259495" y="165303"/>
                    </a:lnTo>
                    <a:lnTo>
                      <a:pt x="259241" y="159905"/>
                    </a:lnTo>
                    <a:lnTo>
                      <a:pt x="257045" y="122313"/>
                    </a:lnTo>
                    <a:close/>
                  </a:path>
                </a:pathLst>
              </a:custGeom>
              <a:solidFill>
                <a:srgbClr val="231F2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sp>
            <p:nvSpPr>
              <p:cNvPr id="37" name="object 9"/>
              <p:cNvSpPr>
                <a:spLocks/>
              </p:cNvSpPr>
              <p:nvPr/>
            </p:nvSpPr>
            <p:spPr bwMode="auto">
              <a:xfrm>
                <a:off x="-21279" y="717697"/>
                <a:ext cx="461308" cy="332210"/>
              </a:xfrm>
              <a:custGeom>
                <a:avLst/>
                <a:gdLst>
                  <a:gd name="T0" fmla="*/ 0 w 433069"/>
                  <a:gd name="T1" fmla="*/ 830 h 433070"/>
                  <a:gd name="T2" fmla="*/ 141097 w 433069"/>
                  <a:gd name="T3" fmla="*/ 830 h 433070"/>
                  <a:gd name="T4" fmla="*/ 141097 w 433069"/>
                  <a:gd name="T5" fmla="*/ 0 h 433070"/>
                  <a:gd name="T6" fmla="*/ 0 w 433069"/>
                  <a:gd name="T7" fmla="*/ 0 h 433070"/>
                  <a:gd name="T8" fmla="*/ 0 w 433069"/>
                  <a:gd name="T9" fmla="*/ 830 h 4330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069" h="433070">
                    <a:moveTo>
                      <a:pt x="0" y="432688"/>
                    </a:moveTo>
                    <a:lnTo>
                      <a:pt x="432688" y="432688"/>
                    </a:lnTo>
                    <a:lnTo>
                      <a:pt x="432688" y="0"/>
                    </a:lnTo>
                    <a:lnTo>
                      <a:pt x="0" y="0"/>
                    </a:lnTo>
                    <a:lnTo>
                      <a:pt x="0" y="432688"/>
                    </a:lnTo>
                    <a:close/>
                  </a:path>
                </a:pathLst>
              </a:custGeom>
              <a:noFill/>
              <a:ln w="3810">
                <a:solidFill>
                  <a:srgbClr val="73808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grpSp>
        <p:sp>
          <p:nvSpPr>
            <p:cNvPr id="32" name="object 15"/>
            <p:cNvSpPr txBox="1"/>
            <p:nvPr/>
          </p:nvSpPr>
          <p:spPr>
            <a:xfrm>
              <a:off x="561042" y="1187420"/>
              <a:ext cx="4788254" cy="1625170"/>
            </a:xfrm>
            <a:prstGeom prst="rect">
              <a:avLst/>
            </a:prstGeom>
          </p:spPr>
          <p:txBody>
            <a:bodyPr wrap="square" lIns="0" tIns="0" rIns="0" bIns="0">
              <a:noAutofit/>
            </a:bodyPr>
            <a:lstStyle/>
            <a:p>
              <a:pPr marL="8890" eaLnBrk="0" fontAlgn="base" hangingPunct="0">
                <a:spcBef>
                  <a:spcPts val="280"/>
                </a:spcBef>
                <a:spcAft>
                  <a:spcPts val="0"/>
                </a:spcAft>
              </a:pPr>
              <a:r>
                <a:rPr lang="fr-FR" sz="1200">
                  <a:effectLst/>
                  <a:latin typeface="Times New Roman"/>
                  <a:ea typeface="Times New Roman"/>
                </a:rPr>
                <a:t> </a:t>
              </a:r>
            </a:p>
          </p:txBody>
        </p:sp>
        <p:grpSp>
          <p:nvGrpSpPr>
            <p:cNvPr id="8" name="Group 4"/>
            <p:cNvGrpSpPr>
              <a:grpSpLocks/>
            </p:cNvGrpSpPr>
            <p:nvPr/>
          </p:nvGrpSpPr>
          <p:grpSpPr bwMode="auto">
            <a:xfrm>
              <a:off x="0" y="1666056"/>
              <a:ext cx="440028" cy="327908"/>
              <a:chOff x="0" y="1666056"/>
              <a:chExt cx="440028" cy="327908"/>
            </a:xfrm>
          </p:grpSpPr>
          <p:sp>
            <p:nvSpPr>
              <p:cNvPr id="34" name="object 23"/>
              <p:cNvSpPr>
                <a:spLocks/>
              </p:cNvSpPr>
              <p:nvPr/>
            </p:nvSpPr>
            <p:spPr bwMode="auto">
              <a:xfrm>
                <a:off x="88071" y="1670834"/>
                <a:ext cx="311902" cy="323130"/>
              </a:xfrm>
              <a:custGeom>
                <a:avLst/>
                <a:gdLst>
                  <a:gd name="T0" fmla="*/ 9807 w 260350"/>
                  <a:gd name="T1" fmla="*/ 0 h 259714"/>
                  <a:gd name="T2" fmla="*/ 6224 w 260350"/>
                  <a:gd name="T3" fmla="*/ 10844 h 259714"/>
                  <a:gd name="T4" fmla="*/ 2409 w 260350"/>
                  <a:gd name="T5" fmla="*/ 35146 h 259714"/>
                  <a:gd name="T6" fmla="*/ 571 w 260350"/>
                  <a:gd name="T7" fmla="*/ 61952 h 259714"/>
                  <a:gd name="T8" fmla="*/ 0 w 260350"/>
                  <a:gd name="T9" fmla="*/ 95837 h 259714"/>
                  <a:gd name="T10" fmla="*/ 1038 w 260350"/>
                  <a:gd name="T11" fmla="*/ 126312 h 259714"/>
                  <a:gd name="T12" fmla="*/ 3524 w 260350"/>
                  <a:gd name="T13" fmla="*/ 152647 h 259714"/>
                  <a:gd name="T14" fmla="*/ 44945 w 260350"/>
                  <a:gd name="T15" fmla="*/ 465787 h 259714"/>
                  <a:gd name="T16" fmla="*/ 30583 w 260350"/>
                  <a:gd name="T17" fmla="*/ 465787 h 259714"/>
                  <a:gd name="T18" fmla="*/ 20715 w 260350"/>
                  <a:gd name="T19" fmla="*/ 523565 h 259714"/>
                  <a:gd name="T20" fmla="*/ 20092 w 260350"/>
                  <a:gd name="T21" fmla="*/ 556276 h 259714"/>
                  <a:gd name="T22" fmla="*/ 21074 w 260350"/>
                  <a:gd name="T23" fmla="*/ 586745 h 259714"/>
                  <a:gd name="T24" fmla="*/ 30926 w 260350"/>
                  <a:gd name="T25" fmla="*/ 639569 h 259714"/>
                  <a:gd name="T26" fmla="*/ 32686 w 260350"/>
                  <a:gd name="T27" fmla="*/ 638948 h 259714"/>
                  <a:gd name="T28" fmla="*/ 81892 w 260350"/>
                  <a:gd name="T29" fmla="*/ 617221 h 259714"/>
                  <a:gd name="T30" fmla="*/ 83041 w 260350"/>
                  <a:gd name="T31" fmla="*/ 465787 h 259714"/>
                  <a:gd name="T32" fmla="*/ 44945 w 260350"/>
                  <a:gd name="T33" fmla="*/ 465787 h 259714"/>
                  <a:gd name="T34" fmla="*/ 83041 w 260350"/>
                  <a:gd name="T35" fmla="*/ 465756 h 259714"/>
                  <a:gd name="T36" fmla="*/ 84007 w 260350"/>
                  <a:gd name="T37" fmla="*/ 338359 h 259714"/>
                  <a:gd name="T38" fmla="*/ 61807 w 260350"/>
                  <a:gd name="T39" fmla="*/ 338359 h 259714"/>
                  <a:gd name="T40" fmla="*/ 18404 w 260350"/>
                  <a:gd name="T41" fmla="*/ 13148 h 259714"/>
                  <a:gd name="T42" fmla="*/ 14845 w 260350"/>
                  <a:gd name="T43" fmla="*/ 2547 h 259714"/>
                  <a:gd name="T44" fmla="*/ 9807 w 260350"/>
                  <a:gd name="T45" fmla="*/ 0 h 259714"/>
                  <a:gd name="T46" fmla="*/ 70518 w 260350"/>
                  <a:gd name="T47" fmla="*/ 148608 h 259714"/>
                  <a:gd name="T48" fmla="*/ 68040 w 260350"/>
                  <a:gd name="T49" fmla="*/ 155247 h 259714"/>
                  <a:gd name="T50" fmla="*/ 66098 w 260350"/>
                  <a:gd name="T51" fmla="*/ 169986 h 259714"/>
                  <a:gd name="T52" fmla="*/ 65084 w 260350"/>
                  <a:gd name="T53" fmla="*/ 177592 h 259714"/>
                  <a:gd name="T54" fmla="*/ 64289 w 260350"/>
                  <a:gd name="T55" fmla="*/ 187017 h 259714"/>
                  <a:gd name="T56" fmla="*/ 63721 w 260350"/>
                  <a:gd name="T57" fmla="*/ 198191 h 259714"/>
                  <a:gd name="T58" fmla="*/ 63126 w 260350"/>
                  <a:gd name="T59" fmla="*/ 209301 h 259714"/>
                  <a:gd name="T60" fmla="*/ 62811 w 260350"/>
                  <a:gd name="T61" fmla="*/ 221945 h 259714"/>
                  <a:gd name="T62" fmla="*/ 62748 w 260350"/>
                  <a:gd name="T63" fmla="*/ 235874 h 259714"/>
                  <a:gd name="T64" fmla="*/ 61807 w 260350"/>
                  <a:gd name="T65" fmla="*/ 338359 h 259714"/>
                  <a:gd name="T66" fmla="*/ 84007 w 260350"/>
                  <a:gd name="T67" fmla="*/ 338359 h 259714"/>
                  <a:gd name="T68" fmla="*/ 84709 w 260350"/>
                  <a:gd name="T69" fmla="*/ 245734 h 259714"/>
                  <a:gd name="T70" fmla="*/ 84830 w 260350"/>
                  <a:gd name="T71" fmla="*/ 232995 h 259714"/>
                  <a:gd name="T72" fmla="*/ 73536 w 260350"/>
                  <a:gd name="T73" fmla="*/ 150018 h 259714"/>
                  <a:gd name="T74" fmla="*/ 70518 w 260350"/>
                  <a:gd name="T75" fmla="*/ 148608 h 2597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0350" h="259714">
                    <a:moveTo>
                      <a:pt x="30071" y="0"/>
                    </a:moveTo>
                    <a:lnTo>
                      <a:pt x="19087" y="4400"/>
                    </a:lnTo>
                    <a:lnTo>
                      <a:pt x="7386" y="14260"/>
                    </a:lnTo>
                    <a:lnTo>
                      <a:pt x="1756" y="25136"/>
                    </a:lnTo>
                    <a:lnTo>
                      <a:pt x="0" y="38884"/>
                    </a:lnTo>
                    <a:lnTo>
                      <a:pt x="3183" y="51248"/>
                    </a:lnTo>
                    <a:lnTo>
                      <a:pt x="10806" y="61934"/>
                    </a:lnTo>
                    <a:lnTo>
                      <a:pt x="137832" y="188984"/>
                    </a:lnTo>
                    <a:lnTo>
                      <a:pt x="93789" y="188984"/>
                    </a:lnTo>
                    <a:lnTo>
                      <a:pt x="63528" y="212428"/>
                    </a:lnTo>
                    <a:lnTo>
                      <a:pt x="61616" y="225700"/>
                    </a:lnTo>
                    <a:lnTo>
                      <a:pt x="64627" y="238062"/>
                    </a:lnTo>
                    <a:lnTo>
                      <a:pt x="94842" y="259495"/>
                    </a:lnTo>
                    <a:lnTo>
                      <a:pt x="100240" y="259241"/>
                    </a:lnTo>
                    <a:lnTo>
                      <a:pt x="251141" y="250427"/>
                    </a:lnTo>
                    <a:lnTo>
                      <a:pt x="254661" y="188984"/>
                    </a:lnTo>
                    <a:lnTo>
                      <a:pt x="137832" y="188984"/>
                    </a:lnTo>
                    <a:lnTo>
                      <a:pt x="254662" y="188972"/>
                    </a:lnTo>
                    <a:lnTo>
                      <a:pt x="257624" y="137283"/>
                    </a:lnTo>
                    <a:lnTo>
                      <a:pt x="189546" y="137283"/>
                    </a:lnTo>
                    <a:lnTo>
                      <a:pt x="56440" y="5335"/>
                    </a:lnTo>
                    <a:lnTo>
                      <a:pt x="45524" y="1034"/>
                    </a:lnTo>
                    <a:lnTo>
                      <a:pt x="30071" y="0"/>
                    </a:lnTo>
                    <a:close/>
                  </a:path>
                  <a:path w="260350" h="259714">
                    <a:moveTo>
                      <a:pt x="216254" y="60295"/>
                    </a:moveTo>
                    <a:lnTo>
                      <a:pt x="208659" y="62988"/>
                    </a:lnTo>
                    <a:lnTo>
                      <a:pt x="202703" y="68969"/>
                    </a:lnTo>
                    <a:lnTo>
                      <a:pt x="199592" y="72055"/>
                    </a:lnTo>
                    <a:lnTo>
                      <a:pt x="197153" y="75878"/>
                    </a:lnTo>
                    <a:lnTo>
                      <a:pt x="195413" y="80412"/>
                    </a:lnTo>
                    <a:lnTo>
                      <a:pt x="193585" y="84921"/>
                    </a:lnTo>
                    <a:lnTo>
                      <a:pt x="192619" y="90051"/>
                    </a:lnTo>
                    <a:lnTo>
                      <a:pt x="192429" y="95703"/>
                    </a:lnTo>
                    <a:lnTo>
                      <a:pt x="189546" y="137283"/>
                    </a:lnTo>
                    <a:lnTo>
                      <a:pt x="257624" y="137283"/>
                    </a:lnTo>
                    <a:lnTo>
                      <a:pt x="259777" y="99703"/>
                    </a:lnTo>
                    <a:lnTo>
                      <a:pt x="260145" y="94534"/>
                    </a:lnTo>
                    <a:lnTo>
                      <a:pt x="225512" y="60867"/>
                    </a:lnTo>
                    <a:lnTo>
                      <a:pt x="216254" y="60295"/>
                    </a:lnTo>
                    <a:close/>
                  </a:path>
                </a:pathLst>
              </a:custGeom>
              <a:solidFill>
                <a:srgbClr val="231F2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sp>
            <p:nvSpPr>
              <p:cNvPr id="35" name="object 24"/>
              <p:cNvSpPr>
                <a:spLocks/>
              </p:cNvSpPr>
              <p:nvPr/>
            </p:nvSpPr>
            <p:spPr bwMode="auto">
              <a:xfrm>
                <a:off x="0" y="1666056"/>
                <a:ext cx="440028" cy="326938"/>
              </a:xfrm>
              <a:custGeom>
                <a:avLst/>
                <a:gdLst>
                  <a:gd name="T0" fmla="*/ 141097 w 433069"/>
                  <a:gd name="T1" fmla="*/ 0 h 433070"/>
                  <a:gd name="T2" fmla="*/ 0 w 433069"/>
                  <a:gd name="T3" fmla="*/ 0 h 433070"/>
                  <a:gd name="T4" fmla="*/ 0 w 433069"/>
                  <a:gd name="T5" fmla="*/ 830 h 433070"/>
                  <a:gd name="T6" fmla="*/ 141097 w 433069"/>
                  <a:gd name="T7" fmla="*/ 830 h 433070"/>
                  <a:gd name="T8" fmla="*/ 141097 w 433069"/>
                  <a:gd name="T9" fmla="*/ 0 h 4330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069" h="433070">
                    <a:moveTo>
                      <a:pt x="432688" y="0"/>
                    </a:moveTo>
                    <a:lnTo>
                      <a:pt x="0" y="0"/>
                    </a:lnTo>
                    <a:lnTo>
                      <a:pt x="0" y="432688"/>
                    </a:lnTo>
                    <a:lnTo>
                      <a:pt x="432688" y="432688"/>
                    </a:lnTo>
                    <a:lnTo>
                      <a:pt x="432688" y="0"/>
                    </a:lnTo>
                    <a:close/>
                  </a:path>
                </a:pathLst>
              </a:custGeom>
              <a:noFill/>
              <a:ln w="3810">
                <a:solidFill>
                  <a:srgbClr val="73808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square" lIns="0" tIns="0" rIns="0" bIns="0">
                <a:noAutofit/>
              </a:bodyPr>
              <a:lstStyle/>
              <a:p>
                <a:pPr>
                  <a:lnSpc>
                    <a:spcPct val="115000"/>
                  </a:lnSpc>
                  <a:spcAft>
                    <a:spcPts val="1000"/>
                  </a:spcAft>
                </a:pPr>
                <a:r>
                  <a:rPr lang="fr-FR" sz="1200">
                    <a:effectLst/>
                    <a:latin typeface="Calibri"/>
                    <a:ea typeface="Times New Roman"/>
                    <a:cs typeface="Times New Roman"/>
                  </a:rPr>
                  <a:t> </a:t>
                </a:r>
                <a:endParaRPr lang="fr-FR" sz="1200">
                  <a:effectLst/>
                  <a:latin typeface="Calibri"/>
                  <a:ea typeface="Calibri"/>
                  <a:cs typeface="Times New Roman"/>
                </a:endParaRPr>
              </a:p>
            </p:txBody>
          </p:sp>
        </p:grpSp>
      </p:grpSp>
      <p:sp>
        <p:nvSpPr>
          <p:cNvPr id="25" name="object 14"/>
          <p:cNvSpPr txBox="1">
            <a:spLocks noChangeArrowheads="1"/>
          </p:cNvSpPr>
          <p:nvPr/>
        </p:nvSpPr>
        <p:spPr bwMode="auto">
          <a:xfrm>
            <a:off x="2609506" y="2312227"/>
            <a:ext cx="5401653" cy="73818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tIns="0" rIns="0" bIns="0">
            <a:noAutofit/>
          </a:bodyPr>
          <a:lstStyle/>
          <a:p>
            <a:pPr marL="8890" eaLnBrk="0" fontAlgn="base" hangingPunct="0">
              <a:spcAft>
                <a:spcPts val="0"/>
              </a:spcAft>
            </a:pPr>
            <a:r>
              <a:rPr lang="fr-FR" sz="1400" b="1" kern="1200" dirty="0">
                <a:solidFill>
                  <a:srgbClr val="F18B20"/>
                </a:solidFill>
                <a:effectLst/>
                <a:latin typeface="HelveticaNeueLTStd-Lt"/>
                <a:ea typeface="MS PGothic"/>
                <a:cs typeface="HelveticaNeueLTStd-Lt"/>
              </a:rPr>
              <a:t>Le taux de glucose augmente</a:t>
            </a:r>
            <a:endParaRPr lang="fr-FR" sz="1400" dirty="0">
              <a:effectLst/>
              <a:latin typeface="Times New Roman"/>
              <a:ea typeface="Times New Roman"/>
            </a:endParaRPr>
          </a:p>
          <a:p>
            <a:pPr marL="8890" eaLnBrk="0" fontAlgn="base" hangingPunct="0">
              <a:spcAft>
                <a:spcPts val="0"/>
              </a:spcAft>
            </a:pPr>
            <a:r>
              <a:rPr lang="fr-FR" sz="1400" b="1" kern="1200" dirty="0">
                <a:solidFill>
                  <a:srgbClr val="738081"/>
                </a:solidFill>
                <a:effectLst/>
                <a:latin typeface="HelveticaNeueLTStd-Lt"/>
                <a:ea typeface="MS PGothic"/>
                <a:cs typeface="HelveticaNeueLTStd-Lt"/>
              </a:rPr>
              <a:t>(entre 1 et 2 mg/</a:t>
            </a:r>
            <a:r>
              <a:rPr lang="fr-FR" sz="1400" b="1" kern="1200" dirty="0" err="1">
                <a:solidFill>
                  <a:srgbClr val="738081"/>
                </a:solidFill>
                <a:effectLst/>
                <a:latin typeface="HelveticaNeueLTStd-Lt"/>
                <a:ea typeface="MS PGothic"/>
                <a:cs typeface="HelveticaNeueLTStd-Lt"/>
              </a:rPr>
              <a:t>dL</a:t>
            </a:r>
            <a:r>
              <a:rPr lang="fr-FR" sz="1400" b="1" kern="1200" dirty="0">
                <a:solidFill>
                  <a:srgbClr val="738081"/>
                </a:solidFill>
                <a:effectLst/>
                <a:latin typeface="HelveticaNeueLTStd-Lt"/>
                <a:ea typeface="MS PGothic"/>
                <a:cs typeface="HelveticaNeueLTStd-Lt"/>
              </a:rPr>
              <a:t> par minute)</a:t>
            </a:r>
            <a:endParaRPr lang="fr-FR" sz="1400" dirty="0">
              <a:effectLst/>
              <a:latin typeface="Times New Roman"/>
              <a:ea typeface="Times New Roman"/>
            </a:endParaRPr>
          </a:p>
        </p:txBody>
      </p:sp>
      <p:sp>
        <p:nvSpPr>
          <p:cNvPr id="26" name="object 14"/>
          <p:cNvSpPr txBox="1">
            <a:spLocks noChangeArrowheads="1"/>
          </p:cNvSpPr>
          <p:nvPr/>
        </p:nvSpPr>
        <p:spPr bwMode="auto">
          <a:xfrm>
            <a:off x="2648783" y="3122418"/>
            <a:ext cx="5723692" cy="82658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tIns="0" rIns="0" bIns="0">
            <a:noAutofit/>
          </a:bodyPr>
          <a:lstStyle/>
          <a:p>
            <a:pPr marL="8890" eaLnBrk="0" fontAlgn="base" hangingPunct="0">
              <a:spcAft>
                <a:spcPts val="0"/>
              </a:spcAft>
            </a:pPr>
            <a:r>
              <a:rPr lang="fr-FR" sz="1400" b="1" kern="1200" dirty="0">
                <a:solidFill>
                  <a:srgbClr val="F18B20"/>
                </a:solidFill>
                <a:effectLst/>
                <a:latin typeface="HelveticaNeueLTStd-Lt"/>
                <a:ea typeface="MS PGothic"/>
                <a:cs typeface="HelveticaNeueLTStd-Lt"/>
              </a:rPr>
              <a:t>Le taux de glucose se modifie lentement</a:t>
            </a:r>
            <a:endParaRPr lang="fr-FR" sz="1400" dirty="0">
              <a:effectLst/>
              <a:latin typeface="Times New Roman"/>
              <a:ea typeface="Times New Roman"/>
            </a:endParaRPr>
          </a:p>
          <a:p>
            <a:pPr marL="8890" eaLnBrk="0" fontAlgn="base" hangingPunct="0">
              <a:spcBef>
                <a:spcPts val="280"/>
              </a:spcBef>
              <a:spcAft>
                <a:spcPts val="0"/>
              </a:spcAft>
            </a:pPr>
            <a:r>
              <a:rPr lang="fr-FR" sz="1400" b="1" kern="1200" dirty="0">
                <a:solidFill>
                  <a:srgbClr val="738081"/>
                </a:solidFill>
                <a:effectLst/>
                <a:latin typeface="HelveticaNeueLTStd-Lt"/>
                <a:ea typeface="MS PGothic"/>
                <a:cs typeface="HelveticaNeueLTStd-Lt"/>
              </a:rPr>
              <a:t>(moins de 1 mg/</a:t>
            </a:r>
            <a:r>
              <a:rPr lang="fr-FR" sz="1400" b="1" kern="1200" dirty="0" err="1">
                <a:solidFill>
                  <a:srgbClr val="738081"/>
                </a:solidFill>
                <a:effectLst/>
                <a:latin typeface="HelveticaNeueLTStd-Lt"/>
                <a:ea typeface="MS PGothic"/>
                <a:cs typeface="HelveticaNeueLTStd-Lt"/>
              </a:rPr>
              <a:t>dL</a:t>
            </a:r>
            <a:r>
              <a:rPr lang="fr-FR" sz="1400" b="1" kern="1200" dirty="0">
                <a:solidFill>
                  <a:srgbClr val="738081"/>
                </a:solidFill>
                <a:effectLst/>
                <a:latin typeface="HelveticaNeueLTStd-Lt"/>
                <a:ea typeface="MS PGothic"/>
                <a:cs typeface="HelveticaNeueLTStd-Lt"/>
              </a:rPr>
              <a:t> par minute)</a:t>
            </a:r>
            <a:endParaRPr lang="fr-FR" sz="1400" dirty="0">
              <a:effectLst/>
              <a:latin typeface="Times New Roman"/>
              <a:ea typeface="Times New Roman"/>
            </a:endParaRPr>
          </a:p>
        </p:txBody>
      </p:sp>
      <p:sp>
        <p:nvSpPr>
          <p:cNvPr id="27" name="object 14"/>
          <p:cNvSpPr txBox="1">
            <a:spLocks noChangeArrowheads="1"/>
          </p:cNvSpPr>
          <p:nvPr/>
        </p:nvSpPr>
        <p:spPr bwMode="auto">
          <a:xfrm>
            <a:off x="2609506" y="3986514"/>
            <a:ext cx="5401653" cy="84552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tIns="0" rIns="0" bIns="0">
            <a:noAutofit/>
          </a:bodyPr>
          <a:lstStyle/>
          <a:p>
            <a:pPr marL="8890" eaLnBrk="0" fontAlgn="base" hangingPunct="0">
              <a:spcAft>
                <a:spcPts val="0"/>
              </a:spcAft>
            </a:pPr>
            <a:r>
              <a:rPr lang="fr-FR" sz="1400" b="1" kern="1200" dirty="0">
                <a:solidFill>
                  <a:srgbClr val="F18B20"/>
                </a:solidFill>
                <a:effectLst/>
                <a:latin typeface="HelveticaNeueLTStd-Lt"/>
                <a:ea typeface="MS PGothic"/>
                <a:cs typeface="HelveticaNeueLTStd-Lt"/>
              </a:rPr>
              <a:t>Le taux de glucose est en baisse</a:t>
            </a:r>
            <a:endParaRPr lang="fr-FR" sz="1400" dirty="0">
              <a:effectLst/>
              <a:latin typeface="Times New Roman"/>
              <a:ea typeface="Times New Roman"/>
            </a:endParaRPr>
          </a:p>
          <a:p>
            <a:pPr marL="8890" eaLnBrk="0" fontAlgn="base" hangingPunct="0">
              <a:spcBef>
                <a:spcPts val="280"/>
              </a:spcBef>
              <a:spcAft>
                <a:spcPts val="0"/>
              </a:spcAft>
            </a:pPr>
            <a:r>
              <a:rPr lang="fr-FR" sz="1400" b="1" kern="1200" dirty="0">
                <a:solidFill>
                  <a:srgbClr val="738081"/>
                </a:solidFill>
                <a:effectLst/>
                <a:latin typeface="HelveticaNeueLTStd-Lt"/>
                <a:ea typeface="MS PGothic"/>
                <a:cs typeface="HelveticaNeueLTStd-Lt"/>
              </a:rPr>
              <a:t>(entre 1 et 2 mg/</a:t>
            </a:r>
            <a:r>
              <a:rPr lang="fr-FR" sz="1400" b="1" kern="1200" dirty="0" err="1">
                <a:solidFill>
                  <a:srgbClr val="738081"/>
                </a:solidFill>
                <a:effectLst/>
                <a:latin typeface="HelveticaNeueLTStd-Lt"/>
                <a:ea typeface="MS PGothic"/>
                <a:cs typeface="HelveticaNeueLTStd-Lt"/>
              </a:rPr>
              <a:t>dL</a:t>
            </a:r>
            <a:r>
              <a:rPr lang="fr-FR" sz="1400" b="1" kern="1200" dirty="0">
                <a:solidFill>
                  <a:srgbClr val="738081"/>
                </a:solidFill>
                <a:effectLst/>
                <a:latin typeface="HelveticaNeueLTStd-Lt"/>
                <a:ea typeface="MS PGothic"/>
                <a:cs typeface="HelveticaNeueLTStd-Lt"/>
              </a:rPr>
              <a:t> par minute)</a:t>
            </a:r>
            <a:endParaRPr lang="fr-FR" sz="1400" dirty="0">
              <a:effectLst/>
              <a:latin typeface="Times New Roman"/>
              <a:ea typeface="Times New Roman"/>
            </a:endParaRPr>
          </a:p>
        </p:txBody>
      </p:sp>
      <p:sp>
        <p:nvSpPr>
          <p:cNvPr id="28" name="object 14"/>
          <p:cNvSpPr txBox="1">
            <a:spLocks noChangeArrowheads="1"/>
          </p:cNvSpPr>
          <p:nvPr/>
        </p:nvSpPr>
        <p:spPr bwMode="auto">
          <a:xfrm>
            <a:off x="2609506" y="4778602"/>
            <a:ext cx="5401653" cy="9029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0" tIns="0" rIns="0" bIns="0">
            <a:noAutofit/>
          </a:bodyPr>
          <a:lstStyle/>
          <a:p>
            <a:pPr marL="8890" eaLnBrk="0" fontAlgn="base" hangingPunct="0">
              <a:spcAft>
                <a:spcPts val="0"/>
              </a:spcAft>
            </a:pPr>
            <a:r>
              <a:rPr lang="fr-FR" sz="1400" b="1" kern="1200" dirty="0">
                <a:solidFill>
                  <a:srgbClr val="F18B20"/>
                </a:solidFill>
                <a:effectLst/>
                <a:latin typeface="HelveticaNeueLTStd-Lt"/>
                <a:ea typeface="MS PGothic"/>
                <a:cs typeface="HelveticaNeueLTStd-Lt"/>
              </a:rPr>
              <a:t>Le taux de glucose est en baisse rapide</a:t>
            </a:r>
            <a:endParaRPr lang="fr-FR" sz="1400" dirty="0">
              <a:effectLst/>
              <a:latin typeface="Times New Roman"/>
              <a:ea typeface="Times New Roman"/>
            </a:endParaRPr>
          </a:p>
          <a:p>
            <a:pPr marL="8890" eaLnBrk="0" fontAlgn="base" hangingPunct="0">
              <a:spcBef>
                <a:spcPts val="280"/>
              </a:spcBef>
              <a:spcAft>
                <a:spcPts val="0"/>
              </a:spcAft>
            </a:pPr>
            <a:r>
              <a:rPr lang="fr-FR" sz="1400" b="1" kern="1200" dirty="0">
                <a:solidFill>
                  <a:srgbClr val="738081"/>
                </a:solidFill>
                <a:effectLst/>
                <a:latin typeface="HelveticaNeueLTStd-Lt"/>
                <a:ea typeface="MS PGothic"/>
                <a:cs typeface="HelveticaNeueLTStd-Lt"/>
              </a:rPr>
              <a:t>(plus de 2 mg/</a:t>
            </a:r>
            <a:r>
              <a:rPr lang="fr-FR" sz="1400" b="1" kern="1200" dirty="0" err="1">
                <a:solidFill>
                  <a:srgbClr val="738081"/>
                </a:solidFill>
                <a:effectLst/>
                <a:latin typeface="HelveticaNeueLTStd-Lt"/>
                <a:ea typeface="MS PGothic"/>
                <a:cs typeface="HelveticaNeueLTStd-Lt"/>
              </a:rPr>
              <a:t>dL</a:t>
            </a:r>
            <a:r>
              <a:rPr lang="fr-FR" sz="1400" b="1" kern="1200" dirty="0">
                <a:solidFill>
                  <a:srgbClr val="738081"/>
                </a:solidFill>
                <a:effectLst/>
                <a:latin typeface="HelveticaNeueLTStd-Lt"/>
                <a:ea typeface="MS PGothic"/>
                <a:cs typeface="HelveticaNeueLTStd-Lt"/>
              </a:rPr>
              <a:t> par minute)</a:t>
            </a:r>
            <a:endParaRPr lang="fr-FR" sz="1400" dirty="0">
              <a:effectLst/>
              <a:latin typeface="Times New Roman"/>
              <a:ea typeface="Times New Roman"/>
            </a:endParaRPr>
          </a:p>
        </p:txBody>
      </p:sp>
      <p:sp>
        <p:nvSpPr>
          <p:cNvPr id="44" name="ZoneTexte 43"/>
          <p:cNvSpPr txBox="1"/>
          <p:nvPr/>
        </p:nvSpPr>
        <p:spPr>
          <a:xfrm>
            <a:off x="1691680" y="6309900"/>
            <a:ext cx="5976664" cy="215444"/>
          </a:xfrm>
          <a:prstGeom prst="rect">
            <a:avLst/>
          </a:prstGeom>
          <a:noFill/>
        </p:spPr>
        <p:txBody>
          <a:bodyPr wrap="square" rtlCol="0">
            <a:spAutoFit/>
          </a:bodyPr>
          <a:lstStyle/>
          <a:p>
            <a:r>
              <a:rPr lang="fr-FR" sz="800" dirty="0"/>
              <a:t>*La flèche de tendance du taux de glucose peut ne pas toujours apparaître avec le résultat de votre patient</a:t>
            </a:r>
          </a:p>
        </p:txBody>
      </p:sp>
      <p:sp>
        <p:nvSpPr>
          <p:cNvPr id="47" name="Rectangle 46"/>
          <p:cNvSpPr/>
          <p:nvPr/>
        </p:nvSpPr>
        <p:spPr>
          <a:xfrm>
            <a:off x="7740352" y="6093296"/>
            <a:ext cx="129614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1281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Flèches de tendance</a:t>
            </a:r>
            <a:endParaRPr lang="fr-FR" dirty="0"/>
          </a:p>
        </p:txBody>
      </p:sp>
      <p:sp>
        <p:nvSpPr>
          <p:cNvPr id="3" name="Espace réservé du contenu 2"/>
          <p:cNvSpPr>
            <a:spLocks noGrp="1"/>
          </p:cNvSpPr>
          <p:nvPr>
            <p:ph idx="1"/>
          </p:nvPr>
        </p:nvSpPr>
        <p:spPr/>
        <p:txBody>
          <a:bodyPr/>
          <a:lstStyle/>
          <a:p>
            <a:r>
              <a:rPr lang="fr-FR" i="1" dirty="0" err="1" smtClean="0"/>
              <a:t>Fleche</a:t>
            </a:r>
            <a:r>
              <a:rPr lang="fr-FR" i="1" dirty="0" smtClean="0"/>
              <a:t> lente / 30mn =+ 30mg/dl</a:t>
            </a:r>
          </a:p>
          <a:p>
            <a:r>
              <a:rPr lang="fr-FR" i="1" dirty="0" smtClean="0"/>
              <a:t>Flèche rapide/ 30mn + 60mg/dl</a:t>
            </a:r>
          </a:p>
          <a:p>
            <a:r>
              <a:rPr lang="fr-FR" i="1" dirty="0" smtClean="0"/>
              <a:t>Pour les patients sous pompe/ intégrer la flèche dans l’assistant </a:t>
            </a:r>
            <a:r>
              <a:rPr lang="fr-FR" i="1" dirty="0" err="1" smtClean="0"/>
              <a:t>Bolus</a:t>
            </a:r>
            <a:r>
              <a:rPr lang="fr-FR" i="1" dirty="0" smtClean="0"/>
              <a:t>.</a:t>
            </a:r>
            <a:endParaRPr lang="fr-FR"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de données </a:t>
            </a:r>
            <a:br>
              <a:rPr lang="fr-FR" dirty="0" smtClean="0"/>
            </a:br>
            <a:endParaRPr lang="fr-FR" dirty="0"/>
          </a:p>
        </p:txBody>
      </p:sp>
      <p:sp>
        <p:nvSpPr>
          <p:cNvPr id="3" name="Espace réservé du contenu 2"/>
          <p:cNvSpPr>
            <a:spLocks noGrp="1"/>
          </p:cNvSpPr>
          <p:nvPr>
            <p:ph idx="1"/>
          </p:nvPr>
        </p:nvSpPr>
        <p:spPr/>
        <p:txBody>
          <a:bodyPr/>
          <a:lstStyle/>
          <a:p>
            <a:r>
              <a:rPr lang="fr-FR" dirty="0" smtClean="0"/>
              <a:t>A partir du logiciel Free style Libre</a:t>
            </a:r>
          </a:p>
          <a:p>
            <a:r>
              <a:rPr lang="fr-FR" dirty="0" err="1" smtClean="0"/>
              <a:t>Libreview</a:t>
            </a:r>
            <a:endParaRPr lang="fr-FR" dirty="0" smtClean="0"/>
          </a:p>
          <a:p>
            <a:endParaRPr lang="fr-FR"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a:xfrm>
            <a:off x="117545" y="103189"/>
            <a:ext cx="7903485" cy="739515"/>
          </a:xfrm>
        </p:spPr>
        <p:txBody>
          <a:bodyPr>
            <a:normAutofit fontScale="90000"/>
          </a:bodyPr>
          <a:lstStyle/>
          <a:p>
            <a:r>
              <a:rPr lang="fr-FR" dirty="0">
                <a:solidFill>
                  <a:schemeClr val="accent6"/>
                </a:solidFill>
              </a:rPr>
              <a:t>Lire l’image instantanée en 4 étapes </a:t>
            </a:r>
          </a:p>
        </p:txBody>
      </p:sp>
      <p:sp>
        <p:nvSpPr>
          <p:cNvPr id="2" name="ZoneTexte 1"/>
          <p:cNvSpPr txBox="1"/>
          <p:nvPr/>
        </p:nvSpPr>
        <p:spPr>
          <a:xfrm>
            <a:off x="1386711" y="4675087"/>
            <a:ext cx="6943724" cy="1815882"/>
          </a:xfrm>
          <a:prstGeom prst="rect">
            <a:avLst/>
          </a:prstGeom>
          <a:noFill/>
        </p:spPr>
        <p:txBody>
          <a:bodyPr wrap="square" rtlCol="0">
            <a:spAutoFit/>
          </a:bodyPr>
          <a:lstStyle/>
          <a:p>
            <a:pPr marL="342900" indent="-342900" defTabSz="457200">
              <a:buFont typeface="+mj-lt"/>
              <a:buAutoNum type="arabicPeriod"/>
            </a:pPr>
            <a:r>
              <a:rPr lang="fr-FR" sz="1600" dirty="0">
                <a:solidFill>
                  <a:prstClr val="black"/>
                </a:solidFill>
              </a:rPr>
              <a:t>Evaluer l’observance : Usage du capteur</a:t>
            </a:r>
          </a:p>
          <a:p>
            <a:pPr marL="342900" indent="-342900" defTabSz="457200">
              <a:buFont typeface="+mj-lt"/>
              <a:buAutoNum type="arabicPeriod"/>
            </a:pPr>
            <a:r>
              <a:rPr lang="fr-FR" sz="1600" dirty="0">
                <a:solidFill>
                  <a:prstClr val="black"/>
                </a:solidFill>
              </a:rPr>
              <a:t>Connaître l’HbA1c estimée</a:t>
            </a:r>
          </a:p>
          <a:p>
            <a:pPr marL="342900" indent="-342900" defTabSz="457200">
              <a:buFont typeface="+mj-lt"/>
              <a:buAutoNum type="arabicPeriod"/>
            </a:pPr>
            <a:r>
              <a:rPr lang="fr-FR" sz="1600" dirty="0">
                <a:solidFill>
                  <a:prstClr val="black"/>
                </a:solidFill>
              </a:rPr>
              <a:t>Analyser la charge/variabilité/stabilité glycémique : AGP</a:t>
            </a:r>
          </a:p>
          <a:p>
            <a:pPr marL="342900" indent="-342900" defTabSz="457200">
              <a:buFont typeface="+mj-lt"/>
              <a:buAutoNum type="arabicPeriod"/>
            </a:pPr>
            <a:r>
              <a:rPr lang="fr-FR" sz="1600" dirty="0">
                <a:solidFill>
                  <a:prstClr val="black"/>
                </a:solidFill>
              </a:rPr>
              <a:t>Déterminer les évènements hypoglycémiques + durée moyenne</a:t>
            </a:r>
          </a:p>
          <a:p>
            <a:pPr marL="342900" indent="-342900" defTabSz="457200">
              <a:buFont typeface="+mj-lt"/>
              <a:buAutoNum type="arabicPeriod"/>
            </a:pPr>
            <a:endParaRPr lang="fr-FR" sz="1600" dirty="0">
              <a:solidFill>
                <a:prstClr val="black"/>
              </a:solidFill>
            </a:endParaRPr>
          </a:p>
          <a:p>
            <a:pPr defTabSz="457200"/>
            <a:endParaRPr lang="fr-FR" sz="1600" dirty="0">
              <a:solidFill>
                <a:prstClr val="black"/>
              </a:solidFill>
            </a:endParaRPr>
          </a:p>
          <a:p>
            <a:pPr defTabSz="457200"/>
            <a:r>
              <a:rPr lang="fr-FR" sz="1600" dirty="0">
                <a:solidFill>
                  <a:prstClr val="black"/>
                </a:solidFill>
              </a:rPr>
              <a:t>Si renseigné par le patients : données sur insuline/glucide</a:t>
            </a:r>
          </a:p>
        </p:txBody>
      </p:sp>
      <p:pic>
        <p:nvPicPr>
          <p:cNvPr id="6" name="Picture 3"/>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22118"/>
          <a:stretch/>
        </p:blipFill>
        <p:spPr bwMode="auto">
          <a:xfrm>
            <a:off x="2088695" y="1039754"/>
            <a:ext cx="5552459" cy="3308792"/>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7" name="Ellipse 6"/>
          <p:cNvSpPr/>
          <p:nvPr/>
        </p:nvSpPr>
        <p:spPr>
          <a:xfrm>
            <a:off x="3722890" y="1183770"/>
            <a:ext cx="113568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8" name="Ellipse 7"/>
          <p:cNvSpPr/>
          <p:nvPr/>
        </p:nvSpPr>
        <p:spPr>
          <a:xfrm>
            <a:off x="2282730" y="1624202"/>
            <a:ext cx="1440160" cy="711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9" name="Ellipse 8"/>
          <p:cNvSpPr/>
          <p:nvPr/>
        </p:nvSpPr>
        <p:spPr>
          <a:xfrm>
            <a:off x="2282730" y="2623930"/>
            <a:ext cx="1440160" cy="711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0" name="Ellipse 9"/>
          <p:cNvSpPr/>
          <p:nvPr/>
        </p:nvSpPr>
        <p:spPr>
          <a:xfrm>
            <a:off x="2306292" y="3488026"/>
            <a:ext cx="1440160" cy="711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1" name="Ellipse 10"/>
          <p:cNvSpPr/>
          <p:nvPr/>
        </p:nvSpPr>
        <p:spPr>
          <a:xfrm>
            <a:off x="5906612" y="1183770"/>
            <a:ext cx="1728192" cy="1656184"/>
          </a:xfrm>
          <a:prstGeom prst="ellipse">
            <a:avLst/>
          </a:prstGeom>
          <a:noFill/>
          <a:ln w="12700">
            <a:solidFill>
              <a:srgbClr val="FF0000"/>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 name="ZoneTexte 4"/>
          <p:cNvSpPr txBox="1"/>
          <p:nvPr/>
        </p:nvSpPr>
        <p:spPr>
          <a:xfrm>
            <a:off x="1981689" y="3643819"/>
            <a:ext cx="390525" cy="400110"/>
          </a:xfrm>
          <a:prstGeom prst="rect">
            <a:avLst/>
          </a:prstGeom>
          <a:noFill/>
        </p:spPr>
        <p:txBody>
          <a:bodyPr wrap="square" rtlCol="0">
            <a:spAutoFit/>
          </a:bodyPr>
          <a:lstStyle/>
          <a:p>
            <a:pPr algn="ctr" defTabSz="457200"/>
            <a:r>
              <a:rPr lang="fr-FR" sz="2000" b="1" dirty="0">
                <a:solidFill>
                  <a:srgbClr val="FF0000"/>
                </a:solidFill>
              </a:rPr>
              <a:t>1</a:t>
            </a:r>
          </a:p>
        </p:txBody>
      </p:sp>
      <p:sp>
        <p:nvSpPr>
          <p:cNvPr id="12" name="ZoneTexte 11"/>
          <p:cNvSpPr txBox="1"/>
          <p:nvPr/>
        </p:nvSpPr>
        <p:spPr>
          <a:xfrm>
            <a:off x="1938826" y="1779995"/>
            <a:ext cx="390525" cy="400110"/>
          </a:xfrm>
          <a:prstGeom prst="rect">
            <a:avLst/>
          </a:prstGeom>
          <a:noFill/>
        </p:spPr>
        <p:txBody>
          <a:bodyPr wrap="square" rtlCol="0">
            <a:spAutoFit/>
          </a:bodyPr>
          <a:lstStyle/>
          <a:p>
            <a:pPr algn="ctr" defTabSz="457200"/>
            <a:r>
              <a:rPr lang="fr-FR" sz="2000" b="1" dirty="0">
                <a:solidFill>
                  <a:srgbClr val="FF0000"/>
                </a:solidFill>
              </a:rPr>
              <a:t>3</a:t>
            </a:r>
          </a:p>
        </p:txBody>
      </p:sp>
      <p:sp>
        <p:nvSpPr>
          <p:cNvPr id="13" name="ZoneTexte 12"/>
          <p:cNvSpPr txBox="1"/>
          <p:nvPr/>
        </p:nvSpPr>
        <p:spPr>
          <a:xfrm>
            <a:off x="2087467" y="2494095"/>
            <a:ext cx="390525" cy="400110"/>
          </a:xfrm>
          <a:prstGeom prst="rect">
            <a:avLst/>
          </a:prstGeom>
          <a:noFill/>
        </p:spPr>
        <p:txBody>
          <a:bodyPr wrap="square" rtlCol="0">
            <a:spAutoFit/>
          </a:bodyPr>
          <a:lstStyle/>
          <a:p>
            <a:pPr algn="ctr" defTabSz="457200"/>
            <a:r>
              <a:rPr lang="fr-FR" sz="2000" b="1" dirty="0">
                <a:solidFill>
                  <a:srgbClr val="FF0000"/>
                </a:solidFill>
              </a:rPr>
              <a:t>4</a:t>
            </a:r>
          </a:p>
        </p:txBody>
      </p:sp>
      <p:sp>
        <p:nvSpPr>
          <p:cNvPr id="14" name="ZoneTexte 13"/>
          <p:cNvSpPr txBox="1"/>
          <p:nvPr/>
        </p:nvSpPr>
        <p:spPr>
          <a:xfrm>
            <a:off x="4663311" y="983715"/>
            <a:ext cx="390525" cy="400110"/>
          </a:xfrm>
          <a:prstGeom prst="rect">
            <a:avLst/>
          </a:prstGeom>
          <a:noFill/>
        </p:spPr>
        <p:txBody>
          <a:bodyPr wrap="square" rtlCol="0">
            <a:spAutoFit/>
          </a:bodyPr>
          <a:lstStyle/>
          <a:p>
            <a:pPr algn="ctr" defTabSz="457200"/>
            <a:r>
              <a:rPr lang="fr-FR" sz="2000" b="1" dirty="0">
                <a:solidFill>
                  <a:srgbClr val="FF0000"/>
                </a:solidFill>
              </a:rPr>
              <a:t>2</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02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5" grpId="0"/>
      <p:bldP spid="12" grpId="0"/>
      <p:bldP spid="13" grpId="0"/>
      <p:bldP spid="14"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 G M: données à prendre en compte</a:t>
            </a:r>
            <a:endParaRPr lang="fr-FR" dirty="0"/>
          </a:p>
        </p:txBody>
      </p:sp>
      <p:sp>
        <p:nvSpPr>
          <p:cNvPr id="3" name="Espace réservé du contenu 2"/>
          <p:cNvSpPr>
            <a:spLocks noGrp="1"/>
          </p:cNvSpPr>
          <p:nvPr>
            <p:ph idx="1"/>
          </p:nvPr>
        </p:nvSpPr>
        <p:spPr/>
        <p:txBody>
          <a:bodyPr/>
          <a:lstStyle/>
          <a:p>
            <a:r>
              <a:rPr lang="fr-FR" dirty="0" smtClean="0"/>
              <a:t>TIR: Time in Range: temps passé dans la cible</a:t>
            </a:r>
          </a:p>
          <a:p>
            <a:r>
              <a:rPr lang="fr-FR" dirty="0" smtClean="0"/>
              <a:t>Exposition à l’hypo et a l’hyper</a:t>
            </a:r>
          </a:p>
          <a:p>
            <a:r>
              <a:rPr lang="fr-FR" dirty="0" smtClean="0"/>
              <a:t>Variabilité</a:t>
            </a:r>
          </a:p>
          <a:p>
            <a:r>
              <a:rPr lang="fr-FR" dirty="0" smtClean="0"/>
              <a:t>Taux de glucose moyen</a:t>
            </a:r>
          </a:p>
          <a:p>
            <a:r>
              <a:rPr lang="fr-FR" dirty="0" smtClean="0"/>
              <a:t>HbA1c estimée</a:t>
            </a:r>
          </a:p>
          <a:p>
            <a:r>
              <a:rPr lang="fr-FR" dirty="0" smtClean="0"/>
              <a:t>Profil glucose </a:t>
            </a:r>
            <a:r>
              <a:rPr lang="fr-FR" dirty="0" err="1" smtClean="0"/>
              <a:t>intersticiel</a:t>
            </a:r>
            <a:r>
              <a:rPr lang="fr-FR" dirty="0" smtClean="0"/>
              <a:t>(Rapport glycémique AGP)</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Consensus international pour le CGM</a:t>
            </a:r>
            <a:endParaRPr lang="fr-FR" dirty="0"/>
          </a:p>
        </p:txBody>
      </p:sp>
      <p:sp>
        <p:nvSpPr>
          <p:cNvPr id="3" name="Espace réservé du contenu 2"/>
          <p:cNvSpPr>
            <a:spLocks noGrp="1"/>
          </p:cNvSpPr>
          <p:nvPr>
            <p:ph idx="1"/>
          </p:nvPr>
        </p:nvSpPr>
        <p:spPr/>
        <p:txBody>
          <a:bodyPr>
            <a:normAutofit fontScale="92500"/>
          </a:bodyPr>
          <a:lstStyle/>
          <a:p>
            <a:r>
              <a:rPr lang="fr-FR" dirty="0" smtClean="0"/>
              <a:t>70-80% des données enregistrées sur 2 semaines</a:t>
            </a:r>
          </a:p>
          <a:p>
            <a:r>
              <a:rPr lang="fr-FR" dirty="0" smtClean="0"/>
              <a:t>La nuit va de 0h-6H le jour de 6h à 0h.</a:t>
            </a:r>
          </a:p>
          <a:p>
            <a:r>
              <a:rPr lang="fr-FR" dirty="0" smtClean="0"/>
              <a:t>Classification des hypo/hyper&gt;15mn:</a:t>
            </a:r>
          </a:p>
          <a:p>
            <a:r>
              <a:rPr lang="fr-FR" dirty="0" smtClean="0"/>
              <a:t>+Très bas&lt; 54mg/dl ( 3mmol)</a:t>
            </a:r>
          </a:p>
          <a:p>
            <a:r>
              <a:rPr lang="fr-FR" dirty="0" smtClean="0"/>
              <a:t>+Bas&lt;70mg/dl</a:t>
            </a:r>
          </a:p>
          <a:p>
            <a:r>
              <a:rPr lang="fr-FR" dirty="0" smtClean="0"/>
              <a:t>+Normal: 70-180mg/dl</a:t>
            </a:r>
          </a:p>
          <a:p>
            <a:r>
              <a:rPr lang="fr-FR" dirty="0" smtClean="0"/>
              <a:t>+Elevé &gt; 180mg/dl</a:t>
            </a:r>
          </a:p>
          <a:p>
            <a:r>
              <a:rPr lang="fr-FR" dirty="0" smtClean="0"/>
              <a:t>+Très élevé &gt; 250mg/dl.</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Objectifs à retenir  (études pas de consensus)</a:t>
            </a:r>
            <a:endParaRPr lang="fr-FR" dirty="0"/>
          </a:p>
        </p:txBody>
      </p:sp>
      <p:sp>
        <p:nvSpPr>
          <p:cNvPr id="3" name="Espace réservé du contenu 2"/>
          <p:cNvSpPr>
            <a:spLocks noGrp="1"/>
          </p:cNvSpPr>
          <p:nvPr>
            <p:ph idx="1"/>
          </p:nvPr>
        </p:nvSpPr>
        <p:spPr/>
        <p:txBody>
          <a:bodyPr/>
          <a:lstStyle/>
          <a:p>
            <a:r>
              <a:rPr lang="fr-FR" dirty="0" smtClean="0"/>
              <a:t>Viser un T I R (70-180mg/dl)&gt; 70%</a:t>
            </a:r>
          </a:p>
          <a:p>
            <a:r>
              <a:rPr lang="fr-FR" dirty="0" smtClean="0"/>
              <a:t>Viser un temps en hypo(&lt; 70mg/dl)&lt;3-5%</a:t>
            </a:r>
          </a:p>
          <a:p>
            <a:r>
              <a:rPr lang="fr-FR" dirty="0" smtClean="0"/>
              <a:t>Viser un temps en hypo(&lt; 54mg/dl) &lt; 1%</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Limites analytiques de HbA1c</a:t>
            </a:r>
            <a:endParaRPr lang="fr-FR" dirty="0"/>
          </a:p>
        </p:txBody>
      </p:sp>
      <p:sp>
        <p:nvSpPr>
          <p:cNvPr id="3" name="Espace réservé du contenu 2"/>
          <p:cNvSpPr>
            <a:spLocks noGrp="1"/>
          </p:cNvSpPr>
          <p:nvPr>
            <p:ph idx="1"/>
          </p:nvPr>
        </p:nvSpPr>
        <p:spPr/>
        <p:txBody>
          <a:bodyPr/>
          <a:lstStyle/>
          <a:p>
            <a:r>
              <a:rPr lang="fr-FR" dirty="0" smtClean="0"/>
              <a:t>A terme le CGM pourrait remplacer l’HBA1C</a:t>
            </a:r>
          </a:p>
          <a:p>
            <a:r>
              <a:rPr lang="fr-FR" i="1" dirty="0" smtClean="0">
                <a:solidFill>
                  <a:schemeClr val="accent2"/>
                </a:solidFill>
              </a:rPr>
              <a:t>TIR 50%  //HbA1c 8%</a:t>
            </a:r>
          </a:p>
          <a:p>
            <a:r>
              <a:rPr lang="fr-FR" i="1" dirty="0" smtClean="0">
                <a:solidFill>
                  <a:schemeClr val="accent2"/>
                </a:solidFill>
              </a:rPr>
              <a:t>Un TIR à 70% correspond à une HbA1c autour de 7%</a:t>
            </a:r>
          </a:p>
          <a:p>
            <a:r>
              <a:rPr lang="fr-FR" i="1" dirty="0" smtClean="0">
                <a:solidFill>
                  <a:schemeClr val="accent2"/>
                </a:solidFill>
              </a:rPr>
              <a:t>10%TIR // HbA1c 0,6%</a:t>
            </a:r>
          </a:p>
          <a:p>
            <a:r>
              <a:rPr lang="fr-FR" dirty="0" smtClean="0"/>
              <a:t>Amélioration de la Q de vie</a:t>
            </a:r>
          </a:p>
          <a:p>
            <a:r>
              <a:rPr lang="fr-FR" dirty="0" smtClean="0"/>
              <a:t>Relation entre temps passé </a:t>
            </a:r>
            <a:r>
              <a:rPr lang="fr-FR" dirty="0" err="1" smtClean="0"/>
              <a:t>da,s</a:t>
            </a:r>
            <a:r>
              <a:rPr lang="fr-FR" dirty="0" smtClean="0"/>
              <a:t> la cible et rétinopathie.</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Optimisation du traitement: attention aux mésusages</a:t>
            </a:r>
            <a:endParaRPr lang="fr-FR" dirty="0"/>
          </a:p>
        </p:txBody>
      </p:sp>
      <p:sp>
        <p:nvSpPr>
          <p:cNvPr id="3" name="Espace réservé du contenu 2"/>
          <p:cNvSpPr>
            <a:spLocks noGrp="1"/>
          </p:cNvSpPr>
          <p:nvPr>
            <p:ph idx="1"/>
          </p:nvPr>
        </p:nvSpPr>
        <p:spPr/>
        <p:txBody>
          <a:bodyPr/>
          <a:lstStyle/>
          <a:p>
            <a:r>
              <a:rPr lang="fr-FR" dirty="0" err="1" smtClean="0"/>
              <a:t>Resucrage</a:t>
            </a:r>
            <a:r>
              <a:rPr lang="fr-FR" dirty="0" smtClean="0"/>
              <a:t> excessif</a:t>
            </a:r>
          </a:p>
          <a:p>
            <a:r>
              <a:rPr lang="fr-FR" dirty="0" smtClean="0"/>
              <a:t>Correction excessive</a:t>
            </a:r>
          </a:p>
          <a:p>
            <a:r>
              <a:rPr lang="fr-FR" dirty="0" err="1" smtClean="0"/>
              <a:t>Bolus</a:t>
            </a:r>
            <a:r>
              <a:rPr lang="fr-FR" dirty="0" smtClean="0"/>
              <a:t> trop proche ou après le repas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des outils</a:t>
            </a:r>
            <a:endParaRPr lang="fr-FR" dirty="0"/>
          </a:p>
        </p:txBody>
      </p:sp>
      <p:sp>
        <p:nvSpPr>
          <p:cNvPr id="3" name="Espace réservé du contenu 2"/>
          <p:cNvSpPr>
            <a:spLocks noGrp="1"/>
          </p:cNvSpPr>
          <p:nvPr>
            <p:ph idx="1"/>
          </p:nvPr>
        </p:nvSpPr>
        <p:spPr/>
        <p:txBody>
          <a:bodyPr/>
          <a:lstStyle/>
          <a:p>
            <a:r>
              <a:rPr lang="fr-FR" dirty="0" smtClean="0"/>
              <a:t>Freestyle Libre: aujourd’hui 200.000 patients équipés en France pour une enveloppe globale prévue à 300.000.</a:t>
            </a:r>
          </a:p>
          <a:p>
            <a:endParaRPr lang="fr-FR" dirty="0" smtClean="0"/>
          </a:p>
          <a:p>
            <a:r>
              <a:rPr lang="fr-FR" dirty="0" err="1" smtClean="0"/>
              <a:t>Dexcom</a:t>
            </a:r>
            <a:r>
              <a:rPr lang="fr-FR" dirty="0" smtClean="0"/>
              <a:t> G4, G5, G6.</a:t>
            </a:r>
          </a:p>
          <a:p>
            <a:r>
              <a:rPr lang="fr-FR" dirty="0" err="1" smtClean="0"/>
              <a:t>Medtronic</a:t>
            </a:r>
            <a:r>
              <a:rPr lang="fr-FR" dirty="0" smtClean="0"/>
              <a:t> </a:t>
            </a:r>
            <a:r>
              <a:rPr lang="fr-FR" dirty="0" err="1" smtClean="0"/>
              <a:t>Enlite</a:t>
            </a:r>
            <a:r>
              <a:rPr lang="fr-FR" dirty="0" smtClean="0"/>
              <a:t> /G2L: </a:t>
            </a:r>
            <a:r>
              <a:rPr lang="fr-FR" dirty="0" err="1" smtClean="0"/>
              <a:t>hypominimizer</a:t>
            </a:r>
            <a:r>
              <a:rPr lang="fr-FR" dirty="0" smtClean="0"/>
              <a:t> .</a:t>
            </a:r>
          </a:p>
          <a:p>
            <a:r>
              <a:rPr lang="fr-FR" dirty="0" smtClean="0"/>
              <a:t>Dans l’avenir EVERSENSE implantable</a:t>
            </a:r>
          </a:p>
          <a:p>
            <a:r>
              <a:rPr lang="fr-FR" dirty="0" smtClean="0"/>
              <a:t>Free style libre 2</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re 2"/>
          <p:cNvSpPr>
            <a:spLocks noGrp="1"/>
          </p:cNvSpPr>
          <p:nvPr>
            <p:ph type="title"/>
          </p:nvPr>
        </p:nvSpPr>
        <p:spPr>
          <a:xfrm>
            <a:off x="277813" y="179388"/>
            <a:ext cx="8493125" cy="739775"/>
          </a:xfrm>
        </p:spPr>
        <p:txBody>
          <a:bodyPr>
            <a:normAutofit fontScale="90000"/>
          </a:bodyPr>
          <a:lstStyle/>
          <a:p>
            <a:r>
              <a:rPr lang="fr-FR" dirty="0"/>
              <a:t>Les 7 rapports disponibles directement sur le lecteur</a:t>
            </a:r>
          </a:p>
        </p:txBody>
      </p:sp>
      <p:pic>
        <p:nvPicPr>
          <p:cNvPr id="51205" name="Picture 6"/>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970" t="1180" r="446" b="1044"/>
          <a:stretch>
            <a:fillRect/>
          </a:stretch>
        </p:blipFill>
        <p:spPr bwMode="auto">
          <a:xfrm>
            <a:off x="468313" y="1244600"/>
            <a:ext cx="1771650" cy="23161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06" name="Picture 6"/>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89225" y="1219200"/>
            <a:ext cx="1763713" cy="23415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07" name="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05375" y="1219200"/>
            <a:ext cx="1763713" cy="23415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08" name="Picture 10"/>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325" t="1884" r="2325" b="2203"/>
          <a:stretch>
            <a:fillRect/>
          </a:stretch>
        </p:blipFill>
        <p:spPr bwMode="auto">
          <a:xfrm>
            <a:off x="7119938" y="1238250"/>
            <a:ext cx="1739900" cy="2311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09" name="Picture 7"/>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018" r="4485" b="2515"/>
          <a:stretch>
            <a:fillRect/>
          </a:stretch>
        </p:blipFill>
        <p:spPr bwMode="auto">
          <a:xfrm>
            <a:off x="1592263" y="3703638"/>
            <a:ext cx="1771650" cy="23669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10" name="Picture 7"/>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464" t="1903" r="3169" b="2174"/>
          <a:stretch>
            <a:fillRect/>
          </a:stretch>
        </p:blipFill>
        <p:spPr bwMode="auto">
          <a:xfrm>
            <a:off x="3813175" y="3703638"/>
            <a:ext cx="1797050" cy="23669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11" name="Picture 7"/>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958" t="1881" r="2846" b="3226"/>
          <a:stretch>
            <a:fillRect/>
          </a:stretch>
        </p:blipFill>
        <p:spPr bwMode="auto">
          <a:xfrm>
            <a:off x="6029325" y="3703638"/>
            <a:ext cx="1793875" cy="23669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01114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a:xfrm>
            <a:off x="273465" y="274639"/>
            <a:ext cx="8497101" cy="739515"/>
          </a:xfrm>
        </p:spPr>
        <p:txBody>
          <a:bodyPr>
            <a:normAutofit fontScale="90000"/>
          </a:bodyPr>
          <a:lstStyle/>
          <a:p>
            <a:r>
              <a:rPr lang="fr-FR" dirty="0"/>
              <a:t>Le logiciel FreeStyle Libre</a:t>
            </a:r>
          </a:p>
        </p:txBody>
      </p:sp>
      <p:sp>
        <p:nvSpPr>
          <p:cNvPr id="4" name="Text Placeholder 1"/>
          <p:cNvSpPr>
            <a:spLocks noGrp="1"/>
          </p:cNvSpPr>
          <p:nvPr>
            <p:ph type="body" sz="quarter" idx="10"/>
          </p:nvPr>
        </p:nvSpPr>
        <p:spPr>
          <a:xfrm>
            <a:off x="504825" y="1196752"/>
            <a:ext cx="7529513" cy="4413250"/>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oAutofit/>
          </a:bodyPr>
          <a:lstStyle/>
          <a:p>
            <a:pPr>
              <a:defRPr/>
            </a:pPr>
            <a:r>
              <a:rPr lang="en-GB" sz="1900" dirty="0">
                <a:solidFill>
                  <a:schemeClr val="bg1">
                    <a:lumMod val="50000"/>
                  </a:schemeClr>
                </a:solidFill>
                <a:latin typeface="HelveticaNeueLTStd-Lt"/>
              </a:rPr>
              <a:t>Le </a:t>
            </a:r>
            <a:r>
              <a:rPr lang="en-GB" sz="1900" dirty="0" err="1">
                <a:solidFill>
                  <a:schemeClr val="bg1">
                    <a:lumMod val="50000"/>
                  </a:schemeClr>
                </a:solidFill>
                <a:latin typeface="HelveticaNeueLTStd-Lt"/>
              </a:rPr>
              <a:t>logiciel</a:t>
            </a:r>
            <a:r>
              <a:rPr lang="en-GB" sz="1900" dirty="0">
                <a:solidFill>
                  <a:schemeClr val="bg1">
                    <a:lumMod val="50000"/>
                  </a:schemeClr>
                </a:solidFill>
                <a:latin typeface="HelveticaNeueLTStd-Lt"/>
              </a:rPr>
              <a:t> FreeStyle </a:t>
            </a:r>
            <a:r>
              <a:rPr lang="en-GB" sz="1900" dirty="0" err="1">
                <a:solidFill>
                  <a:schemeClr val="bg1">
                    <a:lumMod val="50000"/>
                  </a:schemeClr>
                </a:solidFill>
                <a:latin typeface="HelveticaNeueLTStd-Lt"/>
              </a:rPr>
              <a:t>Libre</a:t>
            </a:r>
            <a:r>
              <a:rPr lang="en-GB" sz="1900" dirty="0">
                <a:solidFill>
                  <a:schemeClr val="bg1">
                    <a:lumMod val="50000"/>
                  </a:schemeClr>
                </a:solidFill>
                <a:latin typeface="HelveticaNeueLTStd-Lt"/>
              </a:rPr>
              <a:t> </a:t>
            </a:r>
            <a:r>
              <a:rPr lang="en-GB" sz="1900" dirty="0" err="1">
                <a:solidFill>
                  <a:schemeClr val="bg1">
                    <a:lumMod val="50000"/>
                  </a:schemeClr>
                </a:solidFill>
                <a:latin typeface="HelveticaNeueLTStd-Lt"/>
              </a:rPr>
              <a:t>possède</a:t>
            </a:r>
            <a:r>
              <a:rPr lang="en-GB" sz="1900" dirty="0">
                <a:solidFill>
                  <a:schemeClr val="bg1">
                    <a:lumMod val="50000"/>
                  </a:schemeClr>
                </a:solidFill>
                <a:latin typeface="HelveticaNeueLTStd-Lt"/>
              </a:rPr>
              <a:t> </a:t>
            </a:r>
            <a:r>
              <a:rPr lang="en-GB" sz="1900" dirty="0" err="1">
                <a:solidFill>
                  <a:schemeClr val="bg1">
                    <a:lumMod val="50000"/>
                  </a:schemeClr>
                </a:solidFill>
                <a:latin typeface="HelveticaNeueLTStd-Lt"/>
              </a:rPr>
              <a:t>différents</a:t>
            </a:r>
            <a:r>
              <a:rPr lang="en-GB" sz="1900" dirty="0">
                <a:solidFill>
                  <a:schemeClr val="bg1">
                    <a:lumMod val="50000"/>
                  </a:schemeClr>
                </a:solidFill>
                <a:latin typeface="HelveticaNeueLTStd-Lt"/>
              </a:rPr>
              <a:t> rapports : </a:t>
            </a:r>
          </a:p>
          <a:p>
            <a:pPr>
              <a:defRPr/>
            </a:pPr>
            <a:endParaRPr lang="en-GB" sz="1900" dirty="0">
              <a:solidFill>
                <a:schemeClr val="bg1">
                  <a:lumMod val="50000"/>
                </a:schemeClr>
              </a:solidFill>
              <a:latin typeface="HelveticaNeueLTStd-Lt"/>
            </a:endParaRPr>
          </a:p>
          <a:p>
            <a:pPr marL="342900" indent="-342900">
              <a:buFont typeface="Wingdings" panose="05000000000000000000" pitchFamily="2" charset="2"/>
              <a:buChar char="ü"/>
              <a:defRPr/>
            </a:pPr>
            <a:r>
              <a:rPr lang="en-GB" sz="1900" dirty="0">
                <a:solidFill>
                  <a:schemeClr val="bg1">
                    <a:lumMod val="50000"/>
                  </a:schemeClr>
                </a:solidFill>
                <a:latin typeface="HelveticaNeueLTStd-Lt"/>
              </a:rPr>
              <a:t>Image </a:t>
            </a:r>
            <a:r>
              <a:rPr lang="en-GB" sz="1900" dirty="0" err="1">
                <a:solidFill>
                  <a:schemeClr val="bg1">
                    <a:lumMod val="50000"/>
                  </a:schemeClr>
                </a:solidFill>
                <a:latin typeface="HelveticaNeueLTStd-Lt"/>
              </a:rPr>
              <a:t>instantanée</a:t>
            </a:r>
            <a:endParaRPr lang="en-GB" sz="1900" dirty="0">
              <a:solidFill>
                <a:schemeClr val="bg1">
                  <a:lumMod val="50000"/>
                </a:schemeClr>
              </a:solidFill>
              <a:latin typeface="HelveticaNeueLTStd-Lt"/>
            </a:endParaRPr>
          </a:p>
          <a:p>
            <a:pPr marL="0" indent="0">
              <a:buNone/>
              <a:defRPr/>
            </a:pPr>
            <a:endParaRPr lang="en-GB" sz="1900" dirty="0">
              <a:latin typeface="HelveticaNeueLTStd-Lt"/>
            </a:endParaRPr>
          </a:p>
          <a:p>
            <a:pPr marL="342900" indent="-342900">
              <a:buFont typeface="Wingdings" panose="05000000000000000000" pitchFamily="2" charset="2"/>
              <a:buChar char="ü"/>
              <a:defRPr/>
            </a:pPr>
            <a:r>
              <a:rPr lang="en-GB" sz="1900" dirty="0" err="1">
                <a:solidFill>
                  <a:schemeClr val="bg1">
                    <a:lumMod val="50000"/>
                  </a:schemeClr>
                </a:solidFill>
                <a:latin typeface="HelveticaNeueLTStd-Lt"/>
              </a:rPr>
              <a:t>Tendances</a:t>
            </a:r>
            <a:r>
              <a:rPr lang="en-GB" sz="1900" dirty="0">
                <a:solidFill>
                  <a:schemeClr val="bg1">
                    <a:lumMod val="50000"/>
                  </a:schemeClr>
                </a:solidFill>
                <a:latin typeface="HelveticaNeueLTStd-Lt"/>
              </a:rPr>
              <a:t> </a:t>
            </a:r>
            <a:r>
              <a:rPr lang="en-GB" sz="1900" dirty="0" err="1">
                <a:solidFill>
                  <a:schemeClr val="bg1">
                    <a:lumMod val="50000"/>
                  </a:schemeClr>
                </a:solidFill>
                <a:latin typeface="HelveticaNeueLTStd-Lt"/>
              </a:rPr>
              <a:t>Quotidiennes</a:t>
            </a:r>
            <a:endParaRPr lang="en-GB" sz="1900" dirty="0">
              <a:solidFill>
                <a:schemeClr val="bg1">
                  <a:lumMod val="50000"/>
                </a:schemeClr>
              </a:solidFill>
              <a:latin typeface="HelveticaNeueLTStd-Lt"/>
            </a:endParaRPr>
          </a:p>
          <a:p>
            <a:pPr marL="342900" indent="-342900">
              <a:buFont typeface="Wingdings" panose="05000000000000000000" pitchFamily="2" charset="2"/>
              <a:buChar char="ü"/>
              <a:defRPr/>
            </a:pPr>
            <a:r>
              <a:rPr lang="en-GB" sz="1900" dirty="0" err="1">
                <a:solidFill>
                  <a:schemeClr val="bg1">
                    <a:lumMod val="50000"/>
                  </a:schemeClr>
                </a:solidFill>
                <a:latin typeface="HelveticaNeueLTStd-Lt"/>
              </a:rPr>
              <a:t>Tendances</a:t>
            </a:r>
            <a:r>
              <a:rPr lang="en-GB" sz="1900" dirty="0">
                <a:solidFill>
                  <a:schemeClr val="bg1">
                    <a:lumMod val="50000"/>
                  </a:schemeClr>
                </a:solidFill>
                <a:latin typeface="HelveticaNeueLTStd-Lt"/>
              </a:rPr>
              <a:t> </a:t>
            </a:r>
            <a:r>
              <a:rPr lang="en-GB" sz="1900" dirty="0" err="1">
                <a:solidFill>
                  <a:schemeClr val="bg1">
                    <a:lumMod val="50000"/>
                  </a:schemeClr>
                </a:solidFill>
                <a:latin typeface="HelveticaNeueLTStd-Lt"/>
              </a:rPr>
              <a:t>repas</a:t>
            </a:r>
            <a:endParaRPr lang="en-GB" sz="1900" dirty="0">
              <a:solidFill>
                <a:schemeClr val="bg1">
                  <a:lumMod val="50000"/>
                </a:schemeClr>
              </a:solidFill>
              <a:latin typeface="HelveticaNeueLTStd-Lt"/>
            </a:endParaRPr>
          </a:p>
          <a:p>
            <a:pPr marL="342900" indent="-342900">
              <a:buFont typeface="Wingdings" panose="05000000000000000000" pitchFamily="2" charset="2"/>
              <a:buChar char="ü"/>
              <a:defRPr/>
            </a:pPr>
            <a:r>
              <a:rPr lang="en-GB" sz="1900" dirty="0">
                <a:solidFill>
                  <a:schemeClr val="bg1">
                    <a:lumMod val="50000"/>
                  </a:schemeClr>
                </a:solidFill>
                <a:latin typeface="HelveticaNeueLTStd-Lt"/>
              </a:rPr>
              <a:t>Résumé </a:t>
            </a:r>
            <a:r>
              <a:rPr lang="en-GB" sz="1900" dirty="0" err="1">
                <a:solidFill>
                  <a:schemeClr val="bg1">
                    <a:lumMod val="50000"/>
                  </a:schemeClr>
                </a:solidFill>
                <a:latin typeface="HelveticaNeueLTStd-Lt"/>
              </a:rPr>
              <a:t>Mensuel</a:t>
            </a:r>
            <a:endParaRPr lang="en-GB" sz="1900" dirty="0">
              <a:solidFill>
                <a:schemeClr val="bg1">
                  <a:lumMod val="50000"/>
                </a:schemeClr>
              </a:solidFill>
              <a:latin typeface="HelveticaNeueLTStd-Lt"/>
            </a:endParaRPr>
          </a:p>
          <a:p>
            <a:pPr marL="342900" indent="-342900">
              <a:buFont typeface="Wingdings" panose="05000000000000000000" pitchFamily="2" charset="2"/>
              <a:buChar char="ü"/>
              <a:defRPr/>
            </a:pPr>
            <a:r>
              <a:rPr lang="en-GB" sz="1900" dirty="0">
                <a:solidFill>
                  <a:schemeClr val="bg1">
                    <a:lumMod val="50000"/>
                  </a:schemeClr>
                </a:solidFill>
                <a:latin typeface="HelveticaNeueLTStd-Lt"/>
              </a:rPr>
              <a:t>Résumé </a:t>
            </a:r>
            <a:r>
              <a:rPr lang="en-GB" sz="1900" dirty="0" err="1">
                <a:solidFill>
                  <a:schemeClr val="bg1">
                    <a:lumMod val="50000"/>
                  </a:schemeClr>
                </a:solidFill>
                <a:latin typeface="HelveticaNeueLTStd-Lt"/>
              </a:rPr>
              <a:t>Hebdomadaire</a:t>
            </a:r>
            <a:endParaRPr lang="en-GB" sz="1900" dirty="0">
              <a:solidFill>
                <a:schemeClr val="bg1">
                  <a:lumMod val="50000"/>
                </a:schemeClr>
              </a:solidFill>
              <a:latin typeface="HelveticaNeueLTStd-Lt"/>
            </a:endParaRPr>
          </a:p>
          <a:p>
            <a:pPr marL="342900" indent="-342900">
              <a:buFont typeface="Wingdings" panose="05000000000000000000" pitchFamily="2" charset="2"/>
              <a:buChar char="ü"/>
              <a:defRPr/>
            </a:pPr>
            <a:r>
              <a:rPr lang="en-GB" sz="1900" dirty="0">
                <a:solidFill>
                  <a:schemeClr val="bg1">
                    <a:lumMod val="50000"/>
                  </a:schemeClr>
                </a:solidFill>
                <a:latin typeface="HelveticaNeueLTStd-Lt"/>
              </a:rPr>
              <a:t>Journal </a:t>
            </a:r>
            <a:r>
              <a:rPr lang="en-GB" sz="1900" dirty="0" err="1">
                <a:solidFill>
                  <a:schemeClr val="bg1">
                    <a:lumMod val="50000"/>
                  </a:schemeClr>
                </a:solidFill>
                <a:latin typeface="HelveticaNeueLTStd-Lt"/>
              </a:rPr>
              <a:t>Quotidien</a:t>
            </a:r>
            <a:endParaRPr lang="en-GB" sz="1900" dirty="0">
              <a:solidFill>
                <a:schemeClr val="bg1">
                  <a:lumMod val="50000"/>
                </a:schemeClr>
              </a:solidFill>
              <a:latin typeface="HelveticaNeueLTStd-Lt"/>
            </a:endParaRPr>
          </a:p>
          <a:p>
            <a:pPr marL="342900" indent="-342900">
              <a:buFont typeface="Wingdings" panose="05000000000000000000" pitchFamily="2" charset="2"/>
              <a:buChar char="ü"/>
              <a:defRPr/>
            </a:pPr>
            <a:r>
              <a:rPr lang="en-GB" sz="1900" dirty="0" err="1">
                <a:solidFill>
                  <a:schemeClr val="bg1">
                    <a:lumMod val="50000"/>
                  </a:schemeClr>
                </a:solidFill>
                <a:latin typeface="HelveticaNeueLTStd-Lt"/>
              </a:rPr>
              <a:t>Détails</a:t>
            </a:r>
            <a:r>
              <a:rPr lang="en-GB" sz="1900" dirty="0">
                <a:solidFill>
                  <a:schemeClr val="bg1">
                    <a:lumMod val="50000"/>
                  </a:schemeClr>
                </a:solidFill>
                <a:latin typeface="HelveticaNeueLTStd-Lt"/>
              </a:rPr>
              <a:t> du </a:t>
            </a:r>
            <a:r>
              <a:rPr lang="en-GB" sz="1900" dirty="0" err="1">
                <a:solidFill>
                  <a:schemeClr val="bg1">
                    <a:lumMod val="50000"/>
                  </a:schemeClr>
                </a:solidFill>
                <a:latin typeface="HelveticaNeueLTStd-Lt"/>
              </a:rPr>
              <a:t>lecteur</a:t>
            </a:r>
            <a:endParaRPr lang="en-GB" sz="1900" dirty="0">
              <a:solidFill>
                <a:schemeClr val="bg1">
                  <a:lumMod val="50000"/>
                </a:schemeClr>
              </a:solidFill>
              <a:latin typeface="HelveticaNeueLTStd-Lt"/>
            </a:endParaRPr>
          </a:p>
          <a:p>
            <a:pPr>
              <a:defRPr/>
            </a:pPr>
            <a:endParaRPr lang="en-GB" sz="1900" dirty="0">
              <a:solidFill>
                <a:schemeClr val="bg1">
                  <a:lumMod val="50000"/>
                </a:schemeClr>
              </a:solidFill>
              <a:latin typeface="HelveticaNeueLTStd-Lt"/>
            </a:endParaRPr>
          </a:p>
          <a:p>
            <a:pPr lvl="1">
              <a:defRPr/>
            </a:pPr>
            <a:endParaRPr lang="en-GB" sz="1900" dirty="0">
              <a:solidFill>
                <a:schemeClr val="bg1">
                  <a:lumMod val="50000"/>
                </a:schemeClr>
              </a:solidFill>
              <a:latin typeface="HelveticaNeueLTStd-Lt"/>
            </a:endParaRPr>
          </a:p>
          <a:p>
            <a:pPr marL="486879" lvl="1">
              <a:defRPr/>
            </a:pPr>
            <a:endParaRPr lang="en-GB" sz="1900" dirty="0">
              <a:solidFill>
                <a:schemeClr val="bg1">
                  <a:lumMod val="50000"/>
                </a:schemeClr>
              </a:solidFill>
              <a:latin typeface="HelveticaNeueLTStd-Lt"/>
            </a:endParaRPr>
          </a:p>
        </p:txBody>
      </p:sp>
      <p:sp>
        <p:nvSpPr>
          <p:cNvPr id="2" name="ZoneTexte 1"/>
          <p:cNvSpPr txBox="1"/>
          <p:nvPr/>
        </p:nvSpPr>
        <p:spPr>
          <a:xfrm>
            <a:off x="1839720" y="5542975"/>
            <a:ext cx="5580403" cy="830997"/>
          </a:xfrm>
          <a:prstGeom prst="rect">
            <a:avLst/>
          </a:prstGeom>
          <a:noFill/>
        </p:spPr>
        <p:txBody>
          <a:bodyPr wrap="square" rtlCol="0">
            <a:spAutoFit/>
          </a:bodyPr>
          <a:lstStyle/>
          <a:p>
            <a:pPr algn="ctr" defTabSz="457200"/>
            <a:r>
              <a:rPr lang="fr-FR" sz="2400" b="1" dirty="0">
                <a:solidFill>
                  <a:srgbClr val="DF5D35"/>
                </a:solidFill>
              </a:rPr>
              <a:t>Quel rapport utilisé </a:t>
            </a:r>
          </a:p>
          <a:p>
            <a:pPr algn="ctr" defTabSz="457200"/>
            <a:r>
              <a:rPr lang="fr-FR" sz="2400" b="1" dirty="0">
                <a:solidFill>
                  <a:srgbClr val="DF5D35"/>
                </a:solidFill>
              </a:rPr>
              <a:t>pour quel objectif ?</a:t>
            </a:r>
          </a:p>
        </p:txBody>
      </p:sp>
      <p:sp>
        <p:nvSpPr>
          <p:cNvPr id="8" name="Accolade fermante 7"/>
          <p:cNvSpPr/>
          <p:nvPr/>
        </p:nvSpPr>
        <p:spPr>
          <a:xfrm>
            <a:off x="4883921" y="1930400"/>
            <a:ext cx="526279" cy="575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a:solidFill>
                <a:prstClr val="black"/>
              </a:solidFill>
            </a:endParaRPr>
          </a:p>
        </p:txBody>
      </p:sp>
      <p:sp>
        <p:nvSpPr>
          <p:cNvPr id="9" name="Accolade fermante 8"/>
          <p:cNvSpPr/>
          <p:nvPr/>
        </p:nvSpPr>
        <p:spPr>
          <a:xfrm>
            <a:off x="4918221" y="2921000"/>
            <a:ext cx="471919" cy="18580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a:solidFill>
                <a:prstClr val="black"/>
              </a:solidFill>
            </a:endParaRPr>
          </a:p>
        </p:txBody>
      </p:sp>
      <p:sp>
        <p:nvSpPr>
          <p:cNvPr id="10" name="ZoneTexte 9"/>
          <p:cNvSpPr txBox="1"/>
          <p:nvPr/>
        </p:nvSpPr>
        <p:spPr>
          <a:xfrm>
            <a:off x="5537200" y="1969184"/>
            <a:ext cx="3467100" cy="646331"/>
          </a:xfrm>
          <a:prstGeom prst="rect">
            <a:avLst/>
          </a:prstGeom>
          <a:noFill/>
        </p:spPr>
        <p:txBody>
          <a:bodyPr wrap="square" rtlCol="0">
            <a:spAutoFit/>
          </a:bodyPr>
          <a:lstStyle/>
          <a:p>
            <a:pPr algn="ctr" defTabSz="457200"/>
            <a:r>
              <a:rPr lang="fr-FR" dirty="0">
                <a:solidFill>
                  <a:srgbClr val="DF5D35"/>
                </a:solidFill>
              </a:rPr>
              <a:t>Obtenir une vision globale du profil glycémique</a:t>
            </a:r>
          </a:p>
        </p:txBody>
      </p:sp>
      <p:sp>
        <p:nvSpPr>
          <p:cNvPr id="11" name="ZoneTexte 10"/>
          <p:cNvSpPr txBox="1"/>
          <p:nvPr/>
        </p:nvSpPr>
        <p:spPr>
          <a:xfrm>
            <a:off x="5537200" y="3562572"/>
            <a:ext cx="3467100" cy="923330"/>
          </a:xfrm>
          <a:prstGeom prst="rect">
            <a:avLst/>
          </a:prstGeom>
          <a:noFill/>
        </p:spPr>
        <p:txBody>
          <a:bodyPr wrap="square" rtlCol="0">
            <a:spAutoFit/>
          </a:bodyPr>
          <a:lstStyle/>
          <a:p>
            <a:pPr algn="ctr" defTabSz="457200"/>
            <a:r>
              <a:rPr lang="fr-FR" dirty="0">
                <a:solidFill>
                  <a:srgbClr val="DF5D35"/>
                </a:solidFill>
              </a:rPr>
              <a:t>Analyser un facteur particulier pour adapter la stratégie thérapeutique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0369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dirty="0"/>
              <a:t>Rapport obtenu depuis le logiciel de suivi</a:t>
            </a:r>
          </a:p>
        </p:txBody>
      </p:sp>
      <p:pic>
        <p:nvPicPr>
          <p:cNvPr id="3075"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75656" y="1138948"/>
            <a:ext cx="6624736" cy="510238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9" name="Espace réservé du contenu 2"/>
          <p:cNvSpPr txBox="1">
            <a:spLocks/>
          </p:cNvSpPr>
          <p:nvPr/>
        </p:nvSpPr>
        <p:spPr>
          <a:xfrm>
            <a:off x="1691680" y="6241333"/>
            <a:ext cx="3744416" cy="284011"/>
          </a:xfrm>
          <a:prstGeom prst="rect">
            <a:avLst/>
          </a:prstGeom>
          <a:noFill/>
        </p:spPr>
        <p:txBody>
          <a:bodyPr>
            <a:normAutofit/>
          </a:bodyPr>
          <a:lstStyle>
            <a:lvl1pPr marL="173038" indent="-173038" algn="l" defTabSz="914400" rtl="0" eaLnBrk="1" latinLnBrk="0" hangingPunct="1">
              <a:spcBef>
                <a:spcPct val="20000"/>
              </a:spcBef>
              <a:buClr>
                <a:schemeClr val="accent1"/>
              </a:buClr>
              <a:buSzPct val="140000"/>
              <a:buFont typeface="Arial" panose="020B0604020202020204" pitchFamily="34" charset="0"/>
              <a:buChar char="•"/>
              <a:defRPr sz="2000" kern="1200">
                <a:solidFill>
                  <a:schemeClr val="bg1">
                    <a:lumMod val="50000"/>
                  </a:schemeClr>
                </a:solidFill>
                <a:latin typeface="+mj-lt"/>
                <a:ea typeface="+mn-ea"/>
                <a:cs typeface="Arial" pitchFamily="34" charset="0"/>
              </a:defRPr>
            </a:lvl1pPr>
            <a:lvl2pPr marL="742950" indent="-256032" algn="l" defTabSz="914400" rtl="0" eaLnBrk="1" latinLnBrk="0" hangingPunct="1">
              <a:spcBef>
                <a:spcPct val="20000"/>
              </a:spcBef>
              <a:buClr>
                <a:schemeClr val="accent1"/>
              </a:buClr>
              <a:buSzPct val="140000"/>
              <a:buFont typeface="Arial" pitchFamily="34" charset="0"/>
              <a:buChar char="•"/>
              <a:defRPr sz="1800" kern="1200">
                <a:solidFill>
                  <a:schemeClr val="bg1">
                    <a:lumMod val="50000"/>
                  </a:schemeClr>
                </a:solidFill>
                <a:latin typeface="+mj-lt"/>
                <a:ea typeface="+mn-ea"/>
                <a:cs typeface="Arial" pitchFamily="34" charset="0"/>
              </a:defRPr>
            </a:lvl2pPr>
            <a:lvl3pPr marL="1143000" indent="-228600" algn="l" defTabSz="914400" rtl="0" eaLnBrk="1" latinLnBrk="0" hangingPunct="1">
              <a:spcBef>
                <a:spcPct val="20000"/>
              </a:spcBef>
              <a:buClr>
                <a:schemeClr val="accent1"/>
              </a:buClr>
              <a:buSzPct val="140000"/>
              <a:buFont typeface="Arial" pitchFamily="34" charset="0"/>
              <a:buChar char="•"/>
              <a:defRPr sz="1600" kern="1200">
                <a:solidFill>
                  <a:schemeClr val="bg1">
                    <a:lumMod val="50000"/>
                  </a:schemeClr>
                </a:solidFill>
                <a:latin typeface="+mj-lt"/>
                <a:ea typeface="+mn-ea"/>
                <a:cs typeface="Arial" pitchFamily="34" charset="0"/>
              </a:defRPr>
            </a:lvl3pPr>
            <a:lvl4pPr marL="1600200" indent="-228600" algn="l" defTabSz="914400" rtl="0" eaLnBrk="1" latinLnBrk="0" hangingPunct="1">
              <a:spcBef>
                <a:spcPct val="20000"/>
              </a:spcBef>
              <a:buClr>
                <a:schemeClr val="accent1"/>
              </a:buClr>
              <a:buSzPct val="140000"/>
              <a:buFont typeface="Arial" pitchFamily="34" charset="0"/>
              <a:buChar char="•"/>
              <a:defRPr sz="1400" kern="1200">
                <a:solidFill>
                  <a:schemeClr val="bg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800" dirty="0">
                <a:solidFill>
                  <a:schemeClr val="tx1"/>
                </a:solidFill>
              </a:rPr>
              <a:t>Ce n’est pas un vrai cas patient. Uniquement pour illustration.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3853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dirty="0"/>
              <a:t>Rapport obtenu depuis le logiciel de suivi</a:t>
            </a:r>
          </a:p>
        </p:txBody>
      </p:sp>
      <p:pic>
        <p:nvPicPr>
          <p:cNvPr id="4098" name="Picture 2"/>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054" t="1480" r="-1"/>
          <a:stretch/>
        </p:blipFill>
        <p:spPr bwMode="auto">
          <a:xfrm>
            <a:off x="1380406" y="355600"/>
            <a:ext cx="6758638" cy="520013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9" name="Espace réservé du contenu 2"/>
          <p:cNvSpPr txBox="1">
            <a:spLocks/>
          </p:cNvSpPr>
          <p:nvPr/>
        </p:nvSpPr>
        <p:spPr>
          <a:xfrm>
            <a:off x="1691680" y="6241333"/>
            <a:ext cx="3744416" cy="284011"/>
          </a:xfrm>
          <a:prstGeom prst="rect">
            <a:avLst/>
          </a:prstGeom>
          <a:noFill/>
        </p:spPr>
        <p:txBody>
          <a:bodyPr>
            <a:normAutofit/>
          </a:bodyPr>
          <a:lstStyle>
            <a:lvl1pPr marL="173038" indent="-173038" algn="l" defTabSz="914400" rtl="0" eaLnBrk="1" latinLnBrk="0" hangingPunct="1">
              <a:spcBef>
                <a:spcPct val="20000"/>
              </a:spcBef>
              <a:buClr>
                <a:schemeClr val="accent1"/>
              </a:buClr>
              <a:buSzPct val="140000"/>
              <a:buFont typeface="Arial" panose="020B0604020202020204" pitchFamily="34" charset="0"/>
              <a:buChar char="•"/>
              <a:defRPr sz="2000" kern="1200">
                <a:solidFill>
                  <a:schemeClr val="bg1">
                    <a:lumMod val="50000"/>
                  </a:schemeClr>
                </a:solidFill>
                <a:latin typeface="+mj-lt"/>
                <a:ea typeface="+mn-ea"/>
                <a:cs typeface="Arial" pitchFamily="34" charset="0"/>
              </a:defRPr>
            </a:lvl1pPr>
            <a:lvl2pPr marL="742950" indent="-256032" algn="l" defTabSz="914400" rtl="0" eaLnBrk="1" latinLnBrk="0" hangingPunct="1">
              <a:spcBef>
                <a:spcPct val="20000"/>
              </a:spcBef>
              <a:buClr>
                <a:schemeClr val="accent1"/>
              </a:buClr>
              <a:buSzPct val="140000"/>
              <a:buFont typeface="Arial" pitchFamily="34" charset="0"/>
              <a:buChar char="•"/>
              <a:defRPr sz="1800" kern="1200">
                <a:solidFill>
                  <a:schemeClr val="bg1">
                    <a:lumMod val="50000"/>
                  </a:schemeClr>
                </a:solidFill>
                <a:latin typeface="+mj-lt"/>
                <a:ea typeface="+mn-ea"/>
                <a:cs typeface="Arial" pitchFamily="34" charset="0"/>
              </a:defRPr>
            </a:lvl2pPr>
            <a:lvl3pPr marL="1143000" indent="-228600" algn="l" defTabSz="914400" rtl="0" eaLnBrk="1" latinLnBrk="0" hangingPunct="1">
              <a:spcBef>
                <a:spcPct val="20000"/>
              </a:spcBef>
              <a:buClr>
                <a:schemeClr val="accent1"/>
              </a:buClr>
              <a:buSzPct val="140000"/>
              <a:buFont typeface="Arial" pitchFamily="34" charset="0"/>
              <a:buChar char="•"/>
              <a:defRPr sz="1600" kern="1200">
                <a:solidFill>
                  <a:schemeClr val="bg1">
                    <a:lumMod val="50000"/>
                  </a:schemeClr>
                </a:solidFill>
                <a:latin typeface="+mj-lt"/>
                <a:ea typeface="+mn-ea"/>
                <a:cs typeface="Arial" pitchFamily="34" charset="0"/>
              </a:defRPr>
            </a:lvl3pPr>
            <a:lvl4pPr marL="1600200" indent="-228600" algn="l" defTabSz="914400" rtl="0" eaLnBrk="1" latinLnBrk="0" hangingPunct="1">
              <a:spcBef>
                <a:spcPct val="20000"/>
              </a:spcBef>
              <a:buClr>
                <a:schemeClr val="accent1"/>
              </a:buClr>
              <a:buSzPct val="140000"/>
              <a:buFont typeface="Arial" pitchFamily="34" charset="0"/>
              <a:buChar char="•"/>
              <a:defRPr sz="1400" kern="1200">
                <a:solidFill>
                  <a:schemeClr val="bg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800" dirty="0">
                <a:solidFill>
                  <a:schemeClr val="tx1"/>
                </a:solidFill>
              </a:rPr>
              <a:t>Ce n’est pas un vrai cas patient. Uniquement pour illustration.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5006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6263" y="1196752"/>
            <a:ext cx="6430113" cy="495688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5" name="Titre 2"/>
          <p:cNvSpPr>
            <a:spLocks noGrp="1"/>
          </p:cNvSpPr>
          <p:nvPr>
            <p:ph type="title"/>
          </p:nvPr>
        </p:nvSpPr>
        <p:spPr>
          <a:xfrm>
            <a:off x="867081" y="274639"/>
            <a:ext cx="7903485" cy="739515"/>
          </a:xfrm>
        </p:spPr>
        <p:txBody>
          <a:bodyPr>
            <a:normAutofit/>
          </a:bodyPr>
          <a:lstStyle/>
          <a:p>
            <a:r>
              <a:rPr lang="fr-FR" sz="3600" dirty="0"/>
              <a:t>Rapport obtenu depuis le logiciel de suivi</a:t>
            </a:r>
          </a:p>
        </p:txBody>
      </p:sp>
      <p:sp>
        <p:nvSpPr>
          <p:cNvPr id="11" name="Espace réservé du contenu 2"/>
          <p:cNvSpPr txBox="1">
            <a:spLocks/>
          </p:cNvSpPr>
          <p:nvPr/>
        </p:nvSpPr>
        <p:spPr>
          <a:xfrm>
            <a:off x="1691680" y="6241333"/>
            <a:ext cx="3744416" cy="284011"/>
          </a:xfrm>
          <a:prstGeom prst="rect">
            <a:avLst/>
          </a:prstGeom>
          <a:noFill/>
        </p:spPr>
        <p:txBody>
          <a:bodyPr>
            <a:normAutofit/>
          </a:bodyPr>
          <a:lstStyle>
            <a:lvl1pPr marL="173038" indent="-173038" algn="l" defTabSz="914400" rtl="0" eaLnBrk="1" latinLnBrk="0" hangingPunct="1">
              <a:spcBef>
                <a:spcPct val="20000"/>
              </a:spcBef>
              <a:buClr>
                <a:schemeClr val="accent1"/>
              </a:buClr>
              <a:buSzPct val="140000"/>
              <a:buFont typeface="Arial" panose="020B0604020202020204" pitchFamily="34" charset="0"/>
              <a:buChar char="•"/>
              <a:defRPr sz="2000" kern="1200">
                <a:solidFill>
                  <a:schemeClr val="bg1">
                    <a:lumMod val="50000"/>
                  </a:schemeClr>
                </a:solidFill>
                <a:latin typeface="+mj-lt"/>
                <a:ea typeface="+mn-ea"/>
                <a:cs typeface="Arial" pitchFamily="34" charset="0"/>
              </a:defRPr>
            </a:lvl1pPr>
            <a:lvl2pPr marL="742950" indent="-256032" algn="l" defTabSz="914400" rtl="0" eaLnBrk="1" latinLnBrk="0" hangingPunct="1">
              <a:spcBef>
                <a:spcPct val="20000"/>
              </a:spcBef>
              <a:buClr>
                <a:schemeClr val="accent1"/>
              </a:buClr>
              <a:buSzPct val="140000"/>
              <a:buFont typeface="Arial" pitchFamily="34" charset="0"/>
              <a:buChar char="•"/>
              <a:defRPr sz="1800" kern="1200">
                <a:solidFill>
                  <a:schemeClr val="bg1">
                    <a:lumMod val="50000"/>
                  </a:schemeClr>
                </a:solidFill>
                <a:latin typeface="+mj-lt"/>
                <a:ea typeface="+mn-ea"/>
                <a:cs typeface="Arial" pitchFamily="34" charset="0"/>
              </a:defRPr>
            </a:lvl2pPr>
            <a:lvl3pPr marL="1143000" indent="-228600" algn="l" defTabSz="914400" rtl="0" eaLnBrk="1" latinLnBrk="0" hangingPunct="1">
              <a:spcBef>
                <a:spcPct val="20000"/>
              </a:spcBef>
              <a:buClr>
                <a:schemeClr val="accent1"/>
              </a:buClr>
              <a:buSzPct val="140000"/>
              <a:buFont typeface="Arial" pitchFamily="34" charset="0"/>
              <a:buChar char="•"/>
              <a:defRPr sz="1600" kern="1200">
                <a:solidFill>
                  <a:schemeClr val="bg1">
                    <a:lumMod val="50000"/>
                  </a:schemeClr>
                </a:solidFill>
                <a:latin typeface="+mj-lt"/>
                <a:ea typeface="+mn-ea"/>
                <a:cs typeface="Arial" pitchFamily="34" charset="0"/>
              </a:defRPr>
            </a:lvl3pPr>
            <a:lvl4pPr marL="1600200" indent="-228600" algn="l" defTabSz="914400" rtl="0" eaLnBrk="1" latinLnBrk="0" hangingPunct="1">
              <a:spcBef>
                <a:spcPct val="20000"/>
              </a:spcBef>
              <a:buClr>
                <a:schemeClr val="accent1"/>
              </a:buClr>
              <a:buSzPct val="140000"/>
              <a:buFont typeface="Arial" pitchFamily="34" charset="0"/>
              <a:buChar char="•"/>
              <a:defRPr sz="1400" kern="1200">
                <a:solidFill>
                  <a:schemeClr val="bg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800" dirty="0">
                <a:solidFill>
                  <a:schemeClr val="tx1"/>
                </a:solidFill>
              </a:rPr>
              <a:t>Ce n’est pas un vrai cas patient. Uniquement pour illustration.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813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00199" y="762000"/>
            <a:ext cx="7230265" cy="558077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5" name="Titre 2"/>
          <p:cNvSpPr>
            <a:spLocks noGrp="1"/>
          </p:cNvSpPr>
          <p:nvPr>
            <p:ph type="title"/>
          </p:nvPr>
        </p:nvSpPr>
        <p:spPr>
          <a:xfrm>
            <a:off x="867081" y="274639"/>
            <a:ext cx="7903485" cy="739515"/>
          </a:xfrm>
        </p:spPr>
        <p:txBody>
          <a:bodyPr>
            <a:normAutofit/>
          </a:bodyPr>
          <a:lstStyle/>
          <a:p>
            <a:r>
              <a:rPr lang="fr-FR" sz="3600" dirty="0"/>
              <a:t>Rapport obtenu depuis le logiciel de suivi</a:t>
            </a:r>
          </a:p>
        </p:txBody>
      </p:sp>
      <p:sp>
        <p:nvSpPr>
          <p:cNvPr id="7" name="Espace réservé du contenu 2"/>
          <p:cNvSpPr txBox="1">
            <a:spLocks/>
          </p:cNvSpPr>
          <p:nvPr/>
        </p:nvSpPr>
        <p:spPr>
          <a:xfrm>
            <a:off x="1691680" y="6241333"/>
            <a:ext cx="3744416" cy="284011"/>
          </a:xfrm>
          <a:prstGeom prst="rect">
            <a:avLst/>
          </a:prstGeom>
          <a:noFill/>
        </p:spPr>
        <p:txBody>
          <a:bodyPr>
            <a:normAutofit/>
          </a:bodyPr>
          <a:lstStyle>
            <a:lvl1pPr marL="173038" indent="-173038" algn="l" defTabSz="914400" rtl="0" eaLnBrk="1" latinLnBrk="0" hangingPunct="1">
              <a:spcBef>
                <a:spcPct val="20000"/>
              </a:spcBef>
              <a:buClr>
                <a:schemeClr val="accent1"/>
              </a:buClr>
              <a:buSzPct val="140000"/>
              <a:buFont typeface="Arial" panose="020B0604020202020204" pitchFamily="34" charset="0"/>
              <a:buChar char="•"/>
              <a:defRPr sz="2000" kern="1200">
                <a:solidFill>
                  <a:schemeClr val="bg1">
                    <a:lumMod val="50000"/>
                  </a:schemeClr>
                </a:solidFill>
                <a:latin typeface="+mj-lt"/>
                <a:ea typeface="+mn-ea"/>
                <a:cs typeface="Arial" pitchFamily="34" charset="0"/>
              </a:defRPr>
            </a:lvl1pPr>
            <a:lvl2pPr marL="742950" indent="-256032" algn="l" defTabSz="914400" rtl="0" eaLnBrk="1" latinLnBrk="0" hangingPunct="1">
              <a:spcBef>
                <a:spcPct val="20000"/>
              </a:spcBef>
              <a:buClr>
                <a:schemeClr val="accent1"/>
              </a:buClr>
              <a:buSzPct val="140000"/>
              <a:buFont typeface="Arial" pitchFamily="34" charset="0"/>
              <a:buChar char="•"/>
              <a:defRPr sz="1800" kern="1200">
                <a:solidFill>
                  <a:schemeClr val="bg1">
                    <a:lumMod val="50000"/>
                  </a:schemeClr>
                </a:solidFill>
                <a:latin typeface="+mj-lt"/>
                <a:ea typeface="+mn-ea"/>
                <a:cs typeface="Arial" pitchFamily="34" charset="0"/>
              </a:defRPr>
            </a:lvl2pPr>
            <a:lvl3pPr marL="1143000" indent="-228600" algn="l" defTabSz="914400" rtl="0" eaLnBrk="1" latinLnBrk="0" hangingPunct="1">
              <a:spcBef>
                <a:spcPct val="20000"/>
              </a:spcBef>
              <a:buClr>
                <a:schemeClr val="accent1"/>
              </a:buClr>
              <a:buSzPct val="140000"/>
              <a:buFont typeface="Arial" pitchFamily="34" charset="0"/>
              <a:buChar char="•"/>
              <a:defRPr sz="1600" kern="1200">
                <a:solidFill>
                  <a:schemeClr val="bg1">
                    <a:lumMod val="50000"/>
                  </a:schemeClr>
                </a:solidFill>
                <a:latin typeface="+mj-lt"/>
                <a:ea typeface="+mn-ea"/>
                <a:cs typeface="Arial" pitchFamily="34" charset="0"/>
              </a:defRPr>
            </a:lvl3pPr>
            <a:lvl4pPr marL="1600200" indent="-228600" algn="l" defTabSz="914400" rtl="0" eaLnBrk="1" latinLnBrk="0" hangingPunct="1">
              <a:spcBef>
                <a:spcPct val="20000"/>
              </a:spcBef>
              <a:buClr>
                <a:schemeClr val="accent1"/>
              </a:buClr>
              <a:buSzPct val="140000"/>
              <a:buFont typeface="Arial" pitchFamily="34" charset="0"/>
              <a:buChar char="•"/>
              <a:defRPr sz="1400" kern="1200">
                <a:solidFill>
                  <a:schemeClr val="bg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800" dirty="0">
                <a:solidFill>
                  <a:schemeClr val="tx1"/>
                </a:solidFill>
              </a:rPr>
              <a:t>Ce n’est pas un vrai cas patient. Uniquement pour illustration.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6277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2"/>
          <p:cNvSpPr>
            <a:spLocks noGrp="1"/>
          </p:cNvSpPr>
          <p:nvPr>
            <p:ph type="title"/>
          </p:nvPr>
        </p:nvSpPr>
        <p:spPr>
          <a:xfrm>
            <a:off x="867081" y="274639"/>
            <a:ext cx="7903485" cy="739515"/>
          </a:xfrm>
        </p:spPr>
        <p:txBody>
          <a:bodyPr>
            <a:normAutofit/>
          </a:bodyPr>
          <a:lstStyle/>
          <a:p>
            <a:r>
              <a:rPr lang="fr-FR" sz="3600" dirty="0"/>
              <a:t>Rapport obtenu depuis le logiciel de suivi</a:t>
            </a:r>
          </a:p>
        </p:txBody>
      </p:sp>
      <p:sp>
        <p:nvSpPr>
          <p:cNvPr id="7" name="Espace réservé du contenu 2"/>
          <p:cNvSpPr txBox="1">
            <a:spLocks/>
          </p:cNvSpPr>
          <p:nvPr/>
        </p:nvSpPr>
        <p:spPr>
          <a:xfrm>
            <a:off x="1691680" y="6241333"/>
            <a:ext cx="3744416" cy="284011"/>
          </a:xfrm>
          <a:prstGeom prst="rect">
            <a:avLst/>
          </a:prstGeom>
          <a:noFill/>
        </p:spPr>
        <p:txBody>
          <a:bodyPr>
            <a:normAutofit/>
          </a:bodyPr>
          <a:lstStyle>
            <a:lvl1pPr marL="173038" indent="-173038" algn="l" defTabSz="914400" rtl="0" eaLnBrk="1" latinLnBrk="0" hangingPunct="1">
              <a:spcBef>
                <a:spcPct val="20000"/>
              </a:spcBef>
              <a:buClr>
                <a:schemeClr val="accent1"/>
              </a:buClr>
              <a:buSzPct val="140000"/>
              <a:buFont typeface="Arial" panose="020B0604020202020204" pitchFamily="34" charset="0"/>
              <a:buChar char="•"/>
              <a:defRPr sz="2000" kern="1200">
                <a:solidFill>
                  <a:schemeClr val="bg1">
                    <a:lumMod val="50000"/>
                  </a:schemeClr>
                </a:solidFill>
                <a:latin typeface="+mj-lt"/>
                <a:ea typeface="+mn-ea"/>
                <a:cs typeface="Arial" pitchFamily="34" charset="0"/>
              </a:defRPr>
            </a:lvl1pPr>
            <a:lvl2pPr marL="742950" indent="-256032" algn="l" defTabSz="914400" rtl="0" eaLnBrk="1" latinLnBrk="0" hangingPunct="1">
              <a:spcBef>
                <a:spcPct val="20000"/>
              </a:spcBef>
              <a:buClr>
                <a:schemeClr val="accent1"/>
              </a:buClr>
              <a:buSzPct val="140000"/>
              <a:buFont typeface="Arial" pitchFamily="34" charset="0"/>
              <a:buChar char="•"/>
              <a:defRPr sz="1800" kern="1200">
                <a:solidFill>
                  <a:schemeClr val="bg1">
                    <a:lumMod val="50000"/>
                  </a:schemeClr>
                </a:solidFill>
                <a:latin typeface="+mj-lt"/>
                <a:ea typeface="+mn-ea"/>
                <a:cs typeface="Arial" pitchFamily="34" charset="0"/>
              </a:defRPr>
            </a:lvl2pPr>
            <a:lvl3pPr marL="1143000" indent="-228600" algn="l" defTabSz="914400" rtl="0" eaLnBrk="1" latinLnBrk="0" hangingPunct="1">
              <a:spcBef>
                <a:spcPct val="20000"/>
              </a:spcBef>
              <a:buClr>
                <a:schemeClr val="accent1"/>
              </a:buClr>
              <a:buSzPct val="140000"/>
              <a:buFont typeface="Arial" pitchFamily="34" charset="0"/>
              <a:buChar char="•"/>
              <a:defRPr sz="1600" kern="1200">
                <a:solidFill>
                  <a:schemeClr val="bg1">
                    <a:lumMod val="50000"/>
                  </a:schemeClr>
                </a:solidFill>
                <a:latin typeface="+mj-lt"/>
                <a:ea typeface="+mn-ea"/>
                <a:cs typeface="Arial" pitchFamily="34" charset="0"/>
              </a:defRPr>
            </a:lvl3pPr>
            <a:lvl4pPr marL="1600200" indent="-228600" algn="l" defTabSz="914400" rtl="0" eaLnBrk="1" latinLnBrk="0" hangingPunct="1">
              <a:spcBef>
                <a:spcPct val="20000"/>
              </a:spcBef>
              <a:buClr>
                <a:schemeClr val="accent1"/>
              </a:buClr>
              <a:buSzPct val="140000"/>
              <a:buFont typeface="Arial" pitchFamily="34" charset="0"/>
              <a:buChar char="•"/>
              <a:defRPr sz="1400" kern="1200">
                <a:solidFill>
                  <a:schemeClr val="bg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800" dirty="0">
                <a:solidFill>
                  <a:schemeClr val="tx1"/>
                </a:solidFill>
              </a:rPr>
              <a:t>Ce n’est pas un vrai cas patient. Uniquement pour illustration.</a:t>
            </a:r>
          </a:p>
        </p:txBody>
      </p:sp>
      <p:sp>
        <p:nvSpPr>
          <p:cNvPr id="8" name="Rectangle 7"/>
          <p:cNvSpPr/>
          <p:nvPr/>
        </p:nvSpPr>
        <p:spPr>
          <a:xfrm>
            <a:off x="7668344" y="6284288"/>
            <a:ext cx="12241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635702" y="6123388"/>
            <a:ext cx="12241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81774" y="1124744"/>
            <a:ext cx="6541121" cy="504056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5064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39752" y="1124744"/>
            <a:ext cx="3951488" cy="51214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6" name="Titre 2"/>
          <p:cNvSpPr>
            <a:spLocks noGrp="1"/>
          </p:cNvSpPr>
          <p:nvPr>
            <p:ph type="title"/>
          </p:nvPr>
        </p:nvSpPr>
        <p:spPr>
          <a:xfrm>
            <a:off x="867081" y="274639"/>
            <a:ext cx="7903485" cy="739515"/>
          </a:xfrm>
        </p:spPr>
        <p:txBody>
          <a:bodyPr>
            <a:normAutofit/>
          </a:bodyPr>
          <a:lstStyle/>
          <a:p>
            <a:r>
              <a:rPr lang="fr-FR" sz="3600" dirty="0"/>
              <a:t>Rapport obtenu depuis le logiciel de suivi</a:t>
            </a:r>
          </a:p>
        </p:txBody>
      </p:sp>
      <p:sp>
        <p:nvSpPr>
          <p:cNvPr id="7" name="Espace réservé du contenu 2"/>
          <p:cNvSpPr txBox="1">
            <a:spLocks/>
          </p:cNvSpPr>
          <p:nvPr/>
        </p:nvSpPr>
        <p:spPr>
          <a:xfrm>
            <a:off x="1691680" y="6241333"/>
            <a:ext cx="3744416" cy="284011"/>
          </a:xfrm>
          <a:prstGeom prst="rect">
            <a:avLst/>
          </a:prstGeom>
          <a:noFill/>
        </p:spPr>
        <p:txBody>
          <a:bodyPr>
            <a:normAutofit/>
          </a:bodyPr>
          <a:lstStyle>
            <a:lvl1pPr marL="173038" indent="-173038" algn="l" defTabSz="914400" rtl="0" eaLnBrk="1" latinLnBrk="0" hangingPunct="1">
              <a:spcBef>
                <a:spcPct val="20000"/>
              </a:spcBef>
              <a:buClr>
                <a:schemeClr val="accent1"/>
              </a:buClr>
              <a:buSzPct val="140000"/>
              <a:buFont typeface="Arial" panose="020B0604020202020204" pitchFamily="34" charset="0"/>
              <a:buChar char="•"/>
              <a:defRPr sz="2000" kern="1200">
                <a:solidFill>
                  <a:schemeClr val="bg1">
                    <a:lumMod val="50000"/>
                  </a:schemeClr>
                </a:solidFill>
                <a:latin typeface="+mj-lt"/>
                <a:ea typeface="+mn-ea"/>
                <a:cs typeface="Arial" pitchFamily="34" charset="0"/>
              </a:defRPr>
            </a:lvl1pPr>
            <a:lvl2pPr marL="742950" indent="-256032" algn="l" defTabSz="914400" rtl="0" eaLnBrk="1" latinLnBrk="0" hangingPunct="1">
              <a:spcBef>
                <a:spcPct val="20000"/>
              </a:spcBef>
              <a:buClr>
                <a:schemeClr val="accent1"/>
              </a:buClr>
              <a:buSzPct val="140000"/>
              <a:buFont typeface="Arial" pitchFamily="34" charset="0"/>
              <a:buChar char="•"/>
              <a:defRPr sz="1800" kern="1200">
                <a:solidFill>
                  <a:schemeClr val="bg1">
                    <a:lumMod val="50000"/>
                  </a:schemeClr>
                </a:solidFill>
                <a:latin typeface="+mj-lt"/>
                <a:ea typeface="+mn-ea"/>
                <a:cs typeface="Arial" pitchFamily="34" charset="0"/>
              </a:defRPr>
            </a:lvl2pPr>
            <a:lvl3pPr marL="1143000" indent="-228600" algn="l" defTabSz="914400" rtl="0" eaLnBrk="1" latinLnBrk="0" hangingPunct="1">
              <a:spcBef>
                <a:spcPct val="20000"/>
              </a:spcBef>
              <a:buClr>
                <a:schemeClr val="accent1"/>
              </a:buClr>
              <a:buSzPct val="140000"/>
              <a:buFont typeface="Arial" pitchFamily="34" charset="0"/>
              <a:buChar char="•"/>
              <a:defRPr sz="1600" kern="1200">
                <a:solidFill>
                  <a:schemeClr val="bg1">
                    <a:lumMod val="50000"/>
                  </a:schemeClr>
                </a:solidFill>
                <a:latin typeface="+mj-lt"/>
                <a:ea typeface="+mn-ea"/>
                <a:cs typeface="Arial" pitchFamily="34" charset="0"/>
              </a:defRPr>
            </a:lvl3pPr>
            <a:lvl4pPr marL="1600200" indent="-228600" algn="l" defTabSz="914400" rtl="0" eaLnBrk="1" latinLnBrk="0" hangingPunct="1">
              <a:spcBef>
                <a:spcPct val="20000"/>
              </a:spcBef>
              <a:buClr>
                <a:schemeClr val="accent1"/>
              </a:buClr>
              <a:buSzPct val="140000"/>
              <a:buFont typeface="Arial" pitchFamily="34" charset="0"/>
              <a:buChar char="•"/>
              <a:defRPr sz="1400" kern="1200">
                <a:solidFill>
                  <a:schemeClr val="bg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800" dirty="0">
                <a:solidFill>
                  <a:schemeClr val="tx1"/>
                </a:solidFill>
              </a:rPr>
              <a:t>Ce n’est pas un vrai cas patient. Uniquement pour illustration.</a:t>
            </a:r>
          </a:p>
        </p:txBody>
      </p:sp>
      <p:sp>
        <p:nvSpPr>
          <p:cNvPr id="9" name="Rectangle 8"/>
          <p:cNvSpPr/>
          <p:nvPr/>
        </p:nvSpPr>
        <p:spPr>
          <a:xfrm>
            <a:off x="7740352" y="5992627"/>
            <a:ext cx="12241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5389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2"/>
          <p:cNvSpPr>
            <a:spLocks noGrp="1"/>
          </p:cNvSpPr>
          <p:nvPr>
            <p:ph type="title"/>
          </p:nvPr>
        </p:nvSpPr>
        <p:spPr>
          <a:xfrm>
            <a:off x="867081" y="274639"/>
            <a:ext cx="7903485" cy="739515"/>
          </a:xfrm>
        </p:spPr>
        <p:txBody>
          <a:bodyPr>
            <a:normAutofit/>
          </a:bodyPr>
          <a:lstStyle/>
          <a:p>
            <a:r>
              <a:rPr lang="fr-FR" sz="3600" dirty="0"/>
              <a:t>Rapport obtenu depuis le logiciel de suivi</a:t>
            </a:r>
          </a:p>
        </p:txBody>
      </p:sp>
      <p:sp>
        <p:nvSpPr>
          <p:cNvPr id="11" name="Espace réservé du contenu 2"/>
          <p:cNvSpPr txBox="1">
            <a:spLocks/>
          </p:cNvSpPr>
          <p:nvPr/>
        </p:nvSpPr>
        <p:spPr>
          <a:xfrm>
            <a:off x="1691680" y="6241333"/>
            <a:ext cx="3744416" cy="284011"/>
          </a:xfrm>
          <a:prstGeom prst="rect">
            <a:avLst/>
          </a:prstGeom>
          <a:noFill/>
        </p:spPr>
        <p:txBody>
          <a:bodyPr>
            <a:normAutofit/>
          </a:bodyPr>
          <a:lstStyle>
            <a:lvl1pPr marL="173038" indent="-173038" algn="l" defTabSz="914400" rtl="0" eaLnBrk="1" latinLnBrk="0" hangingPunct="1">
              <a:spcBef>
                <a:spcPct val="20000"/>
              </a:spcBef>
              <a:buClr>
                <a:schemeClr val="accent1"/>
              </a:buClr>
              <a:buSzPct val="140000"/>
              <a:buFont typeface="Arial" panose="020B0604020202020204" pitchFamily="34" charset="0"/>
              <a:buChar char="•"/>
              <a:defRPr sz="2000" kern="1200">
                <a:solidFill>
                  <a:schemeClr val="bg1">
                    <a:lumMod val="50000"/>
                  </a:schemeClr>
                </a:solidFill>
                <a:latin typeface="+mj-lt"/>
                <a:ea typeface="+mn-ea"/>
                <a:cs typeface="Arial" pitchFamily="34" charset="0"/>
              </a:defRPr>
            </a:lvl1pPr>
            <a:lvl2pPr marL="742950" indent="-256032" algn="l" defTabSz="914400" rtl="0" eaLnBrk="1" latinLnBrk="0" hangingPunct="1">
              <a:spcBef>
                <a:spcPct val="20000"/>
              </a:spcBef>
              <a:buClr>
                <a:schemeClr val="accent1"/>
              </a:buClr>
              <a:buSzPct val="140000"/>
              <a:buFont typeface="Arial" pitchFamily="34" charset="0"/>
              <a:buChar char="•"/>
              <a:defRPr sz="1800" kern="1200">
                <a:solidFill>
                  <a:schemeClr val="bg1">
                    <a:lumMod val="50000"/>
                  </a:schemeClr>
                </a:solidFill>
                <a:latin typeface="+mj-lt"/>
                <a:ea typeface="+mn-ea"/>
                <a:cs typeface="Arial" pitchFamily="34" charset="0"/>
              </a:defRPr>
            </a:lvl2pPr>
            <a:lvl3pPr marL="1143000" indent="-228600" algn="l" defTabSz="914400" rtl="0" eaLnBrk="1" latinLnBrk="0" hangingPunct="1">
              <a:spcBef>
                <a:spcPct val="20000"/>
              </a:spcBef>
              <a:buClr>
                <a:schemeClr val="accent1"/>
              </a:buClr>
              <a:buSzPct val="140000"/>
              <a:buFont typeface="Arial" pitchFamily="34" charset="0"/>
              <a:buChar char="•"/>
              <a:defRPr sz="1600" kern="1200">
                <a:solidFill>
                  <a:schemeClr val="bg1">
                    <a:lumMod val="50000"/>
                  </a:schemeClr>
                </a:solidFill>
                <a:latin typeface="+mj-lt"/>
                <a:ea typeface="+mn-ea"/>
                <a:cs typeface="Arial" pitchFamily="34" charset="0"/>
              </a:defRPr>
            </a:lvl3pPr>
            <a:lvl4pPr marL="1600200" indent="-228600" algn="l" defTabSz="914400" rtl="0" eaLnBrk="1" latinLnBrk="0" hangingPunct="1">
              <a:spcBef>
                <a:spcPct val="20000"/>
              </a:spcBef>
              <a:buClr>
                <a:schemeClr val="accent1"/>
              </a:buClr>
              <a:buSzPct val="140000"/>
              <a:buFont typeface="Arial" pitchFamily="34" charset="0"/>
              <a:buChar char="•"/>
              <a:defRPr sz="1400" kern="1200">
                <a:solidFill>
                  <a:schemeClr val="bg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800" dirty="0">
                <a:solidFill>
                  <a:schemeClr val="tx1"/>
                </a:solidFill>
              </a:rPr>
              <a:t>Ce n’est pas un vrai cas patient. Uniquement pour illustration.</a:t>
            </a:r>
          </a:p>
        </p:txBody>
      </p:sp>
      <p:sp>
        <p:nvSpPr>
          <p:cNvPr id="7" name="Rectangle 6"/>
          <p:cNvSpPr/>
          <p:nvPr/>
        </p:nvSpPr>
        <p:spPr>
          <a:xfrm>
            <a:off x="7668344" y="6263277"/>
            <a:ext cx="12241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1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47664" y="1196752"/>
            <a:ext cx="6408712" cy="494765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9650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boulogne JC_2019_05_09.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765442" y="12700"/>
            <a:ext cx="11125342"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DEXCOM G4: cadre de remboursement</a:t>
            </a:r>
            <a:endParaRPr lang="fr-FR" dirty="0"/>
          </a:p>
        </p:txBody>
      </p:sp>
      <p:sp>
        <p:nvSpPr>
          <p:cNvPr id="3" name="Espace réservé du contenu 2"/>
          <p:cNvSpPr>
            <a:spLocks noGrp="1"/>
          </p:cNvSpPr>
          <p:nvPr>
            <p:ph idx="1"/>
          </p:nvPr>
        </p:nvSpPr>
        <p:spPr/>
        <p:txBody>
          <a:bodyPr/>
          <a:lstStyle/>
          <a:p>
            <a:r>
              <a:rPr lang="fr-FR" dirty="0" smtClean="0"/>
              <a:t>Accord préalable</a:t>
            </a:r>
          </a:p>
          <a:p>
            <a:r>
              <a:rPr lang="fr-FR" dirty="0" smtClean="0"/>
              <a:t>HbA1C &gt;= 8%</a:t>
            </a:r>
          </a:p>
          <a:p>
            <a:r>
              <a:rPr lang="fr-FR" dirty="0" smtClean="0"/>
              <a:t>1 hypoglycémie sévère dans l ’année</a:t>
            </a:r>
          </a:p>
          <a:p>
            <a:r>
              <a:rPr lang="fr-FR" dirty="0" smtClean="0"/>
              <a:t>Diabète sous insuline depuis &gt;2ans.</a:t>
            </a:r>
          </a:p>
          <a:p>
            <a:r>
              <a:rPr lang="fr-FR" dirty="0" smtClean="0"/>
              <a:t>Essai 30j-3mois-1an.</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boulogne JC_2019_05_09.pdf"/>
          <p:cNvPicPr>
            <a:picLocks noGrp="1" noChangeAspect="1"/>
          </p:cNvPicPr>
          <p:nvPr>
            <p:ph idx="1"/>
          </p:nvPr>
        </p:nvPicPr>
        <mc:AlternateContent xmlns:ma="http://schemas.microsoft.com/office/mac/drawingml/2008/main">
          <mc:Choice Requires="ma">
            <p:blipFill>
              <a:blip r:embed="rId2"/>
              <a:srcRect l="-67655" r="-6765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67655" r="-67655"/>
              <a:stretch>
                <a:fillRect/>
              </a:stretch>
            </p:blipFill>
          </mc:Fallback>
        </mc:AlternateContent>
        <p:spPr>
          <a:xfrm>
            <a:off x="-2933700" y="165100"/>
            <a:ext cx="16408400" cy="59610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boulogne JC_2019_05_09.pdf"/>
          <p:cNvPicPr>
            <a:picLocks noGrp="1" noChangeAspect="1"/>
          </p:cNvPicPr>
          <p:nvPr>
            <p:ph idx="1"/>
          </p:nvPr>
        </p:nvPicPr>
        <mc:AlternateContent xmlns:ma="http://schemas.microsoft.com/office/mac/drawingml/2008/main">
          <mc:Choice Requires="ma">
            <p:blipFill>
              <a:blip r:embed="rId2"/>
              <a:srcRect l="-67655" r="-6765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67655" r="-67655"/>
              <a:stretch>
                <a:fillRect/>
              </a:stretch>
            </p:blipFill>
          </mc:Fallback>
        </mc:AlternateContent>
        <p:spPr>
          <a:xfrm>
            <a:off x="-2628900" y="520700"/>
            <a:ext cx="15214600" cy="5605463"/>
          </a:xfrm>
        </p:spPr>
      </p:pic>
      <p:sp>
        <p:nvSpPr>
          <p:cNvPr id="5" name="ZoneTexte 4"/>
          <p:cNvSpPr txBox="1"/>
          <p:nvPr/>
        </p:nvSpPr>
        <p:spPr>
          <a:xfrm>
            <a:off x="4127500" y="215900"/>
            <a:ext cx="559092" cy="369332"/>
          </a:xfrm>
          <a:prstGeom prst="rect">
            <a:avLst/>
          </a:prstGeom>
          <a:noFill/>
        </p:spPr>
        <p:txBody>
          <a:bodyPr wrap="none" rtlCol="0">
            <a:spAutoFit/>
          </a:bodyPr>
          <a:lstStyle/>
          <a:p>
            <a:r>
              <a:rPr lang="fr-FR" dirty="0" smtClean="0"/>
              <a:t>JC B</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FOSSIEZ_2019_05_01.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498600" y="419100"/>
            <a:ext cx="12217400" cy="6438900"/>
          </a:xfrm>
        </p:spPr>
      </p:pic>
      <p:sp>
        <p:nvSpPr>
          <p:cNvPr id="5" name="ZoneTexte 4"/>
          <p:cNvSpPr txBox="1"/>
          <p:nvPr/>
        </p:nvSpPr>
        <p:spPr>
          <a:xfrm>
            <a:off x="3962400" y="241300"/>
            <a:ext cx="364328" cy="369332"/>
          </a:xfrm>
          <a:prstGeom prst="rect">
            <a:avLst/>
          </a:prstGeom>
          <a:noFill/>
        </p:spPr>
        <p:txBody>
          <a:bodyPr wrap="none" rtlCol="0">
            <a:spAutoFit/>
          </a:bodyPr>
          <a:lstStyle/>
          <a:p>
            <a:r>
              <a:rPr lang="fr-FR" dirty="0" smtClean="0"/>
              <a:t>JF</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FOSSIEZ_2019_05_01.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295400" y="330200"/>
            <a:ext cx="11950700" cy="6832600"/>
          </a:xfrm>
        </p:spPr>
      </p:pic>
      <p:sp>
        <p:nvSpPr>
          <p:cNvPr id="5" name="ZoneTexte 4"/>
          <p:cNvSpPr txBox="1"/>
          <p:nvPr/>
        </p:nvSpPr>
        <p:spPr>
          <a:xfrm>
            <a:off x="4343400" y="266700"/>
            <a:ext cx="364328" cy="369332"/>
          </a:xfrm>
          <a:prstGeom prst="rect">
            <a:avLst/>
          </a:prstGeom>
          <a:noFill/>
        </p:spPr>
        <p:txBody>
          <a:bodyPr wrap="none" rtlCol="0">
            <a:spAutoFit/>
          </a:bodyPr>
          <a:lstStyle/>
          <a:p>
            <a:r>
              <a:rPr lang="fr-FR" dirty="0" smtClean="0"/>
              <a:t>JF</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FOSSIEZ_2019_05_01.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333500" y="0"/>
            <a:ext cx="12268200" cy="6858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FOSSIEZ_2019_05_01.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257300" y="508000"/>
            <a:ext cx="12153900" cy="6045200"/>
          </a:xfrm>
        </p:spPr>
      </p:pic>
      <p:sp>
        <p:nvSpPr>
          <p:cNvPr id="5" name="ZoneTexte 4"/>
          <p:cNvSpPr txBox="1"/>
          <p:nvPr/>
        </p:nvSpPr>
        <p:spPr>
          <a:xfrm>
            <a:off x="4686300" y="190500"/>
            <a:ext cx="364328" cy="369332"/>
          </a:xfrm>
          <a:prstGeom prst="rect">
            <a:avLst/>
          </a:prstGeom>
          <a:noFill/>
        </p:spPr>
        <p:txBody>
          <a:bodyPr wrap="none" rtlCol="0">
            <a:spAutoFit/>
          </a:bodyPr>
          <a:lstStyle/>
          <a:p>
            <a:r>
              <a:rPr lang="fr-FR" dirty="0" smtClean="0"/>
              <a:t>JF</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FOSSIEZ_2019_05_01.pdf"/>
          <p:cNvPicPr>
            <a:picLocks noGrp="1" noChangeAspect="1"/>
          </p:cNvPicPr>
          <p:nvPr>
            <p:ph idx="1"/>
          </p:nvPr>
        </p:nvPicPr>
        <mc:AlternateContent xmlns:ma="http://schemas.microsoft.com/office/mac/drawingml/2008/main">
          <mc:Choice Requires="ma">
            <p:blipFill>
              <a:blip r:embed="rId2"/>
              <a:srcRect l="-67655" r="-6765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67655" r="-67655"/>
              <a:stretch>
                <a:fillRect/>
              </a:stretch>
            </p:blipFill>
          </mc:Fallback>
        </mc:AlternateContent>
        <p:spPr>
          <a:xfrm>
            <a:off x="-2971800" y="393700"/>
            <a:ext cx="16383000" cy="5732463"/>
          </a:xfrm>
        </p:spPr>
      </p:pic>
      <p:sp>
        <p:nvSpPr>
          <p:cNvPr id="5" name="ZoneTexte 4"/>
          <p:cNvSpPr txBox="1"/>
          <p:nvPr/>
        </p:nvSpPr>
        <p:spPr>
          <a:xfrm>
            <a:off x="4368800" y="266700"/>
            <a:ext cx="364328" cy="369332"/>
          </a:xfrm>
          <a:prstGeom prst="rect">
            <a:avLst/>
          </a:prstGeom>
          <a:noFill/>
        </p:spPr>
        <p:txBody>
          <a:bodyPr wrap="none" rtlCol="0">
            <a:spAutoFit/>
          </a:bodyPr>
          <a:lstStyle/>
          <a:p>
            <a:r>
              <a:rPr lang="fr-FR" dirty="0" smtClean="0"/>
              <a:t>JF</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bremnar_2019_05_07 2.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587500" y="381000"/>
            <a:ext cx="12547600" cy="6477000"/>
          </a:xfrm>
        </p:spPr>
      </p:pic>
      <p:sp>
        <p:nvSpPr>
          <p:cNvPr id="5" name="ZoneTexte 4"/>
          <p:cNvSpPr txBox="1"/>
          <p:nvPr/>
        </p:nvSpPr>
        <p:spPr>
          <a:xfrm>
            <a:off x="4368800" y="203200"/>
            <a:ext cx="386419" cy="369332"/>
          </a:xfrm>
          <a:prstGeom prst="rect">
            <a:avLst/>
          </a:prstGeom>
          <a:noFill/>
        </p:spPr>
        <p:txBody>
          <a:bodyPr wrap="none" rtlCol="0">
            <a:spAutoFit/>
          </a:bodyPr>
          <a:lstStyle/>
          <a:p>
            <a:r>
              <a:rPr lang="fr-FR" dirty="0" err="1" smtClean="0"/>
              <a:t>br</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bremnar_2019_05_07.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422400" y="609600"/>
            <a:ext cx="12471400" cy="5516563"/>
          </a:xfrm>
        </p:spPr>
      </p:pic>
      <p:sp>
        <p:nvSpPr>
          <p:cNvPr id="5" name="ZoneTexte 4"/>
          <p:cNvSpPr txBox="1"/>
          <p:nvPr/>
        </p:nvSpPr>
        <p:spPr>
          <a:xfrm>
            <a:off x="4140200" y="266700"/>
            <a:ext cx="1159292" cy="369332"/>
          </a:xfrm>
          <a:prstGeom prst="rect">
            <a:avLst/>
          </a:prstGeom>
          <a:noFill/>
        </p:spPr>
        <p:txBody>
          <a:bodyPr wrap="none" rtlCol="0">
            <a:spAutoFit/>
          </a:bodyPr>
          <a:lstStyle/>
          <a:p>
            <a:r>
              <a:rPr lang="fr-FR" dirty="0" smtClean="0"/>
              <a:t>Patient BR</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bremnar_2019_05_07.pdf"/>
          <p:cNvPicPr>
            <a:picLocks noGrp="1" noChangeAspect="1"/>
          </p:cNvPicPr>
          <p:nvPr>
            <p:ph idx="1"/>
          </p:nvPr>
        </p:nvPicPr>
        <mc:AlternateContent xmlns:ma="http://schemas.microsoft.com/office/mac/drawingml/2008/main">
          <mc:Choice Requires="ma">
            <p:blipFill>
              <a:blip r:embed="rId2"/>
              <a:srcRect l="-67655" r="-6765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67655" r="-67655"/>
              <a:stretch>
                <a:fillRect/>
              </a:stretch>
            </p:blipFill>
          </mc:Fallback>
        </mc:AlternateContent>
        <p:spPr>
          <a:xfrm>
            <a:off x="-3530600" y="482600"/>
            <a:ext cx="17640300" cy="6070600"/>
          </a:xfrm>
        </p:spPr>
      </p:pic>
      <p:sp>
        <p:nvSpPr>
          <p:cNvPr id="5" name="ZoneTexte 4"/>
          <p:cNvSpPr txBox="1"/>
          <p:nvPr/>
        </p:nvSpPr>
        <p:spPr>
          <a:xfrm>
            <a:off x="4978400" y="139700"/>
            <a:ext cx="441146" cy="369332"/>
          </a:xfrm>
          <a:prstGeom prst="rect">
            <a:avLst/>
          </a:prstGeom>
          <a:noFill/>
        </p:spPr>
        <p:txBody>
          <a:bodyPr wrap="none" rtlCol="0">
            <a:spAutoFit/>
          </a:bodyPr>
          <a:lstStyle/>
          <a:p>
            <a:r>
              <a:rPr lang="fr-FR" dirty="0" smtClean="0"/>
              <a:t>BR</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Free style libre</a:t>
            </a:r>
            <a:endParaRPr lang="fr-FR" dirty="0"/>
          </a:p>
        </p:txBody>
      </p:sp>
      <p:sp>
        <p:nvSpPr>
          <p:cNvPr id="3" name="Espace réservé du contenu 2"/>
          <p:cNvSpPr>
            <a:spLocks noGrp="1"/>
          </p:cNvSpPr>
          <p:nvPr>
            <p:ph idx="1"/>
          </p:nvPr>
        </p:nvSpPr>
        <p:spPr/>
        <p:txBody>
          <a:bodyPr/>
          <a:lstStyle/>
          <a:p>
            <a:r>
              <a:rPr lang="fr-FR" dirty="0" smtClean="0"/>
              <a:t>Free style 1 : Logiciel</a:t>
            </a:r>
          </a:p>
          <a:p>
            <a:pPr marL="1200150" lvl="3" indent="-342900"/>
            <a:r>
              <a:rPr lang="fr-FR" sz="2400" dirty="0" smtClean="0"/>
              <a:t>Diminution du temps de latence</a:t>
            </a:r>
          </a:p>
          <a:p>
            <a:pPr>
              <a:buNone/>
            </a:pPr>
            <a:endParaRPr lang="fr-FR" dirty="0" smtClean="0"/>
          </a:p>
          <a:p>
            <a:r>
              <a:rPr lang="fr-FR" dirty="0" smtClean="0"/>
              <a:t>Free style 2: alarme Hypo</a:t>
            </a:r>
          </a:p>
          <a:p>
            <a:pPr lvl="1">
              <a:buNone/>
            </a:pP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boudailliez_2019_05_15.pdf"/>
          <p:cNvPicPr>
            <a:picLocks noGrp="1" noChangeAspect="1"/>
          </p:cNvPicPr>
          <p:nvPr>
            <p:ph idx="1"/>
          </p:nvPr>
        </p:nvPicPr>
        <mc:AlternateContent xmlns:ma="http://schemas.microsoft.com/office/mac/drawingml/2008/main">
          <mc:Choice Requires="ma">
            <p:blipFill>
              <a:blip r:embed="rId2"/>
              <a:srcRect l="-20253" r="-2025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l="-20253" r="-20253"/>
              <a:stretch>
                <a:fillRect/>
              </a:stretch>
            </p:blipFill>
          </mc:Fallback>
        </mc:AlternateContent>
        <p:spPr>
          <a:xfrm>
            <a:off x="-1536700" y="266700"/>
            <a:ext cx="12331700" cy="6413500"/>
          </a:xfrm>
        </p:spPr>
      </p:pic>
      <p:sp>
        <p:nvSpPr>
          <p:cNvPr id="5" name="ZoneTexte 4"/>
          <p:cNvSpPr txBox="1"/>
          <p:nvPr/>
        </p:nvSpPr>
        <p:spPr>
          <a:xfrm>
            <a:off x="4406900" y="139700"/>
            <a:ext cx="441146" cy="369332"/>
          </a:xfrm>
          <a:prstGeom prst="rect">
            <a:avLst/>
          </a:prstGeom>
          <a:noFill/>
        </p:spPr>
        <p:txBody>
          <a:bodyPr wrap="none" rtlCol="0">
            <a:spAutoFit/>
          </a:bodyPr>
          <a:lstStyle/>
          <a:p>
            <a:r>
              <a:rPr lang="fr-FR" dirty="0" smtClean="0"/>
              <a:t>BB</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Lecture de l’AGP (rapport glycémique)</a:t>
            </a:r>
            <a:endParaRPr lang="fr-FR" dirty="0"/>
          </a:p>
        </p:txBody>
      </p:sp>
      <p:sp>
        <p:nvSpPr>
          <p:cNvPr id="3" name="Espace réservé du contenu 2"/>
          <p:cNvSpPr>
            <a:spLocks noGrp="1"/>
          </p:cNvSpPr>
          <p:nvPr>
            <p:ph idx="1"/>
          </p:nvPr>
        </p:nvSpPr>
        <p:spPr/>
        <p:txBody>
          <a:bodyPr/>
          <a:lstStyle/>
          <a:p>
            <a:r>
              <a:rPr lang="fr-FR" dirty="0" smtClean="0"/>
              <a:t>1 les résultats de glucose sont-ils dans la plage cible, et la médiane est-elle stable?</a:t>
            </a:r>
          </a:p>
          <a:p>
            <a:r>
              <a:rPr lang="fr-FR" dirty="0" smtClean="0"/>
              <a:t>2 Y a t-il des tendances à l’hypoglycémie?</a:t>
            </a:r>
          </a:p>
          <a:p>
            <a:r>
              <a:rPr lang="fr-FR" dirty="0" smtClean="0"/>
              <a:t>3 Y a –</a:t>
            </a:r>
            <a:r>
              <a:rPr lang="fr-FR" dirty="0" err="1" smtClean="0"/>
              <a:t>til</a:t>
            </a:r>
            <a:r>
              <a:rPr lang="fr-FR" dirty="0" smtClean="0"/>
              <a:t> des tendances à l’hyperglycémie?</a:t>
            </a:r>
          </a:p>
          <a:p>
            <a:r>
              <a:rPr lang="fr-FR" dirty="0" smtClean="0"/>
              <a:t>6 IQR (écart interquartile = courbes directement au dessus et en dessous de la ligne médiane ) est-il étroit?</a:t>
            </a:r>
          </a:p>
          <a:p>
            <a:r>
              <a:rPr lang="fr-FR" dirty="0" smtClean="0"/>
              <a:t>            </a:t>
            </a:r>
            <a:r>
              <a:rPr lang="fr-FR" dirty="0" smtClean="0">
                <a:solidFill>
                  <a:schemeClr val="accent6"/>
                </a:solidFill>
              </a:rPr>
              <a:t>???</a:t>
            </a:r>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Futur Proche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Boucle fermée hybride avec basal automatisé</a:t>
            </a:r>
          </a:p>
          <a:p>
            <a:r>
              <a:rPr lang="fr-FR" i="1" dirty="0" smtClean="0"/>
              <a:t>BF en permanence avec assistant </a:t>
            </a:r>
            <a:r>
              <a:rPr lang="fr-FR" i="1" dirty="0" err="1" smtClean="0"/>
              <a:t>bolus</a:t>
            </a:r>
            <a:r>
              <a:rPr lang="fr-FR" i="1" dirty="0" smtClean="0"/>
              <a:t> manuel//repas</a:t>
            </a:r>
          </a:p>
          <a:p>
            <a:endParaRPr lang="fr-FR" i="1" dirty="0" smtClean="0"/>
          </a:p>
          <a:p>
            <a:r>
              <a:rPr lang="fr-FR" dirty="0" smtClean="0"/>
              <a:t>Boucle fermée totalement automatisée</a:t>
            </a:r>
          </a:p>
          <a:p>
            <a:r>
              <a:rPr lang="fr-FR" i="1" dirty="0" smtClean="0"/>
              <a:t>Disparition des </a:t>
            </a:r>
            <a:r>
              <a:rPr lang="fr-FR" i="1" dirty="0" err="1" smtClean="0"/>
              <a:t>bolus</a:t>
            </a:r>
            <a:r>
              <a:rPr lang="fr-FR" i="1" dirty="0" smtClean="0"/>
              <a:t> manuels</a:t>
            </a:r>
          </a:p>
          <a:p>
            <a:endParaRPr lang="fr-FR" i="1" dirty="0" smtClean="0"/>
          </a:p>
          <a:p>
            <a:r>
              <a:rPr lang="fr-FR" dirty="0" smtClean="0"/>
              <a:t>Boucle fermée multi hormones totalement automatisée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Freestyle Libre</a:t>
            </a:r>
            <a:endParaRPr lang="fr-FR" dirty="0"/>
          </a:p>
        </p:txBody>
      </p:sp>
      <p:sp>
        <p:nvSpPr>
          <p:cNvPr id="3" name="Espace réservé du contenu 2"/>
          <p:cNvSpPr>
            <a:spLocks noGrp="1"/>
          </p:cNvSpPr>
          <p:nvPr>
            <p:ph idx="1"/>
          </p:nvPr>
        </p:nvSpPr>
        <p:spPr/>
        <p:txBody>
          <a:bodyPr/>
          <a:lstStyle/>
          <a:p>
            <a:r>
              <a:rPr lang="fr-FR" dirty="0" smtClean="0"/>
              <a:t>Indications</a:t>
            </a:r>
          </a:p>
          <a:p>
            <a:r>
              <a:rPr lang="fr-FR" i="1" dirty="0" err="1" smtClean="0"/>
              <a:t>-Patients</a:t>
            </a:r>
            <a:r>
              <a:rPr lang="fr-FR" i="1" dirty="0" smtClean="0"/>
              <a:t> DT1 ou DT2</a:t>
            </a:r>
          </a:p>
          <a:p>
            <a:r>
              <a:rPr lang="fr-FR" i="1" dirty="0" smtClean="0"/>
              <a:t>Insulinothérapie intensifiée (&gt; 3inj/j ou pompe)</a:t>
            </a:r>
          </a:p>
          <a:p>
            <a:r>
              <a:rPr lang="fr-FR" i="1" dirty="0" err="1" smtClean="0"/>
              <a:t>Autosurveillance</a:t>
            </a:r>
            <a:r>
              <a:rPr lang="fr-FR" i="1" dirty="0" smtClean="0"/>
              <a:t> glycémique quotidienne&gt;=3/j</a:t>
            </a:r>
          </a:p>
          <a:p>
            <a:r>
              <a:rPr lang="fr-FR" i="1" dirty="0" smtClean="0"/>
              <a:t>Patient ayant </a:t>
            </a:r>
            <a:r>
              <a:rPr lang="fr-FR" i="1" dirty="0" err="1" smtClean="0"/>
              <a:t>recu</a:t>
            </a:r>
            <a:r>
              <a:rPr lang="fr-FR" i="1" dirty="0" smtClean="0"/>
              <a:t> une formation spécifique à l’utilisation du système flash d’</a:t>
            </a:r>
            <a:r>
              <a:rPr lang="fr-FR" i="1" dirty="0" err="1" smtClean="0"/>
              <a:t>autosurveillance</a:t>
            </a:r>
            <a:r>
              <a:rPr lang="fr-FR" i="1" dirty="0" smtClean="0"/>
              <a:t> du glucose </a:t>
            </a:r>
            <a:r>
              <a:rPr lang="fr-FR" i="1" dirty="0" err="1" smtClean="0"/>
              <a:t>intersticiel</a:t>
            </a:r>
            <a:r>
              <a:rPr lang="fr-FR" i="1" dirty="0" smtClean="0"/>
              <a:t>.</a:t>
            </a:r>
            <a:endParaRPr lang="fr-FR"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Cadre de remboursement</a:t>
            </a:r>
            <a:endParaRPr lang="fr-FR" dirty="0"/>
          </a:p>
        </p:txBody>
      </p:sp>
      <p:sp>
        <p:nvSpPr>
          <p:cNvPr id="3" name="Espace réservé du contenu 2"/>
          <p:cNvSpPr>
            <a:spLocks noGrp="1"/>
          </p:cNvSpPr>
          <p:nvPr>
            <p:ph idx="1"/>
          </p:nvPr>
        </p:nvSpPr>
        <p:spPr/>
        <p:txBody>
          <a:bodyPr/>
          <a:lstStyle/>
          <a:p>
            <a:r>
              <a:rPr lang="fr-FR" dirty="0" smtClean="0"/>
              <a:t>Prescription initiale et prescription suivant la période d’essai par un diabétologue ou pédiatre expérimenté en Diabétologie.</a:t>
            </a:r>
          </a:p>
          <a:p>
            <a:r>
              <a:rPr lang="fr-FR" dirty="0" smtClean="0"/>
              <a:t>Période d’essai de 1 à 3 mois</a:t>
            </a:r>
          </a:p>
          <a:p>
            <a:r>
              <a:rPr lang="fr-FR" dirty="0" smtClean="0"/>
              <a:t>Puis évaluation par le diabétologue pour poursuite de l’utilisation du système ou non</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7544" y="476672"/>
            <a:ext cx="8466135" cy="609329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1607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p:txBody>
      </p:sp>
      <p:sp>
        <p:nvSpPr>
          <p:cNvPr id="3" name="Titre 2"/>
          <p:cNvSpPr>
            <a:spLocks noGrp="1"/>
          </p:cNvSpPr>
          <p:nvPr>
            <p:ph type="title"/>
          </p:nvPr>
        </p:nvSpPr>
        <p:spPr/>
        <p:txBody>
          <a:bodyPr>
            <a:normAutofit fontScale="90000"/>
          </a:bodyPr>
          <a:lstStyle/>
          <a:p>
            <a:endParaRPr lang="fr-FR"/>
          </a:p>
        </p:txBody>
      </p:sp>
      <p:pic>
        <p:nvPicPr>
          <p:cNvPr id="4" name="Image 3" descr="décret Free style libre.pdf"/>
          <p:cNvPicPr>
            <a:picLocks noChangeAspect="1"/>
          </p:cNvPicPr>
          <p:nvPr/>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tretch>
                <a:fillRect/>
              </a:stretch>
            </p:blipFill>
          </mc:Fallback>
        </mc:AlternateContent>
        <p:spPr>
          <a:xfrm>
            <a:off x="2148894" y="0"/>
            <a:ext cx="4846211"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TotalTime>
  <Words>1715</Words>
  <Application>Microsoft Macintosh PowerPoint</Application>
  <PresentationFormat>Présentation à l'écran (4:3)</PresentationFormat>
  <Paragraphs>229</Paragraphs>
  <Slides>52</Slides>
  <Notes>4</Notes>
  <HiddenSlides>0</HiddenSlides>
  <MMClips>0</MMClips>
  <ScaleCrop>false</ScaleCrop>
  <HeadingPairs>
    <vt:vector size="4" baseType="variant">
      <vt:variant>
        <vt:lpstr>Modèle de conception</vt:lpstr>
      </vt:variant>
      <vt:variant>
        <vt:i4>1</vt:i4>
      </vt:variant>
      <vt:variant>
        <vt:lpstr>Titres des diapositives</vt:lpstr>
      </vt:variant>
      <vt:variant>
        <vt:i4>52</vt:i4>
      </vt:variant>
    </vt:vector>
  </HeadingPairs>
  <TitlesOfParts>
    <vt:vector size="53" baseType="lpstr">
      <vt:lpstr>Thème Office</vt:lpstr>
      <vt:lpstr>Mesure continue du glucose Free style libre Une facon innovante de s’autosurveiller</vt:lpstr>
      <vt:lpstr>FreeStyle  Libre</vt:lpstr>
      <vt:lpstr>Présentation des outils</vt:lpstr>
      <vt:lpstr>DEXCOM G4: cadre de remboursement</vt:lpstr>
      <vt:lpstr>Free style libre</vt:lpstr>
      <vt:lpstr>Freestyle Libre</vt:lpstr>
      <vt:lpstr>Cadre de remboursement</vt:lpstr>
      <vt:lpstr>Diapositive 8</vt:lpstr>
      <vt:lpstr>Diapositive 9</vt:lpstr>
      <vt:lpstr>La technologie Flash  du système FreeStyle Libre</vt:lpstr>
      <vt:lpstr>Technologie Flash  d’autosurveillance du glucose </vt:lpstr>
      <vt:lpstr>Que signifie la Mesure du glucose  dans le liquide interstitiel ?</vt:lpstr>
      <vt:lpstr>Poser FreeStyle Libre en 4 étapes* </vt:lpstr>
      <vt:lpstr>Composition du système FreeStyle Libre</vt:lpstr>
      <vt:lpstr>L’application LibreLink peut « remplacer » le lecteur FreeStyle Libre1,2</vt:lpstr>
      <vt:lpstr>Vivre avec le système FreeStyle Libre*</vt:lpstr>
      <vt:lpstr>Le système FreeStyle Libre</vt:lpstr>
      <vt:lpstr>BIGDATA</vt:lpstr>
      <vt:lpstr>Comprendre les résultats de glucose</vt:lpstr>
      <vt:lpstr>L’autosurveillance avec FreeStyle Libre</vt:lpstr>
      <vt:lpstr>Qu’indiquent les flèches de tendance?*</vt:lpstr>
      <vt:lpstr>Flèches de tendance</vt:lpstr>
      <vt:lpstr>Analyse de données  </vt:lpstr>
      <vt:lpstr>Lire l’image instantanée en 4 étapes </vt:lpstr>
      <vt:lpstr>C G M: données à prendre en compte</vt:lpstr>
      <vt:lpstr>Consensus international pour le CGM</vt:lpstr>
      <vt:lpstr>Objectifs à retenir  (études pas de consensus)</vt:lpstr>
      <vt:lpstr>Limites analytiques de HbA1c</vt:lpstr>
      <vt:lpstr>Optimisation du traitement: attention aux mésusages</vt:lpstr>
      <vt:lpstr>Les 7 rapports disponibles directement sur le lecteur</vt:lpstr>
      <vt:lpstr>Le logiciel FreeStyle Libre</vt:lpstr>
      <vt:lpstr>Rapport obtenu depuis le logiciel de suivi</vt:lpstr>
      <vt:lpstr>Rapport obtenu depuis le logiciel de suivi</vt:lpstr>
      <vt:lpstr>Rapport obtenu depuis le logiciel de suivi</vt:lpstr>
      <vt:lpstr>Rapport obtenu depuis le logiciel de suivi</vt:lpstr>
      <vt:lpstr>Rapport obtenu depuis le logiciel de suivi</vt:lpstr>
      <vt:lpstr>Rapport obtenu depuis le logiciel de suivi</vt:lpstr>
      <vt:lpstr>Rapport obtenu depuis le logiciel de suivi</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Lecture de l’AGP (rapport glycémique)</vt:lpstr>
      <vt:lpstr>Le Futur Proche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style libre</dc:title>
  <dc:creator>Marie Bourdelle</dc:creator>
  <cp:lastModifiedBy>Marie Bourdelle</cp:lastModifiedBy>
  <cp:revision>21</cp:revision>
  <dcterms:created xsi:type="dcterms:W3CDTF">2019-05-18T06:42:17Z</dcterms:created>
  <dcterms:modified xsi:type="dcterms:W3CDTF">2019-05-18T06:50:41Z</dcterms:modified>
</cp:coreProperties>
</file>