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05/04/12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Faire glisser l'image vers l'espace réservé ou cliquer sur l'icône pour l'ajouter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05/04/12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GYNECOMASTIE DE </a:t>
            </a:r>
            <a:r>
              <a:rPr lang="fr-FR" dirty="0" smtClean="0"/>
              <a:t>L’ADOLESCENT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Quel </a:t>
            </a:r>
            <a:r>
              <a:rPr lang="fr-FR" dirty="0" smtClean="0"/>
              <a:t>bilan ? Quel </a:t>
            </a:r>
            <a:r>
              <a:rPr lang="fr-FR" dirty="0" smtClean="0"/>
              <a:t>traitement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3524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Motif de </a:t>
            </a:r>
            <a:r>
              <a:rPr lang="fr-FR" dirty="0" err="1" smtClean="0"/>
              <a:t>cs</a:t>
            </a:r>
            <a:r>
              <a:rPr lang="fr-FR" dirty="0" smtClean="0"/>
              <a:t> fréquent et bénin</a:t>
            </a:r>
          </a:p>
          <a:p>
            <a:r>
              <a:rPr lang="fr-FR" dirty="0" smtClean="0"/>
              <a:t>65% des ado (P3P5), plus chez obèses</a:t>
            </a:r>
          </a:p>
          <a:p>
            <a:r>
              <a:rPr lang="fr-FR" dirty="0" smtClean="0"/>
              <a:t>Régression complète en 1 à 3 ans, persiste dans </a:t>
            </a:r>
            <a:r>
              <a:rPr lang="fr-FR" dirty="0" smtClean="0"/>
              <a:t>10% </a:t>
            </a:r>
            <a:r>
              <a:rPr lang="fr-FR" dirty="0" smtClean="0"/>
              <a:t>des cas</a:t>
            </a:r>
          </a:p>
          <a:p>
            <a:r>
              <a:rPr lang="fr-FR" dirty="0" smtClean="0"/>
              <a:t>Déséquilibre entre action estrogènes et androgènes sur tissu mammaire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127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BILAN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sz="2800" dirty="0" smtClean="0"/>
              <a:t>Clinique : obésité, anomalies des organes génitaux externes, </a:t>
            </a:r>
            <a:r>
              <a:rPr lang="fr-FR" sz="2800" dirty="0" err="1" smtClean="0"/>
              <a:t>atcdts</a:t>
            </a:r>
            <a:r>
              <a:rPr lang="fr-FR" sz="2800" dirty="0" smtClean="0"/>
              <a:t> </a:t>
            </a:r>
            <a:r>
              <a:rPr lang="fr-FR" sz="2800" dirty="0" smtClean="0"/>
              <a:t>de </a:t>
            </a:r>
            <a:r>
              <a:rPr lang="fr-FR" sz="2800" dirty="0" err="1" smtClean="0"/>
              <a:t>chir</a:t>
            </a:r>
            <a:r>
              <a:rPr lang="fr-FR" sz="2800" dirty="0" smtClean="0"/>
              <a:t> </a:t>
            </a:r>
            <a:r>
              <a:rPr lang="fr-FR" sz="2800" dirty="0" smtClean="0"/>
              <a:t>hypospade ou cryptorchidie</a:t>
            </a:r>
          </a:p>
          <a:p>
            <a:r>
              <a:rPr lang="fr-FR" sz="2800" dirty="0" smtClean="0"/>
              <a:t>Prise de médicaments : </a:t>
            </a:r>
            <a:r>
              <a:rPr lang="fr-FR" sz="2400" dirty="0" smtClean="0"/>
              <a:t>antifungiques, </a:t>
            </a:r>
            <a:r>
              <a:rPr lang="fr-FR" sz="2400" dirty="0" err="1" smtClean="0"/>
              <a:t>hCG</a:t>
            </a:r>
            <a:r>
              <a:rPr lang="fr-FR" sz="2400" dirty="0" smtClean="0"/>
              <a:t>, psychotropes, </a:t>
            </a:r>
            <a:r>
              <a:rPr lang="fr-FR" sz="2400" dirty="0"/>
              <a:t>e</a:t>
            </a:r>
            <a:r>
              <a:rPr lang="fr-FR" sz="2400" dirty="0" smtClean="0"/>
              <a:t>strogènes </a:t>
            </a:r>
            <a:r>
              <a:rPr lang="fr-FR" sz="2400" dirty="0" smtClean="0"/>
              <a:t>contenus dans cosmétiques, amphétamines, marijuana</a:t>
            </a:r>
          </a:p>
          <a:p>
            <a:r>
              <a:rPr lang="fr-FR" sz="2800" dirty="0" smtClean="0"/>
              <a:t>Biologie si glande </a:t>
            </a:r>
            <a:r>
              <a:rPr lang="fr-FR" sz="2800" dirty="0" smtClean="0"/>
              <a:t>mammaire &gt; 3cm </a:t>
            </a:r>
            <a:r>
              <a:rPr lang="fr-FR" sz="2800" dirty="0" smtClean="0"/>
              <a:t>de diamètre, selon clinique : testostérone, LH, E2, </a:t>
            </a:r>
            <a:r>
              <a:rPr lang="fr-FR" sz="2800" dirty="0" err="1" smtClean="0"/>
              <a:t>ß-hCG</a:t>
            </a:r>
            <a:r>
              <a:rPr lang="fr-FR" sz="2800" dirty="0" smtClean="0"/>
              <a:t>, prolactine, voire échographie SR ou testiculaire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1383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ETIOLOGIES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Petits testicules : syndrome de Klinefelter, dysgénésie testiculaire</a:t>
            </a:r>
          </a:p>
          <a:p>
            <a:r>
              <a:rPr lang="fr-FR" dirty="0" smtClean="0"/>
              <a:t>Antécédent hypospade </a:t>
            </a:r>
            <a:r>
              <a:rPr lang="fr-FR" dirty="0" smtClean="0"/>
              <a:t>: trouble de synthèse de la testostérone (</a:t>
            </a:r>
            <a:r>
              <a:rPr lang="fr-FR" dirty="0" err="1" smtClean="0"/>
              <a:t>testo</a:t>
            </a:r>
            <a:r>
              <a:rPr lang="fr-FR" dirty="0" smtClean="0"/>
              <a:t> basse), insensibilité partielle aux androgènes (</a:t>
            </a:r>
            <a:r>
              <a:rPr lang="fr-FR" dirty="0" err="1" smtClean="0"/>
              <a:t>testo</a:t>
            </a:r>
            <a:r>
              <a:rPr lang="fr-FR" dirty="0" smtClean="0"/>
              <a:t> élevée)</a:t>
            </a:r>
          </a:p>
          <a:p>
            <a:r>
              <a:rPr lang="fr-FR" dirty="0" smtClean="0"/>
              <a:t>Secondaire à une tumeur SR, testiculaire, </a:t>
            </a:r>
            <a:r>
              <a:rPr lang="fr-FR" dirty="0" err="1" smtClean="0"/>
              <a:t>prolactinome</a:t>
            </a:r>
            <a:r>
              <a:rPr lang="fr-FR" dirty="0" smtClean="0"/>
              <a:t>, mutation activatrice du gène de l’</a:t>
            </a:r>
            <a:r>
              <a:rPr lang="fr-FR" dirty="0" err="1" smtClean="0"/>
              <a:t>aromatase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8514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Pas de traitement, prise en charge de l’obésité</a:t>
            </a:r>
          </a:p>
          <a:p>
            <a:r>
              <a:rPr lang="fr-FR" dirty="0" smtClean="0"/>
              <a:t>Si volume important : </a:t>
            </a:r>
          </a:p>
          <a:p>
            <a:pPr lvl="1"/>
            <a:r>
              <a:rPr lang="fr-FR" dirty="0" err="1"/>
              <a:t>D</a:t>
            </a:r>
            <a:r>
              <a:rPr lang="fr-FR" dirty="0" err="1" smtClean="0"/>
              <a:t>éhydrotestostérone</a:t>
            </a:r>
            <a:r>
              <a:rPr lang="fr-FR" dirty="0" smtClean="0"/>
              <a:t> </a:t>
            </a:r>
            <a:r>
              <a:rPr lang="fr-FR" dirty="0" smtClean="0"/>
              <a:t>(</a:t>
            </a:r>
            <a:r>
              <a:rPr lang="fr-FR" dirty="0" err="1" smtClean="0"/>
              <a:t>Andractim</a:t>
            </a:r>
            <a:r>
              <a:rPr lang="fr-FR" dirty="0" smtClean="0"/>
              <a:t>, </a:t>
            </a:r>
            <a:r>
              <a:rPr lang="fr-FR" dirty="0" smtClean="0"/>
              <a:t>androgène non </a:t>
            </a:r>
            <a:r>
              <a:rPr lang="fr-FR" dirty="0" err="1" smtClean="0"/>
              <a:t>aromatisable</a:t>
            </a:r>
            <a:r>
              <a:rPr lang="fr-FR" dirty="0" smtClean="0"/>
              <a:t>) en application locale, en 3 mois 25</a:t>
            </a:r>
            <a:r>
              <a:rPr lang="fr-FR" dirty="0" smtClean="0"/>
              <a:t>% régression </a:t>
            </a:r>
            <a:r>
              <a:rPr lang="fr-FR" dirty="0" smtClean="0"/>
              <a:t>complète, 50% partielle, 25 % aucun effet.</a:t>
            </a:r>
          </a:p>
          <a:p>
            <a:pPr lvl="1"/>
            <a:r>
              <a:rPr lang="fr-FR" dirty="0" smtClean="0"/>
              <a:t>Chirurgie en fin de puberté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78309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é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93</TotalTime>
  <Words>210</Words>
  <Application>Microsoft Macintosh PowerPoint</Application>
  <PresentationFormat>Présentation à l'écran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Médian</vt:lpstr>
      <vt:lpstr>GYNECOMASTIE DE L’ADOLESCENT </vt:lpstr>
      <vt:lpstr>DEFINITION</vt:lpstr>
      <vt:lpstr>BILAN</vt:lpstr>
      <vt:lpstr>ETIOLOGIES</vt:lpstr>
      <vt:lpstr>TRAITEMENT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GYNECOMASTIE DE L’ADOLESCENT</dc:title>
  <dc:creator>AF</dc:creator>
  <cp:lastModifiedBy>AF</cp:lastModifiedBy>
  <cp:revision>5</cp:revision>
  <dcterms:created xsi:type="dcterms:W3CDTF">2012-04-01T15:44:40Z</dcterms:created>
  <dcterms:modified xsi:type="dcterms:W3CDTF">2012-04-05T20:12:26Z</dcterms:modified>
</cp:coreProperties>
</file>