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9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05/04/12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Faire glisser l'image vers l'espace réservé ou cliquer sur l'icône pour l'ajouter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HIRSUTISME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Quand </a:t>
            </a:r>
            <a:r>
              <a:rPr lang="fr-FR" dirty="0" smtClean="0"/>
              <a:t>l’affirmer ? Comment </a:t>
            </a:r>
            <a:r>
              <a:rPr lang="fr-FR" dirty="0" smtClean="0"/>
              <a:t>l’explorer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5274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Pilosité faite de poils durs et pigmentés </a:t>
            </a:r>
            <a:r>
              <a:rPr lang="fr-FR" dirty="0" smtClean="0"/>
              <a:t>dans des </a:t>
            </a:r>
            <a:r>
              <a:rPr lang="fr-FR" dirty="0" smtClean="0"/>
              <a:t>territoires inhabituels pour une femme</a:t>
            </a:r>
          </a:p>
          <a:p>
            <a:r>
              <a:rPr lang="fr-FR" dirty="0" smtClean="0"/>
              <a:t>Différent de l’hypertrichose</a:t>
            </a:r>
          </a:p>
          <a:p>
            <a:r>
              <a:rPr lang="fr-FR" dirty="0" smtClean="0"/>
              <a:t>Intensité évaluée par le score de </a:t>
            </a:r>
            <a:r>
              <a:rPr lang="fr-FR" dirty="0" err="1" smtClean="0"/>
              <a:t>Ferriman</a:t>
            </a:r>
            <a:r>
              <a:rPr lang="fr-FR" dirty="0" smtClean="0"/>
              <a:t> </a:t>
            </a:r>
            <a:r>
              <a:rPr lang="fr-FR" dirty="0" err="1" smtClean="0"/>
              <a:t>Gallwey</a:t>
            </a:r>
            <a:r>
              <a:rPr lang="fr-FR" dirty="0" smtClean="0"/>
              <a:t> </a:t>
            </a:r>
            <a:r>
              <a:rPr lang="fr-FR" dirty="0"/>
              <a:t>(normale supérieure </a:t>
            </a:r>
            <a:r>
              <a:rPr lang="fr-FR" dirty="0" smtClean="0"/>
              <a:t>est </a:t>
            </a:r>
            <a:r>
              <a:rPr lang="fr-FR" dirty="0" smtClean="0"/>
              <a:t>7)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896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Cause </a:t>
            </a:r>
            <a:r>
              <a:rPr lang="fr-FR" dirty="0" smtClean="0"/>
              <a:t>= </a:t>
            </a:r>
            <a:r>
              <a:rPr lang="fr-FR" dirty="0" err="1" smtClean="0"/>
              <a:t>Hyperandrogénie</a:t>
            </a:r>
            <a:r>
              <a:rPr lang="fr-FR" dirty="0" smtClean="0"/>
              <a:t> </a:t>
            </a:r>
            <a:r>
              <a:rPr lang="fr-FR" dirty="0" smtClean="0"/>
              <a:t>(production ou consommation)</a:t>
            </a:r>
          </a:p>
          <a:p>
            <a:r>
              <a:rPr lang="fr-FR" dirty="0" smtClean="0"/>
              <a:t>Si production excessive, autres signes d’</a:t>
            </a:r>
            <a:r>
              <a:rPr lang="fr-FR" dirty="0" err="1" smtClean="0"/>
              <a:t>hyperandrogénie</a:t>
            </a:r>
            <a:r>
              <a:rPr lang="fr-FR" dirty="0" smtClean="0"/>
              <a:t> associés :</a:t>
            </a:r>
          </a:p>
          <a:p>
            <a:pPr lvl="1"/>
            <a:r>
              <a:rPr lang="fr-FR" dirty="0" smtClean="0"/>
              <a:t>Troubles des règles (aménorrhée, spanioménorrhée)</a:t>
            </a:r>
          </a:p>
          <a:p>
            <a:pPr lvl="1"/>
            <a:r>
              <a:rPr lang="fr-FR" dirty="0" smtClean="0"/>
              <a:t>Acné (cou, thorax)</a:t>
            </a:r>
          </a:p>
          <a:p>
            <a:pPr lvl="1"/>
            <a:r>
              <a:rPr lang="fr-FR" dirty="0" smtClean="0"/>
              <a:t>Modification de la voix</a:t>
            </a:r>
          </a:p>
          <a:p>
            <a:pPr lvl="1"/>
            <a:r>
              <a:rPr lang="fr-FR" dirty="0" smtClean="0"/>
              <a:t>Hypertrophie clitoridienne</a:t>
            </a:r>
          </a:p>
          <a:p>
            <a:pPr lvl="1"/>
            <a:r>
              <a:rPr lang="fr-FR" dirty="0" smtClean="0"/>
              <a:t>A</a:t>
            </a:r>
            <a:r>
              <a:rPr lang="fr-FR" dirty="0" smtClean="0"/>
              <a:t>lopécie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9237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ETIOLOGIES </a:t>
            </a:r>
            <a:r>
              <a:rPr lang="fr-FR" dirty="0" smtClean="0"/>
              <a:t>A EXCLURE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Hyperplasie congénitale des SR de forme incomplète (17OHP de base entre </a:t>
            </a:r>
            <a:r>
              <a:rPr lang="fr-FR" dirty="0" smtClean="0"/>
              <a:t>8h </a:t>
            </a:r>
            <a:r>
              <a:rPr lang="fr-FR" dirty="0" smtClean="0"/>
              <a:t>et 9h ou après test au </a:t>
            </a:r>
            <a:r>
              <a:rPr lang="fr-FR" dirty="0" err="1" smtClean="0"/>
              <a:t>synacthène</a:t>
            </a:r>
            <a:r>
              <a:rPr lang="fr-FR" dirty="0" smtClean="0"/>
              <a:t> si taux de base non discriminant entre 2 et 5ng/ml)</a:t>
            </a:r>
          </a:p>
          <a:p>
            <a:r>
              <a:rPr lang="fr-FR" dirty="0" smtClean="0"/>
              <a:t>Tumeurs </a:t>
            </a:r>
            <a:r>
              <a:rPr lang="fr-FR" dirty="0" err="1" smtClean="0"/>
              <a:t>sécrétantes</a:t>
            </a:r>
            <a:r>
              <a:rPr lang="fr-FR" dirty="0"/>
              <a:t> </a:t>
            </a:r>
            <a:r>
              <a:rPr lang="fr-FR" dirty="0" smtClean="0"/>
              <a:t>de la SR (SDHA&gt;6000ng/ml), de l’ovaire (</a:t>
            </a:r>
            <a:r>
              <a:rPr lang="fr-FR" dirty="0" smtClean="0"/>
              <a:t>testostérone &gt;</a:t>
            </a:r>
            <a:r>
              <a:rPr lang="fr-FR" dirty="0" smtClean="0"/>
              <a:t>1,5 à 2ng/ml)</a:t>
            </a:r>
          </a:p>
          <a:p>
            <a:r>
              <a:rPr lang="fr-FR" dirty="0" smtClean="0"/>
              <a:t>Hypercorticisme (dosage CLU)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2463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ETIOLOGIES </a:t>
            </a:r>
            <a:r>
              <a:rPr lang="fr-FR" dirty="0" smtClean="0"/>
              <a:t>LES PLUS FREQUENTES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/>
              <a:t>Syndrome des Ovaires </a:t>
            </a:r>
            <a:r>
              <a:rPr lang="fr-FR" sz="2800" dirty="0" err="1" smtClean="0"/>
              <a:t>PolyKystiques</a:t>
            </a:r>
            <a:r>
              <a:rPr lang="fr-FR" sz="2800" dirty="0" smtClean="0"/>
              <a:t> :</a:t>
            </a:r>
          </a:p>
          <a:p>
            <a:pPr lvl="1"/>
            <a:r>
              <a:rPr lang="fr-FR" dirty="0" err="1" smtClean="0"/>
              <a:t>Hyperandrogénie</a:t>
            </a:r>
            <a:r>
              <a:rPr lang="fr-FR" dirty="0" smtClean="0"/>
              <a:t> : </a:t>
            </a:r>
            <a:r>
              <a:rPr lang="fr-FR" sz="2000" dirty="0" smtClean="0"/>
              <a:t>élévation de la </a:t>
            </a:r>
            <a:r>
              <a:rPr lang="fr-FR" sz="2000" dirty="0" err="1" smtClean="0"/>
              <a:t>T</a:t>
            </a:r>
            <a:r>
              <a:rPr lang="fr-FR" sz="2000" dirty="0" smtClean="0"/>
              <a:t> (0,6 à 2ng/ml) de l’</a:t>
            </a:r>
            <a:r>
              <a:rPr lang="fr-FR" sz="2000" dirty="0" err="1" smtClean="0"/>
              <a:t>andro-</a:t>
            </a:r>
            <a:r>
              <a:rPr lang="fr-FR" sz="2000" dirty="0" err="1" smtClean="0"/>
              <a:t>stènedione</a:t>
            </a:r>
            <a:r>
              <a:rPr lang="fr-FR" sz="2000" dirty="0" smtClean="0"/>
              <a:t> </a:t>
            </a:r>
            <a:r>
              <a:rPr lang="fr-FR" sz="2000" dirty="0" smtClean="0"/>
              <a:t>(2,3 à 5ng/ml) et parfois du SDHA (2000 à 4000ng/ml) </a:t>
            </a:r>
          </a:p>
          <a:p>
            <a:pPr lvl="1"/>
            <a:r>
              <a:rPr lang="fr-FR" dirty="0" smtClean="0"/>
              <a:t>Élévation de la LH inconstante : </a:t>
            </a:r>
            <a:r>
              <a:rPr lang="fr-FR" sz="2000" dirty="0" smtClean="0"/>
              <a:t>ovaires normaux ou de grande taille avec de multiples follicules (&gt;10 de 2 à 8 mm) périphériques avec stroma dense </a:t>
            </a:r>
          </a:p>
          <a:p>
            <a:pPr lvl="1"/>
            <a:r>
              <a:rPr lang="fr-FR" dirty="0" err="1" smtClean="0"/>
              <a:t>Insulinorésistance</a:t>
            </a:r>
            <a:r>
              <a:rPr lang="fr-FR" dirty="0" smtClean="0"/>
              <a:t> : </a:t>
            </a:r>
            <a:r>
              <a:rPr lang="fr-FR" sz="2000" dirty="0" smtClean="0"/>
              <a:t>intolérance au glucose, anomalie lipidique</a:t>
            </a:r>
          </a:p>
          <a:p>
            <a:r>
              <a:rPr lang="fr-FR" sz="2800" dirty="0" err="1" smtClean="0"/>
              <a:t>Hyperandrogénie</a:t>
            </a:r>
            <a:r>
              <a:rPr lang="fr-FR" sz="2800" dirty="0" smtClean="0"/>
              <a:t> ovarienne fonctionnelle transitoire </a:t>
            </a:r>
            <a:r>
              <a:rPr lang="fr-FR" sz="2000" dirty="0" smtClean="0"/>
              <a:t>(cycles longs de l’ado, pas d’hypertrophie </a:t>
            </a:r>
            <a:r>
              <a:rPr lang="fr-FR" sz="2000" dirty="0" err="1" smtClean="0"/>
              <a:t>stromale</a:t>
            </a:r>
            <a:r>
              <a:rPr lang="fr-FR" sz="2000" dirty="0" smtClean="0"/>
              <a:t>, répartition aléatoire, absence </a:t>
            </a:r>
            <a:r>
              <a:rPr lang="fr-FR" sz="2000" dirty="0" smtClean="0"/>
              <a:t>d’</a:t>
            </a:r>
            <a:r>
              <a:rPr lang="fr-FR" sz="2000" smtClean="0"/>
              <a:t>insulinorésistance</a:t>
            </a:r>
            <a:r>
              <a:rPr lang="fr-FR" sz="2000" dirty="0" smtClean="0"/>
              <a:t>, normalisation dans les 2 ans, surpoids </a:t>
            </a:r>
            <a:r>
              <a:rPr lang="fr-FR" sz="2000" dirty="0" err="1" smtClean="0"/>
              <a:t>gynoïde</a:t>
            </a:r>
            <a:r>
              <a:rPr lang="fr-FR" sz="2000" dirty="0" smtClean="0"/>
              <a:t>)</a:t>
            </a:r>
          </a:p>
          <a:p>
            <a:r>
              <a:rPr lang="fr-FR" sz="2800" dirty="0" smtClean="0"/>
              <a:t>Hirsutisme isolé : </a:t>
            </a:r>
            <a:r>
              <a:rPr lang="fr-FR" sz="2800" dirty="0" smtClean="0"/>
              <a:t>sensibilité </a:t>
            </a:r>
            <a:r>
              <a:rPr lang="fr-FR" sz="2800" dirty="0" smtClean="0"/>
              <a:t>accrue du follicule pilosébacé ?</a:t>
            </a:r>
            <a:r>
              <a:rPr lang="fr-FR" sz="2000" dirty="0" smtClean="0"/>
              <a:t>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3414222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é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Médian.thmx</Template>
  <TotalTime>340</TotalTime>
  <Words>261</Words>
  <Application>Microsoft Macintosh PowerPoint</Application>
  <PresentationFormat>Présentation à l'écran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Médian</vt:lpstr>
      <vt:lpstr>HIRSUTISME </vt:lpstr>
      <vt:lpstr>DEFINITION</vt:lpstr>
      <vt:lpstr>Présentation PowerPoint</vt:lpstr>
      <vt:lpstr>ETIOLOGIES A EXCLURE</vt:lpstr>
      <vt:lpstr>ETIOLOGIES LES PLUS FREQUENTES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HIRSUTISME</dc:title>
  <dc:creator>AF</dc:creator>
  <cp:lastModifiedBy>AF</cp:lastModifiedBy>
  <cp:revision>12</cp:revision>
  <dcterms:created xsi:type="dcterms:W3CDTF">2012-04-01T16:24:43Z</dcterms:created>
  <dcterms:modified xsi:type="dcterms:W3CDTF">2012-04-05T20:34:07Z</dcterms:modified>
</cp:coreProperties>
</file>