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34.xml.rels" ContentType="application/vnd.openxmlformats-package.relationships+xml"/>
  <Override PartName="/ppt/notesSlides/_rels/notesSlide12.xml.rels" ContentType="application/vnd.openxmlformats-package.relationships+xml"/>
  <Override PartName="/ppt/notesSlides/notesSlide34.xml" ContentType="application/vnd.openxmlformats-officedocument.presentationml.notesSlide+xml"/>
  <Override PartName="/ppt/notesSlides/notesSlide12.xml" ContentType="application/vnd.openxmlformats-officedocument.presentationml.notesSlide+xml"/>
  <Override PartName="/ppt/_rels/presentation.xml.rels" ContentType="application/vnd.openxmlformats-package.relationships+xml"/>
  <Override PartName="/ppt/media/image12.png" ContentType="image/png"/>
  <Override PartName="/ppt/media/image21.png" ContentType="image/png"/>
  <Override PartName="/ppt/media/image30.png" ContentType="image/png"/>
  <Override PartName="/ppt/media/image14.png" ContentType="image/png"/>
  <Override PartName="/ppt/media/image23.png" ContentType="image/png"/>
  <Override PartName="/ppt/media/image32.png" ContentType="image/png"/>
  <Override PartName="/ppt/media/image41.png" ContentType="image/png"/>
  <Override PartName="/ppt/media/image16.png" ContentType="image/png"/>
  <Override PartName="/ppt/media/image50.png" ContentType="image/png"/>
  <Override PartName="/ppt/media/image25.png" ContentType="image/png"/>
  <Override PartName="/ppt/media/image34.png" ContentType="image/png"/>
  <Override PartName="/ppt/media/image43.png" ContentType="image/png"/>
  <Override PartName="/ppt/media/image18.png" ContentType="image/png"/>
  <Override PartName="/ppt/media/image27.png" ContentType="image/png"/>
  <Override PartName="/ppt/media/image36.png" ContentType="image/png"/>
  <Override PartName="/ppt/media/image45.png" ContentType="image/png"/>
  <Override PartName="/ppt/media/image1.png" ContentType="image/png"/>
  <Override PartName="/ppt/media/image29.png" ContentType="image/png"/>
  <Override PartName="/ppt/media/image38.png" ContentType="image/png"/>
  <Override PartName="/ppt/media/image47.png" ContentType="image/png"/>
  <Override PartName="/ppt/media/image3.png" ContentType="image/png"/>
  <Override PartName="/ppt/media/image49.png" ContentType="image/png"/>
  <Override PartName="/ppt/media/image5.png" ContentType="image/png"/>
  <Override PartName="/ppt/media/image7.png" ContentType="image/png"/>
  <Override PartName="/ppt/media/image8.jpeg" ContentType="image/jpeg"/>
  <Override PartName="/ppt/media/image11.png" ContentType="image/png"/>
  <Override PartName="/ppt/media/image20.png" ContentType="image/png"/>
  <Override PartName="/ppt/media/image10.jpeg" ContentType="image/jpeg"/>
  <Override PartName="/ppt/media/image13.png" ContentType="image/png"/>
  <Override PartName="/ppt/media/image22.png" ContentType="image/png"/>
  <Override PartName="/ppt/media/image9.wmf" ContentType="image/x-wmf"/>
  <Override PartName="/ppt/media/image31.png" ContentType="image/png"/>
  <Override PartName="/ppt/media/image40.png" ContentType="image/png"/>
  <Override PartName="/ppt/media/image15.png" ContentType="image/png"/>
  <Override PartName="/ppt/media/image24.png" ContentType="image/png"/>
  <Override PartName="/ppt/media/image33.png" ContentType="image/png"/>
  <Override PartName="/ppt/media/image42.png" ContentType="image/png"/>
  <Override PartName="/ppt/media/image17.png" ContentType="image/png"/>
  <Override PartName="/ppt/media/image51.png" ContentType="image/png"/>
  <Override PartName="/ppt/media/image26.png" ContentType="image/png"/>
  <Override PartName="/ppt/media/image35.png" ContentType="image/png"/>
  <Override PartName="/ppt/media/image44.png" ContentType="image/png"/>
  <Override PartName="/ppt/media/image19.png" ContentType="image/png"/>
  <Override PartName="/ppt/media/image28.png" ContentType="image/png"/>
  <Override PartName="/ppt/media/image37.png" ContentType="image/png"/>
  <Override PartName="/ppt/media/image46.png" ContentType="image/png"/>
  <Override PartName="/ppt/media/image2.png" ContentType="image/png"/>
  <Override PartName="/ppt/media/image39.png" ContentType="image/png"/>
  <Override PartName="/ppt/media/image48.png" ContentType="image/png"/>
  <Override PartName="/ppt/media/image4.png" ContentType="image/png"/>
  <Override PartName="/ppt/media/image6.png" ContentType="image/pn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43.xml" ContentType="application/vnd.openxmlformats-officedocument.presentationml.slide+xml"/>
  <Override PartName="/ppt/slides/slide27.xml" ContentType="application/vnd.openxmlformats-officedocument.presentationml.slide+xml"/>
  <Override PartName="/ppt/slides/slide52.xml" ContentType="application/vnd.openxmlformats-officedocument.presentationml.slide+xml"/>
  <Override PartName="/ppt/slides/slide11.xml" ContentType="application/vnd.openxmlformats-officedocument.presentationml.slide+xml"/>
  <Override PartName="/ppt/slides/slide36.xml" ContentType="application/vnd.openxmlformats-officedocument.presentationml.slide+xml"/>
  <Override PartName="/ppt/slides/slide7.xml" ContentType="application/vnd.openxmlformats-officedocument.presentationml.slide+xml"/>
  <Override PartName="/ppt/slides/slide20.xml" ContentType="application/vnd.openxmlformats-officedocument.presentationml.slide+xml"/>
  <Override PartName="/ppt/slides/slide45.xml" ContentType="application/vnd.openxmlformats-officedocument.presentationml.slide+xml"/>
  <Override PartName="/ppt/slides/slide29.xml" ContentType="application/vnd.openxmlformats-officedocument.presentationml.slide+xml"/>
  <Override PartName="/ppt/slides/slide54.xml" ContentType="application/vnd.openxmlformats-officedocument.presentationml.slide+xml"/>
  <Override PartName="/ppt/slides/slide13.xml" ContentType="application/vnd.openxmlformats-officedocument.presentationml.slide+xml"/>
  <Override PartName="/ppt/slides/slide38.xml" ContentType="application/vnd.openxmlformats-officedocument.presentationml.slide+xml"/>
  <Override PartName="/ppt/slides/slide9.xml" ContentType="application/vnd.openxmlformats-officedocument.presentationml.slide+xml"/>
  <Override PartName="/ppt/slides/slide22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40.xml" ContentType="application/vnd.openxmlformats-officedocument.presentationml.slide+xml"/>
  <Override PartName="/ppt/slides/slide24.xml" ContentType="application/vnd.openxmlformats-officedocument.presentationml.slide+xml"/>
  <Override PartName="/ppt/slides/slide49.xml" ContentType="application/vnd.openxmlformats-officedocument.presentationml.slide+xml"/>
  <Override PartName="/ppt/slides/slide58.xml" ContentType="application/vnd.openxmlformats-officedocument.presentationml.slide+xml"/>
  <Override PartName="/ppt/slides/slide33.xml" ContentType="application/vnd.openxmlformats-officedocument.presentationml.slide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_rels/slide29.xml.rels" ContentType="application/vnd.openxmlformats-package.relationships+xml"/>
  <Override PartName="/ppt/slides/_rels/slide7.xml.rels" ContentType="application/vnd.openxmlformats-package.relationships+xml"/>
  <Override PartName="/ppt/slides/_rels/slide48.xml.rels" ContentType="application/vnd.openxmlformats-package.relationships+xml"/>
  <Override PartName="/ppt/slides/_rels/slide55.xml.rels" ContentType="application/vnd.openxmlformats-package.relationships+xml"/>
  <Override PartName="/ppt/slides/_rels/slide27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46.xml.rels" ContentType="application/vnd.openxmlformats-package.relationships+xml"/>
  <Override PartName="/ppt/slides/_rels/slide18.xml.rels" ContentType="application/vnd.openxmlformats-package.relationships+xml"/>
  <Override PartName="/ppt/slides/_rels/slide53.xml.rels" ContentType="application/vnd.openxmlformats-package.relationships+xml"/>
  <Override PartName="/ppt/slides/_rels/slide37.xml.rels" ContentType="application/vnd.openxmlformats-package.relationships+xml"/>
  <Override PartName="/ppt/slides/_rels/slide44.xml.rels" ContentType="application/vnd.openxmlformats-package.relationships+xml"/>
  <Override PartName="/ppt/slides/_rels/slide16.xml.rels" ContentType="application/vnd.openxmlformats-package.relationships+xml"/>
  <Override PartName="/ppt/slides/_rels/slide35.xml.rels" ContentType="application/vnd.openxmlformats-package.relationships+xml"/>
  <Override PartName="/ppt/slides/_rels/slide42.xml.rels" ContentType="application/vnd.openxmlformats-package.relationships+xml"/>
  <Override PartName="/ppt/slides/_rels/slide26.xml.rels" ContentType="application/vnd.openxmlformats-package.relationships+xml"/>
  <Override PartName="/ppt/slides/_rels/slide14.xml.rels" ContentType="application/vnd.openxmlformats-package.relationships+xml"/>
  <Override PartName="/ppt/slides/_rels/slide33.xml.rels" ContentType="application/vnd.openxmlformats-package.relationships+xml"/>
  <Override PartName="/ppt/slides/_rels/slide40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31.xml.rels" ContentType="application/vnd.openxmlformats-package.relationships+xml"/>
  <Override PartName="/ppt/slides/_rels/slide50.xml.rels" ContentType="application/vnd.openxmlformats-package.relationships+xml"/>
  <Override PartName="/ppt/slides/_rels/slide22.xml.rels" ContentType="application/vnd.openxmlformats-package.relationships+xml"/>
  <Override PartName="/ppt/slides/_rels/slide13.xml.rels" ContentType="application/vnd.openxmlformats-package.relationships+xml"/>
  <Override PartName="/ppt/slides/_rels/slide20.xml.rels" ContentType="application/vnd.openxmlformats-package.relationships+xml"/>
  <Override PartName="/ppt/slides/_rels/slide58.xml.rels" ContentType="application/vnd.openxmlformats-package.relationships+xml"/>
  <Override PartName="/ppt/slides/_rels/slide11.xml.rels" ContentType="application/vnd.openxmlformats-package.relationships+xml"/>
  <Override PartName="/ppt/slides/_rels/slide49.xml.rels" ContentType="application/vnd.openxmlformats-package.relationships+xml"/>
  <Override PartName="/ppt/slides/_rels/slide8.xml.rels" ContentType="application/vnd.openxmlformats-package.relationships+xml"/>
  <Override PartName="/ppt/slides/_rels/slide56.xml.rels" ContentType="application/vnd.openxmlformats-package.relationships+xml"/>
  <Override PartName="/ppt/slides/_rels/slide28.xml.rels" ContentType="application/vnd.openxmlformats-package.relationships+xml"/>
  <Override PartName="/ppt/slides/_rels/slide47.xml.rels" ContentType="application/vnd.openxmlformats-package.relationships+xml"/>
  <Override PartName="/ppt/slides/_rels/slide6.xml.rels" ContentType="application/vnd.openxmlformats-package.relationships+xml"/>
  <Override PartName="/ppt/slides/_rels/slide19.xml.rels" ContentType="application/vnd.openxmlformats-package.relationships+xml"/>
  <Override PartName="/ppt/slides/_rels/slide54.xml.rels" ContentType="application/vnd.openxmlformats-package.relationships+xml"/>
  <Override PartName="/ppt/slides/_rels/slide38.xml.rels" ContentType="application/vnd.openxmlformats-package.relationships+xml"/>
  <Override PartName="/ppt/slides/_rels/slide45.xml.rels" ContentType="application/vnd.openxmlformats-package.relationships+xml"/>
  <Override PartName="/ppt/slides/_rels/slide4.xml.rels" ContentType="application/vnd.openxmlformats-package.relationships+xml"/>
  <Override PartName="/ppt/slides/_rels/slide17.xml.rels" ContentType="application/vnd.openxmlformats-package.relationships+xml"/>
  <Override PartName="/ppt/slides/_rels/slide52.xml.rels" ContentType="application/vnd.openxmlformats-package.relationships+xml"/>
  <Override PartName="/ppt/slides/_rels/slide36.xml.rels" ContentType="application/vnd.openxmlformats-package.relationships+xml"/>
  <Override PartName="/ppt/slides/_rels/slide43.xml.rels" ContentType="application/vnd.openxmlformats-package.relationships+xml"/>
  <Override PartName="/ppt/slides/_rels/slide15.xml.rels" ContentType="application/vnd.openxmlformats-package.relationships+xml"/>
  <Override PartName="/ppt/slides/_rels/slide34.xml.rels" ContentType="application/vnd.openxmlformats-package.relationships+xml"/>
  <Override PartName="/ppt/slides/_rels/slide41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32.xml.rels" ContentType="application/vnd.openxmlformats-package.relationships+xml"/>
  <Override PartName="/ppt/slides/_rels/slide51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30.xml.rels" ContentType="application/vnd.openxmlformats-package.relationships+xml"/>
  <Override PartName="/ppt/slides/_rels/slide21.xml.rels" ContentType="application/vnd.openxmlformats-package.relationships+xml"/>
  <Override PartName="/ppt/slides/_rels/slide59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57.xml.rels" ContentType="application/vnd.openxmlformats-package.relationships+xml"/>
  <Override PartName="/ppt/slides/_rels/slide10.xml.rels" ContentType="application/vnd.openxmlformats-package.relationships+xml"/>
  <Override PartName="/ppt/slides/slide42.xml" ContentType="application/vnd.openxmlformats-officedocument.presentationml.slide+xml"/>
  <Override PartName="/ppt/slides/slide26.xml" ContentType="application/vnd.openxmlformats-officedocument.presentationml.slide+xml"/>
  <Override PartName="/ppt/slides/slide51.xml" ContentType="application/vnd.openxmlformats-officedocument.presentationml.slide+xml"/>
  <Override PartName="/ppt/slides/slide35.xml" ContentType="application/vnd.openxmlformats-officedocument.presentationml.slide+xml"/>
  <Override PartName="/ppt/slides/slide10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  <Override PartName="/ppt/slides/slide44.xml" ContentType="application/vnd.openxmlformats-officedocument.presentationml.slide+xml"/>
  <Override PartName="/ppt/slides/slide28.xml" ContentType="application/vnd.openxmlformats-officedocument.presentationml.slide+xml"/>
  <Override PartName="/ppt/slides/slide53.xml" ContentType="application/vnd.openxmlformats-officedocument.presentationml.slide+xml"/>
  <Override PartName="/ppt/slides/slide37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46.xml" ContentType="application/vnd.openxmlformats-officedocument.presentationml.slide+xml"/>
  <Override PartName="/ppt/slides/slide21.xml" ContentType="application/vnd.openxmlformats-officedocument.presentationml.slide+xml"/>
  <Override PartName="/ppt/slides/slide55.xml" ContentType="application/vnd.openxmlformats-officedocument.presentationml.slide+xml"/>
  <Override PartName="/ppt/slides/slide30.xml" ContentType="application/vnd.openxmlformats-officedocument.presentationml.slide+xml"/>
  <Override PartName="/ppt/slides/slide39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48.xml" ContentType="application/vnd.openxmlformats-officedocument.presentationml.slide+xml"/>
  <Override PartName="/ppt/slides/slide23.xml" ContentType="application/vnd.openxmlformats-officedocument.presentationml.slide+xml"/>
  <Override PartName="/ppt/slides/slide57.xml" ContentType="application/vnd.openxmlformats-officedocument.presentationml.slide+xml"/>
  <Override PartName="/ppt/slides/slide32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41.xml" ContentType="application/vnd.openxmlformats-officedocument.presentationml.slide+xml"/>
  <Override PartName="/ppt/slides/slide25.xml" ContentType="application/vnd.openxmlformats-officedocument.presentationml.slide+xml"/>
  <Override PartName="/ppt/slides/slide50.xml" ContentType="application/vnd.openxmlformats-officedocument.presentationml.slide+xml"/>
  <Override PartName="/ppt/slides/slide59.xml" ContentType="application/vnd.openxmlformats-officedocument.presentationml.slide+xml"/>
  <Override PartName="/ppt/slides/slide34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fr-FR"/>
              <a:t>Cliquez pour modifier le format des notes</a:t>
            </a:r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fr-FR"/>
              <a:t>&lt;en-tête&gt;</a:t>
            </a:r>
            <a:endParaRPr/>
          </a:p>
        </p:txBody>
      </p:sp>
      <p:sp>
        <p:nvSpPr>
          <p:cNvPr id="16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fr-FR"/>
              <a:t>&lt;date/heure&gt;</a:t>
            </a:r>
            <a:endParaRPr/>
          </a:p>
        </p:txBody>
      </p:sp>
      <p:sp>
        <p:nvSpPr>
          <p:cNvPr id="16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fr-FR"/>
              <a:t>&lt;pied de page&gt;</a:t>
            </a:r>
            <a:endParaRPr/>
          </a:p>
        </p:txBody>
      </p:sp>
      <p:sp>
        <p:nvSpPr>
          <p:cNvPr id="16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2BBA5B3C-F8B7-4E13-BB20-C0FF4DB15109}" type="slidenum">
              <a:rPr lang="fr-FR"/>
              <a:t>&lt;numéro&gt;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3884040" y="8685000"/>
            <a:ext cx="2972160" cy="457200"/>
          </a:xfrm>
          <a:prstGeom prst="rect">
            <a:avLst/>
          </a:prstGeom>
          <a:noFill/>
        </p:spPr>
        <p:txBody>
          <a:bodyPr anchor="b" bIns="43920" lIns="87840" rIns="87840" tIns="43920"/>
          <a:p>
            <a:pPr algn="r">
              <a:lnSpc>
                <a:spcPct val="100000"/>
              </a:lnSpc>
            </a:pPr>
            <a:fld id="{F20AA3BD-2AE8-4191-A28C-3AC169C1A985}" type="slidenum">
              <a:rPr lang="fr-FR" sz="1100">
                <a:solidFill>
                  <a:srgbClr val="000000"/>
                </a:solidFill>
                <a:latin typeface="Calibri"/>
                <a:ea typeface="ヒラギノ角ゴ Pro W3"/>
              </a:rPr>
              <a:t>&lt;numéro&gt;</a:t>
            </a:fld>
            <a:endParaRPr/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914760" y="4340160"/>
            <a:ext cx="5028120" cy="412920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3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F69D16EE-585B-40C0-A33F-027CF7550481}" type="slidenum">
              <a:rPr lang="fr-FR" sz="1200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85035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01680" y="3914640"/>
            <a:ext cx="85035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41493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58760" y="1527120"/>
            <a:ext cx="41493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58760" y="3914640"/>
            <a:ext cx="41493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301680" y="3914640"/>
            <a:ext cx="41493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41493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58760" y="1527120"/>
            <a:ext cx="41493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5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67240" y="3914640"/>
            <a:ext cx="2732400" cy="2180160"/>
          </a:xfrm>
          <a:prstGeom prst="rect">
            <a:avLst/>
          </a:prstGeom>
        </p:spPr>
      </p:pic>
      <p:pic>
        <p:nvPicPr>
          <p:cNvPr descr="" id="5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010160" y="3914640"/>
            <a:ext cx="2732400" cy="2180160"/>
          </a:xfrm>
          <a:prstGeom prst="rect">
            <a:avLst/>
          </a:prstGeom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subTitle"/>
          </p:nvPr>
        </p:nvSpPr>
        <p:spPr>
          <a:xfrm>
            <a:off x="301680" y="1527120"/>
            <a:ext cx="8503560" cy="4572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414936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58760" y="1527120"/>
            <a:ext cx="414936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subTitle"/>
          </p:nvPr>
        </p:nvSpPr>
        <p:spPr>
          <a:xfrm>
            <a:off x="301680" y="228600"/>
            <a:ext cx="8534160" cy="5870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41493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301680" y="3914640"/>
            <a:ext cx="41493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658760" y="1527120"/>
            <a:ext cx="414936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subTitle"/>
          </p:nvPr>
        </p:nvSpPr>
        <p:spPr>
          <a:xfrm>
            <a:off x="301680" y="1527120"/>
            <a:ext cx="8503560" cy="4572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414936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58760" y="1527120"/>
            <a:ext cx="41493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4658760" y="3914640"/>
            <a:ext cx="41493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41493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58760" y="1527120"/>
            <a:ext cx="41493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301680" y="3914640"/>
            <a:ext cx="85028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85035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301680" y="3914640"/>
            <a:ext cx="85035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41493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58760" y="1527120"/>
            <a:ext cx="41493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58760" y="3914640"/>
            <a:ext cx="41493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5"/>
          <p:cNvSpPr>
            <a:spLocks noGrp="1"/>
          </p:cNvSpPr>
          <p:nvPr>
            <p:ph type="body"/>
          </p:nvPr>
        </p:nvSpPr>
        <p:spPr>
          <a:xfrm>
            <a:off x="301680" y="3914640"/>
            <a:ext cx="41493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41493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58760" y="1527120"/>
            <a:ext cx="41493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03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67240" y="3914640"/>
            <a:ext cx="2732400" cy="2180160"/>
          </a:xfrm>
          <a:prstGeom prst="rect">
            <a:avLst/>
          </a:prstGeom>
        </p:spPr>
      </p:pic>
      <p:pic>
        <p:nvPicPr>
          <p:cNvPr descr="" id="104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010160" y="3914640"/>
            <a:ext cx="2732400" cy="2180160"/>
          </a:xfrm>
          <a:prstGeom prst="rect">
            <a:avLst/>
          </a:prstGeom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301680" y="1527120"/>
            <a:ext cx="8503560" cy="4572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414936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58760" y="1527120"/>
            <a:ext cx="414936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301680" y="228600"/>
            <a:ext cx="8534160" cy="5870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41493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301680" y="3914640"/>
            <a:ext cx="41493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658760" y="1527120"/>
            <a:ext cx="414936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414936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58760" y="1527120"/>
            <a:ext cx="41493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658760" y="3914640"/>
            <a:ext cx="41493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41493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58760" y="1527120"/>
            <a:ext cx="41493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301680" y="3914640"/>
            <a:ext cx="85028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85035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301680" y="3914640"/>
            <a:ext cx="85035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41493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58760" y="1527120"/>
            <a:ext cx="41493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658760" y="3914640"/>
            <a:ext cx="41493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301680" y="3914640"/>
            <a:ext cx="41493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41493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658760" y="1527120"/>
            <a:ext cx="41493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5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67240" y="3914640"/>
            <a:ext cx="2732400" cy="2180160"/>
          </a:xfrm>
          <a:prstGeom prst="rect">
            <a:avLst/>
          </a:prstGeom>
        </p:spPr>
      </p:pic>
      <p:pic>
        <p:nvPicPr>
          <p:cNvPr descr="" id="15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010160" y="3914640"/>
            <a:ext cx="2732400" cy="2180160"/>
          </a:xfrm>
          <a:prstGeom prst="rect">
            <a:avLst/>
          </a:prstGeom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414936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58760" y="1527120"/>
            <a:ext cx="414936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subTitle"/>
          </p:nvPr>
        </p:nvSpPr>
        <p:spPr>
          <a:xfrm>
            <a:off x="301680" y="228600"/>
            <a:ext cx="8534160" cy="5870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41493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01680" y="3914640"/>
            <a:ext cx="41493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58760" y="1527120"/>
            <a:ext cx="414936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414936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58760" y="1527120"/>
            <a:ext cx="41493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658760" y="3914640"/>
            <a:ext cx="41493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41493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658760" y="1527120"/>
            <a:ext cx="41493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301680" y="3914640"/>
            <a:ext cx="85028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6705720"/>
            <a:ext cx="9143640" cy="15192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" name="CustomShape 2"/>
          <p:cNvSpPr/>
          <p:nvPr/>
        </p:nvSpPr>
        <p:spPr>
          <a:xfrm>
            <a:off x="0" y="0"/>
            <a:ext cx="9143640" cy="13928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" name="CustomShape 3"/>
          <p:cNvSpPr/>
          <p:nvPr/>
        </p:nvSpPr>
        <p:spPr>
          <a:xfrm>
            <a:off x="0" y="0"/>
            <a:ext cx="151920" cy="68576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CustomShape 4"/>
          <p:cNvSpPr/>
          <p:nvPr/>
        </p:nvSpPr>
        <p:spPr>
          <a:xfrm>
            <a:off x="8991720" y="0"/>
            <a:ext cx="151920" cy="68576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CustomShape 5"/>
          <p:cNvSpPr/>
          <p:nvPr/>
        </p:nvSpPr>
        <p:spPr>
          <a:xfrm>
            <a:off x="149400" y="6388560"/>
            <a:ext cx="8832600" cy="309240"/>
          </a:xfrm>
          <a:prstGeom prst="rect">
            <a:avLst/>
          </a:prstGeom>
          <a:solidFill>
            <a:srgbClr val="8cadae"/>
          </a:solidFill>
        </p:spPr>
      </p:sp>
      <p:sp>
        <p:nvSpPr>
          <p:cNvPr id="5" name="CustomShape 6"/>
          <p:cNvSpPr/>
          <p:nvPr/>
        </p:nvSpPr>
        <p:spPr>
          <a:xfrm>
            <a:off x="152280" y="155520"/>
            <a:ext cx="8832600" cy="6546600"/>
          </a:xfrm>
          <a:prstGeom prst="rect">
            <a:avLst/>
          </a:prstGeom>
          <a:noFill/>
          <a:ln w="9360">
            <a:solidFill>
              <a:srgbClr val="7b9899"/>
            </a:solidFill>
            <a:miter/>
          </a:ln>
        </p:spPr>
      </p:sp>
      <p:sp>
        <p:nvSpPr>
          <p:cNvPr id="6" name="Line 7"/>
          <p:cNvSpPr/>
          <p:nvPr/>
        </p:nvSpPr>
        <p:spPr>
          <a:xfrm>
            <a:off x="152280" y="1276560"/>
            <a:ext cx="8832960" cy="0"/>
          </a:xfrm>
          <a:prstGeom prst="line">
            <a:avLst/>
          </a:prstGeom>
          <a:ln w="9360">
            <a:solidFill>
              <a:srgbClr val="7b9899"/>
            </a:solidFill>
            <a:custDash>
              <a:ds d="105000" sp="35000"/>
            </a:custDash>
            <a:round/>
          </a:ln>
        </p:spPr>
      </p:sp>
      <p:sp>
        <p:nvSpPr>
          <p:cNvPr id="7" name="CustomShape 8"/>
          <p:cNvSpPr/>
          <p:nvPr/>
        </p:nvSpPr>
        <p:spPr>
          <a:xfrm>
            <a:off x="4267080" y="956160"/>
            <a:ext cx="609120" cy="609120"/>
          </a:xfrm>
          <a:prstGeom prst="ellipse">
            <a:avLst/>
          </a:prstGeom>
          <a:solidFill>
            <a:srgbClr val="ffffff"/>
          </a:solidFill>
        </p:spPr>
      </p:sp>
      <p:sp>
        <p:nvSpPr>
          <p:cNvPr id="8" name="CustomShape 9"/>
          <p:cNvSpPr/>
          <p:nvPr/>
        </p:nvSpPr>
        <p:spPr>
          <a:xfrm>
            <a:off x="4361760" y="1050480"/>
            <a:ext cx="420120" cy="42012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7b9899"/>
            </a:solidFill>
            <a:round/>
          </a:ln>
        </p:spPr>
      </p:sp>
      <p:sp>
        <p:nvSpPr>
          <p:cNvPr id="9" name="CustomShape 10"/>
          <p:cNvSpPr/>
          <p:nvPr/>
        </p:nvSpPr>
        <p:spPr>
          <a:xfrm>
            <a:off x="0" y="6705720"/>
            <a:ext cx="9143640" cy="15192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" name="CustomShape 11"/>
          <p:cNvSpPr/>
          <p:nvPr/>
        </p:nvSpPr>
        <p:spPr>
          <a:xfrm>
            <a:off x="8991720" y="2880"/>
            <a:ext cx="151920" cy="68576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" name="CustomShape 12"/>
          <p:cNvSpPr/>
          <p:nvPr/>
        </p:nvSpPr>
        <p:spPr>
          <a:xfrm>
            <a:off x="0" y="0"/>
            <a:ext cx="151920" cy="68576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" name="CustomShape 13"/>
          <p:cNvSpPr/>
          <p:nvPr/>
        </p:nvSpPr>
        <p:spPr>
          <a:xfrm>
            <a:off x="0" y="0"/>
            <a:ext cx="9143640" cy="25142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3" name="CustomShape 14"/>
          <p:cNvSpPr/>
          <p:nvPr/>
        </p:nvSpPr>
        <p:spPr>
          <a:xfrm>
            <a:off x="146160" y="6391800"/>
            <a:ext cx="8832600" cy="309240"/>
          </a:xfrm>
          <a:prstGeom prst="rect">
            <a:avLst/>
          </a:prstGeom>
          <a:solidFill>
            <a:srgbClr val="8cadae"/>
          </a:solidFill>
        </p:spPr>
      </p:sp>
      <p:sp>
        <p:nvSpPr>
          <p:cNvPr id="14" name="PlaceHolder 15"/>
          <p:cNvSpPr>
            <a:spLocks noGrp="1"/>
          </p:cNvSpPr>
          <p:nvPr>
            <p:ph type="dt"/>
          </p:nvPr>
        </p:nvSpPr>
        <p:spPr>
          <a:xfrm>
            <a:off x="5791320" y="6405120"/>
            <a:ext cx="3044520" cy="365400"/>
          </a:xfrm>
          <a:prstGeom prst="rect">
            <a:avLst/>
          </a:prstGeom>
        </p:spPr>
        <p:txBody>
          <a:bodyPr bIns="45000" lIns="90000" rIns="90000" tIns="45000"/>
          <a:p>
            <a:pPr algn="r">
              <a:lnSpc>
                <a:spcPct val="100000"/>
              </a:lnSpc>
            </a:pPr>
            <a:r>
              <a:rPr lang="fr-FR" sz="1400">
                <a:solidFill>
                  <a:srgbClr val="ffffff"/>
                </a:solidFill>
                <a:latin typeface="Georgia"/>
              </a:rPr>
              <a:t>23/04/2016</a:t>
            </a:r>
            <a:endParaRPr/>
          </a:p>
        </p:txBody>
      </p:sp>
      <p:sp>
        <p:nvSpPr>
          <p:cNvPr id="15" name="PlaceHolder 16"/>
          <p:cNvSpPr>
            <a:spLocks noGrp="1"/>
          </p:cNvSpPr>
          <p:nvPr>
            <p:ph type="ftr"/>
          </p:nvPr>
        </p:nvSpPr>
        <p:spPr>
          <a:xfrm>
            <a:off x="304920" y="6410880"/>
            <a:ext cx="3580920" cy="36540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6" name="Line 17"/>
          <p:cNvSpPr/>
          <p:nvPr/>
        </p:nvSpPr>
        <p:spPr>
          <a:xfrm>
            <a:off x="155160" y="2419920"/>
            <a:ext cx="8833320" cy="0"/>
          </a:xfrm>
          <a:prstGeom prst="line">
            <a:avLst/>
          </a:prstGeom>
          <a:ln w="11520">
            <a:solidFill>
              <a:srgbClr val="7b9899"/>
            </a:solidFill>
            <a:custDash>
              <a:ds d="105000" sp="35000"/>
            </a:custDash>
            <a:round/>
          </a:ln>
        </p:spPr>
      </p:sp>
      <p:sp>
        <p:nvSpPr>
          <p:cNvPr id="17" name="CustomShape 18"/>
          <p:cNvSpPr/>
          <p:nvPr/>
        </p:nvSpPr>
        <p:spPr>
          <a:xfrm>
            <a:off x="152280" y="152280"/>
            <a:ext cx="8832600" cy="6546600"/>
          </a:xfrm>
          <a:prstGeom prst="rect">
            <a:avLst/>
          </a:prstGeom>
          <a:noFill/>
          <a:ln w="9360">
            <a:solidFill>
              <a:srgbClr val="7b9899"/>
            </a:solidFill>
            <a:miter/>
          </a:ln>
        </p:spPr>
      </p:sp>
      <p:sp>
        <p:nvSpPr>
          <p:cNvPr id="18" name="CustomShape 19"/>
          <p:cNvSpPr/>
          <p:nvPr/>
        </p:nvSpPr>
        <p:spPr>
          <a:xfrm>
            <a:off x="4267080" y="2115360"/>
            <a:ext cx="609120" cy="609120"/>
          </a:xfrm>
          <a:prstGeom prst="ellipse">
            <a:avLst/>
          </a:prstGeom>
          <a:solidFill>
            <a:srgbClr val="ffffff"/>
          </a:solidFill>
        </p:spPr>
      </p:sp>
      <p:sp>
        <p:nvSpPr>
          <p:cNvPr id="19" name="CustomShape 20"/>
          <p:cNvSpPr/>
          <p:nvPr/>
        </p:nvSpPr>
        <p:spPr>
          <a:xfrm>
            <a:off x="4361760" y="2209680"/>
            <a:ext cx="420120" cy="42012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7b9899"/>
            </a:solidFill>
            <a:round/>
          </a:ln>
        </p:spPr>
      </p:sp>
      <p:sp>
        <p:nvSpPr>
          <p:cNvPr id="20" name="PlaceHolder 21"/>
          <p:cNvSpPr>
            <a:spLocks noGrp="1"/>
          </p:cNvSpPr>
          <p:nvPr>
            <p:ph type="sldNum"/>
          </p:nvPr>
        </p:nvSpPr>
        <p:spPr>
          <a:xfrm>
            <a:off x="4343400" y="2199600"/>
            <a:ext cx="456840" cy="441000"/>
          </a:xfrm>
          <a:prstGeom prst="rect">
            <a:avLst/>
          </a:prstGeom>
        </p:spPr>
        <p:txBody>
          <a:bodyPr anchor="ctr" bIns="45000" lIns="45720" rIns="45720" tIns="45000"/>
          <a:p>
            <a:pPr>
              <a:lnSpc>
                <a:spcPct val="100000"/>
              </a:lnSpc>
            </a:pPr>
            <a:fld id="{854A6557-58EC-4D4B-A42D-589DD35CC616}" type="slidenum">
              <a:rPr lang="fr-FR" sz="1600">
                <a:solidFill>
                  <a:srgbClr val="6d8687"/>
                </a:solidFill>
                <a:latin typeface="Georgia"/>
              </a:rPr>
              <a:t>&lt;numéro&gt;</a:t>
            </a:fld>
            <a:endParaRPr/>
          </a:p>
        </p:txBody>
      </p:sp>
      <p:sp>
        <p:nvSpPr>
          <p:cNvPr id="21" name="PlaceHolder 22"/>
          <p:cNvSpPr>
            <a:spLocks noGrp="1"/>
          </p:cNvSpPr>
          <p:nvPr>
            <p:ph type="title"/>
          </p:nvPr>
        </p:nvSpPr>
        <p:spPr>
          <a:xfrm>
            <a:off x="685800" y="380880"/>
            <a:ext cx="7772040" cy="175212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fr-FR" sz="4200">
                <a:solidFill>
                  <a:srgbClr val="d16349"/>
                </a:solidFill>
                <a:latin typeface="Georgia"/>
              </a:rPr>
              <a:t>Cliquez pour éditer le format du texte-titreCliquez pour modifier le style du titre</a:t>
            </a:r>
            <a:endParaRPr/>
          </a:p>
        </p:txBody>
      </p:sp>
      <p:sp>
        <p:nvSpPr>
          <p:cNvPr id="22" name="PlaceHolder 2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fr-FR"/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/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r-FR"/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r-FR"/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r-FR"/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r-FR"/>
              <a:t>Sixième niveau de plan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r-FR"/>
              <a:t>Septième niveau de plan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0" y="6705720"/>
            <a:ext cx="9143640" cy="15192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8" name="CustomShape 2"/>
          <p:cNvSpPr/>
          <p:nvPr/>
        </p:nvSpPr>
        <p:spPr>
          <a:xfrm>
            <a:off x="0" y="0"/>
            <a:ext cx="9143640" cy="13928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9" name="CustomShape 3"/>
          <p:cNvSpPr/>
          <p:nvPr/>
        </p:nvSpPr>
        <p:spPr>
          <a:xfrm>
            <a:off x="0" y="0"/>
            <a:ext cx="151920" cy="68576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0" name="CustomShape 4"/>
          <p:cNvSpPr/>
          <p:nvPr/>
        </p:nvSpPr>
        <p:spPr>
          <a:xfrm>
            <a:off x="8991720" y="0"/>
            <a:ext cx="151920" cy="68576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1" name="CustomShape 5"/>
          <p:cNvSpPr/>
          <p:nvPr/>
        </p:nvSpPr>
        <p:spPr>
          <a:xfrm>
            <a:off x="149400" y="6388560"/>
            <a:ext cx="8832600" cy="309240"/>
          </a:xfrm>
          <a:prstGeom prst="rect">
            <a:avLst/>
          </a:prstGeom>
          <a:solidFill>
            <a:srgbClr val="8cadae"/>
          </a:solidFill>
        </p:spPr>
      </p:sp>
      <p:sp>
        <p:nvSpPr>
          <p:cNvPr id="62" name="CustomShape 6"/>
          <p:cNvSpPr/>
          <p:nvPr/>
        </p:nvSpPr>
        <p:spPr>
          <a:xfrm>
            <a:off x="152280" y="155520"/>
            <a:ext cx="8832600" cy="6546600"/>
          </a:xfrm>
          <a:prstGeom prst="rect">
            <a:avLst/>
          </a:prstGeom>
          <a:noFill/>
          <a:ln w="9360">
            <a:solidFill>
              <a:srgbClr val="7b9899"/>
            </a:solidFill>
            <a:miter/>
          </a:ln>
        </p:spPr>
      </p:sp>
      <p:sp>
        <p:nvSpPr>
          <p:cNvPr id="63" name="Line 7"/>
          <p:cNvSpPr/>
          <p:nvPr/>
        </p:nvSpPr>
        <p:spPr>
          <a:xfrm>
            <a:off x="152280" y="1276560"/>
            <a:ext cx="8832960" cy="0"/>
          </a:xfrm>
          <a:prstGeom prst="line">
            <a:avLst/>
          </a:prstGeom>
          <a:ln w="9360">
            <a:solidFill>
              <a:srgbClr val="7b9899"/>
            </a:solidFill>
            <a:custDash>
              <a:ds d="105000" sp="35000"/>
            </a:custDash>
            <a:round/>
          </a:ln>
        </p:spPr>
      </p:sp>
      <p:sp>
        <p:nvSpPr>
          <p:cNvPr id="64" name="CustomShape 8"/>
          <p:cNvSpPr/>
          <p:nvPr/>
        </p:nvSpPr>
        <p:spPr>
          <a:xfrm>
            <a:off x="4267080" y="956160"/>
            <a:ext cx="609120" cy="609120"/>
          </a:xfrm>
          <a:prstGeom prst="ellipse">
            <a:avLst/>
          </a:prstGeom>
          <a:solidFill>
            <a:srgbClr val="ffffff"/>
          </a:solidFill>
        </p:spPr>
      </p:sp>
      <p:sp>
        <p:nvSpPr>
          <p:cNvPr id="65" name="CustomShape 9"/>
          <p:cNvSpPr/>
          <p:nvPr/>
        </p:nvSpPr>
        <p:spPr>
          <a:xfrm>
            <a:off x="4361760" y="1050480"/>
            <a:ext cx="420120" cy="42012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7b9899"/>
            </a:solidFill>
            <a:round/>
          </a:ln>
        </p:spPr>
      </p:sp>
      <p:sp>
        <p:nvSpPr>
          <p:cNvPr id="66" name="PlaceHolder 10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fr-FR" sz="3300">
                <a:solidFill>
                  <a:srgbClr val="7b9899"/>
                </a:solidFill>
                <a:latin typeface="Georgia"/>
              </a:rPr>
              <a:t>Cliquez pour éditer le format du texte-titreCliquez pour modifier le style du titre</a:t>
            </a:r>
            <a:endParaRPr/>
          </a:p>
        </p:txBody>
      </p:sp>
      <p:sp>
        <p:nvSpPr>
          <p:cNvPr id="67" name="PlaceHolder 11"/>
          <p:cNvSpPr>
            <a:spLocks noGrp="1"/>
          </p:cNvSpPr>
          <p:nvPr>
            <p:ph type="dt"/>
          </p:nvPr>
        </p:nvSpPr>
        <p:spPr>
          <a:xfrm>
            <a:off x="5791320" y="6405120"/>
            <a:ext cx="3044520" cy="365400"/>
          </a:xfrm>
          <a:prstGeom prst="rect">
            <a:avLst/>
          </a:prstGeom>
        </p:spPr>
        <p:txBody>
          <a:bodyPr bIns="45000" lIns="90000" rIns="90000" tIns="45000"/>
          <a:p>
            <a:pPr algn="r">
              <a:lnSpc>
                <a:spcPct val="100000"/>
              </a:lnSpc>
            </a:pPr>
            <a:r>
              <a:rPr lang="fr-FR" sz="1400">
                <a:solidFill>
                  <a:srgbClr val="ffffff"/>
                </a:solidFill>
                <a:latin typeface="Georgia"/>
              </a:rPr>
              <a:t>23/04/2016</a:t>
            </a:r>
            <a:endParaRPr/>
          </a:p>
        </p:txBody>
      </p:sp>
      <p:sp>
        <p:nvSpPr>
          <p:cNvPr id="68" name="PlaceHolder 12"/>
          <p:cNvSpPr>
            <a:spLocks noGrp="1"/>
          </p:cNvSpPr>
          <p:nvPr>
            <p:ph type="ftr"/>
          </p:nvPr>
        </p:nvSpPr>
        <p:spPr>
          <a:xfrm>
            <a:off x="304920" y="6410880"/>
            <a:ext cx="3580920" cy="36540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69" name="PlaceHolder 13"/>
          <p:cNvSpPr>
            <a:spLocks noGrp="1"/>
          </p:cNvSpPr>
          <p:nvPr>
            <p:ph type="sldNum"/>
          </p:nvPr>
        </p:nvSpPr>
        <p:spPr>
          <a:xfrm>
            <a:off x="4361760" y="1026360"/>
            <a:ext cx="456840" cy="441000"/>
          </a:xfrm>
          <a:prstGeom prst="rect">
            <a:avLst/>
          </a:prstGeom>
        </p:spPr>
        <p:txBody>
          <a:bodyPr anchor="ctr" bIns="45000" lIns="45720" rIns="45720" tIns="45000"/>
          <a:p>
            <a:pPr algn="ctr">
              <a:lnSpc>
                <a:spcPct val="100000"/>
              </a:lnSpc>
            </a:pPr>
            <a:fld id="{2D717105-AE38-4D09-B568-6F4A0D5D8424}" type="slidenum">
              <a:rPr lang="fr-FR" sz="1600">
                <a:solidFill>
                  <a:srgbClr val="7b9899"/>
                </a:solidFill>
                <a:latin typeface="Georgia"/>
              </a:rPr>
              <a:t>&lt;numéro&gt;</a:t>
            </a:fld>
            <a:endParaRPr/>
          </a:p>
        </p:txBody>
      </p:sp>
      <p:sp>
        <p:nvSpPr>
          <p:cNvPr id="70" name="PlaceHolder 14"/>
          <p:cNvSpPr>
            <a:spLocks noGrp="1"/>
          </p:cNvSpPr>
          <p:nvPr>
            <p:ph type="body"/>
          </p:nvPr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25000"/>
              <a:buFont typeface="StarSymbol"/>
              <a:buChar char="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Sixième niveau de plan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Septième niveau de planCliquez pour modifier les styles du texte du masque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fr-FR" sz="2200">
                <a:solidFill>
                  <a:srgbClr val="646b86"/>
                </a:solidFill>
                <a:latin typeface="Georgia"/>
              </a:rPr>
              <a:t>Deuxième niveau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r-FR" sz="2000">
                <a:solidFill>
                  <a:srgbClr val="000000"/>
                </a:solidFill>
                <a:latin typeface="Georgia"/>
              </a:rPr>
              <a:t>Troisième niveau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fr-FR" sz="2000">
                <a:solidFill>
                  <a:srgbClr val="646b86"/>
                </a:solidFill>
                <a:latin typeface="Georgia"/>
              </a:rPr>
              <a:t>Quatrième niveau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r-FR">
                <a:solidFill>
                  <a:srgbClr val="000000"/>
                </a:solidFill>
                <a:latin typeface="Georgia"/>
              </a:rPr>
              <a:t>Cinquième niveau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0" y="6705720"/>
            <a:ext cx="9143640" cy="15192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6" name="CustomShape 2"/>
          <p:cNvSpPr/>
          <p:nvPr/>
        </p:nvSpPr>
        <p:spPr>
          <a:xfrm>
            <a:off x="0" y="0"/>
            <a:ext cx="9143640" cy="13928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7" name="CustomShape 3"/>
          <p:cNvSpPr/>
          <p:nvPr/>
        </p:nvSpPr>
        <p:spPr>
          <a:xfrm>
            <a:off x="0" y="0"/>
            <a:ext cx="151920" cy="68576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8" name="CustomShape 4"/>
          <p:cNvSpPr/>
          <p:nvPr/>
        </p:nvSpPr>
        <p:spPr>
          <a:xfrm>
            <a:off x="8991720" y="0"/>
            <a:ext cx="151920" cy="68576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9" name="CustomShape 5"/>
          <p:cNvSpPr/>
          <p:nvPr/>
        </p:nvSpPr>
        <p:spPr>
          <a:xfrm>
            <a:off x="149400" y="6388560"/>
            <a:ext cx="8832600" cy="309240"/>
          </a:xfrm>
          <a:prstGeom prst="rect">
            <a:avLst/>
          </a:prstGeom>
          <a:solidFill>
            <a:srgbClr val="8cadae"/>
          </a:solidFill>
        </p:spPr>
      </p:sp>
      <p:sp>
        <p:nvSpPr>
          <p:cNvPr id="110" name="CustomShape 6"/>
          <p:cNvSpPr/>
          <p:nvPr/>
        </p:nvSpPr>
        <p:spPr>
          <a:xfrm>
            <a:off x="152280" y="155520"/>
            <a:ext cx="8832600" cy="6546600"/>
          </a:xfrm>
          <a:prstGeom prst="rect">
            <a:avLst/>
          </a:prstGeom>
          <a:noFill/>
          <a:ln w="9360">
            <a:solidFill>
              <a:srgbClr val="7b9899"/>
            </a:solidFill>
            <a:miter/>
          </a:ln>
        </p:spPr>
      </p:sp>
      <p:sp>
        <p:nvSpPr>
          <p:cNvPr id="111" name="Line 7"/>
          <p:cNvSpPr/>
          <p:nvPr/>
        </p:nvSpPr>
        <p:spPr>
          <a:xfrm>
            <a:off x="152280" y="1276560"/>
            <a:ext cx="8832960" cy="0"/>
          </a:xfrm>
          <a:prstGeom prst="line">
            <a:avLst/>
          </a:prstGeom>
          <a:ln w="9360">
            <a:solidFill>
              <a:srgbClr val="7b9899"/>
            </a:solidFill>
            <a:custDash>
              <a:ds d="105000" sp="35000"/>
            </a:custDash>
            <a:round/>
          </a:ln>
        </p:spPr>
      </p:sp>
      <p:sp>
        <p:nvSpPr>
          <p:cNvPr id="112" name="CustomShape 8"/>
          <p:cNvSpPr/>
          <p:nvPr/>
        </p:nvSpPr>
        <p:spPr>
          <a:xfrm>
            <a:off x="4267080" y="956160"/>
            <a:ext cx="609120" cy="609120"/>
          </a:xfrm>
          <a:prstGeom prst="ellipse">
            <a:avLst/>
          </a:prstGeom>
          <a:solidFill>
            <a:srgbClr val="ffffff"/>
          </a:solidFill>
        </p:spPr>
      </p:sp>
      <p:sp>
        <p:nvSpPr>
          <p:cNvPr id="113" name="CustomShape 9"/>
          <p:cNvSpPr/>
          <p:nvPr/>
        </p:nvSpPr>
        <p:spPr>
          <a:xfrm>
            <a:off x="4361760" y="1050480"/>
            <a:ext cx="420120" cy="42012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7b9899"/>
            </a:solidFill>
            <a:round/>
          </a:ln>
        </p:spPr>
      </p:sp>
      <p:sp>
        <p:nvSpPr>
          <p:cNvPr id="114" name="CustomShape 10"/>
          <p:cNvSpPr/>
          <p:nvPr/>
        </p:nvSpPr>
        <p:spPr>
          <a:xfrm>
            <a:off x="0" y="6705720"/>
            <a:ext cx="9143640" cy="15192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5" name="CustomShape 11"/>
          <p:cNvSpPr/>
          <p:nvPr/>
        </p:nvSpPr>
        <p:spPr>
          <a:xfrm>
            <a:off x="0" y="0"/>
            <a:ext cx="9143640" cy="15516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6" name="CustomShape 12"/>
          <p:cNvSpPr/>
          <p:nvPr/>
        </p:nvSpPr>
        <p:spPr>
          <a:xfrm>
            <a:off x="8991720" y="0"/>
            <a:ext cx="151920" cy="68576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7" name="CustomShape 13"/>
          <p:cNvSpPr/>
          <p:nvPr/>
        </p:nvSpPr>
        <p:spPr>
          <a:xfrm>
            <a:off x="0" y="0"/>
            <a:ext cx="151920" cy="68576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8" name="CustomShape 14"/>
          <p:cNvSpPr/>
          <p:nvPr/>
        </p:nvSpPr>
        <p:spPr>
          <a:xfrm>
            <a:off x="146160" y="6391800"/>
            <a:ext cx="8832600" cy="309240"/>
          </a:xfrm>
          <a:prstGeom prst="rect">
            <a:avLst/>
          </a:prstGeom>
          <a:solidFill>
            <a:srgbClr val="8cadae"/>
          </a:solidFill>
        </p:spPr>
      </p:sp>
      <p:sp>
        <p:nvSpPr>
          <p:cNvPr id="119" name="CustomShape 15"/>
          <p:cNvSpPr/>
          <p:nvPr/>
        </p:nvSpPr>
        <p:spPr>
          <a:xfrm>
            <a:off x="152280" y="158400"/>
            <a:ext cx="8832600" cy="6546600"/>
          </a:xfrm>
          <a:prstGeom prst="rect">
            <a:avLst/>
          </a:prstGeom>
          <a:noFill/>
          <a:ln w="9360">
            <a:solidFill>
              <a:srgbClr val="7b9899"/>
            </a:solidFill>
            <a:miter/>
          </a:ln>
        </p:spPr>
      </p:sp>
      <p:sp>
        <p:nvSpPr>
          <p:cNvPr id="120" name="PlaceHolder 16"/>
          <p:cNvSpPr>
            <a:spLocks noGrp="1"/>
          </p:cNvSpPr>
          <p:nvPr>
            <p:ph type="dt"/>
          </p:nvPr>
        </p:nvSpPr>
        <p:spPr>
          <a:xfrm>
            <a:off x="5791320" y="6405120"/>
            <a:ext cx="3044520" cy="365400"/>
          </a:xfrm>
          <a:prstGeom prst="rect">
            <a:avLst/>
          </a:prstGeom>
        </p:spPr>
        <p:txBody>
          <a:bodyPr bIns="45000" lIns="90000" rIns="90000" tIns="45000"/>
          <a:p>
            <a:pPr algn="r">
              <a:lnSpc>
                <a:spcPct val="100000"/>
              </a:lnSpc>
            </a:pPr>
            <a:r>
              <a:rPr lang="fr-FR" sz="1400">
                <a:solidFill>
                  <a:srgbClr val="ffffff"/>
                </a:solidFill>
                <a:latin typeface="Georgia"/>
              </a:rPr>
              <a:t>23/04/2016</a:t>
            </a:r>
            <a:endParaRPr/>
          </a:p>
        </p:txBody>
      </p:sp>
      <p:sp>
        <p:nvSpPr>
          <p:cNvPr id="121" name="PlaceHolder 17"/>
          <p:cNvSpPr>
            <a:spLocks noGrp="1"/>
          </p:cNvSpPr>
          <p:nvPr>
            <p:ph type="ftr"/>
          </p:nvPr>
        </p:nvSpPr>
        <p:spPr>
          <a:xfrm>
            <a:off x="304920" y="6410880"/>
            <a:ext cx="3580920" cy="36540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22" name="PlaceHolder 18"/>
          <p:cNvSpPr>
            <a:spLocks noGrp="1"/>
          </p:cNvSpPr>
          <p:nvPr>
            <p:ph type="sldNum"/>
          </p:nvPr>
        </p:nvSpPr>
        <p:spPr>
          <a:xfrm>
            <a:off x="4267080" y="6324480"/>
            <a:ext cx="609120" cy="441000"/>
          </a:xfrm>
          <a:prstGeom prst="rect">
            <a:avLst/>
          </a:prstGeom>
        </p:spPr>
        <p:txBody>
          <a:bodyPr anchor="ctr" bIns="45000" lIns="45720" rIns="45720" tIns="45000"/>
          <a:p>
            <a:pPr>
              <a:lnSpc>
                <a:spcPct val="100000"/>
              </a:lnSpc>
            </a:pPr>
            <a:fld id="{65A945AA-2BAD-49ED-A00A-F4C9FDAB75B0}" type="slidenum">
              <a:rPr lang="fr-FR" sz="1600">
                <a:solidFill>
                  <a:srgbClr val="e1e1e1"/>
                </a:solidFill>
                <a:latin typeface="Georgia"/>
              </a:rPr>
              <a:t>&lt;numéro&gt;</a:t>
            </a:fld>
            <a:endParaRPr/>
          </a:p>
        </p:txBody>
      </p:sp>
      <p:sp>
        <p:nvSpPr>
          <p:cNvPr id="123" name="PlaceHolder 1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fr-FR"/>
              <a:t>Cliquez pour éditer le format du texte-titre</a:t>
            </a:r>
            <a:endParaRPr/>
          </a:p>
        </p:txBody>
      </p:sp>
      <p:sp>
        <p:nvSpPr>
          <p:cNvPr id="124" name="PlaceHolder 2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fr-FR"/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/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r-FR"/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r-FR"/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r-FR"/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r-FR"/>
              <a:t>Sixième niveau de plan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r-FR"/>
              <a:t>Septième niveau de plan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image" Target="../media/image9.wmf"/><Relationship Id="rId4" Type="http://schemas.openxmlformats.org/officeDocument/2006/relationships/image" Target="../media/image10.jpeg"/><Relationship Id="rId5" Type="http://schemas.openxmlformats.org/officeDocument/2006/relationships/slideLayout" Target="../slideLayouts/slideLayout25.xml"/><Relationship Id="rId6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1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1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13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13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13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1371600" y="2819520"/>
            <a:ext cx="6400440" cy="17521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fr-FR" sz="1600">
                <a:solidFill>
                  <a:srgbClr val="000000"/>
                </a:solidFill>
                <a:latin typeface="Georgia"/>
              </a:rPr>
              <a:t>Dr Marie Lepage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z="1600">
                <a:solidFill>
                  <a:srgbClr val="000000"/>
                </a:solidFill>
                <a:latin typeface="Georgia"/>
              </a:rPr>
              <a:t>23 avril 2016</a:t>
            </a:r>
            <a:endParaRPr/>
          </a:p>
        </p:txBody>
      </p:sp>
      <p:sp>
        <p:nvSpPr>
          <p:cNvPr id="165" name="TextShape 2"/>
          <p:cNvSpPr txBox="1"/>
          <p:nvPr/>
        </p:nvSpPr>
        <p:spPr>
          <a:xfrm>
            <a:off x="685800" y="380880"/>
            <a:ext cx="7772040" cy="175212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fr-FR" sz="4200">
                <a:solidFill>
                  <a:srgbClr val="d16349"/>
                </a:solidFill>
                <a:latin typeface="Georgia"/>
              </a:rPr>
              <a:t>Les nouvelles technologies en Diabétologie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fr-FR" sz="3300">
                <a:solidFill>
                  <a:srgbClr val="7b9899"/>
                </a:solidFill>
                <a:latin typeface="Georgia"/>
              </a:rPr>
              <a:t>Analogues rapides concentrées  (1)</a:t>
            </a:r>
            <a:endParaRPr/>
          </a:p>
        </p:txBody>
      </p:sp>
      <p:sp>
        <p:nvSpPr>
          <p:cNvPr id="183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Lispro U-200 ( humalog)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         </a:t>
            </a:r>
            <a:r>
              <a:rPr lang="fr-FR" sz="2700">
                <a:solidFill>
                  <a:srgbClr val="000000"/>
                </a:solidFill>
                <a:latin typeface="Georgia"/>
              </a:rPr>
              <a:t>similitudes des profils pharmacocinétiques de lispro U-100 et U-200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          </a:t>
            </a:r>
            <a:r>
              <a:rPr lang="fr-FR" sz="2700">
                <a:solidFill>
                  <a:srgbClr val="000000"/>
                </a:solidFill>
                <a:latin typeface="Georgia"/>
              </a:rPr>
              <a:t>quand les doses d’insuline des bolus sont importantes 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fr-FR" sz="2200">
                <a:solidFill>
                  <a:srgbClr val="646b86"/>
                </a:solidFill>
                <a:latin typeface="Georgia"/>
              </a:rPr>
              <a:t>Pas de modification de dose entre U-100 et U-200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fr-FR" sz="2200">
                <a:solidFill>
                  <a:srgbClr val="646b86"/>
                </a:solidFill>
                <a:latin typeface="Georgia"/>
              </a:rPr>
              <a:t>Pas d’effet secondaire supplémentaire avec la U-200 </a:t>
            </a: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fr-FR" sz="3300">
                <a:solidFill>
                  <a:srgbClr val="7b9899"/>
                </a:solidFill>
                <a:latin typeface="Georgia"/>
              </a:rPr>
              <a:t>Insulines rapides concentrées ( 2 )</a:t>
            </a:r>
            <a:endParaRPr/>
          </a:p>
        </p:txBody>
      </p:sp>
      <p:sp>
        <p:nvSpPr>
          <p:cNvPr id="185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L’Humulin U-500 : état insulinoresistance extreme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 </a:t>
            </a:r>
            <a:r>
              <a:rPr lang="fr-FR" sz="2700">
                <a:solidFill>
                  <a:srgbClr val="000000"/>
                </a:solidFill>
                <a:latin typeface="Georgia"/>
              </a:rPr>
              <a:t>une méta analyse : 9 études chez 310 patients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                </a:t>
            </a:r>
            <a:r>
              <a:rPr lang="fr-FR" sz="2700">
                <a:solidFill>
                  <a:srgbClr val="000000"/>
                </a:solidFill>
                <a:latin typeface="Georgia"/>
              </a:rPr>
              <a:t>dose moyenne :   219 et 391 UI/j 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                  </a:t>
            </a:r>
            <a:r>
              <a:rPr lang="fr-FR" sz="2700">
                <a:solidFill>
                  <a:srgbClr val="000000"/>
                </a:solidFill>
                <a:latin typeface="Georgia"/>
              </a:rPr>
              <a:t>amélioration HbA1c avec Aug Doses et Poids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Scut et pompes : pas de prise de poids 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                        </a:t>
            </a:r>
            <a:r>
              <a:rPr lang="fr-FR" sz="2700">
                <a:solidFill>
                  <a:srgbClr val="000000"/>
                </a:solidFill>
                <a:latin typeface="Georgia"/>
              </a:rPr>
              <a:t>doses d’Ins entre 150 et 200 UI/J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Insuman implantable U-400 : que pour les pompes implantables  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395280" y="2236680"/>
            <a:ext cx="8435520" cy="462096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87" name="CustomShape 2"/>
          <p:cNvSpPr/>
          <p:nvPr/>
        </p:nvSpPr>
        <p:spPr>
          <a:xfrm>
            <a:off x="966960" y="2851200"/>
            <a:ext cx="5059080" cy="3558960"/>
          </a:xfrm>
          <a:prstGeom prst="rect">
            <a:avLst/>
          </a:prstGeom>
          <a:noFill/>
        </p:spPr>
      </p:sp>
      <p:pic>
        <p:nvPicPr>
          <p:cNvPr descr="" id="188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966960" y="2851200"/>
            <a:ext cx="5067000" cy="3566880"/>
          </a:xfrm>
          <a:prstGeom prst="rect">
            <a:avLst/>
          </a:prstGeom>
        </p:spPr>
      </p:pic>
      <p:sp>
        <p:nvSpPr>
          <p:cNvPr id="189" name="TextShape 3"/>
          <p:cNvSpPr txBox="1"/>
          <p:nvPr/>
        </p:nvSpPr>
        <p:spPr>
          <a:xfrm>
            <a:off x="0" y="284040"/>
            <a:ext cx="9143640" cy="6235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fr-FR" sz="3500">
                <a:solidFill>
                  <a:srgbClr val="7b9899"/>
                </a:solidFill>
                <a:latin typeface="Georgia"/>
              </a:rPr>
              <a:t>Le futur proche pour les patients</a:t>
            </a:r>
            <a:endParaRPr/>
          </a:p>
        </p:txBody>
      </p:sp>
      <p:pic>
        <p:nvPicPr>
          <p:cNvPr descr="" id="190" name="Picture 8"/>
          <p:cNvPicPr/>
          <p:nvPr/>
        </p:nvPicPr>
        <p:blipFill>
          <a:blip r:embed="rId2"/>
          <a:stretch>
            <a:fillRect/>
          </a:stretch>
        </p:blipFill>
        <p:spPr>
          <a:xfrm rot="626400">
            <a:off x="6773760" y="3417840"/>
            <a:ext cx="2087280" cy="1969560"/>
          </a:xfrm>
          <a:prstGeom prst="rect">
            <a:avLst/>
          </a:prstGeom>
        </p:spPr>
      </p:pic>
      <p:sp>
        <p:nvSpPr>
          <p:cNvPr id="191" name="CustomShape 4"/>
          <p:cNvSpPr/>
          <p:nvPr/>
        </p:nvSpPr>
        <p:spPr>
          <a:xfrm>
            <a:off x="7229160" y="2781360"/>
            <a:ext cx="1600560" cy="393480"/>
          </a:xfrm>
          <a:prstGeom prst="rect">
            <a:avLst/>
          </a:prstGeom>
          <a:noFill/>
        </p:spPr>
        <p:txBody>
          <a:bodyPr bIns="44280" lIns="90360" rIns="90360" tIns="44280" wrap="none"/>
          <a:p>
            <a:pPr>
              <a:lnSpc>
                <a:spcPct val="100000"/>
              </a:lnSpc>
              <a:buFont typeface="StarSymbol"/>
              <a:buChar char=""/>
            </a:pPr>
            <a:r>
              <a:rPr b="1" lang="fr-FR" sz="2000">
                <a:solidFill>
                  <a:srgbClr val="336699"/>
                </a:solidFill>
                <a:latin typeface="Arial"/>
                <a:ea typeface="ヒラギノ角ゴ Pro W3"/>
              </a:rPr>
              <a:t>Le Capteur</a:t>
            </a:r>
            <a:endParaRPr/>
          </a:p>
        </p:txBody>
      </p:sp>
      <p:sp>
        <p:nvSpPr>
          <p:cNvPr id="192" name="CustomShape 5"/>
          <p:cNvSpPr/>
          <p:nvPr/>
        </p:nvSpPr>
        <p:spPr>
          <a:xfrm>
            <a:off x="6658920" y="5243400"/>
            <a:ext cx="1577880" cy="393480"/>
          </a:xfrm>
          <a:prstGeom prst="rect">
            <a:avLst/>
          </a:prstGeom>
          <a:noFill/>
        </p:spPr>
        <p:txBody>
          <a:bodyPr bIns="44280" lIns="90360" rIns="90360" tIns="44280" wrap="none"/>
          <a:p>
            <a:pPr>
              <a:lnSpc>
                <a:spcPct val="100000"/>
              </a:lnSpc>
            </a:pPr>
            <a:r>
              <a:rPr b="1" lang="fr-FR" sz="2000">
                <a:solidFill>
                  <a:srgbClr val="336699"/>
                </a:solidFill>
                <a:latin typeface="Arial"/>
                <a:ea typeface="ヒラギノ角ゴ Pro W3"/>
              </a:rPr>
              <a:t>Le MiniLink</a:t>
            </a:r>
            <a:endParaRPr/>
          </a:p>
        </p:txBody>
      </p:sp>
      <p:sp>
        <p:nvSpPr>
          <p:cNvPr id="193" name="Line 6"/>
          <p:cNvSpPr/>
          <p:nvPr/>
        </p:nvSpPr>
        <p:spPr>
          <a:xfrm flipV="1">
            <a:off x="8083440" y="3330360"/>
            <a:ext cx="0" cy="333360"/>
          </a:xfrm>
          <a:prstGeom prst="line">
            <a:avLst/>
          </a:prstGeom>
          <a:ln w="381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94" name="Line 7"/>
          <p:cNvSpPr/>
          <p:nvPr/>
        </p:nvSpPr>
        <p:spPr>
          <a:xfrm>
            <a:off x="7373880" y="4890960"/>
            <a:ext cx="9360" cy="268200"/>
          </a:xfrm>
          <a:prstGeom prst="line">
            <a:avLst/>
          </a:prstGeom>
          <a:ln w="381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95" name="CustomShape 8"/>
          <p:cNvSpPr/>
          <p:nvPr/>
        </p:nvSpPr>
        <p:spPr>
          <a:xfrm rot="13678200">
            <a:off x="6865920" y="3478320"/>
            <a:ext cx="1834920" cy="1834920"/>
          </a:xfrm>
          <a:prstGeom prst="rect">
            <a:avLst/>
          </a:prstGeom>
          <a:noFill/>
          <a:ln w="76320">
            <a:solidFill>
              <a:srgbClr val="c5d1d7"/>
            </a:solidFill>
            <a:miter/>
          </a:ln>
        </p:spPr>
      </p:sp>
      <p:sp>
        <p:nvSpPr>
          <p:cNvPr id="196" name="CustomShape 9"/>
          <p:cNvSpPr/>
          <p:nvPr/>
        </p:nvSpPr>
        <p:spPr>
          <a:xfrm rot="13678200">
            <a:off x="6540480" y="3586320"/>
            <a:ext cx="1563480" cy="1563480"/>
          </a:xfrm>
          <a:prstGeom prst="rect">
            <a:avLst/>
          </a:prstGeom>
          <a:noFill/>
          <a:ln w="76320">
            <a:solidFill>
              <a:srgbClr val="c5d1d7"/>
            </a:solidFill>
            <a:miter/>
          </a:ln>
        </p:spPr>
      </p:sp>
      <p:sp>
        <p:nvSpPr>
          <p:cNvPr id="197" name="CustomShape 10"/>
          <p:cNvSpPr/>
          <p:nvPr/>
        </p:nvSpPr>
        <p:spPr>
          <a:xfrm rot="13678200">
            <a:off x="6220080" y="3657960"/>
            <a:ext cx="1361880" cy="1361880"/>
          </a:xfrm>
          <a:prstGeom prst="rect">
            <a:avLst/>
          </a:prstGeom>
          <a:noFill/>
          <a:ln w="76320">
            <a:solidFill>
              <a:srgbClr val="c5d1d7"/>
            </a:solidFill>
            <a:miter/>
          </a:ln>
        </p:spPr>
      </p:sp>
      <p:pic>
        <p:nvPicPr>
          <p:cNvPr descr="" id="198" name="Picture 16"/>
          <p:cNvPicPr/>
          <p:nvPr/>
        </p:nvPicPr>
        <p:blipFill>
          <a:blip r:embed="rId3"/>
          <a:stretch>
            <a:fillRect/>
          </a:stretch>
        </p:blipFill>
        <p:spPr>
          <a:xfrm>
            <a:off x="2117880" y="3500280"/>
            <a:ext cx="2095200" cy="874440"/>
          </a:xfrm>
          <a:prstGeom prst="rect">
            <a:avLst/>
          </a:prstGeom>
        </p:spPr>
      </p:pic>
      <p:sp>
        <p:nvSpPr>
          <p:cNvPr id="199" name="CustomShape 11"/>
          <p:cNvSpPr/>
          <p:nvPr/>
        </p:nvSpPr>
        <p:spPr>
          <a:xfrm>
            <a:off x="993600" y="6021360"/>
            <a:ext cx="7129080" cy="819720"/>
          </a:xfrm>
          <a:prstGeom prst="rect">
            <a:avLst/>
          </a:prstGeom>
          <a:noFill/>
        </p:spPr>
        <p:txBody>
          <a:bodyPr bIns="44280" lIns="90360" rIns="90360" tIns="44280"/>
          <a:p>
            <a:pPr algn="ctr">
              <a:lnSpc>
                <a:spcPct val="100000"/>
              </a:lnSpc>
            </a:pPr>
            <a:r>
              <a:rPr b="1" i="1" lang="fr-FR" sz="2400">
                <a:solidFill>
                  <a:srgbClr val="336699"/>
                </a:solidFill>
                <a:latin typeface="Arial"/>
                <a:ea typeface="ヒラギノ角ゴ Pro W3"/>
              </a:rPr>
              <a:t>Réactualisation des valeur du glucose transmise toutes les 5 mn</a:t>
            </a:r>
            <a:endParaRPr/>
          </a:p>
        </p:txBody>
      </p:sp>
      <p:pic>
        <p:nvPicPr>
          <p:cNvPr descr="" id="200" name="Picture 19"/>
          <p:cNvPicPr/>
          <p:nvPr/>
        </p:nvPicPr>
        <p:blipFill>
          <a:blip r:embed="rId4"/>
          <a:stretch>
            <a:fillRect/>
          </a:stretch>
        </p:blipFill>
        <p:spPr>
          <a:xfrm>
            <a:off x="324000" y="1341360"/>
            <a:ext cx="1560240" cy="1719000"/>
          </a:xfrm>
          <a:prstGeom prst="rect">
            <a:avLst/>
          </a:prstGeom>
        </p:spPr>
      </p:pic>
    </p:spTree>
  </p:cSld>
  <p:timing>
    <p:tnLst>
      <p:par>
        <p:cTn dur="indefinite" id="1" nodeType="tmRoot" restart="never">
          <p:childTnLst>
            <p:seq>
              <p:cTn dur="indefinite" id="2" nodeType="mainSeq">
                <p:childTnLst>
                  <p:par>
                    <p:cTn fill="hold" id="3" nodeType="clickEffect">
                      <p:stCondLst>
                        <p:cond delay="indefinite"/>
                      </p:stCondLst>
                      <p:childTnLst>
                        <p:par>
                          <p:cTn fill="hold" id="4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 nodeType="clickEffect">
                      <p:stCondLst>
                        <p:cond delay="indefinite"/>
                      </p:stCondLst>
                      <p:childTnLst>
                        <p:par>
                          <p:cTn fill="hold" id="8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Effect">
                      <p:stCondLst>
                        <p:cond delay="indefinite"/>
                      </p:stCondLst>
                      <p:childTnLst>
                        <p:par>
                          <p:cTn fill="hold" id="12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Effect">
                      <p:stCondLst>
                        <p:cond delay="indefinite"/>
                      </p:stCondLst>
                      <p:childTnLst>
                        <p:par>
                          <p:cTn fill="hold" id="16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Effect">
                      <p:stCondLst>
                        <p:cond delay="indefinite"/>
                      </p:stCondLst>
                      <p:childTnLst>
                        <p:par>
                          <p:cTn fill="hold" id="20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23"/>
                                        <p:tgtEl>
                                          <p:spTgt spid="1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4"/>
                                        <p:tgtEl>
                                          <p:spTgt spid="1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25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fr-FR" sz="3300">
                <a:solidFill>
                  <a:srgbClr val="7b9899"/>
                </a:solidFill>
                <a:latin typeface="Georgia"/>
              </a:rPr>
              <a:t>La mesure continue du glucose</a:t>
            </a:r>
            <a:endParaRPr/>
          </a:p>
        </p:txBody>
      </p:sp>
      <p:sp>
        <p:nvSpPr>
          <p:cNvPr id="202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Mesure continue du glucose interstitiel 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par un électrode posée en sous cutanée  ( réaction à la glucose oxydase)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Associé à un transmetteur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 </a:t>
            </a:r>
            <a:r>
              <a:rPr lang="fr-FR" sz="2700">
                <a:solidFill>
                  <a:srgbClr val="000000"/>
                </a:solidFill>
                <a:latin typeface="Georgia"/>
              </a:rPr>
              <a:t>puis à un moniteur ( peut être une pompe)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Permet d’évaluer les fluctuations des glycémies le long des jours d’enregistrements ( 6 jours )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Utilisable depuis 2000 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fr-FR" sz="3300">
                <a:solidFill>
                  <a:srgbClr val="7b9899"/>
                </a:solidFill>
                <a:latin typeface="Georgia"/>
              </a:rPr>
              <a:t>Indications du CGM</a:t>
            </a:r>
            <a:endParaRPr/>
          </a:p>
        </p:txBody>
      </p:sp>
      <p:sp>
        <p:nvSpPr>
          <p:cNvPr id="204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Patients DT1 ou DT2 déséquilibrés, </a:t>
            </a:r>
            <a:endParaRPr/>
          </a:p>
          <a:p>
            <a:pPr>
              <a:lnSpc>
                <a:spcPct val="100000"/>
              </a:lnSpc>
            </a:pPr>
            <a:r>
              <a:rPr lang="fr-FR" sz="2700">
                <a:solidFill>
                  <a:srgbClr val="000000"/>
                </a:solidFill>
                <a:latin typeface="Georgia"/>
              </a:rPr>
              <a:t>   </a:t>
            </a:r>
            <a:r>
              <a:rPr lang="fr-FR" sz="2700">
                <a:solidFill>
                  <a:srgbClr val="000000"/>
                </a:solidFill>
                <a:latin typeface="Georgia"/>
              </a:rPr>
              <a:t>Hypoglycémies non ressenties ou si des hypoglycémies sévères ou fréquentes sont suspectées</a:t>
            </a:r>
            <a:endParaRPr/>
          </a:p>
          <a:p>
            <a:pPr>
              <a:lnSpc>
                <a:spcPct val="100000"/>
              </a:lnSpc>
            </a:pPr>
            <a:r>
              <a:rPr lang="fr-FR" sz="2700">
                <a:solidFill>
                  <a:srgbClr val="000000"/>
                </a:solidFill>
                <a:latin typeface="Georgia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lang="fr-FR" sz="2700">
                <a:solidFill>
                  <a:srgbClr val="000000"/>
                </a:solidFill>
                <a:latin typeface="Georgia"/>
              </a:rPr>
              <a:t> </a:t>
            </a:r>
            <a:r>
              <a:rPr lang="fr-FR" sz="2700">
                <a:solidFill>
                  <a:srgbClr val="000000"/>
                </a:solidFill>
                <a:latin typeface="Georgia"/>
              </a:rPr>
              <a:t>Incohérence entre glycémies capillaires et HbA1c</a:t>
            </a:r>
            <a:endParaRPr/>
          </a:p>
          <a:p>
            <a:pPr>
              <a:lnSpc>
                <a:spcPct val="100000"/>
              </a:lnSpc>
            </a:pPr>
            <a:r>
              <a:rPr lang="fr-FR" sz="2700">
                <a:solidFill>
                  <a:srgbClr val="000000"/>
                </a:solidFill>
                <a:latin typeface="Georgia"/>
              </a:rPr>
              <a:t>Diabète très instable ou forte variation glycémique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2700">
                <a:solidFill>
                  <a:srgbClr val="000000"/>
                </a:solidFill>
                <a:latin typeface="Georgia"/>
              </a:rPr>
              <a:t>Grossesse, activité physique ou autres situations cliniques spécifiques.</a:t>
            </a:r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fr-FR" sz="3300">
                <a:solidFill>
                  <a:srgbClr val="7b9899"/>
                </a:solidFill>
                <a:latin typeface="Georgia"/>
              </a:rPr>
              <a:t>A but diagnostic : holter glycémique</a:t>
            </a:r>
            <a:endParaRPr/>
          </a:p>
        </p:txBody>
      </p:sp>
      <p:sp>
        <p:nvSpPr>
          <p:cNvPr id="206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Pendant une courte période  , 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       </a:t>
            </a:r>
            <a:r>
              <a:rPr lang="fr-FR" sz="2700">
                <a:solidFill>
                  <a:srgbClr val="000000"/>
                </a:solidFill>
                <a:latin typeface="Georgia"/>
              </a:rPr>
              <a:t>patient peut voir les courbes ou non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 </a:t>
            </a:r>
            <a:r>
              <a:rPr lang="fr-FR" sz="2700">
                <a:solidFill>
                  <a:srgbClr val="000000"/>
                </a:solidFill>
                <a:latin typeface="Georgia"/>
              </a:rPr>
              <a:t>permet de voir les hypo non ressenties ou nocturnes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Ambulatoire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Aide pour ajustement du traitement</a:t>
            </a:r>
            <a:endParaRPr/>
          </a:p>
          <a:p>
            <a:pPr>
              <a:lnSpc>
                <a:spcPct val="100000"/>
              </a:lnSpc>
            </a:pPr>
            <a:r>
              <a:rPr lang="fr-FR" sz="2700">
                <a:solidFill>
                  <a:srgbClr val="000000"/>
                </a:solidFill>
                <a:latin typeface="Georgia"/>
              </a:rPr>
              <a:t>   </a:t>
            </a:r>
            <a:r>
              <a:rPr lang="fr-FR" sz="2700">
                <a:solidFill>
                  <a:srgbClr val="000000"/>
                </a:solidFill>
                <a:latin typeface="Georgia"/>
              </a:rPr>
              <a:t>Glycémies capillaires nécessaire</a:t>
            </a: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fr-FR" sz="3300">
                <a:solidFill>
                  <a:srgbClr val="7b9899"/>
                </a:solidFill>
                <a:latin typeface="Georgia"/>
              </a:rPr>
              <a:t>Bénéfice de MCG</a:t>
            </a:r>
            <a:endParaRPr/>
          </a:p>
        </p:txBody>
      </p:sp>
      <p:sp>
        <p:nvSpPr>
          <p:cNvPr id="208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Études de 3 à 12 mois : réduction HbA1c 0,5%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 </a:t>
            </a:r>
            <a:r>
              <a:rPr lang="fr-FR" sz="2700">
                <a:solidFill>
                  <a:srgbClr val="000000"/>
                </a:solidFill>
                <a:latin typeface="Georgia"/>
              </a:rPr>
              <a:t>surtout si capteur porté 70 %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               </a:t>
            </a:r>
            <a:r>
              <a:rPr lang="fr-FR" sz="2700">
                <a:solidFill>
                  <a:srgbClr val="000000"/>
                </a:solidFill>
                <a:latin typeface="Georgia"/>
              </a:rPr>
              <a:t>Si Éducation à la gestion du traitement en fonction des résultats obtenus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               </a:t>
            </a:r>
            <a:r>
              <a:rPr lang="fr-FR" sz="2700">
                <a:solidFill>
                  <a:srgbClr val="000000"/>
                </a:solidFill>
                <a:latin typeface="Georgia"/>
              </a:rPr>
              <a:t>Si patient porteur d’une pompe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DT1 : réduction du temps passé en hypoglycémie</a:t>
            </a:r>
            <a:endParaRPr/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fr-FR" sz="3300">
                <a:solidFill>
                  <a:srgbClr val="7b9899"/>
                </a:solidFill>
                <a:latin typeface="Georgia"/>
              </a:rPr>
              <a:t>Mesure Continu du Glucose en temps réel</a:t>
            </a:r>
            <a:endParaRPr/>
          </a:p>
        </p:txBody>
      </p:sp>
      <p:sp>
        <p:nvSpPr>
          <p:cNvPr id="210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Couplé à une pompe ( Animas Vibe, Véo, 640G)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Résultats en temps réels visible sur la pompe , alarmes prédictives et arrêt automatique de la pompe si hypo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 </a:t>
            </a:r>
            <a:r>
              <a:rPr lang="fr-FR" sz="2700">
                <a:solidFill>
                  <a:srgbClr val="000000"/>
                </a:solidFill>
                <a:latin typeface="Georgia"/>
              </a:rPr>
              <a:t>Réduit les hypoglycémies sévères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Éducation à l’adaptation du traitement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Importance de l’observance du capteur 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Patients impliqués , ASG soutenus , à l’aise pour adapte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 </a:t>
            </a:r>
            <a:r>
              <a:rPr lang="fr-FR" sz="2700">
                <a:solidFill>
                  <a:srgbClr val="000000"/>
                </a:solidFill>
                <a:latin typeface="Georgia"/>
              </a:rPr>
              <a:t>le traitement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fr-FR" sz="3300">
                <a:solidFill>
                  <a:srgbClr val="7b9899"/>
                </a:solidFill>
                <a:latin typeface="Georgia"/>
              </a:rPr>
              <a:t>FreeStyle Libre System : Flash  Abott</a:t>
            </a:r>
            <a:endParaRPr/>
          </a:p>
        </p:txBody>
      </p:sp>
      <p:sp>
        <p:nvSpPr>
          <p:cNvPr id="212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Lecteur de glycémie + couplé à un capteur 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Capteur posé pdt 14 jours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Tracé des mesures visible sur 8h précédentes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Pas de calibration 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Pas d’alarme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Nécessite tout de même glycémies capillaires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fr-FR" sz="3300">
                <a:solidFill>
                  <a:srgbClr val="7b9899"/>
                </a:solidFill>
                <a:latin typeface="Georgia"/>
              </a:rPr>
              <a:t>Boucle fermé ou pancréas artificiel</a:t>
            </a:r>
            <a:endParaRPr/>
          </a:p>
        </p:txBody>
      </p:sp>
      <p:sp>
        <p:nvSpPr>
          <p:cNvPr id="214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Pompe sous cutané + capteur en continu + logiciel 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algorythmes permettant de réguler l’apport d’insuline à la pompe en réponse à la mesure continue du glucose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Recherche dans ce domaine 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Protocole DIABELOOP  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fr-FR" sz="3300">
                <a:solidFill>
                  <a:srgbClr val="7b9899"/>
                </a:solidFill>
                <a:latin typeface="Georgia"/>
              </a:rPr>
              <a:t>Analogues GLP1 </a:t>
            </a:r>
            <a:endParaRPr/>
          </a:p>
        </p:txBody>
      </p:sp>
      <p:sp>
        <p:nvSpPr>
          <p:cNvPr id="167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Mode d’action niveau intestinal 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  </a:t>
            </a:r>
            <a:r>
              <a:rPr lang="fr-FR" sz="2700">
                <a:solidFill>
                  <a:srgbClr val="000000"/>
                </a:solidFill>
                <a:latin typeface="Georgia"/>
              </a:rPr>
              <a:t>stimule sécrétion d’insuline en situation d’hyperglycémie,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 </a:t>
            </a:r>
            <a:r>
              <a:rPr lang="fr-FR" sz="2700">
                <a:solidFill>
                  <a:srgbClr val="000000"/>
                </a:solidFill>
                <a:latin typeface="Georgia"/>
              </a:rPr>
              <a:t>il inhiberait la prise alimentaire, la vidange gastrique et la sécrétion de glucagon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Ce qui participe à la baisse de l’hyperglycémie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Exenatide   2/j  avant ou lors d’un repas ( action prandiale)</a:t>
            </a:r>
            <a:endParaRPr/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fr-FR" sz="3300">
                <a:solidFill>
                  <a:srgbClr val="7b9899"/>
                </a:solidFill>
                <a:latin typeface="Georgia"/>
              </a:rPr>
              <a:t>FreeStyle Libre System (2)</a:t>
            </a:r>
            <a:endParaRPr/>
          </a:p>
        </p:txBody>
      </p:sp>
      <p:sp>
        <p:nvSpPr>
          <p:cNvPr id="216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Avantage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    </a:t>
            </a:r>
            <a:r>
              <a:rPr lang="fr-FR" sz="2700">
                <a:solidFill>
                  <a:srgbClr val="000000"/>
                </a:solidFill>
                <a:latin typeface="Georgia"/>
              </a:rPr>
              <a:t>facile à poser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     </a:t>
            </a:r>
            <a:r>
              <a:rPr lang="fr-FR" sz="2700">
                <a:solidFill>
                  <a:srgbClr val="000000"/>
                </a:solidFill>
                <a:latin typeface="Georgia"/>
              </a:rPr>
              <a:t>mesure du glucose simple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Flèches de tendance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Eléments à prendre en compte: 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r-FR" sz="2000">
                <a:solidFill>
                  <a:srgbClr val="000000"/>
                </a:solidFill>
                <a:latin typeface="Georgia"/>
              </a:rPr>
              <a:t>Pas glycémie capillaire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r-FR" sz="2000">
                <a:solidFill>
                  <a:srgbClr val="000000"/>
                </a:solidFill>
                <a:latin typeface="Georgia"/>
              </a:rPr>
              <a:t>Education du patient pour adapter traitement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r-FR" sz="2000">
                <a:solidFill>
                  <a:srgbClr val="000000"/>
                </a:solidFill>
                <a:latin typeface="Georgia"/>
              </a:rPr>
              <a:t>Pas remboursé  ( 60 euros/capteur + lecteur au début)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r-FR" sz="2000">
                <a:solidFill>
                  <a:srgbClr val="000000"/>
                </a:solidFill>
                <a:latin typeface="Georgia"/>
              </a:rPr>
              <a:t>Même système que CGMS existent depuis 15 ans</a:t>
            </a:r>
            <a:endParaRPr/>
          </a:p>
          <a:p>
            <a:endParaRPr/>
          </a:p>
          <a:p>
            <a:endParaRPr/>
          </a:p>
          <a:p>
            <a:endParaRPr/>
          </a:p>
        </p:txBody>
      </p:sp>
      <p:pic>
        <p:nvPicPr>
          <p:cNvPr descr="" id="21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77760" y="339840"/>
            <a:ext cx="8988120" cy="6178320"/>
          </a:xfrm>
          <a:prstGeom prst="rect">
            <a:avLst/>
          </a:prstGeom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219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pic>
        <p:nvPicPr>
          <p:cNvPr descr="" id="22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30040" y="165240"/>
            <a:ext cx="8683200" cy="6527520"/>
          </a:xfrm>
          <a:prstGeom prst="rect">
            <a:avLst/>
          </a:prstGeom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222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pic>
        <p:nvPicPr>
          <p:cNvPr descr="" id="22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442800"/>
            <a:ext cx="9145080" cy="5971680"/>
          </a:xfrm>
          <a:prstGeom prst="rect">
            <a:avLst/>
          </a:prstGeom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225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pic>
        <p:nvPicPr>
          <p:cNvPr descr="" id="22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28600" y="941400"/>
            <a:ext cx="8686440" cy="4973400"/>
          </a:xfrm>
          <a:prstGeom prst="rect">
            <a:avLst/>
          </a:prstGeom>
        </p:spPr>
      </p:pic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228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pic>
        <p:nvPicPr>
          <p:cNvPr descr="" id="22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04920" y="144360"/>
            <a:ext cx="8534160" cy="6568560"/>
          </a:xfrm>
          <a:prstGeom prst="rect">
            <a:avLst/>
          </a:prstGeom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231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pic>
        <p:nvPicPr>
          <p:cNvPr descr="" id="23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90440" y="349200"/>
            <a:ext cx="8760960" cy="6159240"/>
          </a:xfrm>
          <a:prstGeom prst="rect">
            <a:avLst/>
          </a:prstGeom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234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pic>
        <p:nvPicPr>
          <p:cNvPr descr="" id="23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90440" y="325440"/>
            <a:ext cx="8760960" cy="6205320"/>
          </a:xfrm>
          <a:prstGeom prst="rect">
            <a:avLst/>
          </a:prstGeom>
        </p:spPr>
      </p:pic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237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pic>
        <p:nvPicPr>
          <p:cNvPr descr="" id="23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34800" y="369720"/>
            <a:ext cx="8472240" cy="6116400"/>
          </a:xfrm>
          <a:prstGeom prst="rect">
            <a:avLst/>
          </a:prstGeom>
        </p:spPr>
      </p:pic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240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pic>
        <p:nvPicPr>
          <p:cNvPr descr="" id="24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016000" y="612720"/>
            <a:ext cx="5109840" cy="5630400"/>
          </a:xfrm>
          <a:prstGeom prst="rect">
            <a:avLst/>
          </a:prstGeom>
        </p:spPr>
      </p:pic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243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pic>
        <p:nvPicPr>
          <p:cNvPr descr="" id="24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85800" y="1967040"/>
            <a:ext cx="7772040" cy="292212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fr-FR" sz="3300">
                <a:solidFill>
                  <a:srgbClr val="7b9899"/>
                </a:solidFill>
                <a:latin typeface="Georgia"/>
              </a:rPr>
              <a:t>Analogue GLP1 longue durée</a:t>
            </a:r>
            <a:endParaRPr/>
          </a:p>
        </p:txBody>
      </p:sp>
      <p:sp>
        <p:nvSpPr>
          <p:cNvPr id="169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De 1 jour à 1 semaine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Actions sur la glycémie post prandiales et à jeun par un contrôle de sécrétion quotidienne de l’insuline et du glucagon. 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Effet sur des actions liées à ces  hormones plus important comme sur la néoglucogenèse hépatique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Effet sur l’augmentation de masse des cellules B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Action directe sur hypothalamus : Dim prise alimentaire d’où perte de poids </a:t>
            </a:r>
            <a:endParaRPr/>
          </a:p>
        </p:txBody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246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pic>
        <p:nvPicPr>
          <p:cNvPr descr="" id="24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53960" y="2408400"/>
            <a:ext cx="8235720" cy="2041200"/>
          </a:xfrm>
          <a:prstGeom prst="rect">
            <a:avLst/>
          </a:prstGeom>
        </p:spPr>
      </p:pic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249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pic>
        <p:nvPicPr>
          <p:cNvPr descr="" id="25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3360" y="687240"/>
            <a:ext cx="9016560" cy="5481360"/>
          </a:xfrm>
          <a:prstGeom prst="rect">
            <a:avLst/>
          </a:prstGeom>
        </p:spPr>
      </p:pic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252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pic>
        <p:nvPicPr>
          <p:cNvPr descr="" id="25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96720" y="665280"/>
            <a:ext cx="8348400" cy="5525640"/>
          </a:xfrm>
          <a:prstGeom prst="rect">
            <a:avLst/>
          </a:prstGeom>
        </p:spPr>
      </p:pic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255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pic>
        <p:nvPicPr>
          <p:cNvPr descr="" id="25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33200" y="28440"/>
            <a:ext cx="8875440" cy="6800400"/>
          </a:xfrm>
          <a:prstGeom prst="rect">
            <a:avLst/>
          </a:prstGeom>
        </p:spPr>
      </p:pic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258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pic>
        <p:nvPicPr>
          <p:cNvPr descr="" id="25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590840" y="1338120"/>
            <a:ext cx="5960880" cy="4179600"/>
          </a:xfrm>
          <a:prstGeom prst="rect">
            <a:avLst/>
          </a:prstGeom>
        </p:spPr>
      </p:pic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261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pic>
        <p:nvPicPr>
          <p:cNvPr descr="" id="26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1165320"/>
            <a:ext cx="8229240" cy="4525560"/>
          </a:xfrm>
          <a:prstGeom prst="rect">
            <a:avLst/>
          </a:prstGeom>
        </p:spPr>
      </p:pic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264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pic>
        <p:nvPicPr>
          <p:cNvPr descr="" id="26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85800" y="1300320"/>
            <a:ext cx="7772040" cy="4257360"/>
          </a:xfrm>
          <a:prstGeom prst="rect">
            <a:avLst/>
          </a:prstGeom>
        </p:spPr>
      </p:pic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267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pic>
        <p:nvPicPr>
          <p:cNvPr descr="" id="26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04640" y="654120"/>
            <a:ext cx="8334000" cy="5547960"/>
          </a:xfrm>
          <a:prstGeom prst="rect">
            <a:avLst/>
          </a:prstGeom>
        </p:spPr>
      </p:pic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270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pic>
        <p:nvPicPr>
          <p:cNvPr descr="" id="27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57120" y="214200"/>
            <a:ext cx="8429400" cy="6427440"/>
          </a:xfrm>
          <a:prstGeom prst="rect">
            <a:avLst/>
          </a:prstGeom>
        </p:spPr>
      </p:pic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273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pic>
        <p:nvPicPr>
          <p:cNvPr descr="" id="27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19040" y="1676520"/>
            <a:ext cx="8305560" cy="350316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fr-FR" sz="3300">
                <a:solidFill>
                  <a:srgbClr val="7b9899"/>
                </a:solidFill>
                <a:latin typeface="Georgia"/>
              </a:rPr>
              <a:t>Analogues GLP1 longue durée (1)</a:t>
            </a:r>
            <a:endParaRPr/>
          </a:p>
        </p:txBody>
      </p:sp>
      <p:sp>
        <p:nvSpPr>
          <p:cNvPr id="171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Liraglutide ( Victoza ) 1/jour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L’exenatide LAR ( Byduréon) 1/sem  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       </a:t>
            </a:r>
            <a:r>
              <a:rPr lang="fr-FR" sz="2700">
                <a:solidFill>
                  <a:srgbClr val="000000"/>
                </a:solidFill>
                <a:latin typeface="Georgia"/>
              </a:rPr>
              <a:t>( capsule de polymère biodégradable) effet plus stable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En association metformine  et/ou sulfamide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 </a:t>
            </a:r>
            <a:r>
              <a:rPr lang="fr-FR" sz="2700">
                <a:solidFill>
                  <a:srgbClr val="000000"/>
                </a:solidFill>
                <a:latin typeface="Georgia"/>
              </a:rPr>
              <a:t>effet secondaire :  nausées, vomissements , diarrhées  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Pancréatites aigues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 </a:t>
            </a:r>
            <a:r>
              <a:rPr lang="fr-FR" sz="2700">
                <a:solidFill>
                  <a:srgbClr val="000000"/>
                </a:solidFill>
                <a:latin typeface="Georgia"/>
              </a:rPr>
              <a:t>nodules au lieu d’injection</a:t>
            </a:r>
            <a:endParaRPr/>
          </a:p>
        </p:txBody>
      </p:sp>
    </p:spTree>
  </p:cSld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276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pic>
        <p:nvPicPr>
          <p:cNvPr descr="" id="27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217440"/>
            <a:ext cx="8229240" cy="6420960"/>
          </a:xfrm>
          <a:prstGeom prst="rect">
            <a:avLst/>
          </a:prstGeom>
        </p:spPr>
      </p:pic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279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pic>
        <p:nvPicPr>
          <p:cNvPr descr="" id="28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7840" y="0"/>
            <a:ext cx="8787960" cy="7480080"/>
          </a:xfrm>
          <a:prstGeom prst="rect">
            <a:avLst/>
          </a:prstGeom>
        </p:spPr>
      </p:pic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282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pic>
        <p:nvPicPr>
          <p:cNvPr descr="" id="28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361800"/>
            <a:ext cx="8229240" cy="6132240"/>
          </a:xfrm>
          <a:prstGeom prst="rect">
            <a:avLst/>
          </a:prstGeom>
        </p:spPr>
      </p:pic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285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pic>
        <p:nvPicPr>
          <p:cNvPr descr="" id="28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04760" y="200160"/>
            <a:ext cx="8932680" cy="6457680"/>
          </a:xfrm>
          <a:prstGeom prst="rect">
            <a:avLst/>
          </a:prstGeom>
        </p:spPr>
      </p:pic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288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pic>
        <p:nvPicPr>
          <p:cNvPr descr="" id="28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584280"/>
            <a:ext cx="9411840" cy="5687640"/>
          </a:xfrm>
          <a:prstGeom prst="rect">
            <a:avLst/>
          </a:prstGeom>
        </p:spPr>
      </p:pic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291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pic>
        <p:nvPicPr>
          <p:cNvPr descr="" id="29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87200"/>
            <a:ext cx="9270720" cy="6481440"/>
          </a:xfrm>
          <a:prstGeom prst="rect">
            <a:avLst/>
          </a:prstGeom>
        </p:spPr>
      </p:pic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294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pic>
        <p:nvPicPr>
          <p:cNvPr descr="" id="29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03040" y="223920"/>
            <a:ext cx="8737200" cy="6409800"/>
          </a:xfrm>
          <a:prstGeom prst="rect">
            <a:avLst/>
          </a:prstGeom>
        </p:spPr>
      </p:pic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297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pic>
        <p:nvPicPr>
          <p:cNvPr descr="" id="29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915840"/>
            <a:ext cx="8229240" cy="5025600"/>
          </a:xfrm>
          <a:prstGeom prst="rect">
            <a:avLst/>
          </a:prstGeom>
        </p:spPr>
      </p:pic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300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pic>
        <p:nvPicPr>
          <p:cNvPr descr="" id="30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30280" y="795240"/>
            <a:ext cx="8081640" cy="5266800"/>
          </a:xfrm>
          <a:prstGeom prst="rect">
            <a:avLst/>
          </a:prstGeom>
        </p:spPr>
      </p:pic>
      <p:pic>
        <p:nvPicPr>
          <p:cNvPr descr="" id="302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0280" y="795240"/>
            <a:ext cx="8081640" cy="5266800"/>
          </a:xfrm>
          <a:prstGeom prst="rect">
            <a:avLst/>
          </a:prstGeom>
        </p:spPr>
      </p:pic>
    </p:spTree>
  </p:cSld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304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pic>
        <p:nvPicPr>
          <p:cNvPr descr="" id="30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733320"/>
            <a:ext cx="8229240" cy="538920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fr-FR" sz="3300">
                <a:solidFill>
                  <a:srgbClr val="7b9899"/>
                </a:solidFill>
                <a:latin typeface="Georgia"/>
              </a:rPr>
              <a:t>Analogue GLP1 longue durée ( 2)</a:t>
            </a:r>
            <a:endParaRPr/>
          </a:p>
        </p:txBody>
      </p:sp>
      <p:sp>
        <p:nvSpPr>
          <p:cNvPr id="173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Exenatide LAR : Bydureon 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r-FR" sz="2000">
                <a:solidFill>
                  <a:srgbClr val="000000"/>
                </a:solidFill>
                <a:latin typeface="Georgia"/>
              </a:rPr>
              <a:t>Poudre et solvant pour injection dans un seul stylo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r-FR" sz="2000">
                <a:solidFill>
                  <a:srgbClr val="000000"/>
                </a:solidFill>
                <a:latin typeface="Georgia"/>
              </a:rPr>
              <a:t>Un stylo = une injection ( boite de 4 stylos) 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 </a:t>
            </a:r>
            <a:r>
              <a:rPr lang="fr-FR" sz="2700">
                <a:solidFill>
                  <a:srgbClr val="000000"/>
                </a:solidFill>
                <a:latin typeface="Georgia"/>
              </a:rPr>
              <a:t>Efficacité : HbA1c &lt; 7 % pour 63% patients traités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Dulaglutide ( Trulicity ) 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fr-FR" sz="2200">
                <a:solidFill>
                  <a:srgbClr val="646b86"/>
                </a:solidFill>
                <a:latin typeface="Georgia"/>
              </a:rPr>
              <a:t>stylo sans reconstitution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r-FR" sz="2000">
                <a:solidFill>
                  <a:srgbClr val="000000"/>
                </a:solidFill>
                <a:latin typeface="Georgia"/>
              </a:rPr>
              <a:t>Efficacité identique ( amélioration HbA1c de 1-1,4 point)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r-FR" sz="2000">
                <a:solidFill>
                  <a:srgbClr val="000000"/>
                </a:solidFill>
                <a:latin typeface="Georgia"/>
              </a:rPr>
              <a:t>Même effets secondaires 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r-FR" sz="2000">
                <a:solidFill>
                  <a:srgbClr val="000000"/>
                </a:solidFill>
                <a:latin typeface="Georgia"/>
              </a:rPr>
              <a:t>Indication en bi ou trithérapie y compris l’insuline (avis spé)</a:t>
            </a:r>
            <a:endParaRPr/>
          </a:p>
        </p:txBody>
      </p:sp>
    </p:spTree>
  </p:cSld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307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pic>
        <p:nvPicPr>
          <p:cNvPr descr="" id="30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46240" y="152280"/>
            <a:ext cx="8650080" cy="6552720"/>
          </a:xfrm>
          <a:prstGeom prst="rect">
            <a:avLst/>
          </a:prstGeom>
        </p:spPr>
      </p:pic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310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pic>
        <p:nvPicPr>
          <p:cNvPr descr="" id="31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038240"/>
            <a:ext cx="9216720" cy="4781160"/>
          </a:xfrm>
          <a:prstGeom prst="rect">
            <a:avLst/>
          </a:prstGeom>
        </p:spPr>
      </p:pic>
    </p:spTree>
  </p:cSld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313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pic>
        <p:nvPicPr>
          <p:cNvPr descr="" id="31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12680" y="426960"/>
            <a:ext cx="8916480" cy="6003720"/>
          </a:xfrm>
          <a:prstGeom prst="rect">
            <a:avLst/>
          </a:prstGeom>
        </p:spPr>
      </p:pic>
    </p:spTree>
  </p:cSld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316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pic>
        <p:nvPicPr>
          <p:cNvPr descr="" id="31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33400" y="1079640"/>
            <a:ext cx="5675040" cy="4698720"/>
          </a:xfrm>
          <a:prstGeom prst="rect">
            <a:avLst/>
          </a:prstGeom>
        </p:spPr>
      </p:pic>
    </p:spTree>
  </p:cSld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319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pic>
        <p:nvPicPr>
          <p:cNvPr descr="" id="32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251000" y="933480"/>
            <a:ext cx="6641640" cy="4990680"/>
          </a:xfrm>
          <a:prstGeom prst="rect">
            <a:avLst/>
          </a:prstGeom>
        </p:spPr>
      </p:pic>
    </p:spTree>
  </p:cSld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322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pic>
        <p:nvPicPr>
          <p:cNvPr descr="" id="32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65240" y="114480"/>
            <a:ext cx="8813520" cy="6629040"/>
          </a:xfrm>
          <a:prstGeom prst="rect">
            <a:avLst/>
          </a:prstGeom>
        </p:spPr>
      </p:pic>
    </p:spTree>
  </p:cSld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325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pic>
        <p:nvPicPr>
          <p:cNvPr descr="" id="32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5080" cy="6859080"/>
          </a:xfrm>
          <a:prstGeom prst="rect">
            <a:avLst/>
          </a:prstGeom>
        </p:spPr>
      </p:pic>
    </p:spTree>
  </p:cSld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328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pic>
        <p:nvPicPr>
          <p:cNvPr descr="" id="32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68360" y="1592280"/>
            <a:ext cx="8205480" cy="3671640"/>
          </a:xfrm>
          <a:prstGeom prst="rect">
            <a:avLst/>
          </a:prstGeom>
        </p:spPr>
      </p:pic>
    </p:spTree>
  </p:cSld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331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pic>
        <p:nvPicPr>
          <p:cNvPr descr="" id="33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52320" y="287280"/>
            <a:ext cx="7837200" cy="6283080"/>
          </a:xfrm>
          <a:prstGeom prst="rect">
            <a:avLst/>
          </a:prstGeom>
        </p:spPr>
      </p:pic>
    </p:spTree>
  </p:cSld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sp>
        <p:nvSpPr>
          <p:cNvPr id="334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pic>
        <p:nvPicPr>
          <p:cNvPr descr="" id="33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517760" y="649440"/>
            <a:ext cx="6108480" cy="5557320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fr-FR" sz="3300">
                <a:solidFill>
                  <a:srgbClr val="7b9899"/>
                </a:solidFill>
                <a:latin typeface="Georgia"/>
              </a:rPr>
              <a:t>Nouvelles insulines</a:t>
            </a:r>
            <a:endParaRPr/>
          </a:p>
        </p:txBody>
      </p:sp>
      <p:sp>
        <p:nvSpPr>
          <p:cNvPr id="175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Abasaglar : biosimilaire de l’insuline glargine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fr-FR" sz="2200">
                <a:solidFill>
                  <a:srgbClr val="646b86"/>
                </a:solidFill>
                <a:latin typeface="Georgia"/>
              </a:rPr>
              <a:t>Stylo KwikPen</a:t>
            </a:r>
            <a:endParaRPr/>
          </a:p>
          <a:p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fr-FR" sz="2200">
                <a:solidFill>
                  <a:srgbClr val="646b86"/>
                </a:solidFill>
                <a:latin typeface="Georgia"/>
              </a:rPr>
              <a:t>Ce médicament fait l’objet d’une surveillance supplémentaire qui permettra l’identification rapide de nouvelles informations relatives à la sécurité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fr-FR" sz="3300">
                <a:solidFill>
                  <a:srgbClr val="7b9899"/>
                </a:solidFill>
                <a:latin typeface="Georgia"/>
              </a:rPr>
              <a:t>Insulines concentrées </a:t>
            </a:r>
            <a:endParaRPr/>
          </a:p>
        </p:txBody>
      </p:sp>
      <p:sp>
        <p:nvSpPr>
          <p:cNvPr id="177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Si doses Ins injectées importantes : 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r-FR" sz="2000">
                <a:solidFill>
                  <a:srgbClr val="000000"/>
                </a:solidFill>
                <a:latin typeface="Georgia"/>
              </a:rPr>
              <a:t>Augmentation des  volumes injectés </a:t>
            </a:r>
            <a:endParaRPr/>
          </a:p>
          <a:p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r-FR" sz="2000">
                <a:solidFill>
                  <a:srgbClr val="000000"/>
                </a:solidFill>
                <a:latin typeface="Georgia"/>
              </a:rPr>
              <a:t>Ce qui va entrainer : dépôt sous cutané important</a:t>
            </a:r>
            <a:endParaRPr/>
          </a:p>
          <a:p>
            <a:endParaRPr/>
          </a:p>
          <a:p>
            <a:pPr lvl="8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r-FR" sz="2000">
                <a:solidFill>
                  <a:srgbClr val="000000"/>
                </a:solidFill>
                <a:latin typeface="Georgia"/>
              </a:rPr>
              <a:t>Moins bonne absorption de l’insuline</a:t>
            </a:r>
            <a:endParaRPr/>
          </a:p>
          <a:p>
            <a:pPr lvl="8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r-FR" sz="1400">
                <a:solidFill>
                  <a:srgbClr val="000000"/>
                </a:solidFill>
                <a:latin typeface="Georgia"/>
              </a:rPr>
              <a:t>                 </a:t>
            </a:r>
            <a:endParaRPr/>
          </a:p>
          <a:p>
            <a:pPr lvl="8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r-FR" sz="2000">
                <a:solidFill>
                  <a:srgbClr val="000000"/>
                </a:solidFill>
                <a:latin typeface="Georgia"/>
              </a:rPr>
              <a:t>Moindre disponibilité</a:t>
            </a:r>
            <a:endParaRPr/>
          </a:p>
          <a:p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fr-FR" sz="3300">
                <a:solidFill>
                  <a:srgbClr val="7b9899"/>
                </a:solidFill>
                <a:latin typeface="Georgia"/>
              </a:rPr>
              <a:t>Insulines lentes concentrées</a:t>
            </a:r>
            <a:endParaRPr/>
          </a:p>
        </p:txBody>
      </p:sp>
      <p:sp>
        <p:nvSpPr>
          <p:cNvPr id="179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Glargine U300 (TOUJEO)  sous cut 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Dans les clamps euglycémiques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 </a:t>
            </a:r>
            <a:r>
              <a:rPr lang="fr-FR" sz="2700">
                <a:solidFill>
                  <a:srgbClr val="000000"/>
                </a:solidFill>
                <a:latin typeface="Georgia"/>
              </a:rPr>
              <a:t>profil plus plat et prolongé avec glargine U300 par rapport à la U-100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Situations cliniques : 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 </a:t>
            </a:r>
            <a:r>
              <a:rPr lang="fr-FR" sz="2700">
                <a:solidFill>
                  <a:srgbClr val="000000"/>
                </a:solidFill>
                <a:latin typeface="Georgia"/>
              </a:rPr>
              <a:t>efficacité équivalente avec Gl U-100 ( dim HbA1C à 6 mois de 0,83% avec les 2 insulines)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Dim des hypo noctunes avec Gl U-300 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fr-FR" sz="3300">
                <a:solidFill>
                  <a:srgbClr val="7b9899"/>
                </a:solidFill>
                <a:latin typeface="Georgia"/>
              </a:rPr>
              <a:t>Glargine U 300</a:t>
            </a:r>
            <a:endParaRPr/>
          </a:p>
        </p:txBody>
      </p:sp>
      <p:sp>
        <p:nvSpPr>
          <p:cNvPr id="181" name="TextShape 2"/>
          <p:cNvSpPr txBox="1"/>
          <p:nvPr/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Flexibilité dans le moment d’injection ( +ou- 3h)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Glargine U 100 et U 300 ne sont pas bioéquivalentes et ne sont pas directement interchangeables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      </a:t>
            </a:r>
            <a:r>
              <a:rPr lang="fr-FR" sz="2700">
                <a:solidFill>
                  <a:srgbClr val="000000"/>
                </a:solidFill>
                <a:latin typeface="Georgia"/>
              </a:rPr>
              <a:t>passe de lantus à toujeo : + 18%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700">
                <a:solidFill>
                  <a:srgbClr val="000000"/>
                </a:solidFill>
                <a:latin typeface="Georgia"/>
              </a:rPr>
              <a:t>Degludec U200 : pas commercialisée en france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