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Lst>
  <p:notesMasterIdLst>
    <p:notesMasterId r:id="rId37"/>
  </p:notesMasterIdLst>
  <p:handoutMasterIdLst>
    <p:handoutMasterId r:id="rId38"/>
  </p:handoutMasterIdLst>
  <p:sldIdLst>
    <p:sldId id="319" r:id="rId2"/>
    <p:sldId id="257" r:id="rId3"/>
    <p:sldId id="258" r:id="rId4"/>
    <p:sldId id="346" r:id="rId5"/>
    <p:sldId id="347" r:id="rId6"/>
    <p:sldId id="339" r:id="rId7"/>
    <p:sldId id="344" r:id="rId8"/>
    <p:sldId id="343" r:id="rId9"/>
    <p:sldId id="349" r:id="rId10"/>
    <p:sldId id="324" r:id="rId11"/>
    <p:sldId id="353" r:id="rId12"/>
    <p:sldId id="355" r:id="rId13"/>
    <p:sldId id="356" r:id="rId14"/>
    <p:sldId id="357" r:id="rId15"/>
    <p:sldId id="358" r:id="rId16"/>
    <p:sldId id="370" r:id="rId17"/>
    <p:sldId id="348" r:id="rId18"/>
    <p:sldId id="350" r:id="rId19"/>
    <p:sldId id="351" r:id="rId20"/>
    <p:sldId id="365" r:id="rId21"/>
    <p:sldId id="366" r:id="rId22"/>
    <p:sldId id="360" r:id="rId23"/>
    <p:sldId id="331" r:id="rId24"/>
    <p:sldId id="330" r:id="rId25"/>
    <p:sldId id="368" r:id="rId26"/>
    <p:sldId id="361" r:id="rId27"/>
    <p:sldId id="333" r:id="rId28"/>
    <p:sldId id="362" r:id="rId29"/>
    <p:sldId id="336" r:id="rId30"/>
    <p:sldId id="364" r:id="rId31"/>
    <p:sldId id="363" r:id="rId32"/>
    <p:sldId id="367" r:id="rId33"/>
    <p:sldId id="337" r:id="rId34"/>
    <p:sldId id="338" r:id="rId35"/>
    <p:sldId id="334" r:id="rId36"/>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Style léger 2 - Accentuation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Style moyen 1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Style à thème 1 - Accentuation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D7B26C5-4107-4FEC-AEDC-1716B250A1EF}" styleName="Style clair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FD0F851-EC5A-4D38-B0AD-8093EC10F338}" styleName="Style léger 1 - Accentuation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16DA210-FB5B-4158-B5E0-FEB733F419BA}" styleName="Style clair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667" autoAdjust="0"/>
    <p:restoredTop sz="94660"/>
  </p:normalViewPr>
  <p:slideViewPr>
    <p:cSldViewPr snapToGrid="0" snapToObjects="1">
      <p:cViewPr varScale="1">
        <p:scale>
          <a:sx n="64" d="100"/>
          <a:sy n="64" d="100"/>
        </p:scale>
        <p:origin x="1203" y="39"/>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211D513-28D2-4945-8B32-FF71808445E2}" type="datetimeFigureOut">
              <a:rPr lang="fr-FR" smtClean="0"/>
              <a:t>13/12/2022</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8921591-E7AD-B24D-9877-E8773EE2CF1B}" type="slidenum">
              <a:rPr lang="fr-FR" smtClean="0"/>
              <a:t>‹N°›</a:t>
            </a:fld>
            <a:endParaRPr lang="fr-FR"/>
          </a:p>
        </p:txBody>
      </p:sp>
    </p:spTree>
    <p:extLst>
      <p:ext uri="{BB962C8B-B14F-4D97-AF65-F5344CB8AC3E}">
        <p14:creationId xmlns:p14="http://schemas.microsoft.com/office/powerpoint/2010/main" val="32380649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FCE44D0-1E7F-0D47-8B69-2237FAC48866}" type="datetimeFigureOut">
              <a:rPr lang="fr-FR" smtClean="0"/>
              <a:t>13/12/2022</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361387F-55F8-9342-9A8B-8B491CF5F98C}" type="slidenum">
              <a:rPr lang="fr-FR" smtClean="0"/>
              <a:t>‹N°›</a:t>
            </a:fld>
            <a:endParaRPr lang="fr-FR"/>
          </a:p>
        </p:txBody>
      </p:sp>
    </p:spTree>
    <p:extLst>
      <p:ext uri="{BB962C8B-B14F-4D97-AF65-F5344CB8AC3E}">
        <p14:creationId xmlns:p14="http://schemas.microsoft.com/office/powerpoint/2010/main" val="224398122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Virus ADN encapsulé réplication</a:t>
            </a:r>
            <a:r>
              <a:rPr lang="fr-FR" baseline="0" dirty="0"/>
              <a:t> cytoplasme.</a:t>
            </a:r>
          </a:p>
          <a:p>
            <a:r>
              <a:rPr lang="fr-FR" dirty="0"/>
              <a:t>An AFRIQUE de clade avec 99% homologie structurale et génomique entre CB (</a:t>
            </a:r>
            <a:r>
              <a:rPr lang="fr-FR" dirty="0" err="1"/>
              <a:t>bssin</a:t>
            </a:r>
            <a:r>
              <a:rPr lang="fr-FR" dirty="0"/>
              <a:t> du </a:t>
            </a:r>
            <a:r>
              <a:rPr lang="fr-FR" dirty="0" err="1"/>
              <a:t>congo</a:t>
            </a:r>
            <a:r>
              <a:rPr lang="fr-FR" dirty="0"/>
              <a:t>) et WA (</a:t>
            </a:r>
            <a:r>
              <a:rPr lang="fr-FR" dirty="0" err="1"/>
              <a:t>afrique</a:t>
            </a:r>
            <a:r>
              <a:rPr lang="fr-FR" dirty="0"/>
              <a:t> de l’ouest).</a:t>
            </a:r>
            <a:r>
              <a:rPr lang="fr-FR" baseline="0" dirty="0"/>
              <a:t> Virulence plus importante pour CB.</a:t>
            </a:r>
          </a:p>
        </p:txBody>
      </p:sp>
      <p:sp>
        <p:nvSpPr>
          <p:cNvPr id="4" name="Espace réservé du numéro de diapositive 3"/>
          <p:cNvSpPr>
            <a:spLocks noGrp="1"/>
          </p:cNvSpPr>
          <p:nvPr>
            <p:ph type="sldNum" sz="quarter" idx="10"/>
          </p:nvPr>
        </p:nvSpPr>
        <p:spPr/>
        <p:txBody>
          <a:bodyPr/>
          <a:lstStyle/>
          <a:p>
            <a:fld id="{D361387F-55F8-9342-9A8B-8B491CF5F98C}" type="slidenum">
              <a:rPr lang="fr-FR" smtClean="0"/>
              <a:t>2</a:t>
            </a:fld>
            <a:endParaRPr lang="fr-FR"/>
          </a:p>
        </p:txBody>
      </p:sp>
    </p:spTree>
    <p:extLst>
      <p:ext uri="{BB962C8B-B14F-4D97-AF65-F5344CB8AC3E}">
        <p14:creationId xmlns:p14="http://schemas.microsoft.com/office/powerpoint/2010/main" val="493839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dirty="0">
                <a:solidFill>
                  <a:srgbClr val="1F497D"/>
                </a:solidFill>
                <a:latin typeface="Times New Roman"/>
                <a:cs typeface="Times New Roman"/>
              </a:rPr>
              <a:t>2003 </a:t>
            </a:r>
            <a:r>
              <a:rPr lang="fr-FR" dirty="0" err="1">
                <a:solidFill>
                  <a:srgbClr val="1F497D"/>
                </a:solidFill>
                <a:latin typeface="Times New Roman"/>
                <a:cs typeface="Times New Roman"/>
              </a:rPr>
              <a:t>Etats-unis</a:t>
            </a:r>
            <a:r>
              <a:rPr lang="fr-FR" dirty="0">
                <a:solidFill>
                  <a:srgbClr val="1F497D"/>
                </a:solidFill>
                <a:latin typeface="Times New Roman"/>
                <a:cs typeface="Times New Roman"/>
              </a:rPr>
              <a:t> : premier cas d’infection chez l’homme en dehors continent africain </a:t>
            </a:r>
          </a:p>
          <a:p>
            <a:r>
              <a:rPr lang="fr-FR" dirty="0"/>
              <a:t>800 petits mammifères importés</a:t>
            </a:r>
            <a:r>
              <a:rPr lang="fr-FR" baseline="0" dirty="0"/>
              <a:t> du Ghana au TEXAS dont 2 rats géants de </a:t>
            </a:r>
            <a:r>
              <a:rPr lang="fr-FR" baseline="0" dirty="0" err="1"/>
              <a:t>gambie</a:t>
            </a:r>
            <a:r>
              <a:rPr lang="fr-FR" baseline="0" dirty="0"/>
              <a:t> infectés, 9 loirs, 3 écureuils infectés </a:t>
            </a:r>
            <a:endParaRPr lang="fr-FR" dirty="0"/>
          </a:p>
          <a:p>
            <a:r>
              <a:rPr lang="fr-FR" dirty="0"/>
              <a:t>47 cas confirmés ou probable dans 7 états des USA</a:t>
            </a:r>
          </a:p>
          <a:p>
            <a:r>
              <a:rPr lang="fr-FR" dirty="0"/>
              <a:t>Transmission du chiens de prairie à</a:t>
            </a:r>
            <a:r>
              <a:rPr lang="fr-FR" baseline="0" dirty="0"/>
              <a:t> l’homme : morsures, griffures, contact avec lésions cutanés, litière</a:t>
            </a:r>
            <a:endParaRPr lang="fr-FR" dirty="0"/>
          </a:p>
          <a:p>
            <a:r>
              <a:rPr lang="fr-FR" baseline="0" dirty="0"/>
              <a:t>Transmission de l’animal à l’homme : morsures, griffures, contact avec lésions cutané, litière</a:t>
            </a:r>
          </a:p>
          <a:p>
            <a:r>
              <a:rPr lang="fr-FR" dirty="0"/>
              <a:t>Homme à homme : contact direct avec lésion</a:t>
            </a:r>
            <a:r>
              <a:rPr lang="fr-FR" baseline="0" dirty="0"/>
              <a:t> cutanée, </a:t>
            </a:r>
            <a:r>
              <a:rPr lang="fr-FR" dirty="0"/>
              <a:t> transmission via gouttelettes</a:t>
            </a:r>
            <a:r>
              <a:rPr lang="fr-FR" baseline="0" dirty="0"/>
              <a:t> : r</a:t>
            </a:r>
            <a:r>
              <a:rPr lang="fr-FR" dirty="0"/>
              <a:t>apport direct prolongé face to</a:t>
            </a:r>
            <a:r>
              <a:rPr lang="fr-FR" baseline="0" dirty="0"/>
              <a:t> face, vivre dans le même habitat,  mais aussi dormir dans le même lit, partager une tasse à café. Voie </a:t>
            </a:r>
            <a:r>
              <a:rPr lang="fr-FR" dirty="0" err="1"/>
              <a:t>transplancentaire</a:t>
            </a:r>
            <a:r>
              <a:rPr lang="fr-FR" dirty="0"/>
              <a:t>.</a:t>
            </a:r>
            <a:endParaRPr lang="fr-FR" baseline="0" dirty="0"/>
          </a:p>
          <a:p>
            <a:r>
              <a:rPr lang="fr-FR" baseline="0" dirty="0"/>
              <a:t>Zone </a:t>
            </a:r>
            <a:r>
              <a:rPr lang="fr-FR" baseline="0" dirty="0" err="1"/>
              <a:t>endemique</a:t>
            </a:r>
            <a:r>
              <a:rPr lang="fr-FR" baseline="0" dirty="0"/>
              <a:t> : Habiter dans la foret dormir par terre, mangée de la vide infectée</a:t>
            </a:r>
          </a:p>
          <a:p>
            <a:r>
              <a:rPr lang="fr-FR" baseline="0" dirty="0"/>
              <a:t>Animal à homme : s’occuper literie, Morsures contact avec des  plaies,  griffures..</a:t>
            </a:r>
          </a:p>
          <a:p>
            <a:pPr marL="0" marR="0" lvl="1" indent="0" algn="l" defTabSz="457200" rtl="0" eaLnBrk="1" fontAlgn="auto" latinLnBrk="0" hangingPunct="1">
              <a:lnSpc>
                <a:spcPct val="100000"/>
              </a:lnSpc>
              <a:spcBef>
                <a:spcPts val="0"/>
              </a:spcBef>
              <a:spcAft>
                <a:spcPts val="0"/>
              </a:spcAft>
              <a:buClrTx/>
              <a:buSzTx/>
              <a:buFontTx/>
              <a:buNone/>
              <a:tabLst/>
              <a:defRPr/>
            </a:pPr>
            <a:r>
              <a:rPr lang="fr-FR" dirty="0"/>
              <a:t>Modèle expérimentaux chez les macaques </a:t>
            </a:r>
            <a:r>
              <a:rPr lang="fr-FR" i="1" dirty="0" err="1"/>
              <a:t>Macaca</a:t>
            </a:r>
            <a:r>
              <a:rPr lang="fr-FR" i="1" dirty="0"/>
              <a:t> </a:t>
            </a:r>
            <a:r>
              <a:rPr lang="fr-FR" i="1" dirty="0" err="1"/>
              <a:t>mulatta</a:t>
            </a:r>
            <a:r>
              <a:rPr lang="fr-FR" dirty="0"/>
              <a:t> et </a:t>
            </a:r>
            <a:r>
              <a:rPr lang="fr-FR" i="1" dirty="0" err="1"/>
              <a:t>M.fascicularis</a:t>
            </a:r>
            <a:r>
              <a:rPr lang="fr-FR" i="1" dirty="0"/>
              <a:t> : </a:t>
            </a:r>
            <a:r>
              <a:rPr lang="fr-FR" i="1" dirty="0" err="1"/>
              <a:t>inocuation</a:t>
            </a:r>
            <a:r>
              <a:rPr lang="fr-FR" i="1" dirty="0"/>
              <a:t> IV/SC/IM/C</a:t>
            </a:r>
          </a:p>
          <a:p>
            <a:pPr marL="0" marR="0" lvl="1" indent="0" algn="l" defTabSz="457200" rtl="0" eaLnBrk="1" fontAlgn="auto" latinLnBrk="0" hangingPunct="1">
              <a:lnSpc>
                <a:spcPct val="100000"/>
              </a:lnSpc>
              <a:spcBef>
                <a:spcPts val="0"/>
              </a:spcBef>
              <a:spcAft>
                <a:spcPts val="0"/>
              </a:spcAft>
              <a:buClrTx/>
              <a:buSzTx/>
              <a:buFontTx/>
              <a:buNone/>
              <a:tabLst/>
              <a:defRPr/>
            </a:pPr>
            <a:r>
              <a:rPr lang="fr-FR" i="1" dirty="0"/>
              <a:t>Voie cutanée, voie respiratoire.</a:t>
            </a:r>
          </a:p>
          <a:p>
            <a:endParaRPr lang="fr-FR" baseline="0" dirty="0"/>
          </a:p>
          <a:p>
            <a:endParaRPr lang="fr-FR" dirty="0"/>
          </a:p>
          <a:p>
            <a:endParaRPr lang="fr-FR" dirty="0"/>
          </a:p>
        </p:txBody>
      </p:sp>
      <p:sp>
        <p:nvSpPr>
          <p:cNvPr id="4" name="Espace réservé du numéro de diapositive 3"/>
          <p:cNvSpPr>
            <a:spLocks noGrp="1"/>
          </p:cNvSpPr>
          <p:nvPr>
            <p:ph type="sldNum" sz="quarter" idx="10"/>
          </p:nvPr>
        </p:nvSpPr>
        <p:spPr/>
        <p:txBody>
          <a:bodyPr/>
          <a:lstStyle/>
          <a:p>
            <a:fld id="{D361387F-55F8-9342-9A8B-8B491CF5F98C}" type="slidenum">
              <a:rPr lang="fr-FR" smtClean="0"/>
              <a:t>3</a:t>
            </a:fld>
            <a:endParaRPr lang="fr-FR"/>
          </a:p>
        </p:txBody>
      </p:sp>
    </p:spTree>
    <p:extLst>
      <p:ext uri="{BB962C8B-B14F-4D97-AF65-F5344CB8AC3E}">
        <p14:creationId xmlns:p14="http://schemas.microsoft.com/office/powerpoint/2010/main" val="19994837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361387F-55F8-9342-9A8B-8B491CF5F98C}" type="slidenum">
              <a:rPr lang="fr-FR" smtClean="0"/>
              <a:t>7</a:t>
            </a:fld>
            <a:endParaRPr lang="fr-FR"/>
          </a:p>
        </p:txBody>
      </p:sp>
    </p:spTree>
    <p:extLst>
      <p:ext uri="{BB962C8B-B14F-4D97-AF65-F5344CB8AC3E}">
        <p14:creationId xmlns:p14="http://schemas.microsoft.com/office/powerpoint/2010/main" val="42311647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effectLst/>
                <a:latin typeface="Arial" panose="020B0604020202020204" pitchFamily="34" charset="0"/>
              </a:rPr>
              <a:t>• For the first time, monkeypox deaths have been reported in countries outside of the African Region in</a:t>
            </a:r>
            <a:br>
              <a:rPr lang="en-US" dirty="0"/>
            </a:br>
            <a:r>
              <a:rPr lang="en-US" dirty="0">
                <a:effectLst/>
                <a:latin typeface="Arial" panose="020B0604020202020204" pitchFamily="34" charset="0"/>
              </a:rPr>
              <a:t>Spain (two deaths), Brazil (one death), and India (one death). In two cases, deaths have been linked to</a:t>
            </a:r>
            <a:br>
              <a:rPr lang="en-US" dirty="0"/>
            </a:br>
            <a:r>
              <a:rPr lang="en-US" dirty="0">
                <a:effectLst/>
                <a:latin typeface="Arial" panose="020B0604020202020204" pitchFamily="34" charset="0"/>
              </a:rPr>
              <a:t>viral encephalitis and some patients had underlying immune compromising conditions.</a:t>
            </a:r>
            <a:endParaRPr lang="fr-FR" dirty="0"/>
          </a:p>
        </p:txBody>
      </p:sp>
      <p:sp>
        <p:nvSpPr>
          <p:cNvPr id="4" name="Espace réservé du numéro de diapositive 3"/>
          <p:cNvSpPr>
            <a:spLocks noGrp="1"/>
          </p:cNvSpPr>
          <p:nvPr>
            <p:ph type="sldNum" sz="quarter" idx="5"/>
          </p:nvPr>
        </p:nvSpPr>
        <p:spPr/>
        <p:txBody>
          <a:bodyPr/>
          <a:lstStyle/>
          <a:p>
            <a:fld id="{D361387F-55F8-9342-9A8B-8B491CF5F98C}" type="slidenum">
              <a:rPr lang="fr-FR" smtClean="0"/>
              <a:t>8</a:t>
            </a:fld>
            <a:endParaRPr lang="fr-FR"/>
          </a:p>
        </p:txBody>
      </p:sp>
    </p:spTree>
    <p:extLst>
      <p:ext uri="{BB962C8B-B14F-4D97-AF65-F5344CB8AC3E}">
        <p14:creationId xmlns:p14="http://schemas.microsoft.com/office/powerpoint/2010/main" val="1502499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fr-FR"/>
              <a:t>Cliquez et modifiez le titre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endParaRPr lang="en-US" dirty="0"/>
          </a:p>
        </p:txBody>
      </p:sp>
      <p:sp>
        <p:nvSpPr>
          <p:cNvPr id="4" name="Date Placeholder 3"/>
          <p:cNvSpPr>
            <a:spLocks noGrp="1"/>
          </p:cNvSpPr>
          <p:nvPr>
            <p:ph type="dt" sz="half" idx="10"/>
          </p:nvPr>
        </p:nvSpPr>
        <p:spPr/>
        <p:txBody>
          <a:bodyPr/>
          <a:lstStyle/>
          <a:p>
            <a:fld id="{B076F89A-F43E-7844-80C3-E35F142983D3}" type="datetimeFigureOut">
              <a:rPr lang="fr-FR" smtClean="0"/>
              <a:t>13/12/2022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2DFCBF3-6B00-BA4A-BA64-6EE757F0D8B9}" type="slidenum">
              <a:rPr lang="fr-FR" smtClean="0"/>
              <a:t>‹N°›</a:t>
            </a:fld>
            <a:endParaRPr lang="fr-FR"/>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B076F89A-F43E-7844-80C3-E35F142983D3}" type="datetimeFigureOut">
              <a:rPr lang="fr-FR" smtClean="0"/>
              <a:t>13/12/2022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2DFCBF3-6B00-BA4A-BA64-6EE757F0D8B9}" type="slidenum">
              <a:rPr lang="fr-FR" smtClean="0"/>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fr-FR"/>
              <a:t>Cliquez et modifiez le titre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076F89A-F43E-7844-80C3-E35F142983D3}" type="datetimeFigureOut">
              <a:rPr lang="fr-FR" smtClean="0"/>
              <a:t>13/12/2022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2DFCBF3-6B00-BA4A-BA64-6EE757F0D8B9}" type="slidenum">
              <a:rPr lang="fr-FR" smtClean="0"/>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B076F89A-F43E-7844-80C3-E35F142983D3}" type="datetimeFigureOut">
              <a:rPr lang="fr-FR" smtClean="0"/>
              <a:t>13/12/2022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2DFCBF3-6B00-BA4A-BA64-6EE757F0D8B9}" type="slidenum">
              <a:rPr lang="fr-FR" smtClean="0"/>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fr-FR"/>
              <a:t>Cliquez et modifiez le titre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076F89A-F43E-7844-80C3-E35F142983D3}" type="datetimeFigureOut">
              <a:rPr lang="fr-FR" smtClean="0"/>
              <a:t>13/12/2022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2DFCBF3-6B00-BA4A-BA64-6EE757F0D8B9}" type="slidenum">
              <a:rPr lang="fr-FR" smtClean="0"/>
              <a:t>‹N°›</a:t>
            </a:fld>
            <a:endParaRPr lang="fr-FR"/>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B076F89A-F43E-7844-80C3-E35F142983D3}" type="datetimeFigureOut">
              <a:rPr lang="fr-FR" smtClean="0"/>
              <a:t>13/12/2022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2DFCBF3-6B00-BA4A-BA64-6EE757F0D8B9}" type="slidenum">
              <a:rPr lang="fr-FR" smtClean="0"/>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Cliquez et modifiez le titre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B076F89A-F43E-7844-80C3-E35F142983D3}" type="datetimeFigureOut">
              <a:rPr lang="fr-FR" smtClean="0"/>
              <a:t>13/12/2022</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F2DFCBF3-6B00-BA4A-BA64-6EE757F0D8B9}" type="slidenum">
              <a:rPr lang="fr-FR" smtClean="0"/>
              <a:t>‹N°›</a:t>
            </a:fld>
            <a:endParaRPr lang="fr-FR"/>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a:p>
        </p:txBody>
      </p:sp>
      <p:sp>
        <p:nvSpPr>
          <p:cNvPr id="3" name="Date Placeholder 2"/>
          <p:cNvSpPr>
            <a:spLocks noGrp="1"/>
          </p:cNvSpPr>
          <p:nvPr>
            <p:ph type="dt" sz="half" idx="10"/>
          </p:nvPr>
        </p:nvSpPr>
        <p:spPr/>
        <p:txBody>
          <a:bodyPr/>
          <a:lstStyle/>
          <a:p>
            <a:fld id="{B076F89A-F43E-7844-80C3-E35F142983D3}" type="datetimeFigureOut">
              <a:rPr lang="fr-FR" smtClean="0"/>
              <a:t>13/12/2022</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F2DFCBF3-6B00-BA4A-BA64-6EE757F0D8B9}" type="slidenum">
              <a:rPr lang="fr-FR" smtClean="0"/>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76F89A-F43E-7844-80C3-E35F142983D3}" type="datetimeFigureOut">
              <a:rPr lang="fr-FR" smtClean="0"/>
              <a:t>13/12/2022</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F2DFCBF3-6B00-BA4A-BA64-6EE757F0D8B9}" type="slidenum">
              <a:rPr lang="fr-FR" smtClean="0"/>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fr-FR"/>
              <a:t>Cliquez et modifiez le titre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076F89A-F43E-7844-80C3-E35F142983D3}" type="datetimeFigureOut">
              <a:rPr lang="fr-FR" smtClean="0"/>
              <a:t>13/12/2022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2DFCBF3-6B00-BA4A-BA64-6EE757F0D8B9}" type="slidenum">
              <a:rPr lang="fr-FR" smtClean="0"/>
              <a:t>‹N°›</a:t>
            </a:fld>
            <a:endParaRPr lang="fr-FR"/>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fr-FR"/>
              <a:t>Cliquez et modifiez le titre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Faire glisser l'image vers l'espace réservé ou cliquer sur l'icône pour l'ajouter</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076F89A-F43E-7844-80C3-E35F142983D3}" type="datetimeFigureOut">
              <a:rPr lang="fr-FR" smtClean="0"/>
              <a:t>13/12/2022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2DFCBF3-6B00-BA4A-BA64-6EE757F0D8B9}" type="slidenum">
              <a:rPr lang="fr-FR" smtClean="0"/>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fr-FR"/>
              <a:t>Cliquez et modifiez le titre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Rectangle 6"/>
          <p:cNvSpPr/>
          <p:nvPr/>
        </p:nvSpPr>
        <p:spPr>
          <a:xfrm>
            <a:off x="0" y="-1"/>
            <a:ext cx="9144000" cy="13758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B076F89A-F43E-7844-80C3-E35F142983D3}" type="datetimeFigureOut">
              <a:rPr lang="fr-FR" smtClean="0"/>
              <a:t>13/12/2022</a:t>
            </a:fld>
            <a:endParaRPr lang="fr-FR"/>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fr-FR" dirty="0"/>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F2DFCBF3-6B00-BA4A-BA64-6EE757F0D8B9}" type="slidenum">
              <a:rPr lang="fr-FR" smtClean="0"/>
              <a:t>‹N°›</a:t>
            </a:fld>
            <a:endParaRPr lang="fr-FR"/>
          </a:p>
        </p:txBody>
      </p:sp>
      <p:sp>
        <p:nvSpPr>
          <p:cNvPr id="9" name="ZoneTexte 8"/>
          <p:cNvSpPr txBox="1"/>
          <p:nvPr userDrawn="1"/>
        </p:nvSpPr>
        <p:spPr>
          <a:xfrm>
            <a:off x="1577474" y="574842"/>
            <a:ext cx="184666" cy="369332"/>
          </a:xfrm>
          <a:prstGeom prst="rect">
            <a:avLst/>
          </a:prstGeom>
          <a:noFill/>
        </p:spPr>
        <p:txBody>
          <a:bodyPr wrap="none" rtlCol="0">
            <a:spAutoFit/>
          </a:bodyPr>
          <a:lstStyle/>
          <a:p>
            <a:endParaRPr lang="fr-FR" dirty="0"/>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https://www.google.com/search?client=firefox-b-d&amp;q=ceegid+calais"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https://www.google.com/search?client=firefox-b-d&amp;q=ceegid+calais"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mailto:ars-hdf-signal@ars.sante.fr"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80880" y="4622527"/>
            <a:ext cx="7634835" cy="892552"/>
          </a:xfrm>
          <a:prstGeom prst="rect">
            <a:avLst/>
          </a:prstGeom>
        </p:spPr>
        <p:txBody>
          <a:bodyPr wrap="square">
            <a:spAutoFit/>
          </a:bodyPr>
          <a:lstStyle/>
          <a:p>
            <a:pPr algn="ctr"/>
            <a:r>
              <a:rPr lang="fr-FR" sz="2800" dirty="0">
                <a:solidFill>
                  <a:schemeClr val="tx2"/>
                </a:solidFill>
                <a:latin typeface="Times New Roman"/>
                <a:cs typeface="Times New Roman"/>
              </a:rPr>
              <a:t>Dr CHOPIN </a:t>
            </a:r>
            <a:r>
              <a:rPr lang="fr-FR" sz="2800" dirty="0" err="1">
                <a:solidFill>
                  <a:schemeClr val="tx2"/>
                </a:solidFill>
                <a:latin typeface="Times New Roman"/>
                <a:cs typeface="Times New Roman"/>
              </a:rPr>
              <a:t>Marie-charlotte</a:t>
            </a:r>
            <a:endParaRPr lang="fr-FR" sz="2800" dirty="0">
              <a:solidFill>
                <a:schemeClr val="tx2"/>
              </a:solidFill>
              <a:latin typeface="Times New Roman"/>
              <a:cs typeface="Times New Roman"/>
            </a:endParaRPr>
          </a:p>
          <a:p>
            <a:pPr algn="ctr"/>
            <a:r>
              <a:rPr lang="fr-FR" sz="2400" dirty="0">
                <a:solidFill>
                  <a:schemeClr val="tx2"/>
                </a:solidFill>
                <a:latin typeface="Times New Roman"/>
                <a:cs typeface="Times New Roman"/>
              </a:rPr>
              <a:t>Maladies infectieuses CHB</a:t>
            </a:r>
          </a:p>
        </p:txBody>
      </p:sp>
      <p:sp>
        <p:nvSpPr>
          <p:cNvPr id="6" name="Titre 5"/>
          <p:cNvSpPr>
            <a:spLocks noGrp="1"/>
          </p:cNvSpPr>
          <p:nvPr>
            <p:ph type="title"/>
          </p:nvPr>
        </p:nvSpPr>
        <p:spPr>
          <a:xfrm>
            <a:off x="457200" y="2078186"/>
            <a:ext cx="8406691" cy="2459949"/>
          </a:xfrm>
        </p:spPr>
        <p:txBody>
          <a:bodyPr>
            <a:normAutofit/>
          </a:bodyPr>
          <a:lstStyle/>
          <a:p>
            <a:pPr algn="ctr"/>
            <a:r>
              <a:rPr lang="fr-FR" dirty="0">
                <a:solidFill>
                  <a:schemeClr val="accent1">
                    <a:lumMod val="50000"/>
                  </a:schemeClr>
                </a:solidFill>
                <a:latin typeface="Times New Roman"/>
                <a:cs typeface="Times New Roman"/>
              </a:rPr>
              <a:t>Point d’information au 13.12.22</a:t>
            </a:r>
            <a:br>
              <a:rPr lang="fr-FR" dirty="0">
                <a:solidFill>
                  <a:schemeClr val="accent1">
                    <a:lumMod val="50000"/>
                  </a:schemeClr>
                </a:solidFill>
                <a:latin typeface="Times New Roman"/>
                <a:cs typeface="Times New Roman"/>
              </a:rPr>
            </a:br>
            <a:endParaRPr lang="fr-FR" dirty="0">
              <a:solidFill>
                <a:schemeClr val="accent1">
                  <a:lumMod val="50000"/>
                </a:schemeClr>
              </a:solidFill>
              <a:latin typeface="Times New Roman"/>
              <a:cs typeface="Times New Roman"/>
            </a:endParaRPr>
          </a:p>
        </p:txBody>
      </p:sp>
      <p:sp>
        <p:nvSpPr>
          <p:cNvPr id="7" name="ZoneTexte 6"/>
          <p:cNvSpPr txBox="1"/>
          <p:nvPr/>
        </p:nvSpPr>
        <p:spPr>
          <a:xfrm>
            <a:off x="529095" y="293566"/>
            <a:ext cx="8614905" cy="707886"/>
          </a:xfrm>
          <a:prstGeom prst="rect">
            <a:avLst/>
          </a:prstGeom>
          <a:noFill/>
        </p:spPr>
        <p:txBody>
          <a:bodyPr wrap="square" rtlCol="0">
            <a:spAutoFit/>
          </a:bodyPr>
          <a:lstStyle/>
          <a:p>
            <a:pPr algn="ctr"/>
            <a:r>
              <a:rPr lang="fr-FR" sz="4000" b="1" dirty="0">
                <a:solidFill>
                  <a:schemeClr val="bg1"/>
                </a:solidFill>
                <a:latin typeface="+mj-lt"/>
                <a:cs typeface="Times New Roman"/>
              </a:rPr>
              <a:t>MONKEY POX</a:t>
            </a:r>
          </a:p>
        </p:txBody>
      </p:sp>
    </p:spTree>
    <p:extLst>
      <p:ext uri="{BB962C8B-B14F-4D97-AF65-F5344CB8AC3E}">
        <p14:creationId xmlns:p14="http://schemas.microsoft.com/office/powerpoint/2010/main" val="35859706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1CE14AB-E1F1-A1F5-20FF-1E23F990DAE9}"/>
              </a:ext>
            </a:extLst>
          </p:cNvPr>
          <p:cNvPicPr>
            <a:picLocks noChangeAspect="1"/>
          </p:cNvPicPr>
          <p:nvPr/>
        </p:nvPicPr>
        <p:blipFill>
          <a:blip r:embed="rId2"/>
          <a:stretch>
            <a:fillRect/>
          </a:stretch>
        </p:blipFill>
        <p:spPr>
          <a:xfrm>
            <a:off x="4104609" y="257328"/>
            <a:ext cx="4944788" cy="5776214"/>
          </a:xfrm>
          <a:prstGeom prst="rect">
            <a:avLst/>
          </a:prstGeom>
        </p:spPr>
      </p:pic>
      <p:pic>
        <p:nvPicPr>
          <p:cNvPr id="3" name="Image 2">
            <a:extLst>
              <a:ext uri="{FF2B5EF4-FFF2-40B4-BE49-F238E27FC236}">
                <a16:creationId xmlns:a16="http://schemas.microsoft.com/office/drawing/2014/main" id="{4E347CD3-4534-2834-0DB6-36FC6FF42DEB}"/>
              </a:ext>
            </a:extLst>
          </p:cNvPr>
          <p:cNvPicPr>
            <a:picLocks noChangeAspect="1"/>
          </p:cNvPicPr>
          <p:nvPr/>
        </p:nvPicPr>
        <p:blipFill>
          <a:blip r:embed="rId3"/>
          <a:stretch>
            <a:fillRect/>
          </a:stretch>
        </p:blipFill>
        <p:spPr>
          <a:xfrm>
            <a:off x="94603" y="824458"/>
            <a:ext cx="3973849" cy="4427100"/>
          </a:xfrm>
          <a:prstGeom prst="rect">
            <a:avLst/>
          </a:prstGeom>
        </p:spPr>
      </p:pic>
    </p:spTree>
    <p:extLst>
      <p:ext uri="{BB962C8B-B14F-4D97-AF65-F5344CB8AC3E}">
        <p14:creationId xmlns:p14="http://schemas.microsoft.com/office/powerpoint/2010/main" val="27349005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3B3FB3C-142B-C1EB-D893-7F9250670C49}"/>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BCE8D668-1D97-3444-1207-8EE56C602670}"/>
              </a:ext>
            </a:extLst>
          </p:cNvPr>
          <p:cNvPicPr>
            <a:picLocks noGrp="1" noChangeAspect="1"/>
          </p:cNvPicPr>
          <p:nvPr>
            <p:ph idx="1"/>
          </p:nvPr>
        </p:nvPicPr>
        <p:blipFill>
          <a:blip r:embed="rId2"/>
          <a:stretch>
            <a:fillRect/>
          </a:stretch>
        </p:blipFill>
        <p:spPr>
          <a:xfrm>
            <a:off x="457200" y="1768854"/>
            <a:ext cx="8229600" cy="4539492"/>
          </a:xfrm>
        </p:spPr>
      </p:pic>
    </p:spTree>
    <p:extLst>
      <p:ext uri="{BB962C8B-B14F-4D97-AF65-F5344CB8AC3E}">
        <p14:creationId xmlns:p14="http://schemas.microsoft.com/office/powerpoint/2010/main" val="30090750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CC69C1D-91D3-503E-5C6C-2FEE17554B52}"/>
              </a:ext>
            </a:extLst>
          </p:cNvPr>
          <p:cNvPicPr>
            <a:picLocks noChangeAspect="1"/>
          </p:cNvPicPr>
          <p:nvPr/>
        </p:nvPicPr>
        <p:blipFill>
          <a:blip r:embed="rId2"/>
          <a:stretch>
            <a:fillRect/>
          </a:stretch>
        </p:blipFill>
        <p:spPr>
          <a:xfrm>
            <a:off x="428594" y="959061"/>
            <a:ext cx="8286811" cy="4562508"/>
          </a:xfrm>
          <a:prstGeom prst="rect">
            <a:avLst/>
          </a:prstGeom>
        </p:spPr>
      </p:pic>
    </p:spTree>
    <p:extLst>
      <p:ext uri="{BB962C8B-B14F-4D97-AF65-F5344CB8AC3E}">
        <p14:creationId xmlns:p14="http://schemas.microsoft.com/office/powerpoint/2010/main" val="33868768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44545C4-8FAB-B05A-F36D-09FE0A07B252}"/>
              </a:ext>
            </a:extLst>
          </p:cNvPr>
          <p:cNvPicPr>
            <a:picLocks noChangeAspect="1"/>
          </p:cNvPicPr>
          <p:nvPr/>
        </p:nvPicPr>
        <p:blipFill>
          <a:blip r:embed="rId2"/>
          <a:stretch>
            <a:fillRect/>
          </a:stretch>
        </p:blipFill>
        <p:spPr>
          <a:xfrm>
            <a:off x="414307" y="1142983"/>
            <a:ext cx="8315386" cy="4572033"/>
          </a:xfrm>
          <a:prstGeom prst="rect">
            <a:avLst/>
          </a:prstGeom>
        </p:spPr>
      </p:pic>
    </p:spTree>
    <p:extLst>
      <p:ext uri="{BB962C8B-B14F-4D97-AF65-F5344CB8AC3E}">
        <p14:creationId xmlns:p14="http://schemas.microsoft.com/office/powerpoint/2010/main" val="21433558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75E6960-DC9E-84B8-BF6C-3EDCD0CF6D1B}"/>
              </a:ext>
            </a:extLst>
          </p:cNvPr>
          <p:cNvPicPr>
            <a:picLocks noChangeAspect="1"/>
          </p:cNvPicPr>
          <p:nvPr/>
        </p:nvPicPr>
        <p:blipFill>
          <a:blip r:embed="rId2"/>
          <a:stretch>
            <a:fillRect/>
          </a:stretch>
        </p:blipFill>
        <p:spPr>
          <a:xfrm>
            <a:off x="514290" y="944546"/>
            <a:ext cx="8172510" cy="4562508"/>
          </a:xfrm>
          <a:prstGeom prst="rect">
            <a:avLst/>
          </a:prstGeom>
        </p:spPr>
      </p:pic>
    </p:spTree>
    <p:extLst>
      <p:ext uri="{BB962C8B-B14F-4D97-AF65-F5344CB8AC3E}">
        <p14:creationId xmlns:p14="http://schemas.microsoft.com/office/powerpoint/2010/main" val="4746392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4D310F2-966B-168F-F9DE-76D7E6EB76C7}"/>
              </a:ext>
            </a:extLst>
          </p:cNvPr>
          <p:cNvPicPr>
            <a:picLocks noChangeAspect="1"/>
          </p:cNvPicPr>
          <p:nvPr/>
        </p:nvPicPr>
        <p:blipFill>
          <a:blip r:embed="rId2"/>
          <a:stretch>
            <a:fillRect/>
          </a:stretch>
        </p:blipFill>
        <p:spPr>
          <a:xfrm>
            <a:off x="390494" y="1162033"/>
            <a:ext cx="8363011" cy="4533933"/>
          </a:xfrm>
          <a:prstGeom prst="rect">
            <a:avLst/>
          </a:prstGeom>
        </p:spPr>
      </p:pic>
    </p:spTree>
    <p:extLst>
      <p:ext uri="{BB962C8B-B14F-4D97-AF65-F5344CB8AC3E}">
        <p14:creationId xmlns:p14="http://schemas.microsoft.com/office/powerpoint/2010/main" val="24537497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473393-6E49-D9EE-2724-65E74DC67B2F}"/>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D1736E8F-90FA-5844-033F-D49FC7118604}"/>
              </a:ext>
            </a:extLst>
          </p:cNvPr>
          <p:cNvSpPr>
            <a:spLocks noGrp="1"/>
          </p:cNvSpPr>
          <p:nvPr>
            <p:ph idx="1"/>
          </p:nvPr>
        </p:nvSpPr>
        <p:spPr/>
        <p:txBody>
          <a:bodyPr/>
          <a:lstStyle/>
          <a:p>
            <a:endParaRPr lang="fr-FR"/>
          </a:p>
        </p:txBody>
      </p:sp>
      <p:pic>
        <p:nvPicPr>
          <p:cNvPr id="5" name="Image 4">
            <a:extLst>
              <a:ext uri="{FF2B5EF4-FFF2-40B4-BE49-F238E27FC236}">
                <a16:creationId xmlns:a16="http://schemas.microsoft.com/office/drawing/2014/main" id="{4EAB4355-E122-A33A-775A-FBD168E05FE5}"/>
              </a:ext>
            </a:extLst>
          </p:cNvPr>
          <p:cNvPicPr>
            <a:picLocks noChangeAspect="1"/>
          </p:cNvPicPr>
          <p:nvPr/>
        </p:nvPicPr>
        <p:blipFill>
          <a:blip r:embed="rId2"/>
          <a:stretch>
            <a:fillRect/>
          </a:stretch>
        </p:blipFill>
        <p:spPr>
          <a:xfrm>
            <a:off x="61299" y="540895"/>
            <a:ext cx="9021402" cy="5791199"/>
          </a:xfrm>
          <a:prstGeom prst="rect">
            <a:avLst/>
          </a:prstGeom>
        </p:spPr>
      </p:pic>
    </p:spTree>
    <p:extLst>
      <p:ext uri="{BB962C8B-B14F-4D97-AF65-F5344CB8AC3E}">
        <p14:creationId xmlns:p14="http://schemas.microsoft.com/office/powerpoint/2010/main" val="38279801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BD0801A-DE45-5390-D16E-E3E3E97FC025}"/>
              </a:ext>
            </a:extLst>
          </p:cNvPr>
          <p:cNvPicPr>
            <a:picLocks noChangeAspect="1"/>
          </p:cNvPicPr>
          <p:nvPr/>
        </p:nvPicPr>
        <p:blipFill>
          <a:blip r:embed="rId2"/>
          <a:stretch>
            <a:fillRect/>
          </a:stretch>
        </p:blipFill>
        <p:spPr>
          <a:xfrm>
            <a:off x="414307" y="1109645"/>
            <a:ext cx="8315386" cy="4638709"/>
          </a:xfrm>
          <a:prstGeom prst="rect">
            <a:avLst/>
          </a:prstGeom>
        </p:spPr>
      </p:pic>
    </p:spTree>
    <p:extLst>
      <p:ext uri="{BB962C8B-B14F-4D97-AF65-F5344CB8AC3E}">
        <p14:creationId xmlns:p14="http://schemas.microsoft.com/office/powerpoint/2010/main" val="4898667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99DD340-4999-25D9-09E1-DE2876AF17AC}"/>
              </a:ext>
            </a:extLst>
          </p:cNvPr>
          <p:cNvPicPr>
            <a:picLocks noChangeAspect="1"/>
          </p:cNvPicPr>
          <p:nvPr/>
        </p:nvPicPr>
        <p:blipFill>
          <a:blip r:embed="rId2"/>
          <a:stretch>
            <a:fillRect/>
          </a:stretch>
        </p:blipFill>
        <p:spPr>
          <a:xfrm>
            <a:off x="519083" y="866758"/>
            <a:ext cx="8105834" cy="4514883"/>
          </a:xfrm>
          <a:prstGeom prst="rect">
            <a:avLst/>
          </a:prstGeom>
        </p:spPr>
      </p:pic>
    </p:spTree>
    <p:extLst>
      <p:ext uri="{BB962C8B-B14F-4D97-AF65-F5344CB8AC3E}">
        <p14:creationId xmlns:p14="http://schemas.microsoft.com/office/powerpoint/2010/main" val="3990144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31979C8C-481A-E8E6-CA18-C2BAA418BB6B}"/>
              </a:ext>
            </a:extLst>
          </p:cNvPr>
          <p:cNvSpPr>
            <a:spLocks noGrp="1"/>
          </p:cNvSpPr>
          <p:nvPr>
            <p:ph idx="1"/>
          </p:nvPr>
        </p:nvSpPr>
        <p:spPr/>
        <p:txBody>
          <a:bodyPr/>
          <a:lstStyle/>
          <a:p>
            <a:endParaRPr lang="fr-FR"/>
          </a:p>
        </p:txBody>
      </p:sp>
      <p:pic>
        <p:nvPicPr>
          <p:cNvPr id="5" name="Image 4">
            <a:extLst>
              <a:ext uri="{FF2B5EF4-FFF2-40B4-BE49-F238E27FC236}">
                <a16:creationId xmlns:a16="http://schemas.microsoft.com/office/drawing/2014/main" id="{C35D29C3-F8CC-9F5D-4E0A-D0DC34B19318}"/>
              </a:ext>
            </a:extLst>
          </p:cNvPr>
          <p:cNvPicPr>
            <a:picLocks noChangeAspect="1"/>
          </p:cNvPicPr>
          <p:nvPr/>
        </p:nvPicPr>
        <p:blipFill>
          <a:blip r:embed="rId2"/>
          <a:stretch>
            <a:fillRect/>
          </a:stretch>
        </p:blipFill>
        <p:spPr>
          <a:xfrm>
            <a:off x="533340" y="781017"/>
            <a:ext cx="8153460" cy="4476783"/>
          </a:xfrm>
          <a:prstGeom prst="rect">
            <a:avLst/>
          </a:prstGeom>
        </p:spPr>
      </p:pic>
    </p:spTree>
    <p:extLst>
      <p:ext uri="{BB962C8B-B14F-4D97-AF65-F5344CB8AC3E}">
        <p14:creationId xmlns:p14="http://schemas.microsoft.com/office/powerpoint/2010/main" val="4268415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0"/>
            <a:ext cx="8229600" cy="1143000"/>
          </a:xfrm>
        </p:spPr>
        <p:txBody>
          <a:bodyPr>
            <a:noAutofit/>
          </a:bodyPr>
          <a:lstStyle/>
          <a:p>
            <a:pPr algn="ctr"/>
            <a:r>
              <a:rPr lang="fr-FR" sz="3200" b="1" dirty="0">
                <a:solidFill>
                  <a:schemeClr val="bg1"/>
                </a:solidFill>
              </a:rPr>
              <a:t>ORTHOPOXVIROSE SIMIENNE/MONKEYPOX VIRUS</a:t>
            </a:r>
          </a:p>
        </p:txBody>
      </p:sp>
      <p:sp>
        <p:nvSpPr>
          <p:cNvPr id="3" name="Espace réservé du contenu 2"/>
          <p:cNvSpPr>
            <a:spLocks noGrp="1"/>
          </p:cNvSpPr>
          <p:nvPr>
            <p:ph idx="1"/>
          </p:nvPr>
        </p:nvSpPr>
        <p:spPr>
          <a:xfrm>
            <a:off x="0" y="1401106"/>
            <a:ext cx="4474728" cy="5353879"/>
          </a:xfrm>
        </p:spPr>
        <p:txBody>
          <a:bodyPr>
            <a:normAutofit/>
          </a:bodyPr>
          <a:lstStyle/>
          <a:p>
            <a:r>
              <a:rPr lang="fr-FR" sz="1600" dirty="0">
                <a:solidFill>
                  <a:schemeClr val="tx2"/>
                </a:solidFill>
                <a:latin typeface="Calibri" panose="020F0502020204030204" pitchFamily="34" charset="0"/>
                <a:cs typeface="Calibri" panose="020F0502020204030204" pitchFamily="34" charset="0"/>
              </a:rPr>
              <a:t>Famille : </a:t>
            </a:r>
            <a:r>
              <a:rPr lang="fr-FR" sz="1600" dirty="0" err="1">
                <a:solidFill>
                  <a:schemeClr val="tx2"/>
                </a:solidFill>
                <a:latin typeface="Calibri" panose="020F0502020204030204" pitchFamily="34" charset="0"/>
                <a:cs typeface="Calibri" panose="020F0502020204030204" pitchFamily="34" charset="0"/>
              </a:rPr>
              <a:t>Poxviridae</a:t>
            </a:r>
            <a:r>
              <a:rPr lang="fr-FR" sz="1600" dirty="0">
                <a:solidFill>
                  <a:schemeClr val="tx2"/>
                </a:solidFill>
                <a:latin typeface="Calibri" panose="020F0502020204030204" pitchFamily="34" charset="0"/>
                <a:cs typeface="Calibri" panose="020F0502020204030204" pitchFamily="34" charset="0"/>
              </a:rPr>
              <a:t>, </a:t>
            </a:r>
          </a:p>
          <a:p>
            <a:r>
              <a:rPr lang="fr-FR" sz="1600" dirty="0">
                <a:solidFill>
                  <a:schemeClr val="tx2"/>
                </a:solidFill>
                <a:latin typeface="Calibri" panose="020F0502020204030204" pitchFamily="34" charset="0"/>
                <a:cs typeface="Calibri" panose="020F0502020204030204" pitchFamily="34" charset="0"/>
              </a:rPr>
              <a:t>Genre : </a:t>
            </a:r>
            <a:r>
              <a:rPr lang="fr-FR" sz="1600" dirty="0" err="1">
                <a:solidFill>
                  <a:schemeClr val="tx2"/>
                </a:solidFill>
                <a:latin typeface="Calibri" panose="020F0502020204030204" pitchFamily="34" charset="0"/>
                <a:cs typeface="Calibri" panose="020F0502020204030204" pitchFamily="34" charset="0"/>
              </a:rPr>
              <a:t>Orthopoxvirus</a:t>
            </a:r>
            <a:r>
              <a:rPr lang="fr-FR" sz="1600" dirty="0">
                <a:solidFill>
                  <a:schemeClr val="tx2"/>
                </a:solidFill>
                <a:latin typeface="Calibri" panose="020F0502020204030204" pitchFamily="34" charset="0"/>
                <a:cs typeface="Calibri" panose="020F0502020204030204" pitchFamily="34" charset="0"/>
              </a:rPr>
              <a:t>. </a:t>
            </a:r>
          </a:p>
          <a:p>
            <a:r>
              <a:rPr lang="fr-FR" sz="1600" dirty="0">
                <a:solidFill>
                  <a:schemeClr val="tx2"/>
                </a:solidFill>
                <a:latin typeface="Calibri" panose="020F0502020204030204" pitchFamily="34" charset="0"/>
                <a:cs typeface="Calibri" panose="020F0502020204030204" pitchFamily="34" charset="0"/>
              </a:rPr>
              <a:t>Espèce : </a:t>
            </a:r>
            <a:r>
              <a:rPr lang="fr-FR" sz="1600" i="1" dirty="0" err="1">
                <a:solidFill>
                  <a:schemeClr val="tx2"/>
                </a:solidFill>
                <a:latin typeface="Calibri" panose="020F0502020204030204" pitchFamily="34" charset="0"/>
                <a:cs typeface="Calibri" panose="020F0502020204030204" pitchFamily="34" charset="0"/>
              </a:rPr>
              <a:t>Monkeypox</a:t>
            </a:r>
            <a:r>
              <a:rPr lang="fr-FR" sz="1600" i="1" dirty="0">
                <a:solidFill>
                  <a:schemeClr val="tx2"/>
                </a:solidFill>
                <a:latin typeface="Calibri" panose="020F0502020204030204" pitchFamily="34" charset="0"/>
                <a:cs typeface="Calibri" panose="020F0502020204030204" pitchFamily="34" charset="0"/>
              </a:rPr>
              <a:t> virus</a:t>
            </a:r>
          </a:p>
          <a:p>
            <a:r>
              <a:rPr lang="fr-FR" sz="1600" dirty="0">
                <a:solidFill>
                  <a:schemeClr val="tx2"/>
                </a:solidFill>
                <a:latin typeface="Calibri" panose="020F0502020204030204" pitchFamily="34" charset="0"/>
                <a:cs typeface="Calibri" panose="020F0502020204030204" pitchFamily="34" charset="0"/>
              </a:rPr>
              <a:t>Endémique en Afrique </a:t>
            </a:r>
          </a:p>
          <a:p>
            <a:pPr marL="0" indent="0">
              <a:buNone/>
            </a:pPr>
            <a:r>
              <a:rPr lang="fr-FR" sz="1600" dirty="0">
                <a:solidFill>
                  <a:schemeClr val="tx2"/>
                </a:solidFill>
                <a:latin typeface="Calibri" panose="020F0502020204030204" pitchFamily="34" charset="0"/>
                <a:cs typeface="Calibri" panose="020F0502020204030204" pitchFamily="34" charset="0"/>
              </a:rPr>
              <a:t>centrale et de l’ouest. </a:t>
            </a:r>
          </a:p>
          <a:p>
            <a:pPr marL="0" indent="0">
              <a:buNone/>
            </a:pPr>
            <a:endParaRPr lang="fr-FR" sz="1600" dirty="0">
              <a:solidFill>
                <a:schemeClr val="tx2"/>
              </a:solidFill>
              <a:latin typeface="Calibri" panose="020F0502020204030204" pitchFamily="34" charset="0"/>
              <a:cs typeface="Calibri" panose="020F0502020204030204" pitchFamily="34" charset="0"/>
            </a:endParaRPr>
          </a:p>
          <a:p>
            <a:pPr marL="0" indent="0">
              <a:buNone/>
            </a:pPr>
            <a:endParaRPr lang="fr-FR" sz="1600" dirty="0">
              <a:solidFill>
                <a:schemeClr val="tx2"/>
              </a:solidFill>
              <a:latin typeface="Calibri" panose="020F0502020204030204" pitchFamily="34" charset="0"/>
              <a:cs typeface="Calibri" panose="020F0502020204030204" pitchFamily="34" charset="0"/>
            </a:endParaRPr>
          </a:p>
          <a:p>
            <a:pPr marL="0" indent="0">
              <a:buNone/>
            </a:pPr>
            <a:endParaRPr lang="fr-FR" sz="1600" dirty="0">
              <a:solidFill>
                <a:schemeClr val="tx2"/>
              </a:solidFill>
              <a:latin typeface="Calibri" panose="020F0502020204030204" pitchFamily="34" charset="0"/>
              <a:cs typeface="Calibri" panose="020F0502020204030204" pitchFamily="34" charset="0"/>
            </a:endParaRPr>
          </a:p>
          <a:p>
            <a:pPr marL="0" indent="0">
              <a:buNone/>
            </a:pPr>
            <a:endParaRPr lang="fr-FR" sz="1600" dirty="0">
              <a:solidFill>
                <a:schemeClr val="tx2"/>
              </a:solidFill>
              <a:latin typeface="Calibri" panose="020F0502020204030204" pitchFamily="34" charset="0"/>
              <a:cs typeface="Calibri" panose="020F0502020204030204" pitchFamily="34" charset="0"/>
            </a:endParaRPr>
          </a:p>
          <a:p>
            <a:pPr marL="0" indent="0">
              <a:buNone/>
            </a:pPr>
            <a:endParaRPr lang="fr-FR" sz="1600" dirty="0">
              <a:solidFill>
                <a:schemeClr val="tx2"/>
              </a:solidFill>
              <a:latin typeface="Calibri" panose="020F0502020204030204" pitchFamily="34" charset="0"/>
              <a:cs typeface="Calibri" panose="020F0502020204030204" pitchFamily="34" charset="0"/>
            </a:endParaRPr>
          </a:p>
          <a:p>
            <a:r>
              <a:rPr lang="fr-FR" sz="1600" dirty="0">
                <a:solidFill>
                  <a:srgbClr val="1F497D"/>
                </a:solidFill>
                <a:latin typeface="Calibri" panose="020F0502020204030204" pitchFamily="34" charset="0"/>
                <a:cs typeface="Calibri" panose="020F0502020204030204" pitchFamily="34" charset="0"/>
              </a:rPr>
              <a:t>Zoonose : Réservoir ? Rongeurs (rats géants de Gambie (</a:t>
            </a:r>
            <a:r>
              <a:rPr lang="fr-FR" sz="1600" i="1" dirty="0" err="1">
                <a:solidFill>
                  <a:srgbClr val="1F497D"/>
                </a:solidFill>
                <a:latin typeface="Calibri" panose="020F0502020204030204" pitchFamily="34" charset="0"/>
                <a:cs typeface="Calibri" panose="020F0502020204030204" pitchFamily="34" charset="0"/>
              </a:rPr>
              <a:t>Cricetomys</a:t>
            </a:r>
            <a:r>
              <a:rPr lang="fr-FR" sz="1600" i="1" dirty="0">
                <a:solidFill>
                  <a:srgbClr val="1F497D"/>
                </a:solidFill>
                <a:latin typeface="Calibri" panose="020F0502020204030204" pitchFamily="34" charset="0"/>
                <a:cs typeface="Calibri" panose="020F0502020204030204" pitchFamily="34" charset="0"/>
              </a:rPr>
              <a:t> </a:t>
            </a:r>
            <a:r>
              <a:rPr lang="fr-FR" sz="1600" i="1" dirty="0" err="1">
                <a:solidFill>
                  <a:srgbClr val="1F497D"/>
                </a:solidFill>
                <a:latin typeface="Calibri" panose="020F0502020204030204" pitchFamily="34" charset="0"/>
                <a:cs typeface="Calibri" panose="020F0502020204030204" pitchFamily="34" charset="0"/>
              </a:rPr>
              <a:t>sp</a:t>
            </a:r>
            <a:r>
              <a:rPr lang="fr-FR" sz="1600" dirty="0">
                <a:solidFill>
                  <a:srgbClr val="1F497D"/>
                </a:solidFill>
                <a:latin typeface="Calibri" panose="020F0502020204030204" pitchFamily="34" charset="0"/>
                <a:cs typeface="Calibri" panose="020F0502020204030204" pitchFamily="34" charset="0"/>
              </a:rPr>
              <a:t>), écureuils de Smith </a:t>
            </a:r>
            <a:r>
              <a:rPr lang="fr-FR" sz="1600" i="1" dirty="0">
                <a:solidFill>
                  <a:srgbClr val="1F497D"/>
                </a:solidFill>
                <a:latin typeface="Calibri" panose="020F0502020204030204" pitchFamily="34" charset="0"/>
                <a:cs typeface="Calibri" panose="020F0502020204030204" pitchFamily="34" charset="0"/>
              </a:rPr>
              <a:t>(</a:t>
            </a:r>
            <a:r>
              <a:rPr lang="fr-FR" sz="1600" i="1" dirty="0" err="1">
                <a:solidFill>
                  <a:srgbClr val="1F497D"/>
                </a:solidFill>
                <a:latin typeface="Calibri" panose="020F0502020204030204" pitchFamily="34" charset="0"/>
                <a:cs typeface="Calibri" panose="020F0502020204030204" pitchFamily="34" charset="0"/>
              </a:rPr>
              <a:t>Funisciurus</a:t>
            </a:r>
            <a:r>
              <a:rPr lang="fr-FR" sz="1600" i="1" dirty="0">
                <a:solidFill>
                  <a:srgbClr val="1F497D"/>
                </a:solidFill>
                <a:latin typeface="Calibri" panose="020F0502020204030204" pitchFamily="34" charset="0"/>
                <a:cs typeface="Calibri" panose="020F0502020204030204" pitchFamily="34" charset="0"/>
              </a:rPr>
              <a:t> </a:t>
            </a:r>
            <a:r>
              <a:rPr lang="fr-FR" sz="1600" i="1" dirty="0" err="1">
                <a:solidFill>
                  <a:srgbClr val="1F497D"/>
                </a:solidFill>
                <a:latin typeface="Calibri" panose="020F0502020204030204" pitchFamily="34" charset="0"/>
                <a:cs typeface="Calibri" panose="020F0502020204030204" pitchFamily="34" charset="0"/>
              </a:rPr>
              <a:t>sp</a:t>
            </a:r>
            <a:r>
              <a:rPr lang="fr-FR" sz="1600" i="1" dirty="0">
                <a:solidFill>
                  <a:srgbClr val="1F497D"/>
                </a:solidFill>
                <a:latin typeface="Calibri" panose="020F0502020204030204" pitchFamily="34" charset="0"/>
                <a:cs typeface="Calibri" panose="020F0502020204030204" pitchFamily="34" charset="0"/>
              </a:rPr>
              <a:t>), </a:t>
            </a:r>
            <a:r>
              <a:rPr lang="fr-FR" sz="1600" dirty="0">
                <a:solidFill>
                  <a:srgbClr val="1F497D"/>
                </a:solidFill>
                <a:latin typeface="Calibri" panose="020F0502020204030204" pitchFamily="34" charset="0"/>
                <a:cs typeface="Calibri" panose="020F0502020204030204" pitchFamily="34" charset="0"/>
              </a:rPr>
              <a:t> loirs africains (</a:t>
            </a:r>
            <a:r>
              <a:rPr lang="fr-FR" sz="1600" i="1" dirty="0" err="1">
                <a:solidFill>
                  <a:srgbClr val="1F497D"/>
                </a:solidFill>
                <a:latin typeface="Calibri" panose="020F0502020204030204" pitchFamily="34" charset="0"/>
                <a:cs typeface="Calibri" panose="020F0502020204030204" pitchFamily="34" charset="0"/>
              </a:rPr>
              <a:t>Graphiurus</a:t>
            </a:r>
            <a:r>
              <a:rPr lang="fr-FR" sz="1600" i="1" dirty="0">
                <a:solidFill>
                  <a:srgbClr val="1F497D"/>
                </a:solidFill>
                <a:latin typeface="Calibri" panose="020F0502020204030204" pitchFamily="34" charset="0"/>
                <a:cs typeface="Calibri" panose="020F0502020204030204" pitchFamily="34" charset="0"/>
              </a:rPr>
              <a:t> </a:t>
            </a:r>
            <a:r>
              <a:rPr lang="fr-FR" sz="1600" i="1" dirty="0" err="1">
                <a:solidFill>
                  <a:srgbClr val="1F497D"/>
                </a:solidFill>
                <a:latin typeface="Calibri" panose="020F0502020204030204" pitchFamily="34" charset="0"/>
                <a:cs typeface="Calibri" panose="020F0502020204030204" pitchFamily="34" charset="0"/>
              </a:rPr>
              <a:t>sp</a:t>
            </a:r>
            <a:r>
              <a:rPr lang="fr-FR" sz="1600" dirty="0">
                <a:solidFill>
                  <a:srgbClr val="1F497D"/>
                </a:solidFill>
                <a:latin typeface="Calibri" panose="020F0502020204030204" pitchFamily="34" charset="0"/>
                <a:cs typeface="Calibri" panose="020F0502020204030204" pitchFamily="34" charset="0"/>
              </a:rPr>
              <a:t>)</a:t>
            </a:r>
          </a:p>
          <a:p>
            <a:pPr marL="0" indent="0">
              <a:buNone/>
            </a:pPr>
            <a:endParaRPr lang="fr-FR" sz="1600" dirty="0">
              <a:solidFill>
                <a:srgbClr val="1F497D"/>
              </a:solidFill>
              <a:latin typeface="Calibri" panose="020F0502020204030204" pitchFamily="34" charset="0"/>
              <a:cs typeface="Calibri" panose="020F0502020204030204" pitchFamily="34" charset="0"/>
            </a:endParaRPr>
          </a:p>
          <a:p>
            <a:r>
              <a:rPr lang="fr-FR" sz="1600" dirty="0">
                <a:solidFill>
                  <a:srgbClr val="1F497D"/>
                </a:solidFill>
                <a:latin typeface="Calibri" panose="020F0502020204030204" pitchFamily="34" charset="0"/>
                <a:cs typeface="Calibri" panose="020F0502020204030204" pitchFamily="34" charset="0"/>
              </a:rPr>
              <a:t>Hôtes ? primates ? Homme ?</a:t>
            </a:r>
          </a:p>
          <a:p>
            <a:endParaRPr lang="fr-FR" sz="2000" dirty="0">
              <a:solidFill>
                <a:schemeClr val="tx2"/>
              </a:solidFill>
              <a:latin typeface="Times New Roman"/>
              <a:cs typeface="Times New Roman"/>
            </a:endParaRPr>
          </a:p>
        </p:txBody>
      </p:sp>
      <p:pic>
        <p:nvPicPr>
          <p:cNvPr id="4" name="Espace réservé du contenu 3"/>
          <p:cNvPicPr>
            <a:picLocks noChangeAspect="1"/>
          </p:cNvPicPr>
          <p:nvPr/>
        </p:nvPicPr>
        <p:blipFill>
          <a:blip r:embed="rId3"/>
          <a:srcRect l="-40915" r="-40915"/>
          <a:stretch>
            <a:fillRect/>
          </a:stretch>
        </p:blipFill>
        <p:spPr>
          <a:xfrm>
            <a:off x="1450968" y="2366667"/>
            <a:ext cx="3419864" cy="1880793"/>
          </a:xfrm>
          <a:prstGeom prst="rect">
            <a:avLst/>
          </a:prstGeom>
        </p:spPr>
      </p:pic>
      <p:pic>
        <p:nvPicPr>
          <p:cNvPr id="5" name="Image 4">
            <a:extLst>
              <a:ext uri="{FF2B5EF4-FFF2-40B4-BE49-F238E27FC236}">
                <a16:creationId xmlns:a16="http://schemas.microsoft.com/office/drawing/2014/main" id="{9683DDEC-D04A-5E93-5D6F-47781C56F418}"/>
              </a:ext>
            </a:extLst>
          </p:cNvPr>
          <p:cNvPicPr>
            <a:picLocks noChangeAspect="1"/>
          </p:cNvPicPr>
          <p:nvPr/>
        </p:nvPicPr>
        <p:blipFill>
          <a:blip r:embed="rId4"/>
          <a:stretch>
            <a:fillRect/>
          </a:stretch>
        </p:blipFill>
        <p:spPr>
          <a:xfrm>
            <a:off x="4534810" y="2214371"/>
            <a:ext cx="4307853" cy="2429258"/>
          </a:xfrm>
          <a:prstGeom prst="rect">
            <a:avLst/>
          </a:prstGeom>
        </p:spPr>
      </p:pic>
    </p:spTree>
    <p:extLst>
      <p:ext uri="{BB962C8B-B14F-4D97-AF65-F5344CB8AC3E}">
        <p14:creationId xmlns:p14="http://schemas.microsoft.com/office/powerpoint/2010/main" val="8514381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9790C9-9A37-3A1E-E450-7BC16C89F39A}"/>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5083154E-DF7F-65FC-AA3F-3A89B8EB6A75}"/>
              </a:ext>
            </a:extLst>
          </p:cNvPr>
          <p:cNvSpPr>
            <a:spLocks noGrp="1"/>
          </p:cNvSpPr>
          <p:nvPr>
            <p:ph idx="1"/>
          </p:nvPr>
        </p:nvSpPr>
        <p:spPr/>
        <p:txBody>
          <a:bodyPr/>
          <a:lstStyle/>
          <a:p>
            <a:endParaRPr lang="fr-FR"/>
          </a:p>
        </p:txBody>
      </p:sp>
      <p:pic>
        <p:nvPicPr>
          <p:cNvPr id="5" name="Image 4">
            <a:extLst>
              <a:ext uri="{FF2B5EF4-FFF2-40B4-BE49-F238E27FC236}">
                <a16:creationId xmlns:a16="http://schemas.microsoft.com/office/drawing/2014/main" id="{ECE20C61-99B8-E789-2E73-1F380ADD677C}"/>
              </a:ext>
            </a:extLst>
          </p:cNvPr>
          <p:cNvPicPr>
            <a:picLocks noChangeAspect="1"/>
          </p:cNvPicPr>
          <p:nvPr/>
        </p:nvPicPr>
        <p:blipFill>
          <a:blip r:embed="rId2"/>
          <a:stretch>
            <a:fillRect/>
          </a:stretch>
        </p:blipFill>
        <p:spPr>
          <a:xfrm>
            <a:off x="0" y="987552"/>
            <a:ext cx="9144000" cy="4882896"/>
          </a:xfrm>
          <a:prstGeom prst="rect">
            <a:avLst/>
          </a:prstGeom>
        </p:spPr>
      </p:pic>
    </p:spTree>
    <p:extLst>
      <p:ext uri="{BB962C8B-B14F-4D97-AF65-F5344CB8AC3E}">
        <p14:creationId xmlns:p14="http://schemas.microsoft.com/office/powerpoint/2010/main" val="10675374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7F739D-6865-093D-C9C9-EC3AE9D2B290}"/>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BD330DC2-FBC3-0313-2B84-3BB354AA6B52}"/>
              </a:ext>
            </a:extLst>
          </p:cNvPr>
          <p:cNvSpPr>
            <a:spLocks noGrp="1"/>
          </p:cNvSpPr>
          <p:nvPr>
            <p:ph idx="1"/>
          </p:nvPr>
        </p:nvSpPr>
        <p:spPr/>
        <p:txBody>
          <a:bodyPr/>
          <a:lstStyle/>
          <a:p>
            <a:endParaRPr lang="fr-FR"/>
          </a:p>
        </p:txBody>
      </p:sp>
      <p:pic>
        <p:nvPicPr>
          <p:cNvPr id="5" name="Image 4">
            <a:extLst>
              <a:ext uri="{FF2B5EF4-FFF2-40B4-BE49-F238E27FC236}">
                <a16:creationId xmlns:a16="http://schemas.microsoft.com/office/drawing/2014/main" id="{40E31189-A0E8-BB17-DE02-22954DDEE840}"/>
              </a:ext>
            </a:extLst>
          </p:cNvPr>
          <p:cNvPicPr>
            <a:picLocks noChangeAspect="1"/>
          </p:cNvPicPr>
          <p:nvPr/>
        </p:nvPicPr>
        <p:blipFill>
          <a:blip r:embed="rId2"/>
          <a:stretch>
            <a:fillRect/>
          </a:stretch>
        </p:blipFill>
        <p:spPr>
          <a:xfrm>
            <a:off x="0" y="863991"/>
            <a:ext cx="9144000" cy="5130018"/>
          </a:xfrm>
          <a:prstGeom prst="rect">
            <a:avLst/>
          </a:prstGeom>
        </p:spPr>
      </p:pic>
    </p:spTree>
    <p:extLst>
      <p:ext uri="{BB962C8B-B14F-4D97-AF65-F5344CB8AC3E}">
        <p14:creationId xmlns:p14="http://schemas.microsoft.com/office/powerpoint/2010/main" val="31653978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D73FEBA-2FB3-3FBD-47C0-D92E985850DB}"/>
              </a:ext>
            </a:extLst>
          </p:cNvPr>
          <p:cNvPicPr>
            <a:picLocks noChangeAspect="1"/>
          </p:cNvPicPr>
          <p:nvPr/>
        </p:nvPicPr>
        <p:blipFill>
          <a:blip r:embed="rId2"/>
          <a:stretch>
            <a:fillRect/>
          </a:stretch>
        </p:blipFill>
        <p:spPr>
          <a:xfrm>
            <a:off x="357156" y="847935"/>
            <a:ext cx="8429687" cy="4581558"/>
          </a:xfrm>
          <a:prstGeom prst="rect">
            <a:avLst/>
          </a:prstGeom>
        </p:spPr>
      </p:pic>
    </p:spTree>
    <p:extLst>
      <p:ext uri="{BB962C8B-B14F-4D97-AF65-F5344CB8AC3E}">
        <p14:creationId xmlns:p14="http://schemas.microsoft.com/office/powerpoint/2010/main" val="20917318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372860-C082-E6CE-361E-DDF51C74E2F6}"/>
              </a:ext>
            </a:extLst>
          </p:cNvPr>
          <p:cNvSpPr>
            <a:spLocks noGrp="1"/>
          </p:cNvSpPr>
          <p:nvPr>
            <p:ph type="title"/>
          </p:nvPr>
        </p:nvSpPr>
        <p:spPr>
          <a:xfrm>
            <a:off x="457200" y="181131"/>
            <a:ext cx="8229600" cy="990600"/>
          </a:xfrm>
        </p:spPr>
        <p:txBody>
          <a:bodyPr>
            <a:normAutofit fontScale="90000"/>
          </a:bodyPr>
          <a:lstStyle/>
          <a:p>
            <a:r>
              <a:rPr lang="fr-FR" b="1" dirty="0">
                <a:solidFill>
                  <a:schemeClr val="bg1"/>
                </a:solidFill>
              </a:rPr>
              <a:t>Parcours de soins : du diagnostic à la PEC…</a:t>
            </a:r>
          </a:p>
        </p:txBody>
      </p:sp>
      <p:pic>
        <p:nvPicPr>
          <p:cNvPr id="9" name="Image 8">
            <a:extLst>
              <a:ext uri="{FF2B5EF4-FFF2-40B4-BE49-F238E27FC236}">
                <a16:creationId xmlns:a16="http://schemas.microsoft.com/office/drawing/2014/main" id="{0F79AB90-9168-40E6-0616-4ABCDC8A8C1D}"/>
              </a:ext>
            </a:extLst>
          </p:cNvPr>
          <p:cNvPicPr>
            <a:picLocks noChangeAspect="1"/>
          </p:cNvPicPr>
          <p:nvPr/>
        </p:nvPicPr>
        <p:blipFill>
          <a:blip r:embed="rId2"/>
          <a:stretch>
            <a:fillRect/>
          </a:stretch>
        </p:blipFill>
        <p:spPr>
          <a:xfrm>
            <a:off x="4990847" y="840858"/>
            <a:ext cx="3038728" cy="1230625"/>
          </a:xfrm>
          <a:prstGeom prst="rect">
            <a:avLst/>
          </a:prstGeom>
        </p:spPr>
      </p:pic>
      <p:pic>
        <p:nvPicPr>
          <p:cNvPr id="7" name="Image 6"/>
          <p:cNvPicPr>
            <a:picLocks noChangeAspect="1"/>
          </p:cNvPicPr>
          <p:nvPr/>
        </p:nvPicPr>
        <p:blipFill>
          <a:blip r:embed="rId3"/>
          <a:stretch>
            <a:fillRect/>
          </a:stretch>
        </p:blipFill>
        <p:spPr>
          <a:xfrm>
            <a:off x="1114425" y="4104409"/>
            <a:ext cx="6915150" cy="2571750"/>
          </a:xfrm>
          <a:prstGeom prst="rect">
            <a:avLst/>
          </a:prstGeom>
        </p:spPr>
      </p:pic>
      <p:pic>
        <p:nvPicPr>
          <p:cNvPr id="8" name="Image 7"/>
          <p:cNvPicPr>
            <a:picLocks noChangeAspect="1"/>
          </p:cNvPicPr>
          <p:nvPr/>
        </p:nvPicPr>
        <p:blipFill>
          <a:blip r:embed="rId4"/>
          <a:stretch>
            <a:fillRect/>
          </a:stretch>
        </p:blipFill>
        <p:spPr>
          <a:xfrm>
            <a:off x="919162" y="1485034"/>
            <a:ext cx="7305675" cy="2619375"/>
          </a:xfrm>
          <a:prstGeom prst="rect">
            <a:avLst/>
          </a:prstGeom>
        </p:spPr>
      </p:pic>
    </p:spTree>
    <p:extLst>
      <p:ext uri="{BB962C8B-B14F-4D97-AF65-F5344CB8AC3E}">
        <p14:creationId xmlns:p14="http://schemas.microsoft.com/office/powerpoint/2010/main" val="29472674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a:extLst>
              <a:ext uri="{FF2B5EF4-FFF2-40B4-BE49-F238E27FC236}">
                <a16:creationId xmlns:a16="http://schemas.microsoft.com/office/drawing/2014/main" id="{90AD71F8-DFA1-AA36-9DE1-F2407A88B59B}"/>
              </a:ext>
            </a:extLst>
          </p:cNvPr>
          <p:cNvSpPr txBox="1"/>
          <p:nvPr/>
        </p:nvSpPr>
        <p:spPr>
          <a:xfrm>
            <a:off x="344773" y="149025"/>
            <a:ext cx="8529404" cy="1200329"/>
          </a:xfrm>
          <a:prstGeom prst="rect">
            <a:avLst/>
          </a:prstGeom>
          <a:noFill/>
        </p:spPr>
        <p:txBody>
          <a:bodyPr wrap="square">
            <a:spAutoFit/>
          </a:bodyPr>
          <a:lstStyle/>
          <a:p>
            <a:r>
              <a:rPr lang="fr-FR" sz="3600" dirty="0">
                <a:solidFill>
                  <a:schemeClr val="bg1"/>
                </a:solidFill>
              </a:rPr>
              <a:t>Prise en charge des cas en médecine de 1er recours</a:t>
            </a:r>
          </a:p>
        </p:txBody>
      </p:sp>
      <p:pic>
        <p:nvPicPr>
          <p:cNvPr id="2" name="Image 1"/>
          <p:cNvPicPr>
            <a:picLocks noChangeAspect="1"/>
          </p:cNvPicPr>
          <p:nvPr/>
        </p:nvPicPr>
        <p:blipFill>
          <a:blip r:embed="rId2"/>
          <a:stretch>
            <a:fillRect/>
          </a:stretch>
        </p:blipFill>
        <p:spPr>
          <a:xfrm>
            <a:off x="1947237" y="1349354"/>
            <a:ext cx="5324475" cy="5362575"/>
          </a:xfrm>
          <a:prstGeom prst="rect">
            <a:avLst/>
          </a:prstGeom>
        </p:spPr>
      </p:pic>
      <p:pic>
        <p:nvPicPr>
          <p:cNvPr id="3" name="Image 2"/>
          <p:cNvPicPr>
            <a:picLocks noChangeAspect="1"/>
          </p:cNvPicPr>
          <p:nvPr/>
        </p:nvPicPr>
        <p:blipFill>
          <a:blip r:embed="rId3"/>
          <a:stretch>
            <a:fillRect/>
          </a:stretch>
        </p:blipFill>
        <p:spPr>
          <a:xfrm>
            <a:off x="344773" y="1721860"/>
            <a:ext cx="1295400" cy="504825"/>
          </a:xfrm>
          <a:prstGeom prst="rect">
            <a:avLst/>
          </a:prstGeom>
        </p:spPr>
      </p:pic>
    </p:spTree>
    <p:extLst>
      <p:ext uri="{BB962C8B-B14F-4D97-AF65-F5344CB8AC3E}">
        <p14:creationId xmlns:p14="http://schemas.microsoft.com/office/powerpoint/2010/main" val="25965661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endParaRPr lang="fr-FR"/>
          </a:p>
        </p:txBody>
      </p:sp>
      <p:pic>
        <p:nvPicPr>
          <p:cNvPr id="5" name="Image 4"/>
          <p:cNvPicPr>
            <a:picLocks noChangeAspect="1"/>
          </p:cNvPicPr>
          <p:nvPr/>
        </p:nvPicPr>
        <p:blipFill>
          <a:blip r:embed="rId2"/>
          <a:stretch>
            <a:fillRect/>
          </a:stretch>
        </p:blipFill>
        <p:spPr>
          <a:xfrm>
            <a:off x="109537" y="621212"/>
            <a:ext cx="8924925" cy="5000625"/>
          </a:xfrm>
          <a:prstGeom prst="rect">
            <a:avLst/>
          </a:prstGeom>
        </p:spPr>
      </p:pic>
    </p:spTree>
    <p:extLst>
      <p:ext uri="{BB962C8B-B14F-4D97-AF65-F5344CB8AC3E}">
        <p14:creationId xmlns:p14="http://schemas.microsoft.com/office/powerpoint/2010/main" val="6737359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0C74ADBE-8116-A0AE-3EB6-185D3B2FB973}"/>
              </a:ext>
            </a:extLst>
          </p:cNvPr>
          <p:cNvPicPr>
            <a:picLocks noChangeAspect="1"/>
          </p:cNvPicPr>
          <p:nvPr/>
        </p:nvPicPr>
        <p:blipFill>
          <a:blip r:embed="rId2"/>
          <a:stretch>
            <a:fillRect/>
          </a:stretch>
        </p:blipFill>
        <p:spPr>
          <a:xfrm>
            <a:off x="79825" y="711201"/>
            <a:ext cx="8984349" cy="4854200"/>
          </a:xfrm>
          <a:prstGeom prst="rect">
            <a:avLst/>
          </a:prstGeom>
        </p:spPr>
      </p:pic>
      <p:sp>
        <p:nvSpPr>
          <p:cNvPr id="6" name="ZoneTexte 5">
            <a:extLst>
              <a:ext uri="{FF2B5EF4-FFF2-40B4-BE49-F238E27FC236}">
                <a16:creationId xmlns:a16="http://schemas.microsoft.com/office/drawing/2014/main" id="{BE5E1D2B-2114-5798-9310-D14DD3A492FF}"/>
              </a:ext>
            </a:extLst>
          </p:cNvPr>
          <p:cNvSpPr txBox="1"/>
          <p:nvPr/>
        </p:nvSpPr>
        <p:spPr>
          <a:xfrm>
            <a:off x="508000" y="5660189"/>
            <a:ext cx="4267200" cy="830997"/>
          </a:xfrm>
          <a:prstGeom prst="rect">
            <a:avLst/>
          </a:prstGeom>
          <a:noFill/>
        </p:spPr>
        <p:txBody>
          <a:bodyPr wrap="square" rtlCol="0">
            <a:spAutoFit/>
          </a:bodyPr>
          <a:lstStyle/>
          <a:p>
            <a:pPr algn="ctr"/>
            <a:r>
              <a:rPr lang="fr-FR" sz="2400" b="1" dirty="0">
                <a:solidFill>
                  <a:srgbClr val="FF0000"/>
                </a:solidFill>
              </a:rPr>
              <a:t>Pour les formes sévères ou compliquées uniquement </a:t>
            </a:r>
          </a:p>
        </p:txBody>
      </p:sp>
    </p:spTree>
    <p:extLst>
      <p:ext uri="{BB962C8B-B14F-4D97-AF65-F5344CB8AC3E}">
        <p14:creationId xmlns:p14="http://schemas.microsoft.com/office/powerpoint/2010/main" val="4445249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8C6E2B-5503-3918-499F-7AD33592F999}"/>
              </a:ext>
            </a:extLst>
          </p:cNvPr>
          <p:cNvSpPr>
            <a:spLocks noGrp="1"/>
          </p:cNvSpPr>
          <p:nvPr>
            <p:ph type="title"/>
          </p:nvPr>
        </p:nvSpPr>
        <p:spPr>
          <a:xfrm>
            <a:off x="457200" y="272143"/>
            <a:ext cx="8229600" cy="990600"/>
          </a:xfrm>
        </p:spPr>
        <p:txBody>
          <a:bodyPr/>
          <a:lstStyle/>
          <a:p>
            <a:r>
              <a:rPr lang="fr-FR" sz="4000" b="1" dirty="0">
                <a:solidFill>
                  <a:schemeClr val="bg1"/>
                </a:solidFill>
                <a:effectLst/>
                <a:latin typeface="+mn-lt"/>
                <a:ea typeface="Times New Roman" panose="02020603050405020304" pitchFamily="18" charset="0"/>
                <a:cs typeface="Arial" panose="020B0604020202020204" pitchFamily="34" charset="0"/>
              </a:rPr>
              <a:t>Levée d’isolement :</a:t>
            </a:r>
            <a:endParaRPr lang="fr-FR" b="1" dirty="0">
              <a:solidFill>
                <a:schemeClr val="bg1"/>
              </a:solidFill>
              <a:latin typeface="+mn-lt"/>
            </a:endParaRPr>
          </a:p>
        </p:txBody>
      </p:sp>
      <p:sp>
        <p:nvSpPr>
          <p:cNvPr id="3" name="Espace réservé du contenu 2">
            <a:extLst>
              <a:ext uri="{FF2B5EF4-FFF2-40B4-BE49-F238E27FC236}">
                <a16:creationId xmlns:a16="http://schemas.microsoft.com/office/drawing/2014/main" id="{15F592AD-48EE-E9A4-8720-6B41536A4C64}"/>
              </a:ext>
            </a:extLst>
          </p:cNvPr>
          <p:cNvSpPr>
            <a:spLocks noGrp="1"/>
          </p:cNvSpPr>
          <p:nvPr>
            <p:ph idx="1"/>
          </p:nvPr>
        </p:nvSpPr>
        <p:spPr/>
        <p:txBody>
          <a:bodyPr>
            <a:normAutofit/>
          </a:bodyPr>
          <a:lstStyle/>
          <a:p>
            <a:pPr marL="342900" lvl="0" indent="-342900">
              <a:buFont typeface="Wingdings" panose="05000000000000000000" pitchFamily="2" charset="2"/>
              <a:buChar char=""/>
            </a:pPr>
            <a:endParaRPr lang="fr-FR" dirty="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buFont typeface="Wingdings" panose="05000000000000000000" pitchFamily="2" charset="2"/>
              <a:buChar char=""/>
            </a:pPr>
            <a:r>
              <a:rPr lang="fr-FR"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la contagiosité persiste jusqu’à désincrustation complète de toutes les croutes c’est-à-dire jusqu’à la</a:t>
            </a:r>
            <a:r>
              <a:rPr lang="fr-FR" dirty="0">
                <a:solidFill>
                  <a:schemeClr val="tx2"/>
                </a:solidFill>
                <a:latin typeface="Arial" panose="020B0604020202020204" pitchFamily="34" charset="0"/>
                <a:ea typeface="Times New Roman" panose="02020603050405020304" pitchFamily="18" charset="0"/>
                <a:cs typeface="Times New Roman" panose="02020603050405020304" pitchFamily="18" charset="0"/>
              </a:rPr>
              <a:t> </a:t>
            </a:r>
            <a:r>
              <a:rPr lang="fr-FR"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chute complète de toutes les croutes (ce qui en moyenne survient en 21 à 28 jours, mais peut être plus long).</a:t>
            </a:r>
          </a:p>
          <a:p>
            <a:pPr marL="342900" lvl="0" indent="-342900">
              <a:buFont typeface="Wingdings" panose="05000000000000000000" pitchFamily="2" charset="2"/>
              <a:buChar char=""/>
            </a:pPr>
            <a:endParaRPr lang="fr-FR" dirty="0">
              <a:solidFill>
                <a:schemeClr val="tx2"/>
              </a:solidFill>
              <a:latin typeface="Arial" panose="020B0604020202020204" pitchFamily="34" charset="0"/>
              <a:ea typeface="Times New Roman" panose="02020603050405020304" pitchFamily="18" charset="0"/>
              <a:cs typeface="Arial" panose="020B0604020202020204" pitchFamily="34" charset="0"/>
            </a:endParaRPr>
          </a:p>
          <a:p>
            <a:pPr marL="0" lvl="0" indent="0">
              <a:buNone/>
            </a:pPr>
            <a:endParaRPr lang="fr-FR" dirty="0">
              <a:solidFill>
                <a:schemeClr val="tx2"/>
              </a:solidFill>
              <a:latin typeface="Arial" panose="020B0604020202020204" pitchFamily="34" charset="0"/>
              <a:ea typeface="Times New Roman" panose="02020603050405020304" pitchFamily="18" charset="0"/>
              <a:cs typeface="Arial" panose="020B0604020202020204" pitchFamily="34" charset="0"/>
            </a:endParaRPr>
          </a:p>
          <a:p>
            <a:pPr marL="342900" lvl="0" indent="-342900">
              <a:buFont typeface="Wingdings" panose="05000000000000000000" pitchFamily="2" charset="2"/>
              <a:buChar char=""/>
            </a:pPr>
            <a:r>
              <a:rPr lang="fr-FR"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rPr>
              <a:t>Abstention de rapports sexuels pendant toute la durée d’isolement ; il est recommandé d’utiliser un préservatif lors des rapports sexuels de tous types jusqu’à 8 semaines après la fin de la période de contagiosité.</a:t>
            </a:r>
          </a:p>
          <a:p>
            <a:endParaRPr lang="fr-FR" dirty="0"/>
          </a:p>
        </p:txBody>
      </p:sp>
    </p:spTree>
    <p:extLst>
      <p:ext uri="{BB962C8B-B14F-4D97-AF65-F5344CB8AC3E}">
        <p14:creationId xmlns:p14="http://schemas.microsoft.com/office/powerpoint/2010/main" val="32779875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F73B16B0-CBC8-C2ED-26CC-8939ED57F426}"/>
              </a:ext>
            </a:extLst>
          </p:cNvPr>
          <p:cNvSpPr>
            <a:spLocks noGrp="1"/>
          </p:cNvSpPr>
          <p:nvPr>
            <p:ph idx="1"/>
          </p:nvPr>
        </p:nvSpPr>
        <p:spPr/>
        <p:txBody>
          <a:bodyPr/>
          <a:lstStyle/>
          <a:p>
            <a:endParaRPr lang="fr-FR"/>
          </a:p>
        </p:txBody>
      </p:sp>
      <p:pic>
        <p:nvPicPr>
          <p:cNvPr id="5" name="Image 4">
            <a:extLst>
              <a:ext uri="{FF2B5EF4-FFF2-40B4-BE49-F238E27FC236}">
                <a16:creationId xmlns:a16="http://schemas.microsoft.com/office/drawing/2014/main" id="{C83B2F8B-D121-57DB-CF2B-5977239B13A3}"/>
              </a:ext>
            </a:extLst>
          </p:cNvPr>
          <p:cNvPicPr>
            <a:picLocks noChangeAspect="1"/>
          </p:cNvPicPr>
          <p:nvPr/>
        </p:nvPicPr>
        <p:blipFill>
          <a:blip r:embed="rId2"/>
          <a:stretch>
            <a:fillRect/>
          </a:stretch>
        </p:blipFill>
        <p:spPr>
          <a:xfrm>
            <a:off x="485745" y="991491"/>
            <a:ext cx="8172510" cy="4381532"/>
          </a:xfrm>
          <a:prstGeom prst="rect">
            <a:avLst/>
          </a:prstGeom>
        </p:spPr>
      </p:pic>
    </p:spTree>
    <p:extLst>
      <p:ext uri="{BB962C8B-B14F-4D97-AF65-F5344CB8AC3E}">
        <p14:creationId xmlns:p14="http://schemas.microsoft.com/office/powerpoint/2010/main" val="24164031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CE7EB6-02B9-C994-4719-9E90BE48CAC6}"/>
              </a:ext>
            </a:extLst>
          </p:cNvPr>
          <p:cNvSpPr>
            <a:spLocks noGrp="1"/>
          </p:cNvSpPr>
          <p:nvPr>
            <p:ph type="title"/>
          </p:nvPr>
        </p:nvSpPr>
        <p:spPr>
          <a:xfrm>
            <a:off x="457200" y="185058"/>
            <a:ext cx="8229600" cy="990600"/>
          </a:xfrm>
        </p:spPr>
        <p:txBody>
          <a:bodyPr/>
          <a:lstStyle/>
          <a:p>
            <a:r>
              <a:rPr lang="fr-FR" b="1" dirty="0">
                <a:solidFill>
                  <a:schemeClr val="bg1"/>
                </a:solidFill>
              </a:rPr>
              <a:t>Vaccination post exposition </a:t>
            </a:r>
          </a:p>
        </p:txBody>
      </p:sp>
      <p:sp>
        <p:nvSpPr>
          <p:cNvPr id="3" name="Espace réservé du contenu 2">
            <a:extLst>
              <a:ext uri="{FF2B5EF4-FFF2-40B4-BE49-F238E27FC236}">
                <a16:creationId xmlns:a16="http://schemas.microsoft.com/office/drawing/2014/main" id="{28F865A1-258E-B291-9511-2B7A82248C8F}"/>
              </a:ext>
            </a:extLst>
          </p:cNvPr>
          <p:cNvSpPr>
            <a:spLocks noGrp="1"/>
          </p:cNvSpPr>
          <p:nvPr>
            <p:ph idx="1"/>
          </p:nvPr>
        </p:nvSpPr>
        <p:spPr>
          <a:xfrm>
            <a:off x="457200" y="1600200"/>
            <a:ext cx="8229600" cy="5072742"/>
          </a:xfrm>
        </p:spPr>
        <p:txBody>
          <a:bodyPr>
            <a:normAutofit lnSpcReduction="10000"/>
          </a:bodyPr>
          <a:lstStyle/>
          <a:p>
            <a:pPr marL="0" lvl="0" indent="0">
              <a:buNone/>
            </a:pPr>
            <a:r>
              <a:rPr lang="fr-FR" sz="1400" b="1"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Recherche des cas contact et vaccination :  </a:t>
            </a:r>
            <a:r>
              <a:rPr lang="fr-FR" sz="1400" u="sng"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Définition cas contact  SPF 8.07.22 :</a:t>
            </a:r>
          </a:p>
          <a:p>
            <a:pPr marL="0" lvl="0" indent="0">
              <a:buNone/>
            </a:pPr>
            <a:endParaRPr lang="fr-FR" sz="140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fr-FR" sz="140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Personne-contact à risque : </a:t>
            </a:r>
            <a:endParaRPr lang="fr-FR" sz="140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buFont typeface="Courier New" panose="02070309020205020404" pitchFamily="49" charset="0"/>
              <a:buChar char="o"/>
            </a:pPr>
            <a:r>
              <a:rPr lang="fr-FR" sz="140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Toute personne ayant eu un </a:t>
            </a:r>
            <a:r>
              <a:rPr lang="fr-FR" sz="1400" b="1"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contact physique direct</a:t>
            </a:r>
            <a:r>
              <a:rPr lang="fr-FR" sz="140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 </a:t>
            </a:r>
            <a:r>
              <a:rPr lang="fr-FR" sz="1400" b="1"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non protégé</a:t>
            </a:r>
            <a:r>
              <a:rPr lang="fr-FR" sz="140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 sans notion de durée avec la peau lésée ou les fluides biologiques d’un cas probable ou confirmé symptomatique, quelles que soient les circonstances y compris rapport sexuel, actes de soin médical ou paramédical, ou partage d’ustensiles de toilettes, ou contact avec des textiles (vêtements, linge de bain, literie) ou de la vaisselle sale utilisés par le cas probable ou confirmé symptomatique.</a:t>
            </a:r>
            <a:endParaRPr lang="fr-FR" sz="140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buFont typeface="Courier New" panose="02070309020205020404" pitchFamily="49" charset="0"/>
              <a:buChar char="o"/>
            </a:pPr>
            <a:r>
              <a:rPr lang="fr-FR" sz="140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Toute personne ayant eu </a:t>
            </a:r>
            <a:r>
              <a:rPr lang="fr-FR" sz="1400" b="1"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un contact non protégé à moins de 2 mètres pendant 3 heures (cumulées durant 24h)</a:t>
            </a:r>
            <a:r>
              <a:rPr lang="fr-FR" sz="140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 avec un cas probable ou confirmé symptomatique </a:t>
            </a:r>
            <a:r>
              <a:rPr lang="fr-FR" sz="140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rPr>
              <a:t>(ex. ami proche ou intime, partenaire sexuel habituel même en l’absence de rapports sexuels, personnes partageant le même lieu de vie sans lien intime, voisin pour un transport de longue durée, personnes partageant le même bureau, acte de soin ou d’hygiène, même classe scolaire, salle de TD universitaire, club de sport pour les sports de contacts, salles de sports, …).</a:t>
            </a:r>
            <a:r>
              <a:rPr lang="fr-FR" sz="140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 </a:t>
            </a:r>
          </a:p>
          <a:p>
            <a:pPr marL="342900" lvl="0" indent="-342900">
              <a:buFont typeface="Courier New" panose="02070309020205020404" pitchFamily="49" charset="0"/>
              <a:buChar char="o"/>
            </a:pPr>
            <a:endParaRPr lang="fr-FR" sz="1400" dirty="0">
              <a:solidFill>
                <a:schemeClr val="tx2"/>
              </a:solidFill>
              <a:latin typeface="Arial" panose="020B0604020202020204" pitchFamily="34" charset="0"/>
              <a:ea typeface="Times New Roman" panose="02020603050405020304" pitchFamily="18" charset="0"/>
              <a:cs typeface="Arial" panose="020B0604020202020204" pitchFamily="34" charset="0"/>
            </a:endParaRPr>
          </a:p>
          <a:p>
            <a:pPr marL="342900" lvl="0" indent="-342900">
              <a:buFont typeface="Courier New" panose="02070309020205020404" pitchFamily="49" charset="0"/>
              <a:buChar char="o"/>
            </a:pPr>
            <a:endParaRPr lang="fr-FR" sz="140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fr-FR" sz="140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Personne-contact à risque négligeable :</a:t>
            </a:r>
            <a:endParaRPr lang="fr-FR" sz="140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buFont typeface="Courier New" panose="02070309020205020404" pitchFamily="49" charset="0"/>
              <a:buChar char="o"/>
            </a:pPr>
            <a:r>
              <a:rPr lang="fr-FR" sz="140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Toute personne ayant eu un contact à risque tel que décrit ci-dessus</a:t>
            </a:r>
            <a:r>
              <a:rPr lang="fr-FR" sz="1400" b="1"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 en présence de mesures de protection efficaces </a:t>
            </a:r>
            <a:r>
              <a:rPr lang="fr-FR" sz="140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respiratoires portées par </a:t>
            </a:r>
            <a:r>
              <a:rPr lang="fr-FR" sz="1400" b="1"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le cas ou le</a:t>
            </a:r>
            <a:r>
              <a:rPr lang="fr-FR" sz="140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 </a:t>
            </a:r>
            <a:r>
              <a:rPr lang="fr-FR" sz="1400" b="1"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contact,</a:t>
            </a:r>
            <a:r>
              <a:rPr lang="fr-FR" sz="140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 et de mesures de protection efficaces contact portées par la personne-contact. Les mesures de protection efficaces vis-à-vis du contact physique direct sont le port de gants étanches (latex, </a:t>
            </a:r>
            <a:r>
              <a:rPr lang="fr-FR" sz="1400" dirty="0" err="1">
                <a:solidFill>
                  <a:schemeClr val="tx2"/>
                </a:solidFill>
                <a:effectLst/>
                <a:latin typeface="Arial" panose="020B0604020202020204" pitchFamily="34" charset="0"/>
                <a:ea typeface="Times New Roman" panose="02020603050405020304" pitchFamily="18" charset="0"/>
                <a:cs typeface="Arial" panose="020B0604020202020204" pitchFamily="34" charset="0"/>
              </a:rPr>
              <a:t>nitrile,caoutchouc</a:t>
            </a:r>
            <a:r>
              <a:rPr lang="fr-FR" sz="140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 et vis-à-vis du contact respiratoire sont les masques chirurgicaux et FFP2, et les hygiaphones.</a:t>
            </a:r>
            <a:endParaRPr lang="fr-FR" sz="140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buFont typeface="Courier New" panose="02070309020205020404" pitchFamily="49" charset="0"/>
              <a:buChar char="o"/>
            </a:pPr>
            <a:r>
              <a:rPr lang="fr-FR" sz="140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Toute autre situation</a:t>
            </a:r>
            <a:endParaRPr lang="fr-FR" sz="140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20516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23267"/>
            <a:ext cx="8229600" cy="990600"/>
          </a:xfrm>
        </p:spPr>
        <p:txBody>
          <a:bodyPr>
            <a:normAutofit fontScale="90000"/>
          </a:bodyPr>
          <a:lstStyle/>
          <a:p>
            <a:pPr algn="ctr"/>
            <a:r>
              <a:rPr lang="fr-FR" b="1" dirty="0">
                <a:solidFill>
                  <a:schemeClr val="bg1"/>
                </a:solidFill>
              </a:rPr>
              <a:t>ORTHOPOXVIROSE SIMIENNE/MONKEYPOX VIRUS</a:t>
            </a:r>
            <a:endParaRPr lang="fr-FR" dirty="0"/>
          </a:p>
        </p:txBody>
      </p:sp>
      <p:sp>
        <p:nvSpPr>
          <p:cNvPr id="4" name="Espace réservé du contenu 2"/>
          <p:cNvSpPr txBox="1">
            <a:spLocks/>
          </p:cNvSpPr>
          <p:nvPr/>
        </p:nvSpPr>
        <p:spPr>
          <a:xfrm>
            <a:off x="248276" y="5914704"/>
            <a:ext cx="7917819" cy="943296"/>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endParaRPr lang="fr-FR" dirty="0">
              <a:solidFill>
                <a:srgbClr val="1F497D"/>
              </a:solidFill>
              <a:latin typeface="Times New Roman"/>
              <a:cs typeface="Times New Roman"/>
            </a:endParaRPr>
          </a:p>
          <a:p>
            <a:r>
              <a:rPr lang="fr-FR" sz="2000" dirty="0">
                <a:solidFill>
                  <a:srgbClr val="1F497D"/>
                </a:solidFill>
                <a:latin typeface="Calibri" panose="020F0502020204030204" pitchFamily="34" charset="0"/>
                <a:cs typeface="Calibri" panose="020F0502020204030204" pitchFamily="34" charset="0"/>
              </a:rPr>
              <a:t>Transmission interhumaine faible</a:t>
            </a:r>
          </a:p>
          <a:p>
            <a:pPr marL="0" indent="0">
              <a:buNone/>
            </a:pPr>
            <a:endParaRPr lang="fr-FR" dirty="0"/>
          </a:p>
        </p:txBody>
      </p:sp>
      <p:pic>
        <p:nvPicPr>
          <p:cNvPr id="6" name="Espace réservé du contenu 3"/>
          <p:cNvPicPr>
            <a:picLocks noGrp="1" noChangeAspect="1"/>
          </p:cNvPicPr>
          <p:nvPr>
            <p:ph idx="1"/>
          </p:nvPr>
        </p:nvPicPr>
        <p:blipFill>
          <a:blip r:embed="rId3"/>
          <a:srcRect l="2096" r="2096"/>
          <a:stretch>
            <a:fillRect/>
          </a:stretch>
        </p:blipFill>
        <p:spPr>
          <a:xfrm>
            <a:off x="2011399" y="3231285"/>
            <a:ext cx="5176792" cy="3067728"/>
          </a:xfrm>
        </p:spPr>
      </p:pic>
      <p:sp>
        <p:nvSpPr>
          <p:cNvPr id="7" name="Rectangle 6"/>
          <p:cNvSpPr/>
          <p:nvPr/>
        </p:nvSpPr>
        <p:spPr>
          <a:xfrm>
            <a:off x="248276" y="1600070"/>
            <a:ext cx="8438523" cy="1631216"/>
          </a:xfrm>
          <a:prstGeom prst="rect">
            <a:avLst/>
          </a:prstGeom>
        </p:spPr>
        <p:txBody>
          <a:bodyPr wrap="square">
            <a:spAutoFit/>
          </a:bodyPr>
          <a:lstStyle/>
          <a:p>
            <a:pPr marL="285750" indent="-285750">
              <a:buFont typeface="Arial"/>
              <a:buChar char="•"/>
            </a:pPr>
            <a:r>
              <a:rPr lang="fr-FR" sz="2000" dirty="0">
                <a:solidFill>
                  <a:srgbClr val="1F497D"/>
                </a:solidFill>
                <a:latin typeface="Calibri" panose="020F0502020204030204" pitchFamily="34" charset="0"/>
                <a:cs typeface="Calibri" panose="020F0502020204030204" pitchFamily="34" charset="0"/>
              </a:rPr>
              <a:t>2003 </a:t>
            </a:r>
            <a:r>
              <a:rPr lang="fr-FR" sz="2000" dirty="0" err="1">
                <a:solidFill>
                  <a:srgbClr val="1F497D"/>
                </a:solidFill>
                <a:latin typeface="Calibri" panose="020F0502020204030204" pitchFamily="34" charset="0"/>
                <a:cs typeface="Calibri" panose="020F0502020204030204" pitchFamily="34" charset="0"/>
              </a:rPr>
              <a:t>Etats-unis</a:t>
            </a:r>
            <a:r>
              <a:rPr lang="fr-FR" sz="2000" dirty="0">
                <a:solidFill>
                  <a:srgbClr val="1F497D"/>
                </a:solidFill>
                <a:latin typeface="Calibri" panose="020F0502020204030204" pitchFamily="34" charset="0"/>
                <a:cs typeface="Calibri" panose="020F0502020204030204" pitchFamily="34" charset="0"/>
              </a:rPr>
              <a:t> : </a:t>
            </a:r>
            <a:r>
              <a:rPr lang="fr-FR" sz="2000" i="1" dirty="0">
                <a:solidFill>
                  <a:srgbClr val="1F497D"/>
                </a:solidFill>
                <a:latin typeface="Calibri" panose="020F0502020204030204" pitchFamily="34" charset="0"/>
                <a:cs typeface="Calibri" panose="020F0502020204030204" pitchFamily="34" charset="0"/>
              </a:rPr>
              <a:t>Importation de rats géants de Gambie (</a:t>
            </a:r>
            <a:r>
              <a:rPr lang="fr-FR" sz="2000" i="1" dirty="0" err="1">
                <a:solidFill>
                  <a:srgbClr val="1F497D"/>
                </a:solidFill>
                <a:latin typeface="Calibri" panose="020F0502020204030204" pitchFamily="34" charset="0"/>
                <a:cs typeface="Calibri" panose="020F0502020204030204" pitchFamily="34" charset="0"/>
              </a:rPr>
              <a:t>Cricetomys</a:t>
            </a:r>
            <a:r>
              <a:rPr lang="fr-FR" sz="2000" i="1" dirty="0">
                <a:solidFill>
                  <a:srgbClr val="1F497D"/>
                </a:solidFill>
                <a:latin typeface="Calibri" panose="020F0502020204030204" pitchFamily="34" charset="0"/>
                <a:cs typeface="Calibri" panose="020F0502020204030204" pitchFamily="34" charset="0"/>
              </a:rPr>
              <a:t> </a:t>
            </a:r>
            <a:r>
              <a:rPr lang="fr-FR" sz="2000" i="1" dirty="0" err="1">
                <a:solidFill>
                  <a:srgbClr val="1F497D"/>
                </a:solidFill>
                <a:latin typeface="Calibri" panose="020F0502020204030204" pitchFamily="34" charset="0"/>
                <a:cs typeface="Calibri" panose="020F0502020204030204" pitchFamily="34" charset="0"/>
              </a:rPr>
              <a:t>sp</a:t>
            </a:r>
            <a:r>
              <a:rPr lang="fr-FR" sz="2000" i="1" dirty="0">
                <a:solidFill>
                  <a:srgbClr val="1F497D"/>
                </a:solidFill>
                <a:latin typeface="Calibri" panose="020F0502020204030204" pitchFamily="34" charset="0"/>
                <a:cs typeface="Calibri" panose="020F0502020204030204" pitchFamily="34" charset="0"/>
              </a:rPr>
              <a:t>), écureuils de Smith (</a:t>
            </a:r>
            <a:r>
              <a:rPr lang="fr-FR" sz="2000" i="1" dirty="0" err="1">
                <a:solidFill>
                  <a:srgbClr val="1F497D"/>
                </a:solidFill>
                <a:latin typeface="Calibri" panose="020F0502020204030204" pitchFamily="34" charset="0"/>
                <a:cs typeface="Calibri" panose="020F0502020204030204" pitchFamily="34" charset="0"/>
              </a:rPr>
              <a:t>Funisciurus</a:t>
            </a:r>
            <a:r>
              <a:rPr lang="fr-FR" sz="2000" i="1" dirty="0">
                <a:solidFill>
                  <a:srgbClr val="1F497D"/>
                </a:solidFill>
                <a:latin typeface="Calibri" panose="020F0502020204030204" pitchFamily="34" charset="0"/>
                <a:cs typeface="Calibri" panose="020F0502020204030204" pitchFamily="34" charset="0"/>
              </a:rPr>
              <a:t> </a:t>
            </a:r>
            <a:r>
              <a:rPr lang="fr-FR" sz="2000" i="1" dirty="0" err="1">
                <a:solidFill>
                  <a:srgbClr val="1F497D"/>
                </a:solidFill>
                <a:latin typeface="Calibri" panose="020F0502020204030204" pitchFamily="34" charset="0"/>
                <a:cs typeface="Calibri" panose="020F0502020204030204" pitchFamily="34" charset="0"/>
              </a:rPr>
              <a:t>sp</a:t>
            </a:r>
            <a:r>
              <a:rPr lang="fr-FR" sz="2000" i="1" dirty="0">
                <a:solidFill>
                  <a:srgbClr val="1F497D"/>
                </a:solidFill>
                <a:latin typeface="Calibri" panose="020F0502020204030204" pitchFamily="34" charset="0"/>
                <a:cs typeface="Calibri" panose="020F0502020204030204" pitchFamily="34" charset="0"/>
              </a:rPr>
              <a:t>),  loirs africains (</a:t>
            </a:r>
            <a:r>
              <a:rPr lang="fr-FR" sz="2000" i="1" dirty="0" err="1">
                <a:solidFill>
                  <a:srgbClr val="1F497D"/>
                </a:solidFill>
                <a:latin typeface="Calibri" panose="020F0502020204030204" pitchFamily="34" charset="0"/>
                <a:cs typeface="Calibri" panose="020F0502020204030204" pitchFamily="34" charset="0"/>
              </a:rPr>
              <a:t>Graphiurus</a:t>
            </a:r>
            <a:r>
              <a:rPr lang="fr-FR" sz="2000" i="1" dirty="0">
                <a:solidFill>
                  <a:srgbClr val="1F497D"/>
                </a:solidFill>
                <a:latin typeface="Calibri" panose="020F0502020204030204" pitchFamily="34" charset="0"/>
                <a:cs typeface="Calibri" panose="020F0502020204030204" pitchFamily="34" charset="0"/>
              </a:rPr>
              <a:t> </a:t>
            </a:r>
            <a:r>
              <a:rPr lang="fr-FR" sz="2000" i="1" dirty="0" err="1">
                <a:solidFill>
                  <a:srgbClr val="1F497D"/>
                </a:solidFill>
                <a:latin typeface="Calibri" panose="020F0502020204030204" pitchFamily="34" charset="0"/>
                <a:cs typeface="Calibri" panose="020F0502020204030204" pitchFamily="34" charset="0"/>
              </a:rPr>
              <a:t>sp</a:t>
            </a:r>
            <a:r>
              <a:rPr lang="fr-FR" sz="2000" i="1" dirty="0">
                <a:solidFill>
                  <a:srgbClr val="1F497D"/>
                </a:solidFill>
                <a:latin typeface="Calibri" panose="020F0502020204030204" pitchFamily="34" charset="0"/>
                <a:cs typeface="Calibri" panose="020F0502020204030204" pitchFamily="34" charset="0"/>
              </a:rPr>
              <a:t>)  infectés du 	Ghana</a:t>
            </a:r>
          </a:p>
          <a:p>
            <a:r>
              <a:rPr lang="fr-FR" sz="2000" i="1" dirty="0">
                <a:solidFill>
                  <a:srgbClr val="1F497D"/>
                </a:solidFill>
                <a:latin typeface="Calibri" panose="020F0502020204030204" pitchFamily="34" charset="0"/>
                <a:ea typeface="Wingdings"/>
                <a:cs typeface="Calibri" panose="020F0502020204030204" pitchFamily="34" charset="0"/>
                <a:sym typeface="Wingdings"/>
              </a:rPr>
              <a:t>	</a:t>
            </a:r>
            <a:r>
              <a:rPr lang="fr-FR" sz="2000" i="1" dirty="0">
                <a:solidFill>
                  <a:srgbClr val="1F497D"/>
                </a:solidFill>
                <a:latin typeface="Calibri" panose="020F0502020204030204" pitchFamily="34" charset="0"/>
                <a:cs typeface="Calibri" panose="020F0502020204030204" pitchFamily="34" charset="0"/>
              </a:rPr>
              <a:t> Transmission à un élevage de chiens de prairie domestiques </a:t>
            </a:r>
          </a:p>
          <a:p>
            <a:r>
              <a:rPr lang="fr-FR" sz="2000" i="1" dirty="0">
                <a:solidFill>
                  <a:srgbClr val="1F497D"/>
                </a:solidFill>
                <a:latin typeface="Calibri" panose="020F0502020204030204" pitchFamily="34" charset="0"/>
                <a:ea typeface="Wingdings"/>
                <a:cs typeface="Calibri" panose="020F0502020204030204" pitchFamily="34" charset="0"/>
                <a:sym typeface="Wingdings"/>
              </a:rPr>
              <a:t>	</a:t>
            </a:r>
            <a:r>
              <a:rPr lang="fr-FR" sz="2000" i="1" dirty="0">
                <a:solidFill>
                  <a:srgbClr val="1F497D"/>
                </a:solidFill>
                <a:latin typeface="Calibri" panose="020F0502020204030204" pitchFamily="34" charset="0"/>
                <a:cs typeface="Calibri" panose="020F0502020204030204" pitchFamily="34" charset="0"/>
              </a:rPr>
              <a:t> Transmission à l’homme </a:t>
            </a:r>
          </a:p>
        </p:txBody>
      </p:sp>
    </p:spTree>
    <p:extLst>
      <p:ext uri="{BB962C8B-B14F-4D97-AF65-F5344CB8AC3E}">
        <p14:creationId xmlns:p14="http://schemas.microsoft.com/office/powerpoint/2010/main" val="7572272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071A9F-22FE-F494-7B4E-B98C07E8E93B}"/>
              </a:ext>
            </a:extLst>
          </p:cNvPr>
          <p:cNvSpPr>
            <a:spLocks noGrp="1"/>
          </p:cNvSpPr>
          <p:nvPr>
            <p:ph type="title"/>
          </p:nvPr>
        </p:nvSpPr>
        <p:spPr>
          <a:xfrm>
            <a:off x="457200" y="381000"/>
            <a:ext cx="8229600" cy="990600"/>
          </a:xfrm>
        </p:spPr>
        <p:txBody>
          <a:bodyPr/>
          <a:lstStyle/>
          <a:p>
            <a:r>
              <a:rPr lang="fr-FR" b="1" dirty="0">
                <a:solidFill>
                  <a:schemeClr val="bg1"/>
                </a:solidFill>
              </a:rPr>
              <a:t>Vaccination post exposition </a:t>
            </a:r>
            <a:endParaRPr lang="fr-FR" dirty="0"/>
          </a:p>
        </p:txBody>
      </p:sp>
      <p:sp>
        <p:nvSpPr>
          <p:cNvPr id="3" name="Espace réservé du contenu 2">
            <a:extLst>
              <a:ext uri="{FF2B5EF4-FFF2-40B4-BE49-F238E27FC236}">
                <a16:creationId xmlns:a16="http://schemas.microsoft.com/office/drawing/2014/main" id="{D75EE086-307F-C206-ED9F-BD1B1DF17375}"/>
              </a:ext>
            </a:extLst>
          </p:cNvPr>
          <p:cNvSpPr>
            <a:spLocks noGrp="1"/>
          </p:cNvSpPr>
          <p:nvPr>
            <p:ph idx="1"/>
          </p:nvPr>
        </p:nvSpPr>
        <p:spPr/>
        <p:txBody>
          <a:bodyPr>
            <a:normAutofit fontScale="92500" lnSpcReduction="10000"/>
          </a:bodyPr>
          <a:lstStyle/>
          <a:p>
            <a:r>
              <a:rPr lang="fr-FR" sz="1500" u="sng"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PEC des cas contacts à risque ASYMPTOMATIQUES par le clinicien en charge du cas index :</a:t>
            </a:r>
            <a:endParaRPr lang="fr-FR" sz="150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fr-FR" sz="150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Pas d’isolement au domicile des cas contacts à risque mais surveillance de la température X2/jours et survenue d’une symptomatologie compatible. La période de contagiosité débute à J1 des signes cliniques. Un patient asymptomatique n’est pas contagieux.</a:t>
            </a:r>
            <a:endParaRPr lang="fr-FR" sz="150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fr-FR" sz="1500" b="1"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Vaccination post exposition des contacts à risque</a:t>
            </a:r>
            <a:r>
              <a:rPr lang="fr-FR" sz="150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 de préférence avant J4 du contact à risque (jusqu’à J14) par vaccin de 3</a:t>
            </a:r>
            <a:r>
              <a:rPr lang="fr-FR" sz="1500" baseline="3000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ième</a:t>
            </a:r>
            <a:r>
              <a:rPr lang="fr-FR" sz="150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 génération  anti variolique : vaccin </a:t>
            </a:r>
            <a:r>
              <a:rPr lang="fr-FR" sz="1500" dirty="0" err="1">
                <a:solidFill>
                  <a:schemeClr val="tx2"/>
                </a:solidFill>
                <a:effectLst/>
                <a:latin typeface="Arial" panose="020B0604020202020204" pitchFamily="34" charset="0"/>
                <a:ea typeface="Times New Roman" panose="02020603050405020304" pitchFamily="18" charset="0"/>
                <a:cs typeface="Arial" panose="020B0604020202020204" pitchFamily="34" charset="0"/>
              </a:rPr>
              <a:t>Imvanex</a:t>
            </a:r>
            <a:r>
              <a:rPr lang="fr-FR" sz="150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 (ou </a:t>
            </a:r>
            <a:r>
              <a:rPr lang="fr-FR" sz="1500" dirty="0" err="1">
                <a:solidFill>
                  <a:schemeClr val="tx2"/>
                </a:solidFill>
                <a:effectLst/>
                <a:latin typeface="Arial" panose="020B0604020202020204" pitchFamily="34" charset="0"/>
                <a:ea typeface="Times New Roman" panose="02020603050405020304" pitchFamily="18" charset="0"/>
                <a:cs typeface="Arial" panose="020B0604020202020204" pitchFamily="34" charset="0"/>
              </a:rPr>
              <a:t>Jynneos</a:t>
            </a:r>
            <a:r>
              <a:rPr lang="fr-FR" sz="150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 vivant non réplicatif. Efficacité de 85%.</a:t>
            </a:r>
            <a:endParaRPr lang="fr-FR" sz="150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buFont typeface="Courier New" panose="02070309020205020404" pitchFamily="49" charset="0"/>
              <a:buChar char="o"/>
            </a:pPr>
            <a:r>
              <a:rPr lang="fr-FR" sz="150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Primo vaccination : Immunocompétent : 2 doses de 0,5 ml SC avec un intervalle d’au moins 28 jours entre les deux doses. Immunodéprimés : 3 doses de 0.5 ml SC à 28jrs d’intervalle. </a:t>
            </a:r>
            <a:endParaRPr lang="fr-FR" sz="150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buFont typeface="Courier New" panose="02070309020205020404" pitchFamily="49" charset="0"/>
              <a:buChar char="o"/>
            </a:pPr>
            <a:r>
              <a:rPr lang="fr-FR" sz="150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Pour les personnes ayant bénéficié d’une vaccination antivariolique avec un vaccin de 1ère génération avant 1980 : 1 seule dose. Un document justifiant de la vaccination et/ou une cicatrice gaufrée au point d’injection et cohérente avec une histoire de vaccination antivariolique constitue une preuve d’une vaccination antivariolique préalable. Si immunodéprimés précédemment vaccinés : 3 doses de 0.5 ml SC à 28jrs d’intervalle.</a:t>
            </a:r>
            <a:endParaRPr lang="fr-FR" sz="150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buFont typeface="Courier New" panose="02070309020205020404" pitchFamily="49" charset="0"/>
              <a:buChar char="o"/>
            </a:pPr>
            <a:r>
              <a:rPr lang="fr-FR" sz="150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Pour les mineurs (&lt; 18 ans), au cas par cas, après avis spécialisé et évaluation stricte du bénéfice-risque (immunodépression, présence de comorbidités). Consentement des parents (ou du responsable légal de l’enfant) obligatoire, et de l’adolescent le cas échéant. </a:t>
            </a:r>
            <a:r>
              <a:rPr lang="fr-FR" sz="1500" b="1"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Même schéma posologique que l’adulte.</a:t>
            </a:r>
            <a:endParaRPr lang="fr-FR" sz="150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buFont typeface="Courier New" panose="02070309020205020404" pitchFamily="49" charset="0"/>
              <a:buChar char="o"/>
            </a:pPr>
            <a:r>
              <a:rPr lang="fr-FR" sz="150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CI : grossesse et allaitement (sauf si bénéfices estimés &gt;&gt;&gt;&gt; risques), </a:t>
            </a:r>
            <a:r>
              <a:rPr lang="fr-FR" sz="150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rPr>
              <a:t>hypersensibilité à l’un des composants du vaccin ou aux résidus présents à l’état de traces (protéines de poulet, </a:t>
            </a:r>
            <a:r>
              <a:rPr lang="fr-FR" sz="1500" dirty="0" err="1">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rPr>
              <a:t>benzonase</a:t>
            </a:r>
            <a:r>
              <a:rPr lang="fr-FR" sz="150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rPr>
              <a:t>, gentamicine et ciprofloxacine).</a:t>
            </a:r>
          </a:p>
          <a:p>
            <a:pPr marL="342900" lvl="0" indent="-342900">
              <a:buFont typeface="Symbol" panose="05050102010706020507" pitchFamily="18" charset="2"/>
              <a:buChar char=""/>
            </a:pPr>
            <a:r>
              <a:rPr lang="fr-FR" sz="1500" b="1"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Ou se faire vacciner : au CEGIDD du CH de Calais</a:t>
            </a:r>
            <a:r>
              <a:rPr lang="fr-FR" sz="150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 :  RDV au </a:t>
            </a:r>
            <a:r>
              <a:rPr lang="fr-FR" sz="1500" u="sng" dirty="0">
                <a:solidFill>
                  <a:schemeClr val="tx2"/>
                </a:solidFill>
                <a:effectLst/>
                <a:latin typeface="Arial" panose="020B0604020202020204" pitchFamily="34" charset="0"/>
                <a:ea typeface="Times New Roman" panose="02020603050405020304" pitchFamily="18" charset="0"/>
                <a:cs typeface="Arial" panose="020B0604020202020204" pitchFamily="34" charset="0"/>
                <a:hlinkClick r:id="rId2"/>
              </a:rPr>
              <a:t>03 21 46 35 46</a:t>
            </a:r>
            <a:r>
              <a:rPr lang="fr-FR" sz="150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 </a:t>
            </a:r>
            <a:r>
              <a:rPr lang="fr-FR" sz="900" u="none" strike="noStrike"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fr-FR" sz="11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fr-FR" dirty="0"/>
          </a:p>
        </p:txBody>
      </p:sp>
    </p:spTree>
    <p:extLst>
      <p:ext uri="{BB962C8B-B14F-4D97-AF65-F5344CB8AC3E}">
        <p14:creationId xmlns:p14="http://schemas.microsoft.com/office/powerpoint/2010/main" val="3460352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40C81F-179C-FEC0-1F00-E992191DF94F}"/>
              </a:ext>
            </a:extLst>
          </p:cNvPr>
          <p:cNvSpPr>
            <a:spLocks noGrp="1"/>
          </p:cNvSpPr>
          <p:nvPr>
            <p:ph type="title"/>
          </p:nvPr>
        </p:nvSpPr>
        <p:spPr>
          <a:xfrm>
            <a:off x="457200" y="275772"/>
            <a:ext cx="8229600" cy="1407886"/>
          </a:xfrm>
        </p:spPr>
        <p:txBody>
          <a:bodyPr>
            <a:normAutofit fontScale="90000"/>
          </a:bodyPr>
          <a:lstStyle/>
          <a:p>
            <a:r>
              <a:rPr lang="fr-FR" sz="3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Vaccination en </a:t>
            </a:r>
            <a:r>
              <a:rPr lang="fr-FR" sz="36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pré-exposition</a:t>
            </a:r>
            <a:r>
              <a:rPr lang="fr-FR" sz="3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aux personnes à très haut risque d’exposition</a:t>
            </a:r>
            <a:br>
              <a:rPr lang="fr-FR" sz="5400" dirty="0">
                <a:effectLst/>
                <a:latin typeface="Arial" panose="020B0604020202020204" pitchFamily="34" charset="0"/>
                <a:ea typeface="Times New Roman" panose="02020603050405020304" pitchFamily="18" charset="0"/>
                <a:cs typeface="Times New Roman" panose="02020603050405020304" pitchFamily="18" charset="0"/>
              </a:rPr>
            </a:br>
            <a:endParaRPr lang="fr-FR" dirty="0"/>
          </a:p>
        </p:txBody>
      </p:sp>
      <p:sp>
        <p:nvSpPr>
          <p:cNvPr id="3" name="Espace réservé du contenu 2">
            <a:extLst>
              <a:ext uri="{FF2B5EF4-FFF2-40B4-BE49-F238E27FC236}">
                <a16:creationId xmlns:a16="http://schemas.microsoft.com/office/drawing/2014/main" id="{000F04C2-43B9-E0A2-324D-E5BF4929A811}"/>
              </a:ext>
            </a:extLst>
          </p:cNvPr>
          <p:cNvSpPr>
            <a:spLocks noGrp="1"/>
          </p:cNvSpPr>
          <p:nvPr>
            <p:ph idx="1"/>
          </p:nvPr>
        </p:nvSpPr>
        <p:spPr>
          <a:xfrm>
            <a:off x="457200" y="1299029"/>
            <a:ext cx="8229600" cy="4876800"/>
          </a:xfrm>
        </p:spPr>
        <p:txBody>
          <a:bodyPr>
            <a:normAutofit fontScale="92500"/>
          </a:bodyPr>
          <a:lstStyle/>
          <a:p>
            <a:pPr marL="0" indent="0">
              <a:buNone/>
            </a:pPr>
            <a:endParaRPr lang="fr-FR" sz="36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fr-FR" sz="240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les hommes ayant des relations sexuelles avec des hommes (HSH) rapportant des partenaires sexuels multiples </a:t>
            </a:r>
            <a:endParaRPr lang="fr-FR" sz="360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fr-FR" sz="240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les personnes trans rapportant des partenaires sexuels multiples, </a:t>
            </a:r>
            <a:endParaRPr lang="fr-FR" sz="360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fr-FR" sz="240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les personnes en situation de prostitution et les professionnels des lieux de consommation sexuelle.</a:t>
            </a:r>
            <a:r>
              <a:rPr lang="fr-FR" sz="240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fr-FR" sz="360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fr-FR" dirty="0">
                <a:solidFill>
                  <a:schemeClr val="tx2"/>
                </a:solidFill>
              </a:rPr>
              <a:t>femmes partenaires occasionnelles ou partageant le même lieu de vie que des personnes à très haut risque (ci-dessus).</a:t>
            </a:r>
          </a:p>
          <a:p>
            <a:pPr marL="342900" indent="-342900">
              <a:buFont typeface="Symbol" panose="05050102010706020507" pitchFamily="18" charset="2"/>
              <a:buChar char=""/>
            </a:pPr>
            <a:r>
              <a:rPr lang="fr-FR" dirty="0">
                <a:solidFill>
                  <a:schemeClr val="tx2"/>
                </a:solidFill>
                <a:latin typeface="Arial" panose="020B0604020202020204" pitchFamily="34" charset="0"/>
                <a:ea typeface="Times New Roman" panose="02020603050405020304" pitchFamily="18" charset="0"/>
                <a:cs typeface="Arial" panose="020B0604020202020204" pitchFamily="34" charset="0"/>
              </a:rPr>
              <a:t>Même schéma vaccinal qu’en post exposition.</a:t>
            </a:r>
          </a:p>
          <a:p>
            <a:pPr marL="342900" lvl="0" indent="-342900">
              <a:buFont typeface="Symbol" panose="05050102010706020507" pitchFamily="18" charset="2"/>
              <a:buChar char=""/>
            </a:pPr>
            <a:r>
              <a:rPr lang="fr-FR" dirty="0"/>
              <a:t>d’exposition au virus </a:t>
            </a:r>
            <a:r>
              <a:rPr lang="fr-FR" sz="2400" b="1"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Ou se faire vacciner : au CEGIDD du CH de Calais</a:t>
            </a:r>
            <a:r>
              <a:rPr lang="fr-FR" sz="240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 :  RDV au </a:t>
            </a:r>
            <a:r>
              <a:rPr lang="fr-FR" sz="2400" u="sng" dirty="0">
                <a:solidFill>
                  <a:schemeClr val="tx2"/>
                </a:solidFill>
                <a:effectLst/>
                <a:latin typeface="Arial" panose="020B0604020202020204" pitchFamily="34" charset="0"/>
                <a:ea typeface="Times New Roman" panose="02020603050405020304" pitchFamily="18" charset="0"/>
                <a:cs typeface="Arial" panose="020B0604020202020204" pitchFamily="34" charset="0"/>
                <a:hlinkClick r:id="rId2"/>
              </a:rPr>
              <a:t>03 21 46 35 46</a:t>
            </a:r>
            <a:r>
              <a:rPr lang="fr-FR" sz="240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 </a:t>
            </a:r>
            <a:endParaRPr lang="fr-FR" sz="36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50234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r>
              <a:rPr lang="fr-FR" dirty="0">
                <a:solidFill>
                  <a:schemeClr val="tx2"/>
                </a:solidFill>
              </a:rPr>
              <a:t>la HAS confirme que les vaccins de 3</a:t>
            </a:r>
            <a:r>
              <a:rPr lang="fr-FR" baseline="30000" dirty="0">
                <a:solidFill>
                  <a:schemeClr val="tx2"/>
                </a:solidFill>
              </a:rPr>
              <a:t>e</a:t>
            </a:r>
            <a:r>
              <a:rPr lang="fr-FR" dirty="0">
                <a:solidFill>
                  <a:schemeClr val="tx2"/>
                </a:solidFill>
              </a:rPr>
              <a:t> génération </a:t>
            </a:r>
            <a:r>
              <a:rPr lang="fr-FR" dirty="0" err="1">
                <a:solidFill>
                  <a:schemeClr val="tx2"/>
                </a:solidFill>
              </a:rPr>
              <a:t>Imvanex</a:t>
            </a:r>
            <a:r>
              <a:rPr lang="fr-FR" dirty="0">
                <a:solidFill>
                  <a:schemeClr val="tx2"/>
                </a:solidFill>
              </a:rPr>
              <a:t>/</a:t>
            </a:r>
            <a:r>
              <a:rPr lang="fr-FR" dirty="0" err="1">
                <a:solidFill>
                  <a:schemeClr val="tx2"/>
                </a:solidFill>
              </a:rPr>
              <a:t>Jynneos</a:t>
            </a:r>
            <a:r>
              <a:rPr lang="fr-FR" dirty="0">
                <a:solidFill>
                  <a:schemeClr val="tx2"/>
                </a:solidFill>
              </a:rPr>
              <a:t> utilisés contre </a:t>
            </a:r>
            <a:r>
              <a:rPr lang="fr-FR" i="1" dirty="0" err="1">
                <a:solidFill>
                  <a:schemeClr val="tx2"/>
                </a:solidFill>
              </a:rPr>
              <a:t>Monkeypox</a:t>
            </a:r>
            <a:r>
              <a:rPr lang="fr-FR" dirty="0">
                <a:solidFill>
                  <a:schemeClr val="tx2"/>
                </a:solidFill>
              </a:rPr>
              <a:t> conviennent aux personnes immunodéprimées et peuvent être administrés en même temps que les autres vaccins du calendrier vaccinal, y compris les vaccins Covid-19. En cas d’administration non-simultanée, un délai de 4 semaines doit être respecté uniquement avec les vaccins vivants atténués viraux (ROR, varicelle, zona, fièvre jaune).</a:t>
            </a:r>
          </a:p>
        </p:txBody>
      </p:sp>
    </p:spTree>
    <p:extLst>
      <p:ext uri="{BB962C8B-B14F-4D97-AF65-F5344CB8AC3E}">
        <p14:creationId xmlns:p14="http://schemas.microsoft.com/office/powerpoint/2010/main" val="27788936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74A7BB79-4AFF-6FE3-522C-D38AD9FEFE1B}"/>
              </a:ext>
            </a:extLst>
          </p:cNvPr>
          <p:cNvSpPr>
            <a:spLocks noGrp="1"/>
          </p:cNvSpPr>
          <p:nvPr>
            <p:ph idx="1"/>
          </p:nvPr>
        </p:nvSpPr>
        <p:spPr/>
        <p:txBody>
          <a:bodyPr/>
          <a:lstStyle/>
          <a:p>
            <a:pPr marL="342900" lvl="0" indent="-342900">
              <a:buFont typeface="Wingdings" panose="05000000000000000000" pitchFamily="2" charset="2"/>
              <a:buChar char=""/>
            </a:pPr>
            <a:r>
              <a:rPr lang="fr-FR" sz="18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Maladie à déclaration à l’ARS des cas confirmés (ou probable) : </a:t>
            </a:r>
            <a:r>
              <a:rPr lang="fr-F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Fiche de DO  (Cf annexe 3) à faxer au ou envoyer par mail </a:t>
            </a:r>
            <a:endParaRPr lang="fr-FR"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228600"/>
            <a:r>
              <a:rPr lang="fr-F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Coordonnées ARS : heures ouvrables :  03 62 72 87 87 , fax 03 62 72 88 75, mail : </a:t>
            </a:r>
            <a:r>
              <a:rPr lang="fr-FR" sz="18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2"/>
              </a:rPr>
              <a:t>ars-hdf-signal@ars.sante.fr</a:t>
            </a:r>
            <a:r>
              <a:rPr lang="fr-F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heures non ouvrables : 03 62 72 77 77 </a:t>
            </a:r>
            <a:endParaRPr lang="fr-FR"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fr-FR" dirty="0"/>
          </a:p>
        </p:txBody>
      </p:sp>
      <p:pic>
        <p:nvPicPr>
          <p:cNvPr id="5" name="Image 4">
            <a:extLst>
              <a:ext uri="{FF2B5EF4-FFF2-40B4-BE49-F238E27FC236}">
                <a16:creationId xmlns:a16="http://schemas.microsoft.com/office/drawing/2014/main" id="{38DEC494-2B12-DFF7-DBEB-D81309EC0282}"/>
              </a:ext>
            </a:extLst>
          </p:cNvPr>
          <p:cNvPicPr>
            <a:picLocks noChangeAspect="1"/>
          </p:cNvPicPr>
          <p:nvPr/>
        </p:nvPicPr>
        <p:blipFill>
          <a:blip r:embed="rId3"/>
          <a:stretch>
            <a:fillRect/>
          </a:stretch>
        </p:blipFill>
        <p:spPr>
          <a:xfrm>
            <a:off x="0" y="848032"/>
            <a:ext cx="9144000" cy="5161936"/>
          </a:xfrm>
          <a:prstGeom prst="rect">
            <a:avLst/>
          </a:prstGeom>
        </p:spPr>
      </p:pic>
    </p:spTree>
    <p:extLst>
      <p:ext uri="{BB962C8B-B14F-4D97-AF65-F5344CB8AC3E}">
        <p14:creationId xmlns:p14="http://schemas.microsoft.com/office/powerpoint/2010/main" val="15372098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C94D17B-FDE0-0A9E-E35E-F7D507507FB4}"/>
              </a:ext>
            </a:extLst>
          </p:cNvPr>
          <p:cNvPicPr>
            <a:picLocks noChangeAspect="1"/>
          </p:cNvPicPr>
          <p:nvPr/>
        </p:nvPicPr>
        <p:blipFill>
          <a:blip r:embed="rId2"/>
          <a:stretch>
            <a:fillRect/>
          </a:stretch>
        </p:blipFill>
        <p:spPr>
          <a:xfrm>
            <a:off x="944381" y="410820"/>
            <a:ext cx="7045376" cy="5861754"/>
          </a:xfrm>
          <a:prstGeom prst="rect">
            <a:avLst/>
          </a:prstGeom>
        </p:spPr>
      </p:pic>
    </p:spTree>
    <p:extLst>
      <p:ext uri="{BB962C8B-B14F-4D97-AF65-F5344CB8AC3E}">
        <p14:creationId xmlns:p14="http://schemas.microsoft.com/office/powerpoint/2010/main" val="39878194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3F2B01-79FF-8AE6-871D-C2ADF7E9C26B}"/>
              </a:ext>
            </a:extLst>
          </p:cNvPr>
          <p:cNvSpPr>
            <a:spLocks noGrp="1"/>
          </p:cNvSpPr>
          <p:nvPr>
            <p:ph type="title"/>
          </p:nvPr>
        </p:nvSpPr>
        <p:spPr>
          <a:xfrm>
            <a:off x="457200" y="272143"/>
            <a:ext cx="8229600" cy="990600"/>
          </a:xfrm>
        </p:spPr>
        <p:txBody>
          <a:bodyPr>
            <a:normAutofit fontScale="90000"/>
          </a:bodyPr>
          <a:lstStyle/>
          <a:p>
            <a:r>
              <a:rPr lang="fr-FR" b="1" dirty="0">
                <a:solidFill>
                  <a:schemeClr val="bg1"/>
                </a:solidFill>
              </a:rPr>
              <a:t>Références bibliographiques et recommandations</a:t>
            </a:r>
          </a:p>
        </p:txBody>
      </p:sp>
      <p:sp>
        <p:nvSpPr>
          <p:cNvPr id="5" name="ZoneTexte 4">
            <a:extLst>
              <a:ext uri="{FF2B5EF4-FFF2-40B4-BE49-F238E27FC236}">
                <a16:creationId xmlns:a16="http://schemas.microsoft.com/office/drawing/2014/main" id="{CC367735-4AC2-8A8C-9C13-DF8586C27E51}"/>
              </a:ext>
            </a:extLst>
          </p:cNvPr>
          <p:cNvSpPr txBox="1"/>
          <p:nvPr/>
        </p:nvSpPr>
        <p:spPr>
          <a:xfrm>
            <a:off x="159657" y="1907975"/>
            <a:ext cx="8984343" cy="4401205"/>
          </a:xfrm>
          <a:prstGeom prst="rect">
            <a:avLst/>
          </a:prstGeom>
          <a:noFill/>
        </p:spPr>
        <p:txBody>
          <a:bodyPr wrap="square">
            <a:spAutoFit/>
          </a:bodyPr>
          <a:lstStyle/>
          <a:p>
            <a:r>
              <a:rPr lang="fr-FR" sz="1400" dirty="0">
                <a:effectLst/>
                <a:latin typeface="Arial" panose="020B0604020202020204" pitchFamily="34" charset="0"/>
                <a:ea typeface="Times New Roman" panose="02020603050405020304" pitchFamily="18" charset="0"/>
                <a:cs typeface="Arial" panose="020B0604020202020204" pitchFamily="34" charset="0"/>
              </a:rPr>
              <a:t>Santé publique France. Cas de </a:t>
            </a:r>
            <a:r>
              <a:rPr lang="fr-FR" sz="1400" dirty="0" err="1">
                <a:effectLst/>
                <a:latin typeface="Arial" panose="020B0604020202020204" pitchFamily="34" charset="0"/>
                <a:ea typeface="Times New Roman" panose="02020603050405020304" pitchFamily="18" charset="0"/>
                <a:cs typeface="Arial" panose="020B0604020202020204" pitchFamily="34" charset="0"/>
              </a:rPr>
              <a:t>Monkeypox</a:t>
            </a:r>
            <a:r>
              <a:rPr lang="fr-FR" sz="1400" dirty="0">
                <a:effectLst/>
                <a:latin typeface="Arial" panose="020B0604020202020204" pitchFamily="34" charset="0"/>
                <a:ea typeface="Times New Roman" panose="02020603050405020304" pitchFamily="18" charset="0"/>
                <a:cs typeface="Arial" panose="020B0604020202020204" pitchFamily="34" charset="0"/>
              </a:rPr>
              <a:t> en Europe, définitions et conduite à tenir 08 juillet 2022.</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p>
            <a:r>
              <a:rPr lang="fr-FR" sz="1400" dirty="0">
                <a:effectLst/>
                <a:latin typeface="Arial" panose="020B0604020202020204" pitchFamily="34" charset="0"/>
                <a:ea typeface="Times New Roman" panose="02020603050405020304" pitchFamily="18" charset="0"/>
                <a:cs typeface="Times New Roman" panose="02020603050405020304" pitchFamily="18" charset="0"/>
              </a:rPr>
              <a:t>HCSP.</a:t>
            </a:r>
            <a:r>
              <a:rPr lang="fr-FR" sz="1400" dirty="0">
                <a:effectLst/>
                <a:latin typeface="Arial" panose="020B0604020202020204" pitchFamily="34" charset="0"/>
                <a:ea typeface="Times New Roman" panose="02020603050405020304" pitchFamily="18" charset="0"/>
                <a:cs typeface="Arial" panose="020B0604020202020204" pitchFamily="34" charset="0"/>
              </a:rPr>
              <a:t> Avis et rapport relatif aux mesures de prévention vis-à-vis de l’infection à </a:t>
            </a:r>
            <a:r>
              <a:rPr lang="fr-FR" sz="1400" dirty="0" err="1">
                <a:effectLst/>
                <a:latin typeface="Arial" panose="020B0604020202020204" pitchFamily="34" charset="0"/>
                <a:ea typeface="Times New Roman" panose="02020603050405020304" pitchFamily="18" charset="0"/>
                <a:cs typeface="Arial" panose="020B0604020202020204" pitchFamily="34" charset="0"/>
              </a:rPr>
              <a:t>Monkeypox</a:t>
            </a:r>
            <a:r>
              <a:rPr lang="fr-FR" sz="1400" dirty="0">
                <a:effectLst/>
                <a:latin typeface="Arial" panose="020B0604020202020204" pitchFamily="34" charset="0"/>
                <a:ea typeface="Times New Roman" panose="02020603050405020304" pitchFamily="18" charset="0"/>
                <a:cs typeface="Arial" panose="020B0604020202020204" pitchFamily="34" charset="0"/>
              </a:rPr>
              <a:t> virus 8 juillet 2022</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p>
            <a:r>
              <a:rPr lang="fr-FR" sz="1400" dirty="0">
                <a:effectLst/>
                <a:latin typeface="Arial" panose="020B0604020202020204" pitchFamily="34" charset="0"/>
                <a:ea typeface="Times New Roman" panose="02020603050405020304" pitchFamily="18" charset="0"/>
                <a:cs typeface="Arial" panose="020B0604020202020204" pitchFamily="34" charset="0"/>
              </a:rPr>
              <a:t>ANSM. Note d’information et protocole d’utilisation pour les professionnels de santé concernant le traitement par </a:t>
            </a:r>
            <a:r>
              <a:rPr lang="fr-FR" sz="1400" dirty="0" err="1">
                <a:effectLst/>
                <a:latin typeface="Arial" panose="020B0604020202020204" pitchFamily="34" charset="0"/>
                <a:ea typeface="Times New Roman" panose="02020603050405020304" pitchFamily="18" charset="0"/>
                <a:cs typeface="Arial" panose="020B0604020202020204" pitchFamily="34" charset="0"/>
              </a:rPr>
              <a:t>tecovirimat</a:t>
            </a:r>
            <a:r>
              <a:rPr lang="fr-FR" sz="1400" dirty="0">
                <a:effectLst/>
                <a:latin typeface="Arial" panose="020B0604020202020204" pitchFamily="34" charset="0"/>
                <a:ea typeface="Times New Roman" panose="02020603050405020304" pitchFamily="18" charset="0"/>
                <a:cs typeface="Arial" panose="020B0604020202020204" pitchFamily="34" charset="0"/>
              </a:rPr>
              <a:t> d’une personne infectée par le </a:t>
            </a:r>
            <a:r>
              <a:rPr lang="fr-FR" sz="1400" dirty="0" err="1">
                <a:effectLst/>
                <a:latin typeface="Arial" panose="020B0604020202020204" pitchFamily="34" charset="0"/>
                <a:ea typeface="Times New Roman" panose="02020603050405020304" pitchFamily="18" charset="0"/>
                <a:cs typeface="Arial" panose="020B0604020202020204" pitchFamily="34" charset="0"/>
              </a:rPr>
              <a:t>Monkeypox</a:t>
            </a:r>
            <a:r>
              <a:rPr lang="fr-FR" sz="1400" dirty="0">
                <a:effectLst/>
                <a:latin typeface="Arial" panose="020B0604020202020204" pitchFamily="34" charset="0"/>
                <a:ea typeface="Times New Roman" panose="02020603050405020304" pitchFamily="18" charset="0"/>
                <a:cs typeface="Arial" panose="020B0604020202020204" pitchFamily="34" charset="0"/>
              </a:rPr>
              <a:t> virus </a:t>
            </a:r>
            <a:r>
              <a:rPr lang="fr-FR" sz="1400" dirty="0" err="1">
                <a:effectLst/>
                <a:latin typeface="Arial" panose="020B0604020202020204" pitchFamily="34" charset="0"/>
                <a:ea typeface="Times New Roman" panose="02020603050405020304" pitchFamily="18" charset="0"/>
                <a:cs typeface="Arial" panose="020B0604020202020204" pitchFamily="34" charset="0"/>
              </a:rPr>
              <a:t>Tecovirimat</a:t>
            </a:r>
            <a:r>
              <a:rPr lang="fr-FR" sz="1400" dirty="0">
                <a:effectLst/>
                <a:latin typeface="Arial" panose="020B0604020202020204" pitchFamily="34" charset="0"/>
                <a:ea typeface="Times New Roman" panose="02020603050405020304" pitchFamily="18" charset="0"/>
                <a:cs typeface="Arial" panose="020B0604020202020204" pitchFamily="34" charset="0"/>
              </a:rPr>
              <a:t> (TPOXX). 29.06.22.</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p>
            <a:r>
              <a:rPr lang="fr-FR" sz="1400" dirty="0">
                <a:effectLst/>
                <a:latin typeface="Arial" panose="020B0604020202020204" pitchFamily="34" charset="0"/>
                <a:ea typeface="Times New Roman" panose="02020603050405020304" pitchFamily="18" charset="0"/>
                <a:cs typeface="Arial" panose="020B0604020202020204" pitchFamily="34" charset="0"/>
              </a:rPr>
              <a:t>DGS-URGENT N°2022_65. MONKEYPOX – EVOLUTION DE LA CONDUITE A TENIR, ELARGISSEMENT DE LA VACCINATION ET MISE A DISPOSITION DU TECOVIRIMAT.</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p>
            <a:r>
              <a:rPr lang="fr-FR" sz="1400" dirty="0" err="1">
                <a:effectLst/>
                <a:latin typeface="Arial" panose="020B0604020202020204" pitchFamily="34" charset="0"/>
                <a:ea typeface="Times New Roman" panose="02020603050405020304" pitchFamily="18" charset="0"/>
                <a:cs typeface="Arial" panose="020B0604020202020204" pitchFamily="34" charset="0"/>
              </a:rPr>
              <a:t>Coreb</a:t>
            </a:r>
            <a:r>
              <a:rPr lang="fr-FR" sz="1400" dirty="0">
                <a:effectLst/>
                <a:latin typeface="Arial" panose="020B0604020202020204" pitchFamily="34" charset="0"/>
                <a:ea typeface="Times New Roman" panose="02020603050405020304" pitchFamily="18" charset="0"/>
                <a:cs typeface="Arial" panose="020B0604020202020204" pitchFamily="34" charset="0"/>
              </a:rPr>
              <a:t> national. Infection par le  </a:t>
            </a:r>
            <a:r>
              <a:rPr lang="fr-FR" sz="1400" dirty="0" err="1">
                <a:effectLst/>
                <a:latin typeface="Arial" panose="020B0604020202020204" pitchFamily="34" charset="0"/>
                <a:ea typeface="Times New Roman" panose="02020603050405020304" pitchFamily="18" charset="0"/>
                <a:cs typeface="Arial" panose="020B0604020202020204" pitchFamily="34" charset="0"/>
              </a:rPr>
              <a:t>Monkeypox</a:t>
            </a:r>
            <a:r>
              <a:rPr lang="fr-FR" sz="1400" dirty="0">
                <a:effectLst/>
                <a:latin typeface="Arial" panose="020B0604020202020204" pitchFamily="34" charset="0"/>
                <a:ea typeface="Times New Roman" panose="02020603050405020304" pitchFamily="18" charset="0"/>
                <a:cs typeface="Arial" panose="020B0604020202020204" pitchFamily="34" charset="0"/>
              </a:rPr>
              <a:t> virus : repérer et prendre en charge un patient en France. 14.07.22</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p>
            <a:r>
              <a:rPr lang="fr-FR" sz="1400" dirty="0" err="1">
                <a:effectLst/>
                <a:latin typeface="Arial" panose="020B0604020202020204" pitchFamily="34" charset="0"/>
                <a:ea typeface="Times New Roman" panose="02020603050405020304" pitchFamily="18" charset="0"/>
                <a:cs typeface="Arial" panose="020B0604020202020204" pitchFamily="34" charset="0"/>
              </a:rPr>
              <a:t>Coreb</a:t>
            </a:r>
            <a:r>
              <a:rPr lang="fr-FR" sz="1400" dirty="0">
                <a:effectLst/>
                <a:latin typeface="Arial" panose="020B0604020202020204" pitchFamily="34" charset="0"/>
                <a:ea typeface="Times New Roman" panose="02020603050405020304" pitchFamily="18" charset="0"/>
                <a:cs typeface="Arial" panose="020B0604020202020204" pitchFamily="34" charset="0"/>
              </a:rPr>
              <a:t> national. </a:t>
            </a:r>
            <a:r>
              <a:rPr lang="fr-FR" sz="1400" dirty="0" err="1">
                <a:effectLst/>
                <a:latin typeface="Arial" panose="020B0604020202020204" pitchFamily="34" charset="0"/>
                <a:ea typeface="Times New Roman" panose="02020603050405020304" pitchFamily="18" charset="0"/>
                <a:cs typeface="Arial" panose="020B0604020202020204" pitchFamily="34" charset="0"/>
              </a:rPr>
              <a:t>Monkeypox</a:t>
            </a:r>
            <a:r>
              <a:rPr lang="fr-FR" sz="1400" dirty="0">
                <a:effectLst/>
                <a:latin typeface="Arial" panose="020B0604020202020204" pitchFamily="34" charset="0"/>
                <a:ea typeface="Times New Roman" panose="02020603050405020304" pitchFamily="18" charset="0"/>
                <a:cs typeface="Arial" panose="020B0604020202020204" pitchFamily="34" charset="0"/>
              </a:rPr>
              <a:t> virus (variole du singe) Fiche d’information au patient, après le diagnostic. 14.07.22</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p>
            <a:r>
              <a:rPr lang="fr-FR" sz="1400" dirty="0">
                <a:effectLst/>
                <a:latin typeface="Arial" panose="020B0604020202020204" pitchFamily="34" charset="0"/>
                <a:ea typeface="Times New Roman" panose="02020603050405020304" pitchFamily="18" charset="0"/>
                <a:cs typeface="Arial" panose="020B0604020202020204" pitchFamily="34" charset="0"/>
              </a:rPr>
              <a:t>HAS. Avis n°2022.0037/AC/SESPEV du 16 juin 2022 du collège de la Haute Autorité de santé relatif à la vaccination des </a:t>
            </a:r>
            <a:r>
              <a:rPr lang="fr-FR" sz="1400" dirty="0" err="1">
                <a:effectLst/>
                <a:latin typeface="Arial" panose="020B0604020202020204" pitchFamily="34" charset="0"/>
                <a:ea typeface="Times New Roman" panose="02020603050405020304" pitchFamily="18" charset="0"/>
                <a:cs typeface="Arial" panose="020B0604020202020204" pitchFamily="34" charset="0"/>
              </a:rPr>
              <a:t>primovaccinés</a:t>
            </a:r>
            <a:r>
              <a:rPr lang="fr-FR" sz="1400" dirty="0">
                <a:effectLst/>
                <a:latin typeface="Arial" panose="020B0604020202020204" pitchFamily="34" charset="0"/>
                <a:ea typeface="Times New Roman" panose="02020603050405020304" pitchFamily="18" charset="0"/>
                <a:cs typeface="Arial" panose="020B0604020202020204" pitchFamily="34" charset="0"/>
              </a:rPr>
              <a:t> et des populations pédiatriques contre le virus </a:t>
            </a:r>
            <a:r>
              <a:rPr lang="fr-FR" sz="1400" dirty="0" err="1">
                <a:effectLst/>
                <a:latin typeface="Arial" panose="020B0604020202020204" pitchFamily="34" charset="0"/>
                <a:ea typeface="Times New Roman" panose="02020603050405020304" pitchFamily="18" charset="0"/>
                <a:cs typeface="Arial" panose="020B0604020202020204" pitchFamily="34" charset="0"/>
              </a:rPr>
              <a:t>Monkeypox</a:t>
            </a:r>
            <a:r>
              <a:rPr lang="fr-FR" sz="1400" dirty="0">
                <a:effectLst/>
                <a:latin typeface="Arial" panose="020B0604020202020204" pitchFamily="34" charset="0"/>
                <a:ea typeface="Times New Roman" panose="02020603050405020304" pitchFamily="18" charset="0"/>
                <a:cs typeface="Arial" panose="020B0604020202020204" pitchFamily="34" charset="0"/>
              </a:rPr>
              <a:t>.</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p>
            <a:r>
              <a:rPr lang="fr-FR" sz="1400" dirty="0">
                <a:effectLst/>
                <a:latin typeface="Arial" panose="020B0604020202020204" pitchFamily="34" charset="0"/>
                <a:ea typeface="Times New Roman" panose="02020603050405020304" pitchFamily="18" charset="0"/>
                <a:cs typeface="Arial" panose="020B0604020202020204" pitchFamily="34" charset="0"/>
              </a:rPr>
              <a:t>HCSP. Avis et rapport relatif à la conduite à tenir autour d’un cas suspect, probable ou confirmé d’infection à </a:t>
            </a:r>
            <a:r>
              <a:rPr lang="fr-FR" sz="1400" dirty="0" err="1">
                <a:effectLst/>
                <a:latin typeface="Arial" panose="020B0604020202020204" pitchFamily="34" charset="0"/>
                <a:ea typeface="Times New Roman" panose="02020603050405020304" pitchFamily="18" charset="0"/>
                <a:cs typeface="Arial" panose="020B0604020202020204" pitchFamily="34" charset="0"/>
              </a:rPr>
              <a:t>Monkeypox</a:t>
            </a:r>
            <a:r>
              <a:rPr lang="fr-FR" sz="1400" dirty="0">
                <a:effectLst/>
                <a:latin typeface="Arial" panose="020B0604020202020204" pitchFamily="34" charset="0"/>
                <a:ea typeface="Times New Roman" panose="02020603050405020304" pitchFamily="18" charset="0"/>
                <a:cs typeface="Arial" panose="020B0604020202020204" pitchFamily="34" charset="0"/>
              </a:rPr>
              <a:t> virus. 24.05.22</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p>
            <a:r>
              <a:rPr lang="fr-FR" sz="1400" dirty="0">
                <a:effectLst/>
                <a:latin typeface="Arial" panose="020B0604020202020204" pitchFamily="34" charset="0"/>
                <a:ea typeface="Times New Roman" panose="02020603050405020304" pitchFamily="18" charset="0"/>
                <a:cs typeface="Arial" panose="020B0604020202020204" pitchFamily="34" charset="0"/>
              </a:rPr>
              <a:t>HCSP. Avis et rapport relatif à la conduite à tenir pour les cas confirmés d’infection à </a:t>
            </a:r>
            <a:r>
              <a:rPr lang="fr-FR" sz="1400" dirty="0" err="1">
                <a:effectLst/>
                <a:latin typeface="Arial" panose="020B0604020202020204" pitchFamily="34" charset="0"/>
                <a:ea typeface="Times New Roman" panose="02020603050405020304" pitchFamily="18" charset="0"/>
                <a:cs typeface="Arial" panose="020B0604020202020204" pitchFamily="34" charset="0"/>
              </a:rPr>
              <a:t>Monkeypox</a:t>
            </a:r>
            <a:r>
              <a:rPr lang="fr-FR" sz="1400" dirty="0">
                <a:effectLst/>
                <a:latin typeface="Arial" panose="020B0604020202020204" pitchFamily="34" charset="0"/>
                <a:ea typeface="Times New Roman" panose="02020603050405020304" pitchFamily="18" charset="0"/>
                <a:cs typeface="Arial" panose="020B0604020202020204" pitchFamily="34" charset="0"/>
              </a:rPr>
              <a:t> virus (MPXV) à risque de forme grave et pour les personnes contacts à risque d’infection par MPXV.9.06.22</a:t>
            </a:r>
            <a:br>
              <a:rPr lang="fr-FR" sz="1400" dirty="0">
                <a:effectLst/>
                <a:latin typeface="Arial" panose="020B0604020202020204" pitchFamily="34" charset="0"/>
                <a:ea typeface="Times New Roman" panose="02020603050405020304" pitchFamily="18" charset="0"/>
                <a:cs typeface="Arial" panose="020B0604020202020204" pitchFamily="34" charset="0"/>
              </a:rPr>
            </a:br>
            <a:r>
              <a:rPr lang="fr-FR" sz="1400" dirty="0" err="1">
                <a:effectLst/>
                <a:latin typeface="Arial" panose="020B0604020202020204" pitchFamily="34" charset="0"/>
                <a:ea typeface="Times New Roman" panose="02020603050405020304" pitchFamily="18" charset="0"/>
                <a:cs typeface="Arial" panose="020B0604020202020204" pitchFamily="34" charset="0"/>
              </a:rPr>
              <a:t>Coreb</a:t>
            </a:r>
            <a:r>
              <a:rPr lang="fr-FR" sz="1400" dirty="0">
                <a:effectLst/>
                <a:latin typeface="Arial" panose="020B0604020202020204" pitchFamily="34" charset="0"/>
                <a:ea typeface="Times New Roman" panose="02020603050405020304" pitchFamily="18" charset="0"/>
                <a:cs typeface="Arial" panose="020B0604020202020204" pitchFamily="34" charset="0"/>
              </a:rPr>
              <a:t> national. MONKEYPOX - Aide au diagnostic dermatologique et au traitement symptomatique – v. 9/06/2022</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p>
            <a:r>
              <a:rPr lang="fr-FR" sz="1400" dirty="0">
                <a:effectLst/>
                <a:latin typeface="Arial" panose="020B0604020202020204" pitchFamily="34" charset="0"/>
                <a:ea typeface="Times New Roman" panose="02020603050405020304" pitchFamily="18" charset="0"/>
                <a:cs typeface="Arial" panose="020B0604020202020204" pitchFamily="34" charset="0"/>
              </a:rPr>
              <a:t>HAS. Avis n° 2022.0034/SESPEV du 20 mai 2022 du collège de la Haute Autorité de santé relatif à la vaccination contre </a:t>
            </a:r>
            <a:r>
              <a:rPr lang="fr-FR" sz="1400" dirty="0" err="1">
                <a:effectLst/>
                <a:latin typeface="Arial" panose="020B0604020202020204" pitchFamily="34" charset="0"/>
                <a:ea typeface="Times New Roman" panose="02020603050405020304" pitchFamily="18" charset="0"/>
                <a:cs typeface="Arial" panose="020B0604020202020204" pitchFamily="34" charset="0"/>
              </a:rPr>
              <a:t>Monkeypox</a:t>
            </a:r>
            <a:r>
              <a:rPr lang="fr-FR" sz="1400" dirty="0">
                <a:effectLst/>
                <a:latin typeface="Arial" panose="020B0604020202020204" pitchFamily="34" charset="0"/>
                <a:ea typeface="Times New Roman" panose="02020603050405020304" pitchFamily="18" charset="0"/>
                <a:cs typeface="Arial" panose="020B0604020202020204" pitchFamily="34" charset="0"/>
              </a:rPr>
              <a:t>.</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p>
            <a:r>
              <a:rPr lang="fr-FR" sz="1400" dirty="0">
                <a:effectLst/>
                <a:latin typeface="Arial" panose="020B0604020202020204" pitchFamily="34" charset="0"/>
                <a:ea typeface="Times New Roman" panose="02020603050405020304" pitchFamily="18" charset="0"/>
                <a:cs typeface="Arial" panose="020B0604020202020204" pitchFamily="34" charset="0"/>
              </a:rPr>
              <a:t>HAS. Avis n°2022.0037/AC/SESPEV du 16 juin 2022 du collège de la Haute Autorité de santé relatif à la vaccination des </a:t>
            </a:r>
            <a:r>
              <a:rPr lang="fr-FR" sz="1400" dirty="0" err="1">
                <a:effectLst/>
                <a:latin typeface="Arial" panose="020B0604020202020204" pitchFamily="34" charset="0"/>
                <a:ea typeface="Times New Roman" panose="02020603050405020304" pitchFamily="18" charset="0"/>
                <a:cs typeface="Arial" panose="020B0604020202020204" pitchFamily="34" charset="0"/>
              </a:rPr>
              <a:t>primovaccinés</a:t>
            </a:r>
            <a:r>
              <a:rPr lang="fr-FR" sz="1400" dirty="0">
                <a:effectLst/>
                <a:latin typeface="Arial" panose="020B0604020202020204" pitchFamily="34" charset="0"/>
                <a:ea typeface="Times New Roman" panose="02020603050405020304" pitchFamily="18" charset="0"/>
                <a:cs typeface="Arial" panose="020B0604020202020204" pitchFamily="34" charset="0"/>
              </a:rPr>
              <a:t> et des populations pédiatriques contre le virus </a:t>
            </a:r>
            <a:r>
              <a:rPr lang="fr-FR" sz="1400" dirty="0" err="1">
                <a:effectLst/>
                <a:latin typeface="Arial" panose="020B0604020202020204" pitchFamily="34" charset="0"/>
                <a:ea typeface="Times New Roman" panose="02020603050405020304" pitchFamily="18" charset="0"/>
                <a:cs typeface="Arial" panose="020B0604020202020204" pitchFamily="34" charset="0"/>
              </a:rPr>
              <a:t>Monkeypox</a:t>
            </a:r>
            <a:r>
              <a:rPr lang="fr-FR" sz="1400" dirty="0">
                <a:effectLst/>
                <a:latin typeface="Arial" panose="020B0604020202020204" pitchFamily="34" charset="0"/>
                <a:ea typeface="Times New Roman" panose="02020603050405020304" pitchFamily="18" charset="0"/>
                <a:cs typeface="Arial" panose="020B0604020202020204" pitchFamily="34" charset="0"/>
              </a:rPr>
              <a:t>   </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723981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8F35E0-9C1E-4861-6AC1-C1928D911C27}"/>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8EBE3937-6BE5-F016-5836-C583C74E3BD5}"/>
              </a:ext>
            </a:extLst>
          </p:cNvPr>
          <p:cNvSpPr>
            <a:spLocks noGrp="1"/>
          </p:cNvSpPr>
          <p:nvPr>
            <p:ph idx="1"/>
          </p:nvPr>
        </p:nvSpPr>
        <p:spPr/>
        <p:txBody>
          <a:bodyPr/>
          <a:lstStyle/>
          <a:p>
            <a:endParaRPr lang="fr-FR"/>
          </a:p>
        </p:txBody>
      </p:sp>
      <p:pic>
        <p:nvPicPr>
          <p:cNvPr id="5" name="Image 4">
            <a:extLst>
              <a:ext uri="{FF2B5EF4-FFF2-40B4-BE49-F238E27FC236}">
                <a16:creationId xmlns:a16="http://schemas.microsoft.com/office/drawing/2014/main" id="{0DC04904-9817-EA47-7480-1F82288750F7}"/>
              </a:ext>
            </a:extLst>
          </p:cNvPr>
          <p:cNvPicPr>
            <a:picLocks noChangeAspect="1"/>
          </p:cNvPicPr>
          <p:nvPr/>
        </p:nvPicPr>
        <p:blipFill>
          <a:blip r:embed="rId2"/>
          <a:stretch>
            <a:fillRect/>
          </a:stretch>
        </p:blipFill>
        <p:spPr>
          <a:xfrm>
            <a:off x="342869" y="1171558"/>
            <a:ext cx="8458262" cy="4514883"/>
          </a:xfrm>
          <a:prstGeom prst="rect">
            <a:avLst/>
          </a:prstGeom>
        </p:spPr>
      </p:pic>
    </p:spTree>
    <p:extLst>
      <p:ext uri="{BB962C8B-B14F-4D97-AF65-F5344CB8AC3E}">
        <p14:creationId xmlns:p14="http://schemas.microsoft.com/office/powerpoint/2010/main" val="14522166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02AC6F1-AC08-C34F-34D1-6D2ECFF8F88E}"/>
              </a:ext>
            </a:extLst>
          </p:cNvPr>
          <p:cNvPicPr>
            <a:picLocks noChangeAspect="1"/>
          </p:cNvPicPr>
          <p:nvPr/>
        </p:nvPicPr>
        <p:blipFill>
          <a:blip r:embed="rId2"/>
          <a:stretch>
            <a:fillRect/>
          </a:stretch>
        </p:blipFill>
        <p:spPr>
          <a:xfrm>
            <a:off x="371444" y="911208"/>
            <a:ext cx="8401111" cy="4629184"/>
          </a:xfrm>
          <a:prstGeom prst="rect">
            <a:avLst/>
          </a:prstGeom>
        </p:spPr>
      </p:pic>
    </p:spTree>
    <p:extLst>
      <p:ext uri="{BB962C8B-B14F-4D97-AF65-F5344CB8AC3E}">
        <p14:creationId xmlns:p14="http://schemas.microsoft.com/office/powerpoint/2010/main" val="24658897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C3A42A93-D5AE-E2AF-ADA6-26C1775E6D94}"/>
              </a:ext>
            </a:extLst>
          </p:cNvPr>
          <p:cNvSpPr txBox="1">
            <a:spLocks/>
          </p:cNvSpPr>
          <p:nvPr/>
        </p:nvSpPr>
        <p:spPr>
          <a:xfrm>
            <a:off x="569685" y="3429000"/>
            <a:ext cx="8004629" cy="2971801"/>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fr-FR" dirty="0">
                <a:solidFill>
                  <a:schemeClr val="tx2"/>
                </a:solidFill>
                <a:latin typeface="Calibri" panose="020F0502020204030204" pitchFamily="34" charset="0"/>
                <a:cs typeface="Calibri" panose="020F0502020204030204" pitchFamily="34" charset="0"/>
              </a:rPr>
              <a:t>Au 29 novembre 2022  :  </a:t>
            </a:r>
            <a:r>
              <a:rPr lang="fr-FR" dirty="0">
                <a:solidFill>
                  <a:schemeClr val="tx2"/>
                </a:solidFill>
              </a:rPr>
              <a:t>4 109 </a:t>
            </a:r>
            <a:r>
              <a:rPr lang="fr-FR" dirty="0">
                <a:solidFill>
                  <a:schemeClr val="tx2"/>
                </a:solidFill>
                <a:latin typeface="Calibri" panose="020F0502020204030204" pitchFamily="34" charset="0"/>
                <a:cs typeface="Calibri" panose="020F0502020204030204" pitchFamily="34" charset="0"/>
              </a:rPr>
              <a:t>cas confirmés ont été recensés en France. </a:t>
            </a:r>
          </a:p>
          <a:p>
            <a:r>
              <a:rPr lang="fr-FR" dirty="0">
                <a:solidFill>
                  <a:schemeClr val="tx2"/>
                </a:solidFill>
              </a:rPr>
              <a:t>2 500 </a:t>
            </a:r>
            <a:r>
              <a:rPr lang="fr-FR" dirty="0">
                <a:solidFill>
                  <a:schemeClr val="tx2"/>
                </a:solidFill>
                <a:latin typeface="Calibri" panose="020F0502020204030204" pitchFamily="34" charset="0"/>
                <a:cs typeface="Calibri" panose="020F0502020204030204" pitchFamily="34" charset="0"/>
              </a:rPr>
              <a:t>cas en Ile-de-France &gt;&gt;&gt;&gt;196 dans les Hauts-de-France</a:t>
            </a:r>
          </a:p>
          <a:p>
            <a:r>
              <a:rPr lang="fr-FR" dirty="0">
                <a:solidFill>
                  <a:schemeClr val="tx2"/>
                </a:solidFill>
                <a:latin typeface="Calibri" panose="020F0502020204030204" pitchFamily="34" charset="0"/>
                <a:cs typeface="Calibri" panose="020F0502020204030204" pitchFamily="34" charset="0"/>
              </a:rPr>
              <a:t>Tous les cas recensés à ce jour sont des adultes de sexe masculin, sauf </a:t>
            </a:r>
            <a:r>
              <a:rPr lang="fr-FR" dirty="0">
                <a:solidFill>
                  <a:schemeClr val="tx2"/>
                </a:solidFill>
              </a:rPr>
              <a:t>111</a:t>
            </a:r>
            <a:r>
              <a:rPr lang="fr-FR" dirty="0">
                <a:solidFill>
                  <a:schemeClr val="tx2"/>
                </a:solidFill>
                <a:latin typeface="Calibri" panose="020F0502020204030204" pitchFamily="34" charset="0"/>
                <a:cs typeface="Calibri" panose="020F0502020204030204" pitchFamily="34" charset="0"/>
              </a:rPr>
              <a:t> adultes de sexe féminin et 13 enfants. Les cas adultes ont un âge médian de 36 ans </a:t>
            </a:r>
          </a:p>
          <a:p>
            <a:endParaRPr lang="fr-FR" dirty="0"/>
          </a:p>
        </p:txBody>
      </p:sp>
      <p:sp>
        <p:nvSpPr>
          <p:cNvPr id="4" name="ZoneTexte 3">
            <a:extLst>
              <a:ext uri="{FF2B5EF4-FFF2-40B4-BE49-F238E27FC236}">
                <a16:creationId xmlns:a16="http://schemas.microsoft.com/office/drawing/2014/main" id="{9F6E5B8B-FBAD-6FB8-72BF-29A3ED7A49A6}"/>
              </a:ext>
            </a:extLst>
          </p:cNvPr>
          <p:cNvSpPr txBox="1"/>
          <p:nvPr/>
        </p:nvSpPr>
        <p:spPr>
          <a:xfrm>
            <a:off x="319314" y="362857"/>
            <a:ext cx="4041441" cy="954107"/>
          </a:xfrm>
          <a:prstGeom prst="rect">
            <a:avLst/>
          </a:prstGeom>
          <a:noFill/>
        </p:spPr>
        <p:txBody>
          <a:bodyPr wrap="square" rtlCol="0">
            <a:spAutoFit/>
          </a:bodyPr>
          <a:lstStyle/>
          <a:p>
            <a:pPr algn="ctr"/>
            <a:r>
              <a:rPr lang="fr-FR" sz="2800" b="1" dirty="0">
                <a:solidFill>
                  <a:schemeClr val="bg1"/>
                </a:solidFill>
                <a:latin typeface="+mj-lt"/>
              </a:rPr>
              <a:t>Points hebdomadaires épidémiologiques SPF</a:t>
            </a:r>
          </a:p>
        </p:txBody>
      </p:sp>
      <p:pic>
        <p:nvPicPr>
          <p:cNvPr id="8" name="Image 7"/>
          <p:cNvPicPr>
            <a:picLocks noChangeAspect="1"/>
          </p:cNvPicPr>
          <p:nvPr/>
        </p:nvPicPr>
        <p:blipFill>
          <a:blip r:embed="rId2"/>
          <a:stretch>
            <a:fillRect/>
          </a:stretch>
        </p:blipFill>
        <p:spPr>
          <a:xfrm>
            <a:off x="182195" y="1419336"/>
            <a:ext cx="2910326" cy="1936872"/>
          </a:xfrm>
          <a:prstGeom prst="rect">
            <a:avLst/>
          </a:prstGeom>
        </p:spPr>
      </p:pic>
      <p:pic>
        <p:nvPicPr>
          <p:cNvPr id="9" name="Image 8"/>
          <p:cNvPicPr>
            <a:picLocks noChangeAspect="1"/>
          </p:cNvPicPr>
          <p:nvPr/>
        </p:nvPicPr>
        <p:blipFill>
          <a:blip r:embed="rId3"/>
          <a:stretch>
            <a:fillRect/>
          </a:stretch>
        </p:blipFill>
        <p:spPr>
          <a:xfrm>
            <a:off x="4767209" y="130994"/>
            <a:ext cx="4266819" cy="3169636"/>
          </a:xfrm>
          <a:prstGeom prst="rect">
            <a:avLst/>
          </a:prstGeom>
        </p:spPr>
      </p:pic>
    </p:spTree>
    <p:extLst>
      <p:ext uri="{BB962C8B-B14F-4D97-AF65-F5344CB8AC3E}">
        <p14:creationId xmlns:p14="http://schemas.microsoft.com/office/powerpoint/2010/main" val="29664469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7119AB-56D7-E6DC-D3C4-C3FA7CF88512}"/>
              </a:ext>
            </a:extLst>
          </p:cNvPr>
          <p:cNvSpPr>
            <a:spLocks noGrp="1"/>
          </p:cNvSpPr>
          <p:nvPr>
            <p:ph type="title"/>
          </p:nvPr>
        </p:nvSpPr>
        <p:spPr>
          <a:xfrm>
            <a:off x="224972" y="166568"/>
            <a:ext cx="8229600" cy="990600"/>
          </a:xfrm>
        </p:spPr>
        <p:txBody>
          <a:bodyPr>
            <a:normAutofit fontScale="90000"/>
          </a:bodyPr>
          <a:lstStyle/>
          <a:p>
            <a:r>
              <a:rPr lang="fr-FR" b="1" dirty="0">
                <a:solidFill>
                  <a:schemeClr val="bg1"/>
                </a:solidFill>
              </a:rPr>
              <a:t>WHO : point au 12.12.22 : 82 628 cas 65 décès </a:t>
            </a:r>
          </a:p>
        </p:txBody>
      </p:sp>
      <p:pic>
        <p:nvPicPr>
          <p:cNvPr id="4" name="Image 3">
            <a:extLst>
              <a:ext uri="{FF2B5EF4-FFF2-40B4-BE49-F238E27FC236}">
                <a16:creationId xmlns:a16="http://schemas.microsoft.com/office/drawing/2014/main" id="{A276C670-5F7B-D49D-AB7F-97014D3F1AFE}"/>
              </a:ext>
            </a:extLst>
          </p:cNvPr>
          <p:cNvPicPr>
            <a:picLocks noChangeAspect="1"/>
          </p:cNvPicPr>
          <p:nvPr/>
        </p:nvPicPr>
        <p:blipFill>
          <a:blip r:embed="rId3"/>
          <a:stretch>
            <a:fillRect/>
          </a:stretch>
        </p:blipFill>
        <p:spPr>
          <a:xfrm>
            <a:off x="912786" y="5548085"/>
            <a:ext cx="7115227" cy="1228734"/>
          </a:xfrm>
          <a:prstGeom prst="rect">
            <a:avLst/>
          </a:prstGeom>
        </p:spPr>
      </p:pic>
      <p:pic>
        <p:nvPicPr>
          <p:cNvPr id="3" name="Image 2"/>
          <p:cNvPicPr>
            <a:picLocks noChangeAspect="1"/>
          </p:cNvPicPr>
          <p:nvPr/>
        </p:nvPicPr>
        <p:blipFill>
          <a:blip r:embed="rId4"/>
          <a:stretch>
            <a:fillRect/>
          </a:stretch>
        </p:blipFill>
        <p:spPr>
          <a:xfrm>
            <a:off x="552450" y="1176337"/>
            <a:ext cx="8039100" cy="4505325"/>
          </a:xfrm>
          <a:prstGeom prst="rect">
            <a:avLst/>
          </a:prstGeom>
        </p:spPr>
      </p:pic>
    </p:spTree>
    <p:extLst>
      <p:ext uri="{BB962C8B-B14F-4D97-AF65-F5344CB8AC3E}">
        <p14:creationId xmlns:p14="http://schemas.microsoft.com/office/powerpoint/2010/main" val="18987167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3"/>
          <a:stretch>
            <a:fillRect/>
          </a:stretch>
        </p:blipFill>
        <p:spPr>
          <a:xfrm>
            <a:off x="1390650" y="1552575"/>
            <a:ext cx="6276975" cy="3664184"/>
          </a:xfrm>
          <a:prstGeom prst="rect">
            <a:avLst/>
          </a:prstGeom>
        </p:spPr>
      </p:pic>
    </p:spTree>
    <p:extLst>
      <p:ext uri="{BB962C8B-B14F-4D97-AF65-F5344CB8AC3E}">
        <p14:creationId xmlns:p14="http://schemas.microsoft.com/office/powerpoint/2010/main" val="31605228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8D4CE67-956B-FA34-FBD9-7328807605C6}"/>
              </a:ext>
            </a:extLst>
          </p:cNvPr>
          <p:cNvPicPr>
            <a:picLocks noChangeAspect="1"/>
          </p:cNvPicPr>
          <p:nvPr/>
        </p:nvPicPr>
        <p:blipFill>
          <a:blip r:embed="rId2"/>
          <a:stretch>
            <a:fillRect/>
          </a:stretch>
        </p:blipFill>
        <p:spPr>
          <a:xfrm>
            <a:off x="361919" y="1282910"/>
            <a:ext cx="8420162" cy="4524408"/>
          </a:xfrm>
          <a:prstGeom prst="rect">
            <a:avLst/>
          </a:prstGeom>
        </p:spPr>
      </p:pic>
    </p:spTree>
    <p:extLst>
      <p:ext uri="{BB962C8B-B14F-4D97-AF65-F5344CB8AC3E}">
        <p14:creationId xmlns:p14="http://schemas.microsoft.com/office/powerpoint/2010/main" val="50946660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té">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té">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Clarté.thmx</Template>
  <TotalTime>2240</TotalTime>
  <Words>1738</Words>
  <Application>Microsoft Office PowerPoint</Application>
  <PresentationFormat>Affichage à l'écran (4:3)</PresentationFormat>
  <Paragraphs>99</Paragraphs>
  <Slides>35</Slides>
  <Notes>4</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35</vt:i4>
      </vt:variant>
    </vt:vector>
  </HeadingPairs>
  <TitlesOfParts>
    <vt:vector size="42" baseType="lpstr">
      <vt:lpstr>Arial</vt:lpstr>
      <vt:lpstr>Calibri</vt:lpstr>
      <vt:lpstr>Courier New</vt:lpstr>
      <vt:lpstr>Symbol</vt:lpstr>
      <vt:lpstr>Times New Roman</vt:lpstr>
      <vt:lpstr>Wingdings</vt:lpstr>
      <vt:lpstr>Clarté</vt:lpstr>
      <vt:lpstr>Point d’information au 13.12.22 </vt:lpstr>
      <vt:lpstr>ORTHOPOXVIROSE SIMIENNE/MONKEYPOX VIRUS</vt:lpstr>
      <vt:lpstr>ORTHOPOXVIROSE SIMIENNE/MONKEYPOX VIRUS</vt:lpstr>
      <vt:lpstr>Présentation PowerPoint</vt:lpstr>
      <vt:lpstr>Présentation PowerPoint</vt:lpstr>
      <vt:lpstr>Présentation PowerPoint</vt:lpstr>
      <vt:lpstr>WHO : point au 12.12.22 : 82 628 cas 65 décès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Parcours de soins : du diagnostic à la PEC…</vt:lpstr>
      <vt:lpstr>Présentation PowerPoint</vt:lpstr>
      <vt:lpstr>Présentation PowerPoint</vt:lpstr>
      <vt:lpstr>Présentation PowerPoint</vt:lpstr>
      <vt:lpstr>Levée d’isolement :</vt:lpstr>
      <vt:lpstr>Présentation PowerPoint</vt:lpstr>
      <vt:lpstr>Vaccination post exposition </vt:lpstr>
      <vt:lpstr>Vaccination post exposition </vt:lpstr>
      <vt:lpstr>Vaccination en pré-exposition aux personnes à très haut risque d’exposition </vt:lpstr>
      <vt:lpstr>Présentation PowerPoint</vt:lpstr>
      <vt:lpstr>Présentation PowerPoint</vt:lpstr>
      <vt:lpstr>Présentation PowerPoint</vt:lpstr>
      <vt:lpstr>Références bibliographiques et recommandations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marie charlotte chopin</dc:creator>
  <cp:lastModifiedBy>Marie Charlotte Chopin</cp:lastModifiedBy>
  <cp:revision>237</cp:revision>
  <dcterms:created xsi:type="dcterms:W3CDTF">2018-09-30T08:48:16Z</dcterms:created>
  <dcterms:modified xsi:type="dcterms:W3CDTF">2022-12-13T21:03:51Z</dcterms:modified>
</cp:coreProperties>
</file>