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6" r:id="rId3"/>
    <p:sldId id="277" r:id="rId4"/>
    <p:sldId id="278" r:id="rId5"/>
    <p:sldId id="292" r:id="rId6"/>
    <p:sldId id="279" r:id="rId7"/>
    <p:sldId id="257" r:id="rId8"/>
    <p:sldId id="263" r:id="rId9"/>
    <p:sldId id="264" r:id="rId10"/>
    <p:sldId id="265" r:id="rId11"/>
    <p:sldId id="258" r:id="rId12"/>
    <p:sldId id="266" r:id="rId13"/>
    <p:sldId id="259" r:id="rId14"/>
    <p:sldId id="289" r:id="rId15"/>
    <p:sldId id="260" r:id="rId16"/>
    <p:sldId id="267" r:id="rId17"/>
    <p:sldId id="268" r:id="rId18"/>
    <p:sldId id="261" r:id="rId19"/>
    <p:sldId id="262" r:id="rId20"/>
    <p:sldId id="269" r:id="rId21"/>
    <p:sldId id="280" r:id="rId22"/>
    <p:sldId id="290" r:id="rId23"/>
    <p:sldId id="270" r:id="rId24"/>
    <p:sldId id="271" r:id="rId25"/>
    <p:sldId id="272" r:id="rId26"/>
    <p:sldId id="281" r:id="rId27"/>
    <p:sldId id="282" r:id="rId28"/>
    <p:sldId id="273" r:id="rId29"/>
    <p:sldId id="274" r:id="rId30"/>
    <p:sldId id="283" r:id="rId31"/>
    <p:sldId id="284" r:id="rId32"/>
    <p:sldId id="291" r:id="rId33"/>
    <p:sldId id="285" r:id="rId34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837CD-2BFA-4F93-BB1E-0E8D2004B33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413027A-63CD-4F7E-A3F2-BE90A6564A64}">
      <dgm:prSet phldrT="[Texte]"/>
      <dgm:spPr/>
      <dgm:t>
        <a:bodyPr/>
        <a:lstStyle/>
        <a:p>
          <a:r>
            <a:rPr lang="fr-FR" b="1" dirty="0" smtClean="0"/>
            <a:t>1 coordinatrice  Assistante  en santé au travail </a:t>
          </a:r>
          <a:r>
            <a:rPr lang="fr-FR" b="1" dirty="0" err="1" smtClean="0"/>
            <a:t>référente</a:t>
          </a:r>
          <a:r>
            <a:rPr lang="fr-FR" b="1" dirty="0" smtClean="0"/>
            <a:t>  </a:t>
          </a:r>
          <a:r>
            <a:rPr lang="fr-FR" b="1" dirty="0" smtClean="0">
              <a:solidFill>
                <a:schemeClr val="bg2">
                  <a:lumMod val="25000"/>
                </a:schemeClr>
              </a:solidFill>
            </a:rPr>
            <a:t>Nadège FONTAINE</a:t>
          </a:r>
          <a:endParaRPr lang="fr-FR" b="1" dirty="0">
            <a:solidFill>
              <a:schemeClr val="bg2">
                <a:lumMod val="25000"/>
              </a:schemeClr>
            </a:solidFill>
          </a:endParaRPr>
        </a:p>
      </dgm:t>
    </dgm:pt>
    <dgm:pt modelId="{8A09A782-E04A-42EC-BE03-4EB362A3BE65}" type="parTrans" cxnId="{D5B6CE8A-CEFD-47C4-98CE-519A2794F82C}">
      <dgm:prSet/>
      <dgm:spPr/>
      <dgm:t>
        <a:bodyPr/>
        <a:lstStyle/>
        <a:p>
          <a:endParaRPr lang="fr-FR"/>
        </a:p>
      </dgm:t>
    </dgm:pt>
    <dgm:pt modelId="{7E11144B-56B4-4D2A-979B-6B889B83AF27}" type="sibTrans" cxnId="{D5B6CE8A-CEFD-47C4-98CE-519A2794F82C}">
      <dgm:prSet/>
      <dgm:spPr/>
      <dgm:t>
        <a:bodyPr/>
        <a:lstStyle/>
        <a:p>
          <a:endParaRPr lang="fr-FR"/>
        </a:p>
      </dgm:t>
    </dgm:pt>
    <dgm:pt modelId="{788CB27A-A279-41DC-A9F3-2CCA2C0599F0}">
      <dgm:prSet phldrT="[Texte]"/>
      <dgm:spPr/>
      <dgm:t>
        <a:bodyPr/>
        <a:lstStyle/>
        <a:p>
          <a:r>
            <a:rPr lang="fr-FR" b="1" dirty="0" smtClean="0"/>
            <a:t>1 </a:t>
          </a:r>
          <a:r>
            <a:rPr lang="fr-FR" b="1" dirty="0" err="1" smtClean="0"/>
            <a:t>référente</a:t>
          </a:r>
          <a:r>
            <a:rPr lang="fr-FR" b="1" dirty="0" smtClean="0"/>
            <a:t> Boulogne sur mer          </a:t>
          </a:r>
        </a:p>
        <a:p>
          <a:r>
            <a:rPr lang="fr-FR" b="1" dirty="0" smtClean="0"/>
            <a:t> </a:t>
          </a:r>
          <a:r>
            <a:rPr lang="fr-FR" b="1" dirty="0" smtClean="0">
              <a:solidFill>
                <a:schemeClr val="bg2">
                  <a:lumMod val="25000"/>
                </a:schemeClr>
              </a:solidFill>
            </a:rPr>
            <a:t>Anne BALDONI</a:t>
          </a:r>
          <a:endParaRPr lang="fr-FR" b="1" dirty="0">
            <a:solidFill>
              <a:schemeClr val="bg2">
                <a:lumMod val="25000"/>
              </a:schemeClr>
            </a:solidFill>
          </a:endParaRPr>
        </a:p>
      </dgm:t>
    </dgm:pt>
    <dgm:pt modelId="{85407491-94D1-4F29-BEC3-A5664E7634B9}" type="parTrans" cxnId="{18B86BE1-02E2-4F20-B7B5-4DA243AEC962}">
      <dgm:prSet/>
      <dgm:spPr/>
      <dgm:t>
        <a:bodyPr/>
        <a:lstStyle/>
        <a:p>
          <a:endParaRPr lang="fr-FR"/>
        </a:p>
      </dgm:t>
    </dgm:pt>
    <dgm:pt modelId="{44FB7D5B-8A5E-4D00-B1DF-5F221143A6F4}" type="sibTrans" cxnId="{18B86BE1-02E2-4F20-B7B5-4DA243AEC962}">
      <dgm:prSet/>
      <dgm:spPr/>
      <dgm:t>
        <a:bodyPr/>
        <a:lstStyle/>
        <a:p>
          <a:endParaRPr lang="fr-FR"/>
        </a:p>
      </dgm:t>
    </dgm:pt>
    <dgm:pt modelId="{A7B71FE6-0686-4B54-A93E-A6F5A81CFE04}">
      <dgm:prSet phldrT="[Texte]"/>
      <dgm:spPr/>
      <dgm:t>
        <a:bodyPr/>
        <a:lstStyle/>
        <a:p>
          <a:r>
            <a:rPr lang="fr-FR" b="1" dirty="0" smtClean="0"/>
            <a:t>1 </a:t>
          </a:r>
          <a:r>
            <a:rPr lang="fr-FR" b="1" dirty="0" err="1" smtClean="0"/>
            <a:t>référente</a:t>
          </a:r>
          <a:r>
            <a:rPr lang="fr-FR" b="1" dirty="0" smtClean="0"/>
            <a:t> Calais  </a:t>
          </a:r>
        </a:p>
        <a:p>
          <a:r>
            <a:rPr lang="fr-FR" b="1" dirty="0" smtClean="0">
              <a:solidFill>
                <a:schemeClr val="bg2">
                  <a:lumMod val="25000"/>
                </a:schemeClr>
              </a:solidFill>
            </a:rPr>
            <a:t>Dolorès BAROIS</a:t>
          </a:r>
          <a:endParaRPr lang="fr-FR" b="1" dirty="0">
            <a:solidFill>
              <a:schemeClr val="bg2">
                <a:lumMod val="25000"/>
              </a:schemeClr>
            </a:solidFill>
          </a:endParaRPr>
        </a:p>
      </dgm:t>
    </dgm:pt>
    <dgm:pt modelId="{69C65DA8-B709-4511-973D-6AE10F1156B8}" type="parTrans" cxnId="{DB5718BC-0681-4596-9A68-A3746724106B}">
      <dgm:prSet/>
      <dgm:spPr/>
      <dgm:t>
        <a:bodyPr/>
        <a:lstStyle/>
        <a:p>
          <a:endParaRPr lang="fr-FR"/>
        </a:p>
      </dgm:t>
    </dgm:pt>
    <dgm:pt modelId="{BDF5AB9F-6DD0-481E-8003-5A1B73CD8470}" type="sibTrans" cxnId="{DB5718BC-0681-4596-9A68-A3746724106B}">
      <dgm:prSet/>
      <dgm:spPr/>
      <dgm:t>
        <a:bodyPr/>
        <a:lstStyle/>
        <a:p>
          <a:endParaRPr lang="fr-FR"/>
        </a:p>
      </dgm:t>
    </dgm:pt>
    <dgm:pt modelId="{5C72B6B2-E79F-44F6-9FA9-A053E14FCC4F}">
      <dgm:prSet/>
      <dgm:spPr/>
      <dgm:t>
        <a:bodyPr/>
        <a:lstStyle/>
        <a:p>
          <a:r>
            <a:rPr lang="fr-FR" b="1" dirty="0" smtClean="0"/>
            <a:t>1 </a:t>
          </a:r>
          <a:r>
            <a:rPr lang="fr-FR" b="1" dirty="0" err="1" smtClean="0"/>
            <a:t>référente</a:t>
          </a:r>
          <a:r>
            <a:rPr lang="fr-FR" b="1" dirty="0" smtClean="0"/>
            <a:t> Montreuil    </a:t>
          </a:r>
          <a:r>
            <a:rPr lang="fr-FR" b="1" dirty="0" smtClean="0">
              <a:solidFill>
                <a:schemeClr val="bg2">
                  <a:lumMod val="25000"/>
                </a:schemeClr>
              </a:solidFill>
            </a:rPr>
            <a:t>Frédérique MAILLART</a:t>
          </a:r>
          <a:endParaRPr lang="fr-FR" b="1" dirty="0">
            <a:solidFill>
              <a:schemeClr val="bg2">
                <a:lumMod val="25000"/>
              </a:schemeClr>
            </a:solidFill>
          </a:endParaRPr>
        </a:p>
      </dgm:t>
    </dgm:pt>
    <dgm:pt modelId="{2E782653-1B5D-490C-B66F-D964AE8188D5}" type="parTrans" cxnId="{D93CA649-35A2-49FE-A215-B53A6BB2DC61}">
      <dgm:prSet/>
      <dgm:spPr/>
      <dgm:t>
        <a:bodyPr/>
        <a:lstStyle/>
        <a:p>
          <a:endParaRPr lang="fr-FR"/>
        </a:p>
      </dgm:t>
    </dgm:pt>
    <dgm:pt modelId="{48B597DA-F287-42DA-ADFE-AA4A9BAF2B7C}" type="sibTrans" cxnId="{D93CA649-35A2-49FE-A215-B53A6BB2DC61}">
      <dgm:prSet/>
      <dgm:spPr/>
      <dgm:t>
        <a:bodyPr/>
        <a:lstStyle/>
        <a:p>
          <a:endParaRPr lang="fr-FR"/>
        </a:p>
      </dgm:t>
    </dgm:pt>
    <dgm:pt modelId="{09607FC5-272B-4A78-B037-99FE6027744D}" type="pres">
      <dgm:prSet presAssocID="{82E837CD-2BFA-4F93-BB1E-0E8D2004B3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CF38918-B9E1-4BB7-9FDD-7680FE1DD269}" type="pres">
      <dgm:prSet presAssocID="{3413027A-63CD-4F7E-A3F2-BE90A6564A64}" presName="node" presStyleLbl="node1" presStyleIdx="0" presStyleCnt="4" custScaleX="180119" custLinFactNeighborX="74472" custLinFactNeighborY="-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950823-D6B2-417B-A5EC-A4692E3A1829}" type="pres">
      <dgm:prSet presAssocID="{7E11144B-56B4-4D2A-979B-6B889B83AF27}" presName="sibTrans" presStyleCnt="0"/>
      <dgm:spPr/>
    </dgm:pt>
    <dgm:pt modelId="{20AA6489-C5E3-4D32-9592-B1D30DD22CF2}" type="pres">
      <dgm:prSet presAssocID="{5C72B6B2-E79F-44F6-9FA9-A053E14FCC4F}" presName="node" presStyleLbl="node1" presStyleIdx="1" presStyleCnt="4" custLinFactY="22230" custLinFactNeighborX="2330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72F665-A878-4BC0-A582-22F30879FA62}" type="pres">
      <dgm:prSet presAssocID="{48B597DA-F287-42DA-ADFE-AA4A9BAF2B7C}" presName="sibTrans" presStyleCnt="0"/>
      <dgm:spPr/>
    </dgm:pt>
    <dgm:pt modelId="{494E1E3F-EB88-47E0-9DAF-1CB4B38821C9}" type="pres">
      <dgm:prSet presAssocID="{788CB27A-A279-41DC-A9F3-2CCA2C0599F0}" presName="node" presStyleLbl="node1" presStyleIdx="2" presStyleCnt="4" custLinFactNeighborX="56641" custLinFactNeighborY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A619E-F126-4975-BC92-5579746F4587}" type="pres">
      <dgm:prSet presAssocID="{44FB7D5B-8A5E-4D00-B1DF-5F221143A6F4}" presName="sibTrans" presStyleCnt="0"/>
      <dgm:spPr/>
    </dgm:pt>
    <dgm:pt modelId="{025DC80F-D500-407C-B91C-4661542923F0}" type="pres">
      <dgm:prSet presAssocID="{A7B71FE6-0686-4B54-A93E-A6F5A81CFE04}" presName="node" presStyleLbl="node1" presStyleIdx="3" presStyleCnt="4" custLinFactX="-70086" custLinFactNeighborX="-100000" custLinFactNeighborY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3E0299-09E6-43EA-A14E-1252B0376EF7}" type="presOf" srcId="{5C72B6B2-E79F-44F6-9FA9-A053E14FCC4F}" destId="{20AA6489-C5E3-4D32-9592-B1D30DD22CF2}" srcOrd="0" destOrd="0" presId="urn:microsoft.com/office/officeart/2005/8/layout/default"/>
    <dgm:cxn modelId="{D93CA649-35A2-49FE-A215-B53A6BB2DC61}" srcId="{82E837CD-2BFA-4F93-BB1E-0E8D2004B334}" destId="{5C72B6B2-E79F-44F6-9FA9-A053E14FCC4F}" srcOrd="1" destOrd="0" parTransId="{2E782653-1B5D-490C-B66F-D964AE8188D5}" sibTransId="{48B597DA-F287-42DA-ADFE-AA4A9BAF2B7C}"/>
    <dgm:cxn modelId="{E181464E-3943-4A51-89A2-BFC4D0C2A398}" type="presOf" srcId="{3413027A-63CD-4F7E-A3F2-BE90A6564A64}" destId="{1CF38918-B9E1-4BB7-9FDD-7680FE1DD269}" srcOrd="0" destOrd="0" presId="urn:microsoft.com/office/officeart/2005/8/layout/default"/>
    <dgm:cxn modelId="{D5B6CE8A-CEFD-47C4-98CE-519A2794F82C}" srcId="{82E837CD-2BFA-4F93-BB1E-0E8D2004B334}" destId="{3413027A-63CD-4F7E-A3F2-BE90A6564A64}" srcOrd="0" destOrd="0" parTransId="{8A09A782-E04A-42EC-BE03-4EB362A3BE65}" sibTransId="{7E11144B-56B4-4D2A-979B-6B889B83AF27}"/>
    <dgm:cxn modelId="{FAC79E1E-1B67-4D47-B6F0-F964ABF8BE48}" type="presOf" srcId="{788CB27A-A279-41DC-A9F3-2CCA2C0599F0}" destId="{494E1E3F-EB88-47E0-9DAF-1CB4B38821C9}" srcOrd="0" destOrd="0" presId="urn:microsoft.com/office/officeart/2005/8/layout/default"/>
    <dgm:cxn modelId="{39646DD3-BDC8-4A93-8357-C39E27F9D4A2}" type="presOf" srcId="{A7B71FE6-0686-4B54-A93E-A6F5A81CFE04}" destId="{025DC80F-D500-407C-B91C-4661542923F0}" srcOrd="0" destOrd="0" presId="urn:microsoft.com/office/officeart/2005/8/layout/default"/>
    <dgm:cxn modelId="{DB5718BC-0681-4596-9A68-A3746724106B}" srcId="{82E837CD-2BFA-4F93-BB1E-0E8D2004B334}" destId="{A7B71FE6-0686-4B54-A93E-A6F5A81CFE04}" srcOrd="3" destOrd="0" parTransId="{69C65DA8-B709-4511-973D-6AE10F1156B8}" sibTransId="{BDF5AB9F-6DD0-481E-8003-5A1B73CD8470}"/>
    <dgm:cxn modelId="{1E469CB0-8BF1-46CF-9988-A9924BC57112}" type="presOf" srcId="{82E837CD-2BFA-4F93-BB1E-0E8D2004B334}" destId="{09607FC5-272B-4A78-B037-99FE6027744D}" srcOrd="0" destOrd="0" presId="urn:microsoft.com/office/officeart/2005/8/layout/default"/>
    <dgm:cxn modelId="{18B86BE1-02E2-4F20-B7B5-4DA243AEC962}" srcId="{82E837CD-2BFA-4F93-BB1E-0E8D2004B334}" destId="{788CB27A-A279-41DC-A9F3-2CCA2C0599F0}" srcOrd="2" destOrd="0" parTransId="{85407491-94D1-4F29-BEC3-A5664E7634B9}" sibTransId="{44FB7D5B-8A5E-4D00-B1DF-5F221143A6F4}"/>
    <dgm:cxn modelId="{E24FDB20-CD18-4436-8849-441D4CA9B3C3}" type="presParOf" srcId="{09607FC5-272B-4A78-B037-99FE6027744D}" destId="{1CF38918-B9E1-4BB7-9FDD-7680FE1DD269}" srcOrd="0" destOrd="0" presId="urn:microsoft.com/office/officeart/2005/8/layout/default"/>
    <dgm:cxn modelId="{92F7B950-97E0-4080-8997-E13FEDFE08B5}" type="presParOf" srcId="{09607FC5-272B-4A78-B037-99FE6027744D}" destId="{BE950823-D6B2-417B-A5EC-A4692E3A1829}" srcOrd="1" destOrd="0" presId="urn:microsoft.com/office/officeart/2005/8/layout/default"/>
    <dgm:cxn modelId="{259642B3-1050-4F27-BB8B-52E8954B7999}" type="presParOf" srcId="{09607FC5-272B-4A78-B037-99FE6027744D}" destId="{20AA6489-C5E3-4D32-9592-B1D30DD22CF2}" srcOrd="2" destOrd="0" presId="urn:microsoft.com/office/officeart/2005/8/layout/default"/>
    <dgm:cxn modelId="{EA7DE587-410C-4A5A-AC78-C413B3D97785}" type="presParOf" srcId="{09607FC5-272B-4A78-B037-99FE6027744D}" destId="{CD72F665-A878-4BC0-A582-22F30879FA62}" srcOrd="3" destOrd="0" presId="urn:microsoft.com/office/officeart/2005/8/layout/default"/>
    <dgm:cxn modelId="{A0DCAD32-ED75-4A2B-BFC6-C7745D870DC5}" type="presParOf" srcId="{09607FC5-272B-4A78-B037-99FE6027744D}" destId="{494E1E3F-EB88-47E0-9DAF-1CB4B38821C9}" srcOrd="4" destOrd="0" presId="urn:microsoft.com/office/officeart/2005/8/layout/default"/>
    <dgm:cxn modelId="{81206DA5-6357-4387-88D2-ED7DD4E60833}" type="presParOf" srcId="{09607FC5-272B-4A78-B037-99FE6027744D}" destId="{E07A619E-F126-4975-BC92-5579746F4587}" srcOrd="5" destOrd="0" presId="urn:microsoft.com/office/officeart/2005/8/layout/default"/>
    <dgm:cxn modelId="{F91A73E2-F67A-4E36-A141-0AD3B3CF30D9}" type="presParOf" srcId="{09607FC5-272B-4A78-B037-99FE6027744D}" destId="{025DC80F-D500-407C-B91C-4661542923F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BC4E6-88BA-43A8-A216-374D1E0E31A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E16CB7C-BD34-4BCB-8613-578D513D1153}">
      <dgm:prSet phldrT="[Texte]" custT="1"/>
      <dgm:spPr/>
      <dgm:t>
        <a:bodyPr/>
        <a:lstStyle/>
        <a:p>
          <a:r>
            <a:rPr lang="fr-FR" sz="1400" b="1" dirty="0" smtClean="0">
              <a:solidFill>
                <a:schemeClr val="accent2">
                  <a:lumMod val="50000"/>
                </a:schemeClr>
              </a:solidFill>
            </a:rPr>
            <a:t>Médecin traitant</a:t>
          </a:r>
          <a:r>
            <a:rPr lang="fr-FR" sz="1400" b="1" dirty="0" smtClean="0"/>
            <a:t>	</a:t>
          </a:r>
          <a:endParaRPr lang="fr-FR" sz="1400" b="1" dirty="0"/>
        </a:p>
      </dgm:t>
    </dgm:pt>
    <dgm:pt modelId="{DF865231-1654-4963-A387-8D1AC7CD9B7E}" type="parTrans" cxnId="{B48530B9-D9E6-4B0A-89AD-A45C83517D4A}">
      <dgm:prSet/>
      <dgm:spPr/>
      <dgm:t>
        <a:bodyPr/>
        <a:lstStyle/>
        <a:p>
          <a:endParaRPr lang="fr-FR"/>
        </a:p>
      </dgm:t>
    </dgm:pt>
    <dgm:pt modelId="{AFEE96AC-13A4-4E54-9275-11153FDA7DDD}" type="sibTrans" cxnId="{B48530B9-D9E6-4B0A-89AD-A45C83517D4A}">
      <dgm:prSet/>
      <dgm:spPr/>
      <dgm:t>
        <a:bodyPr/>
        <a:lstStyle/>
        <a:p>
          <a:endParaRPr lang="fr-FR"/>
        </a:p>
      </dgm:t>
    </dgm:pt>
    <dgm:pt modelId="{97833366-B3FB-4CDD-8822-AAA17B45AF6E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1200" b="1" dirty="0" smtClean="0">
              <a:solidFill>
                <a:schemeClr val="tx2"/>
              </a:solidFill>
            </a:rPr>
            <a:t>Prescrit : </a:t>
          </a:r>
        </a:p>
        <a:p>
          <a:pPr algn="l"/>
          <a:r>
            <a:rPr lang="fr-FR" sz="1200" b="1" dirty="0" smtClean="0">
              <a:solidFill>
                <a:schemeClr val="tx2"/>
              </a:solidFill>
            </a:rPr>
            <a:t>- 1 arrêt de travail </a:t>
          </a:r>
        </a:p>
        <a:p>
          <a:pPr algn="l"/>
          <a:r>
            <a:rPr lang="fr-FR" sz="1200" b="1" dirty="0" smtClean="0">
              <a:solidFill>
                <a:schemeClr val="tx2"/>
              </a:solidFill>
            </a:rPr>
            <a:t>- AT/ ou un avis d’arrêt de RTTP</a:t>
          </a:r>
          <a:endParaRPr lang="fr-FR" sz="1200" b="1" dirty="0">
            <a:solidFill>
              <a:schemeClr val="tx2"/>
            </a:solidFill>
          </a:endParaRPr>
        </a:p>
      </dgm:t>
    </dgm:pt>
    <dgm:pt modelId="{4E1ACBF8-BC56-4425-919D-AEB7ACDB887C}" type="parTrans" cxnId="{65A5081C-F7DB-4222-A766-5EC15AA8DC38}">
      <dgm:prSet/>
      <dgm:spPr/>
      <dgm:t>
        <a:bodyPr/>
        <a:lstStyle/>
        <a:p>
          <a:endParaRPr lang="fr-FR"/>
        </a:p>
      </dgm:t>
    </dgm:pt>
    <dgm:pt modelId="{8A1BF9F5-5A29-44D3-9528-D6E3F76917E3}" type="sibTrans" cxnId="{65A5081C-F7DB-4222-A766-5EC15AA8DC38}">
      <dgm:prSet/>
      <dgm:spPr/>
      <dgm:t>
        <a:bodyPr/>
        <a:lstStyle/>
        <a:p>
          <a:endParaRPr lang="fr-FR"/>
        </a:p>
      </dgm:t>
    </dgm:pt>
    <dgm:pt modelId="{A9D03BA3-55C0-4210-A607-44DE242481D7}">
      <dgm:prSet phldrT="[Texte]" custT="1"/>
      <dgm:spPr>
        <a:solidFill>
          <a:srgbClr val="FF0000"/>
        </a:solidFill>
      </dgm:spPr>
      <dgm:t>
        <a:bodyPr/>
        <a:lstStyle/>
        <a:p>
          <a:pPr algn="l"/>
          <a:r>
            <a:rPr lang="fr-FR" sz="1200" b="1" dirty="0" smtClean="0">
              <a:solidFill>
                <a:schemeClr val="bg1"/>
              </a:solidFill>
            </a:rPr>
            <a:t>Envoie la demande à l’employeur et sollicite éventuellement une visite de pré reprise auprès du médecin du travail</a:t>
          </a:r>
          <a:endParaRPr lang="fr-FR" sz="1200" b="1" dirty="0">
            <a:solidFill>
              <a:schemeClr val="bg1"/>
            </a:solidFill>
          </a:endParaRPr>
        </a:p>
      </dgm:t>
    </dgm:pt>
    <dgm:pt modelId="{B228C73B-A658-41DC-B253-76B00BF07E50}" type="parTrans" cxnId="{183590D7-6B56-44AC-A21A-DBB324EE9BA4}">
      <dgm:prSet/>
      <dgm:spPr/>
      <dgm:t>
        <a:bodyPr/>
        <a:lstStyle/>
        <a:p>
          <a:endParaRPr lang="fr-FR"/>
        </a:p>
      </dgm:t>
    </dgm:pt>
    <dgm:pt modelId="{032DE598-8B51-4E50-BCD6-EC0ABE28F43D}" type="sibTrans" cxnId="{183590D7-6B56-44AC-A21A-DBB324EE9BA4}">
      <dgm:prSet/>
      <dgm:spPr/>
      <dgm:t>
        <a:bodyPr/>
        <a:lstStyle/>
        <a:p>
          <a:endParaRPr lang="fr-FR"/>
        </a:p>
      </dgm:t>
    </dgm:pt>
    <dgm:pt modelId="{825058CB-FD19-4AE0-A965-BDEC7CABBEA0}">
      <dgm:prSet phldrT="[Texte]" custT="1"/>
      <dgm:spPr>
        <a:solidFill>
          <a:srgbClr val="92D050"/>
        </a:solidFill>
      </dgm:spPr>
      <dgm:t>
        <a:bodyPr/>
        <a:lstStyle/>
        <a:p>
          <a:pPr algn="l"/>
          <a:r>
            <a:rPr lang="fr-FR" sz="1200" b="1" dirty="0" smtClean="0"/>
            <a:t>Examine avec le salarié</a:t>
          </a:r>
        </a:p>
        <a:p>
          <a:pPr algn="l"/>
          <a:r>
            <a:rPr lang="fr-FR" sz="1200" b="1" dirty="0" smtClean="0"/>
            <a:t>- Les possibilités de reprise à TP</a:t>
          </a:r>
        </a:p>
        <a:p>
          <a:pPr algn="l"/>
          <a:r>
            <a:rPr lang="fr-FR" sz="1200" b="1" dirty="0" smtClean="0"/>
            <a:t>- Les activités</a:t>
          </a:r>
        </a:p>
        <a:p>
          <a:pPr algn="l"/>
          <a:r>
            <a:rPr lang="fr-FR" sz="1200" b="1" dirty="0" smtClean="0"/>
            <a:t>- Les durée et rythme</a:t>
          </a:r>
        </a:p>
        <a:p>
          <a:pPr algn="l"/>
          <a:r>
            <a:rPr lang="fr-FR" sz="1200" b="1" dirty="0" smtClean="0"/>
            <a:t>Informe l’employeur et le médecin traitant par le biais de la fiche de visite</a:t>
          </a:r>
        </a:p>
        <a:p>
          <a:pPr algn="ctr"/>
          <a:endParaRPr lang="fr-FR" sz="1400" dirty="0"/>
        </a:p>
      </dgm:t>
    </dgm:pt>
    <dgm:pt modelId="{47D6FD81-D754-4CE9-8E9A-5A37EC00B4A0}" type="parTrans" cxnId="{10A8C7A7-DA1B-4F20-B9AB-C35CA6EE8E35}">
      <dgm:prSet/>
      <dgm:spPr/>
      <dgm:t>
        <a:bodyPr/>
        <a:lstStyle/>
        <a:p>
          <a:endParaRPr lang="fr-FR"/>
        </a:p>
      </dgm:t>
    </dgm:pt>
    <dgm:pt modelId="{54B123EB-CF8D-413E-AD3B-898F40885FCF}" type="sibTrans" cxnId="{10A8C7A7-DA1B-4F20-B9AB-C35CA6EE8E35}">
      <dgm:prSet/>
      <dgm:spPr/>
      <dgm:t>
        <a:bodyPr/>
        <a:lstStyle/>
        <a:p>
          <a:endParaRPr lang="fr-FR"/>
        </a:p>
      </dgm:t>
    </dgm:pt>
    <dgm:pt modelId="{43B4482F-AA35-4172-A3F1-07D41D94E60F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1200" b="1" dirty="0" smtClean="0">
              <a:solidFill>
                <a:schemeClr val="accent4">
                  <a:lumMod val="50000"/>
                </a:schemeClr>
              </a:solidFill>
            </a:rPr>
            <a:t>Délivre des prolongations d’arrêt de travail pour temps partiel thérapeutique</a:t>
          </a:r>
          <a:endParaRPr lang="fr-FR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24899E58-455D-4076-8489-82306D5F894B}" type="parTrans" cxnId="{CF1F91F1-11AC-4836-8643-F425A4C2E40D}">
      <dgm:prSet/>
      <dgm:spPr/>
      <dgm:t>
        <a:bodyPr/>
        <a:lstStyle/>
        <a:p>
          <a:endParaRPr lang="fr-FR"/>
        </a:p>
      </dgm:t>
    </dgm:pt>
    <dgm:pt modelId="{A0CEB408-D3FD-4997-BFD6-6E976E6823F6}" type="sibTrans" cxnId="{CF1F91F1-11AC-4836-8643-F425A4C2E40D}">
      <dgm:prSet/>
      <dgm:spPr/>
      <dgm:t>
        <a:bodyPr/>
        <a:lstStyle/>
        <a:p>
          <a:endParaRPr lang="fr-FR"/>
        </a:p>
      </dgm:t>
    </dgm:pt>
    <dgm:pt modelId="{11E61BF9-9819-4FD8-A556-4B947CD05FBA}">
      <dgm:prSet custT="1"/>
      <dgm:spPr/>
      <dgm:t>
        <a:bodyPr/>
        <a:lstStyle/>
        <a:p>
          <a:r>
            <a:rPr lang="fr-FR" sz="1400" b="1" dirty="0" smtClean="0"/>
            <a:t>Service de santé au travail</a:t>
          </a:r>
          <a:r>
            <a:rPr lang="fr-FR" sz="1400" dirty="0" smtClean="0"/>
            <a:t>	</a:t>
          </a:r>
          <a:endParaRPr lang="fr-FR" sz="1400" dirty="0"/>
        </a:p>
      </dgm:t>
    </dgm:pt>
    <dgm:pt modelId="{952E40A3-A46F-46DE-8773-6D8E8CEEB83A}" type="parTrans" cxnId="{7AC4E8BC-4BAE-4DD9-B3DD-6CF2A12F65B5}">
      <dgm:prSet/>
      <dgm:spPr/>
      <dgm:t>
        <a:bodyPr/>
        <a:lstStyle/>
        <a:p>
          <a:endParaRPr lang="fr-FR"/>
        </a:p>
      </dgm:t>
    </dgm:pt>
    <dgm:pt modelId="{9259AD83-6AB1-4EE4-BAE0-BB289DF95D9B}" type="sibTrans" cxnId="{7AC4E8BC-4BAE-4DD9-B3DD-6CF2A12F65B5}">
      <dgm:prSet/>
      <dgm:spPr/>
      <dgm:t>
        <a:bodyPr/>
        <a:lstStyle/>
        <a:p>
          <a:endParaRPr lang="fr-FR"/>
        </a:p>
      </dgm:t>
    </dgm:pt>
    <dgm:pt modelId="{D5C952DF-D213-4F10-8540-C705302CAF7C}">
      <dgm:prSet custT="1"/>
      <dgm:spPr>
        <a:solidFill>
          <a:schemeClr val="accent5"/>
        </a:solidFill>
      </dgm:spPr>
      <dgm:t>
        <a:bodyPr/>
        <a:lstStyle/>
        <a:p>
          <a:r>
            <a:rPr lang="fr-FR" sz="1400" b="1" dirty="0" smtClean="0"/>
            <a:t>Employeur</a:t>
          </a:r>
          <a:endParaRPr lang="fr-FR" sz="1400" b="1" dirty="0"/>
        </a:p>
      </dgm:t>
    </dgm:pt>
    <dgm:pt modelId="{149F0CF6-D6E3-4D27-8640-1FE52BF7A14E}" type="parTrans" cxnId="{9391D07F-0B32-4C6E-B3D1-ACFBD7BBF038}">
      <dgm:prSet/>
      <dgm:spPr/>
      <dgm:t>
        <a:bodyPr/>
        <a:lstStyle/>
        <a:p>
          <a:endParaRPr lang="fr-FR"/>
        </a:p>
      </dgm:t>
    </dgm:pt>
    <dgm:pt modelId="{37342CB4-2F97-49FB-BAEE-AA9E9932FB60}" type="sibTrans" cxnId="{9391D07F-0B32-4C6E-B3D1-ACFBD7BBF038}">
      <dgm:prSet/>
      <dgm:spPr/>
      <dgm:t>
        <a:bodyPr/>
        <a:lstStyle/>
        <a:p>
          <a:endParaRPr lang="fr-FR"/>
        </a:p>
      </dgm:t>
    </dgm:pt>
    <dgm:pt modelId="{81F28965-62C0-41B6-A7BD-148215529DE6}">
      <dgm:prSet custT="1"/>
      <dgm:spPr/>
      <dgm:t>
        <a:bodyPr/>
        <a:lstStyle/>
        <a:p>
          <a:r>
            <a:rPr lang="fr-FR" sz="1400" b="1" dirty="0" smtClean="0">
              <a:solidFill>
                <a:schemeClr val="bg1"/>
              </a:solidFill>
            </a:rPr>
            <a:t>Salarié</a:t>
          </a:r>
          <a:endParaRPr lang="fr-FR" sz="1400" b="1" dirty="0">
            <a:solidFill>
              <a:schemeClr val="bg1"/>
            </a:solidFill>
          </a:endParaRPr>
        </a:p>
      </dgm:t>
    </dgm:pt>
    <dgm:pt modelId="{9A2C7263-0D2C-4416-A4F1-9653A29C8736}" type="parTrans" cxnId="{74ACF6A4-DC92-43AC-9F75-A7EC0DC4ADE4}">
      <dgm:prSet/>
      <dgm:spPr/>
      <dgm:t>
        <a:bodyPr/>
        <a:lstStyle/>
        <a:p>
          <a:endParaRPr lang="fr-FR"/>
        </a:p>
      </dgm:t>
    </dgm:pt>
    <dgm:pt modelId="{69BA5F66-68BA-4E35-ACD4-E398B268A807}" type="sibTrans" cxnId="{74ACF6A4-DC92-43AC-9F75-A7EC0DC4ADE4}">
      <dgm:prSet/>
      <dgm:spPr/>
      <dgm:t>
        <a:bodyPr/>
        <a:lstStyle/>
        <a:p>
          <a:endParaRPr lang="fr-FR"/>
        </a:p>
      </dgm:t>
    </dgm:pt>
    <dgm:pt modelId="{119B01DD-6CBE-46E8-B256-6BADA6585C24}">
      <dgm:prSet custT="1"/>
      <dgm:spPr>
        <a:solidFill>
          <a:srgbClr val="FF0000"/>
        </a:solidFill>
      </dgm:spPr>
      <dgm:t>
        <a:bodyPr/>
        <a:lstStyle/>
        <a:p>
          <a:pPr algn="l"/>
          <a:r>
            <a:rPr lang="fr-FR" sz="1200" b="1" dirty="0" smtClean="0"/>
            <a:t>Reprend à temps partiel</a:t>
          </a:r>
          <a:endParaRPr lang="fr-FR" sz="1200" b="1" dirty="0"/>
        </a:p>
      </dgm:t>
    </dgm:pt>
    <dgm:pt modelId="{C5AE8BFC-F001-420F-BD6F-BC2CF96B889C}" type="parTrans" cxnId="{53DB0A23-1C31-4D0A-84F9-7F0974E48C6D}">
      <dgm:prSet/>
      <dgm:spPr/>
      <dgm:t>
        <a:bodyPr/>
        <a:lstStyle/>
        <a:p>
          <a:endParaRPr lang="fr-FR"/>
        </a:p>
      </dgm:t>
    </dgm:pt>
    <dgm:pt modelId="{78517DFD-D630-4CE5-B538-1EFEA9B29495}" type="sibTrans" cxnId="{53DB0A23-1C31-4D0A-84F9-7F0974E48C6D}">
      <dgm:prSet/>
      <dgm:spPr/>
      <dgm:t>
        <a:bodyPr/>
        <a:lstStyle/>
        <a:p>
          <a:endParaRPr lang="fr-FR"/>
        </a:p>
      </dgm:t>
    </dgm:pt>
    <dgm:pt modelId="{3244B8AB-AD6A-4F9A-91EB-4E3395473169}">
      <dgm:prSet custT="1"/>
      <dgm:spPr>
        <a:solidFill>
          <a:schemeClr val="accent5"/>
        </a:solidFill>
      </dgm:spPr>
      <dgm:t>
        <a:bodyPr/>
        <a:lstStyle/>
        <a:p>
          <a:r>
            <a:rPr lang="fr-FR" sz="1200" b="1" dirty="0" smtClean="0"/>
            <a:t>Décide de la mise en œuvre de la RTTP (accord</a:t>
          </a:r>
          <a:r>
            <a:rPr lang="fr-FR" sz="1200" dirty="0" smtClean="0"/>
            <a:t>)</a:t>
          </a:r>
          <a:endParaRPr lang="fr-FR" sz="1200" dirty="0"/>
        </a:p>
      </dgm:t>
    </dgm:pt>
    <dgm:pt modelId="{8F7C5005-0BFE-44F4-A936-10A101064B53}" type="parTrans" cxnId="{3418DC3E-8085-48E4-82ED-A950C641F70C}">
      <dgm:prSet/>
      <dgm:spPr/>
      <dgm:t>
        <a:bodyPr/>
        <a:lstStyle/>
        <a:p>
          <a:endParaRPr lang="fr-FR"/>
        </a:p>
      </dgm:t>
    </dgm:pt>
    <dgm:pt modelId="{08E4753E-5895-43F8-B83D-1C0B144F5A2A}" type="sibTrans" cxnId="{3418DC3E-8085-48E4-82ED-A950C641F70C}">
      <dgm:prSet/>
      <dgm:spPr/>
      <dgm:t>
        <a:bodyPr/>
        <a:lstStyle/>
        <a:p>
          <a:endParaRPr lang="fr-FR"/>
        </a:p>
      </dgm:t>
    </dgm:pt>
    <dgm:pt modelId="{AD82CB53-3EAE-49C0-97ED-6319D60D8057}">
      <dgm:prSet custT="1"/>
      <dgm:spPr>
        <a:solidFill>
          <a:schemeClr val="accent5"/>
        </a:solidFill>
      </dgm:spPr>
      <dgm:t>
        <a:bodyPr/>
        <a:lstStyle/>
        <a:p>
          <a:r>
            <a:rPr lang="fr-FR" sz="1200" dirty="0" smtClean="0"/>
            <a:t>Refuse la RTTP (sur justification)</a:t>
          </a:r>
          <a:endParaRPr lang="fr-FR" sz="1200" dirty="0"/>
        </a:p>
      </dgm:t>
    </dgm:pt>
    <dgm:pt modelId="{F5A3DD86-F92B-4CA4-9F02-4C1147488DD3}" type="parTrans" cxnId="{EA8FCF7D-F3FB-435A-90E1-3D2121F5D89C}">
      <dgm:prSet/>
      <dgm:spPr/>
      <dgm:t>
        <a:bodyPr/>
        <a:lstStyle/>
        <a:p>
          <a:endParaRPr lang="fr-FR"/>
        </a:p>
      </dgm:t>
    </dgm:pt>
    <dgm:pt modelId="{A99ACAA9-9676-4323-9A94-8ABA6212B051}" type="sibTrans" cxnId="{EA8FCF7D-F3FB-435A-90E1-3D2121F5D89C}">
      <dgm:prSet/>
      <dgm:spPr/>
      <dgm:t>
        <a:bodyPr/>
        <a:lstStyle/>
        <a:p>
          <a:endParaRPr lang="fr-FR"/>
        </a:p>
      </dgm:t>
    </dgm:pt>
    <dgm:pt modelId="{601C67B1-174F-4F32-988E-9B1D96B03725}" type="pres">
      <dgm:prSet presAssocID="{4E7BC4E6-88BA-43A8-A216-374D1E0E31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8BD9BF-13AF-45EE-836A-227152D1FC72}" type="pres">
      <dgm:prSet presAssocID="{8E16CB7C-BD34-4BCB-8613-578D513D1153}" presName="node" presStyleLbl="node1" presStyleIdx="0" presStyleCnt="11" custScaleX="42751" custScaleY="22792" custLinFactNeighborX="-78" custLinFactNeighborY="-497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C7826D-3853-419E-8937-39C4D42A19BB}" type="pres">
      <dgm:prSet presAssocID="{AFEE96AC-13A4-4E54-9275-11153FDA7DDD}" presName="sibTrans" presStyleCnt="0"/>
      <dgm:spPr/>
    </dgm:pt>
    <dgm:pt modelId="{7B69B200-DAB8-4E2A-AFC1-F68A6E18B2BB}" type="pres">
      <dgm:prSet presAssocID="{81F28965-62C0-41B6-A7BD-148215529DE6}" presName="node" presStyleLbl="node1" presStyleIdx="1" presStyleCnt="11" custScaleX="36472" custScaleY="22395" custLinFactNeighborX="-4897" custLinFactNeighborY="-499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D1F417-1D39-438C-8503-A00EB6443199}" type="pres">
      <dgm:prSet presAssocID="{69BA5F66-68BA-4E35-ACD4-E398B268A807}" presName="sibTrans" presStyleCnt="0"/>
      <dgm:spPr/>
    </dgm:pt>
    <dgm:pt modelId="{A101039C-9C2C-4606-93F0-186416815500}" type="pres">
      <dgm:prSet presAssocID="{11E61BF9-9819-4FD8-A556-4B947CD05FBA}" presName="node" presStyleLbl="node1" presStyleIdx="2" presStyleCnt="11" custScaleX="57297" custScaleY="24196" custLinFactNeighborX="-3438" custLinFactNeighborY="-334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3A8C1C-978D-490D-91CF-CB4966806240}" type="pres">
      <dgm:prSet presAssocID="{9259AD83-6AB1-4EE4-BAE0-BB289DF95D9B}" presName="sibTrans" presStyleCnt="0"/>
      <dgm:spPr/>
    </dgm:pt>
    <dgm:pt modelId="{C8183046-05FF-4EF2-8CD6-787C277D4125}" type="pres">
      <dgm:prSet presAssocID="{D5C952DF-D213-4F10-8540-C705302CAF7C}" presName="node" presStyleLbl="node1" presStyleIdx="3" presStyleCnt="11" custScaleX="39776" custScaleY="26396" custLinFactX="47627" custLinFactNeighborX="100000" custLinFactNeighborY="-677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7E2774-99BD-4863-9D22-9CDC9F86369D}" type="pres">
      <dgm:prSet presAssocID="{37342CB4-2F97-49FB-BAEE-AA9E9932FB60}" presName="sibTrans" presStyleCnt="0"/>
      <dgm:spPr/>
    </dgm:pt>
    <dgm:pt modelId="{1B9041B4-BDA8-4632-B151-25D2B9234A58}" type="pres">
      <dgm:prSet presAssocID="{97833366-B3FB-4CDD-8822-AAA17B45AF6E}" presName="node" presStyleLbl="node1" presStyleIdx="4" presStyleCnt="11" custScaleX="31074" custScaleY="50382" custLinFactNeighborX="5036" custLinFactNeighborY="-38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940B2B-9D6C-4ABA-8047-7F11F7A0D7AC}" type="pres">
      <dgm:prSet presAssocID="{8A1BF9F5-5A29-44D3-9528-D6E3F76917E3}" presName="sibTrans" presStyleCnt="0"/>
      <dgm:spPr/>
    </dgm:pt>
    <dgm:pt modelId="{C2D413A7-D445-4EFC-9AD8-73E404A4D835}" type="pres">
      <dgm:prSet presAssocID="{A9D03BA3-55C0-4210-A607-44DE242481D7}" presName="node" presStyleLbl="node1" presStyleIdx="5" presStyleCnt="11" custScaleX="34377" custScaleY="67517" custLinFactNeighborX="6363" custLinFactNeighborY="-296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51C3E1-7914-4839-9D4A-A45474FBF83A}" type="pres">
      <dgm:prSet presAssocID="{032DE598-8B51-4E50-BCD6-EC0ABE28F43D}" presName="sibTrans" presStyleCnt="0"/>
      <dgm:spPr/>
    </dgm:pt>
    <dgm:pt modelId="{5DAFFEA9-0898-4B96-A5DB-42EC256E1A35}" type="pres">
      <dgm:prSet presAssocID="{825058CB-FD19-4AE0-A965-BDEC7CABBEA0}" presName="node" presStyleLbl="node1" presStyleIdx="6" presStyleCnt="11" custScaleX="61152" custScaleY="64510" custLinFactNeighborX="9917" custLinFactNeighborY="121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F3EDD3-6A1D-4747-95F1-E4E89CDAB4DB}" type="pres">
      <dgm:prSet presAssocID="{54B123EB-CF8D-413E-AD3B-898F40885FCF}" presName="sibTrans" presStyleCnt="0"/>
      <dgm:spPr/>
    </dgm:pt>
    <dgm:pt modelId="{8CC198F9-B2A9-4B9B-92DD-6066CE9F722C}" type="pres">
      <dgm:prSet presAssocID="{43B4482F-AA35-4172-A3F1-07D41D94E60F}" presName="node" presStyleLbl="node1" presStyleIdx="7" presStyleCnt="11" custScaleX="45172" custScaleY="34708" custLinFactX="-58941" custLinFactNeighborX="-100000" custLinFactNeighborY="894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7275F2-D3CD-4169-81F1-CC4983D9DC8B}" type="pres">
      <dgm:prSet presAssocID="{A0CEB408-D3FD-4997-BFD6-6E976E6823F6}" presName="sibTrans" presStyleCnt="0"/>
      <dgm:spPr/>
    </dgm:pt>
    <dgm:pt modelId="{0FD4EEFD-0A5D-42CE-9BAA-F35CA28CCF03}" type="pres">
      <dgm:prSet presAssocID="{119B01DD-6CBE-46E8-B256-6BADA6585C24}" presName="node" presStyleLbl="node1" presStyleIdx="8" presStyleCnt="11" custScaleX="26598" custScaleY="33504" custLinFactNeighborX="11850" custLinFactNeighborY="20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0FA80D-2354-4C37-BFA9-C7617CFEAC2D}" type="pres">
      <dgm:prSet presAssocID="{78517DFD-D630-4CE5-B538-1EFEA9B29495}" presName="sibTrans" presStyleCnt="0"/>
      <dgm:spPr/>
    </dgm:pt>
    <dgm:pt modelId="{13B92867-382B-4D82-AEC5-6886A92D0BF0}" type="pres">
      <dgm:prSet presAssocID="{3244B8AB-AD6A-4F9A-91EB-4E3395473169}" presName="node" presStyleLbl="node1" presStyleIdx="9" presStyleCnt="11" custScaleX="34564" custScaleY="27360" custLinFactNeighborX="85862" custLinFactNeighborY="-69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5680A6-3AF0-4C4E-8E3B-7E8E0C9F73D3}" type="pres">
      <dgm:prSet presAssocID="{08E4753E-5895-43F8-B83D-1C0B144F5A2A}" presName="sibTrans" presStyleCnt="0"/>
      <dgm:spPr/>
    </dgm:pt>
    <dgm:pt modelId="{6270785C-1991-4643-B6BE-E872505DFD4C}" type="pres">
      <dgm:prSet presAssocID="{AD82CB53-3EAE-49C0-97ED-6319D60D8057}" presName="node" presStyleLbl="node1" presStyleIdx="10" presStyleCnt="11" custScaleX="34691" custScaleY="35438" custLinFactNeighborX="41298" custLinFactNeighborY="354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C57DDE-01DE-4A3E-AEA8-CFB8F0EEDD17}" type="presOf" srcId="{4E7BC4E6-88BA-43A8-A216-374D1E0E31AF}" destId="{601C67B1-174F-4F32-988E-9B1D96B03725}" srcOrd="0" destOrd="0" presId="urn:microsoft.com/office/officeart/2005/8/layout/default"/>
    <dgm:cxn modelId="{183590D7-6B56-44AC-A21A-DBB324EE9BA4}" srcId="{4E7BC4E6-88BA-43A8-A216-374D1E0E31AF}" destId="{A9D03BA3-55C0-4210-A607-44DE242481D7}" srcOrd="5" destOrd="0" parTransId="{B228C73B-A658-41DC-B253-76B00BF07E50}" sibTransId="{032DE598-8B51-4E50-BCD6-EC0ABE28F43D}"/>
    <dgm:cxn modelId="{7AC4E8BC-4BAE-4DD9-B3DD-6CF2A12F65B5}" srcId="{4E7BC4E6-88BA-43A8-A216-374D1E0E31AF}" destId="{11E61BF9-9819-4FD8-A556-4B947CD05FBA}" srcOrd="2" destOrd="0" parTransId="{952E40A3-A46F-46DE-8773-6D8E8CEEB83A}" sibTransId="{9259AD83-6AB1-4EE4-BAE0-BB289DF95D9B}"/>
    <dgm:cxn modelId="{74ACF6A4-DC92-43AC-9F75-A7EC0DC4ADE4}" srcId="{4E7BC4E6-88BA-43A8-A216-374D1E0E31AF}" destId="{81F28965-62C0-41B6-A7BD-148215529DE6}" srcOrd="1" destOrd="0" parTransId="{9A2C7263-0D2C-4416-A4F1-9653A29C8736}" sibTransId="{69BA5F66-68BA-4E35-ACD4-E398B268A807}"/>
    <dgm:cxn modelId="{04DB5EB8-CF6F-4EBD-BEE3-306E6D63F09F}" type="presOf" srcId="{81F28965-62C0-41B6-A7BD-148215529DE6}" destId="{7B69B200-DAB8-4E2A-AFC1-F68A6E18B2BB}" srcOrd="0" destOrd="0" presId="urn:microsoft.com/office/officeart/2005/8/layout/default"/>
    <dgm:cxn modelId="{3418DC3E-8085-48E4-82ED-A950C641F70C}" srcId="{4E7BC4E6-88BA-43A8-A216-374D1E0E31AF}" destId="{3244B8AB-AD6A-4F9A-91EB-4E3395473169}" srcOrd="9" destOrd="0" parTransId="{8F7C5005-0BFE-44F4-A936-10A101064B53}" sibTransId="{08E4753E-5895-43F8-B83D-1C0B144F5A2A}"/>
    <dgm:cxn modelId="{CF1F91F1-11AC-4836-8643-F425A4C2E40D}" srcId="{4E7BC4E6-88BA-43A8-A216-374D1E0E31AF}" destId="{43B4482F-AA35-4172-A3F1-07D41D94E60F}" srcOrd="7" destOrd="0" parTransId="{24899E58-455D-4076-8489-82306D5F894B}" sibTransId="{A0CEB408-D3FD-4997-BFD6-6E976E6823F6}"/>
    <dgm:cxn modelId="{82A4EDE8-B41B-49D3-93DA-E3A334B11D00}" type="presOf" srcId="{3244B8AB-AD6A-4F9A-91EB-4E3395473169}" destId="{13B92867-382B-4D82-AEC5-6886A92D0BF0}" srcOrd="0" destOrd="0" presId="urn:microsoft.com/office/officeart/2005/8/layout/default"/>
    <dgm:cxn modelId="{46E43456-DC99-4B14-B3C1-7D6AAE5EF462}" type="presOf" srcId="{119B01DD-6CBE-46E8-B256-6BADA6585C24}" destId="{0FD4EEFD-0A5D-42CE-9BAA-F35CA28CCF03}" srcOrd="0" destOrd="0" presId="urn:microsoft.com/office/officeart/2005/8/layout/default"/>
    <dgm:cxn modelId="{93183909-CF17-4FDA-BBCB-33012B29F633}" type="presOf" srcId="{A9D03BA3-55C0-4210-A607-44DE242481D7}" destId="{C2D413A7-D445-4EFC-9AD8-73E404A4D835}" srcOrd="0" destOrd="0" presId="urn:microsoft.com/office/officeart/2005/8/layout/default"/>
    <dgm:cxn modelId="{34D51B17-AC1D-4F25-9DBD-A2E1FD3204D4}" type="presOf" srcId="{AD82CB53-3EAE-49C0-97ED-6319D60D8057}" destId="{6270785C-1991-4643-B6BE-E872505DFD4C}" srcOrd="0" destOrd="0" presId="urn:microsoft.com/office/officeart/2005/8/layout/default"/>
    <dgm:cxn modelId="{DB203CC1-74E9-4432-9661-976E3BEAE90E}" type="presOf" srcId="{D5C952DF-D213-4F10-8540-C705302CAF7C}" destId="{C8183046-05FF-4EF2-8CD6-787C277D4125}" srcOrd="0" destOrd="0" presId="urn:microsoft.com/office/officeart/2005/8/layout/default"/>
    <dgm:cxn modelId="{BB21CA52-E401-4115-8501-6EE105F72CD1}" type="presOf" srcId="{825058CB-FD19-4AE0-A965-BDEC7CABBEA0}" destId="{5DAFFEA9-0898-4B96-A5DB-42EC256E1A35}" srcOrd="0" destOrd="0" presId="urn:microsoft.com/office/officeart/2005/8/layout/default"/>
    <dgm:cxn modelId="{FB27C7A5-753D-4A04-82B0-D7DCC963A61A}" type="presOf" srcId="{97833366-B3FB-4CDD-8822-AAA17B45AF6E}" destId="{1B9041B4-BDA8-4632-B151-25D2B9234A58}" srcOrd="0" destOrd="0" presId="urn:microsoft.com/office/officeart/2005/8/layout/default"/>
    <dgm:cxn modelId="{EA8FCF7D-F3FB-435A-90E1-3D2121F5D89C}" srcId="{4E7BC4E6-88BA-43A8-A216-374D1E0E31AF}" destId="{AD82CB53-3EAE-49C0-97ED-6319D60D8057}" srcOrd="10" destOrd="0" parTransId="{F5A3DD86-F92B-4CA4-9F02-4C1147488DD3}" sibTransId="{A99ACAA9-9676-4323-9A94-8ABA6212B051}"/>
    <dgm:cxn modelId="{65A5081C-F7DB-4222-A766-5EC15AA8DC38}" srcId="{4E7BC4E6-88BA-43A8-A216-374D1E0E31AF}" destId="{97833366-B3FB-4CDD-8822-AAA17B45AF6E}" srcOrd="4" destOrd="0" parTransId="{4E1ACBF8-BC56-4425-919D-AEB7ACDB887C}" sibTransId="{8A1BF9F5-5A29-44D3-9528-D6E3F76917E3}"/>
    <dgm:cxn modelId="{F042C4CD-44A1-4E3C-ADC6-D9D5A4B92B3C}" type="presOf" srcId="{11E61BF9-9819-4FD8-A556-4B947CD05FBA}" destId="{A101039C-9C2C-4606-93F0-186416815500}" srcOrd="0" destOrd="0" presId="urn:microsoft.com/office/officeart/2005/8/layout/default"/>
    <dgm:cxn modelId="{EA4BCD75-7CA8-4E0A-93DF-FB07E11FBDF4}" type="presOf" srcId="{8E16CB7C-BD34-4BCB-8613-578D513D1153}" destId="{358BD9BF-13AF-45EE-836A-227152D1FC72}" srcOrd="0" destOrd="0" presId="urn:microsoft.com/office/officeart/2005/8/layout/default"/>
    <dgm:cxn modelId="{10A8C7A7-DA1B-4F20-B9AB-C35CA6EE8E35}" srcId="{4E7BC4E6-88BA-43A8-A216-374D1E0E31AF}" destId="{825058CB-FD19-4AE0-A965-BDEC7CABBEA0}" srcOrd="6" destOrd="0" parTransId="{47D6FD81-D754-4CE9-8E9A-5A37EC00B4A0}" sibTransId="{54B123EB-CF8D-413E-AD3B-898F40885FCF}"/>
    <dgm:cxn modelId="{C1A17BF1-DA65-486F-A669-07C417C17820}" type="presOf" srcId="{43B4482F-AA35-4172-A3F1-07D41D94E60F}" destId="{8CC198F9-B2A9-4B9B-92DD-6066CE9F722C}" srcOrd="0" destOrd="0" presId="urn:microsoft.com/office/officeart/2005/8/layout/default"/>
    <dgm:cxn modelId="{B48530B9-D9E6-4B0A-89AD-A45C83517D4A}" srcId="{4E7BC4E6-88BA-43A8-A216-374D1E0E31AF}" destId="{8E16CB7C-BD34-4BCB-8613-578D513D1153}" srcOrd="0" destOrd="0" parTransId="{DF865231-1654-4963-A387-8D1AC7CD9B7E}" sibTransId="{AFEE96AC-13A4-4E54-9275-11153FDA7DDD}"/>
    <dgm:cxn modelId="{9391D07F-0B32-4C6E-B3D1-ACFBD7BBF038}" srcId="{4E7BC4E6-88BA-43A8-A216-374D1E0E31AF}" destId="{D5C952DF-D213-4F10-8540-C705302CAF7C}" srcOrd="3" destOrd="0" parTransId="{149F0CF6-D6E3-4D27-8640-1FE52BF7A14E}" sibTransId="{37342CB4-2F97-49FB-BAEE-AA9E9932FB60}"/>
    <dgm:cxn modelId="{53DB0A23-1C31-4D0A-84F9-7F0974E48C6D}" srcId="{4E7BC4E6-88BA-43A8-A216-374D1E0E31AF}" destId="{119B01DD-6CBE-46E8-B256-6BADA6585C24}" srcOrd="8" destOrd="0" parTransId="{C5AE8BFC-F001-420F-BD6F-BC2CF96B889C}" sibTransId="{78517DFD-D630-4CE5-B538-1EFEA9B29495}"/>
    <dgm:cxn modelId="{68245A30-CCE6-4AB7-91B4-BB8AE32DF96F}" type="presParOf" srcId="{601C67B1-174F-4F32-988E-9B1D96B03725}" destId="{358BD9BF-13AF-45EE-836A-227152D1FC72}" srcOrd="0" destOrd="0" presId="urn:microsoft.com/office/officeart/2005/8/layout/default"/>
    <dgm:cxn modelId="{EDC81C27-DC4C-42A7-AA9A-33CF55C79261}" type="presParOf" srcId="{601C67B1-174F-4F32-988E-9B1D96B03725}" destId="{E5C7826D-3853-419E-8937-39C4D42A19BB}" srcOrd="1" destOrd="0" presId="urn:microsoft.com/office/officeart/2005/8/layout/default"/>
    <dgm:cxn modelId="{E9313090-C98D-4DD6-B83B-9614AEEDD6C8}" type="presParOf" srcId="{601C67B1-174F-4F32-988E-9B1D96B03725}" destId="{7B69B200-DAB8-4E2A-AFC1-F68A6E18B2BB}" srcOrd="2" destOrd="0" presId="urn:microsoft.com/office/officeart/2005/8/layout/default"/>
    <dgm:cxn modelId="{8912AB07-6E06-4CBB-AC91-B355C0A9BA95}" type="presParOf" srcId="{601C67B1-174F-4F32-988E-9B1D96B03725}" destId="{48D1F417-1D39-438C-8503-A00EB6443199}" srcOrd="3" destOrd="0" presId="urn:microsoft.com/office/officeart/2005/8/layout/default"/>
    <dgm:cxn modelId="{673D4AF6-BF10-4EA0-BE2F-035B1DABA280}" type="presParOf" srcId="{601C67B1-174F-4F32-988E-9B1D96B03725}" destId="{A101039C-9C2C-4606-93F0-186416815500}" srcOrd="4" destOrd="0" presId="urn:microsoft.com/office/officeart/2005/8/layout/default"/>
    <dgm:cxn modelId="{D66589C5-CFA3-443A-84A6-433B42E74B73}" type="presParOf" srcId="{601C67B1-174F-4F32-988E-9B1D96B03725}" destId="{F23A8C1C-978D-490D-91CF-CB4966806240}" srcOrd="5" destOrd="0" presId="urn:microsoft.com/office/officeart/2005/8/layout/default"/>
    <dgm:cxn modelId="{D35BB581-912E-4E25-8ECC-891D8C3339FD}" type="presParOf" srcId="{601C67B1-174F-4F32-988E-9B1D96B03725}" destId="{C8183046-05FF-4EF2-8CD6-787C277D4125}" srcOrd="6" destOrd="0" presId="urn:microsoft.com/office/officeart/2005/8/layout/default"/>
    <dgm:cxn modelId="{9952326A-B112-43AE-9917-80E8A1AB22DE}" type="presParOf" srcId="{601C67B1-174F-4F32-988E-9B1D96B03725}" destId="{4C7E2774-99BD-4863-9D22-9CDC9F86369D}" srcOrd="7" destOrd="0" presId="urn:microsoft.com/office/officeart/2005/8/layout/default"/>
    <dgm:cxn modelId="{6A8545B4-D87B-46FE-B87A-99D2AE611CD5}" type="presParOf" srcId="{601C67B1-174F-4F32-988E-9B1D96B03725}" destId="{1B9041B4-BDA8-4632-B151-25D2B9234A58}" srcOrd="8" destOrd="0" presId="urn:microsoft.com/office/officeart/2005/8/layout/default"/>
    <dgm:cxn modelId="{77DEDC8B-97CC-4403-8BFE-A999ED285B1E}" type="presParOf" srcId="{601C67B1-174F-4F32-988E-9B1D96B03725}" destId="{FC940B2B-9D6C-4ABA-8047-7F11F7A0D7AC}" srcOrd="9" destOrd="0" presId="urn:microsoft.com/office/officeart/2005/8/layout/default"/>
    <dgm:cxn modelId="{FD96ABBB-EE25-4A8E-B76D-8BAD7E90B0CC}" type="presParOf" srcId="{601C67B1-174F-4F32-988E-9B1D96B03725}" destId="{C2D413A7-D445-4EFC-9AD8-73E404A4D835}" srcOrd="10" destOrd="0" presId="urn:microsoft.com/office/officeart/2005/8/layout/default"/>
    <dgm:cxn modelId="{E1A8FA20-7692-4168-92F5-6A835E7DB7B7}" type="presParOf" srcId="{601C67B1-174F-4F32-988E-9B1D96B03725}" destId="{B851C3E1-7914-4839-9D4A-A45474FBF83A}" srcOrd="11" destOrd="0" presId="urn:microsoft.com/office/officeart/2005/8/layout/default"/>
    <dgm:cxn modelId="{D15CBF30-41C6-4D7E-9A96-9EE74D875A3A}" type="presParOf" srcId="{601C67B1-174F-4F32-988E-9B1D96B03725}" destId="{5DAFFEA9-0898-4B96-A5DB-42EC256E1A35}" srcOrd="12" destOrd="0" presId="urn:microsoft.com/office/officeart/2005/8/layout/default"/>
    <dgm:cxn modelId="{A3EC8390-3A7C-4197-AEE1-3FB7045C2974}" type="presParOf" srcId="{601C67B1-174F-4F32-988E-9B1D96B03725}" destId="{A1F3EDD3-6A1D-4747-95F1-E4E89CDAB4DB}" srcOrd="13" destOrd="0" presId="urn:microsoft.com/office/officeart/2005/8/layout/default"/>
    <dgm:cxn modelId="{55422EC2-D79C-4ECE-965C-97E691823E06}" type="presParOf" srcId="{601C67B1-174F-4F32-988E-9B1D96B03725}" destId="{8CC198F9-B2A9-4B9B-92DD-6066CE9F722C}" srcOrd="14" destOrd="0" presId="urn:microsoft.com/office/officeart/2005/8/layout/default"/>
    <dgm:cxn modelId="{8127A824-21F4-404C-A871-544B4C69D7DE}" type="presParOf" srcId="{601C67B1-174F-4F32-988E-9B1D96B03725}" destId="{C97275F2-D3CD-4169-81F1-CC4983D9DC8B}" srcOrd="15" destOrd="0" presId="urn:microsoft.com/office/officeart/2005/8/layout/default"/>
    <dgm:cxn modelId="{8ED30331-8799-4961-98BE-2EF09F229745}" type="presParOf" srcId="{601C67B1-174F-4F32-988E-9B1D96B03725}" destId="{0FD4EEFD-0A5D-42CE-9BAA-F35CA28CCF03}" srcOrd="16" destOrd="0" presId="urn:microsoft.com/office/officeart/2005/8/layout/default"/>
    <dgm:cxn modelId="{D62592A8-23A9-4BC4-9F56-0018FF4994FE}" type="presParOf" srcId="{601C67B1-174F-4F32-988E-9B1D96B03725}" destId="{FB0FA80D-2354-4C37-BFA9-C7617CFEAC2D}" srcOrd="17" destOrd="0" presId="urn:microsoft.com/office/officeart/2005/8/layout/default"/>
    <dgm:cxn modelId="{70BB2490-3DD7-4847-9A09-8CF8ECE76BA9}" type="presParOf" srcId="{601C67B1-174F-4F32-988E-9B1D96B03725}" destId="{13B92867-382B-4D82-AEC5-6886A92D0BF0}" srcOrd="18" destOrd="0" presId="urn:microsoft.com/office/officeart/2005/8/layout/default"/>
    <dgm:cxn modelId="{139D5C10-3882-49DC-8C22-7AF0978C94B2}" type="presParOf" srcId="{601C67B1-174F-4F32-988E-9B1D96B03725}" destId="{AA5680A6-3AF0-4C4E-8E3B-7E8E0C9F73D3}" srcOrd="19" destOrd="0" presId="urn:microsoft.com/office/officeart/2005/8/layout/default"/>
    <dgm:cxn modelId="{7DED6F91-3EBD-446D-8D29-1F5443FA40FB}" type="presParOf" srcId="{601C67B1-174F-4F32-988E-9B1D96B03725}" destId="{6270785C-1991-4643-B6BE-E872505DFD4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294D9-A69C-47DC-9C82-C29C81292C77}" type="datetimeFigureOut">
              <a:rPr lang="fr-FR" smtClean="0"/>
              <a:pPr/>
              <a:t>15/09/2014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B4F9-3AC6-4505-A342-D0FAA54C9E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6D436-7365-473F-9810-0118C2A5DD6C}" type="datetimeFigureOut">
              <a:rPr lang="fr-FR" smtClean="0"/>
              <a:pPr/>
              <a:t>15/09/2014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5C726-6C21-4289-97F6-8C5BCBE174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C726-6C21-4289-97F6-8C5BCBE1744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C726-6C21-4289-97F6-8C5BCBE1744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C726-6C21-4289-97F6-8C5BCBE1744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30764-9486-485C-81D7-8333AE01F811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2DB679-3001-4499-A360-3FF1608AB9BB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6F0D-4601-48FA-845A-30DBA705F9B1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C9D74-917C-4A46-B7B2-BB97C00026AB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2DD32-5C6F-4A99-B778-6B05662A7693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E1B45-F6AC-44F2-8A12-B2DC8C439D64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3458D-999B-414C-BAA9-725576EA688F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21327-D672-4513-B47C-518A9C9A1349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1799C-D2DE-4FCF-A10F-89437E7BBF17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4FAB6-883C-435A-BCC8-0DFC3BB95FE7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3FFD2-C456-4500-B9BE-A421C64C4304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114915-0CC0-4244-809E-E344B0EA9738}" type="datetime1">
              <a:rPr lang="fr-FR" smtClean="0"/>
              <a:pPr/>
              <a:t>15/09/2014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577F04-982E-4AD0-A310-84608822D5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6944816" cy="2880320"/>
          </a:xfrm>
        </p:spPr>
        <p:txBody>
          <a:bodyPr>
            <a:noAutofit/>
          </a:bodyPr>
          <a:lstStyle/>
          <a:p>
            <a:r>
              <a:rPr lang="fr-FR" sz="5400" b="1" dirty="0" smtClean="0"/>
              <a:t>Médecine Générale</a:t>
            </a:r>
            <a:br>
              <a:rPr lang="fr-FR" sz="5400" b="1" dirty="0" smtClean="0"/>
            </a:br>
            <a:r>
              <a:rPr lang="fr-FR" sz="5400" b="1" dirty="0" smtClean="0"/>
              <a:t> et </a:t>
            </a:r>
            <a:br>
              <a:rPr lang="fr-FR" sz="5400" b="1" dirty="0" smtClean="0"/>
            </a:br>
            <a:r>
              <a:rPr lang="fr-FR" sz="5400" b="1" dirty="0" smtClean="0"/>
              <a:t>Santé au Travail</a:t>
            </a:r>
            <a:endParaRPr lang="fr-FR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30722" name="Picture 2" descr="Stéthoscope de médec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8864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POURQUOI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visite de pré reprise accorde au médecin du travail, à l’entreprise et éventuellement, aux autres acteurs du maintien dans l’emploi un certain délai pour étudier et anticiper les solutions les mieux adaptées en vue du retour du salarié dans l’entreprise</a:t>
            </a: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Aménagement du poste de travail: ergonomie, horaires, ..</a:t>
            </a: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Temps partiel thérapeutique</a:t>
            </a: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Reclassement à un autre poste</a:t>
            </a: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Saisie du SAMETH, bilan de compétences, formations professionnelles en vue d’une réorientation….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Docteur Sophie AUBRUN       ASTIL 62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7272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POURQUO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188640"/>
            <a:ext cx="1751261" cy="115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Maintien dans l’emploi</a:t>
            </a:r>
            <a:endParaRPr lang="fr-FR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7406640" cy="338437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5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Reconnaissance Qualité Travailleur Handicapé </a:t>
            </a:r>
          </a:p>
          <a:p>
            <a:pPr algn="ctr"/>
            <a:endParaRPr lang="fr-FR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délivrée par la commission des droits et de l’autonomie des personnes handicapées (CDAPH) au sein de la maison départementale des personnes handicapées (MDPH)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7272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143000"/>
          </a:xfrm>
        </p:spPr>
        <p:txBody>
          <a:bodyPr>
            <a:noAutofit/>
          </a:bodyPr>
          <a:lstStyle/>
          <a:p>
            <a:r>
              <a:rPr lang="fr-FR" sz="3700" b="1" dirty="0" smtClean="0"/>
              <a:t>Définition du travailleur handicapé</a:t>
            </a:r>
            <a:endParaRPr lang="fr-FR" sz="3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3356992"/>
            <a:ext cx="7498080" cy="31683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Toute personne dont les capacités d’obtenir ou de conserver un emploi sont effectivement réduites par suite d’une insuffisance ou d’une diminution de ses capacités physiques ou mentales (art L 5213.1 du Code du Travail)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77" y="6012163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ANDICAP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052736"/>
            <a:ext cx="2295525" cy="19907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C:\Users\N.FONTAINE\AppData\Local\Microsoft\Windows\Temporary Internet Files\Content.IE5\99F4D92R\MC9004326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564904"/>
            <a:ext cx="2232248" cy="223224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POURQUOI SE FAIRE RECONNAITRE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700808"/>
            <a:ext cx="6120680" cy="48006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Pour bénéficier d’aides professionnelles</a:t>
            </a:r>
          </a:p>
          <a:p>
            <a:pPr lvl="1"/>
            <a:r>
              <a:rPr lang="fr-FR" dirty="0" smtClean="0"/>
              <a:t>Aménagement du poste de travail: études ergonomiques</a:t>
            </a:r>
          </a:p>
          <a:p>
            <a:pPr lvl="1"/>
            <a:r>
              <a:rPr lang="fr-FR" dirty="0" smtClean="0"/>
              <a:t>Aides financières à destination de l’entreprise:</a:t>
            </a:r>
          </a:p>
          <a:p>
            <a:pPr lvl="2"/>
            <a:r>
              <a:rPr lang="fr-FR" dirty="0" smtClean="0"/>
              <a:t>Siège adapté</a:t>
            </a:r>
          </a:p>
          <a:p>
            <a:pPr lvl="2"/>
            <a:r>
              <a:rPr lang="fr-FR" dirty="0" smtClean="0"/>
              <a:t>Table élévatrice</a:t>
            </a:r>
          </a:p>
          <a:p>
            <a:pPr lvl="2"/>
            <a:r>
              <a:rPr lang="fr-FR" dirty="0" smtClean="0"/>
              <a:t>Tutorat</a:t>
            </a:r>
          </a:p>
          <a:p>
            <a:pPr lvl="2"/>
            <a:r>
              <a:rPr lang="fr-FR" dirty="0" smtClean="0"/>
              <a:t>Prestations financières ponctuelles pour l’entreprise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Aides financières à destination du salarié:</a:t>
            </a:r>
          </a:p>
          <a:p>
            <a:pPr lvl="2"/>
            <a:r>
              <a:rPr lang="fr-FR" dirty="0" smtClean="0"/>
              <a:t>Prothèses auditives</a:t>
            </a:r>
          </a:p>
          <a:p>
            <a:pPr lvl="2"/>
            <a:r>
              <a:rPr lang="fr-FR" dirty="0" smtClean="0"/>
              <a:t>Lunettes spécialisées</a:t>
            </a:r>
          </a:p>
          <a:p>
            <a:pPr lvl="2"/>
            <a:r>
              <a:rPr lang="fr-FR" dirty="0" smtClean="0"/>
              <a:t>Chaussures de sécurité adaptées,…</a:t>
            </a:r>
          </a:p>
          <a:p>
            <a:pPr lvl="2"/>
            <a:r>
              <a:rPr lang="fr-FR" dirty="0" smtClean="0"/>
              <a:t>Mobilisation des interfaces de communication : </a:t>
            </a:r>
            <a:r>
              <a:rPr lang="fr-FR" dirty="0" err="1" smtClean="0"/>
              <a:t>Sourdmédia</a:t>
            </a:r>
            <a:r>
              <a:rPr lang="fr-FR" dirty="0" smtClean="0"/>
              <a:t>,  Rémora</a:t>
            </a:r>
          </a:p>
        </p:txBody>
      </p:sp>
      <p:pic>
        <p:nvPicPr>
          <p:cNvPr id="35846" name="Picture 6" descr="C:\Users\N.FONTAINE\AppData\Local\Microsoft\Windows\Temporary Internet Files\Content.IE5\ZILBQQ9J\MC9004136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861048"/>
            <a:ext cx="724274" cy="558284"/>
          </a:xfrm>
          <a:prstGeom prst="rect">
            <a:avLst/>
          </a:prstGeom>
          <a:noFill/>
        </p:spPr>
      </p:pic>
      <p:pic>
        <p:nvPicPr>
          <p:cNvPr id="35845" name="Picture 5" descr="C:\Users\N.FONTAINE\AppData\Local\Microsoft\Windows\Temporary Internet Files\Content.IE5\8GVIVGGW\MC9002812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212976"/>
            <a:ext cx="443692" cy="656685"/>
          </a:xfrm>
          <a:prstGeom prst="rect">
            <a:avLst/>
          </a:prstGeom>
          <a:noFill/>
        </p:spPr>
      </p:pic>
      <p:pic>
        <p:nvPicPr>
          <p:cNvPr id="18" name="Picture 1" descr="C:\Users\N.FONTAINE\AppData\Local\Microsoft\Windows\Temporary Internet Files\Content.IE5\ZILBQQ9J\MP900402902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789040"/>
            <a:ext cx="1224136" cy="918102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12163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aides personnelles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Allocation Adulte Handicapé</a:t>
            </a:r>
          </a:p>
          <a:p>
            <a:pPr lvl="1"/>
            <a:r>
              <a:rPr lang="fr-FR" dirty="0" smtClean="0"/>
              <a:t>Carte de stationnement, </a:t>
            </a:r>
          </a:p>
          <a:p>
            <a:pPr lvl="1"/>
            <a:r>
              <a:rPr lang="fr-FR" dirty="0" smtClean="0"/>
              <a:t>Carte de priorité</a:t>
            </a:r>
          </a:p>
          <a:p>
            <a:pPr lvl="1"/>
            <a:r>
              <a:rPr lang="fr-FR" dirty="0" smtClean="0"/>
              <a:t>Carte d’invalidité,</a:t>
            </a:r>
          </a:p>
          <a:p>
            <a:endParaRPr lang="fr-FR" dirty="0" smtClean="0"/>
          </a:p>
          <a:p>
            <a:r>
              <a:rPr lang="fr-FR" dirty="0" smtClean="0"/>
              <a:t>Orientations</a:t>
            </a:r>
          </a:p>
          <a:p>
            <a:pPr marL="173038" lvl="1" indent="230188">
              <a:buNone/>
            </a:pPr>
            <a:endParaRPr lang="fr-FR" dirty="0" smtClean="0"/>
          </a:p>
          <a:p>
            <a:pPr lvl="1"/>
            <a:r>
              <a:rPr lang="fr-FR" dirty="0" smtClean="0"/>
              <a:t>Pour accéder à des structures protégées: Atelier protégé, ESAT, foyers occupationnels…</a:t>
            </a:r>
          </a:p>
          <a:p>
            <a:pPr lvl="1"/>
            <a:r>
              <a:rPr lang="fr-FR" dirty="0" smtClean="0"/>
              <a:t>Pour une durée de contrat aidé de 5 ans,</a:t>
            </a:r>
          </a:p>
          <a:p>
            <a:pPr lvl="1"/>
            <a:r>
              <a:rPr lang="fr-FR" dirty="0" smtClean="0"/>
              <a:t>Pour intégrer un centre de Pré-Orientation, et accéder rapidement à la formation qualifiante,</a:t>
            </a:r>
          </a:p>
          <a:p>
            <a:pPr lvl="1"/>
            <a:r>
              <a:rPr lang="fr-FR" dirty="0" smtClean="0"/>
              <a:t>Orientation UEROS, SAMSAH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Comment se faire reconnaitre ?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196752"/>
            <a:ext cx="7714104" cy="4800600"/>
          </a:xfrm>
        </p:spPr>
        <p:txBody>
          <a:bodyPr/>
          <a:lstStyle/>
          <a:p>
            <a:pPr marL="87313" indent="-4763">
              <a:buNone/>
            </a:pPr>
            <a:r>
              <a:rPr lang="fr-FR" dirty="0" smtClean="0"/>
              <a:t>Pour le salarié, le plus facile est de se rapprocher du médecin du travail qui est entouré d’une équipe dédiée au handicap</a:t>
            </a:r>
          </a:p>
          <a:p>
            <a:r>
              <a:rPr lang="fr-FR" dirty="0" smtClean="0"/>
              <a:t>Elle est composée :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331640" y="3429000"/>
          <a:ext cx="72728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3131840" y="4725144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004048" y="47251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7308304" y="4725144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12163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OMMENT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116632"/>
            <a:ext cx="1043608" cy="104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Cette cellule maintien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Informe et(ou) aide à la constitution du dossier RQTH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Oriente vers le Service d’Aide au Maintien dans l’Emploi des Travailleurs Handicapés (SAMETH) les dossiers nécessitant l’intervention d’un ergonome ou d’un financement AGEFIPH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Est un relai avec les différents intervenants : MDPH, CARSAT, POLE EMPLOI, CAP EMPLOI, MEDECINS TRAITANTS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but de toutes ces démarches est: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Eviter la désinsertion professionnelle</a:t>
            </a:r>
          </a:p>
          <a:p>
            <a:endParaRPr lang="fr-FR" dirty="0" smtClean="0"/>
          </a:p>
          <a:p>
            <a:r>
              <a:rPr lang="fr-FR" dirty="0" smtClean="0"/>
              <a:t>Maintenir le salarié à son poste de travail ou dans l’entreprise</a:t>
            </a:r>
          </a:p>
          <a:p>
            <a:endParaRPr lang="fr-FR" dirty="0" smtClean="0"/>
          </a:p>
          <a:p>
            <a:r>
              <a:rPr lang="fr-FR" dirty="0" smtClean="0"/>
              <a:t>En cas d’inaptitude, accompagner le salarié pour un reclassement externe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8" name="Image 7" descr="BUT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188640"/>
            <a:ext cx="1536377" cy="126891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632848" cy="995370"/>
          </a:xfrm>
        </p:spPr>
        <p:txBody>
          <a:bodyPr/>
          <a:lstStyle/>
          <a:p>
            <a:r>
              <a:rPr lang="fr-FR" b="1" dirty="0" smtClean="0"/>
              <a:t>Temps partiel thérapeutique</a:t>
            </a:r>
            <a:endParaRPr lang="fr-FR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694672" cy="302433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TPT</a:t>
            </a:r>
          </a:p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Différent d’un contrat de travail </a:t>
            </a:r>
          </a:p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mi-temps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but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L’objectif principal </a:t>
            </a:r>
          </a:p>
          <a:p>
            <a:pPr lvl="1"/>
            <a:r>
              <a:rPr lang="fr-FR" dirty="0" smtClean="0"/>
              <a:t>Permettre une réintégration progressive à un emploi à temps complet en tenant compte de l’état de santé du salarié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Prévenir le passage à la chronicité de l’arrêt de travail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Lutter contre le risque de désinsertion professionnelle et sociale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7" name="Image 6" descr="B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16632"/>
            <a:ext cx="1711077" cy="171107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Médecin du travail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Son rôle </a:t>
            </a:r>
          </a:p>
          <a:p>
            <a:pPr lvl="1"/>
            <a:r>
              <a:rPr lang="fr-FR" dirty="0" smtClean="0"/>
              <a:t>Il consiste à éviter toute altération de la santé des salariés du fait de leur travail, notamment en surveillant les conditions d’hygiène, les risques de contagion et leur état de santé. </a:t>
            </a:r>
          </a:p>
          <a:p>
            <a:pPr lvl="1"/>
            <a:r>
              <a:rPr lang="fr-FR" dirty="0" smtClean="0"/>
              <a:t>Il conseille l’employeur sur l’ensemble des problématiques liées aux conditions de travail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Il est soumis au secret médical, professionnel et de fabrication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9700" name="Picture 4" descr="Afficher les dé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7272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prescription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reprise de travail à temps partiel doit être médicalement prescrite par le </a:t>
            </a:r>
            <a:r>
              <a:rPr lang="fr-FR" b="1" dirty="0" smtClean="0"/>
              <a:t>médecin traitant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	le nouveau </a:t>
            </a:r>
            <a:r>
              <a:rPr lang="fr-FR" dirty="0" err="1" smtClean="0"/>
              <a:t>Cerfa</a:t>
            </a:r>
            <a:r>
              <a:rPr lang="fr-FR" dirty="0" smtClean="0"/>
              <a:t> S3116g  prend en compte les évolutions introduites par l’article 45 de la LFSS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6" name="Image 5" descr="PRESCRI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16633"/>
            <a:ext cx="2069976" cy="137998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022" t="62693" r="12733" b="11169"/>
          <a:stretch>
            <a:fillRect/>
          </a:stretch>
        </p:blipFill>
        <p:spPr bwMode="auto">
          <a:xfrm>
            <a:off x="774500" y="1052736"/>
            <a:ext cx="8369500" cy="39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755576" y="3429000"/>
            <a:ext cx="367240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915816" y="3326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MALADIE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915816" y="3326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AT/MP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3374"/>
          <a:stretch>
            <a:fillRect/>
          </a:stretch>
        </p:blipFill>
        <p:spPr bwMode="auto">
          <a:xfrm>
            <a:off x="1187624" y="1052736"/>
            <a:ext cx="7488832" cy="54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1259632" y="2276872"/>
            <a:ext cx="367240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d’attribution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/>
          <a:lstStyle/>
          <a:p>
            <a:r>
              <a:rPr lang="fr-FR" dirty="0" smtClean="0"/>
              <a:t>Obligation de la CPAM de servir une indemnité journalière en tout ou partie lorsque la reprise de travail à temps partiel remplit les conditions prévues aux articles L 323-3 (risque maladie) et </a:t>
            </a:r>
          </a:p>
          <a:p>
            <a:pPr>
              <a:buNone/>
            </a:pPr>
            <a:r>
              <a:rPr lang="fr-FR" dirty="0" smtClean="0"/>
              <a:t>	L 433-1 (risque AT-MP) du Code de la Sécurité Sociale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Exigence d’un arrêt de travail à temps complet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i="1" dirty="0" smtClean="0"/>
              <a:t>précédant immédiatement la reprise à temps partiel thérapeutique 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maladie </a:t>
            </a:r>
            <a:r>
              <a:rPr lang="fr-FR" i="1" dirty="0" smtClean="0"/>
              <a:t>(hors ALD)</a:t>
            </a:r>
          </a:p>
          <a:p>
            <a:pPr lvl="1"/>
            <a:r>
              <a:rPr lang="fr-FR" i="1" dirty="0" smtClean="0"/>
              <a:t>               arrêt de travail à temps complet :</a:t>
            </a:r>
          </a:p>
          <a:p>
            <a:pPr lvl="3"/>
            <a:endParaRPr lang="fr-FR" i="1" dirty="0" smtClean="0"/>
          </a:p>
          <a:p>
            <a:pPr lvl="8"/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Indemnisé (durée minimale de 4 jours)</a:t>
            </a:r>
          </a:p>
          <a:p>
            <a:pPr lvl="8"/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précédant immédiatement une RTTP en maladie</a:t>
            </a:r>
          </a:p>
          <a:p>
            <a:pPr>
              <a:buNone/>
            </a:pPr>
            <a:endParaRPr lang="fr-FR" i="1" dirty="0" smtClean="0"/>
          </a:p>
          <a:p>
            <a:r>
              <a:rPr lang="fr-FR" i="1" dirty="0" smtClean="0"/>
              <a:t>Pas d’indemnisation RTTP « maladie » succédant</a:t>
            </a:r>
          </a:p>
          <a:p>
            <a:pPr lvl="1"/>
            <a:r>
              <a:rPr lang="fr-FR" i="1" dirty="0" smtClean="0"/>
              <a:t>À des congés payés</a:t>
            </a:r>
          </a:p>
          <a:p>
            <a:pPr lvl="1"/>
            <a:r>
              <a:rPr lang="fr-FR" i="1" dirty="0" smtClean="0"/>
              <a:t>À un arrêt de travail à temps complet AT-MP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Conditions d’attribution: arrêt de travail maladie</a:t>
            </a:r>
            <a:endParaRPr lang="fr-FR" dirty="0"/>
          </a:p>
        </p:txBody>
      </p:sp>
      <p:pic>
        <p:nvPicPr>
          <p:cNvPr id="38914" name="Picture 2" descr="C:\Users\N.FONTAINE\AppData\Local\Microsoft\Windows\Temporary Internet Files\Content.IE5\8GVIVGGW\MC9004338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581128"/>
            <a:ext cx="1108492" cy="110849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339752" y="2780928"/>
            <a:ext cx="1008112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988840"/>
            <a:ext cx="7498080" cy="388843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Pour les arrêts en rapport avec une ALD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FR" dirty="0" smtClean="0"/>
              <a:t>Suppression de l’exigence d’un arrêt de travail à temps complet précédant immédiatement la RTTP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FR" dirty="0" smtClean="0"/>
              <a:t>Mais nécessité d’un 1</a:t>
            </a:r>
            <a:r>
              <a:rPr lang="fr-FR" baseline="30000" dirty="0" smtClean="0"/>
              <a:t>er</a:t>
            </a:r>
            <a:r>
              <a:rPr lang="fr-FR" dirty="0" smtClean="0"/>
              <a:t> arrêt de travail indemnisé, de 4 jours minimum, à temps complet, qui doit avoir eu lieu dans une période de 3 ans précédant l’arrêt actuel pour la même ALD</a:t>
            </a:r>
          </a:p>
          <a:p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Conditions d’attribution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Pour les arrêts accident du travail et maladie professionnelle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Un arrêt de travail à temps complet précédant immédiatement la reprise d’un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travail léger </a:t>
            </a:r>
            <a:r>
              <a:rPr lang="fr-FR" dirty="0" smtClean="0"/>
              <a:t>n’est pas exigé dès lors que l’accident du travail ou la maladie professionnelle a entraîné un arrêt de travail à temps complet d’au moins </a:t>
            </a:r>
            <a:r>
              <a:rPr lang="fr-FR" b="1" dirty="0" smtClean="0"/>
              <a:t>UNE JOURNEE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Conditions d’attribution</a:t>
            </a:r>
            <a:endParaRPr lang="fr-FR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me 9"/>
          <p:cNvGraphicFramePr/>
          <p:nvPr/>
        </p:nvGraphicFramePr>
        <p:xfrm>
          <a:off x="467544" y="836712"/>
          <a:ext cx="80640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>
            <a:off x="1979712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707904" y="2204864"/>
            <a:ext cx="41764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884368" y="2204864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436096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660232" y="3789040"/>
            <a:ext cx="64807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308304" y="37890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7884368" y="508518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3707904" y="5085184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267744" y="54452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123728" y="107340"/>
            <a:ext cx="60486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Reprise du travail à temps partiel pour raisons thérapeutiques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0" y="1484784"/>
            <a:ext cx="461665" cy="396044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/>
              <a:t>Phase préalable de mise en œuvre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Mise en </a:t>
            </a:r>
            <a:r>
              <a:rPr lang="fr-FR" b="1" dirty="0" err="1" smtClean="0"/>
              <a:t>oeuvre</a:t>
            </a: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556792"/>
            <a:ext cx="7498080" cy="4800600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 prescription du médecin traitant</a:t>
            </a:r>
            <a:r>
              <a:rPr lang="fr-FR" dirty="0" smtClean="0"/>
              <a:t>, les modalités de mise en œuvre sont alors définies entre  :</a:t>
            </a:r>
          </a:p>
          <a:p>
            <a:pPr lvl="1"/>
            <a:r>
              <a:rPr lang="fr-FR" dirty="0" smtClean="0"/>
              <a:t>L’employeur</a:t>
            </a:r>
          </a:p>
          <a:p>
            <a:pPr lvl="1"/>
            <a:r>
              <a:rPr lang="fr-FR" dirty="0" smtClean="0"/>
              <a:t>Le salarié</a:t>
            </a:r>
          </a:p>
          <a:p>
            <a:pPr lvl="1"/>
            <a:r>
              <a:rPr lang="fr-FR" dirty="0" smtClean="0"/>
              <a:t>Et le médecin du travail lors d’une visite de reprise ou de pré reprise</a:t>
            </a:r>
          </a:p>
          <a:p>
            <a:pPr lvl="1"/>
            <a:endParaRPr lang="fr-FR" dirty="0" smtClean="0"/>
          </a:p>
          <a:p>
            <a:pPr lvl="1" algn="ctr">
              <a:buNone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SANS ATTENDRE UNE NOTIFICATION DE LA CPAM dans le cadre de la branche maladie</a:t>
            </a:r>
          </a:p>
          <a:p>
            <a:pPr lvl="1" algn="ctr">
              <a:buNone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Dans le cadre d’un AT/MP, attendre l’accord préalable du contrôle médical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6" name="Triangle isocèle 5"/>
          <p:cNvSpPr/>
          <p:nvPr/>
        </p:nvSpPr>
        <p:spPr>
          <a:xfrm>
            <a:off x="6660232" y="332656"/>
            <a:ext cx="1368152" cy="1080120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804248" y="260648"/>
            <a:ext cx="1080120" cy="2160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Employeur</a:t>
            </a:r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452320" y="1268760"/>
            <a:ext cx="1584176" cy="2160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Médecin du travail</a:t>
            </a:r>
            <a:endParaRPr lang="fr-FR" sz="1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012160" y="1268760"/>
            <a:ext cx="1080120" cy="2160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salarié</a:t>
            </a:r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.aubrun.ASTIL62\AppData\Local\Microsoft\Windows\Temporary Internet Files\Content.IE5\YJF9MN4C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670" y="5373216"/>
            <a:ext cx="721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Impact sur la mise en œuvre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4936592" cy="4800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En cas de refus, l’employeur doit justifier de l’absence d’emploi disponible relevant de la catégorie professionnelle du salarié ou de l’absence d’emploi équivalent</a:t>
            </a:r>
          </a:p>
          <a:p>
            <a:endParaRPr lang="fr-FR" dirty="0" smtClean="0"/>
          </a:p>
          <a:p>
            <a:r>
              <a:rPr lang="fr-FR" dirty="0" smtClean="0"/>
              <a:t>Il doit démontrer que les nouvelles modalités de répartition horaire préconisées auraient des conséquences préjudiciables à la bonne marche de l’entreprise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 rot="1100321">
            <a:off x="6660232" y="2636912"/>
            <a:ext cx="2160240" cy="16561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L’employeur doit expliquer les raisons de son refus auprès de l’inspection du travail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st i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1052736"/>
            <a:ext cx="6025933" cy="432048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Il pratique la surveillance médicale des salariés</a:t>
            </a:r>
          </a:p>
          <a:p>
            <a:pPr lvl="1"/>
            <a:r>
              <a:rPr lang="fr-FR" b="1" dirty="0" smtClean="0"/>
              <a:t>Embauche</a:t>
            </a:r>
            <a:r>
              <a:rPr lang="fr-FR" dirty="0" smtClean="0"/>
              <a:t> </a:t>
            </a:r>
          </a:p>
          <a:p>
            <a:pPr lvl="1"/>
            <a:r>
              <a:rPr lang="fr-FR" b="1" dirty="0" smtClean="0"/>
              <a:t>Périodique</a:t>
            </a:r>
            <a:r>
              <a:rPr lang="fr-FR" dirty="0" smtClean="0"/>
              <a:t> : </a:t>
            </a:r>
          </a:p>
          <a:p>
            <a:pPr lvl="2"/>
            <a:r>
              <a:rPr lang="fr-FR" dirty="0" smtClean="0"/>
              <a:t>tous les 24 mois si possible</a:t>
            </a:r>
          </a:p>
          <a:p>
            <a:pPr lvl="2"/>
            <a:r>
              <a:rPr lang="fr-FR" dirty="0" smtClean="0"/>
              <a:t>Espacement supérieur si entretiens infirmiers</a:t>
            </a:r>
          </a:p>
          <a:p>
            <a:pPr lvl="1"/>
            <a:r>
              <a:rPr lang="fr-FR" b="1" dirty="0" smtClean="0"/>
              <a:t>Pré-reprise</a:t>
            </a:r>
          </a:p>
          <a:p>
            <a:pPr lvl="2"/>
            <a:r>
              <a:rPr lang="fr-FR" dirty="0" smtClean="0"/>
              <a:t>Si arrêt de travail de plus de 3 mois</a:t>
            </a:r>
          </a:p>
          <a:p>
            <a:pPr lvl="2"/>
            <a:r>
              <a:rPr lang="fr-FR" dirty="0" smtClean="0"/>
              <a:t>Moins de 3 mois si difficultés à prévoir lors de la reprise</a:t>
            </a:r>
          </a:p>
          <a:p>
            <a:pPr lvl="1"/>
            <a:r>
              <a:rPr lang="fr-FR" b="1" dirty="0" smtClean="0"/>
              <a:t>Reprise obligatoire après </a:t>
            </a:r>
          </a:p>
          <a:p>
            <a:pPr lvl="2"/>
            <a:r>
              <a:rPr lang="fr-FR" dirty="0" smtClean="0"/>
              <a:t>Congé maternité ou congé parental</a:t>
            </a:r>
          </a:p>
          <a:p>
            <a:pPr lvl="2"/>
            <a:r>
              <a:rPr lang="fr-FR" dirty="0" smtClean="0"/>
              <a:t>Absence pour cause de maladie professionnelle</a:t>
            </a:r>
          </a:p>
          <a:p>
            <a:pPr lvl="2"/>
            <a:r>
              <a:rPr lang="fr-FR" dirty="0" smtClean="0"/>
              <a:t>Absence d’au moins 30 jours suite à un AT ou maladie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33256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Durée d’attribution en maladie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Dans les faits, en maladie, la durée du temps partiel thérapeutique est de 12 mois maximum</a:t>
            </a:r>
          </a:p>
          <a:p>
            <a:endParaRPr lang="fr-FR" dirty="0" smtClean="0"/>
          </a:p>
          <a:p>
            <a:r>
              <a:rPr lang="fr-FR" dirty="0" smtClean="0"/>
              <a:t>Le service médical suit une RTTP comme un arrêt de travail classique et peut</a:t>
            </a:r>
          </a:p>
          <a:p>
            <a:pPr lvl="1"/>
            <a:r>
              <a:rPr lang="fr-FR" dirty="0" smtClean="0"/>
              <a:t>Soit justifier sa prolongation</a:t>
            </a:r>
          </a:p>
          <a:p>
            <a:pPr lvl="1"/>
            <a:r>
              <a:rPr lang="fr-FR" dirty="0" smtClean="0"/>
              <a:t>Soit proposer une invalidité</a:t>
            </a:r>
          </a:p>
          <a:p>
            <a:pPr lvl="1"/>
            <a:r>
              <a:rPr lang="fr-FR" dirty="0" smtClean="0"/>
              <a:t>Soit y mettre fin (reprise à temps complet)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cas de reprise d’un travail léger, pas de durée maximale</a:t>
            </a:r>
          </a:p>
          <a:p>
            <a:endParaRPr lang="fr-FR" dirty="0" smtClean="0"/>
          </a:p>
          <a:p>
            <a:r>
              <a:rPr lang="fr-FR" dirty="0" smtClean="0"/>
              <a:t>Le service médical s’assure la justification de la poursuite de l’indemnisation du travail léger ou de la capacité de l’assuré à reprendre un travail à temps complet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Durée d’attribution en AT/MP</a:t>
            </a:r>
            <a:endParaRPr lang="fr-FR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résumé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3754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Maladie</a:t>
                      </a:r>
                    </a:p>
                    <a:p>
                      <a:pPr algn="ctr"/>
                      <a:r>
                        <a:rPr lang="fr-FR" dirty="0" smtClean="0"/>
                        <a:t>Travail à temps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AT/MP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Dénomination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Travail à temps</a:t>
                      </a:r>
                      <a:r>
                        <a:rPr lang="fr-FR" baseline="0" dirty="0" smtClean="0"/>
                        <a:t> partiel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Travail à temps partiel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Travail léger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Arrêt préalable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Minimum 4 jours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Minimum 4 jours dans les 3 ans précédent</a:t>
                      </a:r>
                      <a:r>
                        <a:rPr lang="fr-FR" baseline="0" dirty="0" smtClean="0"/>
                        <a:t> le temps partiel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Minimum un  jour</a:t>
                      </a:r>
                      <a:r>
                        <a:rPr lang="fr-FR" baseline="0" dirty="0" smtClean="0"/>
                        <a:t> lié à l’accident du travail ou à la maladie professionnelle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Entente préalable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Durée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Maximum 12 mois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Maximum 12 mois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de</a:t>
                      </a:r>
                      <a:r>
                        <a:rPr lang="fr-FR" baseline="0" dirty="0" smtClean="0"/>
                        <a:t> durée maximale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123728" y="1340768"/>
            <a:ext cx="5904656" cy="34563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accent5">
                    <a:lumMod val="75000"/>
                  </a:schemeClr>
                </a:solidFill>
              </a:rPr>
              <a:t>Merci pour votre attention</a:t>
            </a:r>
            <a:endParaRPr lang="fr-FR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 descr="zénit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013176"/>
            <a:ext cx="3495675" cy="130492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st i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908720"/>
            <a:ext cx="6025933" cy="4320480"/>
          </a:xfrm>
          <a:prstGeom prst="rect">
            <a:avLst/>
          </a:prstGeom>
        </p:spPr>
      </p:pic>
      <p:sp>
        <p:nvSpPr>
          <p:cNvPr id="8" name="Titre 5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5880720"/>
          </a:xfrm>
        </p:spPr>
        <p:txBody>
          <a:bodyPr>
            <a:normAutofit/>
          </a:bodyPr>
          <a:lstStyle/>
          <a:p>
            <a:pPr lvl="1"/>
            <a:endParaRPr lang="fr-FR" sz="2600" b="1" dirty="0" smtClean="0"/>
          </a:p>
          <a:p>
            <a:pPr lvl="1"/>
            <a:endParaRPr lang="fr-FR" sz="2600" b="1" dirty="0" smtClean="0"/>
          </a:p>
          <a:p>
            <a:pPr lvl="1"/>
            <a:r>
              <a:rPr lang="fr-FR" sz="2600" b="1" dirty="0" smtClean="0"/>
              <a:t>Nuit</a:t>
            </a:r>
          </a:p>
          <a:p>
            <a:pPr lvl="3"/>
            <a:r>
              <a:rPr lang="fr-FR" sz="2200" dirty="0" smtClean="0"/>
              <a:t>Salariés soumis au travail de nuit</a:t>
            </a:r>
          </a:p>
          <a:p>
            <a:pPr lvl="1"/>
            <a:r>
              <a:rPr lang="fr-FR" sz="2600" b="1" dirty="0" smtClean="0"/>
              <a:t>A la demande</a:t>
            </a:r>
            <a:r>
              <a:rPr lang="fr-FR" dirty="0" smtClean="0"/>
              <a:t> </a:t>
            </a:r>
          </a:p>
          <a:p>
            <a:pPr lvl="3"/>
            <a:r>
              <a:rPr lang="fr-FR" sz="2200" dirty="0" smtClean="0"/>
              <a:t>Tous les salariés sous  les conseils de leur médecin traitant ou de l’employeur</a:t>
            </a:r>
          </a:p>
          <a:p>
            <a:pPr lvl="3">
              <a:buNone/>
            </a:pPr>
            <a:endParaRPr lang="fr-FR" sz="2200" dirty="0" smtClean="0"/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Il émet des avis d’aptitude </a:t>
            </a:r>
          </a:p>
          <a:p>
            <a:endParaRPr lang="fr-FR" sz="2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7272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179512" y="313104"/>
          <a:ext cx="8748465" cy="62842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24136"/>
                <a:gridCol w="1821706"/>
                <a:gridCol w="1490662"/>
                <a:gridCol w="2160240"/>
                <a:gridCol w="2051721"/>
              </a:tblGrid>
              <a:tr h="333856">
                <a:tc gridSpan="5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Visites</a:t>
                      </a:r>
                      <a:r>
                        <a:rPr lang="fr-FR" sz="1600" baseline="0" dirty="0" smtClean="0"/>
                        <a:t> médicales du travail , ce qui change au 1</a:t>
                      </a:r>
                      <a:r>
                        <a:rPr lang="fr-FR" sz="1600" baseline="30000" dirty="0" smtClean="0"/>
                        <a:t>er</a:t>
                      </a:r>
                      <a:r>
                        <a:rPr lang="fr-FR" sz="1600" baseline="0" dirty="0" smtClean="0"/>
                        <a:t> juillet 2012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La réforme modifie</a:t>
                      </a:r>
                      <a:r>
                        <a:rPr lang="fr-FR" sz="1400" baseline="0" dirty="0" smtClean="0"/>
                        <a:t> les visites médicales dans leur fréquence et leur objet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4608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Nature de la visite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Salariés</a:t>
                      </a:r>
                      <a:r>
                        <a:rPr lang="fr-FR" sz="1100" baseline="0" dirty="0" smtClean="0"/>
                        <a:t> concernés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Initiative de la visite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Fréquence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Objet de la visite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28">
                <a:tc gridSpan="5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Visites</a:t>
                      </a:r>
                      <a:r>
                        <a:rPr lang="fr-FR" sz="1400" baseline="0" dirty="0" smtClean="0"/>
                        <a:t> médicales communes à l’ensemble des salariés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Embauche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Tous</a:t>
                      </a:r>
                      <a:r>
                        <a:rPr lang="fr-FR" sz="1100" baseline="0" dirty="0" smtClean="0"/>
                        <a:t> les salariés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Employeur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Avant l’embauche pour les Surveillances</a:t>
                      </a:r>
                      <a:r>
                        <a:rPr lang="fr-FR" sz="1100" baseline="0" dirty="0" smtClean="0"/>
                        <a:t> médicales renforcées ou au plus tard avant la fin de la période d’essai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Vérifier l’aptitude au poste</a:t>
                      </a:r>
                    </a:p>
                    <a:p>
                      <a:r>
                        <a:rPr lang="fr-FR" sz="1100" dirty="0" smtClean="0"/>
                        <a:t>Informer</a:t>
                      </a:r>
                      <a:r>
                        <a:rPr lang="fr-FR" sz="1100" baseline="0" dirty="0" smtClean="0"/>
                        <a:t> le salarié sur les risques des expositions</a:t>
                      </a:r>
                    </a:p>
                    <a:p>
                      <a:r>
                        <a:rPr lang="fr-FR" sz="1100" baseline="0" dirty="0" smtClean="0"/>
                        <a:t>Suivi médical nécessaire</a:t>
                      </a:r>
                    </a:p>
                    <a:p>
                      <a:r>
                        <a:rPr lang="fr-FR" sz="1100" baseline="0" dirty="0" smtClean="0"/>
                        <a:t>Sensibiliser aux moyens de prévention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Périodique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Tous les salariés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Employeur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Tous</a:t>
                      </a:r>
                      <a:r>
                        <a:rPr lang="fr-FR" sz="1100" baseline="0" dirty="0" smtClean="0"/>
                        <a:t>  les 24 mois, si possible</a:t>
                      </a:r>
                    </a:p>
                    <a:p>
                      <a:r>
                        <a:rPr lang="fr-FR" sz="1100" baseline="0" dirty="0" smtClean="0"/>
                        <a:t>Espacement supérieur si entretiens infirmiers intercalés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Vérifier l’aptitude du salarié à son poste de travail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Pré-reprise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Si Arrêt de travail : plus de 3 mois</a:t>
                      </a:r>
                    </a:p>
                    <a:p>
                      <a:r>
                        <a:rPr lang="fr-FR" sz="1100" dirty="0" smtClean="0"/>
                        <a:t>Moins de 3</a:t>
                      </a:r>
                      <a:r>
                        <a:rPr lang="fr-FR" sz="1100" baseline="0" dirty="0" smtClean="0"/>
                        <a:t> mois (si difficultés à prévoir à la reprise)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Salarié</a:t>
                      </a:r>
                    </a:p>
                    <a:p>
                      <a:r>
                        <a:rPr lang="fr-FR" sz="1100" dirty="0" smtClean="0"/>
                        <a:t>Médecin traitant</a:t>
                      </a:r>
                    </a:p>
                    <a:p>
                      <a:r>
                        <a:rPr lang="fr-FR" sz="1100" dirty="0" smtClean="0"/>
                        <a:t>Médecin</a:t>
                      </a:r>
                      <a:r>
                        <a:rPr lang="fr-FR" sz="1100" baseline="0" dirty="0" smtClean="0"/>
                        <a:t> conseil 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 à 2 semaines avant la reprise</a:t>
                      </a:r>
                      <a:r>
                        <a:rPr lang="fr-FR" sz="1100" baseline="0" dirty="0" smtClean="0"/>
                        <a:t> de travail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Favoriser le maintien</a:t>
                      </a:r>
                      <a:r>
                        <a:rPr lang="fr-FR" sz="1100" baseline="0" dirty="0" smtClean="0"/>
                        <a:t> dans l’emploi des salariés et faciliter leur réintégration au poste de travail par concertation avec l’employeur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Reprise obligatoire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Après</a:t>
                      </a:r>
                    </a:p>
                    <a:p>
                      <a:r>
                        <a:rPr lang="fr-FR" sz="1100" dirty="0" smtClean="0"/>
                        <a:t>Congé</a:t>
                      </a:r>
                      <a:r>
                        <a:rPr lang="fr-FR" sz="1100" baseline="0" dirty="0" smtClean="0"/>
                        <a:t> maternité</a:t>
                      </a:r>
                    </a:p>
                    <a:p>
                      <a:r>
                        <a:rPr lang="fr-FR" sz="1100" baseline="0" dirty="0" smtClean="0"/>
                        <a:t>Maladie professionnelle</a:t>
                      </a:r>
                    </a:p>
                    <a:p>
                      <a:r>
                        <a:rPr lang="fr-FR" sz="1100" baseline="0" dirty="0" smtClean="0"/>
                        <a:t>Absence d’au moins 30 jours suite à un accident du travail, maladie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Employeur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Lors de la reprise du travail ou au maximum dans un délai de 8 jours après la reprise du travail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Apprécier l’aptitude</a:t>
                      </a:r>
                      <a:r>
                        <a:rPr lang="fr-FR" sz="1100" baseline="0" dirty="0" smtClean="0"/>
                        <a:t> du salarié à reprendre son emploi, proposer une adaptation des conditions de travail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12">
                <a:tc gridSpan="5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Visites</a:t>
                      </a:r>
                      <a:r>
                        <a:rPr lang="fr-FR" sz="1100" baseline="0" dirty="0" smtClean="0"/>
                        <a:t> médicales spécifiques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1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Nuit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/>
                        <a:t>Salariés soumis au travail de nuit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Employeur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Tous les 6 mois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Vérifier l’aptitude du salarié</a:t>
                      </a:r>
                      <a:r>
                        <a:rPr lang="fr-FR" sz="1100" baseline="0" dirty="0" smtClean="0"/>
                        <a:t> à son poste de travail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À</a:t>
                      </a:r>
                      <a:r>
                        <a:rPr lang="fr-FR" sz="1100" baseline="0" dirty="0" smtClean="0"/>
                        <a:t> la demande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/>
                        <a:t>Tous les salariés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Salarié, employeur,</a:t>
                      </a:r>
                      <a:r>
                        <a:rPr lang="fr-FR" sz="1100" baseline="0" dirty="0" smtClean="0"/>
                        <a:t> médecin traitant, médecin conseil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Pour conseil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r>
              <a:rPr lang="fr-FR" dirty="0" smtClean="0"/>
              <a:t>Les médecins traitants peuvent solliciter les médecins du travail pour connaître les conditions de travail du salarié </a:t>
            </a:r>
          </a:p>
          <a:p>
            <a:r>
              <a:rPr lang="fr-FR" dirty="0" smtClean="0"/>
              <a:t>Le médecin du travail a besoin, pour délivrer son aptitude, de documents médicaux transmis par le salarié pour prendre une décision et pour rester en accord avec la législation en vigueur   </a:t>
            </a:r>
          </a:p>
          <a:p>
            <a:pPr lvl="1"/>
            <a:r>
              <a:rPr lang="fr-FR" dirty="0" smtClean="0"/>
              <a:t>Exemples : </a:t>
            </a:r>
          </a:p>
          <a:p>
            <a:pPr lvl="2"/>
            <a:r>
              <a:rPr lang="fr-FR" dirty="0" smtClean="0"/>
              <a:t> port de charges</a:t>
            </a:r>
          </a:p>
          <a:p>
            <a:pPr lvl="2"/>
            <a:r>
              <a:rPr lang="fr-FR" dirty="0" smtClean="0"/>
              <a:t>Pathologie cardiaque et conduite de poids lourds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ens,hommes,interrogations,masculins,points d'interrogation,questions,symbole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9672" y="2060848"/>
            <a:ext cx="1799481" cy="179948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La visite de pré-reprise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800800" cy="2232248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Quand, </a:t>
            </a:r>
          </a:p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 </a:t>
            </a:r>
          </a:p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pourquoi la demander ?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?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03648" y="1916832"/>
            <a:ext cx="7293496" cy="40324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visite de pré-reprise est sollicitée par un salarié en arrêt de travail, avant la reprise du travail quand des difficultés à la reprise sont prévisibles ou lorsqu’il est envisagé une reprise à temps partiel thérapeutique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9" name="Image 8" descr="QUAN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0"/>
            <a:ext cx="2143125" cy="214312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QUI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Elle est à l’initiative :</a:t>
            </a:r>
          </a:p>
          <a:p>
            <a:pPr lvl="1">
              <a:buBlip>
                <a:blip r:embed="rId2"/>
              </a:buBlip>
            </a:pPr>
            <a:r>
              <a:rPr lang="fr-FR" dirty="0" smtClean="0"/>
              <a:t>Du salarié</a:t>
            </a:r>
          </a:p>
          <a:p>
            <a:pPr lvl="1">
              <a:buBlip>
                <a:blip r:embed="rId2"/>
              </a:buBlip>
            </a:pPr>
            <a:r>
              <a:rPr lang="fr-FR" dirty="0" smtClean="0"/>
              <a:t>Du médecin traitant</a:t>
            </a:r>
          </a:p>
          <a:p>
            <a:pPr lvl="1">
              <a:buBlip>
                <a:blip r:embed="rId2"/>
              </a:buBlip>
            </a:pPr>
            <a:r>
              <a:rPr lang="fr-FR" dirty="0" smtClean="0"/>
              <a:t>Du médecin conseil de l’Assurance Maladie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 l’employeur, ni le médecin du travail </a:t>
            </a:r>
            <a:r>
              <a:rPr lang="fr-FR" dirty="0" smtClean="0"/>
              <a:t>ne peuvent demander ou imposer cet examen. Ils peuvent cependant informer le salarié de l’intérêt que peut présenter pour lui cette visite</a:t>
            </a:r>
          </a:p>
          <a:p>
            <a:pPr marL="285750" lvl="1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7F04-982E-4AD0-A310-84608822D5A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Docteur Sophie AUBRUN       ASTIL 62</a:t>
            </a:r>
            <a:endParaRPr lang="fr-FR"/>
          </a:p>
        </p:txBody>
      </p:sp>
      <p:pic>
        <p:nvPicPr>
          <p:cNvPr id="9" name="Image 8" descr="QUI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6632"/>
            <a:ext cx="2206476" cy="150609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805264"/>
            <a:ext cx="917823" cy="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899</TotalTime>
  <Words>1858</Words>
  <Application>Microsoft Office PowerPoint</Application>
  <PresentationFormat>Affichage à l'écran (4:3)</PresentationFormat>
  <Paragraphs>326</Paragraphs>
  <Slides>33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Solstice</vt:lpstr>
      <vt:lpstr>Médecine Générale  et  Santé au Travail</vt:lpstr>
      <vt:lpstr>Médecin du travail</vt:lpstr>
      <vt:lpstr>Diapositive 3</vt:lpstr>
      <vt:lpstr>Diapositive 4</vt:lpstr>
      <vt:lpstr>Diapositive 5</vt:lpstr>
      <vt:lpstr>Diapositive 6</vt:lpstr>
      <vt:lpstr>La visite de pré-reprise</vt:lpstr>
      <vt:lpstr>QUAND ?</vt:lpstr>
      <vt:lpstr>QUI ?</vt:lpstr>
      <vt:lpstr>POURQUOI ?</vt:lpstr>
      <vt:lpstr>Maintien dans l’emploi</vt:lpstr>
      <vt:lpstr>Définition du travailleur handicapé</vt:lpstr>
      <vt:lpstr>POURQUOI SE FAIRE RECONNAITRE ?</vt:lpstr>
      <vt:lpstr>Diapositive 14</vt:lpstr>
      <vt:lpstr>Comment se faire reconnaitre ?</vt:lpstr>
      <vt:lpstr>Cette cellule maintien</vt:lpstr>
      <vt:lpstr>Le but de toutes ces démarches est:</vt:lpstr>
      <vt:lpstr>Temps partiel thérapeutique</vt:lpstr>
      <vt:lpstr>Le but</vt:lpstr>
      <vt:lpstr>La prescription</vt:lpstr>
      <vt:lpstr>Diapositive 21</vt:lpstr>
      <vt:lpstr>Diapositive 22</vt:lpstr>
      <vt:lpstr>Modalités d’attribution</vt:lpstr>
      <vt:lpstr>Conditions d’attribution: arrêt de travail maladie</vt:lpstr>
      <vt:lpstr>Conditions d’attribution</vt:lpstr>
      <vt:lpstr>Conditions d’attribution</vt:lpstr>
      <vt:lpstr>Diapositive 27</vt:lpstr>
      <vt:lpstr>Mise en oeuvre</vt:lpstr>
      <vt:lpstr>Impact sur la mise en œuvre</vt:lpstr>
      <vt:lpstr>Durée d’attribution en maladie</vt:lpstr>
      <vt:lpstr>Durée d’attribution en AT/MP</vt:lpstr>
      <vt:lpstr>En résumé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n.fontaine</dc:creator>
  <cp:lastModifiedBy>s.aubrun</cp:lastModifiedBy>
  <cp:revision>135</cp:revision>
  <dcterms:created xsi:type="dcterms:W3CDTF">2014-08-05T12:36:00Z</dcterms:created>
  <dcterms:modified xsi:type="dcterms:W3CDTF">2014-09-15T14:12:47Z</dcterms:modified>
</cp:coreProperties>
</file>