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45F440-CB51-4921-A08F-43FEA5C61700}" type="datetimeFigureOut">
              <a:rPr lang="fr-FR" smtClean="0"/>
              <a:t>11/11/2015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10ED24-C41A-432D-9A80-AB0A9AD9275A}" type="slidenum">
              <a:rPr lang="fr-FR" smtClean="0"/>
              <a:t>‹N°›</a:t>
            </a:fld>
            <a:endParaRPr lang="fr-FR"/>
          </a:p>
        </p:txBody>
      </p:sp>
    </p:spTree>
    <p:extLst>
      <p:ext uri="{BB962C8B-B14F-4D97-AF65-F5344CB8AC3E}">
        <p14:creationId xmlns:p14="http://schemas.microsoft.com/office/powerpoint/2010/main" val="2938200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b="0" i="0" dirty="0" smtClean="0">
                <a:latin typeface="+mn-lt"/>
              </a:rPr>
              <a:t>Chaque heure, l’extrémité céphalique effectue plusieurs centaines de mouvements associant dans des proportions variables une rotation et une flexion extension. </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b="0" i="0" dirty="0" smtClean="0">
                <a:latin typeface="+mn-lt"/>
              </a:rPr>
              <a:t>lors de la flexion maximale du cou, la paroi postérieure du canal rachidien s’allonge  de 5cm et la paroi antérieure de 1,5cm, il se produit donc un </a:t>
            </a:r>
            <a:r>
              <a:rPr lang="fr-FR" sz="1200" b="0" i="1" dirty="0" smtClean="0">
                <a:latin typeface="+mn-lt"/>
              </a:rPr>
              <a:t>étirement de l’étui dural et de la moelle elle-même</a:t>
            </a:r>
            <a:r>
              <a:rPr lang="fr-FR" sz="1200" b="0" i="0" dirty="0" smtClean="0">
                <a:latin typeface="+mn-lt"/>
              </a:rPr>
              <a:t>. </a:t>
            </a:r>
          </a:p>
          <a:p>
            <a:endParaRPr lang="fr-FR" dirty="0"/>
          </a:p>
        </p:txBody>
      </p:sp>
      <p:sp>
        <p:nvSpPr>
          <p:cNvPr id="4" name="Espace réservé du numéro de diapositive 3"/>
          <p:cNvSpPr>
            <a:spLocks noGrp="1"/>
          </p:cNvSpPr>
          <p:nvPr>
            <p:ph type="sldNum" sz="quarter" idx="10"/>
          </p:nvPr>
        </p:nvSpPr>
        <p:spPr/>
        <p:txBody>
          <a:bodyPr/>
          <a:lstStyle/>
          <a:p>
            <a:fld id="{B90E3678-5533-B145-9DE9-F89575F18CD1}" type="slidenum">
              <a:rPr lang="fr-FR" smtClean="0">
                <a:solidFill>
                  <a:prstClr val="black"/>
                </a:solidFill>
              </a:rPr>
              <a:pPr/>
              <a:t>13</a:t>
            </a:fld>
            <a:endParaRPr lang="fr-FR">
              <a:solidFill>
                <a:prstClr val="black"/>
              </a:solidFill>
            </a:endParaRPr>
          </a:p>
        </p:txBody>
      </p:sp>
    </p:spTree>
    <p:extLst>
      <p:ext uri="{BB962C8B-B14F-4D97-AF65-F5344CB8AC3E}">
        <p14:creationId xmlns:p14="http://schemas.microsoft.com/office/powerpoint/2010/main" val="2663550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ECAC123A-B243-423A-9F4B-8FFE0E9EA542}" type="datetimeFigureOut">
              <a:rPr lang="fr-FR" smtClean="0"/>
              <a:t>11/11/2015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0D77E9-D93E-47EF-952E-F132633F20BF}" type="slidenum">
              <a:rPr lang="fr-FR" smtClean="0"/>
              <a:t>‹N°›</a:t>
            </a:fld>
            <a:endParaRPr lang="fr-FR"/>
          </a:p>
        </p:txBody>
      </p:sp>
    </p:spTree>
    <p:extLst>
      <p:ext uri="{BB962C8B-B14F-4D97-AF65-F5344CB8AC3E}">
        <p14:creationId xmlns:p14="http://schemas.microsoft.com/office/powerpoint/2010/main" val="1784369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CAC123A-B243-423A-9F4B-8FFE0E9EA542}" type="datetimeFigureOut">
              <a:rPr lang="fr-FR" smtClean="0"/>
              <a:t>11/11/2015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0D77E9-D93E-47EF-952E-F132633F20BF}" type="slidenum">
              <a:rPr lang="fr-FR" smtClean="0"/>
              <a:t>‹N°›</a:t>
            </a:fld>
            <a:endParaRPr lang="fr-FR"/>
          </a:p>
        </p:txBody>
      </p:sp>
    </p:spTree>
    <p:extLst>
      <p:ext uri="{BB962C8B-B14F-4D97-AF65-F5344CB8AC3E}">
        <p14:creationId xmlns:p14="http://schemas.microsoft.com/office/powerpoint/2010/main" val="506806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CAC123A-B243-423A-9F4B-8FFE0E9EA542}" type="datetimeFigureOut">
              <a:rPr lang="fr-FR" smtClean="0"/>
              <a:t>11/11/2015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0D77E9-D93E-47EF-952E-F132633F20BF}" type="slidenum">
              <a:rPr lang="fr-FR" smtClean="0"/>
              <a:t>‹N°›</a:t>
            </a:fld>
            <a:endParaRPr lang="fr-FR"/>
          </a:p>
        </p:txBody>
      </p:sp>
    </p:spTree>
    <p:extLst>
      <p:ext uri="{BB962C8B-B14F-4D97-AF65-F5344CB8AC3E}">
        <p14:creationId xmlns:p14="http://schemas.microsoft.com/office/powerpoint/2010/main" val="2220637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07AB15E0-3670-6146-BC53-131B7DB7AF1E}" type="datetimeFigureOut">
              <a:rPr lang="fr-FR" smtClean="0">
                <a:solidFill>
                  <a:prstClr val="black">
                    <a:tint val="75000"/>
                  </a:prstClr>
                </a:solidFill>
              </a:rPr>
              <a:pPr/>
              <a:t>11/11/2015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A1868A8-F7A7-FC4B-9E65-D642A1DE733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544035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7AB15E0-3670-6146-BC53-131B7DB7AF1E}" type="datetimeFigureOut">
              <a:rPr lang="fr-FR" smtClean="0">
                <a:solidFill>
                  <a:prstClr val="black">
                    <a:tint val="75000"/>
                  </a:prstClr>
                </a:solidFill>
              </a:rPr>
              <a:pPr/>
              <a:t>11/11/2015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A1868A8-F7A7-FC4B-9E65-D642A1DE733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95989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7AB15E0-3670-6146-BC53-131B7DB7AF1E}" type="datetimeFigureOut">
              <a:rPr lang="fr-FR" smtClean="0">
                <a:solidFill>
                  <a:prstClr val="black">
                    <a:tint val="75000"/>
                  </a:prstClr>
                </a:solidFill>
              </a:rPr>
              <a:pPr/>
              <a:t>11/11/2015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A1868A8-F7A7-FC4B-9E65-D642A1DE733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839617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7AB15E0-3670-6146-BC53-131B7DB7AF1E}" type="datetimeFigureOut">
              <a:rPr lang="fr-FR" smtClean="0">
                <a:solidFill>
                  <a:prstClr val="black">
                    <a:tint val="75000"/>
                  </a:prstClr>
                </a:solidFill>
              </a:rPr>
              <a:pPr/>
              <a:t>11/11/2015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A1868A8-F7A7-FC4B-9E65-D642A1DE733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754434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7AB15E0-3670-6146-BC53-131B7DB7AF1E}" type="datetimeFigureOut">
              <a:rPr lang="fr-FR" smtClean="0">
                <a:solidFill>
                  <a:prstClr val="black">
                    <a:tint val="75000"/>
                  </a:prstClr>
                </a:solidFill>
              </a:rPr>
              <a:pPr/>
              <a:t>11/11/2015</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DA1868A8-F7A7-FC4B-9E65-D642A1DE733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04087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07AB15E0-3670-6146-BC53-131B7DB7AF1E}" type="datetimeFigureOut">
              <a:rPr lang="fr-FR" smtClean="0">
                <a:solidFill>
                  <a:prstClr val="black">
                    <a:tint val="75000"/>
                  </a:prstClr>
                </a:solidFill>
              </a:rPr>
              <a:pPr/>
              <a:t>11/11/2015</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DA1868A8-F7A7-FC4B-9E65-D642A1DE733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69309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7AB15E0-3670-6146-BC53-131B7DB7AF1E}" type="datetimeFigureOut">
              <a:rPr lang="fr-FR" smtClean="0">
                <a:solidFill>
                  <a:prstClr val="black">
                    <a:tint val="75000"/>
                  </a:prstClr>
                </a:solidFill>
              </a:rPr>
              <a:pPr/>
              <a:t>11/11/2015</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DA1868A8-F7A7-FC4B-9E65-D642A1DE733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748350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7AB15E0-3670-6146-BC53-131B7DB7AF1E}" type="datetimeFigureOut">
              <a:rPr lang="fr-FR" smtClean="0">
                <a:solidFill>
                  <a:prstClr val="black">
                    <a:tint val="75000"/>
                  </a:prstClr>
                </a:solidFill>
              </a:rPr>
              <a:pPr/>
              <a:t>11/11/2015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A1868A8-F7A7-FC4B-9E65-D642A1DE733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86465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CAC123A-B243-423A-9F4B-8FFE0E9EA542}" type="datetimeFigureOut">
              <a:rPr lang="fr-FR" smtClean="0"/>
              <a:t>11/11/2015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0D77E9-D93E-47EF-952E-F132633F20BF}" type="slidenum">
              <a:rPr lang="fr-FR" smtClean="0"/>
              <a:t>‹N°›</a:t>
            </a:fld>
            <a:endParaRPr lang="fr-FR"/>
          </a:p>
        </p:txBody>
      </p:sp>
    </p:spTree>
    <p:extLst>
      <p:ext uri="{BB962C8B-B14F-4D97-AF65-F5344CB8AC3E}">
        <p14:creationId xmlns:p14="http://schemas.microsoft.com/office/powerpoint/2010/main" val="1947821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7AB15E0-3670-6146-BC53-131B7DB7AF1E}" type="datetimeFigureOut">
              <a:rPr lang="fr-FR" smtClean="0">
                <a:solidFill>
                  <a:prstClr val="black">
                    <a:tint val="75000"/>
                  </a:prstClr>
                </a:solidFill>
              </a:rPr>
              <a:pPr/>
              <a:t>11/11/2015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A1868A8-F7A7-FC4B-9E65-D642A1DE733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491865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7AB15E0-3670-6146-BC53-131B7DB7AF1E}" type="datetimeFigureOut">
              <a:rPr lang="fr-FR" smtClean="0">
                <a:solidFill>
                  <a:prstClr val="black">
                    <a:tint val="75000"/>
                  </a:prstClr>
                </a:solidFill>
              </a:rPr>
              <a:pPr/>
              <a:t>11/11/2015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A1868A8-F7A7-FC4B-9E65-D642A1DE733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684630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7AB15E0-3670-6146-BC53-131B7DB7AF1E}" type="datetimeFigureOut">
              <a:rPr lang="fr-FR" smtClean="0">
                <a:solidFill>
                  <a:prstClr val="black">
                    <a:tint val="75000"/>
                  </a:prstClr>
                </a:solidFill>
              </a:rPr>
              <a:pPr/>
              <a:t>11/11/2015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A1868A8-F7A7-FC4B-9E65-D642A1DE733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00923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ECAC123A-B243-423A-9F4B-8FFE0E9EA542}" type="datetimeFigureOut">
              <a:rPr lang="fr-FR" smtClean="0"/>
              <a:t>11/11/2015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0D77E9-D93E-47EF-952E-F132633F20BF}" type="slidenum">
              <a:rPr lang="fr-FR" smtClean="0"/>
              <a:t>‹N°›</a:t>
            </a:fld>
            <a:endParaRPr lang="fr-FR"/>
          </a:p>
        </p:txBody>
      </p:sp>
    </p:spTree>
    <p:extLst>
      <p:ext uri="{BB962C8B-B14F-4D97-AF65-F5344CB8AC3E}">
        <p14:creationId xmlns:p14="http://schemas.microsoft.com/office/powerpoint/2010/main" val="2595970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CAC123A-B243-423A-9F4B-8FFE0E9EA542}" type="datetimeFigureOut">
              <a:rPr lang="fr-FR" smtClean="0"/>
              <a:t>11/11/2015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F0D77E9-D93E-47EF-952E-F132633F20BF}" type="slidenum">
              <a:rPr lang="fr-FR" smtClean="0"/>
              <a:t>‹N°›</a:t>
            </a:fld>
            <a:endParaRPr lang="fr-FR"/>
          </a:p>
        </p:txBody>
      </p:sp>
    </p:spTree>
    <p:extLst>
      <p:ext uri="{BB962C8B-B14F-4D97-AF65-F5344CB8AC3E}">
        <p14:creationId xmlns:p14="http://schemas.microsoft.com/office/powerpoint/2010/main" val="1420890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CAC123A-B243-423A-9F4B-8FFE0E9EA542}" type="datetimeFigureOut">
              <a:rPr lang="fr-FR" smtClean="0"/>
              <a:t>11/11/2015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F0D77E9-D93E-47EF-952E-F132633F20BF}" type="slidenum">
              <a:rPr lang="fr-FR" smtClean="0"/>
              <a:t>‹N°›</a:t>
            </a:fld>
            <a:endParaRPr lang="fr-FR"/>
          </a:p>
        </p:txBody>
      </p:sp>
    </p:spTree>
    <p:extLst>
      <p:ext uri="{BB962C8B-B14F-4D97-AF65-F5344CB8AC3E}">
        <p14:creationId xmlns:p14="http://schemas.microsoft.com/office/powerpoint/2010/main" val="3213201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ECAC123A-B243-423A-9F4B-8FFE0E9EA542}" type="datetimeFigureOut">
              <a:rPr lang="fr-FR" smtClean="0"/>
              <a:t>11/11/2015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F0D77E9-D93E-47EF-952E-F132633F20BF}" type="slidenum">
              <a:rPr lang="fr-FR" smtClean="0"/>
              <a:t>‹N°›</a:t>
            </a:fld>
            <a:endParaRPr lang="fr-FR"/>
          </a:p>
        </p:txBody>
      </p:sp>
    </p:spTree>
    <p:extLst>
      <p:ext uri="{BB962C8B-B14F-4D97-AF65-F5344CB8AC3E}">
        <p14:creationId xmlns:p14="http://schemas.microsoft.com/office/powerpoint/2010/main" val="1602993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CAC123A-B243-423A-9F4B-8FFE0E9EA542}" type="datetimeFigureOut">
              <a:rPr lang="fr-FR" smtClean="0"/>
              <a:t>11/11/2015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F0D77E9-D93E-47EF-952E-F132633F20BF}" type="slidenum">
              <a:rPr lang="fr-FR" smtClean="0"/>
              <a:t>‹N°›</a:t>
            </a:fld>
            <a:endParaRPr lang="fr-FR"/>
          </a:p>
        </p:txBody>
      </p:sp>
    </p:spTree>
    <p:extLst>
      <p:ext uri="{BB962C8B-B14F-4D97-AF65-F5344CB8AC3E}">
        <p14:creationId xmlns:p14="http://schemas.microsoft.com/office/powerpoint/2010/main" val="1399193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CAC123A-B243-423A-9F4B-8FFE0E9EA542}" type="datetimeFigureOut">
              <a:rPr lang="fr-FR" smtClean="0"/>
              <a:t>11/11/2015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F0D77E9-D93E-47EF-952E-F132633F20BF}" type="slidenum">
              <a:rPr lang="fr-FR" smtClean="0"/>
              <a:t>‹N°›</a:t>
            </a:fld>
            <a:endParaRPr lang="fr-FR"/>
          </a:p>
        </p:txBody>
      </p:sp>
    </p:spTree>
    <p:extLst>
      <p:ext uri="{BB962C8B-B14F-4D97-AF65-F5344CB8AC3E}">
        <p14:creationId xmlns:p14="http://schemas.microsoft.com/office/powerpoint/2010/main" val="1032096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CAC123A-B243-423A-9F4B-8FFE0E9EA542}" type="datetimeFigureOut">
              <a:rPr lang="fr-FR" smtClean="0"/>
              <a:t>11/11/2015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F0D77E9-D93E-47EF-952E-F132633F20BF}" type="slidenum">
              <a:rPr lang="fr-FR" smtClean="0"/>
              <a:t>‹N°›</a:t>
            </a:fld>
            <a:endParaRPr lang="fr-FR"/>
          </a:p>
        </p:txBody>
      </p:sp>
    </p:spTree>
    <p:extLst>
      <p:ext uri="{BB962C8B-B14F-4D97-AF65-F5344CB8AC3E}">
        <p14:creationId xmlns:p14="http://schemas.microsoft.com/office/powerpoint/2010/main" val="3966254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AC123A-B243-423A-9F4B-8FFE0E9EA542}" type="datetimeFigureOut">
              <a:rPr lang="fr-FR" smtClean="0"/>
              <a:t>11/11/2015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D77E9-D93E-47EF-952E-F132633F20BF}" type="slidenum">
              <a:rPr lang="fr-FR" smtClean="0"/>
              <a:t>‹N°›</a:t>
            </a:fld>
            <a:endParaRPr lang="fr-FR"/>
          </a:p>
        </p:txBody>
      </p:sp>
    </p:spTree>
    <p:extLst>
      <p:ext uri="{BB962C8B-B14F-4D97-AF65-F5344CB8AC3E}">
        <p14:creationId xmlns:p14="http://schemas.microsoft.com/office/powerpoint/2010/main" val="1830549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07AB15E0-3670-6146-BC53-131B7DB7AF1E}" type="datetimeFigureOut">
              <a:rPr lang="fr-FR" smtClean="0">
                <a:solidFill>
                  <a:prstClr val="black">
                    <a:tint val="75000"/>
                  </a:prstClr>
                </a:solidFill>
              </a:rPr>
              <a:pPr defTabSz="457200"/>
              <a:t>11/11/2015</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DA1868A8-F7A7-FC4B-9E65-D642A1DE7338}" type="slidenum">
              <a:rPr lang="fr-FR" smtClean="0">
                <a:solidFill>
                  <a:prstClr val="black">
                    <a:tint val="75000"/>
                  </a:prstClr>
                </a:solidFill>
              </a:rPr>
              <a:pPr defTabSz="457200"/>
              <a:t>‹N°›</a:t>
            </a:fld>
            <a:endParaRPr lang="fr-FR">
              <a:solidFill>
                <a:prstClr val="black">
                  <a:tint val="75000"/>
                </a:prstClr>
              </a:solidFill>
            </a:endParaRPr>
          </a:p>
        </p:txBody>
      </p:sp>
    </p:spTree>
    <p:extLst>
      <p:ext uri="{BB962C8B-B14F-4D97-AF65-F5344CB8AC3E}">
        <p14:creationId xmlns:p14="http://schemas.microsoft.com/office/powerpoint/2010/main" val="12943223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hyperlink" Target="http://www.ncbi.nlm.nih.gov/pubmed?term=%22Matz%20PG%22%5bAuthor%5d"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hyperlink" Target="http://www.ncbi.nlm.nih.gov/pubmed?term=%22Matz%20PG%22%5bAuthor%5d"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1641363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76400" y="457200"/>
            <a:ext cx="4267200" cy="6248400"/>
          </a:xfrm>
        </p:spPr>
        <p:txBody>
          <a:bodyPr>
            <a:noAutofit/>
          </a:bodyPr>
          <a:lstStyle/>
          <a:p>
            <a:pPr algn="l"/>
            <a:r>
              <a:rPr lang="fr-FR" sz="1800" dirty="0">
                <a:latin typeface="+mn-lt"/>
              </a:rPr>
              <a:t>- Diminution de l’hydratation </a:t>
            </a:r>
            <a:br>
              <a:rPr lang="fr-FR" sz="1800" dirty="0">
                <a:latin typeface="+mn-lt"/>
              </a:rPr>
            </a:br>
            <a:r>
              <a:rPr lang="fr-FR" sz="1800" dirty="0">
                <a:latin typeface="+mn-lt"/>
              </a:rPr>
              <a:t>du nucléus </a:t>
            </a:r>
            <a:r>
              <a:rPr lang="fr-FR" sz="1800" dirty="0" err="1">
                <a:latin typeface="+mn-lt"/>
              </a:rPr>
              <a:t>pulposus</a:t>
            </a:r>
            <a:r>
              <a:rPr lang="fr-FR" sz="1800" dirty="0">
                <a:latin typeface="+mn-lt"/>
              </a:rPr>
              <a:t/>
            </a:r>
            <a:br>
              <a:rPr lang="fr-FR" sz="1800" dirty="0">
                <a:latin typeface="+mn-lt"/>
              </a:rPr>
            </a:br>
            <a:r>
              <a:rPr lang="fr-FR" sz="1800" dirty="0">
                <a:latin typeface="+mn-lt"/>
              </a:rPr>
              <a:t/>
            </a:r>
            <a:br>
              <a:rPr lang="fr-FR" sz="1800" dirty="0">
                <a:latin typeface="+mn-lt"/>
              </a:rPr>
            </a:br>
            <a:r>
              <a:rPr lang="fr-FR" sz="1800" dirty="0">
                <a:latin typeface="+mn-lt"/>
              </a:rPr>
              <a:t>- Augmentation du  collagène</a:t>
            </a:r>
            <a:br>
              <a:rPr lang="fr-FR" sz="1800" dirty="0">
                <a:latin typeface="+mn-lt"/>
              </a:rPr>
            </a:br>
            <a:r>
              <a:rPr lang="fr-FR" sz="1800" dirty="0">
                <a:latin typeface="+mn-lt"/>
              </a:rPr>
              <a:t/>
            </a:r>
            <a:br>
              <a:rPr lang="fr-FR" sz="1800" dirty="0">
                <a:latin typeface="+mn-lt"/>
              </a:rPr>
            </a:br>
            <a:r>
              <a:rPr lang="fr-FR" sz="1800" dirty="0">
                <a:latin typeface="+mn-lt"/>
              </a:rPr>
              <a:t>- Diminution de la teneur en </a:t>
            </a:r>
            <a:r>
              <a:rPr lang="fr-FR" sz="1800" dirty="0" err="1">
                <a:latin typeface="+mn-lt"/>
              </a:rPr>
              <a:t>mucopolysaccharides</a:t>
            </a:r>
            <a:r>
              <a:rPr lang="fr-FR" sz="1800" dirty="0">
                <a:latin typeface="+mn-lt"/>
              </a:rPr>
              <a:t> et </a:t>
            </a:r>
            <a:br>
              <a:rPr lang="fr-FR" sz="1800" dirty="0">
                <a:latin typeface="+mn-lt"/>
              </a:rPr>
            </a:br>
            <a:r>
              <a:rPr lang="fr-FR" sz="1800" dirty="0">
                <a:latin typeface="+mn-lt"/>
              </a:rPr>
              <a:t>sulfate de </a:t>
            </a:r>
            <a:r>
              <a:rPr lang="fr-FR" sz="1800" dirty="0" err="1">
                <a:latin typeface="+mn-lt"/>
              </a:rPr>
              <a:t>chondroïtine</a:t>
            </a:r>
            <a:r>
              <a:rPr lang="fr-FR" sz="1800" dirty="0">
                <a:latin typeface="+mn-lt"/>
              </a:rPr>
              <a:t>.</a:t>
            </a:r>
            <a:br>
              <a:rPr lang="fr-FR" sz="1800" dirty="0">
                <a:latin typeface="+mn-lt"/>
              </a:rPr>
            </a:br>
            <a:r>
              <a:rPr lang="fr-FR" sz="1800" dirty="0">
                <a:latin typeface="+mn-lt"/>
              </a:rPr>
              <a:t/>
            </a:r>
            <a:br>
              <a:rPr lang="fr-FR" sz="1800" dirty="0">
                <a:latin typeface="+mn-lt"/>
              </a:rPr>
            </a:br>
            <a:r>
              <a:rPr lang="fr-FR" sz="1800" dirty="0" err="1">
                <a:latin typeface="+mn-lt"/>
                <a:sym typeface="Wingdings"/>
              </a:rPr>
              <a:t></a:t>
            </a:r>
            <a:r>
              <a:rPr lang="fr-FR" sz="1800" dirty="0">
                <a:latin typeface="+mn-lt"/>
              </a:rPr>
              <a:t> Fissures au niveau de l’</a:t>
            </a:r>
            <a:r>
              <a:rPr lang="fr-FR" sz="1800" dirty="0" err="1">
                <a:latin typeface="+mn-lt"/>
              </a:rPr>
              <a:t>annulus</a:t>
            </a:r>
            <a:r>
              <a:rPr lang="fr-FR" sz="1800" dirty="0">
                <a:latin typeface="+mn-lt"/>
              </a:rPr>
              <a:t> </a:t>
            </a:r>
            <a:br>
              <a:rPr lang="fr-FR" sz="1800" dirty="0">
                <a:latin typeface="+mn-lt"/>
              </a:rPr>
            </a:br>
            <a:r>
              <a:rPr lang="fr-FR" sz="1800" dirty="0">
                <a:latin typeface="+mn-lt"/>
              </a:rPr>
              <a:t>dans lesquelles s’engagent des </a:t>
            </a:r>
            <a:br>
              <a:rPr lang="fr-FR" sz="1800" dirty="0">
                <a:latin typeface="+mn-lt"/>
              </a:rPr>
            </a:br>
            <a:r>
              <a:rPr lang="fr-FR" sz="1800" dirty="0">
                <a:latin typeface="+mn-lt"/>
              </a:rPr>
              <a:t>fragments du nucléus. </a:t>
            </a:r>
            <a:br>
              <a:rPr lang="fr-FR" sz="1800" dirty="0">
                <a:latin typeface="+mn-lt"/>
              </a:rPr>
            </a:br>
            <a:r>
              <a:rPr lang="fr-FR" sz="1800" dirty="0">
                <a:latin typeface="+mn-lt"/>
              </a:rPr>
              <a:t/>
            </a:r>
            <a:br>
              <a:rPr lang="fr-FR" sz="1800" dirty="0">
                <a:latin typeface="+mn-lt"/>
              </a:rPr>
            </a:br>
            <a:r>
              <a:rPr lang="fr-FR" sz="1800" dirty="0" err="1">
                <a:latin typeface="+mn-lt"/>
                <a:sym typeface="Wingdings"/>
              </a:rPr>
              <a:t></a:t>
            </a:r>
            <a:r>
              <a:rPr lang="fr-FR" sz="1800" dirty="0">
                <a:latin typeface="+mn-lt"/>
              </a:rPr>
              <a:t> Perte de la hauteur discale. </a:t>
            </a:r>
            <a:br>
              <a:rPr lang="fr-FR" sz="1800" dirty="0">
                <a:latin typeface="+mn-lt"/>
              </a:rPr>
            </a:br>
            <a:r>
              <a:rPr lang="fr-FR" sz="1800" dirty="0">
                <a:latin typeface="+mn-lt"/>
              </a:rPr>
              <a:t/>
            </a:r>
            <a:br>
              <a:rPr lang="fr-FR" sz="1800" dirty="0">
                <a:latin typeface="+mn-lt"/>
              </a:rPr>
            </a:br>
            <a:r>
              <a:rPr lang="fr-FR" sz="1800" dirty="0">
                <a:latin typeface="+mn-lt"/>
              </a:rPr>
              <a:t>= </a:t>
            </a:r>
            <a:r>
              <a:rPr lang="fr-FR" sz="1800" i="1" dirty="0">
                <a:latin typeface="+mn-lt"/>
              </a:rPr>
              <a:t>Altérations des propriétés </a:t>
            </a:r>
            <a:br>
              <a:rPr lang="fr-FR" sz="1800" i="1" dirty="0">
                <a:latin typeface="+mn-lt"/>
              </a:rPr>
            </a:br>
            <a:r>
              <a:rPr lang="fr-FR" sz="1800" i="1" dirty="0">
                <a:latin typeface="+mn-lt"/>
              </a:rPr>
              <a:t>mécaniques du disque et dégénérescence  </a:t>
            </a:r>
            <a:r>
              <a:rPr lang="fr-FR" sz="1800" dirty="0">
                <a:latin typeface="+mn-lt"/>
              </a:rPr>
              <a:t/>
            </a:r>
            <a:br>
              <a:rPr lang="fr-FR" sz="1800" dirty="0">
                <a:latin typeface="+mn-lt"/>
              </a:rPr>
            </a:br>
            <a:r>
              <a:rPr lang="fr-FR" sz="1400" dirty="0">
                <a:latin typeface="+mn-lt"/>
              </a:rPr>
              <a:t>(</a:t>
            </a:r>
            <a:r>
              <a:rPr lang="en-GB" sz="1400" dirty="0" err="1"/>
              <a:t>Shedid</a:t>
            </a:r>
            <a:r>
              <a:rPr lang="en-GB" sz="1400" dirty="0"/>
              <a:t> D, 2007</a:t>
            </a:r>
            <a:r>
              <a:rPr lang="fr-FR" sz="1400" dirty="0">
                <a:latin typeface="+mn-lt"/>
              </a:rPr>
              <a:t>)</a:t>
            </a:r>
            <a:endParaRPr lang="fr-FR" sz="1400" dirty="0">
              <a:latin typeface="+mn-lt"/>
            </a:endParaRPr>
          </a:p>
        </p:txBody>
      </p:sp>
      <p:pic>
        <p:nvPicPr>
          <p:cNvPr id="4" name="Espace réservé du contenu 3" descr="Dégénérescence discale Illustration.png"/>
          <p:cNvPicPr>
            <a:picLocks noGrp="1" noChangeAspect="1"/>
          </p:cNvPicPr>
          <p:nvPr>
            <p:ph idx="1"/>
          </p:nvPr>
        </p:nvPicPr>
        <p:blipFill>
          <a:blip r:embed="rId2"/>
          <a:srcRect l="-42120" r="-42120"/>
          <a:stretch>
            <a:fillRect/>
          </a:stretch>
        </p:blipFill>
        <p:spPr>
          <a:xfrm>
            <a:off x="3276600" y="1143001"/>
            <a:ext cx="9309600" cy="5119927"/>
          </a:xfrm>
        </p:spPr>
      </p:pic>
      <p:sp>
        <p:nvSpPr>
          <p:cNvPr id="5" name="Rectangle 4"/>
          <p:cNvSpPr/>
          <p:nvPr/>
        </p:nvSpPr>
        <p:spPr>
          <a:xfrm>
            <a:off x="3505201" y="195590"/>
            <a:ext cx="5226687" cy="523220"/>
          </a:xfrm>
          <a:prstGeom prst="rect">
            <a:avLst/>
          </a:prstGeom>
        </p:spPr>
        <p:txBody>
          <a:bodyPr wrap="none">
            <a:spAutoFit/>
          </a:bodyPr>
          <a:lstStyle/>
          <a:p>
            <a:pPr defTabSz="457200"/>
            <a:r>
              <a:rPr lang="fr-FR" sz="2800" dirty="0">
                <a:solidFill>
                  <a:srgbClr val="FF0000"/>
                </a:solidFill>
              </a:rPr>
              <a:t>Disque (discopathie dégénérative) </a:t>
            </a:r>
          </a:p>
        </p:txBody>
      </p:sp>
    </p:spTree>
    <p:extLst>
      <p:ext uri="{BB962C8B-B14F-4D97-AF65-F5344CB8AC3E}">
        <p14:creationId xmlns:p14="http://schemas.microsoft.com/office/powerpoint/2010/main" val="30141127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81200" y="914401"/>
            <a:ext cx="8382000" cy="4525963"/>
          </a:xfrm>
        </p:spPr>
        <p:txBody>
          <a:bodyPr>
            <a:normAutofit fontScale="92500" lnSpcReduction="10000"/>
          </a:bodyPr>
          <a:lstStyle/>
          <a:p>
            <a:r>
              <a:rPr lang="fr-FR" sz="2162" dirty="0"/>
              <a:t>Articulations </a:t>
            </a:r>
            <a:r>
              <a:rPr lang="fr-FR" sz="2162" dirty="0" err="1"/>
              <a:t>unco-vertébrales</a:t>
            </a:r>
            <a:r>
              <a:rPr lang="fr-FR" sz="2162" dirty="0"/>
              <a:t>: uncarthrose</a:t>
            </a:r>
          </a:p>
          <a:p>
            <a:r>
              <a:rPr lang="fr-FR" sz="2162" dirty="0"/>
              <a:t>Articulations postérieures: arthrose </a:t>
            </a:r>
            <a:r>
              <a:rPr lang="fr-FR" sz="2162" dirty="0" err="1"/>
              <a:t>interapophysaire</a:t>
            </a:r>
            <a:r>
              <a:rPr lang="fr-FR" sz="2162" dirty="0"/>
              <a:t>. </a:t>
            </a:r>
          </a:p>
          <a:p>
            <a:endParaRPr lang="fr-FR" sz="2162" dirty="0"/>
          </a:p>
          <a:p>
            <a:r>
              <a:rPr lang="fr-FR" sz="2162" dirty="0"/>
              <a:t>Ligament longitudinal dorsal</a:t>
            </a:r>
          </a:p>
          <a:p>
            <a:r>
              <a:rPr lang="fr-FR" sz="2162" dirty="0"/>
              <a:t>Ligament jaune hypertrophie, perd ses propriétés mécaniques, </a:t>
            </a:r>
            <a:r>
              <a:rPr lang="fr-FR" sz="2162" i="1" dirty="0"/>
              <a:t>s’épaissit</a:t>
            </a:r>
            <a:r>
              <a:rPr lang="fr-FR" sz="2162" dirty="0"/>
              <a:t> et </a:t>
            </a:r>
            <a:r>
              <a:rPr lang="fr-FR" sz="2162" i="1" dirty="0"/>
              <a:t>se calcifie</a:t>
            </a:r>
          </a:p>
          <a:p>
            <a:pPr>
              <a:buNone/>
            </a:pPr>
            <a:endParaRPr lang="fr-FR" sz="2162" dirty="0"/>
          </a:p>
          <a:p>
            <a:r>
              <a:rPr lang="fr-FR" sz="2162" dirty="0"/>
              <a:t>Perte de la lordose physiologique, parfois cyphose ou plus rarement scoliose dégénérative), v</a:t>
            </a:r>
            <a:r>
              <a:rPr lang="fr-FR" sz="2162" dirty="0" err="1"/>
              <a:t>oire</a:t>
            </a:r>
            <a:r>
              <a:rPr lang="fr-FR" sz="2162" dirty="0"/>
              <a:t> </a:t>
            </a:r>
            <a:r>
              <a:rPr lang="fr-FR" sz="2162" dirty="0" err="1"/>
              <a:t>antélisthésis</a:t>
            </a:r>
            <a:r>
              <a:rPr lang="fr-FR" sz="2162" dirty="0"/>
              <a:t> dégénératif par modification de l’orientation des surfaces articulaires. </a:t>
            </a:r>
          </a:p>
          <a:p>
            <a:endParaRPr lang="fr-FR" sz="2162" dirty="0"/>
          </a:p>
          <a:p>
            <a:r>
              <a:rPr lang="fr-FR" sz="2162" dirty="0"/>
              <a:t>C5/C6 et C6/C7= Segments les plus mobiles du rachis cervical </a:t>
            </a:r>
          </a:p>
          <a:p>
            <a:pPr lvl="1"/>
            <a:r>
              <a:rPr lang="fr-FR" sz="2162" dirty="0"/>
              <a:t> parfois étendues à la totalité du rachis cervical inférieur (C3 à C7)</a:t>
            </a:r>
          </a:p>
          <a:p>
            <a:endParaRPr lang="fr-FR" sz="2000" dirty="0"/>
          </a:p>
          <a:p>
            <a:endParaRPr lang="fr-FR" sz="2000" dirty="0"/>
          </a:p>
        </p:txBody>
      </p:sp>
    </p:spTree>
    <p:extLst>
      <p:ext uri="{BB962C8B-B14F-4D97-AF65-F5344CB8AC3E}">
        <p14:creationId xmlns:p14="http://schemas.microsoft.com/office/powerpoint/2010/main" val="21311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2400" dirty="0">
                <a:solidFill>
                  <a:srgbClr val="FF0000"/>
                </a:solidFill>
                <a:latin typeface="+mn-lt"/>
              </a:rPr>
              <a:t>		     PRINCIPES PHYSIOPATHOLOGIQUES  </a:t>
            </a:r>
            <a:endParaRPr lang="fr-FR" sz="2400" dirty="0">
              <a:solidFill>
                <a:srgbClr val="FF0000"/>
              </a:solidFill>
              <a:latin typeface="+mn-lt"/>
            </a:endParaRPr>
          </a:p>
        </p:txBody>
      </p:sp>
      <p:sp>
        <p:nvSpPr>
          <p:cNvPr id="3" name="Espace réservé du contenu 2"/>
          <p:cNvSpPr>
            <a:spLocks noGrp="1"/>
          </p:cNvSpPr>
          <p:nvPr>
            <p:ph idx="1"/>
          </p:nvPr>
        </p:nvSpPr>
        <p:spPr>
          <a:xfrm>
            <a:off x="2286000" y="1905001"/>
            <a:ext cx="8229600" cy="4525963"/>
          </a:xfrm>
        </p:spPr>
        <p:txBody>
          <a:bodyPr/>
          <a:lstStyle/>
          <a:p>
            <a:pPr marL="514350" indent="-514350">
              <a:buAutoNum type="arabicPeriod"/>
            </a:pPr>
            <a:r>
              <a:rPr lang="fr-FR" sz="2400" dirty="0"/>
              <a:t>La compression mécanique</a:t>
            </a:r>
          </a:p>
          <a:p>
            <a:pPr marL="514350" indent="-514350">
              <a:buNone/>
            </a:pPr>
            <a:r>
              <a:rPr lang="fr-FR" sz="2400" dirty="0"/>
              <a:t>2. 	Les microtraumatismes</a:t>
            </a:r>
          </a:p>
          <a:p>
            <a:pPr marL="514350" indent="-514350">
              <a:buNone/>
            </a:pPr>
            <a:r>
              <a:rPr lang="fr-FR" sz="2400" dirty="0"/>
              <a:t>3. 	Les phénomènes vasculaires</a:t>
            </a:r>
          </a:p>
          <a:p>
            <a:pPr marL="514350" indent="-514350">
              <a:buNone/>
            </a:pPr>
            <a:endParaRPr lang="fr-FR" sz="2400" dirty="0"/>
          </a:p>
          <a:p>
            <a:pPr marL="514350" indent="-514350">
              <a:buAutoNum type="arabicPeriod"/>
            </a:pPr>
            <a:endParaRPr lang="fr-FR" sz="2400" dirty="0"/>
          </a:p>
          <a:p>
            <a:pPr>
              <a:buNone/>
            </a:pPr>
            <a:endParaRPr lang="fr-FR" sz="2400" dirty="0"/>
          </a:p>
        </p:txBody>
      </p:sp>
    </p:spTree>
    <p:extLst>
      <p:ext uri="{BB962C8B-B14F-4D97-AF65-F5344CB8AC3E}">
        <p14:creationId xmlns:p14="http://schemas.microsoft.com/office/powerpoint/2010/main" val="8794344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Elargissment-de-la-moelleEXTENTION.jpg"/>
          <p:cNvPicPr>
            <a:picLocks noChangeAspect="1"/>
          </p:cNvPicPr>
          <p:nvPr/>
        </p:nvPicPr>
        <p:blipFill>
          <a:blip r:embed="rId3"/>
          <a:srcRect l="21567"/>
          <a:stretch>
            <a:fillRect/>
          </a:stretch>
        </p:blipFill>
        <p:spPr>
          <a:xfrm>
            <a:off x="6274029" y="2228862"/>
            <a:ext cx="3578400" cy="2490284"/>
          </a:xfrm>
          <a:prstGeom prst="rect">
            <a:avLst/>
          </a:prstGeom>
        </p:spPr>
      </p:pic>
      <p:pic>
        <p:nvPicPr>
          <p:cNvPr id="6" name="Image 5" descr="Elargissment-de-la-moelle.jpg"/>
          <p:cNvPicPr>
            <a:picLocks noChangeAspect="1"/>
          </p:cNvPicPr>
          <p:nvPr/>
        </p:nvPicPr>
        <p:blipFill>
          <a:blip r:embed="rId4"/>
          <a:srcRect l="6564" r="5626"/>
          <a:stretch>
            <a:fillRect/>
          </a:stretch>
        </p:blipFill>
        <p:spPr>
          <a:xfrm>
            <a:off x="6274029" y="4"/>
            <a:ext cx="3585600" cy="2228858"/>
          </a:xfrm>
          <a:prstGeom prst="rect">
            <a:avLst/>
          </a:prstGeom>
        </p:spPr>
      </p:pic>
      <p:pic>
        <p:nvPicPr>
          <p:cNvPr id="7" name="Image 6" descr="Elargissment-de-la-moelleFLEXION.jpg"/>
          <p:cNvPicPr>
            <a:picLocks noChangeAspect="1"/>
          </p:cNvPicPr>
          <p:nvPr/>
        </p:nvPicPr>
        <p:blipFill>
          <a:blip r:embed="rId5"/>
          <a:srcRect l="1875" r="8439"/>
          <a:stretch>
            <a:fillRect/>
          </a:stretch>
        </p:blipFill>
        <p:spPr>
          <a:xfrm>
            <a:off x="6274029" y="4649842"/>
            <a:ext cx="3614400" cy="2208159"/>
          </a:xfrm>
          <a:prstGeom prst="rect">
            <a:avLst/>
          </a:prstGeom>
        </p:spPr>
      </p:pic>
      <p:sp>
        <p:nvSpPr>
          <p:cNvPr id="11" name="Rectangle 10"/>
          <p:cNvSpPr/>
          <p:nvPr/>
        </p:nvSpPr>
        <p:spPr>
          <a:xfrm>
            <a:off x="1676400" y="685801"/>
            <a:ext cx="4572000" cy="2862323"/>
          </a:xfrm>
          <a:prstGeom prst="rect">
            <a:avLst/>
          </a:prstGeom>
        </p:spPr>
        <p:txBody>
          <a:bodyPr wrap="square">
            <a:spAutoFit/>
          </a:bodyPr>
          <a:lstStyle/>
          <a:p>
            <a:pPr defTabSz="457200"/>
            <a:r>
              <a:rPr lang="fr-FR" dirty="0">
                <a:solidFill>
                  <a:prstClr val="black"/>
                </a:solidFill>
              </a:rPr>
              <a:t>Microtraumatismes au contact des éléments compressifs.</a:t>
            </a:r>
          </a:p>
          <a:p>
            <a:pPr defTabSz="457200"/>
            <a:r>
              <a:rPr lang="fr-FR" dirty="0">
                <a:solidFill>
                  <a:prstClr val="black"/>
                </a:solidFill>
              </a:rPr>
              <a:t> </a:t>
            </a:r>
          </a:p>
          <a:p>
            <a:pPr defTabSz="457200"/>
            <a:r>
              <a:rPr lang="fr-FR" dirty="0">
                <a:solidFill>
                  <a:prstClr val="black"/>
                </a:solidFill>
              </a:rPr>
              <a:t>Les lésions dégénératives de l’appareil </a:t>
            </a:r>
            <a:r>
              <a:rPr lang="fr-FR" dirty="0" err="1">
                <a:solidFill>
                  <a:prstClr val="black"/>
                </a:solidFill>
              </a:rPr>
              <a:t>disco-ligamentaire</a:t>
            </a:r>
            <a:r>
              <a:rPr lang="fr-FR" dirty="0">
                <a:solidFill>
                  <a:prstClr val="black"/>
                </a:solidFill>
              </a:rPr>
              <a:t> sont à l’origine d’une instabilité chronique, responsable d’une </a:t>
            </a:r>
            <a:r>
              <a:rPr lang="fr-FR" dirty="0" err="1">
                <a:solidFill>
                  <a:prstClr val="black"/>
                </a:solidFill>
              </a:rPr>
              <a:t>sub-luxation</a:t>
            </a:r>
            <a:r>
              <a:rPr lang="fr-FR" dirty="0">
                <a:solidFill>
                  <a:prstClr val="black"/>
                </a:solidFill>
              </a:rPr>
              <a:t> et objectivée par les clichés dynamiques, qui imposent, en plus, à la moelle des mouvements de cisaillement.</a:t>
            </a:r>
          </a:p>
          <a:p>
            <a:pPr defTabSz="457200"/>
            <a:endParaRPr lang="fr-FR" dirty="0">
              <a:solidFill>
                <a:prstClr val="black"/>
              </a:solidFill>
            </a:endParaRPr>
          </a:p>
        </p:txBody>
      </p:sp>
      <p:pic>
        <p:nvPicPr>
          <p:cNvPr id="12" name="Picture 4"/>
          <p:cNvPicPr>
            <a:picLocks noChangeAspect="1" noChangeArrowheads="1"/>
          </p:cNvPicPr>
          <p:nvPr/>
        </p:nvPicPr>
        <p:blipFill>
          <a:blip r:embed="rId6"/>
          <a:srcRect/>
          <a:stretch>
            <a:fillRect/>
          </a:stretch>
        </p:blipFill>
        <p:spPr bwMode="auto">
          <a:xfrm>
            <a:off x="2286000" y="4800600"/>
            <a:ext cx="3294000" cy="1520492"/>
          </a:xfrm>
          <a:prstGeom prst="rect">
            <a:avLst/>
          </a:prstGeom>
          <a:noFill/>
          <a:ln w="9525">
            <a:noFill/>
            <a:miter lim="800000"/>
            <a:headEnd/>
            <a:tailEnd/>
          </a:ln>
          <a:effectLst/>
        </p:spPr>
      </p:pic>
      <p:sp>
        <p:nvSpPr>
          <p:cNvPr id="13" name="Rectangle 12"/>
          <p:cNvSpPr/>
          <p:nvPr/>
        </p:nvSpPr>
        <p:spPr>
          <a:xfrm>
            <a:off x="2743200" y="152401"/>
            <a:ext cx="2627964" cy="461665"/>
          </a:xfrm>
          <a:prstGeom prst="rect">
            <a:avLst/>
          </a:prstGeom>
        </p:spPr>
        <p:txBody>
          <a:bodyPr wrap="none">
            <a:spAutoFit/>
          </a:bodyPr>
          <a:lstStyle/>
          <a:p>
            <a:pPr defTabSz="457200"/>
            <a:r>
              <a:rPr lang="fr-FR" sz="2400" dirty="0">
                <a:solidFill>
                  <a:srgbClr val="FF0000"/>
                </a:solidFill>
              </a:rPr>
              <a:t>Microtraumatismes</a:t>
            </a:r>
            <a:endParaRPr lang="fr-FR" sz="2400" dirty="0">
              <a:solidFill>
                <a:prstClr val="black"/>
              </a:solidFill>
            </a:endParaRPr>
          </a:p>
        </p:txBody>
      </p:sp>
    </p:spTree>
    <p:extLst>
      <p:ext uri="{BB962C8B-B14F-4D97-AF65-F5344CB8AC3E}">
        <p14:creationId xmlns:p14="http://schemas.microsoft.com/office/powerpoint/2010/main" val="8461602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Image 10.jpeg"/>
          <p:cNvPicPr>
            <a:picLocks noGrp="1" noChangeAspect="1"/>
          </p:cNvPicPr>
          <p:nvPr>
            <p:ph idx="1"/>
          </p:nvPr>
        </p:nvPicPr>
        <p:blipFill>
          <a:blip r:embed="rId2"/>
          <a:srcRect l="-40915" r="-40915"/>
          <a:stretch>
            <a:fillRect/>
          </a:stretch>
        </p:blipFill>
        <p:spPr>
          <a:xfrm>
            <a:off x="5486400" y="228600"/>
            <a:ext cx="5349600" cy="2942072"/>
          </a:xfrm>
        </p:spPr>
      </p:pic>
      <p:pic>
        <p:nvPicPr>
          <p:cNvPr id="5" name="Image 4" descr="Image 6.jpeg"/>
          <p:cNvPicPr>
            <a:picLocks noChangeAspect="1"/>
          </p:cNvPicPr>
          <p:nvPr/>
        </p:nvPicPr>
        <p:blipFill>
          <a:blip r:embed="rId3"/>
          <a:stretch>
            <a:fillRect/>
          </a:stretch>
        </p:blipFill>
        <p:spPr>
          <a:xfrm>
            <a:off x="6705600" y="3429001"/>
            <a:ext cx="2988000" cy="2987999"/>
          </a:xfrm>
          <a:prstGeom prst="rect">
            <a:avLst/>
          </a:prstGeom>
        </p:spPr>
      </p:pic>
      <p:pic>
        <p:nvPicPr>
          <p:cNvPr id="6" name="Espace réservé du contenu 3" descr="Image 1.jpg"/>
          <p:cNvPicPr>
            <a:picLocks noChangeAspect="1"/>
          </p:cNvPicPr>
          <p:nvPr/>
        </p:nvPicPr>
        <p:blipFill>
          <a:blip r:embed="rId4"/>
          <a:srcRect l="-40915" r="-40915"/>
          <a:stretch>
            <a:fillRect/>
          </a:stretch>
        </p:blipFill>
        <p:spPr>
          <a:xfrm>
            <a:off x="152400" y="1417638"/>
            <a:ext cx="7509600" cy="4129988"/>
          </a:xfrm>
          <a:prstGeom prst="rect">
            <a:avLst/>
          </a:prstGeom>
        </p:spPr>
      </p:pic>
    </p:spTree>
    <p:extLst>
      <p:ext uri="{BB962C8B-B14F-4D97-AF65-F5344CB8AC3E}">
        <p14:creationId xmlns:p14="http://schemas.microsoft.com/office/powerpoint/2010/main" val="4168522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solidFill>
                  <a:srgbClr val="FF0000"/>
                </a:solidFill>
                <a:latin typeface="+mn-lt"/>
              </a:rPr>
              <a:t>CLINIQUE</a:t>
            </a:r>
            <a:r>
              <a:rPr lang="fr-FR" sz="2400" dirty="0">
                <a:latin typeface="+mn-lt"/>
              </a:rPr>
              <a:t/>
            </a:r>
            <a:br>
              <a:rPr lang="fr-FR" sz="2400" dirty="0">
                <a:latin typeface="+mn-lt"/>
              </a:rPr>
            </a:br>
            <a:endParaRPr lang="fr-FR" sz="2400" dirty="0">
              <a:latin typeface="+mn-lt"/>
            </a:endParaRPr>
          </a:p>
        </p:txBody>
      </p:sp>
      <p:sp>
        <p:nvSpPr>
          <p:cNvPr id="3" name="Espace réservé du contenu 2"/>
          <p:cNvSpPr>
            <a:spLocks noGrp="1"/>
          </p:cNvSpPr>
          <p:nvPr>
            <p:ph idx="1"/>
          </p:nvPr>
        </p:nvSpPr>
        <p:spPr>
          <a:xfrm>
            <a:off x="1981200" y="1417639"/>
            <a:ext cx="8458200" cy="4983163"/>
          </a:xfrm>
        </p:spPr>
        <p:txBody>
          <a:bodyPr>
            <a:normAutofit/>
          </a:bodyPr>
          <a:lstStyle/>
          <a:p>
            <a:pPr>
              <a:buNone/>
            </a:pPr>
            <a:r>
              <a:rPr lang="fr-FR" sz="2000" dirty="0"/>
              <a:t>L’affection est très polymorphe  :</a:t>
            </a:r>
          </a:p>
          <a:p>
            <a:pPr>
              <a:buNone/>
            </a:pPr>
            <a:r>
              <a:rPr lang="fr-FR" sz="2000" dirty="0"/>
              <a:t>	- topographie des symptômes</a:t>
            </a:r>
          </a:p>
          <a:p>
            <a:pPr>
              <a:buNone/>
            </a:pPr>
            <a:r>
              <a:rPr lang="fr-FR" sz="2000" dirty="0"/>
              <a:t>	- gravité </a:t>
            </a:r>
          </a:p>
          <a:p>
            <a:pPr>
              <a:buNone/>
            </a:pPr>
            <a:r>
              <a:rPr lang="fr-FR" sz="2000" dirty="0"/>
              <a:t>	- évolution. </a:t>
            </a:r>
          </a:p>
          <a:p>
            <a:pPr>
              <a:buNone/>
            </a:pPr>
            <a:endParaRPr lang="fr-FR" sz="2000" dirty="0"/>
          </a:p>
          <a:p>
            <a:pPr>
              <a:buNone/>
            </a:pPr>
            <a:r>
              <a:rPr lang="fr-FR" sz="2000" dirty="0" err="1">
                <a:sym typeface="Wingdings"/>
              </a:rPr>
              <a:t></a:t>
            </a:r>
            <a:r>
              <a:rPr lang="fr-FR" sz="2000" dirty="0"/>
              <a:t>Diagnostique </a:t>
            </a:r>
            <a:r>
              <a:rPr lang="fr-FR" sz="2000" i="1" dirty="0"/>
              <a:t>évident </a:t>
            </a:r>
            <a:r>
              <a:rPr lang="fr-FR" sz="2000" dirty="0"/>
              <a:t>: homme de 50-60 ans, syndrome </a:t>
            </a:r>
            <a:r>
              <a:rPr lang="fr-FR" sz="2000" dirty="0" err="1"/>
              <a:t>tétrapyramidal</a:t>
            </a:r>
            <a:r>
              <a:rPr lang="fr-FR" sz="2000" dirty="0"/>
              <a:t>,  </a:t>
            </a:r>
            <a:r>
              <a:rPr lang="fr-FR" sz="2000" dirty="0" err="1"/>
              <a:t>tétraparésie</a:t>
            </a:r>
            <a:r>
              <a:rPr lang="fr-FR" sz="2000" dirty="0"/>
              <a:t> spastique, … avec une absence de signes </a:t>
            </a:r>
            <a:r>
              <a:rPr lang="fr-FR" sz="2000" dirty="0" err="1"/>
              <a:t>supra-médullaires</a:t>
            </a:r>
            <a:r>
              <a:rPr lang="fr-FR" sz="2000" dirty="0"/>
              <a:t>.</a:t>
            </a:r>
          </a:p>
          <a:p>
            <a:pPr>
              <a:buNone/>
            </a:pPr>
            <a:endParaRPr lang="fr-FR" sz="2000" dirty="0"/>
          </a:p>
          <a:p>
            <a:pPr>
              <a:buNone/>
            </a:pPr>
            <a:endParaRPr lang="fr-FR" sz="2000" dirty="0"/>
          </a:p>
          <a:p>
            <a:pPr>
              <a:buNone/>
            </a:pPr>
            <a:r>
              <a:rPr lang="fr-FR" sz="2000" dirty="0"/>
              <a:t>MAIS…</a:t>
            </a:r>
          </a:p>
          <a:p>
            <a:pPr>
              <a:buNone/>
            </a:pPr>
            <a:endParaRPr lang="fr-FR" sz="2400" dirty="0"/>
          </a:p>
          <a:p>
            <a:endParaRPr lang="fr-FR" sz="2400" dirty="0"/>
          </a:p>
        </p:txBody>
      </p:sp>
    </p:spTree>
    <p:extLst>
      <p:ext uri="{BB962C8B-B14F-4D97-AF65-F5344CB8AC3E}">
        <p14:creationId xmlns:p14="http://schemas.microsoft.com/office/powerpoint/2010/main" val="16668718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0"/>
            <a:ext cx="8229600" cy="792162"/>
          </a:xfrm>
        </p:spPr>
        <p:txBody>
          <a:bodyPr>
            <a:normAutofit/>
          </a:bodyPr>
          <a:lstStyle/>
          <a:p>
            <a:r>
              <a:rPr lang="fr-FR" sz="3200" dirty="0">
                <a:solidFill>
                  <a:srgbClr val="FF0000"/>
                </a:solidFill>
              </a:rPr>
              <a:t>CLINIQUE</a:t>
            </a:r>
            <a:endParaRPr lang="fr-FR" sz="3200" dirty="0"/>
          </a:p>
        </p:txBody>
      </p:sp>
      <p:sp>
        <p:nvSpPr>
          <p:cNvPr id="3" name="Espace réservé du contenu 2"/>
          <p:cNvSpPr>
            <a:spLocks noGrp="1"/>
          </p:cNvSpPr>
          <p:nvPr>
            <p:ph idx="1"/>
          </p:nvPr>
        </p:nvSpPr>
        <p:spPr>
          <a:xfrm>
            <a:off x="1981200" y="990601"/>
            <a:ext cx="8229600" cy="5135563"/>
          </a:xfrm>
        </p:spPr>
        <p:txBody>
          <a:bodyPr>
            <a:normAutofit fontScale="85000" lnSpcReduction="20000"/>
          </a:bodyPr>
          <a:lstStyle/>
          <a:p>
            <a:pPr>
              <a:buNone/>
            </a:pPr>
            <a:endParaRPr lang="fr-FR" sz="2400" dirty="0"/>
          </a:p>
          <a:p>
            <a:pPr>
              <a:buNone/>
            </a:pPr>
            <a:r>
              <a:rPr lang="fr-FR" sz="2400" dirty="0"/>
              <a:t>1 - </a:t>
            </a:r>
            <a:r>
              <a:rPr lang="fr-FR" sz="2400" i="1" dirty="0"/>
              <a:t>Troubles de la marche </a:t>
            </a:r>
            <a:r>
              <a:rPr lang="fr-FR" sz="2400" dirty="0"/>
              <a:t>d'installation progressive (claudication intermittente)</a:t>
            </a:r>
          </a:p>
          <a:p>
            <a:pPr>
              <a:buNone/>
            </a:pPr>
            <a:r>
              <a:rPr lang="fr-FR" sz="2400" dirty="0"/>
              <a:t>2 - </a:t>
            </a:r>
            <a:r>
              <a:rPr lang="fr-FR" sz="2400" i="1" dirty="0"/>
              <a:t>Troubles sensitifs </a:t>
            </a:r>
            <a:r>
              <a:rPr lang="fr-FR" sz="2400" dirty="0"/>
              <a:t>: paresthésies, astéréognosie, rarement troubles </a:t>
            </a:r>
            <a:r>
              <a:rPr lang="fr-FR" sz="2400" dirty="0" err="1"/>
              <a:t>arthrocinétiques</a:t>
            </a:r>
            <a:r>
              <a:rPr lang="fr-FR" sz="2400" dirty="0"/>
              <a:t>, hypoesthésie. </a:t>
            </a:r>
          </a:p>
          <a:p>
            <a:pPr>
              <a:buNone/>
            </a:pPr>
            <a:r>
              <a:rPr lang="fr-FR" sz="2400" dirty="0"/>
              <a:t>3 – </a:t>
            </a:r>
            <a:r>
              <a:rPr lang="fr-FR" sz="2400" i="1" dirty="0"/>
              <a:t>Troubles moteurs </a:t>
            </a:r>
            <a:r>
              <a:rPr lang="fr-FR" sz="2400" dirty="0"/>
              <a:t>: maladresse</a:t>
            </a:r>
          </a:p>
          <a:p>
            <a:pPr>
              <a:buNone/>
            </a:pPr>
            <a:r>
              <a:rPr lang="fr-FR" sz="2400" dirty="0"/>
              <a:t>4 - </a:t>
            </a:r>
            <a:r>
              <a:rPr lang="fr-FR" sz="2400" i="1" dirty="0"/>
              <a:t>Cervicalgies</a:t>
            </a:r>
            <a:r>
              <a:rPr lang="fr-FR" sz="2400" dirty="0"/>
              <a:t> associées ou non à des algies radiculaires, douleurs </a:t>
            </a:r>
            <a:r>
              <a:rPr lang="fr-FR" sz="2400" dirty="0" err="1"/>
              <a:t>interscapulaires</a:t>
            </a:r>
            <a:r>
              <a:rPr lang="fr-FR" sz="2400" dirty="0"/>
              <a:t>.</a:t>
            </a:r>
          </a:p>
          <a:p>
            <a:pPr>
              <a:buNone/>
            </a:pPr>
            <a:r>
              <a:rPr lang="fr-FR" sz="2400" dirty="0"/>
              <a:t>5 –  </a:t>
            </a:r>
            <a:r>
              <a:rPr lang="fr-FR" sz="2400" i="1" dirty="0"/>
              <a:t>Syndrome pyramidal </a:t>
            </a:r>
            <a:r>
              <a:rPr lang="fr-FR" sz="2400" dirty="0"/>
              <a:t>? (signe de Hoffman).  </a:t>
            </a:r>
          </a:p>
          <a:p>
            <a:pPr>
              <a:buNone/>
            </a:pPr>
            <a:r>
              <a:rPr lang="fr-FR" sz="2400" dirty="0"/>
              <a:t>6 –  </a:t>
            </a:r>
            <a:r>
              <a:rPr lang="fr-FR" sz="2400" i="1" dirty="0"/>
              <a:t>Amyotrophie</a:t>
            </a:r>
            <a:r>
              <a:rPr lang="fr-FR" sz="2400" dirty="0"/>
              <a:t> des membres supérieurs  avec des fasciculations pouvant faire évoquer une sclérose latérale amyotrophique</a:t>
            </a:r>
          </a:p>
          <a:p>
            <a:pPr>
              <a:buNone/>
            </a:pPr>
            <a:endParaRPr lang="fr-FR" sz="2400" dirty="0"/>
          </a:p>
          <a:p>
            <a:pPr>
              <a:buNone/>
            </a:pPr>
            <a:r>
              <a:rPr lang="fr-FR" sz="2400" dirty="0"/>
              <a:t>Tableau de compression médullaire sans niveau sensitif précis.</a:t>
            </a:r>
          </a:p>
          <a:p>
            <a:pPr>
              <a:buNone/>
            </a:pPr>
            <a:endParaRPr lang="fr-FR" sz="2400" dirty="0"/>
          </a:p>
          <a:p>
            <a:pPr marL="342900" lvl="1" indent="-342900">
              <a:buNone/>
            </a:pPr>
            <a:r>
              <a:rPr lang="fr-FR" sz="2400" dirty="0"/>
              <a:t>Formes </a:t>
            </a:r>
            <a:r>
              <a:rPr lang="fr-FR" sz="2400" dirty="0" err="1"/>
              <a:t>ataxo</a:t>
            </a:r>
            <a:r>
              <a:rPr lang="fr-FR" sz="2400" dirty="0"/>
              <a:t> spasmodiques</a:t>
            </a:r>
          </a:p>
          <a:p>
            <a:pPr marL="342900" lvl="1" indent="-342900">
              <a:buNone/>
            </a:pPr>
            <a:r>
              <a:rPr lang="fr-FR" sz="2400" dirty="0"/>
              <a:t> </a:t>
            </a:r>
          </a:p>
          <a:p>
            <a:pPr marL="342900" lvl="1" indent="-342900">
              <a:buNone/>
            </a:pPr>
            <a:r>
              <a:rPr lang="fr-FR" sz="2400" dirty="0"/>
              <a:t>Tétraplégie, une paraplégie ou une hémiplégie. </a:t>
            </a:r>
          </a:p>
          <a:p>
            <a:pPr marL="342900" lvl="1" indent="-342900">
              <a:buNone/>
            </a:pPr>
            <a:endParaRPr lang="fr-FR" sz="2400" dirty="0"/>
          </a:p>
          <a:p>
            <a:endParaRPr lang="fr-FR" dirty="0"/>
          </a:p>
        </p:txBody>
      </p:sp>
    </p:spTree>
    <p:extLst>
      <p:ext uri="{BB962C8B-B14F-4D97-AF65-F5344CB8AC3E}">
        <p14:creationId xmlns:p14="http://schemas.microsoft.com/office/powerpoint/2010/main" val="29443449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0"/>
            <a:ext cx="8229600" cy="1143000"/>
          </a:xfrm>
        </p:spPr>
        <p:txBody>
          <a:bodyPr>
            <a:normAutofit/>
          </a:bodyPr>
          <a:lstStyle/>
          <a:p>
            <a:r>
              <a:rPr lang="fr-FR" sz="2800" dirty="0">
                <a:solidFill>
                  <a:srgbClr val="FF0000"/>
                </a:solidFill>
                <a:latin typeface="+mn-lt"/>
              </a:rPr>
              <a:t>Troubles de la marche </a:t>
            </a:r>
            <a:endParaRPr lang="fr-FR" sz="2800" dirty="0">
              <a:solidFill>
                <a:srgbClr val="FF0000"/>
              </a:solidFill>
              <a:latin typeface="+mn-lt"/>
            </a:endParaRPr>
          </a:p>
        </p:txBody>
      </p:sp>
      <p:sp>
        <p:nvSpPr>
          <p:cNvPr id="3" name="Espace réservé du contenu 2"/>
          <p:cNvSpPr>
            <a:spLocks noGrp="1"/>
          </p:cNvSpPr>
          <p:nvPr>
            <p:ph idx="1"/>
          </p:nvPr>
        </p:nvSpPr>
        <p:spPr>
          <a:xfrm>
            <a:off x="1981200" y="1295401"/>
            <a:ext cx="8229600" cy="4830763"/>
          </a:xfrm>
        </p:spPr>
        <p:txBody>
          <a:bodyPr>
            <a:normAutofit/>
          </a:bodyPr>
          <a:lstStyle/>
          <a:p>
            <a:r>
              <a:rPr lang="fr-FR" sz="2000" dirty="0"/>
              <a:t>Habituellement le </a:t>
            </a:r>
            <a:r>
              <a:rPr lang="fr-FR" sz="2000" i="1" dirty="0"/>
              <a:t>symptôme inaugural</a:t>
            </a:r>
            <a:r>
              <a:rPr lang="fr-FR" sz="2000" dirty="0"/>
              <a:t>: fatigabilité, tendance à la chute, réduction du périmètre de marche, claudication intermittente neurologique,  épisodes de dérobement des membres inférieurs. </a:t>
            </a:r>
          </a:p>
          <a:p>
            <a:r>
              <a:rPr lang="fr-FR" sz="2000" dirty="0"/>
              <a:t>en relation avec des difficultés de coordination (ataxie sensorielle), de troubles de l’équilibre, d’une mauvaise perception du sol, voire des douleurs ou des paresthésies apparaissant pour des distances de plus en plus courtes. </a:t>
            </a:r>
          </a:p>
          <a:p>
            <a:r>
              <a:rPr lang="fr-FR" sz="2000" dirty="0"/>
              <a:t>à distinguer de l’</a:t>
            </a:r>
          </a:p>
          <a:p>
            <a:pPr lvl="1"/>
            <a:r>
              <a:rPr lang="fr-FR" sz="2000" dirty="0"/>
              <a:t>apraxie de la marche (astasie abasie) observée dans l’hydrocéphalie chronique de l’adulte, </a:t>
            </a:r>
          </a:p>
          <a:p>
            <a:pPr lvl="1"/>
            <a:r>
              <a:rPr lang="fr-FR" sz="2000" dirty="0"/>
              <a:t>claudication intermittente des sténoses du canal lombaire  </a:t>
            </a:r>
          </a:p>
          <a:p>
            <a:pPr lvl="1"/>
            <a:r>
              <a:rPr lang="fr-FR" sz="2000" dirty="0"/>
              <a:t> qui… peuvent être associées.</a:t>
            </a:r>
          </a:p>
          <a:p>
            <a:endParaRPr lang="fr-FR" sz="2400" dirty="0"/>
          </a:p>
        </p:txBody>
      </p:sp>
    </p:spTree>
    <p:extLst>
      <p:ext uri="{BB962C8B-B14F-4D97-AF65-F5344CB8AC3E}">
        <p14:creationId xmlns:p14="http://schemas.microsoft.com/office/powerpoint/2010/main" val="30820110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0"/>
            <a:ext cx="8229600" cy="1143000"/>
          </a:xfrm>
        </p:spPr>
        <p:txBody>
          <a:bodyPr>
            <a:normAutofit/>
          </a:bodyPr>
          <a:lstStyle/>
          <a:p>
            <a:r>
              <a:rPr lang="fr-FR" sz="2800" dirty="0">
                <a:solidFill>
                  <a:srgbClr val="FF0000"/>
                </a:solidFill>
                <a:latin typeface="+mn-lt"/>
              </a:rPr>
              <a:t>Atteinte des membres supérieurs</a:t>
            </a:r>
            <a:endParaRPr lang="fr-FR" sz="2800" dirty="0">
              <a:solidFill>
                <a:srgbClr val="FF0000"/>
              </a:solidFill>
              <a:latin typeface="+mn-lt"/>
            </a:endParaRPr>
          </a:p>
        </p:txBody>
      </p:sp>
      <p:sp>
        <p:nvSpPr>
          <p:cNvPr id="3" name="Espace réservé du contenu 2"/>
          <p:cNvSpPr>
            <a:spLocks noGrp="1"/>
          </p:cNvSpPr>
          <p:nvPr>
            <p:ph idx="1"/>
          </p:nvPr>
        </p:nvSpPr>
        <p:spPr>
          <a:xfrm>
            <a:off x="1981200" y="1905001"/>
            <a:ext cx="8229600" cy="4221163"/>
          </a:xfrm>
        </p:spPr>
        <p:txBody>
          <a:bodyPr>
            <a:normAutofit/>
          </a:bodyPr>
          <a:lstStyle/>
          <a:p>
            <a:r>
              <a:rPr lang="fr-FR" sz="2000" dirty="0"/>
              <a:t>le plus souvent de douleurs ou de paresthésies plus ou moins systématisées  </a:t>
            </a:r>
          </a:p>
          <a:p>
            <a:r>
              <a:rPr lang="fr-FR" sz="2000" dirty="0"/>
              <a:t>accompagnées d’une sensation subjective de maladresse (tenue de crayon, couture, manipulation d’objets de petite taille…) ou d’impotence fonctionnelle rendant de plus en plus difficile la réalisation des gestes fins.</a:t>
            </a:r>
          </a:p>
          <a:p>
            <a:r>
              <a:rPr lang="fr-FR" sz="2000" dirty="0"/>
              <a:t>Une amyotrophie peut être le symptôme révélateur.</a:t>
            </a:r>
          </a:p>
          <a:p>
            <a:endParaRPr lang="fr-FR" sz="2400" dirty="0"/>
          </a:p>
        </p:txBody>
      </p:sp>
    </p:spTree>
    <p:extLst>
      <p:ext uri="{BB962C8B-B14F-4D97-AF65-F5344CB8AC3E}">
        <p14:creationId xmlns:p14="http://schemas.microsoft.com/office/powerpoint/2010/main" val="42039450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0"/>
            <a:ext cx="8229600" cy="1143000"/>
          </a:xfrm>
        </p:spPr>
        <p:txBody>
          <a:bodyPr/>
          <a:lstStyle/>
          <a:p>
            <a:r>
              <a:rPr lang="fr-FR" sz="2400" cap="all" dirty="0">
                <a:solidFill>
                  <a:srgbClr val="FF0000"/>
                </a:solidFill>
                <a:latin typeface="+mn-lt"/>
              </a:rPr>
              <a:t>examen neurologique</a:t>
            </a:r>
            <a:r>
              <a:rPr lang="fr-FR" sz="2400" dirty="0">
                <a:solidFill>
                  <a:srgbClr val="FF0000"/>
                </a:solidFill>
                <a:latin typeface="+mn-lt"/>
              </a:rPr>
              <a:t> </a:t>
            </a:r>
            <a:endParaRPr lang="fr-FR" sz="2400" dirty="0">
              <a:solidFill>
                <a:srgbClr val="FF0000"/>
              </a:solidFill>
              <a:latin typeface="+mn-lt"/>
            </a:endParaRPr>
          </a:p>
        </p:txBody>
      </p:sp>
      <p:sp>
        <p:nvSpPr>
          <p:cNvPr id="3" name="Espace réservé du contenu 2"/>
          <p:cNvSpPr>
            <a:spLocks noGrp="1"/>
          </p:cNvSpPr>
          <p:nvPr>
            <p:ph idx="1"/>
          </p:nvPr>
        </p:nvSpPr>
        <p:spPr>
          <a:xfrm>
            <a:off x="1981200" y="1143001"/>
            <a:ext cx="8229600" cy="5135563"/>
          </a:xfrm>
        </p:spPr>
        <p:txBody>
          <a:bodyPr>
            <a:normAutofit fontScale="92500" lnSpcReduction="10000"/>
          </a:bodyPr>
          <a:lstStyle/>
          <a:p>
            <a:pPr>
              <a:buNone/>
            </a:pPr>
            <a:r>
              <a:rPr lang="fr-FR" sz="2162" i="1" dirty="0"/>
              <a:t>Absence de corrélation entre la topographie des signes neurologiques segmentaires et le siège des lésions anatomiques </a:t>
            </a:r>
          </a:p>
          <a:p>
            <a:r>
              <a:rPr lang="fr-FR" sz="2162" dirty="0"/>
              <a:t>Tétra/</a:t>
            </a:r>
            <a:r>
              <a:rPr lang="fr-FR" sz="2162" dirty="0" err="1"/>
              <a:t>paraparésie</a:t>
            </a:r>
            <a:r>
              <a:rPr lang="fr-FR" sz="2162" dirty="0"/>
              <a:t> spastique  </a:t>
            </a:r>
          </a:p>
          <a:p>
            <a:pPr>
              <a:buNone/>
            </a:pPr>
            <a:r>
              <a:rPr lang="fr-FR" sz="2162" dirty="0"/>
              <a:t>	</a:t>
            </a:r>
            <a:r>
              <a:rPr lang="fr-FR" sz="2162" dirty="0" err="1">
                <a:sym typeface="Wingdings"/>
              </a:rPr>
              <a:t></a:t>
            </a:r>
            <a:r>
              <a:rPr lang="fr-FR" sz="2162" dirty="0">
                <a:sym typeface="Wingdings"/>
              </a:rPr>
              <a:t> </a:t>
            </a:r>
            <a:r>
              <a:rPr lang="fr-FR" sz="1730" dirty="0"/>
              <a:t>Mb inf. peut être masquée en cas d’association avec une sténose du canal lombaire ou une neuropathie périphérique. </a:t>
            </a:r>
          </a:p>
          <a:p>
            <a:r>
              <a:rPr lang="fr-FR" sz="2162" dirty="0"/>
              <a:t>Signe de Hoffmann</a:t>
            </a:r>
          </a:p>
          <a:p>
            <a:r>
              <a:rPr lang="fr-FR" sz="2162" dirty="0"/>
              <a:t>Amyotrophie, rarement de fibrillations musculaires localisées aux membres supérieurs.</a:t>
            </a:r>
          </a:p>
          <a:p>
            <a:r>
              <a:rPr lang="fr-FR" sz="2162" dirty="0"/>
              <a:t>Troubles sensitifs objectifs, sans topographie radiculaire précise, hypoesthésie à tous les modes. </a:t>
            </a:r>
          </a:p>
          <a:p>
            <a:r>
              <a:rPr lang="fr-FR" sz="2162" dirty="0"/>
              <a:t>Signes sensitifs subjectifs: </a:t>
            </a:r>
            <a:r>
              <a:rPr lang="fr-FR" sz="2162" i="1" dirty="0"/>
              <a:t>presque toujours présents </a:t>
            </a:r>
            <a:endParaRPr lang="fr-FR" sz="2162" dirty="0"/>
          </a:p>
          <a:p>
            <a:pPr lvl="1"/>
            <a:r>
              <a:rPr lang="fr-FR" sz="2162" dirty="0"/>
              <a:t>paresthésies </a:t>
            </a:r>
          </a:p>
          <a:p>
            <a:pPr lvl="1"/>
            <a:r>
              <a:rPr lang="fr-FR" sz="2162" dirty="0"/>
              <a:t>douleurs de type mécanique oud type </a:t>
            </a:r>
            <a:r>
              <a:rPr lang="fr-FR" sz="2162" dirty="0" err="1"/>
              <a:t>neuropathique</a:t>
            </a:r>
            <a:r>
              <a:rPr lang="fr-FR" sz="2162" dirty="0"/>
              <a:t>  </a:t>
            </a:r>
          </a:p>
          <a:p>
            <a:pPr lvl="1"/>
            <a:r>
              <a:rPr lang="fr-FR" sz="2162" dirty="0"/>
              <a:t> uni ou bilatérales et le plus souvent asymétriques </a:t>
            </a:r>
          </a:p>
          <a:p>
            <a:pPr lvl="1"/>
            <a:r>
              <a:rPr lang="fr-FR" sz="2162" dirty="0"/>
              <a:t>sans topographie radiculaire précise. </a:t>
            </a:r>
          </a:p>
          <a:p>
            <a:r>
              <a:rPr lang="fr-FR" sz="2162" dirty="0"/>
              <a:t>Rarement névralgie </a:t>
            </a:r>
            <a:r>
              <a:rPr lang="fr-FR" sz="2162" dirty="0" err="1"/>
              <a:t>cervico-brachiale</a:t>
            </a:r>
            <a:r>
              <a:rPr lang="fr-FR" sz="2162" dirty="0"/>
              <a:t>  </a:t>
            </a:r>
          </a:p>
          <a:p>
            <a:endParaRPr lang="fr-FR" sz="2400" dirty="0"/>
          </a:p>
          <a:p>
            <a:endParaRPr lang="fr-FR" sz="2400" dirty="0"/>
          </a:p>
        </p:txBody>
      </p:sp>
    </p:spTree>
    <p:extLst>
      <p:ext uri="{BB962C8B-B14F-4D97-AF65-F5344CB8AC3E}">
        <p14:creationId xmlns:p14="http://schemas.microsoft.com/office/powerpoint/2010/main" val="28653121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228601"/>
            <a:ext cx="9144000" cy="914401"/>
          </a:xfrm>
        </p:spPr>
        <p:txBody>
          <a:bodyPr>
            <a:normAutofit fontScale="90000"/>
          </a:bodyPr>
          <a:lstStyle/>
          <a:p>
            <a:pPr algn="l"/>
            <a:r>
              <a:rPr lang="fr-FR" sz="2400" dirty="0">
                <a:solidFill>
                  <a:srgbClr val="FF0000"/>
                </a:solidFill>
                <a:latin typeface="+mn-lt"/>
              </a:rPr>
              <a:t> </a:t>
            </a:r>
            <a:r>
              <a:rPr lang="fr-FR" sz="2400" dirty="0">
                <a:solidFill>
                  <a:srgbClr val="FF0000"/>
                </a:solidFill>
                <a:latin typeface="+mn-lt"/>
              </a:rPr>
              <a:t/>
            </a:r>
            <a:br>
              <a:rPr lang="fr-FR" sz="2400" dirty="0">
                <a:solidFill>
                  <a:srgbClr val="FF0000"/>
                </a:solidFill>
                <a:latin typeface="+mn-lt"/>
              </a:rPr>
            </a:br>
            <a:r>
              <a:rPr lang="fr-FR" sz="2400" dirty="0">
                <a:latin typeface="+mn-lt"/>
              </a:rPr>
              <a:t> </a:t>
            </a:r>
            <a:r>
              <a:rPr lang="fr-FR" sz="2400" dirty="0">
                <a:latin typeface="+mn-lt"/>
              </a:rPr>
              <a:t/>
            </a:r>
            <a:br>
              <a:rPr lang="fr-FR" sz="2400" dirty="0">
                <a:latin typeface="+mn-lt"/>
              </a:rPr>
            </a:br>
            <a:r>
              <a:rPr lang="fr-FR" sz="3556" dirty="0">
                <a:latin typeface="+mn-lt"/>
              </a:rPr>
              <a:t>            </a:t>
            </a:r>
            <a:r>
              <a:rPr lang="fr-FR" sz="3111" dirty="0">
                <a:solidFill>
                  <a:srgbClr val="FF0000"/>
                </a:solidFill>
                <a:latin typeface="+mn-lt"/>
              </a:rPr>
              <a:t>MYÉLOPATHIE CERVICARTHROSIQUE</a:t>
            </a:r>
            <a:r>
              <a:rPr lang="fr-FR" sz="3556" dirty="0">
                <a:latin typeface="+mn-lt"/>
              </a:rPr>
              <a:t/>
            </a:r>
            <a:br>
              <a:rPr lang="fr-FR" sz="3556" dirty="0">
                <a:latin typeface="+mn-lt"/>
              </a:rPr>
            </a:br>
            <a:r>
              <a:rPr lang="fr-FR" sz="3556" dirty="0">
                <a:latin typeface="+mn-lt"/>
              </a:rPr>
              <a:t> </a:t>
            </a:r>
            <a:r>
              <a:rPr lang="fr-FR" sz="2400" dirty="0">
                <a:latin typeface="+mn-lt"/>
              </a:rPr>
              <a:t/>
            </a:r>
            <a:br>
              <a:rPr lang="fr-FR" sz="2400" dirty="0">
                <a:latin typeface="+mn-lt"/>
              </a:rPr>
            </a:br>
            <a:r>
              <a:rPr lang="fr-FR" sz="2400" dirty="0">
                <a:solidFill>
                  <a:srgbClr val="FF0000"/>
                </a:solidFill>
                <a:latin typeface="+mn-lt"/>
              </a:rPr>
              <a:t> </a:t>
            </a:r>
            <a:r>
              <a:rPr lang="fr-FR" sz="2400" dirty="0">
                <a:solidFill>
                  <a:srgbClr val="FF0000"/>
                </a:solidFill>
                <a:latin typeface="+mn-lt"/>
              </a:rPr>
              <a:t/>
            </a:r>
            <a:br>
              <a:rPr lang="fr-FR" sz="2400" dirty="0">
                <a:solidFill>
                  <a:srgbClr val="FF0000"/>
                </a:solidFill>
                <a:latin typeface="+mn-lt"/>
              </a:rPr>
            </a:br>
            <a:endParaRPr lang="fr-FR" sz="2400" dirty="0">
              <a:solidFill>
                <a:srgbClr val="FF0000"/>
              </a:solidFill>
              <a:latin typeface="+mn-lt"/>
            </a:endParaRPr>
          </a:p>
        </p:txBody>
      </p:sp>
      <p:sp>
        <p:nvSpPr>
          <p:cNvPr id="3" name="Sous-titre 2"/>
          <p:cNvSpPr>
            <a:spLocks noGrp="1"/>
          </p:cNvSpPr>
          <p:nvPr>
            <p:ph type="subTitle" idx="1"/>
          </p:nvPr>
        </p:nvSpPr>
        <p:spPr>
          <a:xfrm>
            <a:off x="2057400" y="4114800"/>
            <a:ext cx="7620000" cy="2286000"/>
          </a:xfrm>
        </p:spPr>
        <p:txBody>
          <a:bodyPr>
            <a:normAutofit/>
          </a:bodyPr>
          <a:lstStyle/>
          <a:p>
            <a:endParaRPr lang="fr-FR" sz="1297" dirty="0">
              <a:solidFill>
                <a:schemeClr val="tx1"/>
              </a:solidFill>
            </a:endParaRPr>
          </a:p>
          <a:p>
            <a:endParaRPr lang="fr-FR" sz="1297" dirty="0">
              <a:solidFill>
                <a:schemeClr val="tx1"/>
              </a:solidFill>
            </a:endParaRPr>
          </a:p>
          <a:p>
            <a:endParaRPr lang="fr-FR" sz="1297" dirty="0">
              <a:solidFill>
                <a:schemeClr val="tx1"/>
              </a:solidFill>
            </a:endParaRPr>
          </a:p>
          <a:p>
            <a:endParaRPr lang="fr-FR" sz="1286" dirty="0">
              <a:solidFill>
                <a:schemeClr val="tx1"/>
              </a:solidFill>
            </a:endParaRPr>
          </a:p>
          <a:p>
            <a:pPr algn="l"/>
            <a:r>
              <a:rPr lang="fr-FR" sz="1286">
                <a:solidFill>
                  <a:schemeClr val="tx1"/>
                </a:solidFill>
              </a:rPr>
              <a:t>Gilbert DECHAMBENOIT</a:t>
            </a:r>
            <a:endParaRPr lang="fr-FR" sz="1286" dirty="0">
              <a:solidFill>
                <a:schemeClr val="tx1"/>
              </a:solidFill>
            </a:endParaRPr>
          </a:p>
        </p:txBody>
      </p:sp>
      <p:pic>
        <p:nvPicPr>
          <p:cNvPr id="4" name="Image 3"/>
          <p:cNvPicPr>
            <a:picLocks noChangeAspect="1"/>
          </p:cNvPicPr>
          <p:nvPr/>
        </p:nvPicPr>
        <p:blipFill>
          <a:blip r:embed="rId2"/>
          <a:stretch>
            <a:fillRect/>
          </a:stretch>
        </p:blipFill>
        <p:spPr>
          <a:xfrm>
            <a:off x="4343400" y="609601"/>
            <a:ext cx="3456000" cy="3252707"/>
          </a:xfrm>
          <a:prstGeom prst="rect">
            <a:avLst/>
          </a:prstGeom>
        </p:spPr>
      </p:pic>
    </p:spTree>
    <p:extLst>
      <p:ext uri="{BB962C8B-B14F-4D97-AF65-F5344CB8AC3E}">
        <p14:creationId xmlns:p14="http://schemas.microsoft.com/office/powerpoint/2010/main" val="19359828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0"/>
            <a:ext cx="8229600" cy="1143000"/>
          </a:xfrm>
        </p:spPr>
        <p:txBody>
          <a:bodyPr>
            <a:normAutofit/>
          </a:bodyPr>
          <a:lstStyle/>
          <a:p>
            <a:r>
              <a:rPr lang="fr-FR" sz="2800" dirty="0">
                <a:solidFill>
                  <a:srgbClr val="FF0000"/>
                </a:solidFill>
                <a:latin typeface="+mn-lt"/>
              </a:rPr>
              <a:t>Diagnostic différentiel</a:t>
            </a:r>
            <a:endParaRPr lang="fr-FR" sz="2800" dirty="0">
              <a:solidFill>
                <a:srgbClr val="FF0000"/>
              </a:solidFill>
              <a:latin typeface="+mn-lt"/>
            </a:endParaRPr>
          </a:p>
        </p:txBody>
      </p:sp>
      <p:sp>
        <p:nvSpPr>
          <p:cNvPr id="3" name="Espace réservé du contenu 2"/>
          <p:cNvSpPr>
            <a:spLocks noGrp="1"/>
          </p:cNvSpPr>
          <p:nvPr>
            <p:ph idx="1"/>
          </p:nvPr>
        </p:nvSpPr>
        <p:spPr/>
        <p:txBody>
          <a:bodyPr>
            <a:normAutofit/>
          </a:bodyPr>
          <a:lstStyle/>
          <a:p>
            <a:r>
              <a:rPr lang="fr-FR" sz="2000" dirty="0"/>
              <a:t>Sclérose latérale amyotrophique</a:t>
            </a:r>
          </a:p>
          <a:p>
            <a:r>
              <a:rPr lang="fr-FR" sz="2000" dirty="0"/>
              <a:t>Sclérose en plaques </a:t>
            </a:r>
          </a:p>
          <a:p>
            <a:r>
              <a:rPr lang="fr-FR" sz="2000" dirty="0"/>
              <a:t>Sclérose combinée de la </a:t>
            </a:r>
            <a:r>
              <a:rPr lang="fr-FR" sz="2000" dirty="0" err="1"/>
              <a:t>moëlle</a:t>
            </a:r>
            <a:endParaRPr lang="fr-FR" sz="2000" dirty="0"/>
          </a:p>
          <a:p>
            <a:r>
              <a:rPr lang="fr-FR" sz="2000" dirty="0"/>
              <a:t>Hydrocéphalie chronique de l’adulte </a:t>
            </a:r>
          </a:p>
          <a:p>
            <a:r>
              <a:rPr lang="fr-FR" sz="2000" dirty="0"/>
              <a:t>Tumeurs vertébrales (métastases) ou tumeurs </a:t>
            </a:r>
            <a:r>
              <a:rPr lang="fr-FR" sz="2000" dirty="0" err="1"/>
              <a:t>intra-durales</a:t>
            </a:r>
            <a:r>
              <a:rPr lang="fr-FR" sz="2000" dirty="0"/>
              <a:t>  </a:t>
            </a:r>
          </a:p>
          <a:p>
            <a:r>
              <a:rPr lang="fr-FR" sz="2000" dirty="0"/>
              <a:t>Polyarthrite rhumatoïde</a:t>
            </a:r>
          </a:p>
          <a:p>
            <a:r>
              <a:rPr lang="fr-FR" sz="2000" dirty="0"/>
              <a:t>Malformation de la charnière </a:t>
            </a:r>
            <a:r>
              <a:rPr lang="fr-FR" sz="2000" dirty="0" err="1"/>
              <a:t>occipito-cervicale</a:t>
            </a:r>
            <a:endParaRPr lang="fr-FR" sz="2000" dirty="0"/>
          </a:p>
          <a:p>
            <a:r>
              <a:rPr lang="fr-FR" sz="2000" dirty="0"/>
              <a:t>Malformations artério-veineuses, fistules durales</a:t>
            </a:r>
          </a:p>
          <a:p>
            <a:r>
              <a:rPr lang="fr-FR" sz="2000" dirty="0"/>
              <a:t>Syringomyélie</a:t>
            </a:r>
          </a:p>
          <a:p>
            <a:r>
              <a:rPr lang="fr-FR" sz="2000" dirty="0"/>
              <a:t>Hernie discale thoracique, …</a:t>
            </a:r>
          </a:p>
          <a:p>
            <a:endParaRPr lang="fr-FR" sz="2400" dirty="0"/>
          </a:p>
          <a:p>
            <a:endParaRPr lang="fr-FR" sz="2400" dirty="0"/>
          </a:p>
        </p:txBody>
      </p:sp>
    </p:spTree>
    <p:extLst>
      <p:ext uri="{BB962C8B-B14F-4D97-AF65-F5344CB8AC3E}">
        <p14:creationId xmlns:p14="http://schemas.microsoft.com/office/powerpoint/2010/main" val="935258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a:solidFill>
                  <a:srgbClr val="FF0000"/>
                </a:solidFill>
                <a:latin typeface="+mn-lt"/>
              </a:rPr>
              <a:t>PARACLINIQUE</a:t>
            </a:r>
            <a:r>
              <a:rPr lang="fr-FR" sz="2400" dirty="0">
                <a:latin typeface="+mn-lt"/>
              </a:rPr>
              <a:t/>
            </a:r>
            <a:br>
              <a:rPr lang="fr-FR" sz="2400" dirty="0">
                <a:latin typeface="+mn-lt"/>
              </a:rPr>
            </a:br>
            <a:endParaRPr lang="fr-FR" sz="2400" dirty="0">
              <a:latin typeface="+mn-lt"/>
            </a:endParaRPr>
          </a:p>
        </p:txBody>
      </p:sp>
      <p:sp>
        <p:nvSpPr>
          <p:cNvPr id="3" name="Espace réservé du contenu 2"/>
          <p:cNvSpPr>
            <a:spLocks noGrp="1"/>
          </p:cNvSpPr>
          <p:nvPr>
            <p:ph idx="1"/>
          </p:nvPr>
        </p:nvSpPr>
        <p:spPr>
          <a:xfrm>
            <a:off x="1981200" y="1981200"/>
            <a:ext cx="8534400" cy="3001962"/>
          </a:xfrm>
        </p:spPr>
        <p:txBody>
          <a:bodyPr>
            <a:normAutofit/>
          </a:bodyPr>
          <a:lstStyle/>
          <a:p>
            <a:pPr>
              <a:buNone/>
            </a:pPr>
            <a:r>
              <a:rPr lang="fr-FR" sz="2000" dirty="0"/>
              <a:t>1 – </a:t>
            </a:r>
            <a:r>
              <a:rPr lang="fr-FR" sz="2000" dirty="0" err="1"/>
              <a:t>Rx</a:t>
            </a:r>
            <a:r>
              <a:rPr lang="fr-FR" sz="2000" dirty="0"/>
              <a:t> </a:t>
            </a:r>
            <a:r>
              <a:rPr lang="fr-FR" sz="2000" dirty="0"/>
              <a:t>du </a:t>
            </a:r>
            <a:r>
              <a:rPr lang="fr-FR" sz="2000" dirty="0"/>
              <a:t>rachis </a:t>
            </a:r>
            <a:r>
              <a:rPr lang="fr-FR" sz="2000" dirty="0"/>
              <a:t>cervical (face, profil, 3/4 et dynamique) : </a:t>
            </a:r>
            <a:r>
              <a:rPr lang="fr-FR" sz="2000" dirty="0" err="1"/>
              <a:t>cervicarthrose</a:t>
            </a:r>
            <a:endParaRPr lang="fr-FR" sz="2000" dirty="0"/>
          </a:p>
          <a:p>
            <a:pPr>
              <a:buNone/>
            </a:pPr>
            <a:r>
              <a:rPr lang="fr-FR" sz="2000" dirty="0"/>
              <a:t>2</a:t>
            </a:r>
            <a:r>
              <a:rPr lang="fr-FR" sz="2000" dirty="0"/>
              <a:t> – </a:t>
            </a:r>
            <a:r>
              <a:rPr lang="fr-FR" sz="2000" dirty="0">
                <a:solidFill>
                  <a:srgbClr val="FF0000"/>
                </a:solidFill>
              </a:rPr>
              <a:t>IRM</a:t>
            </a:r>
            <a:r>
              <a:rPr lang="fr-FR" sz="2000" dirty="0">
                <a:solidFill>
                  <a:srgbClr val="FF0000"/>
                </a:solidFill>
              </a:rPr>
              <a:t> </a:t>
            </a:r>
            <a:endParaRPr lang="fr-FR" sz="2000" dirty="0"/>
          </a:p>
          <a:p>
            <a:pPr>
              <a:buNone/>
            </a:pPr>
            <a:r>
              <a:rPr lang="fr-FR" sz="2000" dirty="0"/>
              <a:t>(</a:t>
            </a:r>
            <a:r>
              <a:rPr lang="fr-FR" sz="2000" dirty="0" err="1"/>
              <a:t>Myélo</a:t>
            </a:r>
            <a:r>
              <a:rPr lang="fr-FR" sz="2000" dirty="0" err="1"/>
              <a:t>-</a:t>
            </a:r>
            <a:r>
              <a:rPr lang="fr-FR" sz="2000" dirty="0" err="1"/>
              <a:t>scanner</a:t>
            </a:r>
            <a:r>
              <a:rPr lang="fr-FR" sz="2000" dirty="0"/>
              <a:t>)</a:t>
            </a:r>
          </a:p>
          <a:p>
            <a:pPr>
              <a:buNone/>
            </a:pPr>
            <a:endParaRPr lang="fr-FR" sz="2000" dirty="0"/>
          </a:p>
          <a:p>
            <a:pPr>
              <a:buNone/>
            </a:pPr>
            <a:r>
              <a:rPr lang="fr-FR" sz="2000" dirty="0"/>
              <a:t>EMG</a:t>
            </a:r>
          </a:p>
          <a:p>
            <a:pPr>
              <a:buNone/>
            </a:pPr>
            <a:r>
              <a:rPr lang="fr-FR" sz="2000" dirty="0"/>
              <a:t>PES, PEM</a:t>
            </a:r>
          </a:p>
          <a:p>
            <a:endParaRPr lang="fr-FR" sz="2400" dirty="0"/>
          </a:p>
        </p:txBody>
      </p:sp>
    </p:spTree>
    <p:extLst>
      <p:ext uri="{BB962C8B-B14F-4D97-AF65-F5344CB8AC3E}">
        <p14:creationId xmlns:p14="http://schemas.microsoft.com/office/powerpoint/2010/main" val="2100170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0"/>
            <a:ext cx="8229600" cy="1143000"/>
          </a:xfrm>
        </p:spPr>
        <p:txBody>
          <a:bodyPr>
            <a:normAutofit/>
          </a:bodyPr>
          <a:lstStyle/>
          <a:p>
            <a:r>
              <a:rPr lang="fr-FR" sz="3600" dirty="0">
                <a:solidFill>
                  <a:srgbClr val="FF0000"/>
                </a:solidFill>
                <a:latin typeface="+mn-lt"/>
              </a:rPr>
              <a:t>Myélopathie cervicarthrosique </a:t>
            </a:r>
            <a:endParaRPr lang="fr-FR" sz="3600" dirty="0">
              <a:solidFill>
                <a:srgbClr val="FF0000"/>
              </a:solidFill>
              <a:latin typeface="+mn-lt"/>
            </a:endParaRPr>
          </a:p>
        </p:txBody>
      </p:sp>
      <p:sp>
        <p:nvSpPr>
          <p:cNvPr id="3" name="Espace réservé du contenu 2"/>
          <p:cNvSpPr>
            <a:spLocks noGrp="1"/>
          </p:cNvSpPr>
          <p:nvPr>
            <p:ph idx="1"/>
          </p:nvPr>
        </p:nvSpPr>
        <p:spPr>
          <a:xfrm>
            <a:off x="1981200" y="1905001"/>
            <a:ext cx="8229600" cy="4525963"/>
          </a:xfrm>
        </p:spPr>
        <p:txBody>
          <a:bodyPr>
            <a:normAutofit/>
          </a:bodyPr>
          <a:lstStyle/>
          <a:p>
            <a:r>
              <a:rPr lang="fr-FR" sz="2400" dirty="0"/>
              <a:t>Souffrance chronique de la moelle en relation avec la diminution des dimensions du canal rachidien cervical dont l’étiologie principale est la </a:t>
            </a:r>
            <a:r>
              <a:rPr lang="fr-FR" sz="2400" dirty="0" err="1"/>
              <a:t>cervicarthrose</a:t>
            </a:r>
            <a:r>
              <a:rPr lang="fr-FR" sz="2400" dirty="0"/>
              <a:t>. </a:t>
            </a:r>
          </a:p>
          <a:p>
            <a:r>
              <a:rPr lang="fr-FR" sz="2400" dirty="0"/>
              <a:t>Difficultés diagnostiques et thérapeutiques </a:t>
            </a:r>
          </a:p>
          <a:p>
            <a:r>
              <a:rPr lang="fr-FR" sz="2400" dirty="0"/>
              <a:t>55% des myélopathies cervicales chez l’adulte </a:t>
            </a:r>
          </a:p>
          <a:p>
            <a:r>
              <a:rPr lang="fr-FR" sz="2400" dirty="0"/>
              <a:t>Une des premières causes de handicap fonctionnel chez le sujet âgé (26).</a:t>
            </a:r>
          </a:p>
          <a:p>
            <a:endParaRPr lang="fr-FR" sz="2400" dirty="0"/>
          </a:p>
          <a:p>
            <a:endParaRPr lang="fr-FR" sz="2400" dirty="0"/>
          </a:p>
        </p:txBody>
      </p:sp>
    </p:spTree>
    <p:extLst>
      <p:ext uri="{BB962C8B-B14F-4D97-AF65-F5344CB8AC3E}">
        <p14:creationId xmlns:p14="http://schemas.microsoft.com/office/powerpoint/2010/main" val="2485368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81200" y="1066801"/>
            <a:ext cx="8229600" cy="4525963"/>
          </a:xfrm>
        </p:spPr>
        <p:txBody>
          <a:bodyPr>
            <a:normAutofit/>
          </a:bodyPr>
          <a:lstStyle/>
          <a:p>
            <a:r>
              <a:rPr lang="fr-FR" sz="2000" dirty="0"/>
              <a:t>Qu'est-ce que la myélopathie cervicale ?</a:t>
            </a:r>
          </a:p>
          <a:p>
            <a:r>
              <a:rPr lang="fr-FR" sz="2000" dirty="0"/>
              <a:t>Qui peut en être atteint ? Quelles en sont les symptômes ? </a:t>
            </a:r>
          </a:p>
          <a:p>
            <a:r>
              <a:rPr lang="fr-FR" sz="2000" dirty="0"/>
              <a:t>Quelle est la conduite à tenir face à ces symptômes ?</a:t>
            </a:r>
          </a:p>
          <a:p>
            <a:r>
              <a:rPr lang="fr-FR" sz="2000" dirty="0"/>
              <a:t>Quels sont les traitements proposés ?</a:t>
            </a:r>
          </a:p>
          <a:p>
            <a:r>
              <a:rPr lang="fr-FR" sz="2000" dirty="0"/>
              <a:t>Quel est l'objectif du traitement chirurgical ? Quelles sont les techniques  employées ? Quelles sont les suites de l'intervention ?</a:t>
            </a:r>
          </a:p>
          <a:p>
            <a:r>
              <a:rPr lang="fr-FR" sz="2000" dirty="0"/>
              <a:t>Quels sont les résultats de la chirurgie ? Peut-il y avoir des complications ?</a:t>
            </a:r>
          </a:p>
          <a:p>
            <a:r>
              <a:rPr lang="fr-FR" sz="2000" dirty="0"/>
              <a:t>Peut-on dépister cette maladie chez les personnes à risque avant qu’elle ne se déclare ? </a:t>
            </a:r>
          </a:p>
          <a:p>
            <a:endParaRPr lang="fr-FR" sz="2400" dirty="0"/>
          </a:p>
        </p:txBody>
      </p:sp>
    </p:spTree>
    <p:extLst>
      <p:ext uri="{BB962C8B-B14F-4D97-AF65-F5344CB8AC3E}">
        <p14:creationId xmlns:p14="http://schemas.microsoft.com/office/powerpoint/2010/main" val="8336279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152400"/>
            <a:ext cx="8229600" cy="1143000"/>
          </a:xfrm>
        </p:spPr>
        <p:txBody>
          <a:bodyPr>
            <a:normAutofit/>
          </a:bodyPr>
          <a:lstStyle/>
          <a:p>
            <a:r>
              <a:rPr lang="fr-FR" sz="2400" dirty="0">
                <a:solidFill>
                  <a:srgbClr val="FF0000"/>
                </a:solidFill>
                <a:latin typeface="+mn-lt"/>
              </a:rPr>
              <a:t>HISTOIRE NATURELLE </a:t>
            </a:r>
            <a:r>
              <a:rPr lang="fr-FR" sz="2400" dirty="0">
                <a:latin typeface="+mn-lt"/>
              </a:rPr>
              <a:t/>
            </a:r>
            <a:br>
              <a:rPr lang="fr-FR" sz="2400" dirty="0">
                <a:latin typeface="+mn-lt"/>
              </a:rPr>
            </a:br>
            <a:endParaRPr lang="fr-FR" sz="2400" dirty="0">
              <a:latin typeface="+mn-lt"/>
            </a:endParaRPr>
          </a:p>
        </p:txBody>
      </p:sp>
      <p:sp>
        <p:nvSpPr>
          <p:cNvPr id="3" name="Espace réservé du contenu 2"/>
          <p:cNvSpPr>
            <a:spLocks noGrp="1"/>
          </p:cNvSpPr>
          <p:nvPr>
            <p:ph idx="1"/>
          </p:nvPr>
        </p:nvSpPr>
        <p:spPr>
          <a:xfrm>
            <a:off x="1981200" y="914401"/>
            <a:ext cx="8229600" cy="5211763"/>
          </a:xfrm>
        </p:spPr>
        <p:txBody>
          <a:bodyPr>
            <a:normAutofit/>
          </a:bodyPr>
          <a:lstStyle/>
          <a:p>
            <a:pPr>
              <a:buNone/>
            </a:pPr>
            <a:r>
              <a:rPr lang="fr-FR" sz="2400" dirty="0"/>
              <a:t> </a:t>
            </a:r>
          </a:p>
          <a:p>
            <a:r>
              <a:rPr lang="fr-FR" sz="2000" dirty="0"/>
              <a:t>Variable et imprévisible </a:t>
            </a:r>
            <a:r>
              <a:rPr lang="fr-FR" sz="1200" dirty="0"/>
              <a:t>(</a:t>
            </a:r>
            <a:r>
              <a:rPr lang="en-GB" sz="1200" dirty="0" err="1"/>
              <a:t>Harrop</a:t>
            </a:r>
            <a:r>
              <a:rPr lang="en-GB" sz="1200" dirty="0"/>
              <a:t> JS, 2007</a:t>
            </a:r>
            <a:r>
              <a:rPr lang="fr-FR" sz="1200" dirty="0"/>
              <a:t> et </a:t>
            </a:r>
            <a:r>
              <a:rPr lang="en-GB" sz="1200" dirty="0">
                <a:hlinkClick r:id="rId2"/>
              </a:rPr>
              <a:t>Matz PG</a:t>
            </a:r>
            <a:r>
              <a:rPr lang="fr-FR" sz="1200" dirty="0"/>
              <a:t> 2009) </a:t>
            </a:r>
          </a:p>
          <a:p>
            <a:r>
              <a:rPr lang="fr-FR" sz="2000" dirty="0"/>
              <a:t>2 fois plus fréquente chez l’homme que chez la femme </a:t>
            </a:r>
          </a:p>
          <a:p>
            <a:r>
              <a:rPr lang="fr-FR" sz="2000" dirty="0"/>
              <a:t>Débute entre 50 et 60 ans </a:t>
            </a:r>
            <a:r>
              <a:rPr lang="fr-FR" sz="1400" dirty="0"/>
              <a:t>(</a:t>
            </a:r>
            <a:r>
              <a:rPr lang="en-GB" sz="1400" dirty="0" err="1"/>
              <a:t>Edwars</a:t>
            </a:r>
            <a:r>
              <a:rPr lang="en-GB" sz="1400" dirty="0"/>
              <a:t> CC</a:t>
            </a:r>
            <a:r>
              <a:rPr lang="fr-FR" sz="1400" dirty="0"/>
              <a:t>,2003)</a:t>
            </a:r>
          </a:p>
          <a:p>
            <a:r>
              <a:rPr lang="fr-FR" sz="2000" dirty="0"/>
              <a:t>Avant 50 ans, le plus souvent de hernies discales cervicales médianes molles sur canal étroit  </a:t>
            </a:r>
          </a:p>
          <a:p>
            <a:r>
              <a:rPr lang="fr-FR" sz="2000" dirty="0"/>
              <a:t>L’atteinte neurologique est souvent précédée pendant plusieurs mois ou plusieurs années de douleurs cervicales mécaniques (50 à 80% des cas), mal systématisées, d’épisodes de torticolis voire de véritables névralgies </a:t>
            </a:r>
            <a:r>
              <a:rPr lang="fr-FR" sz="2000" dirty="0" err="1"/>
              <a:t>cervico-brachiales</a:t>
            </a:r>
            <a:r>
              <a:rPr lang="fr-FR" sz="2000" dirty="0"/>
              <a:t>. </a:t>
            </a:r>
          </a:p>
          <a:p>
            <a:r>
              <a:rPr lang="fr-FR" sz="2000" dirty="0"/>
              <a:t>Stabilisation pendant plusieurs années: forme bénigne et peu évolutive </a:t>
            </a:r>
            <a:r>
              <a:rPr lang="fr-FR" sz="1400" dirty="0"/>
              <a:t>(</a:t>
            </a:r>
            <a:r>
              <a:rPr lang="en-GB" sz="1400" dirty="0" err="1"/>
              <a:t>Yoshimata</a:t>
            </a:r>
            <a:r>
              <a:rPr lang="en-GB" sz="1400" dirty="0"/>
              <a:t> H</a:t>
            </a:r>
            <a:r>
              <a:rPr lang="fr-FR" sz="1400" dirty="0"/>
              <a:t>,2001) </a:t>
            </a:r>
          </a:p>
          <a:p>
            <a:endParaRPr lang="fr-FR" sz="2400" dirty="0"/>
          </a:p>
        </p:txBody>
      </p:sp>
    </p:spTree>
    <p:extLst>
      <p:ext uri="{BB962C8B-B14F-4D97-AF65-F5344CB8AC3E}">
        <p14:creationId xmlns:p14="http://schemas.microsoft.com/office/powerpoint/2010/main" val="3361969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28800" y="762001"/>
            <a:ext cx="8686800" cy="5059363"/>
          </a:xfrm>
        </p:spPr>
        <p:txBody>
          <a:bodyPr>
            <a:normAutofit/>
          </a:bodyPr>
          <a:lstStyle/>
          <a:p>
            <a:pPr>
              <a:buNone/>
            </a:pPr>
            <a:r>
              <a:rPr lang="fr-FR" sz="2000" dirty="0"/>
              <a:t>Il n’y a pas d’amélioration spontanée. </a:t>
            </a:r>
          </a:p>
          <a:p>
            <a:pPr>
              <a:buNone/>
            </a:pPr>
            <a:endParaRPr lang="fr-FR" sz="2000" dirty="0"/>
          </a:p>
          <a:p>
            <a:pPr>
              <a:buFontTx/>
              <a:buChar char="-"/>
            </a:pPr>
            <a:r>
              <a:rPr lang="fr-FR" sz="2000" dirty="0"/>
              <a:t>Evolution : imprévisible avec le plus souvent une détérioration neurologique progressive </a:t>
            </a:r>
            <a:r>
              <a:rPr lang="fr-FR" sz="1400" dirty="0"/>
              <a:t>(</a:t>
            </a:r>
            <a:r>
              <a:rPr lang="en-GB" sz="1400" dirty="0" err="1"/>
              <a:t>Harrop</a:t>
            </a:r>
            <a:r>
              <a:rPr lang="en-GB" sz="1400" dirty="0"/>
              <a:t> JS</a:t>
            </a:r>
            <a:r>
              <a:rPr lang="fr-FR" sz="1400" dirty="0"/>
              <a:t>, 2007)</a:t>
            </a:r>
          </a:p>
          <a:p>
            <a:pPr>
              <a:buFontTx/>
              <a:buChar char="-"/>
            </a:pPr>
            <a:r>
              <a:rPr lang="fr-FR" sz="2000" dirty="0"/>
              <a:t>De longues périodes de quiescence peuvent être observées </a:t>
            </a:r>
            <a:r>
              <a:rPr lang="fr-FR" sz="1400" dirty="0"/>
              <a:t>(</a:t>
            </a:r>
            <a:r>
              <a:rPr lang="en-GB" sz="1400" dirty="0">
                <a:hlinkClick r:id="rId2"/>
              </a:rPr>
              <a:t>Matz PG</a:t>
            </a:r>
            <a:r>
              <a:rPr lang="fr-FR" sz="1400" dirty="0"/>
              <a:t>,2007)</a:t>
            </a:r>
          </a:p>
          <a:p>
            <a:pPr>
              <a:buNone/>
            </a:pPr>
            <a:r>
              <a:rPr lang="fr-FR" sz="2000" dirty="0"/>
              <a:t> </a:t>
            </a:r>
          </a:p>
          <a:p>
            <a:r>
              <a:rPr lang="fr-FR" sz="2000" dirty="0"/>
              <a:t>75% des cas, l’évolution se fait sur un mode discontinu par poussées successives sur plusieurs années.</a:t>
            </a:r>
          </a:p>
          <a:p>
            <a:r>
              <a:rPr lang="fr-FR" sz="2000" dirty="0"/>
              <a:t>20% : évolution est plus ou moins rapidement progressive </a:t>
            </a:r>
          </a:p>
          <a:p>
            <a:r>
              <a:rPr lang="fr-FR" sz="2000" dirty="0"/>
              <a:t>5% : décompensation brutale souvent provoquée par un traumatisme cervical plus ou moins violent </a:t>
            </a:r>
            <a:r>
              <a:rPr lang="fr-FR" sz="1400" dirty="0"/>
              <a:t>(</a:t>
            </a:r>
            <a:r>
              <a:rPr lang="en-GB" sz="1400" dirty="0">
                <a:hlinkClick r:id="rId2"/>
              </a:rPr>
              <a:t>Matz PG</a:t>
            </a:r>
            <a:r>
              <a:rPr lang="fr-FR" sz="1400" dirty="0"/>
              <a:t>,2007)</a:t>
            </a:r>
          </a:p>
          <a:p>
            <a:endParaRPr lang="fr-FR" sz="2000" dirty="0"/>
          </a:p>
          <a:p>
            <a:r>
              <a:rPr lang="fr-FR" sz="2000" dirty="0"/>
              <a:t>Stade ultime : incapacité totale de la déambulation et/ou une impotence fonctionnelle sévère des membres supérieurs.</a:t>
            </a:r>
          </a:p>
        </p:txBody>
      </p:sp>
    </p:spTree>
    <p:extLst>
      <p:ext uri="{BB962C8B-B14F-4D97-AF65-F5344CB8AC3E}">
        <p14:creationId xmlns:p14="http://schemas.microsoft.com/office/powerpoint/2010/main" val="1021643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a:solidFill>
                  <a:srgbClr val="FF0000"/>
                </a:solidFill>
                <a:latin typeface="+mn-lt"/>
              </a:rPr>
              <a:t>ETIOLOGIES</a:t>
            </a:r>
            <a:r>
              <a:rPr lang="fr-FR" sz="2400" dirty="0">
                <a:latin typeface="+mn-lt"/>
              </a:rPr>
              <a:t/>
            </a:r>
            <a:br>
              <a:rPr lang="fr-FR" sz="2400" dirty="0">
                <a:latin typeface="+mn-lt"/>
              </a:rPr>
            </a:br>
            <a:endParaRPr lang="fr-FR" sz="2400" dirty="0">
              <a:latin typeface="+mn-lt"/>
            </a:endParaRPr>
          </a:p>
        </p:txBody>
      </p:sp>
      <p:sp>
        <p:nvSpPr>
          <p:cNvPr id="3" name="Espace réservé du contenu 2"/>
          <p:cNvSpPr>
            <a:spLocks noGrp="1"/>
          </p:cNvSpPr>
          <p:nvPr>
            <p:ph idx="1"/>
          </p:nvPr>
        </p:nvSpPr>
        <p:spPr>
          <a:xfrm>
            <a:off x="1828800" y="1828801"/>
            <a:ext cx="8686800" cy="4525963"/>
          </a:xfrm>
        </p:spPr>
        <p:txBody>
          <a:bodyPr>
            <a:normAutofit/>
          </a:bodyPr>
          <a:lstStyle/>
          <a:p>
            <a:r>
              <a:rPr lang="fr-FR" sz="2000" dirty="0"/>
              <a:t>Les </a:t>
            </a:r>
            <a:r>
              <a:rPr lang="fr-FR" sz="2000" u="sng" dirty="0"/>
              <a:t>lésions dégénératives </a:t>
            </a:r>
            <a:r>
              <a:rPr lang="fr-FR" sz="2000" dirty="0"/>
              <a:t>du rachis débutent de façon relativement précoces, dès l’âge de 20 ans, = </a:t>
            </a:r>
            <a:r>
              <a:rPr lang="fr-FR" sz="2000" i="1" dirty="0"/>
              <a:t> étiologie principale</a:t>
            </a:r>
            <a:r>
              <a:rPr lang="fr-FR" sz="2000" dirty="0"/>
              <a:t> </a:t>
            </a:r>
            <a:r>
              <a:rPr lang="fr-FR" sz="1400" dirty="0"/>
              <a:t>(</a:t>
            </a:r>
            <a:r>
              <a:rPr lang="en-GB" sz="1400" dirty="0" err="1"/>
              <a:t>Edwars</a:t>
            </a:r>
            <a:r>
              <a:rPr lang="en-GB" sz="1400" dirty="0"/>
              <a:t> CC,2003</a:t>
            </a:r>
            <a:r>
              <a:rPr lang="fr-FR" sz="1400" dirty="0"/>
              <a:t>)</a:t>
            </a:r>
          </a:p>
          <a:p>
            <a:pPr>
              <a:buNone/>
            </a:pPr>
            <a:endParaRPr lang="fr-FR" sz="2000" dirty="0"/>
          </a:p>
          <a:p>
            <a:r>
              <a:rPr lang="fr-FR" sz="2000" dirty="0"/>
              <a:t>Les </a:t>
            </a:r>
            <a:r>
              <a:rPr lang="fr-FR" sz="2000" u="sng" dirty="0"/>
              <a:t>sténoses constitutionnelles </a:t>
            </a:r>
            <a:r>
              <a:rPr lang="fr-FR" sz="2000" dirty="0"/>
              <a:t>isolées ne donnent qu’exceptionnellement des myélopathies cervicales, en dehors de cas extrêmes représentés par des sténoses sévères comme au cours de l’achondroplasie</a:t>
            </a:r>
          </a:p>
          <a:p>
            <a:pPr>
              <a:buNone/>
            </a:pPr>
            <a:r>
              <a:rPr lang="fr-FR" sz="2000" i="1" dirty="0"/>
              <a:t>     Le plus souvent, elles ne constituent qu’un élément favorisant.</a:t>
            </a:r>
          </a:p>
          <a:p>
            <a:endParaRPr lang="fr-FR" sz="2400" dirty="0"/>
          </a:p>
        </p:txBody>
      </p:sp>
    </p:spTree>
    <p:extLst>
      <p:ext uri="{BB962C8B-B14F-4D97-AF65-F5344CB8AC3E}">
        <p14:creationId xmlns:p14="http://schemas.microsoft.com/office/powerpoint/2010/main" val="31264579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81200" y="381001"/>
            <a:ext cx="8229600" cy="5745163"/>
          </a:xfrm>
        </p:spPr>
        <p:txBody>
          <a:bodyPr>
            <a:noAutofit/>
          </a:bodyPr>
          <a:lstStyle/>
          <a:p>
            <a:r>
              <a:rPr lang="fr-FR" sz="2000" dirty="0"/>
              <a:t>Formes </a:t>
            </a:r>
            <a:r>
              <a:rPr lang="fr-FR" sz="2000" i="1" dirty="0"/>
              <a:t>post-traumatiques </a:t>
            </a:r>
          </a:p>
          <a:p>
            <a:pPr lvl="1"/>
            <a:r>
              <a:rPr lang="fr-FR" sz="2000" dirty="0"/>
              <a:t> </a:t>
            </a:r>
            <a:r>
              <a:rPr lang="fr-FR" sz="1800" dirty="0"/>
              <a:t>à différencier des formes </a:t>
            </a:r>
            <a:r>
              <a:rPr lang="fr-FR" sz="1800" i="1" dirty="0"/>
              <a:t>révélées par un traumatisme </a:t>
            </a:r>
            <a:r>
              <a:rPr lang="fr-FR" sz="1800" dirty="0"/>
              <a:t>en (lésions méconnues ou mal traitées : pseudarthroses, cals vicieux réduisant le diamètre du canal rachidien cervical</a:t>
            </a:r>
          </a:p>
          <a:p>
            <a:endParaRPr lang="fr-FR" sz="2000" dirty="0"/>
          </a:p>
          <a:p>
            <a:r>
              <a:rPr lang="fr-FR" sz="2000" i="1" dirty="0"/>
              <a:t>Polyarthrite rhumatoïde </a:t>
            </a:r>
            <a:r>
              <a:rPr lang="fr-FR" sz="2000" dirty="0"/>
              <a:t>surtout le rachis cervical supérieur (luxation </a:t>
            </a:r>
            <a:r>
              <a:rPr lang="fr-FR" sz="2000" dirty="0" err="1"/>
              <a:t>atloïdo-axoïdienne</a:t>
            </a:r>
            <a:r>
              <a:rPr lang="fr-FR" sz="2000" dirty="0"/>
              <a:t>) </a:t>
            </a:r>
          </a:p>
          <a:p>
            <a:pPr>
              <a:buNone/>
            </a:pPr>
            <a:endParaRPr lang="fr-FR" sz="2000" dirty="0"/>
          </a:p>
          <a:p>
            <a:r>
              <a:rPr lang="fr-FR" sz="2000" dirty="0"/>
              <a:t>Rares complications neurologiques de la: </a:t>
            </a:r>
          </a:p>
          <a:p>
            <a:pPr lvl="1"/>
            <a:r>
              <a:rPr lang="fr-FR" sz="2000" i="1" dirty="0"/>
              <a:t>spondylarthrite ankylosante</a:t>
            </a:r>
          </a:p>
          <a:p>
            <a:pPr lvl="1"/>
            <a:r>
              <a:rPr lang="fr-FR" sz="2000" i="1" dirty="0"/>
              <a:t>goutte</a:t>
            </a:r>
            <a:r>
              <a:rPr lang="fr-FR" sz="2000" dirty="0"/>
              <a:t> par formation de tophus à partir des articulations postérieures</a:t>
            </a:r>
          </a:p>
          <a:p>
            <a:pPr lvl="1"/>
            <a:r>
              <a:rPr lang="fr-FR" sz="2000" dirty="0"/>
              <a:t>l’</a:t>
            </a:r>
            <a:r>
              <a:rPr lang="fr-FR" sz="2000" i="1" dirty="0"/>
              <a:t>hyperostose vertébrale ankylosante</a:t>
            </a:r>
            <a:r>
              <a:rPr lang="fr-FR" sz="2000" dirty="0"/>
              <a:t> (maladie de Forestier)</a:t>
            </a:r>
          </a:p>
          <a:p>
            <a:pPr lvl="1"/>
            <a:r>
              <a:rPr lang="fr-FR" sz="2000" i="1" dirty="0"/>
              <a:t>maladie de Paget</a:t>
            </a:r>
            <a:r>
              <a:rPr lang="fr-FR" sz="2000" dirty="0"/>
              <a:t>.</a:t>
            </a:r>
          </a:p>
          <a:p>
            <a:pPr lvl="1">
              <a:buNone/>
            </a:pPr>
            <a:r>
              <a:rPr lang="fr-FR" sz="2000" dirty="0"/>
              <a:t> </a:t>
            </a:r>
          </a:p>
          <a:p>
            <a:r>
              <a:rPr lang="fr-FR" sz="2000" i="1" dirty="0"/>
              <a:t>Patients dialysés </a:t>
            </a:r>
            <a:r>
              <a:rPr lang="fr-FR" sz="2000" dirty="0"/>
              <a:t>au long cours en relation avec des calcifications épidurales (88). </a:t>
            </a:r>
          </a:p>
          <a:p>
            <a:endParaRPr lang="fr-FR" sz="2000" dirty="0"/>
          </a:p>
        </p:txBody>
      </p:sp>
    </p:spTree>
    <p:extLst>
      <p:ext uri="{BB962C8B-B14F-4D97-AF65-F5344CB8AC3E}">
        <p14:creationId xmlns:p14="http://schemas.microsoft.com/office/powerpoint/2010/main" val="13836877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cap="all" dirty="0" err="1">
                <a:solidFill>
                  <a:srgbClr val="FF0000"/>
                </a:solidFill>
                <a:latin typeface="+mn-lt"/>
              </a:rPr>
              <a:t>cervicarthrose</a:t>
            </a:r>
            <a:r>
              <a:rPr lang="fr-FR" sz="2400" dirty="0">
                <a:latin typeface="+mn-lt"/>
              </a:rPr>
              <a:t> </a:t>
            </a:r>
            <a:br>
              <a:rPr lang="fr-FR" sz="2400" dirty="0">
                <a:latin typeface="+mn-lt"/>
              </a:rPr>
            </a:br>
            <a:endParaRPr lang="fr-FR" sz="2400" dirty="0">
              <a:latin typeface="+mn-lt"/>
            </a:endParaRPr>
          </a:p>
        </p:txBody>
      </p:sp>
      <p:sp>
        <p:nvSpPr>
          <p:cNvPr id="3" name="Espace réservé du contenu 2"/>
          <p:cNvSpPr>
            <a:spLocks noGrp="1"/>
          </p:cNvSpPr>
          <p:nvPr>
            <p:ph idx="1"/>
          </p:nvPr>
        </p:nvSpPr>
        <p:spPr/>
        <p:txBody>
          <a:bodyPr>
            <a:normAutofit/>
          </a:bodyPr>
          <a:lstStyle/>
          <a:p>
            <a:r>
              <a:rPr lang="fr-FR" sz="2162" dirty="0"/>
              <a:t>Arthrose cervicale = 80% des sujets après 60 ans </a:t>
            </a:r>
          </a:p>
          <a:p>
            <a:pPr>
              <a:buNone/>
            </a:pPr>
            <a:r>
              <a:rPr lang="fr-FR" sz="2162" i="1" dirty="0">
                <a:sym typeface="Wingdings"/>
              </a:rPr>
              <a:t>	</a:t>
            </a:r>
            <a:r>
              <a:rPr lang="fr-FR" sz="2162" i="1" dirty="0" err="1">
                <a:sym typeface="Wingdings"/>
              </a:rPr>
              <a:t></a:t>
            </a:r>
            <a:r>
              <a:rPr lang="fr-FR" sz="2162" i="1" dirty="0">
                <a:sym typeface="Wingdings"/>
              </a:rPr>
              <a:t> </a:t>
            </a:r>
            <a:r>
              <a:rPr lang="fr-FR" sz="2162" i="1" dirty="0"/>
              <a:t>Atteinte médullaire n'est observée que dans 0,5% </a:t>
            </a:r>
            <a:r>
              <a:rPr lang="fr-FR" sz="2162" dirty="0"/>
              <a:t>des cas</a:t>
            </a:r>
          </a:p>
          <a:p>
            <a:endParaRPr lang="fr-FR" sz="2162" dirty="0"/>
          </a:p>
          <a:p>
            <a:r>
              <a:rPr lang="fr-FR" sz="2162" dirty="0"/>
              <a:t>Favorisées par le </a:t>
            </a:r>
            <a:r>
              <a:rPr lang="fr-FR" sz="2162" i="1" dirty="0"/>
              <a:t>nombre de sollicitations du rachis cervical</a:t>
            </a:r>
            <a:r>
              <a:rPr lang="fr-FR" sz="2162" dirty="0"/>
              <a:t> dans certaines professions, les traumatismes (joueurs de rugby) </a:t>
            </a:r>
          </a:p>
          <a:p>
            <a:r>
              <a:rPr lang="fr-FR" sz="2162" dirty="0"/>
              <a:t>Précoces et fréquentes chez les patients présentant des mouvements anormaux </a:t>
            </a:r>
            <a:r>
              <a:rPr lang="fr-FR" sz="1800" dirty="0"/>
              <a:t>(torticolis spasmodique, maladie de Gilles de la </a:t>
            </a:r>
            <a:r>
              <a:rPr lang="fr-FR" sz="1800" dirty="0" err="1"/>
              <a:t>Tourette</a:t>
            </a:r>
            <a:r>
              <a:rPr lang="fr-FR" sz="1800" dirty="0"/>
              <a:t>, </a:t>
            </a:r>
            <a:r>
              <a:rPr lang="fr-FR" sz="1800" dirty="0" err="1"/>
              <a:t>choréo-athétose</a:t>
            </a:r>
            <a:r>
              <a:rPr lang="fr-FR" sz="1800" dirty="0"/>
              <a:t>…) </a:t>
            </a:r>
          </a:p>
          <a:p>
            <a:r>
              <a:rPr lang="fr-FR" sz="2162" dirty="0"/>
              <a:t>Décompensations des blocs cervicaux congénitaux qui entraînent une dégénérescence précoce des articulations adjacentes.</a:t>
            </a:r>
          </a:p>
          <a:p>
            <a:endParaRPr lang="fr-FR" sz="2400" dirty="0"/>
          </a:p>
        </p:txBody>
      </p:sp>
    </p:spTree>
    <p:extLst>
      <p:ext uri="{BB962C8B-B14F-4D97-AF65-F5344CB8AC3E}">
        <p14:creationId xmlns:p14="http://schemas.microsoft.com/office/powerpoint/2010/main" val="92511261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809</Words>
  <Application>Microsoft Office PowerPoint</Application>
  <PresentationFormat>Grand écran</PresentationFormat>
  <Paragraphs>150</Paragraphs>
  <Slides>21</Slides>
  <Notes>1</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21</vt:i4>
      </vt:variant>
    </vt:vector>
  </HeadingPairs>
  <TitlesOfParts>
    <vt:vector size="27" baseType="lpstr">
      <vt:lpstr>Arial</vt:lpstr>
      <vt:lpstr>Calibri</vt:lpstr>
      <vt:lpstr>Calibri Light</vt:lpstr>
      <vt:lpstr>Wingdings</vt:lpstr>
      <vt:lpstr>Thème Office</vt:lpstr>
      <vt:lpstr>1_Thème Office</vt:lpstr>
      <vt:lpstr>Présentation PowerPoint</vt:lpstr>
      <vt:lpstr>                MYÉLOPATHIE CERVICARTHROSIQUE     </vt:lpstr>
      <vt:lpstr>Myélopathie cervicarthrosique </vt:lpstr>
      <vt:lpstr>Présentation PowerPoint</vt:lpstr>
      <vt:lpstr>HISTOIRE NATURELLE  </vt:lpstr>
      <vt:lpstr>Présentation PowerPoint</vt:lpstr>
      <vt:lpstr>ETIOLOGIES </vt:lpstr>
      <vt:lpstr>Présentation PowerPoint</vt:lpstr>
      <vt:lpstr>cervicarthrose  </vt:lpstr>
      <vt:lpstr>- Diminution de l’hydratation  du nucléus pulposus  - Augmentation du  collagène  - Diminution de la teneur en mucopolysaccharides et  sulfate de chondroïtine.   Fissures au niveau de l’annulus  dans lesquelles s’engagent des  fragments du nucléus.    Perte de la hauteur discale.   = Altérations des propriétés  mécaniques du disque et dégénérescence   (Shedid D, 2007)</vt:lpstr>
      <vt:lpstr>Présentation PowerPoint</vt:lpstr>
      <vt:lpstr>       PRINCIPES PHYSIOPATHOLOGIQUES  </vt:lpstr>
      <vt:lpstr>Présentation PowerPoint</vt:lpstr>
      <vt:lpstr>Présentation PowerPoint</vt:lpstr>
      <vt:lpstr>CLINIQUE </vt:lpstr>
      <vt:lpstr>CLINIQUE</vt:lpstr>
      <vt:lpstr>Troubles de la marche </vt:lpstr>
      <vt:lpstr>Atteinte des membres supérieurs</vt:lpstr>
      <vt:lpstr>examen neurologique </vt:lpstr>
      <vt:lpstr>Diagnostic différentiel</vt:lpstr>
      <vt:lpstr>PARACLINIQUE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CMGB</dc:creator>
  <cp:lastModifiedBy>CMGB</cp:lastModifiedBy>
  <cp:revision>1</cp:revision>
  <dcterms:created xsi:type="dcterms:W3CDTF">2015-11-11T15:41:24Z</dcterms:created>
  <dcterms:modified xsi:type="dcterms:W3CDTF">2015-11-11T15:42:15Z</dcterms:modified>
</cp:coreProperties>
</file>