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1" r:id="rId2"/>
    <p:sldId id="328" r:id="rId3"/>
    <p:sldId id="291" r:id="rId4"/>
    <p:sldId id="293" r:id="rId5"/>
    <p:sldId id="333" r:id="rId6"/>
    <p:sldId id="334" r:id="rId7"/>
    <p:sldId id="263" r:id="rId8"/>
    <p:sldId id="335" r:id="rId9"/>
    <p:sldId id="354" r:id="rId10"/>
    <p:sldId id="264" r:id="rId11"/>
    <p:sldId id="295" r:id="rId12"/>
    <p:sldId id="290" r:id="rId13"/>
    <p:sldId id="299" r:id="rId14"/>
    <p:sldId id="356" r:id="rId15"/>
    <p:sldId id="342" r:id="rId16"/>
    <p:sldId id="343" r:id="rId17"/>
    <p:sldId id="269" r:id="rId18"/>
    <p:sldId id="357" r:id="rId1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717" autoAdjust="0"/>
  </p:normalViewPr>
  <p:slideViewPr>
    <p:cSldViewPr snapToObjects="1">
      <p:cViewPr varScale="1">
        <p:scale>
          <a:sx n="70" d="100"/>
          <a:sy n="70" d="100"/>
        </p:scale>
        <p:origin x="1380" y="72"/>
      </p:cViewPr>
      <p:guideLst>
        <p:guide orient="horz" pos="2160"/>
        <p:guide pos="2880"/>
      </p:guideLst>
    </p:cSldViewPr>
  </p:slideViewPr>
  <p:outlineViewPr>
    <p:cViewPr>
      <p:scale>
        <a:sx n="33" d="100"/>
        <a:sy n="33" d="100"/>
      </p:scale>
      <p:origin x="16" y="4812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D3C07-CB58-5143-BC9E-49CEFF7211AF}" type="datetimeFigureOut">
              <a:rPr lang="fr-FR" smtClean="0"/>
              <a:pPr/>
              <a:t>11/11/2015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0E3678-5533-B145-9DE9-F89575F18CD1}" type="slidenum">
              <a:rPr lang="fr-FR" smtClean="0"/>
              <a:pPr/>
              <a:t>‹N°›</a:t>
            </a:fld>
            <a:endParaRPr lang="fr-FR"/>
          </a:p>
        </p:txBody>
      </p:sp>
    </p:spTree>
    <p:extLst>
      <p:ext uri="{BB962C8B-B14F-4D97-AF65-F5344CB8AC3E}">
        <p14:creationId xmlns:p14="http://schemas.microsoft.com/office/powerpoint/2010/main" val="1558109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7AB15E0-3670-6146-BC53-131B7DB7AF1E}" type="datetimeFigureOut">
              <a:rPr lang="fr-FR" smtClean="0"/>
              <a:pPr/>
              <a:t>11/11/2015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1868A8-F7A7-FC4B-9E65-D642A1DE733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B15E0-3670-6146-BC53-131B7DB7AF1E}" type="datetimeFigureOut">
              <a:rPr lang="fr-FR" smtClean="0"/>
              <a:pPr/>
              <a:t>11/11/2015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868A8-F7A7-FC4B-9E65-D642A1DE733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solidFill>
                  <a:srgbClr val="FF0000"/>
                </a:solidFill>
              </a:rPr>
              <a:t>Myéloscanner</a:t>
            </a:r>
            <a:r>
              <a:rPr lang="fr-FR" sz="2400" dirty="0" smtClean="0"/>
              <a:t> (</a:t>
            </a:r>
            <a:r>
              <a:rPr lang="fr-FR" sz="1800" dirty="0" smtClean="0"/>
              <a:t>IRM impossible ou contre-indiquée</a:t>
            </a:r>
            <a:r>
              <a:rPr lang="fr-FR" sz="2400" dirty="0" smtClean="0"/>
              <a:t>) </a:t>
            </a:r>
            <a:br>
              <a:rPr lang="fr-FR" sz="2400" dirty="0" smtClean="0"/>
            </a:br>
            <a:endParaRPr lang="fr-FR" sz="2400" b="0" i="0" dirty="0">
              <a:latin typeface="+mn-lt"/>
            </a:endParaRPr>
          </a:p>
        </p:txBody>
      </p:sp>
      <p:sp>
        <p:nvSpPr>
          <p:cNvPr id="3" name="Espace réservé du contenu 2"/>
          <p:cNvSpPr>
            <a:spLocks noGrp="1"/>
          </p:cNvSpPr>
          <p:nvPr>
            <p:ph idx="1"/>
          </p:nvPr>
        </p:nvSpPr>
        <p:spPr>
          <a:xfrm>
            <a:off x="304800" y="1752600"/>
            <a:ext cx="8229600" cy="3840163"/>
          </a:xfrm>
        </p:spPr>
        <p:txBody>
          <a:bodyPr>
            <a:normAutofit/>
          </a:bodyPr>
          <a:lstStyle/>
          <a:p>
            <a:pPr>
              <a:buNone/>
            </a:pPr>
            <a:r>
              <a:rPr lang="fr-FR" sz="2000" dirty="0" smtClean="0"/>
              <a:t>T</a:t>
            </a:r>
            <a:r>
              <a:rPr lang="fr-FR" sz="2000" b="0" i="0" dirty="0" smtClean="0">
                <a:latin typeface="+mn-lt"/>
              </a:rPr>
              <a:t>aux de précision dans le diagnostic </a:t>
            </a:r>
            <a:r>
              <a:rPr lang="fr-FR" sz="2000" dirty="0" smtClean="0"/>
              <a:t>: </a:t>
            </a:r>
            <a:r>
              <a:rPr lang="fr-FR" sz="2000" b="0" i="0" dirty="0" smtClean="0">
                <a:latin typeface="+mn-lt"/>
              </a:rPr>
              <a:t>80% (86)</a:t>
            </a:r>
            <a:endParaRPr lang="fr-FR" sz="2000" b="0" i="0" dirty="0">
              <a:latin typeface="+mn-lt"/>
            </a:endParaRPr>
          </a:p>
        </p:txBody>
      </p:sp>
      <p:pic>
        <p:nvPicPr>
          <p:cNvPr id="4" name="Image 3" descr="DSC01273'.JPG"/>
          <p:cNvPicPr>
            <a:picLocks noChangeAspect="1"/>
          </p:cNvPicPr>
          <p:nvPr/>
        </p:nvPicPr>
        <p:blipFill>
          <a:blip r:embed="rId2"/>
          <a:stretch>
            <a:fillRect/>
          </a:stretch>
        </p:blipFill>
        <p:spPr>
          <a:xfrm>
            <a:off x="201600" y="2590800"/>
            <a:ext cx="3913200" cy="3224926"/>
          </a:xfrm>
          <a:prstGeom prst="rect">
            <a:avLst/>
          </a:prstGeom>
        </p:spPr>
      </p:pic>
      <p:pic>
        <p:nvPicPr>
          <p:cNvPr id="5" name="Image 4" descr="DSC01278'.JPG"/>
          <p:cNvPicPr>
            <a:picLocks noChangeAspect="1"/>
          </p:cNvPicPr>
          <p:nvPr/>
        </p:nvPicPr>
        <p:blipFill>
          <a:blip r:embed="rId3"/>
          <a:stretch>
            <a:fillRect/>
          </a:stretch>
        </p:blipFill>
        <p:spPr>
          <a:xfrm>
            <a:off x="4114800" y="2519995"/>
            <a:ext cx="4734000" cy="32957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0" i="0" dirty="0" smtClean="0">
                <a:solidFill>
                  <a:srgbClr val="FF0000"/>
                </a:solidFill>
                <a:latin typeface="+mn-lt"/>
              </a:rPr>
              <a:t>CHIRURGICAL</a:t>
            </a:r>
            <a:r>
              <a:rPr lang="fr-FR" sz="2400" b="0" i="0" dirty="0" smtClean="0">
                <a:latin typeface="+mn-lt"/>
              </a:rPr>
              <a:t/>
            </a:r>
            <a:br>
              <a:rPr lang="fr-FR" sz="2400" b="0" i="0" dirty="0" smtClean="0">
                <a:latin typeface="+mn-lt"/>
              </a:rPr>
            </a:br>
            <a:endParaRPr lang="fr-FR" sz="2400" b="0" i="0" dirty="0">
              <a:latin typeface="+mn-lt"/>
            </a:endParaRPr>
          </a:p>
        </p:txBody>
      </p:sp>
      <p:sp>
        <p:nvSpPr>
          <p:cNvPr id="3" name="Espace réservé du contenu 2"/>
          <p:cNvSpPr>
            <a:spLocks noGrp="1"/>
          </p:cNvSpPr>
          <p:nvPr>
            <p:ph idx="1"/>
          </p:nvPr>
        </p:nvSpPr>
        <p:spPr/>
        <p:txBody>
          <a:bodyPr>
            <a:normAutofit/>
          </a:bodyPr>
          <a:lstStyle/>
          <a:p>
            <a:pPr>
              <a:buNone/>
            </a:pPr>
            <a:r>
              <a:rPr lang="fr-FR" sz="2400" b="0" i="0" dirty="0" smtClean="0">
                <a:latin typeface="+mn-lt"/>
              </a:rPr>
              <a:t> </a:t>
            </a:r>
          </a:p>
          <a:p>
            <a:pPr>
              <a:buNone/>
            </a:pPr>
            <a:r>
              <a:rPr lang="fr-FR" sz="2400" b="0" i="0" dirty="0">
                <a:latin typeface="+mn-lt"/>
              </a:rPr>
              <a:t>1</a:t>
            </a:r>
            <a:r>
              <a:rPr lang="fr-FR" sz="2400" b="0" i="0" dirty="0" smtClean="0">
                <a:latin typeface="+mn-lt"/>
              </a:rPr>
              <a:t> - Laminectomie </a:t>
            </a:r>
            <a:r>
              <a:rPr lang="fr-FR" sz="2400" b="0" i="0" dirty="0">
                <a:latin typeface="+mn-lt"/>
              </a:rPr>
              <a:t>cervicale</a:t>
            </a:r>
          </a:p>
          <a:p>
            <a:pPr>
              <a:buNone/>
            </a:pPr>
            <a:r>
              <a:rPr lang="fr-FR" sz="2400" b="0" i="0" dirty="0">
                <a:latin typeface="+mn-lt"/>
              </a:rPr>
              <a:t>2 - </a:t>
            </a:r>
            <a:r>
              <a:rPr lang="fr-FR" sz="2400" b="0" i="0" dirty="0" err="1">
                <a:latin typeface="+mn-lt"/>
              </a:rPr>
              <a:t>Discarthrosectomie</a:t>
            </a:r>
            <a:r>
              <a:rPr lang="fr-FR" sz="2400" b="0" i="0" dirty="0">
                <a:latin typeface="+mn-lt"/>
              </a:rPr>
              <a:t> par abord antérolatéral associée ou non à une greffe </a:t>
            </a:r>
            <a:r>
              <a:rPr lang="fr-FR" sz="2400" b="0" i="0" dirty="0" err="1">
                <a:latin typeface="+mn-lt"/>
              </a:rPr>
              <a:t>inter-somatique</a:t>
            </a:r>
            <a:r>
              <a:rPr lang="fr-FR" sz="2400" b="0" i="0" dirty="0" smtClean="0">
                <a:latin typeface="+mn-lt"/>
              </a:rPr>
              <a:t>  </a:t>
            </a:r>
          </a:p>
          <a:p>
            <a:pPr>
              <a:buNone/>
            </a:pPr>
            <a:r>
              <a:rPr lang="fr-FR" sz="2400" b="0" i="0" dirty="0" smtClean="0">
                <a:latin typeface="+mn-lt"/>
              </a:rPr>
              <a:t>3 </a:t>
            </a:r>
            <a:r>
              <a:rPr lang="fr-FR" sz="2400" b="0" i="0" dirty="0">
                <a:latin typeface="+mn-lt"/>
              </a:rPr>
              <a:t>- </a:t>
            </a:r>
            <a:r>
              <a:rPr lang="fr-FR" sz="2400" b="0" i="0" dirty="0" err="1">
                <a:latin typeface="+mn-lt"/>
              </a:rPr>
              <a:t>Somatotomie</a:t>
            </a:r>
            <a:r>
              <a:rPr lang="fr-FR" sz="2400" b="0" i="0" dirty="0">
                <a:latin typeface="+mn-lt"/>
              </a:rPr>
              <a:t> médiane antérieure avec ou sans mise en place d’un greffon. </a:t>
            </a:r>
            <a:endParaRPr lang="fr-FR" sz="2400" b="0" i="0" dirty="0" smtClean="0">
              <a:latin typeface="+mn-lt"/>
            </a:endParaRPr>
          </a:p>
          <a:p>
            <a:endParaRPr lang="fr-FR" sz="2400" b="0" i="0"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sz="2400" b="0" i="0">
              <a:latin typeface="+mn-lt"/>
            </a:endParaRPr>
          </a:p>
        </p:txBody>
      </p:sp>
      <p:pic>
        <p:nvPicPr>
          <p:cNvPr id="4" name="Espace réservé du contenu 3" descr="Image 7.jpeg"/>
          <p:cNvPicPr>
            <a:picLocks noGrp="1" noChangeAspect="1"/>
          </p:cNvPicPr>
          <p:nvPr>
            <p:ph idx="1"/>
          </p:nvPr>
        </p:nvPicPr>
        <p:blipFill>
          <a:blip r:embed="rId2"/>
          <a:srcRect t="-214" b="-214"/>
          <a:stretch>
            <a:fillRect/>
          </a:stretch>
        </p:blipFill>
        <p:spPr>
          <a:xfrm>
            <a:off x="457200" y="1417638"/>
            <a:ext cx="8229600" cy="45259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5715000"/>
            <a:ext cx="8229600" cy="1143000"/>
          </a:xfrm>
        </p:spPr>
        <p:txBody>
          <a:bodyPr>
            <a:noAutofit/>
          </a:bodyPr>
          <a:lstStyle/>
          <a:p>
            <a:pPr algn="l"/>
            <a:r>
              <a:rPr lang="fr-FR" sz="2400" b="0" i="0" dirty="0" smtClean="0">
                <a:latin typeface="+mn-lt"/>
              </a:rPr>
              <a:t>1892 Victor </a:t>
            </a:r>
            <a:r>
              <a:rPr lang="fr-FR" sz="2400" b="0" i="0" dirty="0" err="1" smtClean="0">
                <a:latin typeface="+mn-lt"/>
              </a:rPr>
              <a:t>Horsley</a:t>
            </a:r>
            <a:r>
              <a:rPr lang="fr-FR" sz="2400" b="0" i="0" dirty="0" smtClean="0">
                <a:latin typeface="+mn-lt"/>
              </a:rPr>
              <a:t> cervical </a:t>
            </a:r>
            <a:r>
              <a:rPr lang="fr-FR" sz="2400" b="0" i="0" dirty="0" err="1" smtClean="0">
                <a:latin typeface="+mn-lt"/>
              </a:rPr>
              <a:t>laminectomy</a:t>
            </a:r>
            <a:r>
              <a:rPr lang="fr-FR" sz="2400" b="0" i="0" dirty="0" smtClean="0">
                <a:latin typeface="+mn-lt"/>
              </a:rPr>
              <a:t> for a patient </a:t>
            </a:r>
            <a:r>
              <a:rPr lang="fr-FR" sz="2400" b="0" i="0" dirty="0" err="1" smtClean="0">
                <a:latin typeface="+mn-lt"/>
              </a:rPr>
              <a:t>with</a:t>
            </a:r>
            <a:r>
              <a:rPr lang="fr-FR" sz="2400" b="0" i="0" dirty="0" smtClean="0">
                <a:latin typeface="+mn-lt"/>
              </a:rPr>
              <a:t> </a:t>
            </a:r>
            <a:r>
              <a:rPr lang="fr-FR" sz="2400" b="0" i="0" dirty="0" err="1" smtClean="0">
                <a:latin typeface="+mn-lt"/>
              </a:rPr>
              <a:t>spondylotic</a:t>
            </a:r>
            <a:r>
              <a:rPr lang="fr-FR" sz="2400" b="0" i="0" dirty="0" smtClean="0">
                <a:latin typeface="+mn-lt"/>
              </a:rPr>
              <a:t> </a:t>
            </a:r>
            <a:r>
              <a:rPr lang="fr-FR" sz="2400" b="0" i="0" dirty="0" err="1" smtClean="0">
                <a:latin typeface="+mn-lt"/>
              </a:rPr>
              <a:t>myelopathy</a:t>
            </a:r>
            <a:r>
              <a:rPr lang="fr-FR" sz="2400" b="0" i="0" dirty="0" smtClean="0">
                <a:latin typeface="+mn-lt"/>
              </a:rPr>
              <a:t>. </a:t>
            </a:r>
            <a:br>
              <a:rPr lang="fr-FR" sz="2400" b="0" i="0" dirty="0" smtClean="0">
                <a:latin typeface="+mn-lt"/>
              </a:rPr>
            </a:br>
            <a:endParaRPr lang="fr-FR" sz="2400" b="0" i="0" dirty="0">
              <a:latin typeface="+mn-lt"/>
            </a:endParaRPr>
          </a:p>
        </p:txBody>
      </p:sp>
      <p:pic>
        <p:nvPicPr>
          <p:cNvPr id="4" name="Image 3"/>
          <p:cNvPicPr>
            <a:picLocks noChangeAspect="1"/>
          </p:cNvPicPr>
          <p:nvPr/>
        </p:nvPicPr>
        <p:blipFill>
          <a:blip r:embed="rId2"/>
          <a:stretch>
            <a:fillRect/>
          </a:stretch>
        </p:blipFill>
        <p:spPr>
          <a:xfrm>
            <a:off x="2178050" y="762000"/>
            <a:ext cx="4787900" cy="431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e 1.jpeg"/>
          <p:cNvPicPr>
            <a:picLocks noGrp="1" noChangeAspect="1"/>
          </p:cNvPicPr>
          <p:nvPr>
            <p:ph idx="1"/>
          </p:nvPr>
        </p:nvPicPr>
        <p:blipFill>
          <a:blip r:embed="rId2"/>
          <a:srcRect l="-108761" r="-108761"/>
          <a:stretch>
            <a:fillRect/>
          </a:stretch>
        </p:blipFill>
        <p:spPr>
          <a:xfrm>
            <a:off x="-2514600" y="2154831"/>
            <a:ext cx="8229600" cy="4525963"/>
          </a:xfrm>
        </p:spPr>
      </p:pic>
      <p:pic>
        <p:nvPicPr>
          <p:cNvPr id="5" name="Image 4" descr="Image 2.jpeg"/>
          <p:cNvPicPr>
            <a:picLocks noChangeAspect="1"/>
          </p:cNvPicPr>
          <p:nvPr/>
        </p:nvPicPr>
        <p:blipFill>
          <a:blip r:embed="rId3"/>
          <a:stretch>
            <a:fillRect/>
          </a:stretch>
        </p:blipFill>
        <p:spPr>
          <a:xfrm>
            <a:off x="2971800" y="2154831"/>
            <a:ext cx="2170800" cy="4579029"/>
          </a:xfrm>
          <a:prstGeom prst="rect">
            <a:avLst/>
          </a:prstGeom>
        </p:spPr>
      </p:pic>
      <p:pic>
        <p:nvPicPr>
          <p:cNvPr id="6" name="Image 5" descr="Image 5.jpeg"/>
          <p:cNvPicPr>
            <a:picLocks noChangeAspect="1"/>
          </p:cNvPicPr>
          <p:nvPr/>
        </p:nvPicPr>
        <p:blipFill>
          <a:blip r:embed="rId4"/>
          <a:stretch>
            <a:fillRect/>
          </a:stretch>
        </p:blipFill>
        <p:spPr>
          <a:xfrm>
            <a:off x="5142600" y="2154831"/>
            <a:ext cx="2624400" cy="4333869"/>
          </a:xfrm>
          <a:prstGeom prst="rect">
            <a:avLst/>
          </a:prstGeom>
        </p:spPr>
      </p:pic>
      <p:pic>
        <p:nvPicPr>
          <p:cNvPr id="7" name="Image 6" descr="Image 4.jpeg"/>
          <p:cNvPicPr>
            <a:picLocks noChangeAspect="1"/>
          </p:cNvPicPr>
          <p:nvPr/>
        </p:nvPicPr>
        <p:blipFill>
          <a:blip r:embed="rId5"/>
          <a:stretch>
            <a:fillRect/>
          </a:stretch>
        </p:blipFill>
        <p:spPr>
          <a:xfrm>
            <a:off x="7391400" y="3657600"/>
            <a:ext cx="1605600" cy="1858575"/>
          </a:xfrm>
          <a:prstGeom prst="rect">
            <a:avLst/>
          </a:prstGeom>
        </p:spPr>
      </p:pic>
      <p:pic>
        <p:nvPicPr>
          <p:cNvPr id="8" name="Image 7" descr="Image 3.jpeg"/>
          <p:cNvPicPr>
            <a:picLocks noChangeAspect="1"/>
          </p:cNvPicPr>
          <p:nvPr/>
        </p:nvPicPr>
        <p:blipFill>
          <a:blip r:embed="rId6"/>
          <a:stretch>
            <a:fillRect/>
          </a:stretch>
        </p:blipFill>
        <p:spPr>
          <a:xfrm>
            <a:off x="3657600" y="152400"/>
            <a:ext cx="1454400" cy="193920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G_1229.jpg"/>
          <p:cNvPicPr>
            <a:picLocks noGrp="1" noChangeAspect="1"/>
          </p:cNvPicPr>
          <p:nvPr>
            <p:ph idx="1"/>
          </p:nvPr>
        </p:nvPicPr>
        <p:blipFill>
          <a:blip r:embed="rId2"/>
          <a:srcRect l="-63720" r="-63720"/>
          <a:stretch>
            <a:fillRect/>
          </a:stretch>
        </p:blipFill>
        <p:spPr>
          <a:xfrm>
            <a:off x="4557000" y="2152267"/>
            <a:ext cx="6339600" cy="3486533"/>
          </a:xfrm>
        </p:spPr>
      </p:pic>
      <p:pic>
        <p:nvPicPr>
          <p:cNvPr id="5" name="Image 4" descr="IMG_1227.jpg"/>
          <p:cNvPicPr>
            <a:picLocks noChangeAspect="1"/>
          </p:cNvPicPr>
          <p:nvPr/>
        </p:nvPicPr>
        <p:blipFill>
          <a:blip r:embed="rId3"/>
          <a:stretch>
            <a:fillRect/>
          </a:stretch>
        </p:blipFill>
        <p:spPr>
          <a:xfrm>
            <a:off x="119400" y="1417638"/>
            <a:ext cx="3614400" cy="4819200"/>
          </a:xfrm>
          <a:prstGeom prst="rect">
            <a:avLst/>
          </a:prstGeom>
        </p:spPr>
      </p:pic>
      <p:pic>
        <p:nvPicPr>
          <p:cNvPr id="6" name="Image 5" descr="IMG_1228.jpg"/>
          <p:cNvPicPr>
            <a:picLocks noChangeAspect="1"/>
          </p:cNvPicPr>
          <p:nvPr/>
        </p:nvPicPr>
        <p:blipFill>
          <a:blip r:embed="rId4"/>
          <a:stretch>
            <a:fillRect/>
          </a:stretch>
        </p:blipFill>
        <p:spPr>
          <a:xfrm>
            <a:off x="3733800" y="1417638"/>
            <a:ext cx="2444400" cy="46396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14400"/>
          </a:xfrm>
        </p:spPr>
        <p:txBody>
          <a:bodyPr>
            <a:normAutofit/>
          </a:bodyPr>
          <a:lstStyle/>
          <a:p>
            <a:r>
              <a:rPr lang="fr-FR" sz="2400" dirty="0" smtClean="0">
                <a:solidFill>
                  <a:srgbClr val="FF0000"/>
                </a:solidFill>
                <a:latin typeface="+mn-lt"/>
              </a:rPr>
              <a:t>C</a:t>
            </a:r>
            <a:r>
              <a:rPr lang="fr-FR" sz="2400" b="0" i="0" dirty="0" smtClean="0">
                <a:solidFill>
                  <a:srgbClr val="FF0000"/>
                </a:solidFill>
                <a:latin typeface="+mn-lt"/>
              </a:rPr>
              <a:t>omplications du traitement chirurgical </a:t>
            </a:r>
            <a:endParaRPr lang="fr-FR" sz="2400" b="0" i="0" dirty="0">
              <a:solidFill>
                <a:srgbClr val="FF0000"/>
              </a:solidFill>
              <a:latin typeface="+mn-lt"/>
            </a:endParaRPr>
          </a:p>
        </p:txBody>
      </p:sp>
      <p:sp>
        <p:nvSpPr>
          <p:cNvPr id="3" name="Espace réservé du contenu 2"/>
          <p:cNvSpPr>
            <a:spLocks noGrp="1"/>
          </p:cNvSpPr>
          <p:nvPr>
            <p:ph idx="1"/>
          </p:nvPr>
        </p:nvSpPr>
        <p:spPr>
          <a:xfrm>
            <a:off x="457200" y="1066800"/>
            <a:ext cx="8458200" cy="5059363"/>
          </a:xfrm>
        </p:spPr>
        <p:txBody>
          <a:bodyPr>
            <a:normAutofit/>
          </a:bodyPr>
          <a:lstStyle/>
          <a:p>
            <a:r>
              <a:rPr lang="fr-FR" sz="2000" dirty="0" smtClean="0"/>
              <a:t>R</a:t>
            </a:r>
            <a:r>
              <a:rPr lang="fr-FR" sz="2000" b="0" i="0" dirty="0" smtClean="0">
                <a:latin typeface="+mn-lt"/>
              </a:rPr>
              <a:t>ares, de l’ordre de 1%</a:t>
            </a:r>
          </a:p>
          <a:p>
            <a:r>
              <a:rPr lang="fr-FR" sz="2000" dirty="0" smtClean="0"/>
              <a:t>Aggravations cliniques = 0,2 à 5% des cas </a:t>
            </a:r>
            <a:r>
              <a:rPr lang="fr-FR" sz="1200" dirty="0" smtClean="0"/>
              <a:t>(</a:t>
            </a:r>
            <a:r>
              <a:rPr lang="en-GB" sz="1200" dirty="0" err="1" smtClean="0"/>
              <a:t>Fehlings</a:t>
            </a:r>
            <a:r>
              <a:rPr lang="en-GB" sz="1200" dirty="0" smtClean="0"/>
              <a:t> MG, 2012</a:t>
            </a:r>
            <a:r>
              <a:rPr lang="fr-FR" sz="1200" dirty="0" smtClean="0"/>
              <a:t>  , </a:t>
            </a:r>
            <a:r>
              <a:rPr lang="en-GB" sz="1200" dirty="0" err="1" smtClean="0"/>
              <a:t>Fountas</a:t>
            </a:r>
            <a:r>
              <a:rPr lang="en-GB" sz="1200" dirty="0" smtClean="0"/>
              <a:t> KN, 2007</a:t>
            </a:r>
            <a:r>
              <a:rPr lang="fr-FR" sz="1200" dirty="0" smtClean="0"/>
              <a:t>) </a:t>
            </a:r>
            <a:r>
              <a:rPr lang="fr-FR" sz="2000" dirty="0" smtClean="0"/>
              <a:t>par un traumatisme médullaire </a:t>
            </a:r>
          </a:p>
          <a:p>
            <a:pPr lvl="2"/>
            <a:r>
              <a:rPr lang="fr-FR" sz="1600" dirty="0" smtClean="0"/>
              <a:t>lors de l’installation du patient (tête trop fléchie pour les abords postérieurs par exemple) </a:t>
            </a:r>
          </a:p>
          <a:p>
            <a:pPr lvl="2"/>
            <a:r>
              <a:rPr lang="fr-FR" sz="1600" dirty="0" smtClean="0"/>
              <a:t>ou lors de la réalisation de la résection osseuse qui impose d’introduire des instruments fins (curettes, rongeurs ou fraises mécanique...) dans un canal rachidien très rétréci. </a:t>
            </a:r>
          </a:p>
          <a:p>
            <a:pPr lvl="2"/>
            <a:r>
              <a:rPr lang="fr-FR" sz="1600" dirty="0" smtClean="0"/>
              <a:t>Des phénomènes vasculaires peuvent être parfois à l’origine de ce type de complication. </a:t>
            </a:r>
          </a:p>
          <a:p>
            <a:r>
              <a:rPr lang="fr-FR" sz="2000" i="1" dirty="0" smtClean="0"/>
              <a:t>D</a:t>
            </a:r>
            <a:r>
              <a:rPr lang="fr-FR" sz="2000" i="1" dirty="0" err="1" smtClean="0"/>
              <a:t>angereux</a:t>
            </a:r>
            <a:r>
              <a:rPr lang="fr-FR" sz="2000" dirty="0" smtClean="0"/>
              <a:t> : résection des calcifications </a:t>
            </a:r>
            <a:r>
              <a:rPr lang="fr-FR" sz="2000" dirty="0" err="1" smtClean="0"/>
              <a:t>ostéo-discales</a:t>
            </a:r>
            <a:r>
              <a:rPr lang="fr-FR" sz="2000" dirty="0" smtClean="0"/>
              <a:t>, incluses dans la face antérieure de la dure mère </a:t>
            </a:r>
          </a:p>
          <a:p>
            <a:pPr lvl="1"/>
            <a:r>
              <a:rPr lang="fr-FR" sz="1600" dirty="0" smtClean="0"/>
              <a:t> ne pas chercher à enlever à tout prix, limitant alors le geste à la décompression. </a:t>
            </a:r>
          </a:p>
          <a:p>
            <a:endParaRPr lang="fr-FR" sz="2400" dirty="0" smtClean="0"/>
          </a:p>
          <a:p>
            <a:endParaRPr lang="fr-FR" sz="2400" b="0" i="0" dirty="0" smtClean="0">
              <a:latin typeface="+mn-lt"/>
            </a:endParaRPr>
          </a:p>
          <a:p>
            <a:endParaRPr lang="fr-FR" sz="2400" b="0" i="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90600"/>
            <a:ext cx="8229600" cy="4525963"/>
          </a:xfrm>
        </p:spPr>
        <p:txBody>
          <a:bodyPr>
            <a:normAutofit lnSpcReduction="10000"/>
          </a:bodyPr>
          <a:lstStyle/>
          <a:p>
            <a:r>
              <a:rPr lang="fr-FR" sz="2400" b="0" i="0" dirty="0" smtClean="0">
                <a:latin typeface="+mn-lt"/>
              </a:rPr>
              <a:t>Qu'est-ce que la myélopathie cervicale ?</a:t>
            </a:r>
          </a:p>
          <a:p>
            <a:r>
              <a:rPr lang="fr-FR" sz="2400" b="0" i="0" dirty="0" smtClean="0">
                <a:latin typeface="+mn-lt"/>
              </a:rPr>
              <a:t>Qui peut en être atteint ? Quelles en sont les symptômes ? </a:t>
            </a:r>
          </a:p>
          <a:p>
            <a:r>
              <a:rPr lang="fr-FR" sz="2400" b="0" i="0" dirty="0" smtClean="0">
                <a:latin typeface="+mn-lt"/>
              </a:rPr>
              <a:t>Quelle est la conduite à tenir face à ces symptômes ?</a:t>
            </a:r>
          </a:p>
          <a:p>
            <a:r>
              <a:rPr lang="fr-FR" sz="2400" b="0" i="0" dirty="0" smtClean="0">
                <a:latin typeface="+mn-lt"/>
              </a:rPr>
              <a:t>Quels sont les traitements proposés ?</a:t>
            </a:r>
          </a:p>
          <a:p>
            <a:r>
              <a:rPr lang="fr-FR" sz="2400" b="0" i="0" dirty="0" smtClean="0">
                <a:latin typeface="+mn-lt"/>
              </a:rPr>
              <a:t>Quel est l'objectif du traitement chirurgical ? Quelles sont les techniques  employées ? Quelles sont les suites de l'intervention ?</a:t>
            </a:r>
          </a:p>
          <a:p>
            <a:r>
              <a:rPr lang="fr-FR" sz="2400" b="0" i="0" dirty="0" smtClean="0">
                <a:latin typeface="+mn-lt"/>
              </a:rPr>
              <a:t>Quels sont les résultats de la chirurgie ? Peut-il y avoir des complications ?</a:t>
            </a:r>
          </a:p>
          <a:p>
            <a:r>
              <a:rPr lang="fr-FR" sz="2400" b="0" i="0" dirty="0" smtClean="0">
                <a:latin typeface="+mn-lt"/>
              </a:rPr>
              <a:t>Peut-on dépister cette maladie chez les personnes à risque avant qu’elle ne se déclare ? </a:t>
            </a:r>
          </a:p>
          <a:p>
            <a:endParaRPr lang="fr-FR" sz="2400" b="0" i="0"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ctrTitle"/>
          </p:nvPr>
        </p:nvSpPr>
        <p:spPr>
          <a:xfrm>
            <a:off x="685800" y="333375"/>
            <a:ext cx="7772400" cy="431800"/>
          </a:xfrm>
        </p:spPr>
        <p:txBody>
          <a:bodyPr>
            <a:normAutofit fontScale="90000"/>
          </a:bodyPr>
          <a:lstStyle/>
          <a:p>
            <a:r>
              <a:rPr lang="fr-FR" sz="2400" b="0" i="0" dirty="0">
                <a:solidFill>
                  <a:schemeClr val="folHlink"/>
                </a:solidFill>
                <a:latin typeface="+mn-lt"/>
              </a:rPr>
              <a:t>Cas clinique</a:t>
            </a:r>
            <a:r>
              <a:rPr lang="fr-FR" sz="2400" b="0" i="0" dirty="0" smtClean="0">
                <a:solidFill>
                  <a:schemeClr val="folHlink"/>
                </a:solidFill>
                <a:latin typeface="+mn-lt"/>
              </a:rPr>
              <a:t>  </a:t>
            </a:r>
            <a:endParaRPr lang="fr-FR" sz="2400" b="0" i="0" dirty="0">
              <a:solidFill>
                <a:schemeClr val="folHlink"/>
              </a:solidFill>
              <a:latin typeface="+mn-lt"/>
            </a:endParaRPr>
          </a:p>
        </p:txBody>
      </p:sp>
      <p:sp>
        <p:nvSpPr>
          <p:cNvPr id="63493" name="Rectangle 5"/>
          <p:cNvSpPr>
            <a:spLocks noGrp="1" noChangeArrowheads="1"/>
          </p:cNvSpPr>
          <p:nvPr>
            <p:ph type="subTitle" idx="1"/>
          </p:nvPr>
        </p:nvSpPr>
        <p:spPr>
          <a:xfrm>
            <a:off x="179388" y="1341438"/>
            <a:ext cx="8964612" cy="4248150"/>
          </a:xfrm>
        </p:spPr>
        <p:txBody>
          <a:bodyPr/>
          <a:lstStyle/>
          <a:p>
            <a:pPr algn="l">
              <a:lnSpc>
                <a:spcPct val="90000"/>
              </a:lnSpc>
            </a:pPr>
            <a:r>
              <a:rPr lang="fr-FR" sz="2400" b="0" i="0" dirty="0">
                <a:latin typeface="+mn-lt"/>
              </a:rPr>
              <a:t>Monsieur T.G. âgé de 59 ans, vous est adressé par son médecin traitant pour avis. Il présente depuis 6 mois des cervicalgies et des douleurs dans les jambes lors de la flexion brutale du cou. Les radiographies standards avaient révélé une arthrose cervicale évoluée. Les traitements médical et physique (kinésithérapie) ne l’ont pas calmé.</a:t>
            </a:r>
          </a:p>
          <a:p>
            <a:pPr algn="l">
              <a:lnSpc>
                <a:spcPct val="90000"/>
              </a:lnSpc>
            </a:pPr>
            <a:r>
              <a:rPr lang="fr-FR" sz="2400" b="0" i="0" dirty="0">
                <a:latin typeface="+mn-lt"/>
              </a:rPr>
              <a:t>Depuis 45 jours sont apparus des troubles de la marche avec chutes.</a:t>
            </a:r>
          </a:p>
          <a:p>
            <a:pPr algn="l">
              <a:lnSpc>
                <a:spcPct val="90000"/>
              </a:lnSpc>
            </a:pPr>
            <a:r>
              <a:rPr lang="fr-FR" sz="2400" b="0" i="0" dirty="0">
                <a:latin typeface="+mn-lt"/>
              </a:rPr>
              <a:t>Antécédents: obésité, diabète type 2, tabagisme, HTA.</a:t>
            </a:r>
          </a:p>
          <a:p>
            <a:pPr algn="l">
              <a:lnSpc>
                <a:spcPct val="90000"/>
              </a:lnSpc>
            </a:pPr>
            <a:endParaRPr lang="fr-FR" sz="2400" b="0" i="0" dirty="0">
              <a:latin typeface="+mn-lt"/>
            </a:endParaRPr>
          </a:p>
          <a:p>
            <a:pPr algn="l">
              <a:lnSpc>
                <a:spcPct val="90000"/>
              </a:lnSpc>
            </a:pPr>
            <a:r>
              <a:rPr lang="fr-FR" sz="2400" b="0" i="0" dirty="0">
                <a:solidFill>
                  <a:srgbClr val="00CC00"/>
                </a:solidFill>
                <a:latin typeface="+mn-lt"/>
              </a:rPr>
              <a:t>Question1: Comment mèneriez-vous l’examen clinique?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Image1"/>
          <p:cNvPicPr>
            <a:picLocks noChangeAspect="1" noChangeArrowheads="1"/>
          </p:cNvPicPr>
          <p:nvPr/>
        </p:nvPicPr>
        <p:blipFill>
          <a:blip r:embed="rId2"/>
          <a:srcRect/>
          <a:stretch>
            <a:fillRect/>
          </a:stretch>
        </p:blipFill>
        <p:spPr bwMode="auto">
          <a:xfrm>
            <a:off x="179388" y="1196975"/>
            <a:ext cx="4117975" cy="5295900"/>
          </a:xfrm>
          <a:prstGeom prst="rect">
            <a:avLst/>
          </a:prstGeom>
          <a:noFill/>
        </p:spPr>
      </p:pic>
      <p:pic>
        <p:nvPicPr>
          <p:cNvPr id="25606" name="Picture 6" descr="Image2"/>
          <p:cNvPicPr>
            <a:picLocks noChangeAspect="1" noChangeArrowheads="1"/>
          </p:cNvPicPr>
          <p:nvPr/>
        </p:nvPicPr>
        <p:blipFill>
          <a:blip r:embed="rId3"/>
          <a:srcRect/>
          <a:stretch>
            <a:fillRect/>
          </a:stretch>
        </p:blipFill>
        <p:spPr bwMode="auto">
          <a:xfrm>
            <a:off x="4500563" y="1412875"/>
            <a:ext cx="4508500" cy="4930775"/>
          </a:xfrm>
          <a:prstGeom prst="rect">
            <a:avLst/>
          </a:prstGeom>
          <a:noFill/>
        </p:spPr>
      </p:pic>
      <p:sp>
        <p:nvSpPr>
          <p:cNvPr id="25607" name="Rectangle 7"/>
          <p:cNvSpPr>
            <a:spLocks noGrp="1" noChangeArrowheads="1"/>
          </p:cNvSpPr>
          <p:nvPr>
            <p:ph type="title"/>
          </p:nvPr>
        </p:nvSpPr>
        <p:spPr>
          <a:xfrm>
            <a:off x="457200" y="274638"/>
            <a:ext cx="8229600" cy="850900"/>
          </a:xfrm>
        </p:spPr>
        <p:txBody>
          <a:bodyPr/>
          <a:lstStyle/>
          <a:p>
            <a:r>
              <a:rPr lang="fr-FR" sz="3600" b="1">
                <a:solidFill>
                  <a:schemeClr val="folHlink"/>
                </a:solidFill>
              </a:rPr>
              <a:t>Bilan  clinique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sz="2400" b="0" i="0" dirty="0" smtClean="0">
                <a:solidFill>
                  <a:srgbClr val="FF0000"/>
                </a:solidFill>
                <a:latin typeface="+mn-lt"/>
              </a:rPr>
              <a:t>IRM</a:t>
            </a:r>
            <a:r>
              <a:rPr lang="fr-FR" sz="2400" b="0" i="0" dirty="0" smtClean="0">
                <a:latin typeface="+mn-lt"/>
              </a:rPr>
              <a:t/>
            </a:r>
            <a:br>
              <a:rPr lang="fr-FR" sz="2400" b="0" i="0" dirty="0" smtClean="0">
                <a:latin typeface="+mn-lt"/>
              </a:rPr>
            </a:br>
            <a:r>
              <a:rPr lang="fr-FR" sz="2400" b="0" i="0" dirty="0" err="1" smtClean="0">
                <a:latin typeface="+mn-lt"/>
                <a:sym typeface="Wingdings"/>
              </a:rPr>
              <a:t></a:t>
            </a:r>
            <a:r>
              <a:rPr lang="fr-FR" sz="2000" b="0" i="1" dirty="0" err="1" smtClean="0">
                <a:latin typeface="+mn-lt"/>
              </a:rPr>
              <a:t>exploration</a:t>
            </a:r>
            <a:r>
              <a:rPr lang="fr-FR" sz="2000" b="0" i="1" dirty="0" smtClean="0">
                <a:latin typeface="+mn-lt"/>
              </a:rPr>
              <a:t> </a:t>
            </a:r>
            <a:r>
              <a:rPr lang="fr-FR" sz="2000" b="0" i="1" dirty="0" err="1" smtClean="0">
                <a:latin typeface="+mn-lt"/>
              </a:rPr>
              <a:t>paraclinique</a:t>
            </a:r>
            <a:r>
              <a:rPr lang="fr-FR" sz="2000" b="0" i="1" dirty="0" smtClean="0">
                <a:latin typeface="+mn-lt"/>
              </a:rPr>
              <a:t> de choix </a:t>
            </a:r>
            <a:r>
              <a:rPr lang="fr-FR" sz="1000" b="0" i="0" dirty="0" smtClean="0">
                <a:latin typeface="+mn-lt"/>
              </a:rPr>
              <a:t>(</a:t>
            </a:r>
            <a:r>
              <a:rPr lang="en-GB" sz="1000" dirty="0" smtClean="0"/>
              <a:t>Al-</a:t>
            </a:r>
            <a:r>
              <a:rPr lang="en-GB" sz="1000" dirty="0" err="1" smtClean="0"/>
              <a:t>Mefty</a:t>
            </a:r>
            <a:r>
              <a:rPr lang="en-GB" sz="1000" dirty="0" smtClean="0"/>
              <a:t> O</a:t>
            </a:r>
            <a:r>
              <a:rPr lang="fr-FR" sz="1000" dirty="0" smtClean="0"/>
              <a:t> 1988</a:t>
            </a:r>
            <a:r>
              <a:rPr lang="fr-FR" sz="1000" b="0" i="0" dirty="0" smtClean="0">
                <a:latin typeface="+mn-lt"/>
              </a:rPr>
              <a:t>, </a:t>
            </a:r>
            <a:r>
              <a:rPr lang="en-GB" sz="1000" dirty="0" smtClean="0"/>
              <a:t>Bell GR</a:t>
            </a:r>
            <a:r>
              <a:rPr lang="fr-FR" sz="1000" dirty="0" smtClean="0"/>
              <a:t> ,1992</a:t>
            </a:r>
            <a:r>
              <a:rPr lang="fr-FR" sz="1000" b="0" i="0" dirty="0" smtClean="0">
                <a:latin typeface="+mn-lt"/>
              </a:rPr>
              <a:t>)</a:t>
            </a:r>
            <a:endParaRPr lang="fr-FR" sz="1000" b="0" i="0" dirty="0">
              <a:latin typeface="+mn-lt"/>
            </a:endParaRPr>
          </a:p>
        </p:txBody>
      </p:sp>
      <p:sp>
        <p:nvSpPr>
          <p:cNvPr id="3" name="Espace réservé du contenu 2"/>
          <p:cNvSpPr>
            <a:spLocks noGrp="1"/>
          </p:cNvSpPr>
          <p:nvPr>
            <p:ph idx="1"/>
          </p:nvPr>
        </p:nvSpPr>
        <p:spPr>
          <a:xfrm>
            <a:off x="457200" y="1676400"/>
            <a:ext cx="8229600" cy="4602162"/>
          </a:xfrm>
        </p:spPr>
        <p:txBody>
          <a:bodyPr>
            <a:normAutofit/>
          </a:bodyPr>
          <a:lstStyle/>
          <a:p>
            <a:r>
              <a:rPr lang="fr-FR" sz="2000" dirty="0" smtClean="0"/>
              <a:t>P</a:t>
            </a:r>
            <a:r>
              <a:rPr lang="fr-FR" sz="2000" b="0" i="0" dirty="0" err="1" smtClean="0">
                <a:latin typeface="+mn-lt"/>
              </a:rPr>
              <a:t>récision</a:t>
            </a:r>
            <a:r>
              <a:rPr lang="fr-FR" sz="2000" b="0" i="0" dirty="0" smtClean="0">
                <a:latin typeface="+mn-lt"/>
              </a:rPr>
              <a:t> estimée à près de 90% (11)</a:t>
            </a:r>
          </a:p>
          <a:p>
            <a:r>
              <a:rPr lang="fr-FR" sz="2000" b="0" i="0" dirty="0" smtClean="0">
                <a:latin typeface="+mn-lt"/>
              </a:rPr>
              <a:t>T1 et T2, en coupe sagittale, coronale et horizontale</a:t>
            </a:r>
          </a:p>
          <a:p>
            <a:r>
              <a:rPr lang="fr-FR" sz="2000" b="0" i="0" dirty="0" smtClean="0">
                <a:latin typeface="+mn-lt"/>
              </a:rPr>
              <a:t>Pas nécessaire d’injecter du gadolinium  </a:t>
            </a:r>
          </a:p>
          <a:p>
            <a:r>
              <a:rPr lang="fr-FR" sz="2000" dirty="0" smtClean="0"/>
              <a:t>P</a:t>
            </a:r>
            <a:r>
              <a:rPr lang="fr-FR" sz="2000" b="0" i="0" dirty="0" smtClean="0">
                <a:latin typeface="+mn-lt"/>
              </a:rPr>
              <a:t>récise l’étendue de la sténose </a:t>
            </a:r>
          </a:p>
          <a:p>
            <a:pPr lvl="1"/>
            <a:r>
              <a:rPr lang="fr-FR" sz="1800" b="0" i="0" dirty="0" smtClean="0">
                <a:latin typeface="+mn-lt"/>
              </a:rPr>
              <a:t>siège des contraintes mécaniques maximales antérieures ou postérieures avec une incidence sur le choix de la technique chirurgicale. </a:t>
            </a:r>
          </a:p>
          <a:p>
            <a:r>
              <a:rPr lang="fr-FR" sz="2000" dirty="0" smtClean="0"/>
              <a:t>P</a:t>
            </a:r>
            <a:r>
              <a:rPr lang="fr-FR" sz="2000" b="0" i="0" dirty="0" smtClean="0">
                <a:latin typeface="+mn-lt"/>
              </a:rPr>
              <a:t>eut sous estimer les lésions ossifiées. </a:t>
            </a:r>
          </a:p>
          <a:p>
            <a:r>
              <a:rPr lang="fr-FR" sz="2000" dirty="0" smtClean="0"/>
              <a:t>P</a:t>
            </a:r>
            <a:r>
              <a:rPr lang="fr-FR" sz="2000" b="0" i="0" dirty="0" smtClean="0">
                <a:latin typeface="+mn-lt"/>
              </a:rPr>
              <a:t>ossible réalisation des séquences </a:t>
            </a:r>
            <a:r>
              <a:rPr lang="fr-FR" sz="2000" b="0" i="1" dirty="0" smtClean="0">
                <a:latin typeface="+mn-lt"/>
              </a:rPr>
              <a:t>dynamiques</a:t>
            </a:r>
            <a:r>
              <a:rPr lang="fr-FR" sz="2000" b="0" i="0" dirty="0" smtClean="0">
                <a:latin typeface="+mn-lt"/>
              </a:rPr>
              <a:t>.</a:t>
            </a:r>
          </a:p>
          <a:p>
            <a:pPr>
              <a:buNone/>
            </a:pPr>
            <a:endParaRPr lang="fr-FR" sz="2000" dirty="0" smtClean="0"/>
          </a:p>
          <a:p>
            <a:pPr>
              <a:buNone/>
            </a:pPr>
            <a:r>
              <a:rPr lang="fr-FR" sz="1800" b="0" i="0" dirty="0" smtClean="0">
                <a:latin typeface="+mn-lt"/>
              </a:rPr>
              <a:t>C2/C3 : 25%</a:t>
            </a:r>
            <a:r>
              <a:rPr lang="fr-FR" sz="1800" dirty="0" smtClean="0"/>
              <a:t> </a:t>
            </a:r>
            <a:r>
              <a:rPr lang="fr-FR" sz="1800" b="0" i="0" dirty="0" smtClean="0">
                <a:latin typeface="+mn-lt"/>
              </a:rPr>
              <a:t>C3/C4 : 14%, C4/C5 : 25%, C5/C6 : 56%, C6/C7 : 44% (15)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b="7594"/>
          <a:stretch>
            <a:fillRect/>
          </a:stretch>
        </p:blipFill>
        <p:spPr>
          <a:xfrm>
            <a:off x="4495800" y="594950"/>
            <a:ext cx="4492800" cy="5535481"/>
          </a:xfrm>
          <a:prstGeom prst="rect">
            <a:avLst/>
          </a:prstGeom>
        </p:spPr>
      </p:pic>
      <p:pic>
        <p:nvPicPr>
          <p:cNvPr id="5" name="Image 4"/>
          <p:cNvPicPr>
            <a:picLocks noChangeAspect="1"/>
          </p:cNvPicPr>
          <p:nvPr/>
        </p:nvPicPr>
        <p:blipFill>
          <a:blip r:embed="rId3"/>
          <a:stretch>
            <a:fillRect/>
          </a:stretch>
        </p:blipFill>
        <p:spPr>
          <a:xfrm>
            <a:off x="152400" y="594950"/>
            <a:ext cx="4179600" cy="553121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b="22146"/>
          <a:stretch>
            <a:fillRect/>
          </a:stretch>
        </p:blipFill>
        <p:spPr>
          <a:xfrm>
            <a:off x="228600" y="762000"/>
            <a:ext cx="4618800" cy="4794642"/>
          </a:xfrm>
          <a:prstGeom prst="rect">
            <a:avLst/>
          </a:prstGeom>
        </p:spPr>
      </p:pic>
      <p:pic>
        <p:nvPicPr>
          <p:cNvPr id="5" name="Espace réservé du contenu 3" descr="Image.jpeg"/>
          <p:cNvPicPr>
            <a:picLocks noGrp="1" noChangeAspect="1"/>
          </p:cNvPicPr>
          <p:nvPr>
            <p:ph idx="1"/>
          </p:nvPr>
        </p:nvPicPr>
        <p:blipFill>
          <a:blip r:embed="rId3"/>
          <a:srcRect l="-325" r="413"/>
          <a:stretch>
            <a:fillRect/>
          </a:stretch>
        </p:blipFill>
        <p:spPr>
          <a:xfrm>
            <a:off x="5029200" y="1600205"/>
            <a:ext cx="3603702" cy="378351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sz="2400" b="0" i="0" dirty="0" smtClean="0">
                <a:solidFill>
                  <a:srgbClr val="FF0000"/>
                </a:solidFill>
                <a:latin typeface="+mn-lt"/>
              </a:rPr>
              <a:t>Potentiels évoqués </a:t>
            </a:r>
            <a:r>
              <a:rPr lang="fr-FR" sz="2400" b="0" i="0" dirty="0" err="1" smtClean="0">
                <a:solidFill>
                  <a:srgbClr val="FF0000"/>
                </a:solidFill>
                <a:latin typeface="+mn-lt"/>
              </a:rPr>
              <a:t>somesthésiques</a:t>
            </a:r>
            <a:r>
              <a:rPr lang="fr-FR" sz="2400" b="0" i="0" dirty="0" smtClean="0">
                <a:solidFill>
                  <a:srgbClr val="FF0000"/>
                </a:solidFill>
                <a:latin typeface="+mn-lt"/>
              </a:rPr>
              <a:t> (PES)  </a:t>
            </a:r>
            <a:endParaRPr lang="fr-FR" sz="2400" b="0" i="0" dirty="0">
              <a:solidFill>
                <a:srgbClr val="FF0000"/>
              </a:solidFill>
              <a:latin typeface="+mn-lt"/>
            </a:endParaRPr>
          </a:p>
        </p:txBody>
      </p:sp>
      <p:sp>
        <p:nvSpPr>
          <p:cNvPr id="3" name="Espace réservé du contenu 2"/>
          <p:cNvSpPr>
            <a:spLocks noGrp="1"/>
          </p:cNvSpPr>
          <p:nvPr>
            <p:ph idx="1"/>
          </p:nvPr>
        </p:nvSpPr>
        <p:spPr>
          <a:xfrm>
            <a:off x="457200" y="1905000"/>
            <a:ext cx="8229600" cy="3429000"/>
          </a:xfrm>
        </p:spPr>
        <p:txBody>
          <a:bodyPr>
            <a:normAutofit/>
          </a:bodyPr>
          <a:lstStyle/>
          <a:p>
            <a:r>
              <a:rPr lang="fr-FR" sz="2000" i="1" dirty="0" smtClean="0"/>
              <a:t>P</a:t>
            </a:r>
            <a:r>
              <a:rPr lang="fr-FR" sz="2000" b="0" i="1" dirty="0" smtClean="0">
                <a:latin typeface="+mn-lt"/>
              </a:rPr>
              <a:t>erturbés chez la totalité </a:t>
            </a:r>
            <a:r>
              <a:rPr lang="fr-FR" sz="2000" b="0" i="0" dirty="0" smtClean="0">
                <a:latin typeface="+mn-lt"/>
              </a:rPr>
              <a:t>des patients atteints de myélopathie cervicale et inconstante pour les membres supérieurs </a:t>
            </a:r>
          </a:p>
          <a:p>
            <a:r>
              <a:rPr lang="fr-FR" sz="2000" i="1" dirty="0" smtClean="0"/>
              <a:t>P</a:t>
            </a:r>
            <a:r>
              <a:rPr lang="fr-FR" sz="2000" b="0" i="1" dirty="0" smtClean="0">
                <a:latin typeface="+mn-lt"/>
              </a:rPr>
              <a:t>erturbation non spécifique </a:t>
            </a:r>
            <a:r>
              <a:rPr lang="fr-FR" sz="2000" b="0" i="0" dirty="0" smtClean="0">
                <a:latin typeface="+mn-lt"/>
              </a:rPr>
              <a:t>et ne permet pas cde préciser les sièges de l’atteinte médullaire. </a:t>
            </a:r>
          </a:p>
          <a:p>
            <a:r>
              <a:rPr lang="fr-FR" sz="2000" dirty="0" smtClean="0"/>
              <a:t>U</a:t>
            </a:r>
            <a:r>
              <a:rPr lang="fr-FR" sz="2000" b="0" i="0" dirty="0" smtClean="0">
                <a:latin typeface="+mn-lt"/>
              </a:rPr>
              <a:t>tiles pour le diagnostic différentiel avec une SLA débutante.</a:t>
            </a:r>
          </a:p>
          <a:p>
            <a:r>
              <a:rPr lang="fr-FR" sz="2000" dirty="0" smtClean="0"/>
              <a:t>La perturbation des PES du nerf médian et du nerf tibial postérieur est proportionnelle à la sévérité de la maladie</a:t>
            </a:r>
          </a:p>
          <a:p>
            <a:r>
              <a:rPr lang="fr-FR" sz="2000" dirty="0" smtClean="0"/>
              <a:t>La normalité des PES du nerf médian est corrélée à un bon pronostic </a:t>
            </a:r>
            <a:r>
              <a:rPr lang="fr-FR" sz="2000" dirty="0" err="1" smtClean="0"/>
              <a:t>post-opératoire</a:t>
            </a:r>
            <a:r>
              <a:rPr lang="fr-FR" sz="2000" dirty="0" smtClean="0"/>
              <a:t>.</a:t>
            </a:r>
          </a:p>
          <a:p>
            <a:endParaRPr lang="fr-FR" sz="2000" b="0" i="0" dirty="0" smtClean="0">
              <a:latin typeface="+mn-lt"/>
            </a:endParaRPr>
          </a:p>
          <a:p>
            <a:endParaRPr lang="fr-FR" sz="2400" b="0" i="0" dirty="0">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52400"/>
            <a:ext cx="8610600" cy="1143000"/>
          </a:xfrm>
        </p:spPr>
        <p:txBody>
          <a:bodyPr>
            <a:noAutofit/>
          </a:bodyPr>
          <a:lstStyle/>
          <a:p>
            <a:pPr algn="l"/>
            <a:r>
              <a:rPr lang="fr-FR" sz="2400" dirty="0" smtClean="0">
                <a:solidFill>
                  <a:srgbClr val="FF0000"/>
                </a:solidFill>
                <a:latin typeface="+mn-lt"/>
              </a:rPr>
              <a:t>					</a:t>
            </a:r>
            <a:r>
              <a:rPr lang="fr-FR" sz="2800" dirty="0" smtClean="0">
                <a:solidFill>
                  <a:srgbClr val="FF0000"/>
                </a:solidFill>
                <a:latin typeface="+mn-lt"/>
              </a:rPr>
              <a:t>P</a:t>
            </a:r>
            <a:r>
              <a:rPr lang="fr-FR" sz="2800" b="0" i="0" dirty="0" smtClean="0">
                <a:solidFill>
                  <a:srgbClr val="FF0000"/>
                </a:solidFill>
                <a:latin typeface="+mn-lt"/>
              </a:rPr>
              <a:t>otentiels évoqués moteurs </a:t>
            </a:r>
            <a:r>
              <a:rPr lang="fr-FR" sz="2400" b="0" i="0" dirty="0" smtClean="0">
                <a:solidFill>
                  <a:srgbClr val="FF0000"/>
                </a:solidFill>
                <a:latin typeface="+mn-lt"/>
              </a:rPr>
              <a:t>(PEM) </a:t>
            </a:r>
            <a:r>
              <a:rPr lang="fr-FR" sz="2400" b="0" i="0" dirty="0" smtClean="0">
                <a:latin typeface="+mn-lt"/>
              </a:rPr>
              <a:t/>
            </a:r>
            <a:br>
              <a:rPr lang="fr-FR" sz="2400" b="0" i="0" dirty="0" smtClean="0">
                <a:latin typeface="+mn-lt"/>
              </a:rPr>
            </a:br>
            <a:r>
              <a:rPr lang="fr-FR" sz="2400" b="0" i="0" dirty="0" smtClean="0">
                <a:latin typeface="+mn-lt"/>
              </a:rPr>
              <a:t>						</a:t>
            </a:r>
            <a:r>
              <a:rPr lang="fr-FR" sz="1800" b="0" i="0" dirty="0" smtClean="0">
                <a:latin typeface="+mn-lt"/>
              </a:rPr>
              <a:t>étude des voies pyramidales  </a:t>
            </a:r>
            <a:endParaRPr lang="fr-FR" sz="1800" b="0" i="0" dirty="0">
              <a:latin typeface="+mn-lt"/>
            </a:endParaRPr>
          </a:p>
        </p:txBody>
      </p:sp>
      <p:sp>
        <p:nvSpPr>
          <p:cNvPr id="3" name="Espace réservé du contenu 2"/>
          <p:cNvSpPr>
            <a:spLocks noGrp="1"/>
          </p:cNvSpPr>
          <p:nvPr>
            <p:ph idx="1"/>
          </p:nvPr>
        </p:nvSpPr>
        <p:spPr>
          <a:xfrm>
            <a:off x="228600" y="1600200"/>
            <a:ext cx="8763000" cy="4525963"/>
          </a:xfrm>
        </p:spPr>
        <p:txBody>
          <a:bodyPr>
            <a:normAutofit/>
          </a:bodyPr>
          <a:lstStyle/>
          <a:p>
            <a:r>
              <a:rPr lang="fr-FR" sz="2400" dirty="0" smtClean="0"/>
              <a:t>Utile à la fois au diagnostic et au pronostic </a:t>
            </a:r>
            <a:r>
              <a:rPr lang="fr-FR" sz="1400" dirty="0" smtClean="0"/>
              <a:t>(</a:t>
            </a:r>
            <a:r>
              <a:rPr lang="fr-FR" sz="1400" dirty="0" err="1" smtClean="0"/>
              <a:t>Lyu</a:t>
            </a:r>
            <a:r>
              <a:rPr lang="fr-FR" sz="1400" dirty="0" smtClean="0"/>
              <a:t> RK, </a:t>
            </a:r>
            <a:r>
              <a:rPr lang="en-GB" sz="1400" dirty="0" smtClean="0"/>
              <a:t>2009</a:t>
            </a:r>
            <a:r>
              <a:rPr lang="fr-FR" sz="1400" dirty="0" smtClean="0"/>
              <a:t>) </a:t>
            </a:r>
          </a:p>
          <a:p>
            <a:pPr>
              <a:buNone/>
            </a:pPr>
            <a:r>
              <a:rPr lang="fr-FR" sz="2400" dirty="0" smtClean="0">
                <a:sym typeface="Wingdings"/>
              </a:rPr>
              <a:t>		</a:t>
            </a:r>
            <a:r>
              <a:rPr lang="fr-FR" sz="2400" dirty="0" err="1" smtClean="0">
                <a:sym typeface="Wingdings"/>
              </a:rPr>
              <a:t></a:t>
            </a:r>
            <a:r>
              <a:rPr lang="fr-FR" sz="2400" dirty="0" smtClean="0">
                <a:sym typeface="Wingdings"/>
              </a:rPr>
              <a:t> </a:t>
            </a:r>
            <a:r>
              <a:rPr lang="fr-FR" sz="2000" dirty="0" smtClean="0"/>
              <a:t>devrait être plus systématiquement réalisé.</a:t>
            </a:r>
            <a:r>
              <a:rPr lang="fr-FR" sz="2400" dirty="0" smtClean="0"/>
              <a:t> </a:t>
            </a:r>
          </a:p>
          <a:p>
            <a:endParaRPr lang="fr-FR" sz="2400" dirty="0" smtClean="0"/>
          </a:p>
          <a:p>
            <a:r>
              <a:rPr lang="fr-FR" sz="2162" dirty="0" smtClean="0"/>
              <a:t>P</a:t>
            </a:r>
            <a:r>
              <a:rPr lang="fr-FR" sz="2162" b="0" i="0" dirty="0" smtClean="0">
                <a:latin typeface="+mn-lt"/>
              </a:rPr>
              <a:t>eut mettre en évidence </a:t>
            </a:r>
            <a:r>
              <a:rPr lang="fr-FR" sz="2353" b="0" i="1" dirty="0" smtClean="0">
                <a:latin typeface="+mn-lt"/>
              </a:rPr>
              <a:t>une atteinte </a:t>
            </a:r>
            <a:r>
              <a:rPr lang="fr-FR" sz="2353" b="0" i="1" dirty="0" err="1" smtClean="0">
                <a:latin typeface="+mn-lt"/>
              </a:rPr>
              <a:t>infra-clinique</a:t>
            </a:r>
            <a:r>
              <a:rPr lang="fr-FR" sz="2353" b="0" i="1" dirty="0" smtClean="0">
                <a:latin typeface="+mn-lt"/>
              </a:rPr>
              <a:t> </a:t>
            </a:r>
            <a:endParaRPr lang="fr-FR" sz="2353" dirty="0" smtClean="0"/>
          </a:p>
          <a:p>
            <a:r>
              <a:rPr lang="fr-FR" sz="2162" b="0" i="0" dirty="0" smtClean="0">
                <a:latin typeface="+mn-lt"/>
              </a:rPr>
              <a:t>Permet de préciser le niveau lésionnel selon le site d’enregistrement de la réponse : C2/C3 pour le trapèze, C5 pour le deltoïde, C6 pour le biceps, C7 pour le radial, C8/D1 pour l’adducteur du 5</a:t>
            </a:r>
            <a:r>
              <a:rPr lang="fr-FR" sz="2162" b="0" i="0" baseline="30000" dirty="0" smtClean="0">
                <a:latin typeface="+mn-lt"/>
              </a:rPr>
              <a:t>e</a:t>
            </a:r>
            <a:r>
              <a:rPr lang="fr-FR" sz="2162" b="0" i="0" dirty="0" smtClean="0">
                <a:latin typeface="+mn-lt"/>
              </a:rPr>
              <a:t>  doigt. </a:t>
            </a:r>
          </a:p>
          <a:p>
            <a:r>
              <a:rPr lang="fr-FR" sz="2162" b="0" i="0" dirty="0" smtClean="0">
                <a:latin typeface="+mn-lt"/>
              </a:rPr>
              <a:t>Les PEM du membre supérieur sont les plus sensibles pour faire le diagnostic. </a:t>
            </a:r>
          </a:p>
          <a:p>
            <a:endParaRPr lang="fr-FR" sz="2400" b="0" i="0"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sz="2400" b="0" i="0" dirty="0" smtClean="0">
                <a:latin typeface="+mn-lt"/>
              </a:rPr>
              <a:t> </a:t>
            </a:r>
            <a:br>
              <a:rPr lang="fr-FR" sz="2400" b="0" i="0" dirty="0" smtClean="0">
                <a:latin typeface="+mn-lt"/>
              </a:rPr>
            </a:br>
            <a:r>
              <a:rPr lang="fr-FR" sz="2400" b="0" i="0" dirty="0" smtClean="0">
                <a:latin typeface="+mn-lt"/>
              </a:rPr>
              <a:t>				</a:t>
            </a:r>
            <a:r>
              <a:rPr lang="fr-FR" sz="2667" b="0" i="0" dirty="0" smtClean="0">
                <a:latin typeface="+mn-lt"/>
              </a:rPr>
              <a:t>	</a:t>
            </a:r>
            <a:r>
              <a:rPr lang="fr-FR" sz="2667" b="0" i="0" dirty="0" smtClean="0">
                <a:solidFill>
                  <a:srgbClr val="FF0000"/>
                </a:solidFill>
                <a:latin typeface="+mn-lt"/>
              </a:rPr>
              <a:t>TRAITEMENT   MÉDICAL  </a:t>
            </a:r>
            <a:r>
              <a:rPr lang="fr-FR" sz="2400" b="0" i="0" dirty="0" smtClean="0">
                <a:latin typeface="+mn-lt"/>
              </a:rPr>
              <a:t/>
            </a:r>
            <a:br>
              <a:rPr lang="fr-FR" sz="2400" b="0" i="0" dirty="0" smtClean="0">
                <a:latin typeface="+mn-lt"/>
              </a:rPr>
            </a:br>
            <a:endParaRPr lang="fr-FR" sz="2400" b="0" i="0" dirty="0">
              <a:latin typeface="+mn-lt"/>
            </a:endParaRPr>
          </a:p>
        </p:txBody>
      </p:sp>
      <p:sp>
        <p:nvSpPr>
          <p:cNvPr id="3" name="Espace réservé du contenu 2"/>
          <p:cNvSpPr>
            <a:spLocks noGrp="1"/>
          </p:cNvSpPr>
          <p:nvPr>
            <p:ph idx="1"/>
          </p:nvPr>
        </p:nvSpPr>
        <p:spPr/>
        <p:txBody>
          <a:bodyPr>
            <a:normAutofit/>
          </a:bodyPr>
          <a:lstStyle/>
          <a:p>
            <a:r>
              <a:rPr lang="fr-FR" sz="2000" dirty="0" smtClean="0"/>
              <a:t>Symptomatique</a:t>
            </a:r>
            <a:endParaRPr lang="fr-FR" sz="2000" b="0" i="0" dirty="0" smtClean="0">
              <a:latin typeface="+mn-lt"/>
            </a:endParaRPr>
          </a:p>
          <a:p>
            <a:r>
              <a:rPr lang="fr-FR" sz="2000" b="0" i="0" dirty="0" smtClean="0">
                <a:latin typeface="+mn-lt"/>
              </a:rPr>
              <a:t>Immobilisation cervicale par une minerve </a:t>
            </a:r>
          </a:p>
          <a:p>
            <a:r>
              <a:rPr lang="fr-FR" sz="2000" dirty="0" smtClean="0"/>
              <a:t>Antalgique: classe I ou II.</a:t>
            </a:r>
            <a:endParaRPr lang="fr-FR" sz="2000" b="0" i="0" dirty="0" smtClean="0">
              <a:latin typeface="+mn-lt"/>
            </a:endParaRPr>
          </a:p>
          <a:p>
            <a:r>
              <a:rPr lang="fr-FR" sz="2000" b="0" i="0" dirty="0" smtClean="0">
                <a:latin typeface="+mn-lt"/>
              </a:rPr>
              <a:t>anti-inflammatoire non stéroïdien</a:t>
            </a:r>
          </a:p>
          <a:p>
            <a:r>
              <a:rPr lang="fr-FR" sz="2000" dirty="0" smtClean="0"/>
              <a:t>Myorelaxant</a:t>
            </a:r>
          </a:p>
          <a:p>
            <a:r>
              <a:rPr lang="fr-FR" sz="2000" dirty="0" smtClean="0"/>
              <a:t>Les corticoïdes n’ont pas fait la preuve de leur efficacité dans cette indication (</a:t>
            </a:r>
            <a:r>
              <a:rPr lang="en-GB" sz="1400" dirty="0" err="1" smtClean="0"/>
              <a:t>Mazanec</a:t>
            </a:r>
            <a:r>
              <a:rPr lang="en-GB" sz="1400" dirty="0" smtClean="0"/>
              <a:t> D,</a:t>
            </a:r>
            <a:r>
              <a:rPr lang="fr-FR" sz="1400" dirty="0" smtClean="0"/>
              <a:t> 2007)</a:t>
            </a:r>
            <a:r>
              <a:rPr lang="fr-FR" sz="2000" dirty="0" smtClean="0"/>
              <a:t>. Ils peuvent néanmoins être prescrits lors de poussées évolutives</a:t>
            </a:r>
          </a:p>
          <a:p>
            <a:r>
              <a:rPr lang="fr-FR" sz="2000" dirty="0" smtClean="0"/>
              <a:t>K</a:t>
            </a:r>
            <a:r>
              <a:rPr lang="fr-FR" sz="2000" dirty="0" err="1" smtClean="0"/>
              <a:t>inésithérapie</a:t>
            </a:r>
            <a:r>
              <a:rPr lang="fr-FR" sz="2000" dirty="0" smtClean="0"/>
              <a:t> : muscles para vertébraux, les déficits moteurs et les troubles de la marche</a:t>
            </a:r>
          </a:p>
          <a:p>
            <a:endParaRPr lang="fr-FR"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29600" cy="715962"/>
          </a:xfrm>
        </p:spPr>
        <p:txBody>
          <a:bodyPr>
            <a:normAutofit fontScale="90000"/>
          </a:bodyPr>
          <a:lstStyle/>
          <a:p>
            <a:r>
              <a:rPr lang="fr-FR" sz="3111" b="0" i="0" dirty="0" smtClean="0">
                <a:solidFill>
                  <a:srgbClr val="FF0000"/>
                </a:solidFill>
                <a:latin typeface="+mn-lt"/>
              </a:rPr>
              <a:t>MEDICAL</a:t>
            </a:r>
            <a:r>
              <a:rPr lang="fr-FR" sz="2400" b="0" i="0" dirty="0" smtClean="0">
                <a:latin typeface="+mn-lt"/>
              </a:rPr>
              <a:t/>
            </a:r>
            <a:br>
              <a:rPr lang="fr-FR" sz="2400" b="0" i="0" dirty="0" smtClean="0">
                <a:latin typeface="+mn-lt"/>
              </a:rPr>
            </a:br>
            <a:endParaRPr lang="fr-FR" sz="2400" b="0" i="0" dirty="0">
              <a:latin typeface="+mn-lt"/>
            </a:endParaRPr>
          </a:p>
        </p:txBody>
      </p:sp>
      <p:sp>
        <p:nvSpPr>
          <p:cNvPr id="3" name="Espace réservé du contenu 2"/>
          <p:cNvSpPr>
            <a:spLocks noGrp="1"/>
          </p:cNvSpPr>
          <p:nvPr>
            <p:ph idx="1"/>
          </p:nvPr>
        </p:nvSpPr>
        <p:spPr>
          <a:xfrm>
            <a:off x="228600" y="1173162"/>
            <a:ext cx="8915400" cy="4953001"/>
          </a:xfrm>
        </p:spPr>
        <p:txBody>
          <a:bodyPr>
            <a:normAutofit/>
          </a:bodyPr>
          <a:lstStyle/>
          <a:p>
            <a:pPr>
              <a:buNone/>
            </a:pPr>
            <a:r>
              <a:rPr lang="fr-FR" sz="2400" b="0" i="0" dirty="0" smtClean="0">
                <a:latin typeface="+mn-lt"/>
              </a:rPr>
              <a:t> </a:t>
            </a:r>
          </a:p>
          <a:p>
            <a:pPr lvl="1"/>
            <a:r>
              <a:rPr lang="fr-FR" sz="2000" b="0" i="0" dirty="0" smtClean="0">
                <a:latin typeface="+mn-lt"/>
              </a:rPr>
              <a:t>75% des patients améliorés par un traitement conservateur </a:t>
            </a:r>
          </a:p>
          <a:p>
            <a:pPr lvl="1"/>
            <a:r>
              <a:rPr lang="fr-FR" sz="2000" b="0" i="0" dirty="0" smtClean="0">
                <a:latin typeface="+mn-lt"/>
              </a:rPr>
              <a:t>25% des patients opérés</a:t>
            </a:r>
            <a:endParaRPr lang="fr-FR" sz="2000" dirty="0" smtClean="0"/>
          </a:p>
          <a:p>
            <a:pPr lvl="1"/>
            <a:r>
              <a:rPr lang="fr-FR" sz="2000" dirty="0" smtClean="0"/>
              <a:t> </a:t>
            </a:r>
            <a:r>
              <a:rPr lang="fr-FR" sz="2000" b="0" i="0" dirty="0" smtClean="0">
                <a:latin typeface="+mn-lt"/>
              </a:rPr>
              <a:t>Après 6 ans de suivi, 90% des patients restaient soulagés.</a:t>
            </a:r>
            <a:endParaRPr lang="fr-FR" sz="2000" dirty="0" smtClean="0"/>
          </a:p>
          <a:p>
            <a:pPr>
              <a:buNone/>
            </a:pPr>
            <a:r>
              <a:rPr lang="fr-FR" sz="1400" dirty="0" smtClean="0"/>
              <a:t>(</a:t>
            </a:r>
            <a:r>
              <a:rPr lang="en-GB" sz="1400" dirty="0" err="1" smtClean="0"/>
              <a:t>Radhakrishnan</a:t>
            </a:r>
            <a:r>
              <a:rPr lang="en-GB" sz="1400" dirty="0" smtClean="0"/>
              <a:t> K</a:t>
            </a:r>
            <a:r>
              <a:rPr lang="fr-FR" sz="1400" dirty="0" smtClean="0"/>
              <a:t>,</a:t>
            </a:r>
            <a:r>
              <a:rPr lang="en-GB" sz="1400" dirty="0" smtClean="0"/>
              <a:t> 1994</a:t>
            </a:r>
            <a:r>
              <a:rPr lang="fr-FR" sz="1400" dirty="0" smtClean="0"/>
              <a:t>)</a:t>
            </a:r>
          </a:p>
          <a:p>
            <a:pPr>
              <a:buNone/>
            </a:pPr>
            <a:endParaRPr lang="fr-FR" sz="1400" dirty="0" smtClean="0"/>
          </a:p>
          <a:p>
            <a:pPr>
              <a:buNone/>
            </a:pPr>
            <a:r>
              <a:rPr lang="fr-FR" sz="2000" dirty="0" smtClean="0"/>
              <a:t>Peut apporter une amélioration transitoire dans les formes peu évoluées ou lorsqu’il existe une contre indication à la chirurgie </a:t>
            </a:r>
            <a:r>
              <a:rPr lang="fr-FR" sz="1400" dirty="0" smtClean="0"/>
              <a:t>(Brunon J, 2005)</a:t>
            </a:r>
          </a:p>
          <a:p>
            <a:pPr>
              <a:buNone/>
            </a:pPr>
            <a:r>
              <a:rPr lang="fr-FR" sz="2000" dirty="0" smtClean="0"/>
              <a:t> </a:t>
            </a:r>
          </a:p>
          <a:p>
            <a:pPr>
              <a:buNone/>
            </a:pPr>
            <a:r>
              <a:rPr lang="fr-FR" sz="2000" dirty="0" smtClean="0"/>
              <a:t>Les données de la littérature concernant l’</a:t>
            </a:r>
            <a:r>
              <a:rPr lang="fr-FR" sz="2000" i="1" dirty="0" smtClean="0"/>
              <a:t>efficacité</a:t>
            </a:r>
            <a:r>
              <a:rPr lang="fr-FR" sz="2000" dirty="0" smtClean="0"/>
              <a:t> réelle des différentes mesures thérapeutiques médicales dans la myélopathie cervicarthrosique, et leur </a:t>
            </a:r>
            <a:r>
              <a:rPr lang="fr-FR" sz="2000" i="1" dirty="0" smtClean="0"/>
              <a:t>place</a:t>
            </a:r>
            <a:r>
              <a:rPr lang="fr-FR" sz="2000" dirty="0" smtClean="0"/>
              <a:t> par rapport à la chirurgie dans l’</a:t>
            </a:r>
            <a:r>
              <a:rPr lang="fr-FR" sz="2000" i="1" dirty="0" smtClean="0"/>
              <a:t>influence</a:t>
            </a:r>
            <a:r>
              <a:rPr lang="fr-FR" sz="2000" dirty="0" smtClean="0"/>
              <a:t> sur l’évolution de la pathologie </a:t>
            </a:r>
            <a:r>
              <a:rPr lang="fr-FR" sz="2000" i="1" dirty="0" smtClean="0"/>
              <a:t>restent insuffisantes </a:t>
            </a:r>
            <a:r>
              <a:rPr lang="fr-FR" sz="1400" dirty="0" smtClean="0"/>
              <a:t>(</a:t>
            </a:r>
            <a:r>
              <a:rPr lang="en-GB" sz="1400" dirty="0" err="1" smtClean="0"/>
              <a:t>Mazanec</a:t>
            </a:r>
            <a:r>
              <a:rPr lang="en-GB" sz="1400" dirty="0" smtClean="0"/>
              <a:t> D</a:t>
            </a:r>
            <a:r>
              <a:rPr lang="fr-FR" sz="1400" dirty="0" smtClean="0"/>
              <a:t>, 2007)</a:t>
            </a:r>
          </a:p>
          <a:p>
            <a:pPr lvl="1"/>
            <a:endParaRPr lang="fr-FR" sz="2000" b="0" i="0" dirty="0" smtClean="0">
              <a:latin typeface="+mn-lt"/>
            </a:endParaRPr>
          </a:p>
          <a:p>
            <a:pPr>
              <a:buNone/>
            </a:pPr>
            <a:endParaRPr lang="fr-FR" sz="2400" b="0" i="0" dirty="0" smtClean="0">
              <a:latin typeface="+mn-lt"/>
            </a:endParaRPr>
          </a:p>
          <a:p>
            <a:endParaRPr lang="fr-FR" sz="2400" b="0" i="0" dirty="0" smtClean="0">
              <a:latin typeface="+mn-lt"/>
            </a:endParaRPr>
          </a:p>
          <a:p>
            <a:endParaRPr lang="fr-FR" sz="2400" b="0" i="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sz="2400" dirty="0" smtClean="0"/>
              <a:t>Le traitement chirurgical ne doit pas être retardé </a:t>
            </a:r>
          </a:p>
          <a:p>
            <a:pPr lvl="1"/>
            <a:r>
              <a:rPr lang="fr-FR" sz="2400" dirty="0" smtClean="0"/>
              <a:t>chez les sujets jeunes </a:t>
            </a:r>
          </a:p>
          <a:p>
            <a:pPr lvl="1"/>
            <a:r>
              <a:rPr lang="fr-FR" sz="2400" dirty="0" smtClean="0"/>
              <a:t>et devant toute forme évolutive. </a:t>
            </a:r>
          </a:p>
          <a:p>
            <a:endParaRPr lang="fr-FR" sz="2400" dirty="0" smtClean="0"/>
          </a:p>
          <a:p>
            <a:r>
              <a:rPr lang="fr-FR" sz="2400" dirty="0" smtClean="0"/>
              <a:t>Plus que l'âge, la sévérité de la maladie, le nombre de niveaux opérés et/ou le score fonctionnel </a:t>
            </a:r>
            <a:r>
              <a:rPr lang="fr-FR" sz="2400" dirty="0" err="1" smtClean="0"/>
              <a:t>pré-opératoire</a:t>
            </a:r>
            <a:r>
              <a:rPr lang="fr-FR" sz="2400" dirty="0" smtClean="0"/>
              <a:t> </a:t>
            </a:r>
          </a:p>
          <a:p>
            <a:pPr lvl="1">
              <a:buNone/>
            </a:pPr>
            <a:r>
              <a:rPr lang="fr-FR" sz="2400" i="1" dirty="0" err="1" smtClean="0">
                <a:sym typeface="Wingdings"/>
              </a:rPr>
              <a:t></a:t>
            </a:r>
            <a:r>
              <a:rPr lang="fr-FR" sz="2400" i="1" dirty="0" smtClean="0">
                <a:sym typeface="Wingdings"/>
              </a:rPr>
              <a:t> </a:t>
            </a:r>
            <a:r>
              <a:rPr lang="fr-FR" sz="2400" i="1" dirty="0" smtClean="0"/>
              <a:t>c'est la durée de l'évolution des symptômes qui influence le plus les résultats </a:t>
            </a:r>
            <a:r>
              <a:rPr lang="fr-FR" sz="1400" i="1" dirty="0" smtClean="0"/>
              <a:t>(</a:t>
            </a:r>
            <a:r>
              <a:rPr lang="en-GB" sz="1400" dirty="0" smtClean="0"/>
              <a:t>Holly LT, 2009</a:t>
            </a:r>
            <a:r>
              <a:rPr lang="fr-FR" sz="1400" i="1" dirty="0" smtClean="0"/>
              <a:t>) </a:t>
            </a:r>
          </a:p>
          <a:p>
            <a:pPr>
              <a:buNone/>
            </a:pPr>
            <a:endParaRPr lang="fr-FR"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11228</TotalTime>
  <Words>577</Words>
  <Application>Microsoft Office PowerPoint</Application>
  <PresentationFormat>Affichage à l'écran (4:3)</PresentationFormat>
  <Paragraphs>80</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Wingdings</vt:lpstr>
      <vt:lpstr>Thème Office</vt:lpstr>
      <vt:lpstr>Myéloscanner (IRM impossible ou contre-indiquée)  </vt:lpstr>
      <vt:lpstr>IRM exploration paraclinique de choix (Al-Mefty O 1988, Bell GR ,1992)</vt:lpstr>
      <vt:lpstr>Présentation PowerPoint</vt:lpstr>
      <vt:lpstr>Présentation PowerPoint</vt:lpstr>
      <vt:lpstr>Potentiels évoqués somesthésiques (PES)  </vt:lpstr>
      <vt:lpstr>     Potentiels évoqués moteurs (PEM)        étude des voies pyramidales  </vt:lpstr>
      <vt:lpstr>       TRAITEMENT   MÉDICAL   </vt:lpstr>
      <vt:lpstr>MEDICAL </vt:lpstr>
      <vt:lpstr>Présentation PowerPoint</vt:lpstr>
      <vt:lpstr>CHIRURGICAL </vt:lpstr>
      <vt:lpstr>Présentation PowerPoint</vt:lpstr>
      <vt:lpstr>1892 Victor Horsley cervical laminectomy for a patient with spondylotic myelopathy.  </vt:lpstr>
      <vt:lpstr>Présentation PowerPoint</vt:lpstr>
      <vt:lpstr>Présentation PowerPoint</vt:lpstr>
      <vt:lpstr>Complications du traitement chirurgical </vt:lpstr>
      <vt:lpstr>Présentation PowerPoint</vt:lpstr>
      <vt:lpstr>Cas clinique  </vt:lpstr>
      <vt:lpstr>Bilan  clinique</vt:lpstr>
    </vt:vector>
  </TitlesOfParts>
  <Company>SEL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MYÉLOPATHIE CERVICARTHROSIQUE     </dc:title>
  <dc:creator>Gilbert  DECHAMBENOIT</dc:creator>
  <cp:lastModifiedBy>CMGB</cp:lastModifiedBy>
  <cp:revision>190</cp:revision>
  <dcterms:created xsi:type="dcterms:W3CDTF">2015-05-21T18:05:26Z</dcterms:created>
  <dcterms:modified xsi:type="dcterms:W3CDTF">2015-11-11T15:42:30Z</dcterms:modified>
</cp:coreProperties>
</file>