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59" r:id="rId4"/>
    <p:sldId id="260" r:id="rId5"/>
    <p:sldId id="261" r:id="rId6"/>
    <p:sldId id="262" r:id="rId7"/>
    <p:sldId id="263" r:id="rId8"/>
    <p:sldId id="264" r:id="rId9"/>
    <p:sldId id="265" r:id="rId10"/>
    <p:sldId id="287" r:id="rId11"/>
    <p:sldId id="266" r:id="rId12"/>
    <p:sldId id="267" r:id="rId13"/>
    <p:sldId id="268" r:id="rId14"/>
    <p:sldId id="269" r:id="rId15"/>
    <p:sldId id="270" r:id="rId16"/>
    <p:sldId id="285" r:id="rId17"/>
    <p:sldId id="284" r:id="rId18"/>
    <p:sldId id="271" r:id="rId19"/>
    <p:sldId id="286" r:id="rId20"/>
    <p:sldId id="274" r:id="rId21"/>
    <p:sldId id="275" r:id="rId22"/>
    <p:sldId id="288"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21CDA-1205-4E99-8C78-FE446215A553}" type="datetimeFigureOut">
              <a:rPr lang="fr-FR" smtClean="0"/>
              <a:t>15/01/2013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B7D2C-EAA9-44F3-A3F6-34537F4F29BD}" type="slidenum">
              <a:rPr lang="fr-FR" smtClean="0"/>
              <a:t>‹N°›</a:t>
            </a:fld>
            <a:endParaRPr lang="fr-FR"/>
          </a:p>
        </p:txBody>
      </p:sp>
    </p:spTree>
    <p:extLst>
      <p:ext uri="{BB962C8B-B14F-4D97-AF65-F5344CB8AC3E}">
        <p14:creationId xmlns:p14="http://schemas.microsoft.com/office/powerpoint/2010/main" val="234517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1B7D2C-EAA9-44F3-A3F6-34537F4F29BD}" type="slidenum">
              <a:rPr lang="fr-FR" smtClean="0"/>
              <a:t>1</a:t>
            </a:fld>
            <a:endParaRPr lang="fr-FR"/>
          </a:p>
        </p:txBody>
      </p:sp>
    </p:spTree>
    <p:extLst>
      <p:ext uri="{BB962C8B-B14F-4D97-AF65-F5344CB8AC3E}">
        <p14:creationId xmlns:p14="http://schemas.microsoft.com/office/powerpoint/2010/main" val="236955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F274D317-CD71-4CCC-9DD4-1F9B06D72C5E}" type="datetimeFigureOut">
              <a:rPr lang="fr-FR" smtClean="0"/>
              <a:t>15/01/2013</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C3FABA0A-560A-4EFC-80EA-A313F104AC03}"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F274D317-CD71-4CCC-9DD4-1F9B06D72C5E}" type="datetimeFigureOut">
              <a:rPr lang="fr-FR" smtClean="0"/>
              <a:t>15/01/2013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FABA0A-560A-4EFC-80EA-A313F104AC0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F274D317-CD71-4CCC-9DD4-1F9B06D72C5E}" type="datetimeFigureOut">
              <a:rPr lang="fr-FR" smtClean="0"/>
              <a:t>15/01/2013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FABA0A-560A-4EFC-80EA-A313F104AC0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F274D317-CD71-4CCC-9DD4-1F9B06D72C5E}" type="datetimeFigureOut">
              <a:rPr lang="fr-FR" smtClean="0"/>
              <a:t>15/01/2013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FABA0A-560A-4EFC-80EA-A313F104AC0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F274D317-CD71-4CCC-9DD4-1F9B06D72C5E}" type="datetimeFigureOut">
              <a:rPr lang="fr-FR" smtClean="0"/>
              <a:t>15/01/2013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FABA0A-560A-4EFC-80EA-A313F104AC03}"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F274D317-CD71-4CCC-9DD4-1F9B06D72C5E}" type="datetimeFigureOut">
              <a:rPr lang="fr-FR" smtClean="0"/>
              <a:t>15/01/2013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FABA0A-560A-4EFC-80EA-A313F104AC0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F274D317-CD71-4CCC-9DD4-1F9B06D72C5E}" type="datetimeFigureOut">
              <a:rPr lang="fr-FR" smtClean="0"/>
              <a:t>15/01/2013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3FABA0A-560A-4EFC-80EA-A313F104AC0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F274D317-CD71-4CCC-9DD4-1F9B06D72C5E}" type="datetimeFigureOut">
              <a:rPr lang="fr-FR" smtClean="0"/>
              <a:t>15/01/2013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3FABA0A-560A-4EFC-80EA-A313F104AC0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4D317-CD71-4CCC-9DD4-1F9B06D72C5E}" type="datetimeFigureOut">
              <a:rPr lang="fr-FR" smtClean="0"/>
              <a:t>15/01/2013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3FABA0A-560A-4EFC-80EA-A313F104AC0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F274D317-CD71-4CCC-9DD4-1F9B06D72C5E}" type="datetimeFigureOut">
              <a:rPr lang="fr-FR" smtClean="0"/>
              <a:t>15/01/2013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FABA0A-560A-4EFC-80EA-A313F104AC03}"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F274D317-CD71-4CCC-9DD4-1F9B06D72C5E}" type="datetimeFigureOut">
              <a:rPr lang="fr-FR" smtClean="0"/>
              <a:t>15/01/2013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C3FABA0A-560A-4EFC-80EA-A313F104AC03}"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274D317-CD71-4CCC-9DD4-1F9B06D72C5E}" type="datetimeFigureOut">
              <a:rPr lang="fr-FR" smtClean="0"/>
              <a:t>15/01/2013</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FABA0A-560A-4EFC-80EA-A313F104AC03}"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acces.ens-lyon.fr/acces/formation/formations/formavie/formavie-2010/images-formavie-2010/Tassement_vert.jpg/view"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www.rhumatismes.net/index.php?id_q=150" TargetMode="External"/><Relationship Id="rId5" Type="http://schemas.openxmlformats.org/officeDocument/2006/relationships/image" Target="../media/image10.jpeg"/><Relationship Id="rId4" Type="http://schemas.openxmlformats.org/officeDocument/2006/relationships/hyperlink" Target="http://www.google.fr/search?tbnid=-EwmkWepuaYB0M:&amp;tbnh=142&amp;tbnw=103&amp;hl=fr&amp;client=firefox-a&amp;hs=tMd&amp;sa=X&amp;tbo=d&amp;rls=org.mozilla:fr:official&amp;biw=1600&amp;bih=752&amp;imgrefurl=http://www.rhumatismes.net/index.php?id_q=150&amp;imgurl=http://www.rhumatismes.net/medias/388.jpg&amp;w=246&amp;h=365&amp;sig=106763261570699225901&amp;tbm=isch"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ascicules.fr/image-medicale-radiographie-rachis-tassement-vertebral-115.html"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entrez/utils/fref.fcgi?PrId=3048&amp;itool=AbstractPlus-def&amp;uid=16301186&amp;db=pubmed&amp;url=http://linkinghub.elsevier.com/retrieve/pii/S1521-6942(05)00085-9" TargetMode="Externa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OSTÉOPOROSE</a:t>
            </a:r>
          </a:p>
        </p:txBody>
      </p:sp>
      <p:sp>
        <p:nvSpPr>
          <p:cNvPr id="3" name="Sous-titre 2"/>
          <p:cNvSpPr>
            <a:spLocks noGrp="1"/>
          </p:cNvSpPr>
          <p:nvPr>
            <p:ph type="subTitle" idx="1"/>
          </p:nvPr>
        </p:nvSpPr>
        <p:spPr/>
        <p:txBody>
          <a:bodyPr/>
          <a:lstStyle/>
          <a:p>
            <a:r>
              <a:rPr lang="fr-FR" dirty="0" smtClean="0"/>
              <a:t> Boulogne le 17/01/2013</a:t>
            </a:r>
            <a:endParaRPr lang="fr-FR" dirty="0"/>
          </a:p>
        </p:txBody>
      </p:sp>
    </p:spTree>
    <p:extLst>
      <p:ext uri="{BB962C8B-B14F-4D97-AF65-F5344CB8AC3E}">
        <p14:creationId xmlns:p14="http://schemas.microsoft.com/office/powerpoint/2010/main" val="2667374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Ostéoporose masculine</a:t>
            </a:r>
            <a:endParaRPr lang="fr-FR" dirty="0"/>
          </a:p>
        </p:txBody>
      </p:sp>
      <p:sp>
        <p:nvSpPr>
          <p:cNvPr id="3" name="Espace réservé du contenu 2"/>
          <p:cNvSpPr>
            <a:spLocks noGrp="1"/>
          </p:cNvSpPr>
          <p:nvPr>
            <p:ph idx="1"/>
          </p:nvPr>
        </p:nvSpPr>
        <p:spPr>
          <a:xfrm>
            <a:off x="611560" y="2204864"/>
            <a:ext cx="8075240" cy="4119736"/>
          </a:xfrm>
        </p:spPr>
        <p:txBody>
          <a:bodyPr/>
          <a:lstStyle/>
          <a:p>
            <a:r>
              <a:rPr lang="fr-FR" dirty="0" smtClean="0"/>
              <a:t>¼ des ostéoporoses féminines</a:t>
            </a:r>
          </a:p>
          <a:p>
            <a:endParaRPr lang="fr-FR" dirty="0"/>
          </a:p>
          <a:p>
            <a:r>
              <a:rPr lang="fr-FR" dirty="0" smtClean="0">
                <a:solidFill>
                  <a:srgbClr val="C00000"/>
                </a:solidFill>
              </a:rPr>
              <a:t>Mais 50 % d’ostéoporose secondaire</a:t>
            </a:r>
          </a:p>
          <a:p>
            <a:endParaRPr lang="fr-FR" dirty="0"/>
          </a:p>
          <a:p>
            <a:r>
              <a:rPr lang="fr-FR" dirty="0" smtClean="0"/>
              <a:t>Corticothérapie au long cours</a:t>
            </a:r>
          </a:p>
          <a:p>
            <a:r>
              <a:rPr lang="fr-FR" dirty="0" smtClean="0"/>
              <a:t>Hypogonadisme      (Tt néo prostate)</a:t>
            </a:r>
          </a:p>
          <a:p>
            <a:r>
              <a:rPr lang="fr-FR" dirty="0" smtClean="0"/>
              <a:t>Alcool/tabac avec maladies hépato-digestives </a:t>
            </a:r>
            <a:endParaRPr lang="fr-FR" dirty="0"/>
          </a:p>
        </p:txBody>
      </p:sp>
    </p:spTree>
    <p:extLst>
      <p:ext uri="{BB962C8B-B14F-4D97-AF65-F5344CB8AC3E}">
        <p14:creationId xmlns:p14="http://schemas.microsoft.com/office/powerpoint/2010/main" val="28585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35846"/>
            <a:ext cx="4572000" cy="6186309"/>
          </a:xfrm>
          <a:prstGeom prst="rect">
            <a:avLst/>
          </a:prstGeom>
        </p:spPr>
        <p:txBody>
          <a:bodyPr>
            <a:spAutoFit/>
          </a:bodyPr>
          <a:lstStyle/>
          <a:p>
            <a:pPr algn="just">
              <a:buClr>
                <a:srgbClr val="339966"/>
              </a:buClr>
              <a:buFontTx/>
              <a:buChar char="•"/>
            </a:pPr>
            <a:endParaRPr lang="fr-FR" dirty="0" smtClean="0">
              <a:solidFill>
                <a:srgbClr val="FF99CB"/>
              </a:solidFill>
            </a:endParaRPr>
          </a:p>
          <a:p>
            <a:pPr algn="just">
              <a:buClr>
                <a:srgbClr val="339966"/>
              </a:buClr>
              <a:buFontTx/>
              <a:buChar char="•"/>
            </a:pPr>
            <a:endParaRPr lang="fr-FR" dirty="0" smtClean="0">
              <a:solidFill>
                <a:srgbClr val="FF99CB"/>
              </a:solidFill>
            </a:endParaRPr>
          </a:p>
          <a:p>
            <a:pPr algn="just">
              <a:buClr>
                <a:srgbClr val="339966"/>
              </a:buClr>
              <a:buFontTx/>
              <a:buChar char="•"/>
            </a:pPr>
            <a:endParaRPr lang="fr-FR" dirty="0" smtClean="0">
              <a:solidFill>
                <a:srgbClr val="FF99CB"/>
              </a:solidFill>
            </a:endParaRPr>
          </a:p>
          <a:p>
            <a:pPr algn="just">
              <a:buClr>
                <a:srgbClr val="339966"/>
              </a:buClr>
              <a:buFontTx/>
              <a:buChar char="•"/>
            </a:pPr>
            <a:r>
              <a:rPr lang="fr-FR" dirty="0" smtClean="0">
                <a:solidFill>
                  <a:srgbClr val="FF99CB"/>
                </a:solidFill>
              </a:rPr>
              <a:t> </a:t>
            </a:r>
            <a:r>
              <a:rPr lang="fr-FR" b="1" dirty="0" smtClean="0">
                <a:solidFill>
                  <a:schemeClr val="accent2"/>
                </a:solidFill>
              </a:rPr>
              <a:t>La </a:t>
            </a:r>
            <a:r>
              <a:rPr lang="fr-FR" b="1" dirty="0" err="1" smtClean="0">
                <a:solidFill>
                  <a:schemeClr val="accent2"/>
                </a:solidFill>
              </a:rPr>
              <a:t>densitométrie</a:t>
            </a:r>
            <a:r>
              <a:rPr lang="fr-FR" b="1" dirty="0" smtClean="0">
                <a:solidFill>
                  <a:schemeClr val="accent2"/>
                </a:solidFill>
              </a:rPr>
              <a:t> par </a:t>
            </a:r>
            <a:r>
              <a:rPr lang="fr-FR" b="1" dirty="0" err="1" smtClean="0">
                <a:solidFill>
                  <a:schemeClr val="accent2"/>
                </a:solidFill>
              </a:rPr>
              <a:t>absorptiométrie</a:t>
            </a:r>
            <a:r>
              <a:rPr lang="fr-FR" b="1" dirty="0" smtClean="0">
                <a:solidFill>
                  <a:schemeClr val="accent2"/>
                </a:solidFill>
              </a:rPr>
              <a:t> </a:t>
            </a:r>
            <a:r>
              <a:rPr lang="fr-FR" b="1" dirty="0" err="1" smtClean="0">
                <a:solidFill>
                  <a:schemeClr val="accent2"/>
                </a:solidFill>
              </a:rPr>
              <a:t>biphotonique</a:t>
            </a:r>
            <a:r>
              <a:rPr lang="fr-FR" b="1" dirty="0" smtClean="0">
                <a:solidFill>
                  <a:schemeClr val="accent2"/>
                </a:solidFill>
              </a:rPr>
              <a:t> aux rayons X</a:t>
            </a:r>
            <a:r>
              <a:rPr lang="fr-FR" dirty="0" smtClean="0">
                <a:solidFill>
                  <a:schemeClr val="bg1"/>
                </a:solidFill>
              </a:rPr>
              <a:t> </a:t>
            </a:r>
            <a:r>
              <a:rPr lang="fr-FR" dirty="0" smtClean="0">
                <a:solidFill>
                  <a:schemeClr val="accent2"/>
                </a:solidFill>
              </a:rPr>
              <a:t>est la technique de référence pour estimer la résistance osseuse par la mesure du contenu minéral osseux </a:t>
            </a:r>
            <a:r>
              <a:rPr lang="fr-FR" baseline="30000" dirty="0" smtClean="0">
                <a:solidFill>
                  <a:schemeClr val="accent2"/>
                </a:solidFill>
              </a:rPr>
              <a:t>1</a:t>
            </a:r>
            <a:r>
              <a:rPr lang="fr-FR" dirty="0" smtClean="0">
                <a:solidFill>
                  <a:schemeClr val="accent2"/>
                </a:solidFill>
              </a:rPr>
              <a:t> </a:t>
            </a:r>
          </a:p>
          <a:p>
            <a:pPr algn="just">
              <a:buClr>
                <a:srgbClr val="339966"/>
              </a:buClr>
            </a:pPr>
            <a:endParaRPr lang="fr-FR" dirty="0" smtClean="0">
              <a:solidFill>
                <a:schemeClr val="accent2"/>
              </a:solidFill>
            </a:endParaRPr>
          </a:p>
          <a:p>
            <a:pPr algn="just">
              <a:buClr>
                <a:srgbClr val="339966"/>
              </a:buClr>
            </a:pPr>
            <a:endParaRPr lang="fr-FR" dirty="0" smtClean="0">
              <a:solidFill>
                <a:schemeClr val="accent2"/>
              </a:solidFill>
            </a:endParaRPr>
          </a:p>
          <a:p>
            <a:pPr algn="just">
              <a:buClr>
                <a:srgbClr val="339966"/>
              </a:buClr>
              <a:buSzPct val="110000"/>
              <a:buFontTx/>
              <a:buChar char="•"/>
            </a:pPr>
            <a:r>
              <a:rPr lang="fr-FR" dirty="0" smtClean="0">
                <a:solidFill>
                  <a:schemeClr val="accent2"/>
                </a:solidFill>
              </a:rPr>
              <a:t> Il est recommandé de réaliser la mesure de la DMO sur 2 sites : le rachis lombaire et l’extrémité supérieure du fémur </a:t>
            </a:r>
            <a:r>
              <a:rPr lang="fr-FR" baseline="30000" dirty="0" smtClean="0">
                <a:solidFill>
                  <a:schemeClr val="accent2"/>
                </a:solidFill>
              </a:rPr>
              <a:t>1</a:t>
            </a:r>
          </a:p>
          <a:p>
            <a:pPr algn="just"/>
            <a:endParaRPr lang="fr-FR" baseline="30000" dirty="0" smtClean="0">
              <a:solidFill>
                <a:schemeClr val="accent2"/>
              </a:solidFill>
            </a:endParaRPr>
          </a:p>
          <a:p>
            <a:pPr algn="just"/>
            <a:endParaRPr lang="fr-FR" baseline="30000" dirty="0" smtClean="0">
              <a:solidFill>
                <a:schemeClr val="accent2"/>
              </a:solidFill>
            </a:endParaRPr>
          </a:p>
          <a:p>
            <a:pPr algn="just"/>
            <a:endParaRPr lang="fr-FR" baseline="30000" dirty="0" smtClean="0">
              <a:solidFill>
                <a:schemeClr val="accent2"/>
              </a:solidFill>
            </a:endParaRPr>
          </a:p>
          <a:p>
            <a:pPr algn="just"/>
            <a:endParaRPr lang="fr-FR" baseline="30000" dirty="0" smtClean="0">
              <a:solidFill>
                <a:schemeClr val="accent2"/>
              </a:solidFill>
            </a:endParaRPr>
          </a:p>
          <a:p>
            <a:pPr algn="just"/>
            <a:endParaRPr lang="fr-FR" baseline="30000" dirty="0" smtClean="0">
              <a:solidFill>
                <a:schemeClr val="accent2"/>
              </a:solidFill>
            </a:endParaRPr>
          </a:p>
          <a:p>
            <a:pPr algn="just"/>
            <a:endParaRPr lang="fr-FR" baseline="30000" dirty="0" smtClean="0">
              <a:solidFill>
                <a:schemeClr val="accent2"/>
              </a:solidFill>
            </a:endParaRPr>
          </a:p>
          <a:p>
            <a:pPr algn="just">
              <a:buClr>
                <a:srgbClr val="339966"/>
              </a:buClr>
              <a:buFontTx/>
              <a:buChar char="•"/>
            </a:pPr>
            <a:r>
              <a:rPr lang="fr-FR" dirty="0" smtClean="0">
                <a:solidFill>
                  <a:srgbClr val="FF99CB"/>
                </a:solidFill>
              </a:rPr>
              <a:t> </a:t>
            </a:r>
            <a:r>
              <a:rPr lang="fr-FR" b="1" dirty="0" smtClean="0">
                <a:solidFill>
                  <a:schemeClr val="accent2"/>
                </a:solidFill>
              </a:rPr>
              <a:t>Expression du</a:t>
            </a:r>
            <a:r>
              <a:rPr lang="fr-FR" dirty="0" smtClean="0">
                <a:solidFill>
                  <a:schemeClr val="accent2"/>
                </a:solidFill>
              </a:rPr>
              <a:t> </a:t>
            </a:r>
            <a:r>
              <a:rPr lang="fr-FR" b="1" dirty="0" smtClean="0">
                <a:solidFill>
                  <a:schemeClr val="accent2"/>
                </a:solidFill>
              </a:rPr>
              <a:t>T-score</a:t>
            </a:r>
            <a:r>
              <a:rPr lang="fr-FR" dirty="0" smtClean="0">
                <a:solidFill>
                  <a:schemeClr val="bg1"/>
                </a:solidFill>
              </a:rPr>
              <a:t> </a:t>
            </a:r>
            <a:r>
              <a:rPr lang="fr-FR" dirty="0" smtClean="0">
                <a:solidFill>
                  <a:schemeClr val="accent2"/>
                </a:solidFill>
              </a:rPr>
              <a:t>: écart (nombre d’écart type) entre la DMO mesurée et la DMO théorique de l’adulte jeune de même sexe, au même site osseux </a:t>
            </a:r>
            <a:r>
              <a:rPr lang="fr-FR" baseline="30000" dirty="0" smtClean="0">
                <a:solidFill>
                  <a:schemeClr val="accent2"/>
                </a:solidFill>
              </a:rPr>
              <a:t>2</a:t>
            </a:r>
          </a:p>
          <a:p>
            <a:pPr>
              <a:buClr>
                <a:srgbClr val="33CCFF"/>
              </a:buClr>
            </a:pPr>
            <a:endParaRPr lang="fr-FR" dirty="0" smtClean="0">
              <a:solidFill>
                <a:schemeClr val="accent2"/>
              </a:solidFill>
            </a:endParaRPr>
          </a:p>
          <a:p>
            <a:r>
              <a:rPr lang="fr-FR" dirty="0" smtClean="0">
                <a:solidFill>
                  <a:schemeClr val="accent2"/>
                </a:solidFill>
              </a:rPr>
              <a:t> 	</a:t>
            </a:r>
            <a:endParaRPr lang="fr-FR" dirty="0">
              <a:solidFill>
                <a:schemeClr val="accent2"/>
              </a:solidFill>
            </a:endParaRPr>
          </a:p>
        </p:txBody>
      </p:sp>
    </p:spTree>
    <p:extLst>
      <p:ext uri="{BB962C8B-B14F-4D97-AF65-F5344CB8AC3E}">
        <p14:creationId xmlns:p14="http://schemas.microsoft.com/office/powerpoint/2010/main" val="1628590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Rachis b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321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Femur b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138"/>
            <a:ext cx="9144000" cy="626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252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55650" y="193675"/>
            <a:ext cx="5761038" cy="396875"/>
          </a:xfrm>
          <a:prstGeom prst="rect">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SzPts val="1800"/>
              <a:buFont typeface="Arial" charset="0"/>
              <a:buNone/>
            </a:pPr>
            <a:r>
              <a:rPr lang="fr-FR" sz="2000" b="1">
                <a:solidFill>
                  <a:schemeClr val="accent2"/>
                </a:solidFill>
              </a:rPr>
              <a:t>Remboursement de la DMO : conditions</a:t>
            </a:r>
            <a:r>
              <a:rPr lang="fr-FR" sz="2000" b="1" baseline="30000">
                <a:solidFill>
                  <a:schemeClr val="accent2"/>
                </a:solidFill>
              </a:rPr>
              <a:t> 1,2</a:t>
            </a:r>
          </a:p>
        </p:txBody>
      </p:sp>
      <p:sp>
        <p:nvSpPr>
          <p:cNvPr id="3" name="Text Box 6"/>
          <p:cNvSpPr txBox="1">
            <a:spLocks noChangeArrowheads="1"/>
          </p:cNvSpPr>
          <p:nvPr/>
        </p:nvSpPr>
        <p:spPr bwMode="auto">
          <a:xfrm>
            <a:off x="246063" y="6580188"/>
            <a:ext cx="277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1"/>
                </a:solidFill>
                <a:latin typeface="Arial Narrow" pitchFamily="34" charset="0"/>
              </a:rPr>
              <a:t>23</a:t>
            </a:r>
          </a:p>
        </p:txBody>
      </p:sp>
      <p:sp>
        <p:nvSpPr>
          <p:cNvPr id="4" name="Rectangle 25"/>
          <p:cNvSpPr>
            <a:spLocks noChangeArrowheads="1"/>
          </p:cNvSpPr>
          <p:nvPr/>
        </p:nvSpPr>
        <p:spPr bwMode="auto">
          <a:xfrm>
            <a:off x="898525" y="652463"/>
            <a:ext cx="82454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700" b="1">
                <a:solidFill>
                  <a:schemeClr val="accent2"/>
                </a:solidFill>
              </a:rPr>
              <a:t>Depuis le 1er juillet 2006, l’Assurance Maladie prend en charge sur prescription médicale et pour les patients à risques l’examen de dépistage de l’ostéoporose à 70 % sur la base de 39,96 euros</a:t>
            </a:r>
            <a:endParaRPr lang="fr-FR" sz="1700" b="1" baseline="30000">
              <a:solidFill>
                <a:schemeClr val="accent2"/>
              </a:solidFill>
            </a:endParaRPr>
          </a:p>
        </p:txBody>
      </p:sp>
      <p:sp>
        <p:nvSpPr>
          <p:cNvPr id="5" name="Rectangle 26"/>
          <p:cNvSpPr>
            <a:spLocks noChangeArrowheads="1"/>
          </p:cNvSpPr>
          <p:nvPr/>
        </p:nvSpPr>
        <p:spPr bwMode="auto">
          <a:xfrm>
            <a:off x="942975" y="1524000"/>
            <a:ext cx="80930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339966"/>
              </a:buClr>
              <a:buFontTx/>
              <a:buChar char="•"/>
            </a:pPr>
            <a:r>
              <a:rPr lang="fr-FR" sz="1600" b="1">
                <a:solidFill>
                  <a:srgbClr val="FF99CB"/>
                </a:solidFill>
              </a:rPr>
              <a:t> </a:t>
            </a:r>
            <a:r>
              <a:rPr lang="fr-FR" sz="1600" b="1">
                <a:solidFill>
                  <a:schemeClr val="accent2"/>
                </a:solidFill>
              </a:rPr>
              <a:t>Indications</a:t>
            </a:r>
          </a:p>
          <a:p>
            <a:pPr>
              <a:buClr>
                <a:srgbClr val="33CCFF"/>
              </a:buClr>
            </a:pPr>
            <a:r>
              <a:rPr lang="fr-FR" sz="1500" b="1">
                <a:solidFill>
                  <a:srgbClr val="FF0000"/>
                </a:solidFill>
              </a:rPr>
              <a:t>Pour chacune de ces indications, l’ostéodensitométrie n’est indiquée que si le résultat de l’examen peut, </a:t>
            </a:r>
            <a:r>
              <a:rPr lang="fr-FR" sz="1500" b="1" i="1">
                <a:solidFill>
                  <a:srgbClr val="FF0000"/>
                </a:solidFill>
              </a:rPr>
              <a:t>a priori</a:t>
            </a:r>
            <a:r>
              <a:rPr lang="fr-FR" sz="1500" b="1">
                <a:solidFill>
                  <a:srgbClr val="FF0000"/>
                </a:solidFill>
              </a:rPr>
              <a:t>, conduire à une modification de la prise en charge thérapeutique du patient</a:t>
            </a:r>
            <a:endParaRPr lang="fr-FR" sz="1700" b="1">
              <a:solidFill>
                <a:srgbClr val="FF0000"/>
              </a:solidFill>
            </a:endParaRPr>
          </a:p>
          <a:p>
            <a:pPr>
              <a:buClr>
                <a:srgbClr val="33CCFF"/>
              </a:buClr>
              <a:buFontTx/>
              <a:buChar char="•"/>
            </a:pPr>
            <a:endParaRPr lang="fr-FR" sz="1400" b="1">
              <a:solidFill>
                <a:schemeClr val="accent2"/>
              </a:solidFill>
            </a:endParaRPr>
          </a:p>
          <a:p>
            <a:pPr>
              <a:buClr>
                <a:srgbClr val="339966"/>
              </a:buClr>
              <a:buFontTx/>
              <a:buChar char="•"/>
            </a:pPr>
            <a:r>
              <a:rPr lang="fr-FR" sz="1600">
                <a:solidFill>
                  <a:srgbClr val="FF99CB"/>
                </a:solidFill>
              </a:rPr>
              <a:t> </a:t>
            </a:r>
            <a:r>
              <a:rPr lang="fr-FR" sz="1600" b="1">
                <a:solidFill>
                  <a:schemeClr val="accent2"/>
                </a:solidFill>
              </a:rPr>
              <a:t>Pour un premier examen</a:t>
            </a:r>
            <a:r>
              <a:rPr lang="fr-FR" sz="1600" b="1"/>
              <a:t> </a:t>
            </a:r>
            <a:br>
              <a:rPr lang="fr-FR" sz="1600" b="1"/>
            </a:br>
            <a:endParaRPr lang="fr-FR" sz="500"/>
          </a:p>
          <a:p>
            <a:r>
              <a:rPr lang="fr-FR" sz="1500" b="1" i="1">
                <a:solidFill>
                  <a:srgbClr val="339966"/>
                </a:solidFill>
              </a:rPr>
              <a:t>Dans la population générale, quels que soient l’âge et le sexe</a:t>
            </a:r>
            <a:r>
              <a:rPr lang="fr-FR" sz="1500" b="1" i="1">
                <a:solidFill>
                  <a:srgbClr val="FFDB45"/>
                </a:solidFill>
              </a:rPr>
              <a:t/>
            </a:r>
            <a:br>
              <a:rPr lang="fr-FR" sz="1500" b="1" i="1">
                <a:solidFill>
                  <a:srgbClr val="FFDB45"/>
                </a:solidFill>
              </a:rPr>
            </a:br>
            <a:endParaRPr lang="fr-FR" sz="300">
              <a:solidFill>
                <a:schemeClr val="accent2"/>
              </a:solidFill>
            </a:endParaRPr>
          </a:p>
          <a:p>
            <a:pPr>
              <a:buFontTx/>
              <a:buChar char="•"/>
            </a:pPr>
            <a:r>
              <a:rPr lang="fr-FR" sz="1500">
                <a:solidFill>
                  <a:schemeClr val="accent2"/>
                </a:solidFill>
              </a:rPr>
              <a:t> en cas de pathologie ou traitement potentiellement inducteur d’ostéoporose</a:t>
            </a:r>
            <a:r>
              <a:rPr lang="fr-FR">
                <a:solidFill>
                  <a:schemeClr val="accent2"/>
                </a:solidFill>
              </a:rPr>
              <a:t> </a:t>
            </a:r>
            <a:endParaRPr lang="fr-FR" sz="1500">
              <a:solidFill>
                <a:schemeClr val="accent2"/>
              </a:solidFill>
            </a:endParaRPr>
          </a:p>
          <a:p>
            <a:pPr lvl="1"/>
            <a:r>
              <a:rPr lang="fr-FR" sz="1400">
                <a:solidFill>
                  <a:schemeClr val="accent2"/>
                </a:solidFill>
              </a:rPr>
              <a:t>- lors d’une corticothérapie systémique (de préférence au début) prescrite pour une durée   d’au moins 3 mois consécutifs, à une dose </a:t>
            </a:r>
            <a:r>
              <a:rPr lang="en-US" sz="1400">
                <a:solidFill>
                  <a:schemeClr val="accent2"/>
                </a:solidFill>
                <a:cs typeface="Arial" charset="0"/>
              </a:rPr>
              <a:t>&gt; </a:t>
            </a:r>
            <a:r>
              <a:rPr lang="fr-FR" sz="1400">
                <a:solidFill>
                  <a:schemeClr val="accent2"/>
                </a:solidFill>
              </a:rPr>
              <a:t>7,5 mg/j d’équivalent prednisone</a:t>
            </a:r>
          </a:p>
          <a:p>
            <a:pPr lvl="1">
              <a:buFontTx/>
              <a:buChar char="-"/>
            </a:pPr>
            <a:r>
              <a:rPr lang="fr-FR" sz="1400">
                <a:solidFill>
                  <a:schemeClr val="accent2"/>
                </a:solidFill>
              </a:rPr>
              <a:t>antécédent documenté de pathologie ou de traitement potentiellement inducteur d’ostéoporose : hypogonadisme prolongé (incluant l’androgénoprivation chirurgicale </a:t>
            </a:r>
            <a:r>
              <a:rPr lang="fr-FR" sz="1400">
                <a:solidFill>
                  <a:schemeClr val="accent2"/>
                </a:solidFill>
                <a:sym typeface="Symbol" pitchFamily="18" charset="2"/>
              </a:rPr>
              <a:t>orchidectomie </a:t>
            </a:r>
            <a:r>
              <a:rPr lang="fr-FR" sz="1400">
                <a:solidFill>
                  <a:schemeClr val="accent2"/>
                </a:solidFill>
              </a:rPr>
              <a:t>ou médicamenteuse </a:t>
            </a:r>
            <a:r>
              <a:rPr lang="fr-FR" sz="1400">
                <a:solidFill>
                  <a:schemeClr val="accent2"/>
                </a:solidFill>
                <a:sym typeface="Symbol" pitchFamily="18" charset="2"/>
              </a:rPr>
              <a:t>traitement prolongé par un analogue de la Gn-Rh</a:t>
            </a:r>
            <a:r>
              <a:rPr lang="fr-FR" sz="1400">
                <a:solidFill>
                  <a:schemeClr val="accent2"/>
                </a:solidFill>
              </a:rPr>
              <a:t>), hyperthyroïdie évolutive non traitée, hypercorticisme, hyperparathyroïdie primitive et ostéogenèse imparfaite</a:t>
            </a:r>
          </a:p>
          <a:p>
            <a:pPr lvl="1">
              <a:buFontTx/>
              <a:buChar char="-"/>
            </a:pPr>
            <a:endParaRPr lang="fr-FR" sz="500">
              <a:solidFill>
                <a:schemeClr val="accent2"/>
              </a:solidFill>
            </a:endParaRPr>
          </a:p>
          <a:p>
            <a:pPr>
              <a:buFontTx/>
              <a:buChar char="•"/>
            </a:pPr>
            <a:r>
              <a:rPr lang="fr-FR" sz="1500">
                <a:solidFill>
                  <a:schemeClr val="accent2"/>
                </a:solidFill>
              </a:rPr>
              <a:t> en cas de signes d’ostéoporose </a:t>
            </a:r>
          </a:p>
          <a:p>
            <a:pPr lvl="1">
              <a:buFontTx/>
              <a:buChar char="-"/>
            </a:pPr>
            <a:r>
              <a:rPr lang="fr-FR" sz="1400">
                <a:solidFill>
                  <a:schemeClr val="accent2"/>
                </a:solidFill>
              </a:rPr>
              <a:t> découverte ou confirmation radiologique d’une fracture vertébrale (déformation du corps vertébral) sans contexte traumatique ni tumoral évident</a:t>
            </a:r>
          </a:p>
          <a:p>
            <a:pPr lvl="1">
              <a:buFontTx/>
              <a:buChar char="-"/>
            </a:pPr>
            <a:r>
              <a:rPr lang="fr-FR" sz="1400">
                <a:solidFill>
                  <a:schemeClr val="accent2"/>
                </a:solidFill>
              </a:rPr>
              <a:t> antécédent personnel de fracture périphérique survenue sans traumatisme majeur </a:t>
            </a:r>
            <a:br>
              <a:rPr lang="fr-FR" sz="1400">
                <a:solidFill>
                  <a:schemeClr val="accent2"/>
                </a:solidFill>
              </a:rPr>
            </a:br>
            <a:r>
              <a:rPr lang="fr-FR" sz="1400">
                <a:solidFill>
                  <a:schemeClr val="accent2"/>
                </a:solidFill>
              </a:rPr>
              <a:t>(sont exclues les fractures du crâne, des orteils, des doigts, du rachis cervical)</a:t>
            </a:r>
          </a:p>
          <a:p>
            <a:pPr lvl="1">
              <a:buFontTx/>
              <a:buChar char="-"/>
            </a:pPr>
            <a:endParaRPr lang="fr-FR" sz="1400">
              <a:solidFill>
                <a:schemeClr val="accent2"/>
              </a:solidFill>
            </a:endParaRPr>
          </a:p>
        </p:txBody>
      </p:sp>
      <p:sp>
        <p:nvSpPr>
          <p:cNvPr id="6" name="Rectangle 27"/>
          <p:cNvSpPr>
            <a:spLocks noChangeArrowheads="1"/>
          </p:cNvSpPr>
          <p:nvPr/>
        </p:nvSpPr>
        <p:spPr bwMode="auto">
          <a:xfrm>
            <a:off x="890588" y="6407150"/>
            <a:ext cx="80645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fr-FR" sz="800">
                <a:solidFill>
                  <a:schemeClr val="bg2"/>
                </a:solidFill>
                <a:latin typeface="Arial Narrow" pitchFamily="34" charset="0"/>
              </a:rPr>
              <a:t>1. L’ostéodensitométrie. http://www.ameli.fr/professionnels-de-sante/medecins/vous-former-et-vous-informer/prevention-prise-en-charge-par-l-assurance-maladie/l-osteodensitometrie.php?page=print</a:t>
            </a:r>
          </a:p>
          <a:p>
            <a:pPr marL="342900" indent="-342900"/>
            <a:r>
              <a:rPr lang="fr-FR" sz="800">
                <a:solidFill>
                  <a:schemeClr val="bg2"/>
                </a:solidFill>
                <a:latin typeface="Arial Narrow" pitchFamily="34" charset="0"/>
              </a:rPr>
              <a:t>2. Journal officiel de la république française du 30 juin 2006. Ministère de la santé et des solidarités. Décision du 29 juin 2006 de l’Union nationale des caisses d’assurance maladie relative à la liste des actes </a:t>
            </a:r>
          </a:p>
          <a:p>
            <a:pPr marL="342900" indent="-342900"/>
            <a:r>
              <a:rPr lang="fr-FR" sz="800">
                <a:solidFill>
                  <a:schemeClr val="bg2"/>
                </a:solidFill>
                <a:latin typeface="Arial Narrow" pitchFamily="34" charset="0"/>
              </a:rPr>
              <a:t>et prestations pris en charge par l’assurance maladie. </a:t>
            </a:r>
          </a:p>
        </p:txBody>
      </p:sp>
    </p:spTree>
    <p:extLst>
      <p:ext uri="{BB962C8B-B14F-4D97-AF65-F5344CB8AC3E}">
        <p14:creationId xmlns:p14="http://schemas.microsoft.com/office/powerpoint/2010/main" val="4265829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Quel bilan Biologique</a:t>
            </a:r>
            <a:endParaRPr lang="fr-FR"/>
          </a:p>
        </p:txBody>
      </p:sp>
      <p:sp>
        <p:nvSpPr>
          <p:cNvPr id="3" name="Espace réservé du contenu 2"/>
          <p:cNvSpPr txBox="1">
            <a:spLocks/>
          </p:cNvSpPr>
          <p:nvPr/>
        </p:nvSpPr>
        <p:spPr>
          <a:xfrm>
            <a:off x="457200" y="1935163"/>
            <a:ext cx="8229600" cy="4389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mtClean="0">
                <a:solidFill>
                  <a:srgbClr val="FF0000"/>
                </a:solidFill>
              </a:rPr>
              <a:t>Calcémie</a:t>
            </a:r>
          </a:p>
          <a:p>
            <a:r>
              <a:rPr lang="fr-FR" smtClean="0">
                <a:solidFill>
                  <a:srgbClr val="FF0000"/>
                </a:solidFill>
              </a:rPr>
              <a:t>Calciurie des 24/h</a:t>
            </a:r>
          </a:p>
          <a:p>
            <a:r>
              <a:rPr lang="fr-FR" smtClean="0">
                <a:solidFill>
                  <a:srgbClr val="FF0000"/>
                </a:solidFill>
              </a:rPr>
              <a:t>25 OH D3(+D2)   n = ou &gt; 40 µg</a:t>
            </a:r>
          </a:p>
          <a:p>
            <a:r>
              <a:rPr lang="fr-FR" smtClean="0"/>
              <a:t>Phosphorémie</a:t>
            </a:r>
          </a:p>
          <a:p>
            <a:r>
              <a:rPr lang="fr-FR" smtClean="0"/>
              <a:t>Phosphatases alcalines  ?</a:t>
            </a:r>
          </a:p>
          <a:p>
            <a:r>
              <a:rPr lang="fr-FR" smtClean="0"/>
              <a:t>TSH</a:t>
            </a:r>
          </a:p>
          <a:p>
            <a:r>
              <a:rPr lang="fr-FR" smtClean="0"/>
              <a:t>PTH</a:t>
            </a:r>
          </a:p>
          <a:p>
            <a:r>
              <a:rPr lang="fr-FR" smtClean="0"/>
              <a:t>Electrophorése</a:t>
            </a:r>
            <a:endParaRPr lang="fr-FR"/>
          </a:p>
        </p:txBody>
      </p:sp>
    </p:spTree>
    <p:extLst>
      <p:ext uri="{BB962C8B-B14F-4D97-AF65-F5344CB8AC3E}">
        <p14:creationId xmlns:p14="http://schemas.microsoft.com/office/powerpoint/2010/main" val="172969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21695402"/>
              </p:ext>
            </p:extLst>
          </p:nvPr>
        </p:nvGraphicFramePr>
        <p:xfrm>
          <a:off x="457200" y="3680301"/>
          <a:ext cx="8229600" cy="365760"/>
        </p:xfrm>
        <a:graphic>
          <a:graphicData uri="http://schemas.openxmlformats.org/drawingml/2006/table">
            <a:tbl>
              <a:tblPr/>
              <a:tblGrid>
                <a:gridCol w="4114800"/>
                <a:gridCol w="4114800"/>
              </a:tblGrid>
              <a:tr h="0">
                <a:tc>
                  <a:txBody>
                    <a:bodyPr/>
                    <a:lstStyle/>
                    <a:p>
                      <a:r>
                        <a:rPr lang="fr-FR" dirty="0"/>
                        <a:t>Type :</a:t>
                      </a:r>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r>
            </a:tbl>
          </a:graphicData>
        </a:graphic>
      </p:graphicFrame>
      <p:pic>
        <p:nvPicPr>
          <p:cNvPr id="26627" name="Picture 3" descr="http://acces.ens-lyon.fr/acces/formation/formations/formavie/formavie-2010/images-formavie-2010/Tassement_vert.jpg/image_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30966"/>
            <a:ext cx="3810000" cy="3067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hlinkClick r:id="rId3"/>
          </p:cNvPr>
          <p:cNvSpPr>
            <a:spLocks noChangeArrowheads="1"/>
          </p:cNvSpPr>
          <p:nvPr/>
        </p:nvSpPr>
        <p:spPr bwMode="auto">
          <a:xfrm>
            <a:off x="4572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263966616"/>
              </p:ext>
            </p:extLst>
          </p:nvPr>
        </p:nvGraphicFramePr>
        <p:xfrm>
          <a:off x="457200" y="3680301"/>
          <a:ext cx="8229600" cy="365760"/>
        </p:xfrm>
        <a:graphic>
          <a:graphicData uri="http://schemas.openxmlformats.org/drawingml/2006/table">
            <a:tbl>
              <a:tblPr/>
              <a:tblGrid>
                <a:gridCol w="4114800"/>
                <a:gridCol w="4114800"/>
              </a:tblGrid>
              <a:tr h="0">
                <a:tc>
                  <a:txBody>
                    <a:bodyPr/>
                    <a:lstStyle/>
                    <a:p>
                      <a:endParaRPr lang="fr-FR" dirty="0"/>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r>
            </a:tbl>
          </a:graphicData>
        </a:graphic>
      </p:graphicFrame>
      <p:sp>
        <p:nvSpPr>
          <p:cNvPr id="6" name="Rectangle 5"/>
          <p:cNvSpPr>
            <a:spLocks noChangeArrowheads="1"/>
          </p:cNvSpPr>
          <p:nvPr/>
        </p:nvSpPr>
        <p:spPr bwMode="auto">
          <a:xfrm>
            <a:off x="457200" y="3495159"/>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hlinkClick r:id="rId4"/>
              </a:rPr>
              <a:t>  </a:t>
            </a:r>
            <a:r>
              <a:rPr kumimoji="0" lang="fr-FR" sz="1800" b="0" i="0" u="none" strike="noStrike" cap="none" normalizeH="0" baseline="0" dirty="0" smtClean="0">
                <a:ln>
                  <a:noFill/>
                </a:ln>
                <a:solidFill>
                  <a:schemeClr val="tx1"/>
                </a:solidFill>
                <a:effectLst/>
                <a:latin typeface="Arial" charset="0"/>
                <a:cs typeface="Arial" charset="0"/>
              </a:rPr>
              <a:t>                     </a:t>
            </a:r>
            <a:endParaRPr kumimoji="0" lang="fr-FR" sz="800" b="1" i="0" u="none" strike="noStrike" cap="none" normalizeH="0" baseline="0" dirty="0" smtClean="0">
              <a:ln>
                <a:noFill/>
              </a:ln>
              <a:solidFill>
                <a:schemeClr val="tx1"/>
              </a:solidFill>
              <a:effectLst/>
              <a:latin typeface="Arial" charset="0"/>
              <a:cs typeface="Arial" charset="0"/>
            </a:endParaRPr>
          </a:p>
        </p:txBody>
      </p:sp>
      <p:pic>
        <p:nvPicPr>
          <p:cNvPr id="26631" name="Picture 7" descr="http://www.rhumatismes.net/medias/3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462" y="1963674"/>
            <a:ext cx="2343150" cy="3476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hlinkClick r:id="rId6"/>
          </p:cNvPr>
          <p:cNvSpPr>
            <a:spLocks noChangeArrowheads="1"/>
          </p:cNvSpPr>
          <p:nvPr/>
        </p:nvSpPr>
        <p:spPr bwMode="auto">
          <a:xfrm>
            <a:off x="4572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897912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709662506"/>
              </p:ext>
            </p:extLst>
          </p:nvPr>
        </p:nvGraphicFramePr>
        <p:xfrm>
          <a:off x="457200" y="3680301"/>
          <a:ext cx="8229600" cy="365760"/>
        </p:xfrm>
        <a:graphic>
          <a:graphicData uri="http://schemas.openxmlformats.org/drawingml/2006/table">
            <a:tbl>
              <a:tblPr/>
              <a:tblGrid>
                <a:gridCol w="4114800"/>
                <a:gridCol w="4114800"/>
              </a:tblGrid>
              <a:tr h="0">
                <a:tc>
                  <a:txBody>
                    <a:bodyPr/>
                    <a:lstStyle/>
                    <a:p>
                      <a:endParaRPr lang="fr-FR" dirty="0"/>
                    </a:p>
                  </a:txBody>
                  <a:tcPr anchor="ctr">
                    <a:lnL>
                      <a:noFill/>
                    </a:lnL>
                    <a:lnR>
                      <a:noFill/>
                    </a:lnR>
                    <a:lnT>
                      <a:noFill/>
                    </a:lnT>
                    <a:lnB>
                      <a:noFill/>
                    </a:lnB>
                  </a:tcPr>
                </a:tc>
                <a:tc>
                  <a:txBody>
                    <a:bodyPr/>
                    <a:lstStyle/>
                    <a:p>
                      <a:r>
                        <a:rPr lang="fr-FR" dirty="0"/>
                        <a:t>JPG</a:t>
                      </a:r>
                    </a:p>
                  </a:txBody>
                  <a:tcPr anchor="ctr">
                    <a:lnL>
                      <a:noFill/>
                    </a:lnL>
                    <a:lnR>
                      <a:noFill/>
                    </a:lnR>
                    <a:lnT>
                      <a:noFill/>
                    </a:lnT>
                    <a:lnB>
                      <a:noFill/>
                    </a:lnB>
                  </a:tcPr>
                </a:tc>
              </a:tr>
            </a:tbl>
          </a:graphicData>
        </a:graphic>
      </p:graphicFrame>
      <p:sp>
        <p:nvSpPr>
          <p:cNvPr id="3" name="Rectangle 1"/>
          <p:cNvSpPr>
            <a:spLocks noChangeArrowheads="1"/>
          </p:cNvSpPr>
          <p:nvPr/>
        </p:nvSpPr>
        <p:spPr bwMode="auto">
          <a:xfrm>
            <a:off x="457200" y="349515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p>
        </p:txBody>
      </p:sp>
      <p:pic>
        <p:nvPicPr>
          <p:cNvPr id="1027" name="Picture 3" descr="http://www.fascicules.fr/data/image/rhumatologie-radiographie-rachis-tassement-vertebral-ieVMBamb2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6432500"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hlinkClick r:id="rId3"/>
          </p:cNvPr>
          <p:cNvSpPr>
            <a:spLocks noChangeArrowheads="1"/>
          </p:cNvSpPr>
          <p:nvPr/>
        </p:nvSpPr>
        <p:spPr bwMode="auto">
          <a:xfrm>
            <a:off x="4572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275855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Fractures multiples récentes</a:t>
            </a:r>
            <a:endParaRPr lang="fr-F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54300" y="1935163"/>
            <a:ext cx="3835400" cy="4389437"/>
          </a:xfrm>
          <a:prstGeom prst="rect">
            <a:avLst/>
          </a:prstGeom>
          <a:noFill/>
        </p:spPr>
      </p:pic>
    </p:spTree>
    <p:extLst>
      <p:ext uri="{BB962C8B-B14F-4D97-AF65-F5344CB8AC3E}">
        <p14:creationId xmlns:p14="http://schemas.microsoft.com/office/powerpoint/2010/main" val="1656989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stéopor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78497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7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sp>
        <p:nvSpPr>
          <p:cNvPr id="4" name="Text Box 19"/>
          <p:cNvSpPr txBox="1">
            <a:spLocks noChangeArrowheads="1"/>
          </p:cNvSpPr>
          <p:nvPr/>
        </p:nvSpPr>
        <p:spPr bwMode="auto">
          <a:xfrm>
            <a:off x="1041400" y="1058863"/>
            <a:ext cx="734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33CCFF"/>
              </a:buClr>
            </a:pPr>
            <a:r>
              <a:rPr lang="fr-FR">
                <a:solidFill>
                  <a:schemeClr val="accent2"/>
                </a:solidFill>
              </a:rPr>
              <a:t>L’os est une structure dynamique qui se renouvelle en continu grâce à </a:t>
            </a:r>
            <a:br>
              <a:rPr lang="fr-FR">
                <a:solidFill>
                  <a:schemeClr val="accent2"/>
                </a:solidFill>
              </a:rPr>
            </a:br>
            <a:r>
              <a:rPr lang="fr-FR">
                <a:solidFill>
                  <a:schemeClr val="accent2"/>
                </a:solidFill>
              </a:rPr>
              <a:t>des mécanismes de</a:t>
            </a:r>
            <a:r>
              <a:rPr lang="fr-FR">
                <a:solidFill>
                  <a:schemeClr val="bg1"/>
                </a:solidFill>
              </a:rPr>
              <a:t> </a:t>
            </a:r>
            <a:r>
              <a:rPr lang="fr-FR" b="1">
                <a:solidFill>
                  <a:srgbClr val="F5A415"/>
                </a:solidFill>
              </a:rPr>
              <a:t>résorption</a:t>
            </a:r>
            <a:r>
              <a:rPr lang="fr-FR">
                <a:solidFill>
                  <a:srgbClr val="33CCFF"/>
                </a:solidFill>
              </a:rPr>
              <a:t> </a:t>
            </a:r>
            <a:r>
              <a:rPr lang="fr-FR">
                <a:solidFill>
                  <a:schemeClr val="accent2"/>
                </a:solidFill>
              </a:rPr>
              <a:t>et de</a:t>
            </a:r>
            <a:r>
              <a:rPr lang="fr-FR">
                <a:solidFill>
                  <a:srgbClr val="33CCFF"/>
                </a:solidFill>
              </a:rPr>
              <a:t> </a:t>
            </a:r>
            <a:r>
              <a:rPr lang="fr-FR" b="1">
                <a:solidFill>
                  <a:srgbClr val="F5A415"/>
                </a:solidFill>
              </a:rPr>
              <a:t>formation</a:t>
            </a:r>
            <a:r>
              <a:rPr lang="fr-FR" b="1">
                <a:solidFill>
                  <a:schemeClr val="bg1"/>
                </a:solidFill>
              </a:rPr>
              <a:t> </a:t>
            </a:r>
            <a:r>
              <a:rPr lang="fr-FR">
                <a:solidFill>
                  <a:schemeClr val="accent2"/>
                </a:solidFill>
              </a:rPr>
              <a:t>osseuse </a:t>
            </a:r>
            <a:r>
              <a:rPr lang="fr-FR" baseline="30000">
                <a:solidFill>
                  <a:schemeClr val="accent2"/>
                </a:solidFill>
              </a:rPr>
              <a:t>1</a:t>
            </a:r>
          </a:p>
        </p:txBody>
      </p:sp>
      <p:sp>
        <p:nvSpPr>
          <p:cNvPr id="5" name="Rectangle 20"/>
          <p:cNvSpPr>
            <a:spLocks noChangeArrowheads="1"/>
          </p:cNvSpPr>
          <p:nvPr/>
        </p:nvSpPr>
        <p:spPr bwMode="auto">
          <a:xfrm>
            <a:off x="827088" y="2205038"/>
            <a:ext cx="396081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700">
                <a:solidFill>
                  <a:schemeClr val="accent2"/>
                </a:solidFill>
              </a:rPr>
              <a:t>Les </a:t>
            </a:r>
            <a:r>
              <a:rPr lang="fr-FR" sz="1700" b="1">
                <a:solidFill>
                  <a:srgbClr val="F5A415"/>
                </a:solidFill>
              </a:rPr>
              <a:t>ostéoblastes</a:t>
            </a:r>
            <a:r>
              <a:rPr lang="fr-FR" sz="1700">
                <a:solidFill>
                  <a:schemeClr val="bg1"/>
                </a:solidFill>
              </a:rPr>
              <a:t> </a:t>
            </a:r>
            <a:r>
              <a:rPr lang="fr-FR" sz="1700">
                <a:solidFill>
                  <a:schemeClr val="accent2"/>
                </a:solidFill>
              </a:rPr>
              <a:t>assurent la synthèse des différents constituants</a:t>
            </a:r>
          </a:p>
          <a:p>
            <a:pPr algn="ctr"/>
            <a:r>
              <a:rPr lang="fr-FR" sz="1700">
                <a:solidFill>
                  <a:schemeClr val="accent2"/>
                </a:solidFill>
              </a:rPr>
              <a:t> de la matrice osseuse </a:t>
            </a:r>
            <a:r>
              <a:rPr lang="fr-FR" sz="1700" baseline="30000">
                <a:solidFill>
                  <a:schemeClr val="accent2"/>
                </a:solidFill>
              </a:rPr>
              <a:t>2</a:t>
            </a:r>
          </a:p>
        </p:txBody>
      </p:sp>
      <p:sp>
        <p:nvSpPr>
          <p:cNvPr id="6" name="Rectangle 21"/>
          <p:cNvSpPr>
            <a:spLocks noChangeArrowheads="1"/>
          </p:cNvSpPr>
          <p:nvPr/>
        </p:nvSpPr>
        <p:spPr bwMode="auto">
          <a:xfrm>
            <a:off x="4838700" y="2205038"/>
            <a:ext cx="39608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700">
                <a:solidFill>
                  <a:schemeClr val="accent2"/>
                </a:solidFill>
              </a:rPr>
              <a:t>Les</a:t>
            </a:r>
            <a:r>
              <a:rPr lang="fr-FR" sz="1700">
                <a:solidFill>
                  <a:schemeClr val="bg1"/>
                </a:solidFill>
              </a:rPr>
              <a:t> </a:t>
            </a:r>
            <a:r>
              <a:rPr lang="fr-FR" sz="1700" b="1">
                <a:solidFill>
                  <a:srgbClr val="F5A415"/>
                </a:solidFill>
              </a:rPr>
              <a:t>ostéoclastes</a:t>
            </a:r>
            <a:r>
              <a:rPr lang="fr-FR" sz="1700">
                <a:solidFill>
                  <a:schemeClr val="bg1"/>
                </a:solidFill>
              </a:rPr>
              <a:t> </a:t>
            </a:r>
            <a:r>
              <a:rPr lang="fr-FR" sz="1700">
                <a:solidFill>
                  <a:schemeClr val="accent2"/>
                </a:solidFill>
              </a:rPr>
              <a:t>détruisent le minéral </a:t>
            </a:r>
          </a:p>
          <a:p>
            <a:pPr algn="ctr"/>
            <a:r>
              <a:rPr lang="fr-FR" sz="1700">
                <a:solidFill>
                  <a:schemeClr val="accent2"/>
                </a:solidFill>
              </a:rPr>
              <a:t>et la matrice protéique de l’os, </a:t>
            </a:r>
          </a:p>
          <a:p>
            <a:pPr algn="ctr"/>
            <a:r>
              <a:rPr lang="fr-FR" sz="1700">
                <a:solidFill>
                  <a:schemeClr val="accent2"/>
                </a:solidFill>
              </a:rPr>
              <a:t>en creusant des lacunes </a:t>
            </a:r>
            <a:r>
              <a:rPr lang="fr-FR" sz="1700" baseline="30000">
                <a:solidFill>
                  <a:schemeClr val="accent2"/>
                </a:solidFill>
              </a:rPr>
              <a:t>2</a:t>
            </a:r>
          </a:p>
        </p:txBody>
      </p:sp>
      <p:sp>
        <p:nvSpPr>
          <p:cNvPr id="7" name="Text Box 23"/>
          <p:cNvSpPr txBox="1">
            <a:spLocks noChangeArrowheads="1"/>
          </p:cNvSpPr>
          <p:nvPr/>
        </p:nvSpPr>
        <p:spPr bwMode="auto">
          <a:xfrm>
            <a:off x="890588" y="6527800"/>
            <a:ext cx="809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2"/>
                </a:solidFill>
                <a:latin typeface="Arial Narrow" pitchFamily="34" charset="0"/>
              </a:rPr>
              <a:t>1. L’ostéoporose, ou comment prévenir une maladie du vieillissement. Fondation pour la Recherche médicale. www.frm.org</a:t>
            </a:r>
          </a:p>
          <a:p>
            <a:pPr eaLnBrk="1" hangingPunct="1"/>
            <a:r>
              <a:rPr lang="fr-FR" sz="800">
                <a:solidFill>
                  <a:schemeClr val="bg2"/>
                </a:solidFill>
                <a:latin typeface="Arial Narrow" pitchFamily="34" charset="0"/>
              </a:rPr>
              <a:t>2. Meunier PJ </a:t>
            </a:r>
            <a:r>
              <a:rPr lang="fr-FR" sz="800" i="1">
                <a:solidFill>
                  <a:schemeClr val="bg2"/>
                </a:solidFill>
                <a:latin typeface="Arial Narrow" pitchFamily="34" charset="0"/>
              </a:rPr>
              <a:t>et al.</a:t>
            </a:r>
            <a:r>
              <a:rPr lang="fr-FR" sz="800">
                <a:solidFill>
                  <a:schemeClr val="bg2"/>
                </a:solidFill>
                <a:latin typeface="Arial Narrow" pitchFamily="34" charset="0"/>
              </a:rPr>
              <a:t> L’ostéoporose. Edition Masson, 2005. Collection Consulter et prescrire : 14-15 </a:t>
            </a:r>
          </a:p>
        </p:txBody>
      </p:sp>
      <p:pic>
        <p:nvPicPr>
          <p:cNvPr id="8" name="Picture 24" descr="cap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284538"/>
            <a:ext cx="3097213" cy="2324100"/>
          </a:xfrm>
          <a:prstGeom prst="rect">
            <a:avLst/>
          </a:prstGeom>
          <a:noFill/>
          <a:ln>
            <a:noFill/>
          </a:ln>
          <a:effectLst>
            <a:outerShdw dist="107763" dir="2700000"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297238"/>
            <a:ext cx="3084512" cy="2292350"/>
          </a:xfrm>
          <a:prstGeom prst="rect">
            <a:avLst/>
          </a:prstGeom>
          <a:noFill/>
          <a:ln>
            <a:noFill/>
          </a:ln>
          <a:effectLst>
            <a:outerShdw dist="107763" dir="2700000"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2"/>
          <p:cNvSpPr txBox="1">
            <a:spLocks noChangeArrowheads="1"/>
          </p:cNvSpPr>
          <p:nvPr/>
        </p:nvSpPr>
        <p:spPr bwMode="auto">
          <a:xfrm rot="16200000">
            <a:off x="-1114424" y="3721100"/>
            <a:ext cx="3097212" cy="350837"/>
          </a:xfrm>
          <a:prstGeom prst="rect">
            <a:avLst/>
          </a:prstGeom>
          <a:noFill/>
          <a:ln w="9525">
            <a:noFill/>
            <a:miter lim="800000"/>
            <a:headEnd/>
            <a:tailEnd/>
          </a:ln>
          <a:effectLst/>
        </p:spPr>
        <p:txBody>
          <a:bodyPr>
            <a:spAutoFit/>
          </a:bodyPr>
          <a:lstStyle/>
          <a:p>
            <a:pPr eaLnBrk="0" hangingPunct="0">
              <a:defRPr/>
            </a:pPr>
            <a:r>
              <a:rPr lang="fr-FR" sz="1700" b="1">
                <a:solidFill>
                  <a:schemeClr val="accent2"/>
                </a:solidFill>
                <a:effectLst>
                  <a:outerShdw blurRad="38100" dist="38100" dir="2700000" algn="tl">
                    <a:srgbClr val="C0C0C0"/>
                  </a:outerShdw>
                </a:effectLst>
                <a:latin typeface="Arial" pitchFamily="34" charset="0"/>
              </a:rPr>
              <a:t>PHYSIOPATHOLOGIE</a:t>
            </a:r>
          </a:p>
        </p:txBody>
      </p:sp>
      <p:sp>
        <p:nvSpPr>
          <p:cNvPr id="11" name="Text Box 22"/>
          <p:cNvSpPr txBox="1">
            <a:spLocks noChangeArrowheads="1"/>
          </p:cNvSpPr>
          <p:nvPr/>
        </p:nvSpPr>
        <p:spPr bwMode="auto">
          <a:xfrm>
            <a:off x="750888" y="188913"/>
            <a:ext cx="7277100" cy="396875"/>
          </a:xfrm>
          <a:prstGeom prst="rect">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SzPts val="1800"/>
              <a:buFont typeface="Arial" charset="0"/>
              <a:buNone/>
            </a:pPr>
            <a:r>
              <a:rPr lang="fr-FR" sz="2000" b="1">
                <a:solidFill>
                  <a:schemeClr val="accent2"/>
                </a:solidFill>
              </a:rPr>
              <a:t>Physiologiquement, un remodelage osseux permanent</a:t>
            </a:r>
          </a:p>
        </p:txBody>
      </p:sp>
      <p:sp>
        <p:nvSpPr>
          <p:cNvPr id="12" name="Text Box 33"/>
          <p:cNvSpPr txBox="1">
            <a:spLocks noChangeArrowheads="1"/>
          </p:cNvSpPr>
          <p:nvPr/>
        </p:nvSpPr>
        <p:spPr bwMode="auto">
          <a:xfrm>
            <a:off x="246063" y="6580188"/>
            <a:ext cx="2301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1"/>
                </a:solidFill>
                <a:latin typeface="Arial Narrow" pitchFamily="34" charset="0"/>
              </a:rPr>
              <a:t>5</a:t>
            </a:r>
          </a:p>
        </p:txBody>
      </p:sp>
    </p:spTree>
    <p:extLst>
      <p:ext uri="{BB962C8B-B14F-4D97-AF65-F5344CB8AC3E}">
        <p14:creationId xmlns:p14="http://schemas.microsoft.com/office/powerpoint/2010/main" val="3058446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66688"/>
            <a:ext cx="9286876"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80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 y="576262"/>
            <a:ext cx="92106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avec flèche 6"/>
          <p:cNvCxnSpPr/>
          <p:nvPr/>
        </p:nvCxnSpPr>
        <p:spPr>
          <a:xfrm flipV="1">
            <a:off x="3779912" y="400506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2843808" y="400506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698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Les choix thérapeutiques</a:t>
            </a:r>
            <a:br>
              <a:rPr lang="fr-FR" dirty="0"/>
            </a:br>
            <a:endParaRPr lang="fr-FR" dirty="0"/>
          </a:p>
        </p:txBody>
      </p:sp>
      <p:sp>
        <p:nvSpPr>
          <p:cNvPr id="3" name="Espace réservé du contenu 2"/>
          <p:cNvSpPr>
            <a:spLocks noGrp="1"/>
          </p:cNvSpPr>
          <p:nvPr>
            <p:ph idx="1"/>
          </p:nvPr>
        </p:nvSpPr>
        <p:spPr/>
        <p:txBody>
          <a:bodyPr/>
          <a:lstStyle/>
          <a:p>
            <a:r>
              <a:rPr lang="fr-FR" dirty="0" smtClean="0"/>
              <a:t>Calcium </a:t>
            </a:r>
            <a:r>
              <a:rPr lang="fr-FR" dirty="0" err="1" smtClean="0"/>
              <a:t>VitD</a:t>
            </a:r>
            <a:endParaRPr lang="fr-FR" dirty="0"/>
          </a:p>
          <a:p>
            <a:r>
              <a:rPr lang="fr-FR" dirty="0" smtClean="0"/>
              <a:t>Pb digestifs </a:t>
            </a:r>
            <a:r>
              <a:rPr lang="fr-FR" dirty="0" err="1" smtClean="0"/>
              <a:t>calcithérapie</a:t>
            </a:r>
            <a:r>
              <a:rPr lang="fr-FR" dirty="0" smtClean="0"/>
              <a:t> au long cours</a:t>
            </a:r>
          </a:p>
          <a:p>
            <a:endParaRPr lang="fr-FR" dirty="0"/>
          </a:p>
          <a:p>
            <a:r>
              <a:rPr lang="fr-FR" dirty="0" smtClean="0"/>
              <a:t>Vit D dans nos régions +++</a:t>
            </a:r>
          </a:p>
          <a:p>
            <a:r>
              <a:rPr lang="fr-FR" dirty="0" smtClean="0"/>
              <a:t>Valeurs de référence : 40 </a:t>
            </a:r>
            <a:r>
              <a:rPr lang="fr-FR" dirty="0" err="1" smtClean="0"/>
              <a:t>ng</a:t>
            </a:r>
            <a:endParaRPr lang="fr-FR" dirty="0" smtClean="0"/>
          </a:p>
          <a:p>
            <a:endParaRPr lang="fr-FR" dirty="0"/>
          </a:p>
          <a:p>
            <a:r>
              <a:rPr lang="fr-FR" dirty="0" smtClean="0"/>
              <a:t>&lt;10 </a:t>
            </a:r>
            <a:r>
              <a:rPr lang="fr-FR" dirty="0" err="1" smtClean="0"/>
              <a:t>ng</a:t>
            </a:r>
            <a:r>
              <a:rPr lang="fr-FR" dirty="0" smtClean="0"/>
              <a:t> : 100000 u </a:t>
            </a:r>
            <a:r>
              <a:rPr lang="fr-FR" dirty="0" err="1" smtClean="0"/>
              <a:t>ts</a:t>
            </a:r>
            <a:r>
              <a:rPr lang="fr-FR" dirty="0" smtClean="0"/>
              <a:t> les 15 j    3 mois puis </a:t>
            </a:r>
            <a:r>
              <a:rPr lang="fr-FR" dirty="0" err="1" smtClean="0"/>
              <a:t>ts</a:t>
            </a:r>
            <a:r>
              <a:rPr lang="fr-FR" dirty="0" smtClean="0"/>
              <a:t> les 2 mois</a:t>
            </a:r>
          </a:p>
          <a:p>
            <a:r>
              <a:rPr lang="fr-FR" dirty="0" smtClean="0"/>
              <a:t>&lt;20 </a:t>
            </a:r>
            <a:r>
              <a:rPr lang="fr-FR" dirty="0" err="1" smtClean="0"/>
              <a:t>ng</a:t>
            </a:r>
            <a:r>
              <a:rPr lang="fr-FR" dirty="0" smtClean="0"/>
              <a:t> : 100000 u/mois         3 mois  puis </a:t>
            </a:r>
            <a:r>
              <a:rPr lang="fr-FR" dirty="0" err="1" smtClean="0"/>
              <a:t>ts</a:t>
            </a:r>
            <a:r>
              <a:rPr lang="fr-FR" dirty="0" smtClean="0"/>
              <a:t> les 2 mois</a:t>
            </a:r>
          </a:p>
          <a:p>
            <a:r>
              <a:rPr lang="fr-FR" dirty="0" smtClean="0"/>
              <a:t>&lt;30 </a:t>
            </a:r>
            <a:r>
              <a:rPr lang="fr-FR" dirty="0" err="1" smtClean="0"/>
              <a:t>ng</a:t>
            </a:r>
            <a:r>
              <a:rPr lang="fr-FR" dirty="0" smtClean="0"/>
              <a:t> : 100000 u/</a:t>
            </a:r>
            <a:r>
              <a:rPr lang="fr-FR" dirty="0" err="1" smtClean="0"/>
              <a:t>ts</a:t>
            </a:r>
            <a:r>
              <a:rPr lang="fr-FR" dirty="0" smtClean="0"/>
              <a:t> les 2 mois    régulier</a:t>
            </a:r>
          </a:p>
        </p:txBody>
      </p:sp>
    </p:spTree>
    <p:extLst>
      <p:ext uri="{BB962C8B-B14F-4D97-AF65-F5344CB8AC3E}">
        <p14:creationId xmlns:p14="http://schemas.microsoft.com/office/powerpoint/2010/main" val="349882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Les choix thérapeutiques</a:t>
            </a:r>
            <a:endParaRPr lang="fr-FR" dirty="0"/>
          </a:p>
        </p:txBody>
      </p:sp>
      <p:sp>
        <p:nvSpPr>
          <p:cNvPr id="3" name="Espace réservé du contenu 2"/>
          <p:cNvSpPr txBox="1">
            <a:spLocks/>
          </p:cNvSpPr>
          <p:nvPr/>
        </p:nvSpPr>
        <p:spPr>
          <a:xfrm>
            <a:off x="457200" y="1935163"/>
            <a:ext cx="8229600" cy="4389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Les SERM </a:t>
            </a:r>
            <a:r>
              <a:rPr lang="fr-FR" dirty="0" err="1" smtClean="0"/>
              <a:t>Raloxifene</a:t>
            </a:r>
            <a:r>
              <a:rPr lang="fr-FR" dirty="0" smtClean="0"/>
              <a:t>  </a:t>
            </a:r>
            <a:r>
              <a:rPr lang="fr-FR" dirty="0" err="1" smtClean="0"/>
              <a:t>Evista</a:t>
            </a:r>
            <a:r>
              <a:rPr lang="fr-FR" dirty="0" smtClean="0"/>
              <a:t>  </a:t>
            </a:r>
            <a:r>
              <a:rPr lang="fr-FR" dirty="0" err="1" smtClean="0"/>
              <a:t>Optruma</a:t>
            </a:r>
            <a:endParaRPr lang="fr-FR" dirty="0" smtClean="0"/>
          </a:p>
          <a:p>
            <a:endParaRPr lang="fr-FR" dirty="0" smtClean="0"/>
          </a:p>
          <a:p>
            <a:r>
              <a:rPr lang="fr-FR" dirty="0" smtClean="0"/>
              <a:t>Le </a:t>
            </a:r>
            <a:r>
              <a:rPr lang="fr-FR" dirty="0" err="1" smtClean="0"/>
              <a:t>Renalate</a:t>
            </a:r>
            <a:r>
              <a:rPr lang="fr-FR" dirty="0" smtClean="0"/>
              <a:t> de strontium (</a:t>
            </a:r>
            <a:r>
              <a:rPr lang="fr-FR" dirty="0" err="1" smtClean="0"/>
              <a:t>Protelos</a:t>
            </a:r>
            <a:r>
              <a:rPr lang="fr-FR" dirty="0" smtClean="0"/>
              <a:t>) ??</a:t>
            </a:r>
          </a:p>
          <a:p>
            <a:endParaRPr lang="fr-FR" dirty="0" smtClean="0"/>
          </a:p>
          <a:p>
            <a:r>
              <a:rPr lang="fr-FR" dirty="0" smtClean="0"/>
              <a:t>Les </a:t>
            </a:r>
            <a:r>
              <a:rPr lang="fr-FR" dirty="0" err="1" smtClean="0"/>
              <a:t>diphosphonates</a:t>
            </a:r>
            <a:r>
              <a:rPr lang="fr-FR" dirty="0" smtClean="0"/>
              <a:t> (</a:t>
            </a:r>
            <a:r>
              <a:rPr lang="fr-FR" dirty="0" err="1" smtClean="0"/>
              <a:t>alendronate</a:t>
            </a:r>
            <a:r>
              <a:rPr lang="fr-FR" dirty="0" smtClean="0"/>
              <a:t>, </a:t>
            </a:r>
            <a:r>
              <a:rPr lang="fr-FR" dirty="0" err="1" smtClean="0"/>
              <a:t>Risedronate</a:t>
            </a:r>
            <a:r>
              <a:rPr lang="fr-FR" dirty="0" smtClean="0"/>
              <a:t>,</a:t>
            </a:r>
          </a:p>
        </p:txBody>
      </p:sp>
    </p:spTree>
    <p:extLst>
      <p:ext uri="{BB962C8B-B14F-4D97-AF65-F5344CB8AC3E}">
        <p14:creationId xmlns:p14="http://schemas.microsoft.com/office/powerpoint/2010/main" val="4204064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Les choix thérapeutiques</a:t>
            </a:r>
            <a:endParaRPr lang="fr-FR"/>
          </a:p>
        </p:txBody>
      </p:sp>
      <p:sp>
        <p:nvSpPr>
          <p:cNvPr id="3" name="Espace réservé du contenu 2"/>
          <p:cNvSpPr txBox="1">
            <a:spLocks/>
          </p:cNvSpPr>
          <p:nvPr/>
        </p:nvSpPr>
        <p:spPr>
          <a:xfrm>
            <a:off x="457200" y="1935163"/>
            <a:ext cx="8229600" cy="4389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smtClean="0"/>
              <a:t>Aclasta</a:t>
            </a:r>
            <a:r>
              <a:rPr lang="fr-FR" dirty="0" smtClean="0"/>
              <a:t> 5 mg perfusion</a:t>
            </a:r>
          </a:p>
          <a:p>
            <a:endParaRPr lang="fr-FR" dirty="0" smtClean="0"/>
          </a:p>
          <a:p>
            <a:r>
              <a:rPr lang="fr-FR" dirty="0" err="1" smtClean="0"/>
              <a:t>Teriparatide</a:t>
            </a:r>
            <a:r>
              <a:rPr lang="fr-FR" dirty="0" smtClean="0"/>
              <a:t> </a:t>
            </a:r>
            <a:r>
              <a:rPr lang="fr-FR" dirty="0" err="1" smtClean="0"/>
              <a:t>Forsteo</a:t>
            </a:r>
            <a:r>
              <a:rPr lang="fr-FR" dirty="0" smtClean="0"/>
              <a:t> 20 µg (PTH)</a:t>
            </a:r>
          </a:p>
          <a:p>
            <a:endParaRPr lang="fr-FR" dirty="0" smtClean="0"/>
          </a:p>
          <a:p>
            <a:r>
              <a:rPr lang="fr-FR" dirty="0" err="1" smtClean="0"/>
              <a:t>Denosumab</a:t>
            </a:r>
            <a:r>
              <a:rPr lang="fr-FR" dirty="0" smtClean="0"/>
              <a:t>  (</a:t>
            </a:r>
            <a:r>
              <a:rPr lang="fr-FR" dirty="0" err="1" smtClean="0"/>
              <a:t>Prolia</a:t>
            </a:r>
            <a:r>
              <a:rPr lang="fr-FR" dirty="0" smtClean="0"/>
              <a:t>)  ?</a:t>
            </a:r>
            <a:endParaRPr lang="fr-FR" dirty="0"/>
          </a:p>
        </p:txBody>
      </p:sp>
    </p:spTree>
    <p:extLst>
      <p:ext uri="{BB962C8B-B14F-4D97-AF65-F5344CB8AC3E}">
        <p14:creationId xmlns:p14="http://schemas.microsoft.com/office/powerpoint/2010/main" val="1658406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            Le Raloxiféne</a:t>
            </a:r>
            <a:endParaRPr lang="fr-FR" dirty="0"/>
          </a:p>
        </p:txBody>
      </p:sp>
      <p:sp>
        <p:nvSpPr>
          <p:cNvPr id="3" name="Espace réservé du contenu 2"/>
          <p:cNvSpPr txBox="1">
            <a:spLocks/>
          </p:cNvSpPr>
          <p:nvPr/>
        </p:nvSpPr>
        <p:spPr>
          <a:xfrm>
            <a:off x="457200" y="1935163"/>
            <a:ext cx="8229600" cy="4389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smtClean="0"/>
              <a:t>Evista</a:t>
            </a:r>
            <a:r>
              <a:rPr lang="fr-FR" dirty="0" smtClean="0"/>
              <a:t> 60 mg/j en continu</a:t>
            </a:r>
          </a:p>
          <a:p>
            <a:pPr>
              <a:buFont typeface="Wingdings 2" pitchFamily="18" charset="2"/>
              <a:buNone/>
            </a:pPr>
            <a:endParaRPr lang="fr-FR" dirty="0" smtClean="0"/>
          </a:p>
          <a:p>
            <a:r>
              <a:rPr lang="fr-FR" dirty="0" smtClean="0"/>
              <a:t>Chez la femme jeune (diminution des cancers du sein  40 %)</a:t>
            </a:r>
          </a:p>
          <a:p>
            <a:endParaRPr lang="fr-FR" dirty="0" smtClean="0"/>
          </a:p>
          <a:p>
            <a:r>
              <a:rPr lang="fr-FR" dirty="0" smtClean="0"/>
              <a:t>Essentiellement indiqué dans les ostéoporoses de l’os spongieux</a:t>
            </a:r>
          </a:p>
          <a:p>
            <a:r>
              <a:rPr lang="fr-FR" dirty="0" smtClean="0"/>
              <a:t>Pb </a:t>
            </a:r>
            <a:r>
              <a:rPr lang="fr-FR" dirty="0" err="1" smtClean="0"/>
              <a:t>trombo</a:t>
            </a:r>
            <a:r>
              <a:rPr lang="fr-FR" dirty="0" smtClean="0"/>
              <a:t>-emboliques</a:t>
            </a:r>
          </a:p>
          <a:p>
            <a:endParaRPr lang="fr-FR" dirty="0"/>
          </a:p>
        </p:txBody>
      </p:sp>
    </p:spTree>
    <p:extLst>
      <p:ext uri="{BB962C8B-B14F-4D97-AF65-F5344CB8AC3E}">
        <p14:creationId xmlns:p14="http://schemas.microsoft.com/office/powerpoint/2010/main" val="1311951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188914"/>
            <a:ext cx="8229600" cy="5762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     </a:t>
            </a:r>
            <a:r>
              <a:rPr lang="fr-FR" dirty="0" err="1" smtClean="0"/>
              <a:t>Renalate</a:t>
            </a:r>
            <a:r>
              <a:rPr lang="fr-FR" dirty="0" smtClean="0"/>
              <a:t> de strontium</a:t>
            </a:r>
            <a:endParaRPr lang="fr-FR" dirty="0"/>
          </a:p>
        </p:txBody>
      </p:sp>
      <p:sp>
        <p:nvSpPr>
          <p:cNvPr id="3" name="Espace réservé du contenu 2"/>
          <p:cNvSpPr txBox="1">
            <a:spLocks/>
          </p:cNvSpPr>
          <p:nvPr/>
        </p:nvSpPr>
        <p:spPr>
          <a:xfrm>
            <a:off x="251520" y="765175"/>
            <a:ext cx="8229600" cy="48402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smtClean="0"/>
          </a:p>
          <a:p>
            <a:r>
              <a:rPr lang="fr-FR" dirty="0" err="1" smtClean="0"/>
              <a:t>Protelos</a:t>
            </a:r>
            <a:r>
              <a:rPr lang="fr-FR" dirty="0" smtClean="0"/>
              <a:t>  2 g un sachet le soir en continu</a:t>
            </a:r>
          </a:p>
          <a:p>
            <a:endParaRPr lang="fr-FR" dirty="0" smtClean="0"/>
          </a:p>
          <a:p>
            <a:r>
              <a:rPr lang="fr-FR" dirty="0" smtClean="0"/>
              <a:t>Fixation sur le cristal osseux</a:t>
            </a:r>
          </a:p>
          <a:p>
            <a:r>
              <a:rPr lang="fr-FR" dirty="0" smtClean="0"/>
              <a:t>Le </a:t>
            </a:r>
            <a:r>
              <a:rPr lang="fr-FR" dirty="0" err="1" smtClean="0"/>
              <a:t>stontium</a:t>
            </a:r>
            <a:r>
              <a:rPr lang="fr-FR" dirty="0" smtClean="0"/>
              <a:t> augmente la densité osseuse de fond propre de 2 à 4 % (en tenir compte dans le suivi densitométrique)</a:t>
            </a:r>
          </a:p>
          <a:p>
            <a:r>
              <a:rPr lang="fr-FR" dirty="0" smtClean="0"/>
              <a:t>Action sur l’os cortical et l’os spongieux</a:t>
            </a:r>
          </a:p>
          <a:p>
            <a:endParaRPr lang="fr-FR" dirty="0" smtClean="0"/>
          </a:p>
          <a:p>
            <a:r>
              <a:rPr lang="fr-FR" dirty="0" smtClean="0"/>
              <a:t>Mais effets secondaires d’actualité  (SRAS </a:t>
            </a:r>
            <a:r>
              <a:rPr lang="fr-FR" dirty="0" err="1" smtClean="0"/>
              <a:t>phlebites</a:t>
            </a:r>
            <a:r>
              <a:rPr lang="fr-FR" dirty="0" smtClean="0"/>
              <a:t>)</a:t>
            </a:r>
            <a:endParaRPr lang="fr-FR" dirty="0"/>
          </a:p>
        </p:txBody>
      </p:sp>
    </p:spTree>
    <p:extLst>
      <p:ext uri="{BB962C8B-B14F-4D97-AF65-F5344CB8AC3E}">
        <p14:creationId xmlns:p14="http://schemas.microsoft.com/office/powerpoint/2010/main" val="4268993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0"/>
            <a:ext cx="8229600" cy="1341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         Les diphosphonates</a:t>
            </a:r>
            <a:endParaRPr lang="fr-FR"/>
          </a:p>
        </p:txBody>
      </p:sp>
      <p:sp>
        <p:nvSpPr>
          <p:cNvPr id="3" name="Espace réservé du contenu 2"/>
          <p:cNvSpPr txBox="1">
            <a:spLocks/>
          </p:cNvSpPr>
          <p:nvPr/>
        </p:nvSpPr>
        <p:spPr>
          <a:xfrm>
            <a:off x="457200" y="188641"/>
            <a:ext cx="8229600" cy="61359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a:p>
            <a:r>
              <a:rPr lang="fr-FR" dirty="0" err="1" smtClean="0"/>
              <a:t>Alendronate</a:t>
            </a:r>
            <a:r>
              <a:rPr lang="fr-FR" dirty="0" smtClean="0"/>
              <a:t> (</a:t>
            </a:r>
            <a:r>
              <a:rPr lang="fr-FR" dirty="0" err="1" smtClean="0"/>
              <a:t>Fosamax</a:t>
            </a:r>
            <a:r>
              <a:rPr lang="fr-FR" dirty="0" smtClean="0"/>
              <a:t>) 70 mg/semaine</a:t>
            </a:r>
          </a:p>
          <a:p>
            <a:pPr>
              <a:buFont typeface="Wingdings 2" pitchFamily="18" charset="2"/>
              <a:buNone/>
            </a:pPr>
            <a:r>
              <a:rPr lang="fr-FR" dirty="0" smtClean="0"/>
              <a:t>   </a:t>
            </a:r>
            <a:r>
              <a:rPr lang="fr-FR" dirty="0" err="1" smtClean="0"/>
              <a:t>Fosavance</a:t>
            </a:r>
            <a:r>
              <a:rPr lang="fr-FR" dirty="0" smtClean="0"/>
              <a:t> (avec vitamine D 5600 unités/semaine)</a:t>
            </a:r>
          </a:p>
          <a:p>
            <a:r>
              <a:rPr lang="fr-FR" dirty="0" err="1" smtClean="0"/>
              <a:t>Risedronate</a:t>
            </a:r>
            <a:r>
              <a:rPr lang="fr-FR" dirty="0" smtClean="0"/>
              <a:t> (</a:t>
            </a:r>
            <a:r>
              <a:rPr lang="fr-FR" dirty="0" err="1" smtClean="0"/>
              <a:t>Actonel</a:t>
            </a:r>
            <a:r>
              <a:rPr lang="fr-FR" dirty="0" smtClean="0"/>
              <a:t>)35 mg/semaine ou 75 mg 2 comprimés  2 jours consécutifs/mois</a:t>
            </a:r>
          </a:p>
          <a:p>
            <a:r>
              <a:rPr lang="fr-FR" dirty="0" err="1" smtClean="0"/>
              <a:t>Zoledronate</a:t>
            </a:r>
            <a:r>
              <a:rPr lang="fr-FR" dirty="0" smtClean="0"/>
              <a:t> (</a:t>
            </a:r>
            <a:r>
              <a:rPr lang="fr-FR" dirty="0" err="1" smtClean="0"/>
              <a:t>Aclasta</a:t>
            </a:r>
            <a:r>
              <a:rPr lang="fr-FR" dirty="0" smtClean="0"/>
              <a:t>) 5 mg une perfusion annuelle   (fibrillation auriculaire)</a:t>
            </a:r>
          </a:p>
          <a:p>
            <a:endParaRPr lang="fr-FR" dirty="0"/>
          </a:p>
          <a:p>
            <a:r>
              <a:rPr lang="fr-FR" dirty="0" smtClean="0"/>
              <a:t>Pb digestifs  -  Ostéonécrose </a:t>
            </a:r>
            <a:r>
              <a:rPr lang="fr-FR" dirty="0" err="1" smtClean="0"/>
              <a:t>machoire</a:t>
            </a:r>
            <a:r>
              <a:rPr lang="fr-FR" dirty="0" smtClean="0"/>
              <a:t> ?</a:t>
            </a:r>
            <a:endParaRPr lang="fr-FR" dirty="0"/>
          </a:p>
        </p:txBody>
      </p:sp>
    </p:spTree>
    <p:extLst>
      <p:ext uri="{BB962C8B-B14F-4D97-AF65-F5344CB8AC3E}">
        <p14:creationId xmlns:p14="http://schemas.microsoft.com/office/powerpoint/2010/main" val="998307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            Tériparatide PTH</a:t>
            </a:r>
            <a:endParaRPr lang="fr-FR"/>
          </a:p>
        </p:txBody>
      </p:sp>
      <p:sp>
        <p:nvSpPr>
          <p:cNvPr id="3" name="Espace réservé du contenu 2"/>
          <p:cNvSpPr txBox="1">
            <a:spLocks/>
          </p:cNvSpPr>
          <p:nvPr/>
        </p:nvSpPr>
        <p:spPr>
          <a:xfrm>
            <a:off x="323528" y="1276350"/>
            <a:ext cx="8229600" cy="4389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a:p>
            <a:r>
              <a:rPr lang="fr-FR" dirty="0" err="1" smtClean="0"/>
              <a:t>Forsteo</a:t>
            </a:r>
            <a:r>
              <a:rPr lang="fr-FR" dirty="0" smtClean="0"/>
              <a:t> 20 µg une injection/jour pendant 18 mois</a:t>
            </a:r>
          </a:p>
          <a:p>
            <a:endParaRPr lang="fr-FR" dirty="0" smtClean="0"/>
          </a:p>
          <a:p>
            <a:r>
              <a:rPr lang="fr-FR" dirty="0" smtClean="0"/>
              <a:t>Relais par un autre traitement de fond (essentiellement les </a:t>
            </a:r>
            <a:r>
              <a:rPr lang="fr-FR" dirty="0" err="1" smtClean="0"/>
              <a:t>diphosphonates</a:t>
            </a:r>
            <a:r>
              <a:rPr lang="fr-FR" dirty="0" smtClean="0"/>
              <a:t>)</a:t>
            </a:r>
          </a:p>
          <a:p>
            <a:endParaRPr lang="fr-FR" dirty="0" smtClean="0"/>
          </a:p>
          <a:p>
            <a:r>
              <a:rPr lang="fr-FR" dirty="0" smtClean="0"/>
              <a:t>Indications : ostéoporose </a:t>
            </a:r>
            <a:r>
              <a:rPr lang="fr-FR" dirty="0" err="1" smtClean="0"/>
              <a:t>fracturaire</a:t>
            </a:r>
            <a:r>
              <a:rPr lang="fr-FR" dirty="0" smtClean="0"/>
              <a:t> avec au moins deux fractures vertébrales</a:t>
            </a:r>
            <a:endParaRPr lang="fr-FR" dirty="0"/>
          </a:p>
        </p:txBody>
      </p:sp>
    </p:spTree>
    <p:extLst>
      <p:ext uri="{BB962C8B-B14F-4D97-AF65-F5344CB8AC3E}">
        <p14:creationId xmlns:p14="http://schemas.microsoft.com/office/powerpoint/2010/main" val="4083874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048" y="5592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       </a:t>
            </a:r>
            <a:r>
              <a:rPr lang="fr-FR" dirty="0" err="1" smtClean="0"/>
              <a:t>Denosumab</a:t>
            </a:r>
            <a:r>
              <a:rPr lang="fr-FR" dirty="0" smtClean="0"/>
              <a:t> (</a:t>
            </a:r>
            <a:r>
              <a:rPr lang="fr-FR" dirty="0" err="1" smtClean="0"/>
              <a:t>Prolia</a:t>
            </a:r>
            <a:r>
              <a:rPr lang="fr-FR" dirty="0" smtClean="0"/>
              <a:t>)</a:t>
            </a:r>
            <a:endParaRPr lang="fr-FR" dirty="0"/>
          </a:p>
        </p:txBody>
      </p:sp>
      <p:sp>
        <p:nvSpPr>
          <p:cNvPr id="3" name="Espace réservé du contenu 2"/>
          <p:cNvSpPr txBox="1">
            <a:spLocks/>
          </p:cNvSpPr>
          <p:nvPr/>
        </p:nvSpPr>
        <p:spPr>
          <a:xfrm>
            <a:off x="179512" y="1198921"/>
            <a:ext cx="8229600" cy="4389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anticorps anti RANKL qui agit comme l’OPG pour bloquer le RANKL et donc son action sur les ostéoclastes</a:t>
            </a:r>
          </a:p>
          <a:p>
            <a:r>
              <a:rPr lang="fr-FR" dirty="0" smtClean="0"/>
              <a:t>1 injection s/cutanée tous les 6 mois </a:t>
            </a:r>
          </a:p>
          <a:p>
            <a:r>
              <a:rPr lang="fr-FR" dirty="0" smtClean="0"/>
              <a:t>Diminution des événements </a:t>
            </a:r>
            <a:r>
              <a:rPr lang="fr-FR" dirty="0" err="1" smtClean="0"/>
              <a:t>fracturaires</a:t>
            </a:r>
            <a:r>
              <a:rPr lang="fr-FR" dirty="0" smtClean="0"/>
              <a:t> vertébraux de 60 %</a:t>
            </a:r>
          </a:p>
          <a:p>
            <a:r>
              <a:rPr lang="fr-FR" dirty="0" smtClean="0"/>
              <a:t>Diminution des événements </a:t>
            </a:r>
            <a:r>
              <a:rPr lang="fr-FR" dirty="0" err="1" smtClean="0"/>
              <a:t>fracturaires</a:t>
            </a:r>
            <a:r>
              <a:rPr lang="fr-FR" dirty="0" smtClean="0"/>
              <a:t> de la hanche de 40 %</a:t>
            </a:r>
          </a:p>
          <a:p>
            <a:r>
              <a:rPr lang="fr-FR" dirty="0" smtClean="0"/>
              <a:t>Derniers essais à 5 ans avec maintien du résultat</a:t>
            </a:r>
            <a:endParaRPr lang="fr-FR" dirty="0"/>
          </a:p>
        </p:txBody>
      </p:sp>
    </p:spTree>
    <p:extLst>
      <p:ext uri="{BB962C8B-B14F-4D97-AF65-F5344CB8AC3E}">
        <p14:creationId xmlns:p14="http://schemas.microsoft.com/office/powerpoint/2010/main" val="1193027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8"/>
          <p:cNvSpPr>
            <a:spLocks noChangeArrowheads="1"/>
          </p:cNvSpPr>
          <p:nvPr/>
        </p:nvSpPr>
        <p:spPr bwMode="auto">
          <a:xfrm>
            <a:off x="6156325" y="2765425"/>
            <a:ext cx="1800225" cy="1584325"/>
          </a:xfrm>
          <a:prstGeom prst="rect">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endParaRPr lang="fr-FR"/>
          </a:p>
        </p:txBody>
      </p:sp>
      <p:sp>
        <p:nvSpPr>
          <p:cNvPr id="3" name="Rectangle 107"/>
          <p:cNvSpPr>
            <a:spLocks noChangeArrowheads="1"/>
          </p:cNvSpPr>
          <p:nvPr/>
        </p:nvSpPr>
        <p:spPr bwMode="auto">
          <a:xfrm>
            <a:off x="996950" y="2781300"/>
            <a:ext cx="1774825" cy="1511300"/>
          </a:xfrm>
          <a:prstGeom prst="rect">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endParaRPr lang="fr-FR"/>
          </a:p>
        </p:txBody>
      </p:sp>
      <p:sp>
        <p:nvSpPr>
          <p:cNvPr id="4" name="Text Box 5"/>
          <p:cNvSpPr txBox="1">
            <a:spLocks noChangeArrowheads="1"/>
          </p:cNvSpPr>
          <p:nvPr/>
        </p:nvSpPr>
        <p:spPr bwMode="auto">
          <a:xfrm>
            <a:off x="750888" y="188913"/>
            <a:ext cx="5692775" cy="396875"/>
          </a:xfrm>
          <a:prstGeom prst="rect">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SzPts val="1800"/>
              <a:buFont typeface="Arial" charset="0"/>
              <a:buNone/>
            </a:pPr>
            <a:r>
              <a:rPr lang="fr-FR" sz="2000" b="1">
                <a:solidFill>
                  <a:schemeClr val="accent2"/>
                </a:solidFill>
              </a:rPr>
              <a:t>Un remodelage osseux contrôlé et régulé</a:t>
            </a:r>
          </a:p>
        </p:txBody>
      </p:sp>
      <p:sp>
        <p:nvSpPr>
          <p:cNvPr id="5" name="Text Box 6"/>
          <p:cNvSpPr txBox="1">
            <a:spLocks noChangeArrowheads="1"/>
          </p:cNvSpPr>
          <p:nvPr/>
        </p:nvSpPr>
        <p:spPr bwMode="auto">
          <a:xfrm>
            <a:off x="246063" y="6580188"/>
            <a:ext cx="2301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1"/>
                </a:solidFill>
                <a:latin typeface="Arial Narrow" pitchFamily="34" charset="0"/>
              </a:rPr>
              <a:t>6</a:t>
            </a:r>
          </a:p>
        </p:txBody>
      </p:sp>
      <p:sp>
        <p:nvSpPr>
          <p:cNvPr id="6" name="Text Box 7"/>
          <p:cNvSpPr txBox="1">
            <a:spLocks noChangeArrowheads="1"/>
          </p:cNvSpPr>
          <p:nvPr/>
        </p:nvSpPr>
        <p:spPr bwMode="auto">
          <a:xfrm>
            <a:off x="1042988" y="1131888"/>
            <a:ext cx="792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accent2"/>
                </a:solidFill>
              </a:rPr>
              <a:t>Le remodelage osseux dépend de l’âge, de facteurs hormonaux et vitaminiques </a:t>
            </a:r>
            <a:r>
              <a:rPr lang="fr-FR" b="1" baseline="30000">
                <a:solidFill>
                  <a:schemeClr val="accent2"/>
                </a:solidFill>
              </a:rPr>
              <a:t>1,2</a:t>
            </a:r>
          </a:p>
        </p:txBody>
      </p:sp>
      <p:grpSp>
        <p:nvGrpSpPr>
          <p:cNvPr id="7" name="Group 8"/>
          <p:cNvGrpSpPr>
            <a:grpSpLocks/>
          </p:cNvGrpSpPr>
          <p:nvPr/>
        </p:nvGrpSpPr>
        <p:grpSpPr bwMode="auto">
          <a:xfrm>
            <a:off x="1111250" y="2952750"/>
            <a:ext cx="1590675" cy="1185863"/>
            <a:chOff x="2377" y="1784"/>
            <a:chExt cx="1002" cy="747"/>
          </a:xfrm>
        </p:grpSpPr>
        <p:sp>
          <p:nvSpPr>
            <p:cNvPr id="8" name="Freeform 9"/>
            <p:cNvSpPr>
              <a:spLocks/>
            </p:cNvSpPr>
            <p:nvPr/>
          </p:nvSpPr>
          <p:spPr bwMode="auto">
            <a:xfrm>
              <a:off x="2377" y="2365"/>
              <a:ext cx="98" cy="166"/>
            </a:xfrm>
            <a:custGeom>
              <a:avLst/>
              <a:gdLst>
                <a:gd name="T0" fmla="*/ 2147483647 w 39"/>
                <a:gd name="T1" fmla="*/ 2147483647 h 62"/>
                <a:gd name="T2" fmla="*/ 2147483647 w 39"/>
                <a:gd name="T3" fmla="*/ 2147483647 h 62"/>
                <a:gd name="T4" fmla="*/ 2147483647 w 39"/>
                <a:gd name="T5" fmla="*/ 2147483647 h 62"/>
                <a:gd name="T6" fmla="*/ 0 w 39"/>
                <a:gd name="T7" fmla="*/ 0 h 62"/>
                <a:gd name="T8" fmla="*/ 0 60000 65536"/>
                <a:gd name="T9" fmla="*/ 0 60000 65536"/>
                <a:gd name="T10" fmla="*/ 0 60000 65536"/>
                <a:gd name="T11" fmla="*/ 0 60000 65536"/>
                <a:gd name="T12" fmla="*/ 0 w 39"/>
                <a:gd name="T13" fmla="*/ 0 h 62"/>
                <a:gd name="T14" fmla="*/ 39 w 39"/>
                <a:gd name="T15" fmla="*/ 62 h 62"/>
              </a:gdLst>
              <a:ahLst/>
              <a:cxnLst>
                <a:cxn ang="T8">
                  <a:pos x="T0" y="T1"/>
                </a:cxn>
                <a:cxn ang="T9">
                  <a:pos x="T2" y="T3"/>
                </a:cxn>
                <a:cxn ang="T10">
                  <a:pos x="T4" y="T5"/>
                </a:cxn>
                <a:cxn ang="T11">
                  <a:pos x="T6" y="T7"/>
                </a:cxn>
              </a:cxnLst>
              <a:rect l="T12" t="T13" r="T14" b="T15"/>
              <a:pathLst>
                <a:path w="39" h="62">
                  <a:moveTo>
                    <a:pt x="39" y="62"/>
                  </a:moveTo>
                  <a:cubicBezTo>
                    <a:pt x="34" y="62"/>
                    <a:pt x="26" y="62"/>
                    <a:pt x="26" y="62"/>
                  </a:cubicBezTo>
                  <a:cubicBezTo>
                    <a:pt x="26" y="62"/>
                    <a:pt x="26" y="62"/>
                    <a:pt x="26" y="62"/>
                  </a:cubicBezTo>
                  <a:cubicBezTo>
                    <a:pt x="3" y="62"/>
                    <a:pt x="0" y="28"/>
                    <a:pt x="0" y="0"/>
                  </a:cubicBezTo>
                </a:path>
              </a:pathLst>
            </a:custGeom>
            <a:solidFill>
              <a:srgbClr val="FEE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0"/>
            <p:cNvSpPr>
              <a:spLocks/>
            </p:cNvSpPr>
            <p:nvPr/>
          </p:nvSpPr>
          <p:spPr bwMode="auto">
            <a:xfrm>
              <a:off x="2377" y="1784"/>
              <a:ext cx="1002" cy="747"/>
            </a:xfrm>
            <a:custGeom>
              <a:avLst/>
              <a:gdLst>
                <a:gd name="T0" fmla="*/ 2147483647 w 401"/>
                <a:gd name="T1" fmla="*/ 2147483647 h 280"/>
                <a:gd name="T2" fmla="*/ 2147483647 w 401"/>
                <a:gd name="T3" fmla="*/ 2147483647 h 280"/>
                <a:gd name="T4" fmla="*/ 2147483647 w 401"/>
                <a:gd name="T5" fmla="*/ 2147483647 h 280"/>
                <a:gd name="T6" fmla="*/ 2147483647 w 401"/>
                <a:gd name="T7" fmla="*/ 2147483647 h 280"/>
                <a:gd name="T8" fmla="*/ 2147483647 w 401"/>
                <a:gd name="T9" fmla="*/ 2147483647 h 280"/>
                <a:gd name="T10" fmla="*/ 2147483647 w 401"/>
                <a:gd name="T11" fmla="*/ 2147483647 h 280"/>
                <a:gd name="T12" fmla="*/ 2147483647 w 401"/>
                <a:gd name="T13" fmla="*/ 2147483647 h 280"/>
                <a:gd name="T14" fmla="*/ 2147483647 w 401"/>
                <a:gd name="T15" fmla="*/ 2147483647 h 280"/>
                <a:gd name="T16" fmla="*/ 2147483647 w 401"/>
                <a:gd name="T17" fmla="*/ 2147483647 h 280"/>
                <a:gd name="T18" fmla="*/ 2147483647 w 401"/>
                <a:gd name="T19" fmla="*/ 2147483647 h 280"/>
                <a:gd name="T20" fmla="*/ 2147483647 w 401"/>
                <a:gd name="T21" fmla="*/ 2147483647 h 280"/>
                <a:gd name="T22" fmla="*/ 2147483647 w 401"/>
                <a:gd name="T23" fmla="*/ 2147483647 h 280"/>
                <a:gd name="T24" fmla="*/ 2147483647 w 401"/>
                <a:gd name="T25" fmla="*/ 2147483647 h 280"/>
                <a:gd name="T26" fmla="*/ 2147483647 w 401"/>
                <a:gd name="T27" fmla="*/ 2147483647 h 280"/>
                <a:gd name="T28" fmla="*/ 2147483647 w 401"/>
                <a:gd name="T29" fmla="*/ 2147483647 h 280"/>
                <a:gd name="T30" fmla="*/ 2147483647 w 401"/>
                <a:gd name="T31" fmla="*/ 2147483647 h 280"/>
                <a:gd name="T32" fmla="*/ 2147483647 w 401"/>
                <a:gd name="T33" fmla="*/ 2147483647 h 280"/>
                <a:gd name="T34" fmla="*/ 2147483647 w 401"/>
                <a:gd name="T35" fmla="*/ 2147483647 h 280"/>
                <a:gd name="T36" fmla="*/ 2147483647 w 401"/>
                <a:gd name="T37" fmla="*/ 2147483647 h 280"/>
                <a:gd name="T38" fmla="*/ 2147483647 w 401"/>
                <a:gd name="T39" fmla="*/ 2147483647 h 280"/>
                <a:gd name="T40" fmla="*/ 2147483647 w 401"/>
                <a:gd name="T41" fmla="*/ 2147483647 h 280"/>
                <a:gd name="T42" fmla="*/ 2147483647 w 401"/>
                <a:gd name="T43" fmla="*/ 2147483647 h 280"/>
                <a:gd name="T44" fmla="*/ 2147483647 w 401"/>
                <a:gd name="T45" fmla="*/ 2147483647 h 280"/>
                <a:gd name="T46" fmla="*/ 2147483647 w 401"/>
                <a:gd name="T47" fmla="*/ 2147483647 h 280"/>
                <a:gd name="T48" fmla="*/ 2147483647 w 401"/>
                <a:gd name="T49" fmla="*/ 2147483647 h 280"/>
                <a:gd name="T50" fmla="*/ 2147483647 w 401"/>
                <a:gd name="T51" fmla="*/ 2147483647 h 280"/>
                <a:gd name="T52" fmla="*/ 2147483647 w 401"/>
                <a:gd name="T53" fmla="*/ 2147483647 h 280"/>
                <a:gd name="T54" fmla="*/ 2147483647 w 401"/>
                <a:gd name="T55" fmla="*/ 2147483647 h 280"/>
                <a:gd name="T56" fmla="*/ 2147483647 w 401"/>
                <a:gd name="T57" fmla="*/ 2147483647 h 280"/>
                <a:gd name="T58" fmla="*/ 2147483647 w 401"/>
                <a:gd name="T59" fmla="*/ 2147483647 h 280"/>
                <a:gd name="T60" fmla="*/ 2147483647 w 401"/>
                <a:gd name="T61" fmla="*/ 2147483647 h 280"/>
                <a:gd name="T62" fmla="*/ 2147483647 w 401"/>
                <a:gd name="T63" fmla="*/ 2147483647 h 280"/>
                <a:gd name="T64" fmla="*/ 2147483647 w 401"/>
                <a:gd name="T65" fmla="*/ 2147483647 h 280"/>
                <a:gd name="T66" fmla="*/ 2147483647 w 401"/>
                <a:gd name="T67" fmla="*/ 2147483647 h 280"/>
                <a:gd name="T68" fmla="*/ 2147483647 w 401"/>
                <a:gd name="T69" fmla="*/ 2147483647 h 280"/>
                <a:gd name="T70" fmla="*/ 2147483647 w 401"/>
                <a:gd name="T71" fmla="*/ 2147483647 h 280"/>
                <a:gd name="T72" fmla="*/ 2147483647 w 401"/>
                <a:gd name="T73" fmla="*/ 2147483647 h 280"/>
                <a:gd name="T74" fmla="*/ 2147483647 w 401"/>
                <a:gd name="T75" fmla="*/ 2147483647 h 280"/>
                <a:gd name="T76" fmla="*/ 2147483647 w 401"/>
                <a:gd name="T77" fmla="*/ 2147483647 h 280"/>
                <a:gd name="T78" fmla="*/ 0 w 401"/>
                <a:gd name="T79" fmla="*/ 2147483647 h 280"/>
                <a:gd name="T80" fmla="*/ 2147483647 w 401"/>
                <a:gd name="T81" fmla="*/ 0 h 280"/>
                <a:gd name="T82" fmla="*/ 2147483647 w 401"/>
                <a:gd name="T83" fmla="*/ 2147483647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280"/>
                <a:gd name="T128" fmla="*/ 401 w 401"/>
                <a:gd name="T129" fmla="*/ 280 h 2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280">
                  <a:moveTo>
                    <a:pt x="401" y="218"/>
                  </a:moveTo>
                  <a:cubicBezTo>
                    <a:pt x="401" y="246"/>
                    <a:pt x="398" y="280"/>
                    <a:pt x="376" y="280"/>
                  </a:cubicBezTo>
                  <a:cubicBezTo>
                    <a:pt x="376" y="280"/>
                    <a:pt x="376" y="280"/>
                    <a:pt x="376" y="280"/>
                  </a:cubicBezTo>
                  <a:cubicBezTo>
                    <a:pt x="376" y="280"/>
                    <a:pt x="367" y="280"/>
                    <a:pt x="363" y="280"/>
                  </a:cubicBezTo>
                  <a:cubicBezTo>
                    <a:pt x="363" y="280"/>
                    <a:pt x="363" y="280"/>
                    <a:pt x="363" y="280"/>
                  </a:cubicBezTo>
                  <a:cubicBezTo>
                    <a:pt x="348" y="280"/>
                    <a:pt x="358" y="228"/>
                    <a:pt x="342" y="228"/>
                  </a:cubicBezTo>
                  <a:cubicBezTo>
                    <a:pt x="342" y="228"/>
                    <a:pt x="342" y="228"/>
                    <a:pt x="342" y="228"/>
                  </a:cubicBezTo>
                  <a:cubicBezTo>
                    <a:pt x="327" y="228"/>
                    <a:pt x="337" y="280"/>
                    <a:pt x="322" y="280"/>
                  </a:cubicBezTo>
                  <a:cubicBezTo>
                    <a:pt x="322" y="280"/>
                    <a:pt x="322" y="280"/>
                    <a:pt x="322" y="280"/>
                  </a:cubicBezTo>
                  <a:cubicBezTo>
                    <a:pt x="322" y="280"/>
                    <a:pt x="322" y="280"/>
                    <a:pt x="322" y="280"/>
                  </a:cubicBezTo>
                  <a:cubicBezTo>
                    <a:pt x="307" y="280"/>
                    <a:pt x="317" y="228"/>
                    <a:pt x="302" y="228"/>
                  </a:cubicBezTo>
                  <a:cubicBezTo>
                    <a:pt x="302" y="228"/>
                    <a:pt x="302" y="228"/>
                    <a:pt x="302" y="228"/>
                  </a:cubicBezTo>
                  <a:cubicBezTo>
                    <a:pt x="287" y="228"/>
                    <a:pt x="297" y="280"/>
                    <a:pt x="282" y="280"/>
                  </a:cubicBezTo>
                  <a:cubicBezTo>
                    <a:pt x="282" y="280"/>
                    <a:pt x="282" y="280"/>
                    <a:pt x="282" y="280"/>
                  </a:cubicBezTo>
                  <a:cubicBezTo>
                    <a:pt x="267" y="280"/>
                    <a:pt x="276" y="228"/>
                    <a:pt x="261" y="228"/>
                  </a:cubicBezTo>
                  <a:cubicBezTo>
                    <a:pt x="261" y="228"/>
                    <a:pt x="261" y="228"/>
                    <a:pt x="261" y="228"/>
                  </a:cubicBezTo>
                  <a:cubicBezTo>
                    <a:pt x="246" y="228"/>
                    <a:pt x="256" y="280"/>
                    <a:pt x="241" y="280"/>
                  </a:cubicBezTo>
                  <a:cubicBezTo>
                    <a:pt x="241" y="280"/>
                    <a:pt x="241" y="280"/>
                    <a:pt x="241" y="280"/>
                  </a:cubicBezTo>
                  <a:cubicBezTo>
                    <a:pt x="226" y="280"/>
                    <a:pt x="236" y="228"/>
                    <a:pt x="221" y="228"/>
                  </a:cubicBezTo>
                  <a:cubicBezTo>
                    <a:pt x="221" y="228"/>
                    <a:pt x="221" y="228"/>
                    <a:pt x="221" y="228"/>
                  </a:cubicBezTo>
                  <a:cubicBezTo>
                    <a:pt x="206" y="228"/>
                    <a:pt x="216" y="280"/>
                    <a:pt x="201" y="280"/>
                  </a:cubicBezTo>
                  <a:cubicBezTo>
                    <a:pt x="200" y="280"/>
                    <a:pt x="200" y="280"/>
                    <a:pt x="200" y="280"/>
                  </a:cubicBezTo>
                  <a:cubicBezTo>
                    <a:pt x="186" y="280"/>
                    <a:pt x="195" y="228"/>
                    <a:pt x="180" y="228"/>
                  </a:cubicBezTo>
                  <a:cubicBezTo>
                    <a:pt x="180" y="228"/>
                    <a:pt x="180" y="228"/>
                    <a:pt x="180" y="228"/>
                  </a:cubicBezTo>
                  <a:cubicBezTo>
                    <a:pt x="165" y="228"/>
                    <a:pt x="175" y="280"/>
                    <a:pt x="160" y="280"/>
                  </a:cubicBezTo>
                  <a:cubicBezTo>
                    <a:pt x="160" y="280"/>
                    <a:pt x="160" y="280"/>
                    <a:pt x="160" y="280"/>
                  </a:cubicBezTo>
                  <a:cubicBezTo>
                    <a:pt x="145" y="280"/>
                    <a:pt x="155" y="228"/>
                    <a:pt x="140" y="228"/>
                  </a:cubicBezTo>
                  <a:cubicBezTo>
                    <a:pt x="140" y="228"/>
                    <a:pt x="140" y="228"/>
                    <a:pt x="140" y="228"/>
                  </a:cubicBezTo>
                  <a:cubicBezTo>
                    <a:pt x="125" y="228"/>
                    <a:pt x="135" y="280"/>
                    <a:pt x="120" y="280"/>
                  </a:cubicBezTo>
                  <a:cubicBezTo>
                    <a:pt x="119" y="280"/>
                    <a:pt x="119" y="280"/>
                    <a:pt x="119" y="280"/>
                  </a:cubicBezTo>
                  <a:cubicBezTo>
                    <a:pt x="105" y="280"/>
                    <a:pt x="114" y="228"/>
                    <a:pt x="99" y="228"/>
                  </a:cubicBezTo>
                  <a:cubicBezTo>
                    <a:pt x="99" y="228"/>
                    <a:pt x="99" y="228"/>
                    <a:pt x="99" y="228"/>
                  </a:cubicBezTo>
                  <a:cubicBezTo>
                    <a:pt x="84" y="228"/>
                    <a:pt x="94" y="280"/>
                    <a:pt x="79" y="280"/>
                  </a:cubicBezTo>
                  <a:cubicBezTo>
                    <a:pt x="79" y="280"/>
                    <a:pt x="79" y="280"/>
                    <a:pt x="79" y="280"/>
                  </a:cubicBezTo>
                  <a:cubicBezTo>
                    <a:pt x="64" y="280"/>
                    <a:pt x="74" y="228"/>
                    <a:pt x="59" y="228"/>
                  </a:cubicBezTo>
                  <a:cubicBezTo>
                    <a:pt x="59" y="228"/>
                    <a:pt x="59" y="228"/>
                    <a:pt x="59" y="228"/>
                  </a:cubicBezTo>
                  <a:cubicBezTo>
                    <a:pt x="44" y="228"/>
                    <a:pt x="54" y="280"/>
                    <a:pt x="39" y="280"/>
                  </a:cubicBezTo>
                  <a:cubicBezTo>
                    <a:pt x="34" y="280"/>
                    <a:pt x="26" y="280"/>
                    <a:pt x="26" y="280"/>
                  </a:cubicBezTo>
                  <a:cubicBezTo>
                    <a:pt x="26" y="280"/>
                    <a:pt x="26" y="280"/>
                    <a:pt x="26" y="280"/>
                  </a:cubicBezTo>
                  <a:cubicBezTo>
                    <a:pt x="3" y="280"/>
                    <a:pt x="0" y="246"/>
                    <a:pt x="0" y="218"/>
                  </a:cubicBezTo>
                  <a:cubicBezTo>
                    <a:pt x="0" y="107"/>
                    <a:pt x="92" y="0"/>
                    <a:pt x="204" y="0"/>
                  </a:cubicBezTo>
                  <a:cubicBezTo>
                    <a:pt x="317" y="0"/>
                    <a:pt x="401" y="107"/>
                    <a:pt x="401" y="218"/>
                  </a:cubicBezTo>
                  <a:close/>
                </a:path>
              </a:pathLst>
            </a:custGeom>
            <a:solidFill>
              <a:srgbClr val="FDBA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1"/>
            <p:cNvSpPr>
              <a:spLocks/>
            </p:cNvSpPr>
            <p:nvPr/>
          </p:nvSpPr>
          <p:spPr bwMode="auto">
            <a:xfrm>
              <a:off x="2822" y="2163"/>
              <a:ext cx="177" cy="138"/>
            </a:xfrm>
            <a:custGeom>
              <a:avLst/>
              <a:gdLst>
                <a:gd name="T0" fmla="*/ 2147483647 w 71"/>
                <a:gd name="T1" fmla="*/ 2147483647 h 52"/>
                <a:gd name="T2" fmla="*/ 2147483647 w 71"/>
                <a:gd name="T3" fmla="*/ 2147483647 h 52"/>
                <a:gd name="T4" fmla="*/ 2147483647 w 71"/>
                <a:gd name="T5" fmla="*/ 0 h 52"/>
                <a:gd name="T6" fmla="*/ 0 60000 65536"/>
                <a:gd name="T7" fmla="*/ 0 60000 65536"/>
                <a:gd name="T8" fmla="*/ 0 60000 65536"/>
                <a:gd name="T9" fmla="*/ 0 w 71"/>
                <a:gd name="T10" fmla="*/ 0 h 52"/>
                <a:gd name="T11" fmla="*/ 71 w 71"/>
                <a:gd name="T12" fmla="*/ 52 h 52"/>
              </a:gdLst>
              <a:ahLst/>
              <a:cxnLst>
                <a:cxn ang="T6">
                  <a:pos x="T0" y="T1"/>
                </a:cxn>
                <a:cxn ang="T7">
                  <a:pos x="T2" y="T3"/>
                </a:cxn>
                <a:cxn ang="T8">
                  <a:pos x="T4" y="T5"/>
                </a:cxn>
              </a:cxnLst>
              <a:rect l="T9" t="T10" r="T11" b="T12"/>
              <a:pathLst>
                <a:path w="71" h="52">
                  <a:moveTo>
                    <a:pt x="9" y="24"/>
                  </a:moveTo>
                  <a:cubicBezTo>
                    <a:pt x="0" y="49"/>
                    <a:pt x="41" y="52"/>
                    <a:pt x="54" y="41"/>
                  </a:cubicBezTo>
                  <a:cubicBezTo>
                    <a:pt x="71" y="26"/>
                    <a:pt x="66" y="1"/>
                    <a:pt x="43" y="0"/>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2"/>
            <p:cNvSpPr>
              <a:spLocks/>
            </p:cNvSpPr>
            <p:nvPr/>
          </p:nvSpPr>
          <p:spPr bwMode="auto">
            <a:xfrm>
              <a:off x="2967" y="1973"/>
              <a:ext cx="157" cy="134"/>
            </a:xfrm>
            <a:custGeom>
              <a:avLst/>
              <a:gdLst>
                <a:gd name="T0" fmla="*/ 2147483647 w 63"/>
                <a:gd name="T1" fmla="*/ 2147483647 h 50"/>
                <a:gd name="T2" fmla="*/ 2147483647 w 63"/>
                <a:gd name="T3" fmla="*/ 2147483647 h 50"/>
                <a:gd name="T4" fmla="*/ 2147483647 w 63"/>
                <a:gd name="T5" fmla="*/ 2147483647 h 50"/>
                <a:gd name="T6" fmla="*/ 0 60000 65536"/>
                <a:gd name="T7" fmla="*/ 0 60000 65536"/>
                <a:gd name="T8" fmla="*/ 0 60000 65536"/>
                <a:gd name="T9" fmla="*/ 0 w 63"/>
                <a:gd name="T10" fmla="*/ 0 h 50"/>
                <a:gd name="T11" fmla="*/ 63 w 63"/>
                <a:gd name="T12" fmla="*/ 50 h 50"/>
              </a:gdLst>
              <a:ahLst/>
              <a:cxnLst>
                <a:cxn ang="T6">
                  <a:pos x="T0" y="T1"/>
                </a:cxn>
                <a:cxn ang="T7">
                  <a:pos x="T2" y="T3"/>
                </a:cxn>
                <a:cxn ang="T8">
                  <a:pos x="T4" y="T5"/>
                </a:cxn>
              </a:cxnLst>
              <a:rect l="T9" t="T10" r="T11" b="T12"/>
              <a:pathLst>
                <a:path w="63" h="50">
                  <a:moveTo>
                    <a:pt x="6" y="21"/>
                  </a:moveTo>
                  <a:cubicBezTo>
                    <a:pt x="0" y="43"/>
                    <a:pt x="36" y="50"/>
                    <a:pt x="49" y="40"/>
                  </a:cubicBezTo>
                  <a:cubicBezTo>
                    <a:pt x="63" y="28"/>
                    <a:pt x="62" y="0"/>
                    <a:pt x="40" y="1"/>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3"/>
            <p:cNvSpPr>
              <a:spLocks/>
            </p:cNvSpPr>
            <p:nvPr/>
          </p:nvSpPr>
          <p:spPr bwMode="auto">
            <a:xfrm>
              <a:off x="2685" y="1947"/>
              <a:ext cx="217" cy="266"/>
            </a:xfrm>
            <a:custGeom>
              <a:avLst/>
              <a:gdLst>
                <a:gd name="T0" fmla="*/ 0 w 87"/>
                <a:gd name="T1" fmla="*/ 2147483647 h 100"/>
                <a:gd name="T2" fmla="*/ 2147483647 w 87"/>
                <a:gd name="T3" fmla="*/ 2147483647 h 100"/>
                <a:gd name="T4" fmla="*/ 2147483647 w 87"/>
                <a:gd name="T5" fmla="*/ 2147483647 h 100"/>
                <a:gd name="T6" fmla="*/ 2147483647 w 87"/>
                <a:gd name="T7" fmla="*/ 2147483647 h 100"/>
                <a:gd name="T8" fmla="*/ 2147483647 w 87"/>
                <a:gd name="T9" fmla="*/ 2147483647 h 100"/>
                <a:gd name="T10" fmla="*/ 0 60000 65536"/>
                <a:gd name="T11" fmla="*/ 0 60000 65536"/>
                <a:gd name="T12" fmla="*/ 0 60000 65536"/>
                <a:gd name="T13" fmla="*/ 0 60000 65536"/>
                <a:gd name="T14" fmla="*/ 0 60000 65536"/>
                <a:gd name="T15" fmla="*/ 0 w 87"/>
                <a:gd name="T16" fmla="*/ 0 h 100"/>
                <a:gd name="T17" fmla="*/ 87 w 87"/>
                <a:gd name="T18" fmla="*/ 100 h 100"/>
              </a:gdLst>
              <a:ahLst/>
              <a:cxnLst>
                <a:cxn ang="T10">
                  <a:pos x="T0" y="T1"/>
                </a:cxn>
                <a:cxn ang="T11">
                  <a:pos x="T2" y="T3"/>
                </a:cxn>
                <a:cxn ang="T12">
                  <a:pos x="T4" y="T5"/>
                </a:cxn>
                <a:cxn ang="T13">
                  <a:pos x="T6" y="T7"/>
                </a:cxn>
                <a:cxn ang="T14">
                  <a:pos x="T8" y="T9"/>
                </a:cxn>
              </a:cxnLst>
              <a:rect l="T15" t="T16" r="T17" b="T18"/>
              <a:pathLst>
                <a:path w="87" h="100">
                  <a:moveTo>
                    <a:pt x="0" y="75"/>
                  </a:moveTo>
                  <a:cubicBezTo>
                    <a:pt x="2" y="92"/>
                    <a:pt x="17" y="100"/>
                    <a:pt x="32" y="98"/>
                  </a:cubicBezTo>
                  <a:cubicBezTo>
                    <a:pt x="51" y="95"/>
                    <a:pt x="51" y="80"/>
                    <a:pt x="61" y="68"/>
                  </a:cubicBezTo>
                  <a:cubicBezTo>
                    <a:pt x="70" y="56"/>
                    <a:pt x="87" y="59"/>
                    <a:pt x="86" y="38"/>
                  </a:cubicBezTo>
                  <a:cubicBezTo>
                    <a:pt x="86" y="24"/>
                    <a:pt x="65" y="0"/>
                    <a:pt x="52" y="17"/>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4"/>
            <p:cNvSpPr>
              <a:spLocks/>
            </p:cNvSpPr>
            <p:nvPr/>
          </p:nvSpPr>
          <p:spPr bwMode="auto">
            <a:xfrm>
              <a:off x="2640" y="2005"/>
              <a:ext cx="209" cy="216"/>
            </a:xfrm>
            <a:custGeom>
              <a:avLst/>
              <a:gdLst>
                <a:gd name="T0" fmla="*/ 2147483647 w 84"/>
                <a:gd name="T1" fmla="*/ 2147483647 h 81"/>
                <a:gd name="T2" fmla="*/ 2147483647 w 84"/>
                <a:gd name="T3" fmla="*/ 2147483647 h 81"/>
                <a:gd name="T4" fmla="*/ 2147483647 w 84"/>
                <a:gd name="T5" fmla="*/ 2147483647 h 81"/>
                <a:gd name="T6" fmla="*/ 0 60000 65536"/>
                <a:gd name="T7" fmla="*/ 0 60000 65536"/>
                <a:gd name="T8" fmla="*/ 0 60000 65536"/>
                <a:gd name="T9" fmla="*/ 0 w 84"/>
                <a:gd name="T10" fmla="*/ 0 h 81"/>
                <a:gd name="T11" fmla="*/ 84 w 84"/>
                <a:gd name="T12" fmla="*/ 81 h 81"/>
              </a:gdLst>
              <a:ahLst/>
              <a:cxnLst>
                <a:cxn ang="T6">
                  <a:pos x="T0" y="T1"/>
                </a:cxn>
                <a:cxn ang="T7">
                  <a:pos x="T2" y="T3"/>
                </a:cxn>
                <a:cxn ang="T8">
                  <a:pos x="T4" y="T5"/>
                </a:cxn>
              </a:cxnLst>
              <a:rect l="T9" t="T10" r="T11" b="T12"/>
              <a:pathLst>
                <a:path w="84" h="81">
                  <a:moveTo>
                    <a:pt x="28" y="21"/>
                  </a:moveTo>
                  <a:cubicBezTo>
                    <a:pt x="0" y="42"/>
                    <a:pt x="24" y="81"/>
                    <a:pt x="54" y="61"/>
                  </a:cubicBezTo>
                  <a:cubicBezTo>
                    <a:pt x="84" y="41"/>
                    <a:pt x="56" y="0"/>
                    <a:pt x="28" y="21"/>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5"/>
            <p:cNvSpPr>
              <a:spLocks/>
            </p:cNvSpPr>
            <p:nvPr/>
          </p:nvSpPr>
          <p:spPr bwMode="auto">
            <a:xfrm>
              <a:off x="2777" y="2069"/>
              <a:ext cx="222" cy="227"/>
            </a:xfrm>
            <a:custGeom>
              <a:avLst/>
              <a:gdLst>
                <a:gd name="T0" fmla="*/ 2147483647 w 89"/>
                <a:gd name="T1" fmla="*/ 2147483647 h 85"/>
                <a:gd name="T2" fmla="*/ 2147483647 w 89"/>
                <a:gd name="T3" fmla="*/ 2147483647 h 85"/>
                <a:gd name="T4" fmla="*/ 2147483647 w 89"/>
                <a:gd name="T5" fmla="*/ 2147483647 h 85"/>
                <a:gd name="T6" fmla="*/ 0 60000 65536"/>
                <a:gd name="T7" fmla="*/ 0 60000 65536"/>
                <a:gd name="T8" fmla="*/ 0 60000 65536"/>
                <a:gd name="T9" fmla="*/ 0 w 89"/>
                <a:gd name="T10" fmla="*/ 0 h 85"/>
                <a:gd name="T11" fmla="*/ 89 w 89"/>
                <a:gd name="T12" fmla="*/ 85 h 85"/>
              </a:gdLst>
              <a:ahLst/>
              <a:cxnLst>
                <a:cxn ang="T6">
                  <a:pos x="T0" y="T1"/>
                </a:cxn>
                <a:cxn ang="T7">
                  <a:pos x="T2" y="T3"/>
                </a:cxn>
                <a:cxn ang="T8">
                  <a:pos x="T4" y="T5"/>
                </a:cxn>
              </a:cxnLst>
              <a:rect l="T9" t="T10" r="T11" b="T12"/>
              <a:pathLst>
                <a:path w="89" h="85">
                  <a:moveTo>
                    <a:pt x="35" y="24"/>
                  </a:moveTo>
                  <a:cubicBezTo>
                    <a:pt x="0" y="48"/>
                    <a:pt x="39" y="85"/>
                    <a:pt x="64" y="67"/>
                  </a:cubicBezTo>
                  <a:cubicBezTo>
                    <a:pt x="89" y="49"/>
                    <a:pt x="70" y="0"/>
                    <a:pt x="35" y="24"/>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6"/>
            <p:cNvSpPr>
              <a:spLocks/>
            </p:cNvSpPr>
            <p:nvPr/>
          </p:nvSpPr>
          <p:spPr bwMode="auto">
            <a:xfrm>
              <a:off x="2934" y="1888"/>
              <a:ext cx="188" cy="227"/>
            </a:xfrm>
            <a:custGeom>
              <a:avLst/>
              <a:gdLst>
                <a:gd name="T0" fmla="*/ 2147483647 w 75"/>
                <a:gd name="T1" fmla="*/ 2147483647 h 85"/>
                <a:gd name="T2" fmla="*/ 2147483647 w 75"/>
                <a:gd name="T3" fmla="*/ 2147483647 h 85"/>
                <a:gd name="T4" fmla="*/ 2147483647 w 75"/>
                <a:gd name="T5" fmla="*/ 2147483647 h 85"/>
                <a:gd name="T6" fmla="*/ 0 60000 65536"/>
                <a:gd name="T7" fmla="*/ 0 60000 65536"/>
                <a:gd name="T8" fmla="*/ 0 60000 65536"/>
                <a:gd name="T9" fmla="*/ 0 w 75"/>
                <a:gd name="T10" fmla="*/ 0 h 85"/>
                <a:gd name="T11" fmla="*/ 75 w 75"/>
                <a:gd name="T12" fmla="*/ 85 h 85"/>
              </a:gdLst>
              <a:ahLst/>
              <a:cxnLst>
                <a:cxn ang="T6">
                  <a:pos x="T0" y="T1"/>
                </a:cxn>
                <a:cxn ang="T7">
                  <a:pos x="T2" y="T3"/>
                </a:cxn>
                <a:cxn ang="T8">
                  <a:pos x="T4" y="T5"/>
                </a:cxn>
              </a:cxnLst>
              <a:rect l="T9" t="T10" r="T11" b="T12"/>
              <a:pathLst>
                <a:path w="75" h="85">
                  <a:moveTo>
                    <a:pt x="15" y="33"/>
                  </a:moveTo>
                  <a:cubicBezTo>
                    <a:pt x="0" y="66"/>
                    <a:pt x="47" y="85"/>
                    <a:pt x="61" y="53"/>
                  </a:cubicBezTo>
                  <a:cubicBezTo>
                    <a:pt x="75" y="21"/>
                    <a:pt x="30" y="0"/>
                    <a:pt x="15" y="33"/>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7"/>
            <p:cNvSpPr>
              <a:spLocks/>
            </p:cNvSpPr>
            <p:nvPr/>
          </p:nvSpPr>
          <p:spPr bwMode="auto">
            <a:xfrm>
              <a:off x="2849" y="2141"/>
              <a:ext cx="110" cy="104"/>
            </a:xfrm>
            <a:custGeom>
              <a:avLst/>
              <a:gdLst>
                <a:gd name="T0" fmla="*/ 2147483647 w 44"/>
                <a:gd name="T1" fmla="*/ 2147483647 h 39"/>
                <a:gd name="T2" fmla="*/ 2147483647 w 44"/>
                <a:gd name="T3" fmla="*/ 2147483647 h 39"/>
                <a:gd name="T4" fmla="*/ 2147483647 w 44"/>
                <a:gd name="T5" fmla="*/ 0 h 39"/>
                <a:gd name="T6" fmla="*/ 2147483647 w 44"/>
                <a:gd name="T7" fmla="*/ 2147483647 h 39"/>
                <a:gd name="T8" fmla="*/ 2147483647 w 44"/>
                <a:gd name="T9" fmla="*/ 2147483647 h 39"/>
                <a:gd name="T10" fmla="*/ 0 60000 65536"/>
                <a:gd name="T11" fmla="*/ 0 60000 65536"/>
                <a:gd name="T12" fmla="*/ 0 60000 65536"/>
                <a:gd name="T13" fmla="*/ 0 60000 65536"/>
                <a:gd name="T14" fmla="*/ 0 60000 65536"/>
                <a:gd name="T15" fmla="*/ 0 w 44"/>
                <a:gd name="T16" fmla="*/ 0 h 39"/>
                <a:gd name="T17" fmla="*/ 44 w 44"/>
                <a:gd name="T18" fmla="*/ 39 h 39"/>
              </a:gdLst>
              <a:ahLst/>
              <a:cxnLst>
                <a:cxn ang="T10">
                  <a:pos x="T0" y="T1"/>
                </a:cxn>
                <a:cxn ang="T11">
                  <a:pos x="T2" y="T3"/>
                </a:cxn>
                <a:cxn ang="T12">
                  <a:pos x="T4" y="T5"/>
                </a:cxn>
                <a:cxn ang="T13">
                  <a:pos x="T6" y="T7"/>
                </a:cxn>
                <a:cxn ang="T14">
                  <a:pos x="T8" y="T9"/>
                </a:cxn>
              </a:cxnLst>
              <a:rect l="T15" t="T16" r="T17" b="T18"/>
              <a:pathLst>
                <a:path w="44" h="39">
                  <a:moveTo>
                    <a:pt x="1" y="21"/>
                  </a:moveTo>
                  <a:cubicBezTo>
                    <a:pt x="0" y="32"/>
                    <a:pt x="22" y="39"/>
                    <a:pt x="30" y="35"/>
                  </a:cubicBezTo>
                  <a:cubicBezTo>
                    <a:pt x="43" y="28"/>
                    <a:pt x="44" y="8"/>
                    <a:pt x="32" y="0"/>
                  </a:cubicBezTo>
                  <a:cubicBezTo>
                    <a:pt x="29" y="5"/>
                    <a:pt x="31" y="12"/>
                    <a:pt x="27" y="17"/>
                  </a:cubicBezTo>
                  <a:cubicBezTo>
                    <a:pt x="21" y="24"/>
                    <a:pt x="9" y="21"/>
                    <a:pt x="1" y="21"/>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8"/>
            <p:cNvSpPr>
              <a:spLocks/>
            </p:cNvSpPr>
            <p:nvPr/>
          </p:nvSpPr>
          <p:spPr bwMode="auto">
            <a:xfrm>
              <a:off x="2987" y="1933"/>
              <a:ext cx="90" cy="120"/>
            </a:xfrm>
            <a:custGeom>
              <a:avLst/>
              <a:gdLst>
                <a:gd name="T0" fmla="*/ 0 w 36"/>
                <a:gd name="T1" fmla="*/ 2147483647 h 45"/>
                <a:gd name="T2" fmla="*/ 2147483647 w 36"/>
                <a:gd name="T3" fmla="*/ 2147483647 h 45"/>
                <a:gd name="T4" fmla="*/ 2147483647 w 36"/>
                <a:gd name="T5" fmla="*/ 2147483647 h 45"/>
                <a:gd name="T6" fmla="*/ 2147483647 w 36"/>
                <a:gd name="T7" fmla="*/ 2147483647 h 45"/>
                <a:gd name="T8" fmla="*/ 0 60000 65536"/>
                <a:gd name="T9" fmla="*/ 0 60000 65536"/>
                <a:gd name="T10" fmla="*/ 0 60000 65536"/>
                <a:gd name="T11" fmla="*/ 0 60000 65536"/>
                <a:gd name="T12" fmla="*/ 0 w 36"/>
                <a:gd name="T13" fmla="*/ 0 h 45"/>
                <a:gd name="T14" fmla="*/ 36 w 36"/>
                <a:gd name="T15" fmla="*/ 45 h 45"/>
              </a:gdLst>
              <a:ahLst/>
              <a:cxnLst>
                <a:cxn ang="T8">
                  <a:pos x="T0" y="T1"/>
                </a:cxn>
                <a:cxn ang="T9">
                  <a:pos x="T2" y="T3"/>
                </a:cxn>
                <a:cxn ang="T10">
                  <a:pos x="T4" y="T5"/>
                </a:cxn>
                <a:cxn ang="T11">
                  <a:pos x="T6" y="T7"/>
                </a:cxn>
              </a:cxnLst>
              <a:rect l="T12" t="T13" r="T14" b="T15"/>
              <a:pathLst>
                <a:path w="36" h="45">
                  <a:moveTo>
                    <a:pt x="0" y="34"/>
                  </a:moveTo>
                  <a:cubicBezTo>
                    <a:pt x="6" y="45"/>
                    <a:pt x="24" y="45"/>
                    <a:pt x="31" y="35"/>
                  </a:cubicBezTo>
                  <a:cubicBezTo>
                    <a:pt x="36" y="27"/>
                    <a:pt x="34" y="0"/>
                    <a:pt x="21" y="5"/>
                  </a:cubicBezTo>
                  <a:cubicBezTo>
                    <a:pt x="25" y="17"/>
                    <a:pt x="29" y="28"/>
                    <a:pt x="11" y="3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9"/>
            <p:cNvSpPr>
              <a:spLocks/>
            </p:cNvSpPr>
            <p:nvPr/>
          </p:nvSpPr>
          <p:spPr bwMode="auto">
            <a:xfrm>
              <a:off x="2700" y="2067"/>
              <a:ext cx="107" cy="104"/>
            </a:xfrm>
            <a:custGeom>
              <a:avLst/>
              <a:gdLst>
                <a:gd name="T0" fmla="*/ 0 w 43"/>
                <a:gd name="T1" fmla="*/ 2147483647 h 39"/>
                <a:gd name="T2" fmla="*/ 2147483647 w 43"/>
                <a:gd name="T3" fmla="*/ 2147483647 h 39"/>
                <a:gd name="T4" fmla="*/ 2147483647 w 43"/>
                <a:gd name="T5" fmla="*/ 0 h 39"/>
                <a:gd name="T6" fmla="*/ 2147483647 w 43"/>
                <a:gd name="T7" fmla="*/ 2147483647 h 39"/>
                <a:gd name="T8" fmla="*/ 0 60000 65536"/>
                <a:gd name="T9" fmla="*/ 0 60000 65536"/>
                <a:gd name="T10" fmla="*/ 0 60000 65536"/>
                <a:gd name="T11" fmla="*/ 0 60000 65536"/>
                <a:gd name="T12" fmla="*/ 0 w 43"/>
                <a:gd name="T13" fmla="*/ 0 h 39"/>
                <a:gd name="T14" fmla="*/ 43 w 43"/>
                <a:gd name="T15" fmla="*/ 39 h 39"/>
              </a:gdLst>
              <a:ahLst/>
              <a:cxnLst>
                <a:cxn ang="T8">
                  <a:pos x="T0" y="T1"/>
                </a:cxn>
                <a:cxn ang="T9">
                  <a:pos x="T2" y="T3"/>
                </a:cxn>
                <a:cxn ang="T10">
                  <a:pos x="T4" y="T5"/>
                </a:cxn>
                <a:cxn ang="T11">
                  <a:pos x="T6" y="T7"/>
                </a:cxn>
              </a:cxnLst>
              <a:rect l="T12" t="T13" r="T14" b="T15"/>
              <a:pathLst>
                <a:path w="43" h="39">
                  <a:moveTo>
                    <a:pt x="0" y="26"/>
                  </a:moveTo>
                  <a:cubicBezTo>
                    <a:pt x="7" y="39"/>
                    <a:pt x="26" y="34"/>
                    <a:pt x="33" y="23"/>
                  </a:cubicBezTo>
                  <a:cubicBezTo>
                    <a:pt x="43" y="7"/>
                    <a:pt x="23" y="12"/>
                    <a:pt x="19" y="0"/>
                  </a:cubicBezTo>
                  <a:cubicBezTo>
                    <a:pt x="16" y="8"/>
                    <a:pt x="22" y="25"/>
                    <a:pt x="9" y="2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20"/>
            <p:cNvSpPr>
              <a:spLocks/>
            </p:cNvSpPr>
            <p:nvPr/>
          </p:nvSpPr>
          <p:spPr bwMode="auto">
            <a:xfrm>
              <a:off x="2842" y="2131"/>
              <a:ext cx="62" cy="53"/>
            </a:xfrm>
            <a:custGeom>
              <a:avLst/>
              <a:gdLst>
                <a:gd name="T0" fmla="*/ 2147483647 w 25"/>
                <a:gd name="T1" fmla="*/ 0 h 20"/>
                <a:gd name="T2" fmla="*/ 0 w 25"/>
                <a:gd name="T3" fmla="*/ 2147483647 h 20"/>
                <a:gd name="T4" fmla="*/ 0 60000 65536"/>
                <a:gd name="T5" fmla="*/ 0 60000 65536"/>
                <a:gd name="T6" fmla="*/ 0 w 25"/>
                <a:gd name="T7" fmla="*/ 0 h 20"/>
                <a:gd name="T8" fmla="*/ 25 w 25"/>
                <a:gd name="T9" fmla="*/ 20 h 20"/>
              </a:gdLst>
              <a:ahLst/>
              <a:cxnLst>
                <a:cxn ang="T4">
                  <a:pos x="T0" y="T1"/>
                </a:cxn>
                <a:cxn ang="T5">
                  <a:pos x="T2" y="T3"/>
                </a:cxn>
              </a:cxnLst>
              <a:rect l="T6" t="T7" r="T8" b="T9"/>
              <a:pathLst>
                <a:path w="25" h="20">
                  <a:moveTo>
                    <a:pt x="25" y="0"/>
                  </a:moveTo>
                  <a:cubicBezTo>
                    <a:pt x="14" y="4"/>
                    <a:pt x="7" y="10"/>
                    <a:pt x="0" y="20"/>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21"/>
            <p:cNvSpPr>
              <a:spLocks/>
            </p:cNvSpPr>
            <p:nvPr/>
          </p:nvSpPr>
          <p:spPr bwMode="auto">
            <a:xfrm>
              <a:off x="2972" y="1949"/>
              <a:ext cx="47" cy="67"/>
            </a:xfrm>
            <a:custGeom>
              <a:avLst/>
              <a:gdLst>
                <a:gd name="T0" fmla="*/ 2147483647 w 19"/>
                <a:gd name="T1" fmla="*/ 0 h 25"/>
                <a:gd name="T2" fmla="*/ 2147483647 w 19"/>
                <a:gd name="T3" fmla="*/ 2147483647 h 25"/>
                <a:gd name="T4" fmla="*/ 2147483647 w 19"/>
                <a:gd name="T5" fmla="*/ 2147483647 h 25"/>
                <a:gd name="T6" fmla="*/ 2147483647 w 19"/>
                <a:gd name="T7" fmla="*/ 2147483647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17" y="0"/>
                  </a:moveTo>
                  <a:cubicBezTo>
                    <a:pt x="8" y="2"/>
                    <a:pt x="0" y="17"/>
                    <a:pt x="2" y="25"/>
                  </a:cubicBezTo>
                  <a:cubicBezTo>
                    <a:pt x="5" y="22"/>
                    <a:pt x="6" y="19"/>
                    <a:pt x="8" y="15"/>
                  </a:cubicBezTo>
                  <a:cubicBezTo>
                    <a:pt x="11" y="10"/>
                    <a:pt x="16" y="6"/>
                    <a:pt x="19" y="1"/>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22"/>
            <p:cNvSpPr>
              <a:spLocks/>
            </p:cNvSpPr>
            <p:nvPr/>
          </p:nvSpPr>
          <p:spPr bwMode="auto">
            <a:xfrm>
              <a:off x="2402" y="1813"/>
              <a:ext cx="800" cy="667"/>
            </a:xfrm>
            <a:custGeom>
              <a:avLst/>
              <a:gdLst>
                <a:gd name="T0" fmla="*/ 0 w 320"/>
                <a:gd name="T1" fmla="*/ 2147483647 h 250"/>
                <a:gd name="T2" fmla="*/ 2147483647 w 320"/>
                <a:gd name="T3" fmla="*/ 2147483647 h 250"/>
                <a:gd name="T4" fmla="*/ 2147483647 w 320"/>
                <a:gd name="T5" fmla="*/ 2147483647 h 250"/>
                <a:gd name="T6" fmla="*/ 2147483647 w 320"/>
                <a:gd name="T7" fmla="*/ 2147483647 h 250"/>
                <a:gd name="T8" fmla="*/ 2147483647 w 320"/>
                <a:gd name="T9" fmla="*/ 2147483647 h 250"/>
                <a:gd name="T10" fmla="*/ 2147483647 w 320"/>
                <a:gd name="T11" fmla="*/ 0 h 250"/>
                <a:gd name="T12" fmla="*/ 0 w 320"/>
                <a:gd name="T13" fmla="*/ 2147483647 h 250"/>
                <a:gd name="T14" fmla="*/ 0 60000 65536"/>
                <a:gd name="T15" fmla="*/ 0 60000 65536"/>
                <a:gd name="T16" fmla="*/ 0 60000 65536"/>
                <a:gd name="T17" fmla="*/ 0 60000 65536"/>
                <a:gd name="T18" fmla="*/ 0 60000 65536"/>
                <a:gd name="T19" fmla="*/ 0 60000 65536"/>
                <a:gd name="T20" fmla="*/ 0 60000 65536"/>
                <a:gd name="T21" fmla="*/ 0 w 320"/>
                <a:gd name="T22" fmla="*/ 0 h 250"/>
                <a:gd name="T23" fmla="*/ 320 w 320"/>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250">
                  <a:moveTo>
                    <a:pt x="0" y="207"/>
                  </a:moveTo>
                  <a:cubicBezTo>
                    <a:pt x="0" y="217"/>
                    <a:pt x="0" y="226"/>
                    <a:pt x="1" y="235"/>
                  </a:cubicBezTo>
                  <a:cubicBezTo>
                    <a:pt x="3" y="250"/>
                    <a:pt x="2" y="249"/>
                    <a:pt x="2" y="220"/>
                  </a:cubicBezTo>
                  <a:cubicBezTo>
                    <a:pt x="2" y="105"/>
                    <a:pt x="103" y="16"/>
                    <a:pt x="207" y="16"/>
                  </a:cubicBezTo>
                  <a:cubicBezTo>
                    <a:pt x="248" y="16"/>
                    <a:pt x="289" y="31"/>
                    <a:pt x="320" y="55"/>
                  </a:cubicBezTo>
                  <a:cubicBezTo>
                    <a:pt x="286" y="21"/>
                    <a:pt x="238" y="0"/>
                    <a:pt x="189" y="0"/>
                  </a:cubicBezTo>
                  <a:cubicBezTo>
                    <a:pt x="84" y="0"/>
                    <a:pt x="0" y="93"/>
                    <a:pt x="0" y="207"/>
                  </a:cubicBezTo>
                  <a:close/>
                </a:path>
              </a:pathLst>
            </a:custGeom>
            <a:solidFill>
              <a:srgbClr val="FED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3"/>
            <p:cNvSpPr>
              <a:spLocks/>
            </p:cNvSpPr>
            <p:nvPr/>
          </p:nvSpPr>
          <p:spPr bwMode="auto">
            <a:xfrm>
              <a:off x="2402" y="1811"/>
              <a:ext cx="472" cy="554"/>
            </a:xfrm>
            <a:custGeom>
              <a:avLst/>
              <a:gdLst>
                <a:gd name="T0" fmla="*/ 2147483647 w 189"/>
                <a:gd name="T1" fmla="*/ 2147483647 h 208"/>
                <a:gd name="T2" fmla="*/ 0 w 189"/>
                <a:gd name="T3" fmla="*/ 2147483647 h 208"/>
                <a:gd name="T4" fmla="*/ 2147483647 w 189"/>
                <a:gd name="T5" fmla="*/ 2147483647 h 208"/>
                <a:gd name="T6" fmla="*/ 0 60000 65536"/>
                <a:gd name="T7" fmla="*/ 0 60000 65536"/>
                <a:gd name="T8" fmla="*/ 0 60000 65536"/>
                <a:gd name="T9" fmla="*/ 0 w 189"/>
                <a:gd name="T10" fmla="*/ 0 h 208"/>
                <a:gd name="T11" fmla="*/ 189 w 189"/>
                <a:gd name="T12" fmla="*/ 208 h 208"/>
              </a:gdLst>
              <a:ahLst/>
              <a:cxnLst>
                <a:cxn ang="T6">
                  <a:pos x="T0" y="T1"/>
                </a:cxn>
                <a:cxn ang="T7">
                  <a:pos x="T2" y="T3"/>
                </a:cxn>
                <a:cxn ang="T8">
                  <a:pos x="T4" y="T5"/>
                </a:cxn>
              </a:cxnLst>
              <a:rect l="T9" t="T10" r="T11" b="T12"/>
              <a:pathLst>
                <a:path w="189" h="208">
                  <a:moveTo>
                    <a:pt x="189" y="1"/>
                  </a:moveTo>
                  <a:cubicBezTo>
                    <a:pt x="84" y="1"/>
                    <a:pt x="0" y="94"/>
                    <a:pt x="0" y="208"/>
                  </a:cubicBezTo>
                  <a:cubicBezTo>
                    <a:pt x="16" y="47"/>
                    <a:pt x="142" y="0"/>
                    <a:pt x="18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4"/>
            <p:cNvSpPr>
              <a:spLocks/>
            </p:cNvSpPr>
            <p:nvPr/>
          </p:nvSpPr>
          <p:spPr bwMode="auto">
            <a:xfrm>
              <a:off x="3249" y="2000"/>
              <a:ext cx="120" cy="528"/>
            </a:xfrm>
            <a:custGeom>
              <a:avLst/>
              <a:gdLst>
                <a:gd name="T0" fmla="*/ 2147483647 w 48"/>
                <a:gd name="T1" fmla="*/ 2147483647 h 198"/>
                <a:gd name="T2" fmla="*/ 2147483647 w 48"/>
                <a:gd name="T3" fmla="*/ 2147483647 h 198"/>
                <a:gd name="T4" fmla="*/ 0 w 48"/>
                <a:gd name="T5" fmla="*/ 0 h 198"/>
                <a:gd name="T6" fmla="*/ 2147483647 w 48"/>
                <a:gd name="T7" fmla="*/ 2147483647 h 198"/>
                <a:gd name="T8" fmla="*/ 2147483647 w 48"/>
                <a:gd name="T9" fmla="*/ 2147483647 h 198"/>
                <a:gd name="T10" fmla="*/ 0 60000 65536"/>
                <a:gd name="T11" fmla="*/ 0 60000 65536"/>
                <a:gd name="T12" fmla="*/ 0 60000 65536"/>
                <a:gd name="T13" fmla="*/ 0 60000 65536"/>
                <a:gd name="T14" fmla="*/ 0 60000 65536"/>
                <a:gd name="T15" fmla="*/ 0 w 48"/>
                <a:gd name="T16" fmla="*/ 0 h 198"/>
                <a:gd name="T17" fmla="*/ 48 w 48"/>
                <a:gd name="T18" fmla="*/ 198 h 198"/>
              </a:gdLst>
              <a:ahLst/>
              <a:cxnLst>
                <a:cxn ang="T10">
                  <a:pos x="T0" y="T1"/>
                </a:cxn>
                <a:cxn ang="T11">
                  <a:pos x="T2" y="T3"/>
                </a:cxn>
                <a:cxn ang="T12">
                  <a:pos x="T4" y="T5"/>
                </a:cxn>
                <a:cxn ang="T13">
                  <a:pos x="T6" y="T7"/>
                </a:cxn>
                <a:cxn ang="T14">
                  <a:pos x="T8" y="T9"/>
                </a:cxn>
              </a:cxnLst>
              <a:rect l="T15" t="T16" r="T17" b="T18"/>
              <a:pathLst>
                <a:path w="48" h="198">
                  <a:moveTo>
                    <a:pt x="21" y="198"/>
                  </a:moveTo>
                  <a:cubicBezTo>
                    <a:pt x="46" y="198"/>
                    <a:pt x="48" y="173"/>
                    <a:pt x="48" y="129"/>
                  </a:cubicBezTo>
                  <a:cubicBezTo>
                    <a:pt x="48" y="83"/>
                    <a:pt x="25" y="33"/>
                    <a:pt x="0" y="0"/>
                  </a:cubicBezTo>
                  <a:cubicBezTo>
                    <a:pt x="14" y="26"/>
                    <a:pt x="44" y="80"/>
                    <a:pt x="44" y="128"/>
                  </a:cubicBezTo>
                  <a:cubicBezTo>
                    <a:pt x="43" y="170"/>
                    <a:pt x="36" y="195"/>
                    <a:pt x="21" y="198"/>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 name="Freeform 25"/>
            <p:cNvSpPr>
              <a:spLocks/>
            </p:cNvSpPr>
            <p:nvPr/>
          </p:nvSpPr>
          <p:spPr bwMode="auto">
            <a:xfrm>
              <a:off x="2520" y="2365"/>
              <a:ext cx="55" cy="152"/>
            </a:xfrm>
            <a:custGeom>
              <a:avLst/>
              <a:gdLst>
                <a:gd name="T0" fmla="*/ 0 w 22"/>
                <a:gd name="T1" fmla="*/ 2147483647 h 57"/>
                <a:gd name="T2" fmla="*/ 2147483647 w 22"/>
                <a:gd name="T3" fmla="*/ 2147483647 h 57"/>
                <a:gd name="T4" fmla="*/ 2147483647 w 22"/>
                <a:gd name="T5" fmla="*/ 2147483647 h 57"/>
                <a:gd name="T6" fmla="*/ 2147483647 w 22"/>
                <a:gd name="T7" fmla="*/ 2147483647 h 57"/>
                <a:gd name="T8" fmla="*/ 0 w 22"/>
                <a:gd name="T9" fmla="*/ 2147483647 h 57"/>
                <a:gd name="T10" fmla="*/ 0 60000 65536"/>
                <a:gd name="T11" fmla="*/ 0 60000 65536"/>
                <a:gd name="T12" fmla="*/ 0 60000 65536"/>
                <a:gd name="T13" fmla="*/ 0 60000 65536"/>
                <a:gd name="T14" fmla="*/ 0 60000 65536"/>
                <a:gd name="T15" fmla="*/ 0 w 22"/>
                <a:gd name="T16" fmla="*/ 0 h 57"/>
                <a:gd name="T17" fmla="*/ 22 w 22"/>
                <a:gd name="T18" fmla="*/ 57 h 57"/>
              </a:gdLst>
              <a:ahLst/>
              <a:cxnLst>
                <a:cxn ang="T10">
                  <a:pos x="T0" y="T1"/>
                </a:cxn>
                <a:cxn ang="T11">
                  <a:pos x="T2" y="T3"/>
                </a:cxn>
                <a:cxn ang="T12">
                  <a:pos x="T4" y="T5"/>
                </a:cxn>
                <a:cxn ang="T13">
                  <a:pos x="T6" y="T7"/>
                </a:cxn>
                <a:cxn ang="T14">
                  <a:pos x="T8" y="T9"/>
                </a:cxn>
              </a:cxnLst>
              <a:rect l="T15" t="T16" r="T17" b="T18"/>
              <a:pathLst>
                <a:path w="22" h="57">
                  <a:moveTo>
                    <a:pt x="0" y="6"/>
                  </a:moveTo>
                  <a:cubicBezTo>
                    <a:pt x="12" y="7"/>
                    <a:pt x="15" y="14"/>
                    <a:pt x="16" y="32"/>
                  </a:cubicBezTo>
                  <a:cubicBezTo>
                    <a:pt x="17" y="49"/>
                    <a:pt x="18" y="56"/>
                    <a:pt x="22" y="57"/>
                  </a:cubicBezTo>
                  <a:cubicBezTo>
                    <a:pt x="19" y="51"/>
                    <a:pt x="19" y="35"/>
                    <a:pt x="19" y="23"/>
                  </a:cubicBezTo>
                  <a:cubicBezTo>
                    <a:pt x="19"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 name="Freeform 26"/>
            <p:cNvSpPr>
              <a:spLocks/>
            </p:cNvSpPr>
            <p:nvPr/>
          </p:nvSpPr>
          <p:spPr bwMode="auto">
            <a:xfrm>
              <a:off x="2582" y="2381"/>
              <a:ext cx="35" cy="115"/>
            </a:xfrm>
            <a:custGeom>
              <a:avLst/>
              <a:gdLst>
                <a:gd name="T0" fmla="*/ 2147483647 w 14"/>
                <a:gd name="T1" fmla="*/ 2147483647 h 43"/>
                <a:gd name="T2" fmla="*/ 2147483647 w 14"/>
                <a:gd name="T3" fmla="*/ 2147483647 h 43"/>
                <a:gd name="T4" fmla="*/ 2147483647 w 14"/>
                <a:gd name="T5" fmla="*/ 2147483647 h 43"/>
                <a:gd name="T6" fmla="*/ 0 60000 65536"/>
                <a:gd name="T7" fmla="*/ 0 60000 65536"/>
                <a:gd name="T8" fmla="*/ 0 60000 65536"/>
                <a:gd name="T9" fmla="*/ 0 w 14"/>
                <a:gd name="T10" fmla="*/ 0 h 43"/>
                <a:gd name="T11" fmla="*/ 14 w 14"/>
                <a:gd name="T12" fmla="*/ 43 h 43"/>
              </a:gdLst>
              <a:ahLst/>
              <a:cxnLst>
                <a:cxn ang="T6">
                  <a:pos x="T0" y="T1"/>
                </a:cxn>
                <a:cxn ang="T7">
                  <a:pos x="T2" y="T3"/>
                </a:cxn>
                <a:cxn ang="T8">
                  <a:pos x="T4" y="T5"/>
                </a:cxn>
              </a:cxnLst>
              <a:rect l="T9" t="T10" r="T11" b="T12"/>
              <a:pathLst>
                <a:path w="14" h="43">
                  <a:moveTo>
                    <a:pt x="3" y="43"/>
                  </a:moveTo>
                  <a:cubicBezTo>
                    <a:pt x="5" y="27"/>
                    <a:pt x="4" y="0"/>
                    <a:pt x="14" y="1"/>
                  </a:cubicBezTo>
                  <a:cubicBezTo>
                    <a:pt x="5"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 name="Freeform 27"/>
            <p:cNvSpPr>
              <a:spLocks/>
            </p:cNvSpPr>
            <p:nvPr/>
          </p:nvSpPr>
          <p:spPr bwMode="auto">
            <a:xfrm>
              <a:off x="2477" y="2381"/>
              <a:ext cx="35" cy="115"/>
            </a:xfrm>
            <a:custGeom>
              <a:avLst/>
              <a:gdLst>
                <a:gd name="T0" fmla="*/ 2147483647 w 14"/>
                <a:gd name="T1" fmla="*/ 2147483647 h 43"/>
                <a:gd name="T2" fmla="*/ 2147483647 w 14"/>
                <a:gd name="T3" fmla="*/ 2147483647 h 43"/>
                <a:gd name="T4" fmla="*/ 2147483647 w 14"/>
                <a:gd name="T5" fmla="*/ 2147483647 h 43"/>
                <a:gd name="T6" fmla="*/ 0 60000 65536"/>
                <a:gd name="T7" fmla="*/ 0 60000 65536"/>
                <a:gd name="T8" fmla="*/ 0 60000 65536"/>
                <a:gd name="T9" fmla="*/ 0 w 14"/>
                <a:gd name="T10" fmla="*/ 0 h 43"/>
                <a:gd name="T11" fmla="*/ 14 w 14"/>
                <a:gd name="T12" fmla="*/ 43 h 43"/>
              </a:gdLst>
              <a:ahLst/>
              <a:cxnLst>
                <a:cxn ang="T6">
                  <a:pos x="T0" y="T1"/>
                </a:cxn>
                <a:cxn ang="T7">
                  <a:pos x="T2" y="T3"/>
                </a:cxn>
                <a:cxn ang="T8">
                  <a:pos x="T4" y="T5"/>
                </a:cxn>
              </a:cxnLst>
              <a:rect l="T9" t="T10" r="T11" b="T12"/>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 name="Freeform 28"/>
            <p:cNvSpPr>
              <a:spLocks/>
            </p:cNvSpPr>
            <p:nvPr/>
          </p:nvSpPr>
          <p:spPr bwMode="auto">
            <a:xfrm>
              <a:off x="2622" y="2365"/>
              <a:ext cx="53" cy="152"/>
            </a:xfrm>
            <a:custGeom>
              <a:avLst/>
              <a:gdLst>
                <a:gd name="T0" fmla="*/ 0 w 21"/>
                <a:gd name="T1" fmla="*/ 2147483647 h 57"/>
                <a:gd name="T2" fmla="*/ 2147483647 w 21"/>
                <a:gd name="T3" fmla="*/ 2147483647 h 57"/>
                <a:gd name="T4" fmla="*/ 2147483647 w 21"/>
                <a:gd name="T5" fmla="*/ 2147483647 h 57"/>
                <a:gd name="T6" fmla="*/ 2147483647 w 21"/>
                <a:gd name="T7" fmla="*/ 2147483647 h 57"/>
                <a:gd name="T8" fmla="*/ 0 w 21"/>
                <a:gd name="T9" fmla="*/ 214748364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 name="Freeform 29"/>
            <p:cNvSpPr>
              <a:spLocks/>
            </p:cNvSpPr>
            <p:nvPr/>
          </p:nvSpPr>
          <p:spPr bwMode="auto">
            <a:xfrm>
              <a:off x="2682" y="2381"/>
              <a:ext cx="35" cy="115"/>
            </a:xfrm>
            <a:custGeom>
              <a:avLst/>
              <a:gdLst>
                <a:gd name="T0" fmla="*/ 2147483647 w 14"/>
                <a:gd name="T1" fmla="*/ 2147483647 h 43"/>
                <a:gd name="T2" fmla="*/ 2147483647 w 14"/>
                <a:gd name="T3" fmla="*/ 2147483647 h 43"/>
                <a:gd name="T4" fmla="*/ 2147483647 w 14"/>
                <a:gd name="T5" fmla="*/ 2147483647 h 43"/>
                <a:gd name="T6" fmla="*/ 0 60000 65536"/>
                <a:gd name="T7" fmla="*/ 0 60000 65536"/>
                <a:gd name="T8" fmla="*/ 0 60000 65536"/>
                <a:gd name="T9" fmla="*/ 0 w 14"/>
                <a:gd name="T10" fmla="*/ 0 h 43"/>
                <a:gd name="T11" fmla="*/ 14 w 14"/>
                <a:gd name="T12" fmla="*/ 43 h 43"/>
              </a:gdLst>
              <a:ahLst/>
              <a:cxnLst>
                <a:cxn ang="T6">
                  <a:pos x="T0" y="T1"/>
                </a:cxn>
                <a:cxn ang="T7">
                  <a:pos x="T2" y="T3"/>
                </a:cxn>
                <a:cxn ang="T8">
                  <a:pos x="T4" y="T5"/>
                </a:cxn>
              </a:cxnLst>
              <a:rect l="T9" t="T10" r="T11" b="T12"/>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 name="Freeform 30"/>
            <p:cNvSpPr>
              <a:spLocks/>
            </p:cNvSpPr>
            <p:nvPr/>
          </p:nvSpPr>
          <p:spPr bwMode="auto">
            <a:xfrm>
              <a:off x="2722" y="2365"/>
              <a:ext cx="52" cy="152"/>
            </a:xfrm>
            <a:custGeom>
              <a:avLst/>
              <a:gdLst>
                <a:gd name="T0" fmla="*/ 0 w 21"/>
                <a:gd name="T1" fmla="*/ 2147483647 h 57"/>
                <a:gd name="T2" fmla="*/ 2147483647 w 21"/>
                <a:gd name="T3" fmla="*/ 2147483647 h 57"/>
                <a:gd name="T4" fmla="*/ 2147483647 w 21"/>
                <a:gd name="T5" fmla="*/ 2147483647 h 57"/>
                <a:gd name="T6" fmla="*/ 2147483647 w 21"/>
                <a:gd name="T7" fmla="*/ 2147483647 h 57"/>
                <a:gd name="T8" fmla="*/ 0 w 21"/>
                <a:gd name="T9" fmla="*/ 214748364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0" y="6"/>
                  </a:moveTo>
                  <a:cubicBezTo>
                    <a:pt x="12" y="7"/>
                    <a:pt x="15" y="14"/>
                    <a:pt x="16" y="32"/>
                  </a:cubicBezTo>
                  <a:cubicBezTo>
                    <a:pt x="17"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 name="Freeform 31"/>
            <p:cNvSpPr>
              <a:spLocks/>
            </p:cNvSpPr>
            <p:nvPr/>
          </p:nvSpPr>
          <p:spPr bwMode="auto">
            <a:xfrm>
              <a:off x="2784" y="2381"/>
              <a:ext cx="35" cy="115"/>
            </a:xfrm>
            <a:custGeom>
              <a:avLst/>
              <a:gdLst>
                <a:gd name="T0" fmla="*/ 2147483647 w 14"/>
                <a:gd name="T1" fmla="*/ 2147483647 h 43"/>
                <a:gd name="T2" fmla="*/ 2147483647 w 14"/>
                <a:gd name="T3" fmla="*/ 2147483647 h 43"/>
                <a:gd name="T4" fmla="*/ 2147483647 w 14"/>
                <a:gd name="T5" fmla="*/ 2147483647 h 43"/>
                <a:gd name="T6" fmla="*/ 0 60000 65536"/>
                <a:gd name="T7" fmla="*/ 0 60000 65536"/>
                <a:gd name="T8" fmla="*/ 0 60000 65536"/>
                <a:gd name="T9" fmla="*/ 0 w 14"/>
                <a:gd name="T10" fmla="*/ 0 h 43"/>
                <a:gd name="T11" fmla="*/ 14 w 14"/>
                <a:gd name="T12" fmla="*/ 43 h 43"/>
              </a:gdLst>
              <a:ahLst/>
              <a:cxnLst>
                <a:cxn ang="T6">
                  <a:pos x="T0" y="T1"/>
                </a:cxn>
                <a:cxn ang="T7">
                  <a:pos x="T2" y="T3"/>
                </a:cxn>
                <a:cxn ang="T8">
                  <a:pos x="T4" y="T5"/>
                </a:cxn>
              </a:cxnLst>
              <a:rect l="T9" t="T10" r="T11" b="T12"/>
              <a:pathLst>
                <a:path w="14" h="43">
                  <a:moveTo>
                    <a:pt x="3" y="43"/>
                  </a:moveTo>
                  <a:cubicBezTo>
                    <a:pt x="5" y="27"/>
                    <a:pt x="4" y="0"/>
                    <a:pt x="14" y="1"/>
                  </a:cubicBezTo>
                  <a:cubicBezTo>
                    <a:pt x="5"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 name="Freeform 32"/>
            <p:cNvSpPr>
              <a:spLocks/>
            </p:cNvSpPr>
            <p:nvPr/>
          </p:nvSpPr>
          <p:spPr bwMode="auto">
            <a:xfrm>
              <a:off x="2824" y="2365"/>
              <a:ext cx="53" cy="152"/>
            </a:xfrm>
            <a:custGeom>
              <a:avLst/>
              <a:gdLst>
                <a:gd name="T0" fmla="*/ 0 w 21"/>
                <a:gd name="T1" fmla="*/ 2147483647 h 57"/>
                <a:gd name="T2" fmla="*/ 2147483647 w 21"/>
                <a:gd name="T3" fmla="*/ 2147483647 h 57"/>
                <a:gd name="T4" fmla="*/ 2147483647 w 21"/>
                <a:gd name="T5" fmla="*/ 2147483647 h 57"/>
                <a:gd name="T6" fmla="*/ 2147483647 w 21"/>
                <a:gd name="T7" fmla="*/ 2147483647 h 57"/>
                <a:gd name="T8" fmla="*/ 0 w 21"/>
                <a:gd name="T9" fmla="*/ 214748364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 name="Freeform 33"/>
            <p:cNvSpPr>
              <a:spLocks/>
            </p:cNvSpPr>
            <p:nvPr/>
          </p:nvSpPr>
          <p:spPr bwMode="auto">
            <a:xfrm>
              <a:off x="2882" y="2381"/>
              <a:ext cx="35" cy="115"/>
            </a:xfrm>
            <a:custGeom>
              <a:avLst/>
              <a:gdLst>
                <a:gd name="T0" fmla="*/ 2147483647 w 14"/>
                <a:gd name="T1" fmla="*/ 2147483647 h 43"/>
                <a:gd name="T2" fmla="*/ 2147483647 w 14"/>
                <a:gd name="T3" fmla="*/ 2147483647 h 43"/>
                <a:gd name="T4" fmla="*/ 2147483647 w 14"/>
                <a:gd name="T5" fmla="*/ 2147483647 h 43"/>
                <a:gd name="T6" fmla="*/ 0 60000 65536"/>
                <a:gd name="T7" fmla="*/ 0 60000 65536"/>
                <a:gd name="T8" fmla="*/ 0 60000 65536"/>
                <a:gd name="T9" fmla="*/ 0 w 14"/>
                <a:gd name="T10" fmla="*/ 0 h 43"/>
                <a:gd name="T11" fmla="*/ 14 w 14"/>
                <a:gd name="T12" fmla="*/ 43 h 43"/>
              </a:gdLst>
              <a:ahLst/>
              <a:cxnLst>
                <a:cxn ang="T6">
                  <a:pos x="T0" y="T1"/>
                </a:cxn>
                <a:cxn ang="T7">
                  <a:pos x="T2" y="T3"/>
                </a:cxn>
                <a:cxn ang="T8">
                  <a:pos x="T4" y="T5"/>
                </a:cxn>
              </a:cxnLst>
              <a:rect l="T9" t="T10" r="T11" b="T12"/>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 name="Freeform 34"/>
            <p:cNvSpPr>
              <a:spLocks/>
            </p:cNvSpPr>
            <p:nvPr/>
          </p:nvSpPr>
          <p:spPr bwMode="auto">
            <a:xfrm>
              <a:off x="2922" y="2365"/>
              <a:ext cx="52" cy="152"/>
            </a:xfrm>
            <a:custGeom>
              <a:avLst/>
              <a:gdLst>
                <a:gd name="T0" fmla="*/ 0 w 21"/>
                <a:gd name="T1" fmla="*/ 2147483647 h 57"/>
                <a:gd name="T2" fmla="*/ 2147483647 w 21"/>
                <a:gd name="T3" fmla="*/ 2147483647 h 57"/>
                <a:gd name="T4" fmla="*/ 2147483647 w 21"/>
                <a:gd name="T5" fmla="*/ 2147483647 h 57"/>
                <a:gd name="T6" fmla="*/ 2147483647 w 21"/>
                <a:gd name="T7" fmla="*/ 2147483647 h 57"/>
                <a:gd name="T8" fmla="*/ 0 w 21"/>
                <a:gd name="T9" fmla="*/ 214748364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0" y="6"/>
                  </a:moveTo>
                  <a:cubicBezTo>
                    <a:pt x="12" y="7"/>
                    <a:pt x="15" y="14"/>
                    <a:pt x="16" y="32"/>
                  </a:cubicBezTo>
                  <a:cubicBezTo>
                    <a:pt x="17"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 name="Freeform 35"/>
            <p:cNvSpPr>
              <a:spLocks/>
            </p:cNvSpPr>
            <p:nvPr/>
          </p:nvSpPr>
          <p:spPr bwMode="auto">
            <a:xfrm>
              <a:off x="2984" y="2381"/>
              <a:ext cx="35" cy="115"/>
            </a:xfrm>
            <a:custGeom>
              <a:avLst/>
              <a:gdLst>
                <a:gd name="T0" fmla="*/ 2147483647 w 14"/>
                <a:gd name="T1" fmla="*/ 2147483647 h 43"/>
                <a:gd name="T2" fmla="*/ 2147483647 w 14"/>
                <a:gd name="T3" fmla="*/ 2147483647 h 43"/>
                <a:gd name="T4" fmla="*/ 2147483647 w 14"/>
                <a:gd name="T5" fmla="*/ 2147483647 h 43"/>
                <a:gd name="T6" fmla="*/ 0 60000 65536"/>
                <a:gd name="T7" fmla="*/ 0 60000 65536"/>
                <a:gd name="T8" fmla="*/ 0 60000 65536"/>
                <a:gd name="T9" fmla="*/ 0 w 14"/>
                <a:gd name="T10" fmla="*/ 0 h 43"/>
                <a:gd name="T11" fmla="*/ 14 w 14"/>
                <a:gd name="T12" fmla="*/ 43 h 43"/>
              </a:gdLst>
              <a:ahLst/>
              <a:cxnLst>
                <a:cxn ang="T6">
                  <a:pos x="T0" y="T1"/>
                </a:cxn>
                <a:cxn ang="T7">
                  <a:pos x="T2" y="T3"/>
                </a:cxn>
                <a:cxn ang="T8">
                  <a:pos x="T4" y="T5"/>
                </a:cxn>
              </a:cxnLst>
              <a:rect l="T9" t="T10" r="T11" b="T12"/>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 name="Freeform 36"/>
            <p:cNvSpPr>
              <a:spLocks/>
            </p:cNvSpPr>
            <p:nvPr/>
          </p:nvSpPr>
          <p:spPr bwMode="auto">
            <a:xfrm>
              <a:off x="3024" y="2365"/>
              <a:ext cx="53" cy="152"/>
            </a:xfrm>
            <a:custGeom>
              <a:avLst/>
              <a:gdLst>
                <a:gd name="T0" fmla="*/ 0 w 21"/>
                <a:gd name="T1" fmla="*/ 2147483647 h 57"/>
                <a:gd name="T2" fmla="*/ 2147483647 w 21"/>
                <a:gd name="T3" fmla="*/ 2147483647 h 57"/>
                <a:gd name="T4" fmla="*/ 2147483647 w 21"/>
                <a:gd name="T5" fmla="*/ 2147483647 h 57"/>
                <a:gd name="T6" fmla="*/ 2147483647 w 21"/>
                <a:gd name="T7" fmla="*/ 2147483647 h 57"/>
                <a:gd name="T8" fmla="*/ 0 w 21"/>
                <a:gd name="T9" fmla="*/ 214748364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 name="Freeform 37"/>
            <p:cNvSpPr>
              <a:spLocks/>
            </p:cNvSpPr>
            <p:nvPr/>
          </p:nvSpPr>
          <p:spPr bwMode="auto">
            <a:xfrm>
              <a:off x="3084" y="2381"/>
              <a:ext cx="38" cy="115"/>
            </a:xfrm>
            <a:custGeom>
              <a:avLst/>
              <a:gdLst>
                <a:gd name="T0" fmla="*/ 2147483647 w 15"/>
                <a:gd name="T1" fmla="*/ 2147483647 h 43"/>
                <a:gd name="T2" fmla="*/ 2147483647 w 15"/>
                <a:gd name="T3" fmla="*/ 2147483647 h 43"/>
                <a:gd name="T4" fmla="*/ 2147483647 w 15"/>
                <a:gd name="T5" fmla="*/ 2147483647 h 43"/>
                <a:gd name="T6" fmla="*/ 0 60000 65536"/>
                <a:gd name="T7" fmla="*/ 0 60000 65536"/>
                <a:gd name="T8" fmla="*/ 0 60000 65536"/>
                <a:gd name="T9" fmla="*/ 0 w 15"/>
                <a:gd name="T10" fmla="*/ 0 h 43"/>
                <a:gd name="T11" fmla="*/ 15 w 15"/>
                <a:gd name="T12" fmla="*/ 43 h 43"/>
              </a:gdLst>
              <a:ahLst/>
              <a:cxnLst>
                <a:cxn ang="T6">
                  <a:pos x="T0" y="T1"/>
                </a:cxn>
                <a:cxn ang="T7">
                  <a:pos x="T2" y="T3"/>
                </a:cxn>
                <a:cxn ang="T8">
                  <a:pos x="T4" y="T5"/>
                </a:cxn>
              </a:cxnLst>
              <a:rect l="T9" t="T10" r="T11" b="T12"/>
              <a:pathLst>
                <a:path w="15" h="43">
                  <a:moveTo>
                    <a:pt x="3" y="43"/>
                  </a:moveTo>
                  <a:cubicBezTo>
                    <a:pt x="6" y="27"/>
                    <a:pt x="5" y="0"/>
                    <a:pt x="15"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 name="Freeform 38"/>
            <p:cNvSpPr>
              <a:spLocks/>
            </p:cNvSpPr>
            <p:nvPr/>
          </p:nvSpPr>
          <p:spPr bwMode="auto">
            <a:xfrm>
              <a:off x="3124" y="2365"/>
              <a:ext cx="55" cy="152"/>
            </a:xfrm>
            <a:custGeom>
              <a:avLst/>
              <a:gdLst>
                <a:gd name="T0" fmla="*/ 0 w 22"/>
                <a:gd name="T1" fmla="*/ 2147483647 h 57"/>
                <a:gd name="T2" fmla="*/ 2147483647 w 22"/>
                <a:gd name="T3" fmla="*/ 2147483647 h 57"/>
                <a:gd name="T4" fmla="*/ 2147483647 w 22"/>
                <a:gd name="T5" fmla="*/ 2147483647 h 57"/>
                <a:gd name="T6" fmla="*/ 2147483647 w 22"/>
                <a:gd name="T7" fmla="*/ 2147483647 h 57"/>
                <a:gd name="T8" fmla="*/ 0 w 22"/>
                <a:gd name="T9" fmla="*/ 2147483647 h 57"/>
                <a:gd name="T10" fmla="*/ 0 60000 65536"/>
                <a:gd name="T11" fmla="*/ 0 60000 65536"/>
                <a:gd name="T12" fmla="*/ 0 60000 65536"/>
                <a:gd name="T13" fmla="*/ 0 60000 65536"/>
                <a:gd name="T14" fmla="*/ 0 60000 65536"/>
                <a:gd name="T15" fmla="*/ 0 w 22"/>
                <a:gd name="T16" fmla="*/ 0 h 57"/>
                <a:gd name="T17" fmla="*/ 22 w 22"/>
                <a:gd name="T18" fmla="*/ 57 h 57"/>
              </a:gdLst>
              <a:ahLst/>
              <a:cxnLst>
                <a:cxn ang="T10">
                  <a:pos x="T0" y="T1"/>
                </a:cxn>
                <a:cxn ang="T11">
                  <a:pos x="T2" y="T3"/>
                </a:cxn>
                <a:cxn ang="T12">
                  <a:pos x="T4" y="T5"/>
                </a:cxn>
                <a:cxn ang="T13">
                  <a:pos x="T6" y="T7"/>
                </a:cxn>
                <a:cxn ang="T14">
                  <a:pos x="T8" y="T9"/>
                </a:cxn>
              </a:cxnLst>
              <a:rect l="T15" t="T16" r="T17" b="T18"/>
              <a:pathLst>
                <a:path w="22" h="57">
                  <a:moveTo>
                    <a:pt x="0" y="6"/>
                  </a:moveTo>
                  <a:cubicBezTo>
                    <a:pt x="12" y="7"/>
                    <a:pt x="15" y="14"/>
                    <a:pt x="16" y="32"/>
                  </a:cubicBezTo>
                  <a:cubicBezTo>
                    <a:pt x="17" y="49"/>
                    <a:pt x="18" y="56"/>
                    <a:pt x="22" y="57"/>
                  </a:cubicBezTo>
                  <a:cubicBezTo>
                    <a:pt x="19" y="51"/>
                    <a:pt x="19" y="35"/>
                    <a:pt x="19" y="23"/>
                  </a:cubicBezTo>
                  <a:cubicBezTo>
                    <a:pt x="19"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 name="Freeform 39"/>
            <p:cNvSpPr>
              <a:spLocks/>
            </p:cNvSpPr>
            <p:nvPr/>
          </p:nvSpPr>
          <p:spPr bwMode="auto">
            <a:xfrm>
              <a:off x="3187" y="2381"/>
              <a:ext cx="35" cy="115"/>
            </a:xfrm>
            <a:custGeom>
              <a:avLst/>
              <a:gdLst>
                <a:gd name="T0" fmla="*/ 2147483647 w 14"/>
                <a:gd name="T1" fmla="*/ 2147483647 h 43"/>
                <a:gd name="T2" fmla="*/ 2147483647 w 14"/>
                <a:gd name="T3" fmla="*/ 2147483647 h 43"/>
                <a:gd name="T4" fmla="*/ 2147483647 w 14"/>
                <a:gd name="T5" fmla="*/ 2147483647 h 43"/>
                <a:gd name="T6" fmla="*/ 0 60000 65536"/>
                <a:gd name="T7" fmla="*/ 0 60000 65536"/>
                <a:gd name="T8" fmla="*/ 0 60000 65536"/>
                <a:gd name="T9" fmla="*/ 0 w 14"/>
                <a:gd name="T10" fmla="*/ 0 h 43"/>
                <a:gd name="T11" fmla="*/ 14 w 14"/>
                <a:gd name="T12" fmla="*/ 43 h 43"/>
              </a:gdLst>
              <a:ahLst/>
              <a:cxnLst>
                <a:cxn ang="T6">
                  <a:pos x="T0" y="T1"/>
                </a:cxn>
                <a:cxn ang="T7">
                  <a:pos x="T2" y="T3"/>
                </a:cxn>
                <a:cxn ang="T8">
                  <a:pos x="T4" y="T5"/>
                </a:cxn>
              </a:cxnLst>
              <a:rect l="T9" t="T10" r="T11" b="T12"/>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 name="Freeform 40"/>
            <p:cNvSpPr>
              <a:spLocks/>
            </p:cNvSpPr>
            <p:nvPr/>
          </p:nvSpPr>
          <p:spPr bwMode="auto">
            <a:xfrm>
              <a:off x="3227" y="2365"/>
              <a:ext cx="52" cy="152"/>
            </a:xfrm>
            <a:custGeom>
              <a:avLst/>
              <a:gdLst>
                <a:gd name="T0" fmla="*/ 0 w 21"/>
                <a:gd name="T1" fmla="*/ 2147483647 h 57"/>
                <a:gd name="T2" fmla="*/ 2147483647 w 21"/>
                <a:gd name="T3" fmla="*/ 2147483647 h 57"/>
                <a:gd name="T4" fmla="*/ 2147483647 w 21"/>
                <a:gd name="T5" fmla="*/ 2147483647 h 57"/>
                <a:gd name="T6" fmla="*/ 2147483647 w 21"/>
                <a:gd name="T7" fmla="*/ 2147483647 h 57"/>
                <a:gd name="T8" fmla="*/ 0 w 21"/>
                <a:gd name="T9" fmla="*/ 214748364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 name="Freeform 41"/>
            <p:cNvSpPr>
              <a:spLocks/>
            </p:cNvSpPr>
            <p:nvPr/>
          </p:nvSpPr>
          <p:spPr bwMode="auto">
            <a:xfrm>
              <a:off x="2377" y="2365"/>
              <a:ext cx="98" cy="166"/>
            </a:xfrm>
            <a:custGeom>
              <a:avLst/>
              <a:gdLst>
                <a:gd name="T0" fmla="*/ 2147483647 w 39"/>
                <a:gd name="T1" fmla="*/ 2147483647 h 62"/>
                <a:gd name="T2" fmla="*/ 2147483647 w 39"/>
                <a:gd name="T3" fmla="*/ 2147483647 h 62"/>
                <a:gd name="T4" fmla="*/ 2147483647 w 39"/>
                <a:gd name="T5" fmla="*/ 2147483647 h 62"/>
                <a:gd name="T6" fmla="*/ 0 w 39"/>
                <a:gd name="T7" fmla="*/ 0 h 62"/>
                <a:gd name="T8" fmla="*/ 0 60000 65536"/>
                <a:gd name="T9" fmla="*/ 0 60000 65536"/>
                <a:gd name="T10" fmla="*/ 0 60000 65536"/>
                <a:gd name="T11" fmla="*/ 0 60000 65536"/>
                <a:gd name="T12" fmla="*/ 0 w 39"/>
                <a:gd name="T13" fmla="*/ 0 h 62"/>
                <a:gd name="T14" fmla="*/ 39 w 39"/>
                <a:gd name="T15" fmla="*/ 62 h 62"/>
              </a:gdLst>
              <a:ahLst/>
              <a:cxnLst>
                <a:cxn ang="T8">
                  <a:pos x="T0" y="T1"/>
                </a:cxn>
                <a:cxn ang="T9">
                  <a:pos x="T2" y="T3"/>
                </a:cxn>
                <a:cxn ang="T10">
                  <a:pos x="T4" y="T5"/>
                </a:cxn>
                <a:cxn ang="T11">
                  <a:pos x="T6" y="T7"/>
                </a:cxn>
              </a:cxnLst>
              <a:rect l="T12" t="T13" r="T14" b="T15"/>
              <a:pathLst>
                <a:path w="39" h="62">
                  <a:moveTo>
                    <a:pt x="39" y="62"/>
                  </a:moveTo>
                  <a:cubicBezTo>
                    <a:pt x="34" y="62"/>
                    <a:pt x="26" y="62"/>
                    <a:pt x="26" y="62"/>
                  </a:cubicBezTo>
                  <a:cubicBezTo>
                    <a:pt x="26" y="62"/>
                    <a:pt x="26" y="62"/>
                    <a:pt x="26" y="62"/>
                  </a:cubicBezTo>
                  <a:cubicBezTo>
                    <a:pt x="3" y="62"/>
                    <a:pt x="0" y="28"/>
                    <a:pt x="0"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 name="Freeform 42"/>
            <p:cNvSpPr>
              <a:spLocks/>
            </p:cNvSpPr>
            <p:nvPr/>
          </p:nvSpPr>
          <p:spPr bwMode="auto">
            <a:xfrm>
              <a:off x="2377" y="1784"/>
              <a:ext cx="1002" cy="747"/>
            </a:xfrm>
            <a:custGeom>
              <a:avLst/>
              <a:gdLst>
                <a:gd name="T0" fmla="*/ 2147483647 w 401"/>
                <a:gd name="T1" fmla="*/ 2147483647 h 280"/>
                <a:gd name="T2" fmla="*/ 2147483647 w 401"/>
                <a:gd name="T3" fmla="*/ 2147483647 h 280"/>
                <a:gd name="T4" fmla="*/ 2147483647 w 401"/>
                <a:gd name="T5" fmla="*/ 2147483647 h 280"/>
                <a:gd name="T6" fmla="*/ 2147483647 w 401"/>
                <a:gd name="T7" fmla="*/ 2147483647 h 280"/>
                <a:gd name="T8" fmla="*/ 2147483647 w 401"/>
                <a:gd name="T9" fmla="*/ 2147483647 h 280"/>
                <a:gd name="T10" fmla="*/ 2147483647 w 401"/>
                <a:gd name="T11" fmla="*/ 2147483647 h 280"/>
                <a:gd name="T12" fmla="*/ 2147483647 w 401"/>
                <a:gd name="T13" fmla="*/ 2147483647 h 280"/>
                <a:gd name="T14" fmla="*/ 2147483647 w 401"/>
                <a:gd name="T15" fmla="*/ 2147483647 h 280"/>
                <a:gd name="T16" fmla="*/ 2147483647 w 401"/>
                <a:gd name="T17" fmla="*/ 2147483647 h 280"/>
                <a:gd name="T18" fmla="*/ 2147483647 w 401"/>
                <a:gd name="T19" fmla="*/ 2147483647 h 280"/>
                <a:gd name="T20" fmla="*/ 2147483647 w 401"/>
                <a:gd name="T21" fmla="*/ 2147483647 h 280"/>
                <a:gd name="T22" fmla="*/ 2147483647 w 401"/>
                <a:gd name="T23" fmla="*/ 2147483647 h 280"/>
                <a:gd name="T24" fmla="*/ 2147483647 w 401"/>
                <a:gd name="T25" fmla="*/ 2147483647 h 280"/>
                <a:gd name="T26" fmla="*/ 2147483647 w 401"/>
                <a:gd name="T27" fmla="*/ 2147483647 h 280"/>
                <a:gd name="T28" fmla="*/ 2147483647 w 401"/>
                <a:gd name="T29" fmla="*/ 2147483647 h 280"/>
                <a:gd name="T30" fmla="*/ 2147483647 w 401"/>
                <a:gd name="T31" fmla="*/ 2147483647 h 280"/>
                <a:gd name="T32" fmla="*/ 2147483647 w 401"/>
                <a:gd name="T33" fmla="*/ 2147483647 h 280"/>
                <a:gd name="T34" fmla="*/ 2147483647 w 401"/>
                <a:gd name="T35" fmla="*/ 2147483647 h 280"/>
                <a:gd name="T36" fmla="*/ 2147483647 w 401"/>
                <a:gd name="T37" fmla="*/ 2147483647 h 280"/>
                <a:gd name="T38" fmla="*/ 2147483647 w 401"/>
                <a:gd name="T39" fmla="*/ 2147483647 h 280"/>
                <a:gd name="T40" fmla="*/ 2147483647 w 401"/>
                <a:gd name="T41" fmla="*/ 2147483647 h 280"/>
                <a:gd name="T42" fmla="*/ 2147483647 w 401"/>
                <a:gd name="T43" fmla="*/ 2147483647 h 280"/>
                <a:gd name="T44" fmla="*/ 2147483647 w 401"/>
                <a:gd name="T45" fmla="*/ 2147483647 h 280"/>
                <a:gd name="T46" fmla="*/ 2147483647 w 401"/>
                <a:gd name="T47" fmla="*/ 2147483647 h 280"/>
                <a:gd name="T48" fmla="*/ 2147483647 w 401"/>
                <a:gd name="T49" fmla="*/ 2147483647 h 280"/>
                <a:gd name="T50" fmla="*/ 2147483647 w 401"/>
                <a:gd name="T51" fmla="*/ 2147483647 h 280"/>
                <a:gd name="T52" fmla="*/ 2147483647 w 401"/>
                <a:gd name="T53" fmla="*/ 2147483647 h 280"/>
                <a:gd name="T54" fmla="*/ 2147483647 w 401"/>
                <a:gd name="T55" fmla="*/ 2147483647 h 280"/>
                <a:gd name="T56" fmla="*/ 2147483647 w 401"/>
                <a:gd name="T57" fmla="*/ 2147483647 h 280"/>
                <a:gd name="T58" fmla="*/ 2147483647 w 401"/>
                <a:gd name="T59" fmla="*/ 2147483647 h 280"/>
                <a:gd name="T60" fmla="*/ 2147483647 w 401"/>
                <a:gd name="T61" fmla="*/ 2147483647 h 280"/>
                <a:gd name="T62" fmla="*/ 2147483647 w 401"/>
                <a:gd name="T63" fmla="*/ 2147483647 h 280"/>
                <a:gd name="T64" fmla="*/ 2147483647 w 401"/>
                <a:gd name="T65" fmla="*/ 2147483647 h 280"/>
                <a:gd name="T66" fmla="*/ 2147483647 w 401"/>
                <a:gd name="T67" fmla="*/ 2147483647 h 280"/>
                <a:gd name="T68" fmla="*/ 2147483647 w 401"/>
                <a:gd name="T69" fmla="*/ 2147483647 h 280"/>
                <a:gd name="T70" fmla="*/ 2147483647 w 401"/>
                <a:gd name="T71" fmla="*/ 2147483647 h 280"/>
                <a:gd name="T72" fmla="*/ 2147483647 w 401"/>
                <a:gd name="T73" fmla="*/ 2147483647 h 280"/>
                <a:gd name="T74" fmla="*/ 2147483647 w 401"/>
                <a:gd name="T75" fmla="*/ 2147483647 h 280"/>
                <a:gd name="T76" fmla="*/ 2147483647 w 401"/>
                <a:gd name="T77" fmla="*/ 2147483647 h 280"/>
                <a:gd name="T78" fmla="*/ 0 w 401"/>
                <a:gd name="T79" fmla="*/ 2147483647 h 280"/>
                <a:gd name="T80" fmla="*/ 2147483647 w 401"/>
                <a:gd name="T81" fmla="*/ 0 h 280"/>
                <a:gd name="T82" fmla="*/ 2147483647 w 401"/>
                <a:gd name="T83" fmla="*/ 2147483647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280"/>
                <a:gd name="T128" fmla="*/ 401 w 401"/>
                <a:gd name="T129" fmla="*/ 280 h 2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280">
                  <a:moveTo>
                    <a:pt x="401" y="218"/>
                  </a:moveTo>
                  <a:cubicBezTo>
                    <a:pt x="401" y="246"/>
                    <a:pt x="398" y="280"/>
                    <a:pt x="376" y="280"/>
                  </a:cubicBezTo>
                  <a:cubicBezTo>
                    <a:pt x="376" y="280"/>
                    <a:pt x="376" y="280"/>
                    <a:pt x="376" y="280"/>
                  </a:cubicBezTo>
                  <a:cubicBezTo>
                    <a:pt x="376" y="280"/>
                    <a:pt x="367" y="280"/>
                    <a:pt x="363" y="280"/>
                  </a:cubicBezTo>
                  <a:cubicBezTo>
                    <a:pt x="363" y="280"/>
                    <a:pt x="363" y="280"/>
                    <a:pt x="363" y="280"/>
                  </a:cubicBezTo>
                  <a:cubicBezTo>
                    <a:pt x="348" y="280"/>
                    <a:pt x="358" y="228"/>
                    <a:pt x="342" y="228"/>
                  </a:cubicBezTo>
                  <a:cubicBezTo>
                    <a:pt x="342" y="228"/>
                    <a:pt x="342" y="228"/>
                    <a:pt x="342" y="228"/>
                  </a:cubicBezTo>
                  <a:cubicBezTo>
                    <a:pt x="327" y="228"/>
                    <a:pt x="337" y="280"/>
                    <a:pt x="322" y="280"/>
                  </a:cubicBezTo>
                  <a:cubicBezTo>
                    <a:pt x="322" y="280"/>
                    <a:pt x="322" y="280"/>
                    <a:pt x="322" y="280"/>
                  </a:cubicBezTo>
                  <a:cubicBezTo>
                    <a:pt x="322" y="280"/>
                    <a:pt x="322" y="280"/>
                    <a:pt x="322" y="280"/>
                  </a:cubicBezTo>
                  <a:cubicBezTo>
                    <a:pt x="307" y="280"/>
                    <a:pt x="317" y="228"/>
                    <a:pt x="302" y="228"/>
                  </a:cubicBezTo>
                  <a:cubicBezTo>
                    <a:pt x="302" y="228"/>
                    <a:pt x="302" y="228"/>
                    <a:pt x="302" y="228"/>
                  </a:cubicBezTo>
                  <a:cubicBezTo>
                    <a:pt x="287" y="228"/>
                    <a:pt x="297" y="280"/>
                    <a:pt x="282" y="280"/>
                  </a:cubicBezTo>
                  <a:cubicBezTo>
                    <a:pt x="282" y="280"/>
                    <a:pt x="282" y="280"/>
                    <a:pt x="282" y="280"/>
                  </a:cubicBezTo>
                  <a:cubicBezTo>
                    <a:pt x="267" y="280"/>
                    <a:pt x="276" y="228"/>
                    <a:pt x="261" y="228"/>
                  </a:cubicBezTo>
                  <a:cubicBezTo>
                    <a:pt x="261" y="228"/>
                    <a:pt x="261" y="228"/>
                    <a:pt x="261" y="228"/>
                  </a:cubicBezTo>
                  <a:cubicBezTo>
                    <a:pt x="246" y="228"/>
                    <a:pt x="256" y="280"/>
                    <a:pt x="241" y="280"/>
                  </a:cubicBezTo>
                  <a:cubicBezTo>
                    <a:pt x="241" y="280"/>
                    <a:pt x="241" y="280"/>
                    <a:pt x="241" y="280"/>
                  </a:cubicBezTo>
                  <a:cubicBezTo>
                    <a:pt x="226" y="280"/>
                    <a:pt x="236" y="228"/>
                    <a:pt x="221" y="228"/>
                  </a:cubicBezTo>
                  <a:cubicBezTo>
                    <a:pt x="221" y="228"/>
                    <a:pt x="221" y="228"/>
                    <a:pt x="221" y="228"/>
                  </a:cubicBezTo>
                  <a:cubicBezTo>
                    <a:pt x="206" y="228"/>
                    <a:pt x="216" y="280"/>
                    <a:pt x="201" y="280"/>
                  </a:cubicBezTo>
                  <a:cubicBezTo>
                    <a:pt x="200" y="280"/>
                    <a:pt x="200" y="280"/>
                    <a:pt x="200" y="280"/>
                  </a:cubicBezTo>
                  <a:cubicBezTo>
                    <a:pt x="186" y="280"/>
                    <a:pt x="195" y="228"/>
                    <a:pt x="180" y="228"/>
                  </a:cubicBezTo>
                  <a:cubicBezTo>
                    <a:pt x="180" y="228"/>
                    <a:pt x="180" y="228"/>
                    <a:pt x="180" y="228"/>
                  </a:cubicBezTo>
                  <a:cubicBezTo>
                    <a:pt x="165" y="228"/>
                    <a:pt x="175" y="280"/>
                    <a:pt x="160" y="280"/>
                  </a:cubicBezTo>
                  <a:cubicBezTo>
                    <a:pt x="160" y="280"/>
                    <a:pt x="160" y="280"/>
                    <a:pt x="160" y="280"/>
                  </a:cubicBezTo>
                  <a:cubicBezTo>
                    <a:pt x="145" y="280"/>
                    <a:pt x="155" y="228"/>
                    <a:pt x="140" y="228"/>
                  </a:cubicBezTo>
                  <a:cubicBezTo>
                    <a:pt x="140" y="228"/>
                    <a:pt x="140" y="228"/>
                    <a:pt x="140" y="228"/>
                  </a:cubicBezTo>
                  <a:cubicBezTo>
                    <a:pt x="125" y="228"/>
                    <a:pt x="135" y="280"/>
                    <a:pt x="120" y="280"/>
                  </a:cubicBezTo>
                  <a:cubicBezTo>
                    <a:pt x="119" y="280"/>
                    <a:pt x="119" y="280"/>
                    <a:pt x="119" y="280"/>
                  </a:cubicBezTo>
                  <a:cubicBezTo>
                    <a:pt x="105" y="280"/>
                    <a:pt x="114" y="228"/>
                    <a:pt x="99" y="228"/>
                  </a:cubicBezTo>
                  <a:cubicBezTo>
                    <a:pt x="99" y="228"/>
                    <a:pt x="99" y="228"/>
                    <a:pt x="99" y="228"/>
                  </a:cubicBezTo>
                  <a:cubicBezTo>
                    <a:pt x="84" y="228"/>
                    <a:pt x="94" y="280"/>
                    <a:pt x="79" y="280"/>
                  </a:cubicBezTo>
                  <a:cubicBezTo>
                    <a:pt x="79" y="280"/>
                    <a:pt x="79" y="280"/>
                    <a:pt x="79" y="280"/>
                  </a:cubicBezTo>
                  <a:cubicBezTo>
                    <a:pt x="64" y="280"/>
                    <a:pt x="74" y="228"/>
                    <a:pt x="59" y="228"/>
                  </a:cubicBezTo>
                  <a:cubicBezTo>
                    <a:pt x="59" y="228"/>
                    <a:pt x="59" y="228"/>
                    <a:pt x="59" y="228"/>
                  </a:cubicBezTo>
                  <a:cubicBezTo>
                    <a:pt x="44" y="228"/>
                    <a:pt x="54" y="280"/>
                    <a:pt x="39" y="280"/>
                  </a:cubicBezTo>
                  <a:cubicBezTo>
                    <a:pt x="34" y="280"/>
                    <a:pt x="26" y="280"/>
                    <a:pt x="26" y="280"/>
                  </a:cubicBezTo>
                  <a:cubicBezTo>
                    <a:pt x="26" y="280"/>
                    <a:pt x="26" y="280"/>
                    <a:pt x="26" y="280"/>
                  </a:cubicBezTo>
                  <a:cubicBezTo>
                    <a:pt x="3" y="280"/>
                    <a:pt x="0" y="246"/>
                    <a:pt x="0" y="218"/>
                  </a:cubicBezTo>
                  <a:cubicBezTo>
                    <a:pt x="0" y="107"/>
                    <a:pt x="92" y="0"/>
                    <a:pt x="204" y="0"/>
                  </a:cubicBezTo>
                  <a:cubicBezTo>
                    <a:pt x="317" y="0"/>
                    <a:pt x="401" y="107"/>
                    <a:pt x="401" y="21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 name="Freeform 43"/>
            <p:cNvSpPr>
              <a:spLocks/>
            </p:cNvSpPr>
            <p:nvPr/>
          </p:nvSpPr>
          <p:spPr bwMode="auto">
            <a:xfrm>
              <a:off x="2640" y="2005"/>
              <a:ext cx="209" cy="216"/>
            </a:xfrm>
            <a:custGeom>
              <a:avLst/>
              <a:gdLst>
                <a:gd name="T0" fmla="*/ 2147483647 w 84"/>
                <a:gd name="T1" fmla="*/ 2147483647 h 81"/>
                <a:gd name="T2" fmla="*/ 2147483647 w 84"/>
                <a:gd name="T3" fmla="*/ 2147483647 h 81"/>
                <a:gd name="T4" fmla="*/ 2147483647 w 84"/>
                <a:gd name="T5" fmla="*/ 2147483647 h 81"/>
                <a:gd name="T6" fmla="*/ 0 60000 65536"/>
                <a:gd name="T7" fmla="*/ 0 60000 65536"/>
                <a:gd name="T8" fmla="*/ 0 60000 65536"/>
                <a:gd name="T9" fmla="*/ 0 w 84"/>
                <a:gd name="T10" fmla="*/ 0 h 81"/>
                <a:gd name="T11" fmla="*/ 84 w 84"/>
                <a:gd name="T12" fmla="*/ 81 h 81"/>
              </a:gdLst>
              <a:ahLst/>
              <a:cxnLst>
                <a:cxn ang="T6">
                  <a:pos x="T0" y="T1"/>
                </a:cxn>
                <a:cxn ang="T7">
                  <a:pos x="T2" y="T3"/>
                </a:cxn>
                <a:cxn ang="T8">
                  <a:pos x="T4" y="T5"/>
                </a:cxn>
              </a:cxnLst>
              <a:rect l="T9" t="T10" r="T11" b="T12"/>
              <a:pathLst>
                <a:path w="84" h="81">
                  <a:moveTo>
                    <a:pt x="28" y="21"/>
                  </a:moveTo>
                  <a:cubicBezTo>
                    <a:pt x="0" y="42"/>
                    <a:pt x="24" y="81"/>
                    <a:pt x="54" y="61"/>
                  </a:cubicBezTo>
                  <a:cubicBezTo>
                    <a:pt x="84" y="41"/>
                    <a:pt x="56" y="0"/>
                    <a:pt x="28" y="2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 name="Freeform 44"/>
            <p:cNvSpPr>
              <a:spLocks/>
            </p:cNvSpPr>
            <p:nvPr/>
          </p:nvSpPr>
          <p:spPr bwMode="auto">
            <a:xfrm>
              <a:off x="2777" y="2069"/>
              <a:ext cx="222" cy="227"/>
            </a:xfrm>
            <a:custGeom>
              <a:avLst/>
              <a:gdLst>
                <a:gd name="T0" fmla="*/ 2147483647 w 89"/>
                <a:gd name="T1" fmla="*/ 2147483647 h 85"/>
                <a:gd name="T2" fmla="*/ 2147483647 w 89"/>
                <a:gd name="T3" fmla="*/ 2147483647 h 85"/>
                <a:gd name="T4" fmla="*/ 2147483647 w 89"/>
                <a:gd name="T5" fmla="*/ 2147483647 h 85"/>
                <a:gd name="T6" fmla="*/ 0 60000 65536"/>
                <a:gd name="T7" fmla="*/ 0 60000 65536"/>
                <a:gd name="T8" fmla="*/ 0 60000 65536"/>
                <a:gd name="T9" fmla="*/ 0 w 89"/>
                <a:gd name="T10" fmla="*/ 0 h 85"/>
                <a:gd name="T11" fmla="*/ 89 w 89"/>
                <a:gd name="T12" fmla="*/ 85 h 85"/>
              </a:gdLst>
              <a:ahLst/>
              <a:cxnLst>
                <a:cxn ang="T6">
                  <a:pos x="T0" y="T1"/>
                </a:cxn>
                <a:cxn ang="T7">
                  <a:pos x="T2" y="T3"/>
                </a:cxn>
                <a:cxn ang="T8">
                  <a:pos x="T4" y="T5"/>
                </a:cxn>
              </a:cxnLst>
              <a:rect l="T9" t="T10" r="T11" b="T12"/>
              <a:pathLst>
                <a:path w="89" h="85">
                  <a:moveTo>
                    <a:pt x="35" y="24"/>
                  </a:moveTo>
                  <a:cubicBezTo>
                    <a:pt x="0" y="48"/>
                    <a:pt x="39" y="85"/>
                    <a:pt x="64" y="67"/>
                  </a:cubicBezTo>
                  <a:cubicBezTo>
                    <a:pt x="89" y="49"/>
                    <a:pt x="70" y="0"/>
                    <a:pt x="35" y="2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 name="Freeform 45"/>
            <p:cNvSpPr>
              <a:spLocks/>
            </p:cNvSpPr>
            <p:nvPr/>
          </p:nvSpPr>
          <p:spPr bwMode="auto">
            <a:xfrm>
              <a:off x="2934" y="1888"/>
              <a:ext cx="188" cy="227"/>
            </a:xfrm>
            <a:custGeom>
              <a:avLst/>
              <a:gdLst>
                <a:gd name="T0" fmla="*/ 2147483647 w 75"/>
                <a:gd name="T1" fmla="*/ 2147483647 h 85"/>
                <a:gd name="T2" fmla="*/ 2147483647 w 75"/>
                <a:gd name="T3" fmla="*/ 2147483647 h 85"/>
                <a:gd name="T4" fmla="*/ 2147483647 w 75"/>
                <a:gd name="T5" fmla="*/ 2147483647 h 85"/>
                <a:gd name="T6" fmla="*/ 0 60000 65536"/>
                <a:gd name="T7" fmla="*/ 0 60000 65536"/>
                <a:gd name="T8" fmla="*/ 0 60000 65536"/>
                <a:gd name="T9" fmla="*/ 0 w 75"/>
                <a:gd name="T10" fmla="*/ 0 h 85"/>
                <a:gd name="T11" fmla="*/ 75 w 75"/>
                <a:gd name="T12" fmla="*/ 85 h 85"/>
              </a:gdLst>
              <a:ahLst/>
              <a:cxnLst>
                <a:cxn ang="T6">
                  <a:pos x="T0" y="T1"/>
                </a:cxn>
                <a:cxn ang="T7">
                  <a:pos x="T2" y="T3"/>
                </a:cxn>
                <a:cxn ang="T8">
                  <a:pos x="T4" y="T5"/>
                </a:cxn>
              </a:cxnLst>
              <a:rect l="T9" t="T10" r="T11" b="T12"/>
              <a:pathLst>
                <a:path w="75" h="85">
                  <a:moveTo>
                    <a:pt x="15" y="33"/>
                  </a:moveTo>
                  <a:cubicBezTo>
                    <a:pt x="0" y="66"/>
                    <a:pt x="47" y="85"/>
                    <a:pt x="61" y="53"/>
                  </a:cubicBezTo>
                  <a:cubicBezTo>
                    <a:pt x="75" y="21"/>
                    <a:pt x="30" y="0"/>
                    <a:pt x="15" y="3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 name="Freeform 46"/>
            <p:cNvSpPr>
              <a:spLocks/>
            </p:cNvSpPr>
            <p:nvPr/>
          </p:nvSpPr>
          <p:spPr bwMode="auto">
            <a:xfrm>
              <a:off x="2707" y="1907"/>
              <a:ext cx="212" cy="218"/>
            </a:xfrm>
            <a:custGeom>
              <a:avLst/>
              <a:gdLst>
                <a:gd name="T0" fmla="*/ 2147483647 w 85"/>
                <a:gd name="T1" fmla="*/ 2147483647 h 82"/>
                <a:gd name="T2" fmla="*/ 2147483647 w 85"/>
                <a:gd name="T3" fmla="*/ 2147483647 h 82"/>
                <a:gd name="T4" fmla="*/ 2147483647 w 85"/>
                <a:gd name="T5" fmla="*/ 2147483647 h 82"/>
                <a:gd name="T6" fmla="*/ 0 60000 65536"/>
                <a:gd name="T7" fmla="*/ 0 60000 65536"/>
                <a:gd name="T8" fmla="*/ 0 60000 65536"/>
                <a:gd name="T9" fmla="*/ 0 w 85"/>
                <a:gd name="T10" fmla="*/ 0 h 82"/>
                <a:gd name="T11" fmla="*/ 85 w 85"/>
                <a:gd name="T12" fmla="*/ 82 h 82"/>
              </a:gdLst>
              <a:ahLst/>
              <a:cxnLst>
                <a:cxn ang="T6">
                  <a:pos x="T0" y="T1"/>
                </a:cxn>
                <a:cxn ang="T7">
                  <a:pos x="T2" y="T3"/>
                </a:cxn>
                <a:cxn ang="T8">
                  <a:pos x="T4" y="T5"/>
                </a:cxn>
              </a:cxnLst>
              <a:rect l="T9" t="T10" r="T11" b="T12"/>
              <a:pathLst>
                <a:path w="85" h="82">
                  <a:moveTo>
                    <a:pt x="28" y="20"/>
                  </a:moveTo>
                  <a:cubicBezTo>
                    <a:pt x="0" y="40"/>
                    <a:pt x="23" y="82"/>
                    <a:pt x="54" y="63"/>
                  </a:cubicBezTo>
                  <a:cubicBezTo>
                    <a:pt x="85" y="44"/>
                    <a:pt x="56" y="0"/>
                    <a:pt x="28" y="20"/>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 name="Freeform 47"/>
            <p:cNvSpPr>
              <a:spLocks/>
            </p:cNvSpPr>
            <p:nvPr/>
          </p:nvSpPr>
          <p:spPr bwMode="auto">
            <a:xfrm>
              <a:off x="2762" y="1963"/>
              <a:ext cx="65" cy="45"/>
            </a:xfrm>
            <a:custGeom>
              <a:avLst/>
              <a:gdLst>
                <a:gd name="T0" fmla="*/ 0 w 26"/>
                <a:gd name="T1" fmla="*/ 2147483647 h 17"/>
                <a:gd name="T2" fmla="*/ 2147483647 w 26"/>
                <a:gd name="T3" fmla="*/ 2147483647 h 17"/>
                <a:gd name="T4" fmla="*/ 2147483647 w 26"/>
                <a:gd name="T5" fmla="*/ 2147483647 h 17"/>
                <a:gd name="T6" fmla="*/ 2147483647 w 26"/>
                <a:gd name="T7" fmla="*/ 2147483647 h 17"/>
                <a:gd name="T8" fmla="*/ 0 60000 65536"/>
                <a:gd name="T9" fmla="*/ 0 60000 65536"/>
                <a:gd name="T10" fmla="*/ 0 60000 65536"/>
                <a:gd name="T11" fmla="*/ 0 60000 65536"/>
                <a:gd name="T12" fmla="*/ 0 w 26"/>
                <a:gd name="T13" fmla="*/ 0 h 17"/>
                <a:gd name="T14" fmla="*/ 26 w 26"/>
                <a:gd name="T15" fmla="*/ 17 h 17"/>
              </a:gdLst>
              <a:ahLst/>
              <a:cxnLst>
                <a:cxn ang="T8">
                  <a:pos x="T0" y="T1"/>
                </a:cxn>
                <a:cxn ang="T9">
                  <a:pos x="T2" y="T3"/>
                </a:cxn>
                <a:cxn ang="T10">
                  <a:pos x="T4" y="T5"/>
                </a:cxn>
                <a:cxn ang="T11">
                  <a:pos x="T6" y="T7"/>
                </a:cxn>
              </a:cxnLst>
              <a:rect l="T12" t="T13" r="T14" b="T15"/>
              <a:pathLst>
                <a:path w="26" h="17">
                  <a:moveTo>
                    <a:pt x="0" y="17"/>
                  </a:moveTo>
                  <a:cubicBezTo>
                    <a:pt x="3" y="13"/>
                    <a:pt x="3" y="7"/>
                    <a:pt x="8" y="4"/>
                  </a:cubicBezTo>
                  <a:cubicBezTo>
                    <a:pt x="12" y="1"/>
                    <a:pt x="21" y="0"/>
                    <a:pt x="26" y="1"/>
                  </a:cubicBezTo>
                  <a:cubicBezTo>
                    <a:pt x="19" y="4"/>
                    <a:pt x="12" y="11"/>
                    <a:pt x="8" y="17"/>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 name="Freeform 48"/>
            <p:cNvSpPr>
              <a:spLocks/>
            </p:cNvSpPr>
            <p:nvPr/>
          </p:nvSpPr>
          <p:spPr bwMode="auto">
            <a:xfrm>
              <a:off x="2707" y="1907"/>
              <a:ext cx="212" cy="218"/>
            </a:xfrm>
            <a:custGeom>
              <a:avLst/>
              <a:gdLst>
                <a:gd name="T0" fmla="*/ 2147483647 w 85"/>
                <a:gd name="T1" fmla="*/ 2147483647 h 82"/>
                <a:gd name="T2" fmla="*/ 2147483647 w 85"/>
                <a:gd name="T3" fmla="*/ 2147483647 h 82"/>
                <a:gd name="T4" fmla="*/ 2147483647 w 85"/>
                <a:gd name="T5" fmla="*/ 2147483647 h 82"/>
                <a:gd name="T6" fmla="*/ 0 60000 65536"/>
                <a:gd name="T7" fmla="*/ 0 60000 65536"/>
                <a:gd name="T8" fmla="*/ 0 60000 65536"/>
                <a:gd name="T9" fmla="*/ 0 w 85"/>
                <a:gd name="T10" fmla="*/ 0 h 82"/>
                <a:gd name="T11" fmla="*/ 85 w 85"/>
                <a:gd name="T12" fmla="*/ 82 h 82"/>
              </a:gdLst>
              <a:ahLst/>
              <a:cxnLst>
                <a:cxn ang="T6">
                  <a:pos x="T0" y="T1"/>
                </a:cxn>
                <a:cxn ang="T7">
                  <a:pos x="T2" y="T3"/>
                </a:cxn>
                <a:cxn ang="T8">
                  <a:pos x="T4" y="T5"/>
                </a:cxn>
              </a:cxnLst>
              <a:rect l="T9" t="T10" r="T11" b="T12"/>
              <a:pathLst>
                <a:path w="85" h="82">
                  <a:moveTo>
                    <a:pt x="28" y="20"/>
                  </a:moveTo>
                  <a:cubicBezTo>
                    <a:pt x="0" y="40"/>
                    <a:pt x="23" y="82"/>
                    <a:pt x="54" y="63"/>
                  </a:cubicBezTo>
                  <a:cubicBezTo>
                    <a:pt x="85" y="44"/>
                    <a:pt x="56" y="0"/>
                    <a:pt x="28" y="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 name="Freeform 49"/>
            <p:cNvSpPr>
              <a:spLocks/>
            </p:cNvSpPr>
            <p:nvPr/>
          </p:nvSpPr>
          <p:spPr bwMode="auto">
            <a:xfrm>
              <a:off x="2700" y="1968"/>
              <a:ext cx="72" cy="77"/>
            </a:xfrm>
            <a:custGeom>
              <a:avLst/>
              <a:gdLst>
                <a:gd name="T0" fmla="*/ 0 w 29"/>
                <a:gd name="T1" fmla="*/ 2147483647 h 29"/>
                <a:gd name="T2" fmla="*/ 2147483647 w 29"/>
                <a:gd name="T3" fmla="*/ 0 h 29"/>
                <a:gd name="T4" fmla="*/ 2147483647 w 29"/>
                <a:gd name="T5" fmla="*/ 2147483647 h 29"/>
                <a:gd name="T6" fmla="*/ 2147483647 w 29"/>
                <a:gd name="T7" fmla="*/ 2147483647 h 29"/>
                <a:gd name="T8" fmla="*/ 0 w 29"/>
                <a:gd name="T9" fmla="*/ 2147483647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15"/>
                  </a:moveTo>
                  <a:cubicBezTo>
                    <a:pt x="0" y="7"/>
                    <a:pt x="6" y="1"/>
                    <a:pt x="14" y="0"/>
                  </a:cubicBezTo>
                  <a:cubicBezTo>
                    <a:pt x="22" y="0"/>
                    <a:pt x="28" y="6"/>
                    <a:pt x="29" y="14"/>
                  </a:cubicBezTo>
                  <a:cubicBezTo>
                    <a:pt x="29" y="21"/>
                    <a:pt x="23" y="28"/>
                    <a:pt x="15" y="29"/>
                  </a:cubicBezTo>
                  <a:cubicBezTo>
                    <a:pt x="7" y="29"/>
                    <a:pt x="1" y="23"/>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 name="Freeform 50"/>
            <p:cNvSpPr>
              <a:spLocks/>
            </p:cNvSpPr>
            <p:nvPr/>
          </p:nvSpPr>
          <p:spPr bwMode="auto">
            <a:xfrm>
              <a:off x="2782" y="1949"/>
              <a:ext cx="30" cy="35"/>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0 w 12"/>
                <a:gd name="T9" fmla="*/ 2147483647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0" y="7"/>
                  </a:moveTo>
                  <a:cubicBezTo>
                    <a:pt x="0" y="4"/>
                    <a:pt x="2" y="1"/>
                    <a:pt x="6" y="1"/>
                  </a:cubicBezTo>
                  <a:cubicBezTo>
                    <a:pt x="9" y="0"/>
                    <a:pt x="12" y="3"/>
                    <a:pt x="12" y="6"/>
                  </a:cubicBezTo>
                  <a:cubicBezTo>
                    <a:pt x="12" y="10"/>
                    <a:pt x="10" y="13"/>
                    <a:pt x="6" y="13"/>
                  </a:cubicBezTo>
                  <a:cubicBezTo>
                    <a:pt x="3" y="13"/>
                    <a:pt x="0" y="11"/>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51"/>
            <p:cNvSpPr>
              <a:spLocks/>
            </p:cNvSpPr>
            <p:nvPr/>
          </p:nvSpPr>
          <p:spPr bwMode="auto">
            <a:xfrm>
              <a:off x="2677" y="2043"/>
              <a:ext cx="45" cy="48"/>
            </a:xfrm>
            <a:custGeom>
              <a:avLst/>
              <a:gdLst>
                <a:gd name="T0" fmla="*/ 0 w 18"/>
                <a:gd name="T1" fmla="*/ 2147483647 h 18"/>
                <a:gd name="T2" fmla="*/ 2147483647 w 18"/>
                <a:gd name="T3" fmla="*/ 0 h 18"/>
                <a:gd name="T4" fmla="*/ 2147483647 w 18"/>
                <a:gd name="T5" fmla="*/ 2147483647 h 18"/>
                <a:gd name="T6" fmla="*/ 2147483647 w 18"/>
                <a:gd name="T7" fmla="*/ 2147483647 h 18"/>
                <a:gd name="T8" fmla="*/ 0 w 18"/>
                <a:gd name="T9" fmla="*/ 2147483647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9"/>
                  </a:moveTo>
                  <a:cubicBezTo>
                    <a:pt x="0" y="4"/>
                    <a:pt x="3" y="0"/>
                    <a:pt x="8" y="0"/>
                  </a:cubicBezTo>
                  <a:cubicBezTo>
                    <a:pt x="13" y="0"/>
                    <a:pt x="17" y="3"/>
                    <a:pt x="17" y="8"/>
                  </a:cubicBezTo>
                  <a:cubicBezTo>
                    <a:pt x="18" y="13"/>
                    <a:pt x="14" y="17"/>
                    <a:pt x="9" y="17"/>
                  </a:cubicBezTo>
                  <a:cubicBezTo>
                    <a:pt x="4" y="18"/>
                    <a:pt x="0" y="1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 name="Freeform 52"/>
            <p:cNvSpPr>
              <a:spLocks/>
            </p:cNvSpPr>
            <p:nvPr/>
          </p:nvSpPr>
          <p:spPr bwMode="auto">
            <a:xfrm>
              <a:off x="2769" y="1981"/>
              <a:ext cx="98" cy="91"/>
            </a:xfrm>
            <a:custGeom>
              <a:avLst/>
              <a:gdLst>
                <a:gd name="T0" fmla="*/ 2147483647 w 39"/>
                <a:gd name="T1" fmla="*/ 2147483647 h 34"/>
                <a:gd name="T2" fmla="*/ 2147483647 w 39"/>
                <a:gd name="T3" fmla="*/ 2147483647 h 34"/>
                <a:gd name="T4" fmla="*/ 2147483647 w 39"/>
                <a:gd name="T5" fmla="*/ 0 h 34"/>
                <a:gd name="T6" fmla="*/ 2147483647 w 39"/>
                <a:gd name="T7" fmla="*/ 2147483647 h 34"/>
                <a:gd name="T8" fmla="*/ 0 60000 65536"/>
                <a:gd name="T9" fmla="*/ 0 60000 65536"/>
                <a:gd name="T10" fmla="*/ 0 60000 65536"/>
                <a:gd name="T11" fmla="*/ 0 60000 65536"/>
                <a:gd name="T12" fmla="*/ 0 w 39"/>
                <a:gd name="T13" fmla="*/ 0 h 34"/>
                <a:gd name="T14" fmla="*/ 39 w 39"/>
                <a:gd name="T15" fmla="*/ 34 h 34"/>
              </a:gdLst>
              <a:ahLst/>
              <a:cxnLst>
                <a:cxn ang="T8">
                  <a:pos x="T0" y="T1"/>
                </a:cxn>
                <a:cxn ang="T9">
                  <a:pos x="T2" y="T3"/>
                </a:cxn>
                <a:cxn ang="T10">
                  <a:pos x="T4" y="T5"/>
                </a:cxn>
                <a:cxn ang="T11">
                  <a:pos x="T6" y="T7"/>
                </a:cxn>
              </a:cxnLst>
              <a:rect l="T12" t="T13" r="T14" b="T15"/>
              <a:pathLst>
                <a:path w="39" h="34">
                  <a:moveTo>
                    <a:pt x="1" y="26"/>
                  </a:moveTo>
                  <a:cubicBezTo>
                    <a:pt x="0" y="34"/>
                    <a:pt x="19" y="31"/>
                    <a:pt x="23" y="28"/>
                  </a:cubicBezTo>
                  <a:cubicBezTo>
                    <a:pt x="32" y="24"/>
                    <a:pt x="39" y="8"/>
                    <a:pt x="30" y="0"/>
                  </a:cubicBezTo>
                  <a:cubicBezTo>
                    <a:pt x="31" y="12"/>
                    <a:pt x="21" y="21"/>
                    <a:pt x="9" y="2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52" name="Text Box 53"/>
          <p:cNvSpPr txBox="1">
            <a:spLocks noChangeArrowheads="1"/>
          </p:cNvSpPr>
          <p:nvPr/>
        </p:nvSpPr>
        <p:spPr bwMode="auto">
          <a:xfrm>
            <a:off x="3079750" y="3568700"/>
            <a:ext cx="27590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700">
                <a:solidFill>
                  <a:schemeClr val="accent2"/>
                </a:solidFill>
              </a:rPr>
              <a:t>Hormone parathyroïdienne</a:t>
            </a:r>
          </a:p>
          <a:p>
            <a:pPr algn="ctr" eaLnBrk="1" hangingPunct="1"/>
            <a:r>
              <a:rPr lang="fr-FR" sz="1700">
                <a:solidFill>
                  <a:schemeClr val="accent2"/>
                </a:solidFill>
              </a:rPr>
              <a:t>Hormone thyroïdienne</a:t>
            </a:r>
          </a:p>
          <a:p>
            <a:pPr algn="ctr" eaLnBrk="1" hangingPunct="1"/>
            <a:r>
              <a:rPr lang="fr-FR" sz="1700">
                <a:solidFill>
                  <a:schemeClr val="accent2"/>
                </a:solidFill>
              </a:rPr>
              <a:t>Calcitriol</a:t>
            </a:r>
          </a:p>
        </p:txBody>
      </p:sp>
      <p:sp>
        <p:nvSpPr>
          <p:cNvPr id="53" name="Text Box 54"/>
          <p:cNvSpPr txBox="1">
            <a:spLocks noChangeArrowheads="1"/>
          </p:cNvSpPr>
          <p:nvPr/>
        </p:nvSpPr>
        <p:spPr bwMode="auto">
          <a:xfrm>
            <a:off x="1116013" y="4681538"/>
            <a:ext cx="148431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700" b="1">
                <a:solidFill>
                  <a:schemeClr val="accent2"/>
                </a:solidFill>
              </a:rPr>
              <a:t>Estrogènes</a:t>
            </a:r>
          </a:p>
          <a:p>
            <a:pPr eaLnBrk="1" hangingPunct="1"/>
            <a:r>
              <a:rPr lang="fr-FR" sz="1700">
                <a:solidFill>
                  <a:schemeClr val="accent2"/>
                </a:solidFill>
              </a:rPr>
              <a:t>Progestérone</a:t>
            </a:r>
          </a:p>
          <a:p>
            <a:pPr eaLnBrk="1" hangingPunct="1"/>
            <a:r>
              <a:rPr lang="fr-FR" sz="1700">
                <a:solidFill>
                  <a:schemeClr val="accent2"/>
                </a:solidFill>
              </a:rPr>
              <a:t>Androgènes</a:t>
            </a:r>
          </a:p>
          <a:p>
            <a:pPr eaLnBrk="1" hangingPunct="1"/>
            <a:r>
              <a:rPr lang="fr-FR" sz="1700">
                <a:solidFill>
                  <a:schemeClr val="accent2"/>
                </a:solidFill>
              </a:rPr>
              <a:t>Calcitonine</a:t>
            </a:r>
          </a:p>
        </p:txBody>
      </p:sp>
      <p:sp>
        <p:nvSpPr>
          <p:cNvPr id="54" name="Text Box 55"/>
          <p:cNvSpPr txBox="1">
            <a:spLocks noChangeArrowheads="1"/>
          </p:cNvSpPr>
          <p:nvPr/>
        </p:nvSpPr>
        <p:spPr bwMode="auto">
          <a:xfrm>
            <a:off x="8129588" y="3587750"/>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a:solidFill>
                  <a:schemeClr val="accent2"/>
                </a:solidFill>
              </a:rPr>
              <a:t>Insuline</a:t>
            </a:r>
          </a:p>
        </p:txBody>
      </p:sp>
      <p:sp>
        <p:nvSpPr>
          <p:cNvPr id="55" name="Text Box 56"/>
          <p:cNvSpPr txBox="1">
            <a:spLocks noChangeArrowheads="1"/>
          </p:cNvSpPr>
          <p:nvPr/>
        </p:nvSpPr>
        <p:spPr bwMode="auto">
          <a:xfrm>
            <a:off x="5076825" y="5165725"/>
            <a:ext cx="17954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700">
                <a:solidFill>
                  <a:schemeClr val="accent2"/>
                </a:solidFill>
              </a:rPr>
              <a:t>Glucocorticoïdes</a:t>
            </a:r>
          </a:p>
        </p:txBody>
      </p:sp>
      <p:sp>
        <p:nvSpPr>
          <p:cNvPr id="56" name="Text Box 57"/>
          <p:cNvSpPr txBox="1">
            <a:spLocks noChangeArrowheads="1"/>
          </p:cNvSpPr>
          <p:nvPr/>
        </p:nvSpPr>
        <p:spPr bwMode="auto">
          <a:xfrm>
            <a:off x="871538" y="2187575"/>
            <a:ext cx="2251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700" b="1">
                <a:solidFill>
                  <a:srgbClr val="F5A415"/>
                </a:solidFill>
              </a:rPr>
              <a:t>Résorption osseuse</a:t>
            </a:r>
            <a:br>
              <a:rPr lang="fr-FR" sz="1700" b="1">
                <a:solidFill>
                  <a:srgbClr val="F5A415"/>
                </a:solidFill>
              </a:rPr>
            </a:br>
            <a:r>
              <a:rPr lang="fr-FR" sz="1700" b="1">
                <a:solidFill>
                  <a:srgbClr val="F5A415"/>
                </a:solidFill>
              </a:rPr>
              <a:t>ostéoclaste</a:t>
            </a:r>
          </a:p>
        </p:txBody>
      </p:sp>
      <p:sp>
        <p:nvSpPr>
          <p:cNvPr id="57" name="Text Box 58"/>
          <p:cNvSpPr txBox="1">
            <a:spLocks noChangeArrowheads="1"/>
          </p:cNvSpPr>
          <p:nvPr/>
        </p:nvSpPr>
        <p:spPr bwMode="auto">
          <a:xfrm>
            <a:off x="5949950" y="2190750"/>
            <a:ext cx="21669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700" b="1">
                <a:solidFill>
                  <a:srgbClr val="F5A415"/>
                </a:solidFill>
              </a:rPr>
              <a:t>Formation osseuse</a:t>
            </a:r>
            <a:br>
              <a:rPr lang="fr-FR" sz="1700" b="1">
                <a:solidFill>
                  <a:srgbClr val="F5A415"/>
                </a:solidFill>
              </a:rPr>
            </a:br>
            <a:r>
              <a:rPr lang="fr-FR" sz="1700" b="1">
                <a:solidFill>
                  <a:srgbClr val="F5A415"/>
                </a:solidFill>
              </a:rPr>
              <a:t>ostéoblaste</a:t>
            </a:r>
          </a:p>
        </p:txBody>
      </p:sp>
      <p:grpSp>
        <p:nvGrpSpPr>
          <p:cNvPr id="58" name="Group 59"/>
          <p:cNvGrpSpPr>
            <a:grpSpLocks/>
          </p:cNvGrpSpPr>
          <p:nvPr/>
        </p:nvGrpSpPr>
        <p:grpSpPr bwMode="auto">
          <a:xfrm>
            <a:off x="1835150" y="4437063"/>
            <a:ext cx="215900" cy="215900"/>
            <a:chOff x="1836" y="3113"/>
            <a:chExt cx="182" cy="181"/>
          </a:xfrm>
        </p:grpSpPr>
        <p:sp>
          <p:nvSpPr>
            <p:cNvPr id="59" name="Oval 60"/>
            <p:cNvSpPr>
              <a:spLocks noChangeArrowheads="1"/>
            </p:cNvSpPr>
            <p:nvPr/>
          </p:nvSpPr>
          <p:spPr bwMode="auto">
            <a:xfrm>
              <a:off x="1858" y="3113"/>
              <a:ext cx="136" cy="1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400" b="1">
                  <a:solidFill>
                    <a:schemeClr val="folHlink"/>
                  </a:solidFill>
                  <a:cs typeface="Arial" charset="0"/>
                </a:rPr>
                <a:t>-</a:t>
              </a:r>
            </a:p>
          </p:txBody>
        </p:sp>
        <p:sp>
          <p:nvSpPr>
            <p:cNvPr id="60" name="Oval 61"/>
            <p:cNvSpPr>
              <a:spLocks noChangeArrowheads="1"/>
            </p:cNvSpPr>
            <p:nvPr/>
          </p:nvSpPr>
          <p:spPr bwMode="auto">
            <a:xfrm>
              <a:off x="1836" y="3113"/>
              <a:ext cx="182" cy="18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62"/>
          <p:cNvGrpSpPr>
            <a:grpSpLocks/>
          </p:cNvGrpSpPr>
          <p:nvPr/>
        </p:nvGrpSpPr>
        <p:grpSpPr bwMode="auto">
          <a:xfrm>
            <a:off x="3106738" y="3322638"/>
            <a:ext cx="215900" cy="215900"/>
            <a:chOff x="4649" y="3225"/>
            <a:chExt cx="136" cy="136"/>
          </a:xfrm>
        </p:grpSpPr>
        <p:sp>
          <p:nvSpPr>
            <p:cNvPr id="62" name="Oval 63"/>
            <p:cNvSpPr>
              <a:spLocks noChangeArrowheads="1"/>
            </p:cNvSpPr>
            <p:nvPr/>
          </p:nvSpPr>
          <p:spPr bwMode="auto">
            <a:xfrm>
              <a:off x="4665" y="3249"/>
              <a:ext cx="102" cy="1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500" b="1">
                  <a:solidFill>
                    <a:srgbClr val="FF0000"/>
                  </a:solidFill>
                  <a:cs typeface="Arial" charset="0"/>
                </a:rPr>
                <a:t>+</a:t>
              </a:r>
            </a:p>
          </p:txBody>
        </p:sp>
        <p:sp>
          <p:nvSpPr>
            <p:cNvPr id="63" name="Oval 64"/>
            <p:cNvSpPr>
              <a:spLocks noChangeArrowheads="1"/>
            </p:cNvSpPr>
            <p:nvPr/>
          </p:nvSpPr>
          <p:spPr bwMode="auto">
            <a:xfrm>
              <a:off x="4649" y="3225"/>
              <a:ext cx="136" cy="1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 name="Group 65"/>
          <p:cNvGrpSpPr>
            <a:grpSpLocks/>
          </p:cNvGrpSpPr>
          <p:nvPr/>
        </p:nvGrpSpPr>
        <p:grpSpPr bwMode="auto">
          <a:xfrm>
            <a:off x="5591175" y="3322638"/>
            <a:ext cx="215900" cy="215900"/>
            <a:chOff x="4649" y="3225"/>
            <a:chExt cx="136" cy="136"/>
          </a:xfrm>
        </p:grpSpPr>
        <p:sp>
          <p:nvSpPr>
            <p:cNvPr id="65" name="Oval 66"/>
            <p:cNvSpPr>
              <a:spLocks noChangeArrowheads="1"/>
            </p:cNvSpPr>
            <p:nvPr/>
          </p:nvSpPr>
          <p:spPr bwMode="auto">
            <a:xfrm>
              <a:off x="4665" y="3249"/>
              <a:ext cx="102" cy="1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500" b="1">
                  <a:solidFill>
                    <a:srgbClr val="FF0000"/>
                  </a:solidFill>
                  <a:cs typeface="Arial" charset="0"/>
                </a:rPr>
                <a:t>+</a:t>
              </a:r>
            </a:p>
          </p:txBody>
        </p:sp>
        <p:sp>
          <p:nvSpPr>
            <p:cNvPr id="66" name="Oval 67"/>
            <p:cNvSpPr>
              <a:spLocks noChangeArrowheads="1"/>
            </p:cNvSpPr>
            <p:nvPr/>
          </p:nvSpPr>
          <p:spPr bwMode="auto">
            <a:xfrm>
              <a:off x="4649" y="3225"/>
              <a:ext cx="136" cy="1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68"/>
          <p:cNvGrpSpPr>
            <a:grpSpLocks/>
          </p:cNvGrpSpPr>
          <p:nvPr/>
        </p:nvGrpSpPr>
        <p:grpSpPr bwMode="auto">
          <a:xfrm>
            <a:off x="6588125" y="4710113"/>
            <a:ext cx="215900" cy="215900"/>
            <a:chOff x="1836" y="3113"/>
            <a:chExt cx="182" cy="181"/>
          </a:xfrm>
        </p:grpSpPr>
        <p:sp>
          <p:nvSpPr>
            <p:cNvPr id="68" name="Oval 69"/>
            <p:cNvSpPr>
              <a:spLocks noChangeArrowheads="1"/>
            </p:cNvSpPr>
            <p:nvPr/>
          </p:nvSpPr>
          <p:spPr bwMode="auto">
            <a:xfrm>
              <a:off x="1858" y="3113"/>
              <a:ext cx="136" cy="1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400" b="1">
                  <a:solidFill>
                    <a:schemeClr val="folHlink"/>
                  </a:solidFill>
                  <a:cs typeface="Arial" charset="0"/>
                </a:rPr>
                <a:t>-</a:t>
              </a:r>
            </a:p>
          </p:txBody>
        </p:sp>
        <p:sp>
          <p:nvSpPr>
            <p:cNvPr id="69" name="Oval 70"/>
            <p:cNvSpPr>
              <a:spLocks noChangeArrowheads="1"/>
            </p:cNvSpPr>
            <p:nvPr/>
          </p:nvSpPr>
          <p:spPr bwMode="auto">
            <a:xfrm>
              <a:off x="1836" y="3113"/>
              <a:ext cx="182" cy="18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0" name="Group 71"/>
          <p:cNvGrpSpPr>
            <a:grpSpLocks/>
          </p:cNvGrpSpPr>
          <p:nvPr/>
        </p:nvGrpSpPr>
        <p:grpSpPr bwMode="auto">
          <a:xfrm>
            <a:off x="8388350" y="3213100"/>
            <a:ext cx="215900" cy="215900"/>
            <a:chOff x="4649" y="3225"/>
            <a:chExt cx="136" cy="136"/>
          </a:xfrm>
        </p:grpSpPr>
        <p:sp>
          <p:nvSpPr>
            <p:cNvPr id="71" name="Oval 72"/>
            <p:cNvSpPr>
              <a:spLocks noChangeArrowheads="1"/>
            </p:cNvSpPr>
            <p:nvPr/>
          </p:nvSpPr>
          <p:spPr bwMode="auto">
            <a:xfrm>
              <a:off x="4665" y="3249"/>
              <a:ext cx="102" cy="1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500" b="1">
                  <a:solidFill>
                    <a:srgbClr val="FF0000"/>
                  </a:solidFill>
                  <a:cs typeface="Arial" charset="0"/>
                </a:rPr>
                <a:t>+</a:t>
              </a:r>
            </a:p>
          </p:txBody>
        </p:sp>
        <p:sp>
          <p:nvSpPr>
            <p:cNvPr id="72" name="Oval 73"/>
            <p:cNvSpPr>
              <a:spLocks noChangeArrowheads="1"/>
            </p:cNvSpPr>
            <p:nvPr/>
          </p:nvSpPr>
          <p:spPr bwMode="auto">
            <a:xfrm>
              <a:off x="4649" y="3225"/>
              <a:ext cx="136" cy="1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73" name="Text Box 74"/>
          <p:cNvSpPr txBox="1">
            <a:spLocks noChangeArrowheads="1"/>
          </p:cNvSpPr>
          <p:nvPr/>
        </p:nvSpPr>
        <p:spPr bwMode="auto">
          <a:xfrm>
            <a:off x="7380288" y="5165725"/>
            <a:ext cx="592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700" b="1">
                <a:solidFill>
                  <a:schemeClr val="accent2"/>
                </a:solidFill>
                <a:cs typeface="Arial" charset="0"/>
              </a:rPr>
              <a:t>Â</a:t>
            </a:r>
            <a:r>
              <a:rPr lang="fr-FR" sz="1700" b="1">
                <a:solidFill>
                  <a:schemeClr val="accent2"/>
                </a:solidFill>
              </a:rPr>
              <a:t>ge</a:t>
            </a:r>
          </a:p>
        </p:txBody>
      </p:sp>
      <p:grpSp>
        <p:nvGrpSpPr>
          <p:cNvPr id="74" name="Group 75"/>
          <p:cNvGrpSpPr>
            <a:grpSpLocks/>
          </p:cNvGrpSpPr>
          <p:nvPr/>
        </p:nvGrpSpPr>
        <p:grpSpPr bwMode="auto">
          <a:xfrm>
            <a:off x="7340600" y="4710113"/>
            <a:ext cx="215900" cy="215900"/>
            <a:chOff x="1836" y="3113"/>
            <a:chExt cx="182" cy="181"/>
          </a:xfrm>
        </p:grpSpPr>
        <p:sp>
          <p:nvSpPr>
            <p:cNvPr id="75" name="Oval 76"/>
            <p:cNvSpPr>
              <a:spLocks noChangeArrowheads="1"/>
            </p:cNvSpPr>
            <p:nvPr/>
          </p:nvSpPr>
          <p:spPr bwMode="auto">
            <a:xfrm>
              <a:off x="1858" y="3113"/>
              <a:ext cx="136" cy="1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400" b="1">
                  <a:solidFill>
                    <a:schemeClr val="folHlink"/>
                  </a:solidFill>
                  <a:cs typeface="Arial" charset="0"/>
                </a:rPr>
                <a:t>-</a:t>
              </a:r>
            </a:p>
          </p:txBody>
        </p:sp>
        <p:sp>
          <p:nvSpPr>
            <p:cNvPr id="76" name="Oval 77"/>
            <p:cNvSpPr>
              <a:spLocks noChangeArrowheads="1"/>
            </p:cNvSpPr>
            <p:nvPr/>
          </p:nvSpPr>
          <p:spPr bwMode="auto">
            <a:xfrm>
              <a:off x="1836" y="3113"/>
              <a:ext cx="182" cy="18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7" name="Group 78"/>
          <p:cNvGrpSpPr>
            <a:grpSpLocks/>
          </p:cNvGrpSpPr>
          <p:nvPr/>
        </p:nvGrpSpPr>
        <p:grpSpPr bwMode="auto">
          <a:xfrm>
            <a:off x="6315075" y="2824163"/>
            <a:ext cx="1466850" cy="1595437"/>
            <a:chOff x="670" y="1652"/>
            <a:chExt cx="1090" cy="1088"/>
          </a:xfrm>
        </p:grpSpPr>
        <p:sp>
          <p:nvSpPr>
            <p:cNvPr id="78" name="Freeform 79"/>
            <p:cNvSpPr>
              <a:spLocks/>
            </p:cNvSpPr>
            <p:nvPr/>
          </p:nvSpPr>
          <p:spPr bwMode="auto">
            <a:xfrm>
              <a:off x="670" y="1652"/>
              <a:ext cx="1090" cy="1088"/>
            </a:xfrm>
            <a:custGeom>
              <a:avLst/>
              <a:gdLst>
                <a:gd name="T0" fmla="*/ 2147483647 w 436"/>
                <a:gd name="T1" fmla="*/ 2147483647 h 408"/>
                <a:gd name="T2" fmla="*/ 2147483647 w 436"/>
                <a:gd name="T3" fmla="*/ 2147483647 h 408"/>
                <a:gd name="T4" fmla="*/ 2147483647 w 436"/>
                <a:gd name="T5" fmla="*/ 2147483647 h 408"/>
                <a:gd name="T6" fmla="*/ 2147483647 w 436"/>
                <a:gd name="T7" fmla="*/ 2147483647 h 408"/>
                <a:gd name="T8" fmla="*/ 2147483647 w 436"/>
                <a:gd name="T9" fmla="*/ 2147483647 h 408"/>
                <a:gd name="T10" fmla="*/ 2147483647 w 436"/>
                <a:gd name="T11" fmla="*/ 2147483647 h 408"/>
                <a:gd name="T12" fmla="*/ 0 60000 65536"/>
                <a:gd name="T13" fmla="*/ 0 60000 65536"/>
                <a:gd name="T14" fmla="*/ 0 60000 65536"/>
                <a:gd name="T15" fmla="*/ 0 60000 65536"/>
                <a:gd name="T16" fmla="*/ 0 60000 65536"/>
                <a:gd name="T17" fmla="*/ 0 60000 65536"/>
                <a:gd name="T18" fmla="*/ 0 w 436"/>
                <a:gd name="T19" fmla="*/ 0 h 408"/>
                <a:gd name="T20" fmla="*/ 436 w 43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436" h="408">
                  <a:moveTo>
                    <a:pt x="36" y="144"/>
                  </a:moveTo>
                  <a:cubicBezTo>
                    <a:pt x="0" y="224"/>
                    <a:pt x="40" y="304"/>
                    <a:pt x="100" y="356"/>
                  </a:cubicBezTo>
                  <a:cubicBezTo>
                    <a:pt x="160" y="408"/>
                    <a:pt x="240" y="324"/>
                    <a:pt x="320" y="296"/>
                  </a:cubicBezTo>
                  <a:cubicBezTo>
                    <a:pt x="400" y="268"/>
                    <a:pt x="436" y="204"/>
                    <a:pt x="432" y="104"/>
                  </a:cubicBezTo>
                  <a:cubicBezTo>
                    <a:pt x="428" y="4"/>
                    <a:pt x="260" y="0"/>
                    <a:pt x="188" y="8"/>
                  </a:cubicBezTo>
                  <a:cubicBezTo>
                    <a:pt x="116" y="16"/>
                    <a:pt x="64" y="80"/>
                    <a:pt x="36" y="144"/>
                  </a:cubicBezTo>
                  <a:close/>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9" name="Freeform 80"/>
            <p:cNvSpPr>
              <a:spLocks/>
            </p:cNvSpPr>
            <p:nvPr/>
          </p:nvSpPr>
          <p:spPr bwMode="auto">
            <a:xfrm>
              <a:off x="865" y="2073"/>
              <a:ext cx="607" cy="496"/>
            </a:xfrm>
            <a:custGeom>
              <a:avLst/>
              <a:gdLst>
                <a:gd name="T0" fmla="*/ 2147483647 w 243"/>
                <a:gd name="T1" fmla="*/ 2147483647 h 186"/>
                <a:gd name="T2" fmla="*/ 2147483647 w 243"/>
                <a:gd name="T3" fmla="*/ 2147483647 h 186"/>
                <a:gd name="T4" fmla="*/ 2147483647 w 243"/>
                <a:gd name="T5" fmla="*/ 2147483647 h 186"/>
                <a:gd name="T6" fmla="*/ 2147483647 w 243"/>
                <a:gd name="T7" fmla="*/ 2147483647 h 186"/>
                <a:gd name="T8" fmla="*/ 2147483647 w 243"/>
                <a:gd name="T9" fmla="*/ 2147483647 h 186"/>
                <a:gd name="T10" fmla="*/ 2147483647 w 243"/>
                <a:gd name="T11" fmla="*/ 0 h 186"/>
                <a:gd name="T12" fmla="*/ 0 60000 65536"/>
                <a:gd name="T13" fmla="*/ 0 60000 65536"/>
                <a:gd name="T14" fmla="*/ 0 60000 65536"/>
                <a:gd name="T15" fmla="*/ 0 60000 65536"/>
                <a:gd name="T16" fmla="*/ 0 60000 65536"/>
                <a:gd name="T17" fmla="*/ 0 60000 65536"/>
                <a:gd name="T18" fmla="*/ 0 w 243"/>
                <a:gd name="T19" fmla="*/ 0 h 186"/>
                <a:gd name="T20" fmla="*/ 243 w 243"/>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243" h="186">
                  <a:moveTo>
                    <a:pt x="6" y="38"/>
                  </a:moveTo>
                  <a:cubicBezTo>
                    <a:pt x="11" y="54"/>
                    <a:pt x="0" y="75"/>
                    <a:pt x="2" y="92"/>
                  </a:cubicBezTo>
                  <a:cubicBezTo>
                    <a:pt x="5" y="116"/>
                    <a:pt x="17" y="145"/>
                    <a:pt x="37" y="159"/>
                  </a:cubicBezTo>
                  <a:cubicBezTo>
                    <a:pt x="75" y="186"/>
                    <a:pt x="121" y="164"/>
                    <a:pt x="158" y="148"/>
                  </a:cubicBezTo>
                  <a:cubicBezTo>
                    <a:pt x="188" y="135"/>
                    <a:pt x="207" y="120"/>
                    <a:pt x="221" y="89"/>
                  </a:cubicBezTo>
                  <a:cubicBezTo>
                    <a:pt x="243" y="42"/>
                    <a:pt x="204" y="12"/>
                    <a:pt x="162" y="0"/>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 name="Freeform 81"/>
            <p:cNvSpPr>
              <a:spLocks/>
            </p:cNvSpPr>
            <p:nvPr/>
          </p:nvSpPr>
          <p:spPr bwMode="auto">
            <a:xfrm>
              <a:off x="798" y="1897"/>
              <a:ext cx="719" cy="662"/>
            </a:xfrm>
            <a:custGeom>
              <a:avLst/>
              <a:gdLst>
                <a:gd name="T0" fmla="*/ 2147483647 w 288"/>
                <a:gd name="T1" fmla="*/ 2147483647 h 248"/>
                <a:gd name="T2" fmla="*/ 2147483647 w 288"/>
                <a:gd name="T3" fmla="*/ 2147483647 h 248"/>
                <a:gd name="T4" fmla="*/ 2147483647 w 288"/>
                <a:gd name="T5" fmla="*/ 2147483647 h 248"/>
                <a:gd name="T6" fmla="*/ 2147483647 w 288"/>
                <a:gd name="T7" fmla="*/ 2147483647 h 248"/>
                <a:gd name="T8" fmla="*/ 0 60000 65536"/>
                <a:gd name="T9" fmla="*/ 0 60000 65536"/>
                <a:gd name="T10" fmla="*/ 0 60000 65536"/>
                <a:gd name="T11" fmla="*/ 0 60000 65536"/>
                <a:gd name="T12" fmla="*/ 0 w 288"/>
                <a:gd name="T13" fmla="*/ 0 h 248"/>
                <a:gd name="T14" fmla="*/ 288 w 288"/>
                <a:gd name="T15" fmla="*/ 248 h 248"/>
              </a:gdLst>
              <a:ahLst/>
              <a:cxnLst>
                <a:cxn ang="T8">
                  <a:pos x="T0" y="T1"/>
                </a:cxn>
                <a:cxn ang="T9">
                  <a:pos x="T2" y="T3"/>
                </a:cxn>
                <a:cxn ang="T10">
                  <a:pos x="T4" y="T5"/>
                </a:cxn>
                <a:cxn ang="T11">
                  <a:pos x="T6" y="T7"/>
                </a:cxn>
              </a:cxnLst>
              <a:rect l="T12" t="T13" r="T14" b="T15"/>
              <a:pathLst>
                <a:path w="288" h="248">
                  <a:moveTo>
                    <a:pt x="32" y="136"/>
                  </a:moveTo>
                  <a:cubicBezTo>
                    <a:pt x="56" y="220"/>
                    <a:pt x="96" y="248"/>
                    <a:pt x="192" y="184"/>
                  </a:cubicBezTo>
                  <a:cubicBezTo>
                    <a:pt x="288" y="120"/>
                    <a:pt x="216" y="32"/>
                    <a:pt x="152" y="16"/>
                  </a:cubicBezTo>
                  <a:cubicBezTo>
                    <a:pt x="88" y="0"/>
                    <a:pt x="0" y="64"/>
                    <a:pt x="32" y="136"/>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 name="Freeform 82"/>
            <p:cNvSpPr>
              <a:spLocks/>
            </p:cNvSpPr>
            <p:nvPr/>
          </p:nvSpPr>
          <p:spPr bwMode="auto">
            <a:xfrm>
              <a:off x="880" y="1940"/>
              <a:ext cx="317" cy="480"/>
            </a:xfrm>
            <a:custGeom>
              <a:avLst/>
              <a:gdLst>
                <a:gd name="T0" fmla="*/ 2147483647 w 127"/>
                <a:gd name="T1" fmla="*/ 2147483647 h 180"/>
                <a:gd name="T2" fmla="*/ 2147483647 w 127"/>
                <a:gd name="T3" fmla="*/ 2147483647 h 180"/>
                <a:gd name="T4" fmla="*/ 2147483647 w 127"/>
                <a:gd name="T5" fmla="*/ 2147483647 h 180"/>
                <a:gd name="T6" fmla="*/ 2147483647 w 127"/>
                <a:gd name="T7" fmla="*/ 2147483647 h 180"/>
                <a:gd name="T8" fmla="*/ 2147483647 w 127"/>
                <a:gd name="T9" fmla="*/ 2147483647 h 180"/>
                <a:gd name="T10" fmla="*/ 2147483647 w 127"/>
                <a:gd name="T11" fmla="*/ 2147483647 h 180"/>
                <a:gd name="T12" fmla="*/ 2147483647 w 127"/>
                <a:gd name="T13" fmla="*/ 2147483647 h 180"/>
                <a:gd name="T14" fmla="*/ 2147483647 w 127"/>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180"/>
                <a:gd name="T26" fmla="*/ 127 w 127"/>
                <a:gd name="T27" fmla="*/ 180 h 1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180">
                  <a:moveTo>
                    <a:pt x="127" y="18"/>
                  </a:moveTo>
                  <a:cubicBezTo>
                    <a:pt x="91" y="0"/>
                    <a:pt x="22" y="25"/>
                    <a:pt x="8" y="62"/>
                  </a:cubicBezTo>
                  <a:cubicBezTo>
                    <a:pt x="0" y="82"/>
                    <a:pt x="6" y="99"/>
                    <a:pt x="12" y="118"/>
                  </a:cubicBezTo>
                  <a:cubicBezTo>
                    <a:pt x="21" y="142"/>
                    <a:pt x="28" y="161"/>
                    <a:pt x="46" y="180"/>
                  </a:cubicBezTo>
                  <a:cubicBezTo>
                    <a:pt x="39" y="156"/>
                    <a:pt x="32" y="136"/>
                    <a:pt x="35" y="112"/>
                  </a:cubicBezTo>
                  <a:cubicBezTo>
                    <a:pt x="37" y="89"/>
                    <a:pt x="28" y="75"/>
                    <a:pt x="43" y="55"/>
                  </a:cubicBezTo>
                  <a:cubicBezTo>
                    <a:pt x="55" y="39"/>
                    <a:pt x="58" y="36"/>
                    <a:pt x="77" y="34"/>
                  </a:cubicBezTo>
                  <a:cubicBezTo>
                    <a:pt x="87" y="32"/>
                    <a:pt x="115" y="17"/>
                    <a:pt x="121" y="20"/>
                  </a:cubicBezTo>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 name="Freeform 83"/>
            <p:cNvSpPr>
              <a:spLocks/>
            </p:cNvSpPr>
            <p:nvPr/>
          </p:nvSpPr>
          <p:spPr bwMode="auto">
            <a:xfrm>
              <a:off x="1048" y="2025"/>
              <a:ext cx="347" cy="456"/>
            </a:xfrm>
            <a:custGeom>
              <a:avLst/>
              <a:gdLst>
                <a:gd name="T0" fmla="*/ 2147483647 w 139"/>
                <a:gd name="T1" fmla="*/ 0 h 171"/>
                <a:gd name="T2" fmla="*/ 2147483647 w 139"/>
                <a:gd name="T3" fmla="*/ 2147483647 h 171"/>
                <a:gd name="T4" fmla="*/ 0 w 139"/>
                <a:gd name="T5" fmla="*/ 2147483647 h 171"/>
                <a:gd name="T6" fmla="*/ 2147483647 w 139"/>
                <a:gd name="T7" fmla="*/ 2147483647 h 171"/>
                <a:gd name="T8" fmla="*/ 2147483647 w 139"/>
                <a:gd name="T9" fmla="*/ 2147483647 h 171"/>
                <a:gd name="T10" fmla="*/ 2147483647 w 139"/>
                <a:gd name="T11" fmla="*/ 2147483647 h 171"/>
                <a:gd name="T12" fmla="*/ 2147483647 w 139"/>
                <a:gd name="T13" fmla="*/ 2147483647 h 171"/>
                <a:gd name="T14" fmla="*/ 2147483647 w 139"/>
                <a:gd name="T15" fmla="*/ 2147483647 h 171"/>
                <a:gd name="T16" fmla="*/ 2147483647 w 139"/>
                <a:gd name="T17" fmla="*/ 2147483647 h 171"/>
                <a:gd name="T18" fmla="*/ 2147483647 w 139"/>
                <a:gd name="T19" fmla="*/ 2147483647 h 171"/>
                <a:gd name="T20" fmla="*/ 2147483647 w 139"/>
                <a:gd name="T21" fmla="*/ 2147483647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71"/>
                <a:gd name="T35" fmla="*/ 139 w 139"/>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71">
                  <a:moveTo>
                    <a:pt x="88" y="0"/>
                  </a:moveTo>
                  <a:cubicBezTo>
                    <a:pt x="116" y="29"/>
                    <a:pt x="139" y="66"/>
                    <a:pt x="109" y="103"/>
                  </a:cubicBezTo>
                  <a:cubicBezTo>
                    <a:pt x="98" y="118"/>
                    <a:pt x="11" y="171"/>
                    <a:pt x="0" y="151"/>
                  </a:cubicBezTo>
                  <a:cubicBezTo>
                    <a:pt x="7" y="144"/>
                    <a:pt x="21" y="146"/>
                    <a:pt x="30" y="141"/>
                  </a:cubicBezTo>
                  <a:cubicBezTo>
                    <a:pt x="41" y="134"/>
                    <a:pt x="51" y="123"/>
                    <a:pt x="54" y="111"/>
                  </a:cubicBezTo>
                  <a:cubicBezTo>
                    <a:pt x="54" y="108"/>
                    <a:pt x="51" y="99"/>
                    <a:pt x="54" y="98"/>
                  </a:cubicBezTo>
                  <a:cubicBezTo>
                    <a:pt x="59" y="94"/>
                    <a:pt x="60" y="101"/>
                    <a:pt x="64" y="102"/>
                  </a:cubicBezTo>
                  <a:cubicBezTo>
                    <a:pt x="74" y="103"/>
                    <a:pt x="79" y="103"/>
                    <a:pt x="89" y="96"/>
                  </a:cubicBezTo>
                  <a:cubicBezTo>
                    <a:pt x="104" y="87"/>
                    <a:pt x="113" y="71"/>
                    <a:pt x="104" y="54"/>
                  </a:cubicBezTo>
                  <a:cubicBezTo>
                    <a:pt x="99" y="45"/>
                    <a:pt x="91" y="44"/>
                    <a:pt x="89" y="34"/>
                  </a:cubicBezTo>
                  <a:cubicBezTo>
                    <a:pt x="87" y="27"/>
                    <a:pt x="87" y="15"/>
                    <a:pt x="86" y="7"/>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 name="Freeform 84"/>
            <p:cNvSpPr>
              <a:spLocks/>
            </p:cNvSpPr>
            <p:nvPr/>
          </p:nvSpPr>
          <p:spPr bwMode="auto">
            <a:xfrm>
              <a:off x="755" y="1687"/>
              <a:ext cx="912" cy="488"/>
            </a:xfrm>
            <a:custGeom>
              <a:avLst/>
              <a:gdLst>
                <a:gd name="T0" fmla="*/ 2147483647 w 365"/>
                <a:gd name="T1" fmla="*/ 2147483647 h 183"/>
                <a:gd name="T2" fmla="*/ 2147483647 w 365"/>
                <a:gd name="T3" fmla="*/ 2147483647 h 183"/>
                <a:gd name="T4" fmla="*/ 2147483647 w 365"/>
                <a:gd name="T5" fmla="*/ 2147483647 h 183"/>
                <a:gd name="T6" fmla="*/ 2147483647 w 365"/>
                <a:gd name="T7" fmla="*/ 2147483647 h 183"/>
                <a:gd name="T8" fmla="*/ 2147483647 w 365"/>
                <a:gd name="T9" fmla="*/ 2147483647 h 183"/>
                <a:gd name="T10" fmla="*/ 2147483647 w 365"/>
                <a:gd name="T11" fmla="*/ 2147483647 h 183"/>
                <a:gd name="T12" fmla="*/ 2147483647 w 365"/>
                <a:gd name="T13" fmla="*/ 2147483647 h 183"/>
                <a:gd name="T14" fmla="*/ 2147483647 w 365"/>
                <a:gd name="T15" fmla="*/ 2147483647 h 183"/>
                <a:gd name="T16" fmla="*/ 2147483647 w 365"/>
                <a:gd name="T17" fmla="*/ 2147483647 h 183"/>
                <a:gd name="T18" fmla="*/ 2147483647 w 365"/>
                <a:gd name="T19" fmla="*/ 2147483647 h 183"/>
                <a:gd name="T20" fmla="*/ 2147483647 w 365"/>
                <a:gd name="T21" fmla="*/ 2147483647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5"/>
                <a:gd name="T34" fmla="*/ 0 h 183"/>
                <a:gd name="T35" fmla="*/ 365 w 36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5" h="183">
                  <a:moveTo>
                    <a:pt x="3" y="183"/>
                  </a:moveTo>
                  <a:cubicBezTo>
                    <a:pt x="0" y="152"/>
                    <a:pt x="25" y="113"/>
                    <a:pt x="42" y="89"/>
                  </a:cubicBezTo>
                  <a:cubicBezTo>
                    <a:pt x="61" y="63"/>
                    <a:pt x="84" y="36"/>
                    <a:pt x="112" y="20"/>
                  </a:cubicBezTo>
                  <a:cubicBezTo>
                    <a:pt x="145" y="0"/>
                    <a:pt x="200" y="0"/>
                    <a:pt x="237" y="5"/>
                  </a:cubicBezTo>
                  <a:cubicBezTo>
                    <a:pt x="258" y="8"/>
                    <a:pt x="278" y="7"/>
                    <a:pt x="299" y="10"/>
                  </a:cubicBezTo>
                  <a:cubicBezTo>
                    <a:pt x="317" y="12"/>
                    <a:pt x="358" y="32"/>
                    <a:pt x="365" y="50"/>
                  </a:cubicBezTo>
                  <a:cubicBezTo>
                    <a:pt x="335" y="23"/>
                    <a:pt x="243" y="16"/>
                    <a:pt x="209" y="34"/>
                  </a:cubicBezTo>
                  <a:cubicBezTo>
                    <a:pt x="190" y="43"/>
                    <a:pt x="185" y="45"/>
                    <a:pt x="165" y="42"/>
                  </a:cubicBezTo>
                  <a:cubicBezTo>
                    <a:pt x="148" y="40"/>
                    <a:pt x="135" y="43"/>
                    <a:pt x="119" y="47"/>
                  </a:cubicBezTo>
                  <a:cubicBezTo>
                    <a:pt x="90" y="56"/>
                    <a:pt x="75" y="84"/>
                    <a:pt x="52" y="103"/>
                  </a:cubicBezTo>
                  <a:cubicBezTo>
                    <a:pt x="33" y="118"/>
                    <a:pt x="14" y="134"/>
                    <a:pt x="10" y="158"/>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 name="Freeform 85"/>
            <p:cNvSpPr>
              <a:spLocks/>
            </p:cNvSpPr>
            <p:nvPr/>
          </p:nvSpPr>
          <p:spPr bwMode="auto">
            <a:xfrm>
              <a:off x="798" y="1905"/>
              <a:ext cx="957" cy="707"/>
            </a:xfrm>
            <a:custGeom>
              <a:avLst/>
              <a:gdLst>
                <a:gd name="T0" fmla="*/ 2147483647 w 383"/>
                <a:gd name="T1" fmla="*/ 2147483647 h 265"/>
                <a:gd name="T2" fmla="*/ 2147483647 w 383"/>
                <a:gd name="T3" fmla="*/ 2147483647 h 265"/>
                <a:gd name="T4" fmla="*/ 2147483647 w 383"/>
                <a:gd name="T5" fmla="*/ 2147483647 h 265"/>
                <a:gd name="T6" fmla="*/ 2147483647 w 383"/>
                <a:gd name="T7" fmla="*/ 2147483647 h 265"/>
                <a:gd name="T8" fmla="*/ 2147483647 w 383"/>
                <a:gd name="T9" fmla="*/ 2147483647 h 265"/>
                <a:gd name="T10" fmla="*/ 2147483647 w 383"/>
                <a:gd name="T11" fmla="*/ 2147483647 h 265"/>
                <a:gd name="T12" fmla="*/ 2147483647 w 383"/>
                <a:gd name="T13" fmla="*/ 0 h 265"/>
                <a:gd name="T14" fmla="*/ 2147483647 w 383"/>
                <a:gd name="T15" fmla="*/ 2147483647 h 265"/>
                <a:gd name="T16" fmla="*/ 2147483647 w 383"/>
                <a:gd name="T17" fmla="*/ 2147483647 h 265"/>
                <a:gd name="T18" fmla="*/ 2147483647 w 383"/>
                <a:gd name="T19" fmla="*/ 2147483647 h 265"/>
                <a:gd name="T20" fmla="*/ 2147483647 w 383"/>
                <a:gd name="T21" fmla="*/ 2147483647 h 265"/>
                <a:gd name="T22" fmla="*/ 2147483647 w 383"/>
                <a:gd name="T23" fmla="*/ 2147483647 h 265"/>
                <a:gd name="T24" fmla="*/ 0 w 383"/>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3"/>
                <a:gd name="T40" fmla="*/ 0 h 265"/>
                <a:gd name="T41" fmla="*/ 383 w 38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3" h="265">
                  <a:moveTo>
                    <a:pt x="25" y="223"/>
                  </a:moveTo>
                  <a:cubicBezTo>
                    <a:pt x="38" y="229"/>
                    <a:pt x="45" y="244"/>
                    <a:pt x="57" y="252"/>
                  </a:cubicBezTo>
                  <a:cubicBezTo>
                    <a:pt x="66" y="257"/>
                    <a:pt x="75" y="260"/>
                    <a:pt x="85" y="261"/>
                  </a:cubicBezTo>
                  <a:cubicBezTo>
                    <a:pt x="106" y="265"/>
                    <a:pt x="128" y="257"/>
                    <a:pt x="147" y="248"/>
                  </a:cubicBezTo>
                  <a:cubicBezTo>
                    <a:pt x="184" y="230"/>
                    <a:pt x="221" y="211"/>
                    <a:pt x="257" y="192"/>
                  </a:cubicBezTo>
                  <a:cubicBezTo>
                    <a:pt x="289" y="175"/>
                    <a:pt x="323" y="161"/>
                    <a:pt x="342" y="129"/>
                  </a:cubicBezTo>
                  <a:cubicBezTo>
                    <a:pt x="364" y="94"/>
                    <a:pt x="383" y="41"/>
                    <a:pt x="373" y="0"/>
                  </a:cubicBezTo>
                  <a:cubicBezTo>
                    <a:pt x="373" y="37"/>
                    <a:pt x="350" y="87"/>
                    <a:pt x="322" y="112"/>
                  </a:cubicBezTo>
                  <a:cubicBezTo>
                    <a:pt x="305" y="127"/>
                    <a:pt x="283" y="136"/>
                    <a:pt x="265" y="152"/>
                  </a:cubicBezTo>
                  <a:cubicBezTo>
                    <a:pt x="253" y="164"/>
                    <a:pt x="243" y="171"/>
                    <a:pt x="228" y="179"/>
                  </a:cubicBezTo>
                  <a:cubicBezTo>
                    <a:pt x="189" y="200"/>
                    <a:pt x="138" y="230"/>
                    <a:pt x="92" y="226"/>
                  </a:cubicBezTo>
                  <a:cubicBezTo>
                    <a:pt x="73" y="224"/>
                    <a:pt x="41" y="221"/>
                    <a:pt x="25" y="209"/>
                  </a:cubicBezTo>
                  <a:cubicBezTo>
                    <a:pt x="19" y="205"/>
                    <a:pt x="0" y="183"/>
                    <a:pt x="0" y="175"/>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 name="Freeform 86"/>
            <p:cNvSpPr>
              <a:spLocks/>
            </p:cNvSpPr>
            <p:nvPr/>
          </p:nvSpPr>
          <p:spPr bwMode="auto">
            <a:xfrm>
              <a:off x="930" y="1684"/>
              <a:ext cx="357" cy="155"/>
            </a:xfrm>
            <a:custGeom>
              <a:avLst/>
              <a:gdLst>
                <a:gd name="T0" fmla="*/ 0 w 143"/>
                <a:gd name="T1" fmla="*/ 2147483647 h 58"/>
                <a:gd name="T2" fmla="*/ 2147483647 w 143"/>
                <a:gd name="T3" fmla="*/ 2147483647 h 58"/>
                <a:gd name="T4" fmla="*/ 2147483647 w 143"/>
                <a:gd name="T5" fmla="*/ 2147483647 h 58"/>
                <a:gd name="T6" fmla="*/ 2147483647 w 143"/>
                <a:gd name="T7" fmla="*/ 2147483647 h 58"/>
                <a:gd name="T8" fmla="*/ 2147483647 w 143"/>
                <a:gd name="T9" fmla="*/ 2147483647 h 58"/>
                <a:gd name="T10" fmla="*/ 2147483647 w 143"/>
                <a:gd name="T11" fmla="*/ 2147483647 h 58"/>
                <a:gd name="T12" fmla="*/ 0 60000 65536"/>
                <a:gd name="T13" fmla="*/ 0 60000 65536"/>
                <a:gd name="T14" fmla="*/ 0 60000 65536"/>
                <a:gd name="T15" fmla="*/ 0 60000 65536"/>
                <a:gd name="T16" fmla="*/ 0 60000 65536"/>
                <a:gd name="T17" fmla="*/ 0 60000 65536"/>
                <a:gd name="T18" fmla="*/ 0 w 143"/>
                <a:gd name="T19" fmla="*/ 0 h 58"/>
                <a:gd name="T20" fmla="*/ 143 w 143"/>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43" h="58">
                  <a:moveTo>
                    <a:pt x="0" y="58"/>
                  </a:moveTo>
                  <a:cubicBezTo>
                    <a:pt x="22" y="40"/>
                    <a:pt x="38" y="22"/>
                    <a:pt x="65" y="12"/>
                  </a:cubicBezTo>
                  <a:cubicBezTo>
                    <a:pt x="95" y="0"/>
                    <a:pt x="112" y="13"/>
                    <a:pt x="143" y="10"/>
                  </a:cubicBezTo>
                  <a:cubicBezTo>
                    <a:pt x="125" y="16"/>
                    <a:pt x="107" y="9"/>
                    <a:pt x="88" y="16"/>
                  </a:cubicBezTo>
                  <a:cubicBezTo>
                    <a:pt x="81" y="19"/>
                    <a:pt x="75" y="22"/>
                    <a:pt x="67" y="25"/>
                  </a:cubicBezTo>
                  <a:cubicBezTo>
                    <a:pt x="57" y="28"/>
                    <a:pt x="48" y="28"/>
                    <a:pt x="40"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87"/>
            <p:cNvSpPr>
              <a:spLocks/>
            </p:cNvSpPr>
            <p:nvPr/>
          </p:nvSpPr>
          <p:spPr bwMode="auto">
            <a:xfrm>
              <a:off x="938" y="2393"/>
              <a:ext cx="514" cy="222"/>
            </a:xfrm>
            <a:custGeom>
              <a:avLst/>
              <a:gdLst>
                <a:gd name="T0" fmla="*/ 0 w 206"/>
                <a:gd name="T1" fmla="*/ 2147483647 h 83"/>
                <a:gd name="T2" fmla="*/ 2147483647 w 206"/>
                <a:gd name="T3" fmla="*/ 2147483647 h 83"/>
                <a:gd name="T4" fmla="*/ 2147483647 w 206"/>
                <a:gd name="T5" fmla="*/ 2147483647 h 83"/>
                <a:gd name="T6" fmla="*/ 2147483647 w 206"/>
                <a:gd name="T7" fmla="*/ 0 h 83"/>
                <a:gd name="T8" fmla="*/ 2147483647 w 206"/>
                <a:gd name="T9" fmla="*/ 2147483647 h 83"/>
                <a:gd name="T10" fmla="*/ 2147483647 w 206"/>
                <a:gd name="T11" fmla="*/ 2147483647 h 83"/>
                <a:gd name="T12" fmla="*/ 2147483647 w 206"/>
                <a:gd name="T13" fmla="*/ 2147483647 h 83"/>
                <a:gd name="T14" fmla="*/ 0 60000 65536"/>
                <a:gd name="T15" fmla="*/ 0 60000 65536"/>
                <a:gd name="T16" fmla="*/ 0 60000 65536"/>
                <a:gd name="T17" fmla="*/ 0 60000 65536"/>
                <a:gd name="T18" fmla="*/ 0 60000 65536"/>
                <a:gd name="T19" fmla="*/ 0 60000 65536"/>
                <a:gd name="T20" fmla="*/ 0 60000 65536"/>
                <a:gd name="T21" fmla="*/ 0 w 206"/>
                <a:gd name="T22" fmla="*/ 0 h 83"/>
                <a:gd name="T23" fmla="*/ 206 w 20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83">
                  <a:moveTo>
                    <a:pt x="0" y="65"/>
                  </a:moveTo>
                  <a:cubicBezTo>
                    <a:pt x="21" y="69"/>
                    <a:pt x="28" y="83"/>
                    <a:pt x="52" y="78"/>
                  </a:cubicBezTo>
                  <a:cubicBezTo>
                    <a:pt x="68" y="74"/>
                    <a:pt x="84" y="64"/>
                    <a:pt x="98" y="56"/>
                  </a:cubicBezTo>
                  <a:cubicBezTo>
                    <a:pt x="132" y="36"/>
                    <a:pt x="176" y="25"/>
                    <a:pt x="206" y="0"/>
                  </a:cubicBezTo>
                  <a:cubicBezTo>
                    <a:pt x="173" y="17"/>
                    <a:pt x="138" y="27"/>
                    <a:pt x="104" y="41"/>
                  </a:cubicBezTo>
                  <a:cubicBezTo>
                    <a:pt x="87" y="49"/>
                    <a:pt x="71" y="58"/>
                    <a:pt x="55" y="68"/>
                  </a:cubicBezTo>
                  <a:cubicBezTo>
                    <a:pt x="41" y="77"/>
                    <a:pt x="30" y="75"/>
                    <a:pt x="13" y="72"/>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 name="Freeform 88"/>
            <p:cNvSpPr>
              <a:spLocks/>
            </p:cNvSpPr>
            <p:nvPr/>
          </p:nvSpPr>
          <p:spPr bwMode="auto">
            <a:xfrm>
              <a:off x="670" y="1652"/>
              <a:ext cx="1090" cy="1088"/>
            </a:xfrm>
            <a:custGeom>
              <a:avLst/>
              <a:gdLst>
                <a:gd name="T0" fmla="*/ 2147483647 w 436"/>
                <a:gd name="T1" fmla="*/ 2147483647 h 408"/>
                <a:gd name="T2" fmla="*/ 2147483647 w 436"/>
                <a:gd name="T3" fmla="*/ 2147483647 h 408"/>
                <a:gd name="T4" fmla="*/ 2147483647 w 436"/>
                <a:gd name="T5" fmla="*/ 2147483647 h 408"/>
                <a:gd name="T6" fmla="*/ 2147483647 w 436"/>
                <a:gd name="T7" fmla="*/ 2147483647 h 408"/>
                <a:gd name="T8" fmla="*/ 2147483647 w 436"/>
                <a:gd name="T9" fmla="*/ 2147483647 h 408"/>
                <a:gd name="T10" fmla="*/ 2147483647 w 436"/>
                <a:gd name="T11" fmla="*/ 2147483647 h 408"/>
                <a:gd name="T12" fmla="*/ 0 60000 65536"/>
                <a:gd name="T13" fmla="*/ 0 60000 65536"/>
                <a:gd name="T14" fmla="*/ 0 60000 65536"/>
                <a:gd name="T15" fmla="*/ 0 60000 65536"/>
                <a:gd name="T16" fmla="*/ 0 60000 65536"/>
                <a:gd name="T17" fmla="*/ 0 60000 65536"/>
                <a:gd name="T18" fmla="*/ 0 w 436"/>
                <a:gd name="T19" fmla="*/ 0 h 408"/>
                <a:gd name="T20" fmla="*/ 436 w 43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436" h="408">
                  <a:moveTo>
                    <a:pt x="36" y="144"/>
                  </a:moveTo>
                  <a:cubicBezTo>
                    <a:pt x="0" y="224"/>
                    <a:pt x="40" y="304"/>
                    <a:pt x="100" y="356"/>
                  </a:cubicBezTo>
                  <a:cubicBezTo>
                    <a:pt x="160" y="408"/>
                    <a:pt x="240" y="324"/>
                    <a:pt x="320" y="296"/>
                  </a:cubicBezTo>
                  <a:cubicBezTo>
                    <a:pt x="400" y="268"/>
                    <a:pt x="436" y="204"/>
                    <a:pt x="432" y="104"/>
                  </a:cubicBezTo>
                  <a:cubicBezTo>
                    <a:pt x="428" y="4"/>
                    <a:pt x="260" y="0"/>
                    <a:pt x="188" y="8"/>
                  </a:cubicBezTo>
                  <a:cubicBezTo>
                    <a:pt x="116" y="16"/>
                    <a:pt x="64" y="80"/>
                    <a:pt x="36" y="14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8" name="Freeform 89"/>
            <p:cNvSpPr>
              <a:spLocks/>
            </p:cNvSpPr>
            <p:nvPr/>
          </p:nvSpPr>
          <p:spPr bwMode="auto">
            <a:xfrm>
              <a:off x="798" y="1897"/>
              <a:ext cx="719" cy="662"/>
            </a:xfrm>
            <a:custGeom>
              <a:avLst/>
              <a:gdLst>
                <a:gd name="T0" fmla="*/ 2147483647 w 288"/>
                <a:gd name="T1" fmla="*/ 2147483647 h 248"/>
                <a:gd name="T2" fmla="*/ 2147483647 w 288"/>
                <a:gd name="T3" fmla="*/ 2147483647 h 248"/>
                <a:gd name="T4" fmla="*/ 2147483647 w 288"/>
                <a:gd name="T5" fmla="*/ 2147483647 h 248"/>
                <a:gd name="T6" fmla="*/ 2147483647 w 288"/>
                <a:gd name="T7" fmla="*/ 2147483647 h 248"/>
                <a:gd name="T8" fmla="*/ 0 60000 65536"/>
                <a:gd name="T9" fmla="*/ 0 60000 65536"/>
                <a:gd name="T10" fmla="*/ 0 60000 65536"/>
                <a:gd name="T11" fmla="*/ 0 60000 65536"/>
                <a:gd name="T12" fmla="*/ 0 w 288"/>
                <a:gd name="T13" fmla="*/ 0 h 248"/>
                <a:gd name="T14" fmla="*/ 288 w 288"/>
                <a:gd name="T15" fmla="*/ 248 h 248"/>
              </a:gdLst>
              <a:ahLst/>
              <a:cxnLst>
                <a:cxn ang="T8">
                  <a:pos x="T0" y="T1"/>
                </a:cxn>
                <a:cxn ang="T9">
                  <a:pos x="T2" y="T3"/>
                </a:cxn>
                <a:cxn ang="T10">
                  <a:pos x="T4" y="T5"/>
                </a:cxn>
                <a:cxn ang="T11">
                  <a:pos x="T6" y="T7"/>
                </a:cxn>
              </a:cxnLst>
              <a:rect l="T12" t="T13" r="T14" b="T15"/>
              <a:pathLst>
                <a:path w="288" h="248">
                  <a:moveTo>
                    <a:pt x="32" y="136"/>
                  </a:moveTo>
                  <a:cubicBezTo>
                    <a:pt x="56" y="220"/>
                    <a:pt x="96" y="248"/>
                    <a:pt x="192" y="184"/>
                  </a:cubicBezTo>
                  <a:cubicBezTo>
                    <a:pt x="288" y="120"/>
                    <a:pt x="216" y="32"/>
                    <a:pt x="152" y="16"/>
                  </a:cubicBezTo>
                  <a:cubicBezTo>
                    <a:pt x="88" y="0"/>
                    <a:pt x="0" y="64"/>
                    <a:pt x="32" y="13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9" name="Oval 90"/>
            <p:cNvSpPr>
              <a:spLocks noChangeArrowheads="1"/>
            </p:cNvSpPr>
            <p:nvPr/>
          </p:nvSpPr>
          <p:spPr bwMode="auto">
            <a:xfrm>
              <a:off x="903" y="1967"/>
              <a:ext cx="70" cy="7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Oval 91"/>
            <p:cNvSpPr>
              <a:spLocks noChangeArrowheads="1"/>
            </p:cNvSpPr>
            <p:nvPr/>
          </p:nvSpPr>
          <p:spPr bwMode="auto">
            <a:xfrm>
              <a:off x="985" y="1953"/>
              <a:ext cx="30"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Oval 92"/>
            <p:cNvSpPr>
              <a:spLocks noChangeArrowheads="1"/>
            </p:cNvSpPr>
            <p:nvPr/>
          </p:nvSpPr>
          <p:spPr bwMode="auto">
            <a:xfrm>
              <a:off x="875" y="2039"/>
              <a:ext cx="43"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 name="Rectangle 93"/>
          <p:cNvSpPr>
            <a:spLocks noChangeArrowheads="1"/>
          </p:cNvSpPr>
          <p:nvPr/>
        </p:nvSpPr>
        <p:spPr bwMode="auto">
          <a:xfrm>
            <a:off x="890588" y="6410325"/>
            <a:ext cx="81724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800">
                <a:solidFill>
                  <a:schemeClr val="bg2"/>
                </a:solidFill>
                <a:latin typeface="Arial Narrow" pitchFamily="34" charset="0"/>
              </a:rPr>
              <a:t>1. Meunier PJ </a:t>
            </a:r>
            <a:r>
              <a:rPr lang="fr-FR" sz="800" i="1">
                <a:solidFill>
                  <a:schemeClr val="bg2"/>
                </a:solidFill>
                <a:latin typeface="Arial Narrow" pitchFamily="34" charset="0"/>
              </a:rPr>
              <a:t>et al.</a:t>
            </a:r>
            <a:r>
              <a:rPr lang="fr-FR" sz="800">
                <a:solidFill>
                  <a:schemeClr val="bg2"/>
                </a:solidFill>
                <a:latin typeface="Arial Narrow" pitchFamily="34" charset="0"/>
              </a:rPr>
              <a:t> L’ostéoporose. Edition Masson, 2005. Collection Consulter et prescrire : 15-16  </a:t>
            </a:r>
          </a:p>
          <a:p>
            <a:r>
              <a:rPr lang="fr-FR" sz="800">
                <a:solidFill>
                  <a:schemeClr val="bg2"/>
                </a:solidFill>
                <a:latin typeface="Arial Narrow" pitchFamily="34" charset="0"/>
              </a:rPr>
              <a:t>2. Expertises collectives INSERM. Les rapports de l’année 1996. Ostéoporose. Stratégies de prévention et de traitement. Partie I. Données biologiques. </a:t>
            </a:r>
            <a:br>
              <a:rPr lang="fr-FR" sz="800">
                <a:solidFill>
                  <a:schemeClr val="bg2"/>
                </a:solidFill>
                <a:latin typeface="Arial Narrow" pitchFamily="34" charset="0"/>
              </a:rPr>
            </a:br>
            <a:r>
              <a:rPr lang="fr-FR" sz="800">
                <a:solidFill>
                  <a:schemeClr val="bg2"/>
                </a:solidFill>
                <a:latin typeface="Arial Narrow" pitchFamily="34" charset="0"/>
              </a:rPr>
              <a:t>Disponible sur le site http://lara.inist.fr/bitstream/2332/1377/2/INSERM_osteoporose2.pdf</a:t>
            </a:r>
          </a:p>
        </p:txBody>
      </p:sp>
      <p:grpSp>
        <p:nvGrpSpPr>
          <p:cNvPr id="93" name="Group 94"/>
          <p:cNvGrpSpPr>
            <a:grpSpLocks/>
          </p:cNvGrpSpPr>
          <p:nvPr/>
        </p:nvGrpSpPr>
        <p:grpSpPr bwMode="auto">
          <a:xfrm>
            <a:off x="981075" y="6184900"/>
            <a:ext cx="215900" cy="215900"/>
            <a:chOff x="1836" y="3113"/>
            <a:chExt cx="182" cy="181"/>
          </a:xfrm>
        </p:grpSpPr>
        <p:sp>
          <p:nvSpPr>
            <p:cNvPr id="94" name="Oval 95"/>
            <p:cNvSpPr>
              <a:spLocks noChangeArrowheads="1"/>
            </p:cNvSpPr>
            <p:nvPr/>
          </p:nvSpPr>
          <p:spPr bwMode="auto">
            <a:xfrm>
              <a:off x="1858" y="3113"/>
              <a:ext cx="136" cy="1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b="1">
                  <a:solidFill>
                    <a:schemeClr val="folHlink"/>
                  </a:solidFill>
                  <a:cs typeface="Arial" charset="0"/>
                </a:rPr>
                <a:t>-</a:t>
              </a:r>
            </a:p>
          </p:txBody>
        </p:sp>
        <p:sp>
          <p:nvSpPr>
            <p:cNvPr id="95" name="Oval 96"/>
            <p:cNvSpPr>
              <a:spLocks noChangeArrowheads="1"/>
            </p:cNvSpPr>
            <p:nvPr/>
          </p:nvSpPr>
          <p:spPr bwMode="auto">
            <a:xfrm>
              <a:off x="1836" y="3113"/>
              <a:ext cx="182" cy="18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96" name="Group 97"/>
          <p:cNvGrpSpPr>
            <a:grpSpLocks/>
          </p:cNvGrpSpPr>
          <p:nvPr/>
        </p:nvGrpSpPr>
        <p:grpSpPr bwMode="auto">
          <a:xfrm>
            <a:off x="990600" y="5969000"/>
            <a:ext cx="215900" cy="215900"/>
            <a:chOff x="4649" y="3225"/>
            <a:chExt cx="136" cy="136"/>
          </a:xfrm>
        </p:grpSpPr>
        <p:sp>
          <p:nvSpPr>
            <p:cNvPr id="97" name="Oval 98"/>
            <p:cNvSpPr>
              <a:spLocks noChangeArrowheads="1"/>
            </p:cNvSpPr>
            <p:nvPr/>
          </p:nvSpPr>
          <p:spPr bwMode="auto">
            <a:xfrm>
              <a:off x="4665" y="3249"/>
              <a:ext cx="102" cy="1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b="1">
                  <a:solidFill>
                    <a:srgbClr val="FF0000"/>
                  </a:solidFill>
                  <a:cs typeface="Arial" charset="0"/>
                </a:rPr>
                <a:t>+</a:t>
              </a:r>
            </a:p>
          </p:txBody>
        </p:sp>
        <p:sp>
          <p:nvSpPr>
            <p:cNvPr id="98" name="Oval 99"/>
            <p:cNvSpPr>
              <a:spLocks noChangeArrowheads="1"/>
            </p:cNvSpPr>
            <p:nvPr/>
          </p:nvSpPr>
          <p:spPr bwMode="auto">
            <a:xfrm>
              <a:off x="4649" y="3225"/>
              <a:ext cx="136" cy="1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99" name="Text Box 101"/>
          <p:cNvSpPr txBox="1">
            <a:spLocks noChangeArrowheads="1"/>
          </p:cNvSpPr>
          <p:nvPr/>
        </p:nvSpPr>
        <p:spPr bwMode="auto">
          <a:xfrm>
            <a:off x="1163638" y="5945188"/>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fr-FR" sz="1000">
                <a:solidFill>
                  <a:schemeClr val="bg2"/>
                </a:solidFill>
              </a:rPr>
              <a:t>Stimulation</a:t>
            </a:r>
          </a:p>
          <a:p>
            <a:pPr eaLnBrk="1" hangingPunct="1">
              <a:lnSpc>
                <a:spcPct val="120000"/>
              </a:lnSpc>
            </a:pPr>
            <a:r>
              <a:rPr lang="fr-FR" sz="1000">
                <a:solidFill>
                  <a:schemeClr val="bg2"/>
                </a:solidFill>
              </a:rPr>
              <a:t>Inhibition</a:t>
            </a:r>
          </a:p>
        </p:txBody>
      </p:sp>
      <p:sp>
        <p:nvSpPr>
          <p:cNvPr id="100" name="Line 102"/>
          <p:cNvSpPr>
            <a:spLocks noChangeShapeType="1"/>
          </p:cNvSpPr>
          <p:nvPr/>
        </p:nvSpPr>
        <p:spPr bwMode="auto">
          <a:xfrm flipV="1">
            <a:off x="1763713" y="43656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1" name="Line 103"/>
          <p:cNvSpPr>
            <a:spLocks noChangeShapeType="1"/>
          </p:cNvSpPr>
          <p:nvPr/>
        </p:nvSpPr>
        <p:spPr bwMode="auto">
          <a:xfrm flipV="1">
            <a:off x="6804025" y="4508500"/>
            <a:ext cx="21590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2" name="Line 104"/>
          <p:cNvSpPr>
            <a:spLocks noChangeShapeType="1"/>
          </p:cNvSpPr>
          <p:nvPr/>
        </p:nvSpPr>
        <p:spPr bwMode="auto">
          <a:xfrm flipH="1" flipV="1">
            <a:off x="7164388" y="4494213"/>
            <a:ext cx="287337" cy="735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3" name="Line 109"/>
          <p:cNvSpPr>
            <a:spLocks noChangeShapeType="1"/>
          </p:cNvSpPr>
          <p:nvPr/>
        </p:nvSpPr>
        <p:spPr bwMode="auto">
          <a:xfrm flipV="1">
            <a:off x="4572000" y="3141663"/>
            <a:ext cx="14398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4" name="Line 110"/>
          <p:cNvSpPr>
            <a:spLocks noChangeShapeType="1"/>
          </p:cNvSpPr>
          <p:nvPr/>
        </p:nvSpPr>
        <p:spPr bwMode="auto">
          <a:xfrm flipH="1" flipV="1">
            <a:off x="2916238" y="3141663"/>
            <a:ext cx="14398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 name="Line 111"/>
          <p:cNvSpPr>
            <a:spLocks noChangeShapeType="1"/>
          </p:cNvSpPr>
          <p:nvPr/>
        </p:nvSpPr>
        <p:spPr bwMode="auto">
          <a:xfrm flipH="1" flipV="1">
            <a:off x="8101013" y="3284538"/>
            <a:ext cx="35877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extLst>
      <p:ext uri="{BB962C8B-B14F-4D97-AF65-F5344CB8AC3E}">
        <p14:creationId xmlns:p14="http://schemas.microsoft.com/office/powerpoint/2010/main" val="2821240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124744"/>
            <a:ext cx="4572000" cy="3785652"/>
          </a:xfrm>
          <a:prstGeom prst="rect">
            <a:avLst/>
          </a:prstGeom>
        </p:spPr>
        <p:txBody>
          <a:bodyPr>
            <a:spAutoFit/>
          </a:bodyPr>
          <a:lstStyle/>
          <a:p>
            <a:pPr algn="ctr"/>
            <a:r>
              <a:rPr lang="fr-FR" sz="4000" dirty="0">
                <a:solidFill>
                  <a:srgbClr val="FF0000"/>
                </a:solidFill>
                <a:latin typeface="Times New Roman" pitchFamily="18" charset="0"/>
                <a:cs typeface="Times New Roman" pitchFamily="18" charset="0"/>
              </a:rPr>
              <a:t>L'activité physique </a:t>
            </a:r>
            <a:r>
              <a:rPr lang="fr-FR" sz="4000" dirty="0" smtClean="0">
                <a:solidFill>
                  <a:srgbClr val="FF0000"/>
                </a:solidFill>
                <a:latin typeface="Times New Roman" pitchFamily="18" charset="0"/>
                <a:cs typeface="Times New Roman" pitchFamily="18" charset="0"/>
              </a:rPr>
              <a:t>est le </a:t>
            </a:r>
            <a:r>
              <a:rPr lang="fr-FR" sz="4000" dirty="0">
                <a:solidFill>
                  <a:srgbClr val="FF0000"/>
                </a:solidFill>
                <a:latin typeface="Times New Roman" pitchFamily="18" charset="0"/>
                <a:cs typeface="Times New Roman" pitchFamily="18" charset="0"/>
              </a:rPr>
              <a:t>premier traitement de l'ostéoporose</a:t>
            </a:r>
          </a:p>
          <a:p>
            <a:pPr algn="ctr"/>
            <a:endParaRPr lang="fr-FR" sz="4000" dirty="0">
              <a:latin typeface="Times New Roman" pitchFamily="18" charset="0"/>
              <a:cs typeface="Times New Roman" pitchFamily="18" charset="0"/>
            </a:endParaRPr>
          </a:p>
          <a:p>
            <a:pPr algn="ctr"/>
            <a:r>
              <a:rPr lang="fr-FR" sz="4000" dirty="0">
                <a:latin typeface="Times New Roman" pitchFamily="18" charset="0"/>
                <a:cs typeface="Times New Roman" pitchFamily="18" charset="0"/>
              </a:rPr>
              <a:t>Marche rapide + +</a:t>
            </a:r>
          </a:p>
        </p:txBody>
      </p:sp>
    </p:spTree>
    <p:extLst>
      <p:ext uri="{BB962C8B-B14F-4D97-AF65-F5344CB8AC3E}">
        <p14:creationId xmlns:p14="http://schemas.microsoft.com/office/powerpoint/2010/main" val="1670179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rot="16200000">
            <a:off x="-1114424" y="3721100"/>
            <a:ext cx="3097212" cy="350837"/>
          </a:xfrm>
          <a:prstGeom prst="rect">
            <a:avLst/>
          </a:prstGeom>
          <a:noFill/>
          <a:ln w="9525">
            <a:noFill/>
            <a:miter lim="800000"/>
            <a:headEnd/>
            <a:tailEnd/>
          </a:ln>
          <a:effectLst/>
        </p:spPr>
        <p:txBody>
          <a:bodyPr>
            <a:spAutoFit/>
          </a:bodyPr>
          <a:lstStyle/>
          <a:p>
            <a:pPr eaLnBrk="0" hangingPunct="0">
              <a:defRPr/>
            </a:pPr>
            <a:r>
              <a:rPr lang="fr-FR" sz="1700" b="1" dirty="0">
                <a:solidFill>
                  <a:schemeClr val="accent2"/>
                </a:solidFill>
                <a:effectLst>
                  <a:outerShdw blurRad="38100" dist="38100" dir="2700000" algn="tl">
                    <a:srgbClr val="C0C0C0"/>
                  </a:outerShdw>
                </a:effectLst>
                <a:latin typeface="Arial" pitchFamily="34" charset="0"/>
              </a:rPr>
              <a:t>PHYSIOPATHOLOGIE</a:t>
            </a:r>
          </a:p>
        </p:txBody>
      </p:sp>
      <p:sp>
        <p:nvSpPr>
          <p:cNvPr id="3" name="Text Box 11"/>
          <p:cNvSpPr txBox="1">
            <a:spLocks noChangeArrowheads="1"/>
          </p:cNvSpPr>
          <p:nvPr/>
        </p:nvSpPr>
        <p:spPr bwMode="auto">
          <a:xfrm>
            <a:off x="750888" y="188913"/>
            <a:ext cx="7277100" cy="396875"/>
          </a:xfrm>
          <a:prstGeom prst="rect">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SzPts val="1800"/>
              <a:buFont typeface="Arial" charset="0"/>
              <a:buNone/>
            </a:pPr>
            <a:r>
              <a:rPr lang="fr-FR" sz="2000" b="1">
                <a:solidFill>
                  <a:schemeClr val="accent2"/>
                </a:solidFill>
              </a:rPr>
              <a:t>Physiologiquement, un remodelage osseux permanent</a:t>
            </a:r>
          </a:p>
        </p:txBody>
      </p:sp>
      <p:sp>
        <p:nvSpPr>
          <p:cNvPr id="4" name="Text Box 12"/>
          <p:cNvSpPr txBox="1">
            <a:spLocks noChangeArrowheads="1"/>
          </p:cNvSpPr>
          <p:nvPr/>
        </p:nvSpPr>
        <p:spPr bwMode="auto">
          <a:xfrm>
            <a:off x="246063" y="6580188"/>
            <a:ext cx="231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1"/>
                </a:solidFill>
                <a:latin typeface="Arial Narrow" pitchFamily="34" charset="0"/>
              </a:rPr>
              <a:t>7</a:t>
            </a:r>
          </a:p>
        </p:txBody>
      </p:sp>
      <p:sp>
        <p:nvSpPr>
          <p:cNvPr id="5" name="Text Box 13"/>
          <p:cNvSpPr txBox="1">
            <a:spLocks noChangeArrowheads="1"/>
          </p:cNvSpPr>
          <p:nvPr/>
        </p:nvSpPr>
        <p:spPr bwMode="auto">
          <a:xfrm>
            <a:off x="1042988" y="1042988"/>
            <a:ext cx="7921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chemeClr val="accent2"/>
                </a:solidFill>
              </a:rPr>
              <a:t>Les principaux déterminants de la résistance osseuse </a:t>
            </a:r>
            <a:r>
              <a:rPr lang="fr-FR" b="1" baseline="30000">
                <a:solidFill>
                  <a:schemeClr val="accent2"/>
                </a:solidFill>
              </a:rPr>
              <a:t>1,2</a:t>
            </a:r>
          </a:p>
        </p:txBody>
      </p:sp>
      <p:sp>
        <p:nvSpPr>
          <p:cNvPr id="6" name="Text Box 14"/>
          <p:cNvSpPr txBox="1">
            <a:spLocks noChangeArrowheads="1"/>
          </p:cNvSpPr>
          <p:nvPr/>
        </p:nvSpPr>
        <p:spPr bwMode="auto">
          <a:xfrm>
            <a:off x="3784600" y="1565275"/>
            <a:ext cx="2336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700" b="1">
                <a:solidFill>
                  <a:srgbClr val="F5A415"/>
                </a:solidFill>
              </a:rPr>
              <a:t>Remodelage osseux </a:t>
            </a:r>
          </a:p>
        </p:txBody>
      </p:sp>
      <p:sp>
        <p:nvSpPr>
          <p:cNvPr id="7" name="Text Box 15"/>
          <p:cNvSpPr txBox="1">
            <a:spLocks noChangeArrowheads="1"/>
          </p:cNvSpPr>
          <p:nvPr/>
        </p:nvSpPr>
        <p:spPr bwMode="auto">
          <a:xfrm>
            <a:off x="1443038" y="2924175"/>
            <a:ext cx="10525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a:t>Type et </a:t>
            </a:r>
          </a:p>
          <a:p>
            <a:pPr algn="ctr" eaLnBrk="1" hangingPunct="1"/>
            <a:r>
              <a:rPr lang="fr-FR" sz="1200"/>
              <a:t>organisation </a:t>
            </a:r>
          </a:p>
          <a:p>
            <a:pPr algn="ctr" eaLnBrk="1" hangingPunct="1"/>
            <a:r>
              <a:rPr lang="fr-FR" sz="1200"/>
              <a:t>du collagène</a:t>
            </a:r>
          </a:p>
        </p:txBody>
      </p:sp>
      <p:pic>
        <p:nvPicPr>
          <p:cNvPr id="8" name="Picture 16"/>
          <p:cNvPicPr>
            <a:picLocks noChangeAspect="1" noChangeArrowheads="1"/>
          </p:cNvPicPr>
          <p:nvPr/>
        </p:nvPicPr>
        <p:blipFill>
          <a:blip r:embed="rId2">
            <a:extLst>
              <a:ext uri="{28A0092B-C50C-407E-A947-70E740481C1C}">
                <a14:useLocalDpi xmlns:a14="http://schemas.microsoft.com/office/drawing/2010/main" val="0"/>
              </a:ext>
            </a:extLst>
          </a:blip>
          <a:srcRect l="29453" t="72551" r="55798" b="6395"/>
          <a:stretch>
            <a:fillRect/>
          </a:stretch>
        </p:blipFill>
        <p:spPr bwMode="auto">
          <a:xfrm>
            <a:off x="3635375" y="3575050"/>
            <a:ext cx="863600" cy="1076325"/>
          </a:xfrm>
          <a:prstGeom prst="rect">
            <a:avLst/>
          </a:prstGeom>
          <a:noFill/>
          <a:ln>
            <a:noFill/>
          </a:ln>
          <a:effectLst>
            <a:outerShdw dist="107763" dir="2700000"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9" name="Picture 17"/>
          <p:cNvPicPr>
            <a:picLocks noChangeAspect="1" noChangeArrowheads="1"/>
          </p:cNvPicPr>
          <p:nvPr/>
        </p:nvPicPr>
        <p:blipFill>
          <a:blip r:embed="rId2">
            <a:extLst>
              <a:ext uri="{28A0092B-C50C-407E-A947-70E740481C1C}">
                <a14:useLocalDpi xmlns:a14="http://schemas.microsoft.com/office/drawing/2010/main" val="0"/>
              </a:ext>
            </a:extLst>
          </a:blip>
          <a:srcRect l="6308" t="71086" r="78989" b="4730"/>
          <a:stretch>
            <a:fillRect/>
          </a:stretch>
        </p:blipFill>
        <p:spPr bwMode="auto">
          <a:xfrm>
            <a:off x="1547813" y="3573463"/>
            <a:ext cx="863600" cy="1079500"/>
          </a:xfrm>
          <a:prstGeom prst="rect">
            <a:avLst/>
          </a:prstGeom>
          <a:noFill/>
          <a:ln>
            <a:noFill/>
          </a:ln>
          <a:effectLst>
            <a:outerShdw dist="107763" dir="2700000"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0" name="Text Box 18"/>
          <p:cNvSpPr txBox="1">
            <a:spLocks noChangeArrowheads="1"/>
          </p:cNvSpPr>
          <p:nvPr/>
        </p:nvSpPr>
        <p:spPr bwMode="auto">
          <a:xfrm>
            <a:off x="3440113" y="2924175"/>
            <a:ext cx="11620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a:t>Degré de </a:t>
            </a:r>
          </a:p>
          <a:p>
            <a:pPr algn="ctr" eaLnBrk="1" hangingPunct="1"/>
            <a:r>
              <a:rPr lang="fr-FR" sz="1200"/>
              <a:t>minéralisation </a:t>
            </a:r>
          </a:p>
          <a:p>
            <a:pPr algn="ctr" eaLnBrk="1" hangingPunct="1"/>
            <a:r>
              <a:rPr lang="fr-FR" sz="1200"/>
              <a:t>osseuse</a:t>
            </a:r>
          </a:p>
        </p:txBody>
      </p:sp>
      <p:sp>
        <p:nvSpPr>
          <p:cNvPr id="11" name="Text Box 19"/>
          <p:cNvSpPr txBox="1">
            <a:spLocks noChangeArrowheads="1"/>
          </p:cNvSpPr>
          <p:nvPr/>
        </p:nvSpPr>
        <p:spPr bwMode="auto">
          <a:xfrm>
            <a:off x="5441950" y="2924175"/>
            <a:ext cx="11461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a:cs typeface="Arial" charset="0"/>
              </a:rPr>
              <a:t>Épaisseur </a:t>
            </a:r>
          </a:p>
          <a:p>
            <a:pPr algn="ctr" eaLnBrk="1" hangingPunct="1"/>
            <a:r>
              <a:rPr lang="fr-FR" sz="1200">
                <a:cs typeface="Arial" charset="0"/>
              </a:rPr>
              <a:t>et porosité</a:t>
            </a:r>
          </a:p>
          <a:p>
            <a:pPr algn="ctr" eaLnBrk="1" hangingPunct="1"/>
            <a:r>
              <a:rPr lang="fr-FR" sz="1200">
                <a:cs typeface="Arial" charset="0"/>
              </a:rPr>
              <a:t>de l’os cortical</a:t>
            </a:r>
          </a:p>
        </p:txBody>
      </p:sp>
      <p:sp>
        <p:nvSpPr>
          <p:cNvPr id="12" name="Text Box 20"/>
          <p:cNvSpPr txBox="1">
            <a:spLocks noChangeArrowheads="1"/>
          </p:cNvSpPr>
          <p:nvPr/>
        </p:nvSpPr>
        <p:spPr bwMode="auto">
          <a:xfrm>
            <a:off x="7138988" y="2924175"/>
            <a:ext cx="14573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a:cs typeface="Arial" charset="0"/>
              </a:rPr>
              <a:t>Épaisseur et </a:t>
            </a:r>
          </a:p>
          <a:p>
            <a:pPr algn="ctr" eaLnBrk="1" hangingPunct="1"/>
            <a:r>
              <a:rPr lang="fr-FR" sz="1200">
                <a:cs typeface="Arial" charset="0"/>
              </a:rPr>
              <a:t>connectivité </a:t>
            </a:r>
          </a:p>
          <a:p>
            <a:pPr algn="ctr" eaLnBrk="1" hangingPunct="1"/>
            <a:r>
              <a:rPr lang="fr-FR" sz="1200">
                <a:cs typeface="Arial" charset="0"/>
              </a:rPr>
              <a:t>de l’os trabéculaire</a:t>
            </a:r>
          </a:p>
        </p:txBody>
      </p:sp>
      <p:pic>
        <p:nvPicPr>
          <p:cNvPr id="13" name="Picture 21"/>
          <p:cNvPicPr>
            <a:picLocks noChangeAspect="1" noChangeArrowheads="1"/>
          </p:cNvPicPr>
          <p:nvPr/>
        </p:nvPicPr>
        <p:blipFill>
          <a:blip r:embed="rId2">
            <a:extLst>
              <a:ext uri="{28A0092B-C50C-407E-A947-70E740481C1C}">
                <a14:useLocalDpi xmlns:a14="http://schemas.microsoft.com/office/drawing/2010/main" val="0"/>
              </a:ext>
            </a:extLst>
          </a:blip>
          <a:srcRect l="52597" t="72551" r="30566" b="3264"/>
          <a:stretch>
            <a:fillRect/>
          </a:stretch>
        </p:blipFill>
        <p:spPr bwMode="auto">
          <a:xfrm>
            <a:off x="5589588" y="3571875"/>
            <a:ext cx="865187" cy="1079500"/>
          </a:xfrm>
          <a:prstGeom prst="rect">
            <a:avLst/>
          </a:prstGeom>
          <a:noFill/>
          <a:ln>
            <a:noFill/>
          </a:ln>
          <a:effectLst>
            <a:outerShdw dist="107763" dir="2700000"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4" name="Picture 22"/>
          <p:cNvPicPr>
            <a:picLocks noChangeAspect="1" noChangeArrowheads="1"/>
          </p:cNvPicPr>
          <p:nvPr/>
        </p:nvPicPr>
        <p:blipFill>
          <a:blip r:embed="rId2">
            <a:extLst>
              <a:ext uri="{28A0092B-C50C-407E-A947-70E740481C1C}">
                <a14:useLocalDpi xmlns:a14="http://schemas.microsoft.com/office/drawing/2010/main" val="0"/>
              </a:ext>
            </a:extLst>
          </a:blip>
          <a:srcRect l="77829" t="72485" r="7468" b="3331"/>
          <a:stretch>
            <a:fillRect/>
          </a:stretch>
        </p:blipFill>
        <p:spPr bwMode="auto">
          <a:xfrm>
            <a:off x="7480300" y="3571875"/>
            <a:ext cx="863600" cy="1079500"/>
          </a:xfrm>
          <a:prstGeom prst="rect">
            <a:avLst/>
          </a:prstGeom>
          <a:noFill/>
          <a:ln>
            <a:noFill/>
          </a:ln>
          <a:effectLst>
            <a:outerShdw dist="107763" dir="2700000"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5" name="Text Box 23"/>
          <p:cNvSpPr txBox="1">
            <a:spLocks noChangeArrowheads="1"/>
          </p:cNvSpPr>
          <p:nvPr/>
        </p:nvSpPr>
        <p:spPr bwMode="auto">
          <a:xfrm>
            <a:off x="1331913" y="5638800"/>
            <a:ext cx="18335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700" b="1">
                <a:solidFill>
                  <a:srgbClr val="F5A415"/>
                </a:solidFill>
              </a:rPr>
              <a:t>Masse osseuse </a:t>
            </a:r>
          </a:p>
        </p:txBody>
      </p:sp>
      <p:sp>
        <p:nvSpPr>
          <p:cNvPr id="16" name="Text Box 24"/>
          <p:cNvSpPr txBox="1">
            <a:spLocks noChangeArrowheads="1"/>
          </p:cNvSpPr>
          <p:nvPr/>
        </p:nvSpPr>
        <p:spPr bwMode="auto">
          <a:xfrm>
            <a:off x="4165600" y="4949825"/>
            <a:ext cx="16637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700" b="1">
                <a:solidFill>
                  <a:srgbClr val="F5A415"/>
                </a:solidFill>
              </a:rPr>
              <a:t>Qualité de l’os</a:t>
            </a:r>
          </a:p>
        </p:txBody>
      </p:sp>
      <p:sp>
        <p:nvSpPr>
          <p:cNvPr id="17" name="Text Box 25"/>
          <p:cNvSpPr txBox="1">
            <a:spLocks noChangeArrowheads="1"/>
          </p:cNvSpPr>
          <p:nvPr/>
        </p:nvSpPr>
        <p:spPr bwMode="auto">
          <a:xfrm>
            <a:off x="3635375" y="5638800"/>
            <a:ext cx="268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a:solidFill>
                  <a:srgbClr val="F5A415"/>
                </a:solidFill>
              </a:rPr>
              <a:t>Résistance osseuse </a:t>
            </a:r>
          </a:p>
        </p:txBody>
      </p:sp>
      <p:sp>
        <p:nvSpPr>
          <p:cNvPr id="18" name="Line 26"/>
          <p:cNvSpPr>
            <a:spLocks noChangeShapeType="1"/>
          </p:cNvSpPr>
          <p:nvPr/>
        </p:nvSpPr>
        <p:spPr bwMode="auto">
          <a:xfrm>
            <a:off x="5003800" y="5337175"/>
            <a:ext cx="0" cy="360363"/>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 name="Text Box 27"/>
          <p:cNvSpPr txBox="1">
            <a:spLocks noChangeArrowheads="1"/>
          </p:cNvSpPr>
          <p:nvPr/>
        </p:nvSpPr>
        <p:spPr bwMode="auto">
          <a:xfrm>
            <a:off x="833438" y="2260600"/>
            <a:ext cx="2511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600" b="1">
                <a:solidFill>
                  <a:schemeClr val="accent2"/>
                </a:solidFill>
              </a:rPr>
              <a:t>Propriétés intrinsèques </a:t>
            </a:r>
          </a:p>
          <a:p>
            <a:pPr algn="ctr" eaLnBrk="1" hangingPunct="1"/>
            <a:r>
              <a:rPr lang="fr-FR" sz="1600" b="1">
                <a:solidFill>
                  <a:schemeClr val="accent2"/>
                </a:solidFill>
              </a:rPr>
              <a:t>de l’os</a:t>
            </a:r>
          </a:p>
        </p:txBody>
      </p:sp>
      <p:sp>
        <p:nvSpPr>
          <p:cNvPr id="20" name="Text Box 28"/>
          <p:cNvSpPr txBox="1">
            <a:spLocks noChangeArrowheads="1"/>
          </p:cNvSpPr>
          <p:nvPr/>
        </p:nvSpPr>
        <p:spPr bwMode="auto">
          <a:xfrm>
            <a:off x="3924300" y="2260600"/>
            <a:ext cx="1963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a:solidFill>
                  <a:schemeClr val="accent2"/>
                </a:solidFill>
              </a:rPr>
              <a:t>Macroarchitecture</a:t>
            </a:r>
          </a:p>
        </p:txBody>
      </p:sp>
      <p:sp>
        <p:nvSpPr>
          <p:cNvPr id="21" name="Text Box 29"/>
          <p:cNvSpPr txBox="1">
            <a:spLocks noChangeArrowheads="1"/>
          </p:cNvSpPr>
          <p:nvPr/>
        </p:nvSpPr>
        <p:spPr bwMode="auto">
          <a:xfrm>
            <a:off x="6905625" y="2260600"/>
            <a:ext cx="1908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a:solidFill>
                  <a:schemeClr val="accent2"/>
                </a:solidFill>
              </a:rPr>
              <a:t>Microarchitecture</a:t>
            </a:r>
          </a:p>
        </p:txBody>
      </p:sp>
      <p:sp>
        <p:nvSpPr>
          <p:cNvPr id="22" name="Line 30"/>
          <p:cNvSpPr>
            <a:spLocks noChangeShapeType="1"/>
          </p:cNvSpPr>
          <p:nvPr/>
        </p:nvSpPr>
        <p:spPr bwMode="auto">
          <a:xfrm flipH="1">
            <a:off x="1979613" y="1844675"/>
            <a:ext cx="1800225" cy="0"/>
          </a:xfrm>
          <a:prstGeom prst="line">
            <a:avLst/>
          </a:prstGeom>
          <a:noFill/>
          <a:ln w="9525">
            <a:solidFill>
              <a:srgbClr val="F5A415"/>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 name="Line 31"/>
          <p:cNvSpPr>
            <a:spLocks noChangeShapeType="1"/>
          </p:cNvSpPr>
          <p:nvPr/>
        </p:nvSpPr>
        <p:spPr bwMode="auto">
          <a:xfrm>
            <a:off x="1979613" y="1844675"/>
            <a:ext cx="0" cy="360363"/>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 name="Line 32"/>
          <p:cNvSpPr>
            <a:spLocks noChangeShapeType="1"/>
          </p:cNvSpPr>
          <p:nvPr/>
        </p:nvSpPr>
        <p:spPr bwMode="auto">
          <a:xfrm>
            <a:off x="6011863" y="1844675"/>
            <a:ext cx="1800225" cy="0"/>
          </a:xfrm>
          <a:prstGeom prst="line">
            <a:avLst/>
          </a:prstGeom>
          <a:noFill/>
          <a:ln w="9525">
            <a:solidFill>
              <a:srgbClr val="F5A415"/>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33"/>
          <p:cNvSpPr>
            <a:spLocks noChangeShapeType="1"/>
          </p:cNvSpPr>
          <p:nvPr/>
        </p:nvSpPr>
        <p:spPr bwMode="auto">
          <a:xfrm>
            <a:off x="7812088" y="1844675"/>
            <a:ext cx="0" cy="360363"/>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 name="Line 34"/>
          <p:cNvSpPr>
            <a:spLocks noChangeShapeType="1"/>
          </p:cNvSpPr>
          <p:nvPr/>
        </p:nvSpPr>
        <p:spPr bwMode="auto">
          <a:xfrm>
            <a:off x="4932363" y="1916113"/>
            <a:ext cx="0" cy="360362"/>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 name="Line 35"/>
          <p:cNvSpPr>
            <a:spLocks noChangeShapeType="1"/>
          </p:cNvSpPr>
          <p:nvPr/>
        </p:nvSpPr>
        <p:spPr bwMode="auto">
          <a:xfrm>
            <a:off x="1979613" y="5084763"/>
            <a:ext cx="2087562" cy="0"/>
          </a:xfrm>
          <a:prstGeom prst="line">
            <a:avLst/>
          </a:prstGeom>
          <a:noFill/>
          <a:ln w="9525">
            <a:solidFill>
              <a:srgbClr val="F5A415"/>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 name="Line 36"/>
          <p:cNvSpPr>
            <a:spLocks noChangeShapeType="1"/>
          </p:cNvSpPr>
          <p:nvPr/>
        </p:nvSpPr>
        <p:spPr bwMode="auto">
          <a:xfrm flipV="1">
            <a:off x="1979613" y="4724400"/>
            <a:ext cx="0" cy="360363"/>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9" name="Line 37"/>
          <p:cNvSpPr>
            <a:spLocks noChangeShapeType="1"/>
          </p:cNvSpPr>
          <p:nvPr/>
        </p:nvSpPr>
        <p:spPr bwMode="auto">
          <a:xfrm flipV="1">
            <a:off x="4356100" y="4724400"/>
            <a:ext cx="0" cy="217488"/>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 name="Line 38"/>
          <p:cNvSpPr>
            <a:spLocks noChangeShapeType="1"/>
          </p:cNvSpPr>
          <p:nvPr/>
        </p:nvSpPr>
        <p:spPr bwMode="auto">
          <a:xfrm flipV="1">
            <a:off x="5651500" y="4724400"/>
            <a:ext cx="0" cy="217488"/>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1" name="Line 39"/>
          <p:cNvSpPr>
            <a:spLocks noChangeShapeType="1"/>
          </p:cNvSpPr>
          <p:nvPr/>
        </p:nvSpPr>
        <p:spPr bwMode="auto">
          <a:xfrm flipV="1">
            <a:off x="7885113" y="4724400"/>
            <a:ext cx="0" cy="360363"/>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 name="Line 40"/>
          <p:cNvSpPr>
            <a:spLocks noChangeShapeType="1"/>
          </p:cNvSpPr>
          <p:nvPr/>
        </p:nvSpPr>
        <p:spPr bwMode="auto">
          <a:xfrm>
            <a:off x="5795963" y="5084763"/>
            <a:ext cx="2087562" cy="0"/>
          </a:xfrm>
          <a:prstGeom prst="line">
            <a:avLst/>
          </a:prstGeom>
          <a:noFill/>
          <a:ln w="9525">
            <a:solidFill>
              <a:srgbClr val="F5A415"/>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 name="Line 41"/>
          <p:cNvSpPr>
            <a:spLocks noChangeShapeType="1"/>
          </p:cNvSpPr>
          <p:nvPr/>
        </p:nvSpPr>
        <p:spPr bwMode="auto">
          <a:xfrm>
            <a:off x="3203575" y="5854700"/>
            <a:ext cx="360363" cy="0"/>
          </a:xfrm>
          <a:prstGeom prst="line">
            <a:avLst/>
          </a:prstGeom>
          <a:noFill/>
          <a:ln w="9525">
            <a:solidFill>
              <a:srgbClr val="F5A415"/>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 name="Rectangle 42"/>
          <p:cNvSpPr>
            <a:spLocks noChangeArrowheads="1"/>
          </p:cNvSpPr>
          <p:nvPr/>
        </p:nvSpPr>
        <p:spPr bwMode="auto">
          <a:xfrm>
            <a:off x="890588" y="6402388"/>
            <a:ext cx="81724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fr-FR" sz="800">
                <a:solidFill>
                  <a:schemeClr val="bg2"/>
                </a:solidFill>
                <a:latin typeface="Arial Narrow" pitchFamily="34" charset="0"/>
              </a:rPr>
              <a:t>1. Bouxsein ML. Determinants of skeletal fragility. Best Pract Res Clin Rheumatol. 2005 ;19(6):897-911.</a:t>
            </a:r>
            <a:r>
              <a:rPr lang="fr-FR" sz="800">
                <a:solidFill>
                  <a:schemeClr val="bg2"/>
                </a:solidFill>
                <a:latin typeface="Arial Narrow" pitchFamily="34" charset="0"/>
                <a:hlinkClick r:id="rId3"/>
              </a:rPr>
              <a:t> </a:t>
            </a:r>
            <a:endParaRPr lang="fr-FR" sz="800">
              <a:solidFill>
                <a:schemeClr val="bg2"/>
              </a:solidFill>
              <a:latin typeface="Arial Narrow" pitchFamily="34" charset="0"/>
            </a:endParaRPr>
          </a:p>
          <a:p>
            <a:pPr marL="342900" indent="-342900"/>
            <a:r>
              <a:rPr lang="fr-FR" sz="800">
                <a:solidFill>
                  <a:schemeClr val="bg2"/>
                </a:solidFill>
                <a:latin typeface="Arial Narrow" pitchFamily="34" charset="0"/>
              </a:rPr>
              <a:t>2. Clerc D. L’os, un tissu vivant. Cibler l’ostéoblaste. Rhumatos. La pratique quotidienne en rhumatologie. Numéro spécial ECCEO 2008. 8th European Congress on Clinical and Economic Aspects of Osteoporosis</a:t>
            </a:r>
          </a:p>
          <a:p>
            <a:pPr marL="342900" indent="-342900"/>
            <a:r>
              <a:rPr lang="fr-FR" sz="800">
                <a:solidFill>
                  <a:schemeClr val="bg2"/>
                </a:solidFill>
                <a:latin typeface="Arial Narrow" pitchFamily="34" charset="0"/>
              </a:rPr>
              <a:t>and Osteoarthritis. Istanbul, 9-12 avril 2008. Juin 2008. Vol 5; 39. Cahier 2. p 4-5.</a:t>
            </a:r>
          </a:p>
        </p:txBody>
      </p:sp>
      <p:sp>
        <p:nvSpPr>
          <p:cNvPr id="35" name="Text Box 43"/>
          <p:cNvSpPr txBox="1">
            <a:spLocks noChangeArrowheads="1"/>
          </p:cNvSpPr>
          <p:nvPr/>
        </p:nvSpPr>
        <p:spPr bwMode="auto">
          <a:xfrm>
            <a:off x="904875" y="6184900"/>
            <a:ext cx="1649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000" i="1">
                <a:solidFill>
                  <a:schemeClr val="bg2"/>
                </a:solidFill>
              </a:rPr>
              <a:t>Adapté de Clerc D, 2008 </a:t>
            </a:r>
            <a:r>
              <a:rPr lang="fr-FR" sz="1000" i="1" baseline="30000">
                <a:solidFill>
                  <a:schemeClr val="bg2"/>
                </a:solidFill>
              </a:rPr>
              <a:t>2</a:t>
            </a:r>
          </a:p>
        </p:txBody>
      </p:sp>
    </p:spTree>
    <p:extLst>
      <p:ext uri="{BB962C8B-B14F-4D97-AF65-F5344CB8AC3E}">
        <p14:creationId xmlns:p14="http://schemas.microsoft.com/office/powerpoint/2010/main" val="424744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rot="16200000">
            <a:off x="-1114424" y="3721100"/>
            <a:ext cx="3097212" cy="350837"/>
          </a:xfrm>
          <a:prstGeom prst="rect">
            <a:avLst/>
          </a:prstGeom>
          <a:noFill/>
          <a:ln w="9525">
            <a:noFill/>
            <a:miter lim="800000"/>
            <a:headEnd/>
            <a:tailEnd/>
          </a:ln>
          <a:effectLst/>
        </p:spPr>
        <p:txBody>
          <a:bodyPr>
            <a:spAutoFit/>
          </a:bodyPr>
          <a:lstStyle/>
          <a:p>
            <a:pPr eaLnBrk="0" hangingPunct="0">
              <a:defRPr/>
            </a:pPr>
            <a:r>
              <a:rPr lang="fr-FR" sz="1700" b="1">
                <a:solidFill>
                  <a:schemeClr val="accent2"/>
                </a:solidFill>
                <a:effectLst>
                  <a:outerShdw blurRad="38100" dist="38100" dir="2700000" algn="tl">
                    <a:srgbClr val="C0C0C0"/>
                  </a:outerShdw>
                </a:effectLst>
                <a:latin typeface="Arial" pitchFamily="34" charset="0"/>
              </a:rPr>
              <a:t>PHYSIOPATHOLOGIE</a:t>
            </a:r>
          </a:p>
        </p:txBody>
      </p:sp>
      <p:sp>
        <p:nvSpPr>
          <p:cNvPr id="3" name="Text Box 5"/>
          <p:cNvSpPr txBox="1">
            <a:spLocks noChangeArrowheads="1"/>
          </p:cNvSpPr>
          <p:nvPr/>
        </p:nvSpPr>
        <p:spPr bwMode="auto">
          <a:xfrm>
            <a:off x="750888" y="188913"/>
            <a:ext cx="7277100" cy="396875"/>
          </a:xfrm>
          <a:prstGeom prst="rect">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SzPts val="1800"/>
              <a:buFont typeface="Arial" charset="0"/>
              <a:buNone/>
            </a:pPr>
            <a:r>
              <a:rPr lang="fr-FR" sz="2000" b="1">
                <a:solidFill>
                  <a:schemeClr val="accent2"/>
                </a:solidFill>
              </a:rPr>
              <a:t>Ostéoporose, une diminution de la résistance osseuse</a:t>
            </a:r>
          </a:p>
        </p:txBody>
      </p:sp>
      <p:sp>
        <p:nvSpPr>
          <p:cNvPr id="4" name="Text Box 6"/>
          <p:cNvSpPr txBox="1">
            <a:spLocks noChangeArrowheads="1"/>
          </p:cNvSpPr>
          <p:nvPr/>
        </p:nvSpPr>
        <p:spPr bwMode="auto">
          <a:xfrm>
            <a:off x="246063" y="6580188"/>
            <a:ext cx="231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1"/>
                </a:solidFill>
                <a:latin typeface="Arial Narrow" pitchFamily="34" charset="0"/>
              </a:rPr>
              <a:t>9</a:t>
            </a:r>
          </a:p>
        </p:txBody>
      </p:sp>
      <p:sp>
        <p:nvSpPr>
          <p:cNvPr id="5" name="Text Box 17"/>
          <p:cNvSpPr txBox="1">
            <a:spLocks noChangeArrowheads="1"/>
          </p:cNvSpPr>
          <p:nvPr/>
        </p:nvSpPr>
        <p:spPr bwMode="auto">
          <a:xfrm>
            <a:off x="890588" y="6280150"/>
            <a:ext cx="80025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2"/>
                </a:solidFill>
                <a:latin typeface="Arial Narrow" pitchFamily="34" charset="0"/>
              </a:rPr>
              <a:t>1. Felsenberg D, Boonen S. The bone quality framework: determinants of bone strength and their interrelationships, and implications for osteoporosis management. Clin Ther. 2005;27(1):1-11. </a:t>
            </a:r>
          </a:p>
          <a:p>
            <a:pPr eaLnBrk="1" hangingPunct="1"/>
            <a:r>
              <a:rPr lang="fr-FR" sz="800">
                <a:solidFill>
                  <a:schemeClr val="bg2"/>
                </a:solidFill>
                <a:latin typeface="Arial Narrow" pitchFamily="34" charset="0"/>
              </a:rPr>
              <a:t>2. Meunier PJ </a:t>
            </a:r>
            <a:r>
              <a:rPr lang="fr-FR" sz="800" i="1">
                <a:solidFill>
                  <a:schemeClr val="bg2"/>
                </a:solidFill>
                <a:latin typeface="Arial Narrow" pitchFamily="34" charset="0"/>
              </a:rPr>
              <a:t>et al.</a:t>
            </a:r>
            <a:r>
              <a:rPr lang="fr-FR" sz="800">
                <a:solidFill>
                  <a:schemeClr val="bg2"/>
                </a:solidFill>
                <a:latin typeface="Arial Narrow" pitchFamily="34" charset="0"/>
              </a:rPr>
              <a:t> L’ostéoporose. Edition Masson, 2005. Collection Consulter et prescrire : pages 15 et 25</a:t>
            </a:r>
          </a:p>
          <a:p>
            <a:pPr eaLnBrk="1" hangingPunct="1"/>
            <a:r>
              <a:rPr lang="fr-FR" sz="800">
                <a:solidFill>
                  <a:schemeClr val="bg2"/>
                </a:solidFill>
                <a:latin typeface="Arial Narrow" pitchFamily="34" charset="0"/>
              </a:rPr>
              <a:t>3. Bouxsein ML. Ostéoporose. Les composantes de la résistance osseuse. Rhumatos. La pratique quotidienne en rhumatologie. Traitement de l’ostéoporose. L’essentiel des derniers congrès ECCEO, ECTS, ASBMR et EULAR. Avril 2008. Volume 5. Cahier 2</a:t>
            </a:r>
          </a:p>
        </p:txBody>
      </p:sp>
      <p:sp>
        <p:nvSpPr>
          <p:cNvPr id="6" name="Rectangle 19"/>
          <p:cNvSpPr>
            <a:spLocks noChangeArrowheads="1"/>
          </p:cNvSpPr>
          <p:nvPr/>
        </p:nvSpPr>
        <p:spPr bwMode="auto">
          <a:xfrm>
            <a:off x="5651500" y="2492375"/>
            <a:ext cx="2987675" cy="2376488"/>
          </a:xfrm>
          <a:prstGeom prst="rect">
            <a:avLst/>
          </a:prstGeom>
          <a:solidFill>
            <a:srgbClr val="FCE7C0"/>
          </a:solidFill>
          <a:ln>
            <a:noFill/>
          </a:ln>
          <a:effectLst>
            <a:outerShdw dist="107763" dir="2700000" algn="ctr" rotWithShape="0">
              <a:srgbClr val="969696">
                <a:alpha val="50000"/>
              </a:srgbClr>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fr-FR"/>
          </a:p>
        </p:txBody>
      </p:sp>
      <p:pic>
        <p:nvPicPr>
          <p:cNvPr id="7" name="Picture 20" descr="Nouvelle 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663" y="3189288"/>
            <a:ext cx="21209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p:cNvSpPr txBox="1">
            <a:spLocks noChangeArrowheads="1"/>
          </p:cNvSpPr>
          <p:nvPr/>
        </p:nvSpPr>
        <p:spPr bwMode="auto">
          <a:xfrm>
            <a:off x="6156325" y="4545013"/>
            <a:ext cx="8270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100"/>
              <a:t>Os normal</a:t>
            </a:r>
          </a:p>
        </p:txBody>
      </p:sp>
      <p:sp>
        <p:nvSpPr>
          <p:cNvPr id="9" name="Text Box 22"/>
          <p:cNvSpPr txBox="1">
            <a:spLocks noChangeArrowheads="1"/>
          </p:cNvSpPr>
          <p:nvPr/>
        </p:nvSpPr>
        <p:spPr bwMode="auto">
          <a:xfrm>
            <a:off x="7023100" y="4545013"/>
            <a:ext cx="1323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100"/>
              <a:t>Os ostéoporotique</a:t>
            </a:r>
          </a:p>
        </p:txBody>
      </p:sp>
      <p:sp>
        <p:nvSpPr>
          <p:cNvPr id="10" name="Rectangle 23"/>
          <p:cNvSpPr>
            <a:spLocks noChangeArrowheads="1"/>
          </p:cNvSpPr>
          <p:nvPr/>
        </p:nvSpPr>
        <p:spPr bwMode="auto">
          <a:xfrm>
            <a:off x="5651500" y="2492375"/>
            <a:ext cx="29876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400"/>
              <a:t>Amincissement des travées et/ou perforation et disparition</a:t>
            </a:r>
          </a:p>
          <a:p>
            <a:pPr algn="ctr"/>
            <a:r>
              <a:rPr lang="fr-FR" sz="1400"/>
              <a:t>des travées </a:t>
            </a:r>
            <a:r>
              <a:rPr lang="fr-FR" sz="1400" baseline="30000"/>
              <a:t>2</a:t>
            </a:r>
          </a:p>
        </p:txBody>
      </p:sp>
      <p:sp>
        <p:nvSpPr>
          <p:cNvPr id="11" name="Text Box 24"/>
          <p:cNvSpPr txBox="1">
            <a:spLocks noChangeArrowheads="1"/>
          </p:cNvSpPr>
          <p:nvPr/>
        </p:nvSpPr>
        <p:spPr bwMode="auto">
          <a:xfrm>
            <a:off x="1325563" y="1004888"/>
            <a:ext cx="38877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700" b="1">
                <a:solidFill>
                  <a:srgbClr val="F5A415"/>
                </a:solidFill>
              </a:rPr>
              <a:t>Déséquilibre du remodelage osseux</a:t>
            </a:r>
          </a:p>
          <a:p>
            <a:pPr algn="ctr" eaLnBrk="1" hangingPunct="1"/>
            <a:r>
              <a:rPr lang="fr-FR" sz="1700" b="1">
                <a:solidFill>
                  <a:srgbClr val="F5A415"/>
                </a:solidFill>
              </a:rPr>
              <a:t>Résorption </a:t>
            </a:r>
            <a:r>
              <a:rPr lang="en-US" sz="1700" b="1">
                <a:solidFill>
                  <a:srgbClr val="F5A415"/>
                </a:solidFill>
                <a:cs typeface="Times New Roman" pitchFamily="18" charset="0"/>
              </a:rPr>
              <a:t>&gt; Formation</a:t>
            </a:r>
          </a:p>
        </p:txBody>
      </p:sp>
      <p:sp>
        <p:nvSpPr>
          <p:cNvPr id="12" name="Text Box 25"/>
          <p:cNvSpPr txBox="1">
            <a:spLocks noChangeArrowheads="1"/>
          </p:cNvSpPr>
          <p:nvPr/>
        </p:nvSpPr>
        <p:spPr bwMode="auto">
          <a:xfrm>
            <a:off x="1544638" y="2068513"/>
            <a:ext cx="34369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700">
                <a:solidFill>
                  <a:schemeClr val="accent2"/>
                </a:solidFill>
              </a:rPr>
              <a:t>Diminution de la masse osseuse </a:t>
            </a:r>
            <a:r>
              <a:rPr lang="fr-FR" sz="1700" baseline="30000">
                <a:solidFill>
                  <a:schemeClr val="accent2"/>
                </a:solidFill>
              </a:rPr>
              <a:t>1</a:t>
            </a:r>
            <a:endParaRPr lang="en-US" sz="1700" baseline="30000">
              <a:solidFill>
                <a:schemeClr val="accent2"/>
              </a:solidFill>
              <a:cs typeface="Times New Roman" pitchFamily="18" charset="0"/>
            </a:endParaRPr>
          </a:p>
        </p:txBody>
      </p:sp>
      <p:sp>
        <p:nvSpPr>
          <p:cNvPr id="13" name="Text Box 26"/>
          <p:cNvSpPr txBox="1">
            <a:spLocks noChangeArrowheads="1"/>
          </p:cNvSpPr>
          <p:nvPr/>
        </p:nvSpPr>
        <p:spPr bwMode="auto">
          <a:xfrm>
            <a:off x="1093788" y="2719388"/>
            <a:ext cx="43386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700">
                <a:solidFill>
                  <a:schemeClr val="accent2"/>
                </a:solidFill>
              </a:rPr>
              <a:t>Détérioration de l’architecture trabéculaire </a:t>
            </a:r>
            <a:r>
              <a:rPr lang="fr-FR" sz="1700" baseline="30000">
                <a:solidFill>
                  <a:schemeClr val="accent2"/>
                </a:solidFill>
              </a:rPr>
              <a:t>1</a:t>
            </a:r>
            <a:endParaRPr lang="en-US" sz="1700" baseline="30000">
              <a:solidFill>
                <a:schemeClr val="accent2"/>
              </a:solidFill>
              <a:cs typeface="Times New Roman" pitchFamily="18" charset="0"/>
            </a:endParaRPr>
          </a:p>
        </p:txBody>
      </p:sp>
      <p:sp>
        <p:nvSpPr>
          <p:cNvPr id="14" name="Text Box 27"/>
          <p:cNvSpPr txBox="1">
            <a:spLocks noChangeArrowheads="1"/>
          </p:cNvSpPr>
          <p:nvPr/>
        </p:nvSpPr>
        <p:spPr bwMode="auto">
          <a:xfrm>
            <a:off x="1149350" y="3392488"/>
            <a:ext cx="398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sz="1700">
                <a:solidFill>
                  <a:schemeClr val="accent2"/>
                </a:solidFill>
              </a:rPr>
              <a:t>Augmentation de la porosité corticale</a:t>
            </a:r>
          </a:p>
          <a:p>
            <a:pPr algn="r" eaLnBrk="1" hangingPunct="1"/>
            <a:r>
              <a:rPr lang="fr-FR" sz="1700">
                <a:solidFill>
                  <a:schemeClr val="accent2"/>
                </a:solidFill>
              </a:rPr>
              <a:t>Réduction de l’épaisseur des travées </a:t>
            </a:r>
            <a:r>
              <a:rPr lang="fr-FR" sz="1700" baseline="30000">
                <a:solidFill>
                  <a:schemeClr val="accent2"/>
                </a:solidFill>
              </a:rPr>
              <a:t>1,2</a:t>
            </a:r>
            <a:endParaRPr lang="en-US" sz="1700" baseline="30000">
              <a:solidFill>
                <a:schemeClr val="accent2"/>
              </a:solidFill>
              <a:cs typeface="Times New Roman" pitchFamily="18" charset="0"/>
            </a:endParaRPr>
          </a:p>
        </p:txBody>
      </p:sp>
      <p:sp>
        <p:nvSpPr>
          <p:cNvPr id="15" name="Text Box 28"/>
          <p:cNvSpPr txBox="1">
            <a:spLocks noChangeArrowheads="1"/>
          </p:cNvSpPr>
          <p:nvPr/>
        </p:nvSpPr>
        <p:spPr bwMode="auto">
          <a:xfrm>
            <a:off x="1195388" y="4300538"/>
            <a:ext cx="41338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700">
                <a:solidFill>
                  <a:schemeClr val="accent2"/>
                </a:solidFill>
              </a:rPr>
              <a:t>Diminution de la minéralisation osseuse </a:t>
            </a:r>
            <a:r>
              <a:rPr lang="fr-FR" sz="1700" baseline="30000">
                <a:solidFill>
                  <a:schemeClr val="accent2"/>
                </a:solidFill>
              </a:rPr>
              <a:t>1</a:t>
            </a:r>
            <a:endParaRPr lang="en-US" sz="1700" baseline="30000">
              <a:solidFill>
                <a:schemeClr val="accent2"/>
              </a:solidFill>
              <a:cs typeface="Times New Roman" pitchFamily="18" charset="0"/>
            </a:endParaRPr>
          </a:p>
        </p:txBody>
      </p:sp>
      <p:sp>
        <p:nvSpPr>
          <p:cNvPr id="16" name="Text Box 29"/>
          <p:cNvSpPr txBox="1">
            <a:spLocks noChangeArrowheads="1"/>
          </p:cNvSpPr>
          <p:nvPr/>
        </p:nvSpPr>
        <p:spPr bwMode="auto">
          <a:xfrm>
            <a:off x="1122363" y="5583238"/>
            <a:ext cx="4281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b="1">
                <a:solidFill>
                  <a:srgbClr val="F5A415"/>
                </a:solidFill>
              </a:rPr>
              <a:t>Diminution de la résistance osseuse </a:t>
            </a:r>
            <a:r>
              <a:rPr lang="fr-FR" b="1" baseline="30000">
                <a:solidFill>
                  <a:srgbClr val="F5A415"/>
                </a:solidFill>
              </a:rPr>
              <a:t>1</a:t>
            </a:r>
            <a:endParaRPr lang="en-US" b="1" baseline="30000">
              <a:solidFill>
                <a:srgbClr val="F5A415"/>
              </a:solidFill>
              <a:cs typeface="Times New Roman" pitchFamily="18" charset="0"/>
            </a:endParaRPr>
          </a:p>
        </p:txBody>
      </p:sp>
      <p:sp>
        <p:nvSpPr>
          <p:cNvPr id="17" name="AutoShape 30"/>
          <p:cNvSpPr>
            <a:spLocks noChangeArrowheads="1"/>
          </p:cNvSpPr>
          <p:nvPr/>
        </p:nvSpPr>
        <p:spPr bwMode="auto">
          <a:xfrm rot="5400000">
            <a:off x="2828925" y="4667250"/>
            <a:ext cx="865188" cy="9794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CDFAD"/>
              </a:gs>
              <a:gs pos="100000">
                <a:srgbClr val="F5A41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8" name="Rectangle 31"/>
          <p:cNvSpPr>
            <a:spLocks noChangeArrowheads="1"/>
          </p:cNvSpPr>
          <p:nvPr/>
        </p:nvSpPr>
        <p:spPr bwMode="auto">
          <a:xfrm>
            <a:off x="3021013" y="1804988"/>
            <a:ext cx="468312" cy="287337"/>
          </a:xfrm>
          <a:prstGeom prst="rect">
            <a:avLst/>
          </a:prstGeom>
          <a:gradFill rotWithShape="1">
            <a:gsLst>
              <a:gs pos="0">
                <a:srgbClr val="FCE5BC"/>
              </a:gs>
              <a:gs pos="100000">
                <a:srgbClr val="F5A41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32"/>
          <p:cNvSpPr>
            <a:spLocks noChangeArrowheads="1"/>
          </p:cNvSpPr>
          <p:nvPr/>
        </p:nvSpPr>
        <p:spPr bwMode="auto">
          <a:xfrm>
            <a:off x="3024188" y="2454275"/>
            <a:ext cx="468312" cy="287338"/>
          </a:xfrm>
          <a:prstGeom prst="rect">
            <a:avLst/>
          </a:prstGeom>
          <a:gradFill rotWithShape="1">
            <a:gsLst>
              <a:gs pos="0">
                <a:srgbClr val="FCE5BC"/>
              </a:gs>
              <a:gs pos="100000">
                <a:srgbClr val="F5A41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33"/>
          <p:cNvSpPr>
            <a:spLocks noChangeArrowheads="1"/>
          </p:cNvSpPr>
          <p:nvPr/>
        </p:nvSpPr>
        <p:spPr bwMode="auto">
          <a:xfrm>
            <a:off x="3024188" y="3105150"/>
            <a:ext cx="468312" cy="287338"/>
          </a:xfrm>
          <a:prstGeom prst="rect">
            <a:avLst/>
          </a:prstGeom>
          <a:gradFill rotWithShape="1">
            <a:gsLst>
              <a:gs pos="0">
                <a:srgbClr val="FCE5BC"/>
              </a:gs>
              <a:gs pos="100000">
                <a:srgbClr val="F5A41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34"/>
          <p:cNvSpPr>
            <a:spLocks noChangeArrowheads="1"/>
          </p:cNvSpPr>
          <p:nvPr/>
        </p:nvSpPr>
        <p:spPr bwMode="auto">
          <a:xfrm>
            <a:off x="3024188" y="4011613"/>
            <a:ext cx="468312" cy="287337"/>
          </a:xfrm>
          <a:prstGeom prst="rect">
            <a:avLst/>
          </a:prstGeom>
          <a:gradFill rotWithShape="1">
            <a:gsLst>
              <a:gs pos="0">
                <a:srgbClr val="FCE5BC"/>
              </a:gs>
              <a:gs pos="100000">
                <a:srgbClr val="F5A41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Text Box 36"/>
          <p:cNvSpPr txBox="1">
            <a:spLocks noChangeArrowheads="1"/>
          </p:cNvSpPr>
          <p:nvPr/>
        </p:nvSpPr>
        <p:spPr bwMode="auto">
          <a:xfrm>
            <a:off x="895350" y="6064250"/>
            <a:ext cx="195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000" i="1">
                <a:solidFill>
                  <a:schemeClr val="bg2"/>
                </a:solidFill>
              </a:rPr>
              <a:t>Adapté de Bouxsein ML, 2008 </a:t>
            </a:r>
            <a:r>
              <a:rPr lang="fr-FR" sz="1000" i="1" baseline="30000">
                <a:solidFill>
                  <a:schemeClr val="bg2"/>
                </a:solidFill>
              </a:rPr>
              <a:t>3</a:t>
            </a:r>
          </a:p>
        </p:txBody>
      </p:sp>
    </p:spTree>
    <p:extLst>
      <p:ext uri="{BB962C8B-B14F-4D97-AF65-F5344CB8AC3E}">
        <p14:creationId xmlns:p14="http://schemas.microsoft.com/office/powerpoint/2010/main" val="4130811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Ostéoporose 1 b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252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27088" y="2355850"/>
            <a:ext cx="8424862"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266700" eaLnBrk="0" hangingPunct="0">
              <a:defRPr>
                <a:solidFill>
                  <a:schemeClr val="tx1"/>
                </a:solidFill>
                <a:latin typeface="Arial" charset="0"/>
              </a:defRPr>
            </a:lvl1pPr>
            <a:lvl2pPr marL="742950" indent="-285750" defTabSz="266700" eaLnBrk="0" hangingPunct="0">
              <a:defRPr>
                <a:solidFill>
                  <a:schemeClr val="tx1"/>
                </a:solidFill>
                <a:latin typeface="Arial" charset="0"/>
              </a:defRPr>
            </a:lvl2pPr>
            <a:lvl3pPr marL="1143000" indent="-228600" defTabSz="266700" eaLnBrk="0" hangingPunct="0">
              <a:defRPr>
                <a:solidFill>
                  <a:schemeClr val="tx1"/>
                </a:solidFill>
                <a:latin typeface="Arial" charset="0"/>
              </a:defRPr>
            </a:lvl3pPr>
            <a:lvl4pPr marL="1600200" indent="-228600" defTabSz="266700" eaLnBrk="0" hangingPunct="0">
              <a:defRPr>
                <a:solidFill>
                  <a:schemeClr val="tx1"/>
                </a:solidFill>
                <a:latin typeface="Arial" charset="0"/>
              </a:defRPr>
            </a:lvl4pPr>
            <a:lvl5pPr marL="2057400" indent="-228600" defTabSz="266700" eaLnBrk="0" hangingPunct="0">
              <a:defRPr>
                <a:solidFill>
                  <a:schemeClr val="tx1"/>
                </a:solidFill>
                <a:latin typeface="Arial" charset="0"/>
              </a:defRPr>
            </a:lvl5pPr>
            <a:lvl6pPr marL="2514600" indent="-228600" defTabSz="266700" eaLnBrk="0" fontAlgn="base" hangingPunct="0">
              <a:spcBef>
                <a:spcPct val="0"/>
              </a:spcBef>
              <a:spcAft>
                <a:spcPct val="0"/>
              </a:spcAft>
              <a:defRPr>
                <a:solidFill>
                  <a:schemeClr val="tx1"/>
                </a:solidFill>
                <a:latin typeface="Arial" charset="0"/>
              </a:defRPr>
            </a:lvl6pPr>
            <a:lvl7pPr marL="2971800" indent="-228600" defTabSz="266700" eaLnBrk="0" fontAlgn="base" hangingPunct="0">
              <a:spcBef>
                <a:spcPct val="0"/>
              </a:spcBef>
              <a:spcAft>
                <a:spcPct val="0"/>
              </a:spcAft>
              <a:defRPr>
                <a:solidFill>
                  <a:schemeClr val="tx1"/>
                </a:solidFill>
                <a:latin typeface="Arial" charset="0"/>
              </a:defRPr>
            </a:lvl7pPr>
            <a:lvl8pPr marL="3429000" indent="-228600" defTabSz="266700" eaLnBrk="0" fontAlgn="base" hangingPunct="0">
              <a:spcBef>
                <a:spcPct val="0"/>
              </a:spcBef>
              <a:spcAft>
                <a:spcPct val="0"/>
              </a:spcAft>
              <a:defRPr>
                <a:solidFill>
                  <a:schemeClr val="tx1"/>
                </a:solidFill>
                <a:latin typeface="Arial" charset="0"/>
              </a:defRPr>
            </a:lvl8pPr>
            <a:lvl9pPr marL="3886200" indent="-228600" defTabSz="266700" eaLnBrk="0" fontAlgn="base" hangingPunct="0">
              <a:spcBef>
                <a:spcPct val="0"/>
              </a:spcBef>
              <a:spcAft>
                <a:spcPct val="0"/>
              </a:spcAft>
              <a:defRPr>
                <a:solidFill>
                  <a:schemeClr val="tx1"/>
                </a:solidFill>
                <a:latin typeface="Arial" charset="0"/>
              </a:defRPr>
            </a:lvl9pPr>
          </a:lstStyle>
          <a:p>
            <a:pPr eaLnBrk="1" hangingPunct="1">
              <a:buClr>
                <a:srgbClr val="FF99CC"/>
              </a:buClr>
              <a:buFontTx/>
              <a:buChar char="•"/>
            </a:pPr>
            <a:r>
              <a:rPr lang="fr-FR" sz="1700" dirty="0">
                <a:solidFill>
                  <a:schemeClr val="accent2"/>
                </a:solidFill>
              </a:rPr>
              <a:t>Augmentation de l’incidence avec le vieillissement de la population : </a:t>
            </a:r>
          </a:p>
          <a:p>
            <a:pPr eaLnBrk="1" hangingPunct="1">
              <a:buClr>
                <a:srgbClr val="FF99CC"/>
              </a:buClr>
            </a:pPr>
            <a:r>
              <a:rPr lang="fr-FR" sz="1700" dirty="0">
                <a:solidFill>
                  <a:schemeClr val="accent2"/>
                </a:solidFill>
              </a:rPr>
              <a:t>	1 femme sur 3 de plus de 50 ans subira une fracture ostéoporotique au cours </a:t>
            </a:r>
            <a:br>
              <a:rPr lang="fr-FR" sz="1700" dirty="0">
                <a:solidFill>
                  <a:schemeClr val="accent2"/>
                </a:solidFill>
              </a:rPr>
            </a:br>
            <a:r>
              <a:rPr lang="fr-FR" sz="1700" dirty="0">
                <a:solidFill>
                  <a:schemeClr val="accent2"/>
                </a:solidFill>
              </a:rPr>
              <a:t>de sa vie </a:t>
            </a:r>
            <a:r>
              <a:rPr lang="fr-FR" sz="1700" baseline="30000" dirty="0">
                <a:solidFill>
                  <a:schemeClr val="accent2"/>
                </a:solidFill>
              </a:rPr>
              <a:t>1,2</a:t>
            </a:r>
            <a:endParaRPr lang="fr-FR" sz="1700" dirty="0">
              <a:solidFill>
                <a:schemeClr val="accent2"/>
              </a:solidFill>
            </a:endParaRPr>
          </a:p>
          <a:p>
            <a:pPr eaLnBrk="1" hangingPunct="1">
              <a:buClr>
                <a:srgbClr val="FF99CC"/>
              </a:buClr>
              <a:buFontTx/>
              <a:buChar char="•"/>
            </a:pPr>
            <a:endParaRPr lang="fr-FR" sz="1000" dirty="0">
              <a:solidFill>
                <a:schemeClr val="accent2"/>
              </a:solidFill>
            </a:endParaRPr>
          </a:p>
          <a:p>
            <a:pPr eaLnBrk="1" hangingPunct="1">
              <a:buClr>
                <a:srgbClr val="FF99CC"/>
              </a:buClr>
              <a:buFontTx/>
              <a:buChar char="•"/>
            </a:pPr>
            <a:r>
              <a:rPr lang="fr-FR" sz="1700" dirty="0">
                <a:solidFill>
                  <a:schemeClr val="accent2"/>
                </a:solidFill>
              </a:rPr>
              <a:t>La décroissance de la masse osseuse commence quelques années </a:t>
            </a:r>
          </a:p>
          <a:p>
            <a:pPr eaLnBrk="1" hangingPunct="1">
              <a:buClr>
                <a:srgbClr val="FF99CC"/>
              </a:buClr>
            </a:pPr>
            <a:r>
              <a:rPr lang="fr-FR" sz="1700" dirty="0">
                <a:solidFill>
                  <a:schemeClr val="accent2"/>
                </a:solidFill>
              </a:rPr>
              <a:t>	avant la ménopause et se poursuit au rythme de 1 à 2 % par an durant 8-10 ans </a:t>
            </a:r>
            <a:br>
              <a:rPr lang="fr-FR" sz="1700" dirty="0">
                <a:solidFill>
                  <a:schemeClr val="accent2"/>
                </a:solidFill>
              </a:rPr>
            </a:br>
            <a:r>
              <a:rPr lang="fr-FR" sz="1700" dirty="0">
                <a:solidFill>
                  <a:schemeClr val="accent2"/>
                </a:solidFill>
              </a:rPr>
              <a:t>puis ralentit </a:t>
            </a:r>
            <a:r>
              <a:rPr lang="fr-FR" sz="1700" baseline="30000" dirty="0">
                <a:solidFill>
                  <a:schemeClr val="accent2"/>
                </a:solidFill>
              </a:rPr>
              <a:t>3</a:t>
            </a:r>
          </a:p>
          <a:p>
            <a:pPr eaLnBrk="1" hangingPunct="1">
              <a:buClr>
                <a:srgbClr val="FF99CC"/>
              </a:buClr>
              <a:buFontTx/>
              <a:buChar char="•"/>
            </a:pPr>
            <a:endParaRPr lang="fr-FR" sz="1000" baseline="30000" dirty="0">
              <a:solidFill>
                <a:schemeClr val="accent2"/>
              </a:solidFill>
            </a:endParaRPr>
          </a:p>
          <a:p>
            <a:pPr eaLnBrk="1" hangingPunct="1">
              <a:buClr>
                <a:srgbClr val="FF99CC"/>
              </a:buClr>
              <a:buFontTx/>
              <a:buChar char="•"/>
            </a:pPr>
            <a:r>
              <a:rPr lang="fr-FR" sz="1700" dirty="0">
                <a:solidFill>
                  <a:schemeClr val="accent2"/>
                </a:solidFill>
              </a:rPr>
              <a:t>Une mortalité et une morbidité majeures : 20 à 30 % des patients souffrant d’une fracture du col du fémur, décèdent dans l’année qui suit cette fracture </a:t>
            </a:r>
          </a:p>
          <a:p>
            <a:pPr eaLnBrk="1" hangingPunct="1">
              <a:buClr>
                <a:srgbClr val="FF99CC"/>
              </a:buClr>
            </a:pPr>
            <a:r>
              <a:rPr lang="fr-FR" sz="1700" dirty="0">
                <a:solidFill>
                  <a:schemeClr val="accent2"/>
                </a:solidFill>
              </a:rPr>
              <a:t>	et la moitié des autres femmes reste handicapée </a:t>
            </a:r>
            <a:r>
              <a:rPr lang="fr-FR" sz="1700" baseline="30000" dirty="0">
                <a:solidFill>
                  <a:schemeClr val="accent2"/>
                </a:solidFill>
              </a:rPr>
              <a:t>4</a:t>
            </a:r>
            <a:r>
              <a:rPr lang="fr-FR" sz="1700" dirty="0">
                <a:solidFill>
                  <a:schemeClr val="accent2"/>
                </a:solidFill>
              </a:rPr>
              <a:t> : 40% des patientes ne se </a:t>
            </a:r>
          </a:p>
          <a:p>
            <a:pPr eaLnBrk="1" hangingPunct="1">
              <a:buClr>
                <a:srgbClr val="FF99CC"/>
              </a:buClr>
            </a:pPr>
            <a:r>
              <a:rPr lang="fr-FR" sz="1700" dirty="0">
                <a:solidFill>
                  <a:schemeClr val="accent2"/>
                </a:solidFill>
              </a:rPr>
              <a:t>	déplacent plus seules et plus de 80 % ne peuvent plus réaliser leurs activités habituelles </a:t>
            </a:r>
            <a:r>
              <a:rPr lang="fr-FR" sz="1700" baseline="30000" dirty="0" smtClean="0">
                <a:solidFill>
                  <a:schemeClr val="accent2"/>
                </a:solidFill>
              </a:rPr>
              <a:t>2</a:t>
            </a:r>
          </a:p>
          <a:p>
            <a:pPr eaLnBrk="1" hangingPunct="1">
              <a:buClr>
                <a:srgbClr val="FF99CC"/>
              </a:buClr>
            </a:pPr>
            <a:endParaRPr lang="fr-FR" sz="1700" baseline="30000" dirty="0">
              <a:solidFill>
                <a:schemeClr val="accent2"/>
              </a:solidFill>
            </a:endParaRPr>
          </a:p>
        </p:txBody>
      </p:sp>
      <p:sp>
        <p:nvSpPr>
          <p:cNvPr id="3" name="Rectangle 6"/>
          <p:cNvSpPr>
            <a:spLocks noChangeArrowheads="1"/>
          </p:cNvSpPr>
          <p:nvPr/>
        </p:nvSpPr>
        <p:spPr bwMode="auto">
          <a:xfrm>
            <a:off x="900113" y="5913438"/>
            <a:ext cx="78501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800" dirty="0" smtClean="0">
                <a:solidFill>
                  <a:schemeClr val="bg2"/>
                </a:solidFill>
                <a:latin typeface="Arial Narrow" pitchFamily="34" charset="0"/>
              </a:rPr>
              <a:t>1</a:t>
            </a:r>
            <a:endParaRPr lang="fr-FR" sz="800" dirty="0">
              <a:solidFill>
                <a:schemeClr val="bg2"/>
              </a:solidFill>
              <a:latin typeface="Arial Narrow" pitchFamily="34" charset="0"/>
            </a:endParaRPr>
          </a:p>
        </p:txBody>
      </p:sp>
      <p:sp>
        <p:nvSpPr>
          <p:cNvPr id="4" name="Text Box 7"/>
          <p:cNvSpPr txBox="1">
            <a:spLocks noChangeArrowheads="1"/>
          </p:cNvSpPr>
          <p:nvPr/>
        </p:nvSpPr>
        <p:spPr bwMode="auto">
          <a:xfrm>
            <a:off x="863600" y="657225"/>
            <a:ext cx="81010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700">
                <a:solidFill>
                  <a:schemeClr val="accent2"/>
                </a:solidFill>
              </a:rPr>
              <a:t>Chez la femme de plus de 45 ans, l’ostéoporose est responsable de plus de jours </a:t>
            </a:r>
          </a:p>
          <a:p>
            <a:pPr eaLnBrk="1" hangingPunct="1"/>
            <a:r>
              <a:rPr lang="fr-FR" sz="1700">
                <a:solidFill>
                  <a:schemeClr val="accent2"/>
                </a:solidFill>
              </a:rPr>
              <a:t>d’hospitalisation que toute autre maladie (diabète, infarctus du myocarde et cancer du sein) </a:t>
            </a:r>
            <a:r>
              <a:rPr lang="fr-FR" sz="1700" baseline="30000">
                <a:solidFill>
                  <a:schemeClr val="accent2"/>
                </a:solidFill>
              </a:rPr>
              <a:t>1</a:t>
            </a:r>
          </a:p>
        </p:txBody>
      </p:sp>
      <p:sp>
        <p:nvSpPr>
          <p:cNvPr id="5" name="Text Box 8"/>
          <p:cNvSpPr txBox="1">
            <a:spLocks noChangeArrowheads="1"/>
          </p:cNvSpPr>
          <p:nvPr/>
        </p:nvSpPr>
        <p:spPr bwMode="auto">
          <a:xfrm>
            <a:off x="750888" y="190500"/>
            <a:ext cx="5737225" cy="396875"/>
          </a:xfrm>
          <a:prstGeom prst="rect">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a:solidFill>
                  <a:schemeClr val="accent2"/>
                </a:solidFill>
              </a:rPr>
              <a:t>Un impact médico-économique important</a:t>
            </a:r>
            <a:r>
              <a:rPr lang="fr-FR" sz="2000">
                <a:solidFill>
                  <a:schemeClr val="accent2"/>
                </a:solidFill>
              </a:rPr>
              <a:t> </a:t>
            </a:r>
          </a:p>
        </p:txBody>
      </p:sp>
      <p:sp>
        <p:nvSpPr>
          <p:cNvPr id="6" name="Text Box 9"/>
          <p:cNvSpPr txBox="1">
            <a:spLocks noChangeArrowheads="1"/>
          </p:cNvSpPr>
          <p:nvPr/>
        </p:nvSpPr>
        <p:spPr bwMode="auto">
          <a:xfrm>
            <a:off x="750888" y="1905000"/>
            <a:ext cx="4800600" cy="396875"/>
          </a:xfrm>
          <a:prstGeom prst="rect">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a:solidFill>
                  <a:schemeClr val="accent2"/>
                </a:solidFill>
              </a:rPr>
              <a:t>Une épidémie silencieuse et grave</a:t>
            </a:r>
            <a:endParaRPr lang="fr-FR" sz="2000">
              <a:solidFill>
                <a:schemeClr val="accent2"/>
              </a:solidFill>
            </a:endParaRPr>
          </a:p>
        </p:txBody>
      </p:sp>
      <p:sp>
        <p:nvSpPr>
          <p:cNvPr id="7" name="Text Box 10"/>
          <p:cNvSpPr txBox="1">
            <a:spLocks noChangeArrowheads="1"/>
          </p:cNvSpPr>
          <p:nvPr/>
        </p:nvSpPr>
        <p:spPr bwMode="auto">
          <a:xfrm>
            <a:off x="246063" y="6580188"/>
            <a:ext cx="277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1"/>
                </a:solidFill>
                <a:latin typeface="Arial Narrow" pitchFamily="34" charset="0"/>
              </a:rPr>
              <a:t>17</a:t>
            </a:r>
          </a:p>
        </p:txBody>
      </p:sp>
    </p:spTree>
    <p:extLst>
      <p:ext uri="{BB962C8B-B14F-4D97-AF65-F5344CB8AC3E}">
        <p14:creationId xmlns:p14="http://schemas.microsoft.com/office/powerpoint/2010/main" val="282250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55650" y="155575"/>
            <a:ext cx="4752975" cy="396875"/>
          </a:xfrm>
          <a:prstGeom prst="rect">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SzPts val="1800"/>
              <a:buFont typeface="Arial" charset="0"/>
              <a:buNone/>
            </a:pPr>
            <a:r>
              <a:rPr lang="fr-FR" sz="2000" b="1">
                <a:solidFill>
                  <a:schemeClr val="accent2"/>
                </a:solidFill>
              </a:rPr>
              <a:t>Données cliniques et biologiques</a:t>
            </a:r>
            <a:endParaRPr lang="fr-FR" sz="2000" b="1" baseline="30000">
              <a:solidFill>
                <a:schemeClr val="accent2"/>
              </a:solidFill>
            </a:endParaRPr>
          </a:p>
        </p:txBody>
      </p:sp>
      <p:sp>
        <p:nvSpPr>
          <p:cNvPr id="3" name="Text Box 9"/>
          <p:cNvSpPr txBox="1">
            <a:spLocks noChangeArrowheads="1"/>
          </p:cNvSpPr>
          <p:nvPr/>
        </p:nvSpPr>
        <p:spPr bwMode="auto">
          <a:xfrm>
            <a:off x="246063" y="6580188"/>
            <a:ext cx="277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1"/>
                </a:solidFill>
                <a:latin typeface="Arial Narrow" pitchFamily="34" charset="0"/>
              </a:rPr>
              <a:t>21</a:t>
            </a:r>
          </a:p>
        </p:txBody>
      </p:sp>
      <p:sp>
        <p:nvSpPr>
          <p:cNvPr id="4" name="Text Box 10"/>
          <p:cNvSpPr txBox="1">
            <a:spLocks noChangeArrowheads="1"/>
          </p:cNvSpPr>
          <p:nvPr/>
        </p:nvSpPr>
        <p:spPr bwMode="auto">
          <a:xfrm>
            <a:off x="1016000" y="614363"/>
            <a:ext cx="8128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6700" eaLnBrk="0" hangingPunct="0">
              <a:tabLst>
                <a:tab pos="92075" algn="l"/>
                <a:tab pos="628650" algn="l"/>
              </a:tabLst>
              <a:defRPr>
                <a:solidFill>
                  <a:schemeClr val="tx1"/>
                </a:solidFill>
                <a:latin typeface="Arial" charset="0"/>
              </a:defRPr>
            </a:lvl1pPr>
            <a:lvl2pPr marL="742950" indent="-285750" defTabSz="266700" eaLnBrk="0" hangingPunct="0">
              <a:tabLst>
                <a:tab pos="92075" algn="l"/>
                <a:tab pos="628650" algn="l"/>
              </a:tabLst>
              <a:defRPr>
                <a:solidFill>
                  <a:schemeClr val="tx1"/>
                </a:solidFill>
                <a:latin typeface="Arial" charset="0"/>
              </a:defRPr>
            </a:lvl2pPr>
            <a:lvl3pPr marL="1143000" indent="-228600" defTabSz="266700" eaLnBrk="0" hangingPunct="0">
              <a:tabLst>
                <a:tab pos="92075" algn="l"/>
                <a:tab pos="628650" algn="l"/>
              </a:tabLst>
              <a:defRPr>
                <a:solidFill>
                  <a:schemeClr val="tx1"/>
                </a:solidFill>
                <a:latin typeface="Arial" charset="0"/>
              </a:defRPr>
            </a:lvl3pPr>
            <a:lvl4pPr marL="1600200" indent="-228600" defTabSz="266700" eaLnBrk="0" hangingPunct="0">
              <a:tabLst>
                <a:tab pos="92075" algn="l"/>
                <a:tab pos="628650" algn="l"/>
              </a:tabLst>
              <a:defRPr>
                <a:solidFill>
                  <a:schemeClr val="tx1"/>
                </a:solidFill>
                <a:latin typeface="Arial" charset="0"/>
              </a:defRPr>
            </a:lvl4pPr>
            <a:lvl5pPr marL="2057400" indent="-228600" defTabSz="266700" eaLnBrk="0" hangingPunct="0">
              <a:tabLst>
                <a:tab pos="92075" algn="l"/>
                <a:tab pos="628650" algn="l"/>
              </a:tabLst>
              <a:defRPr>
                <a:solidFill>
                  <a:schemeClr val="tx1"/>
                </a:solidFill>
                <a:latin typeface="Arial" charset="0"/>
              </a:defRPr>
            </a:lvl5pPr>
            <a:lvl6pPr marL="2514600" indent="-228600" defTabSz="266700" eaLnBrk="0" fontAlgn="base" hangingPunct="0">
              <a:spcBef>
                <a:spcPct val="0"/>
              </a:spcBef>
              <a:spcAft>
                <a:spcPct val="0"/>
              </a:spcAft>
              <a:tabLst>
                <a:tab pos="92075" algn="l"/>
                <a:tab pos="628650" algn="l"/>
              </a:tabLst>
              <a:defRPr>
                <a:solidFill>
                  <a:schemeClr val="tx1"/>
                </a:solidFill>
                <a:latin typeface="Arial" charset="0"/>
              </a:defRPr>
            </a:lvl6pPr>
            <a:lvl7pPr marL="2971800" indent="-228600" defTabSz="266700" eaLnBrk="0" fontAlgn="base" hangingPunct="0">
              <a:spcBef>
                <a:spcPct val="0"/>
              </a:spcBef>
              <a:spcAft>
                <a:spcPct val="0"/>
              </a:spcAft>
              <a:tabLst>
                <a:tab pos="92075" algn="l"/>
                <a:tab pos="628650" algn="l"/>
              </a:tabLst>
              <a:defRPr>
                <a:solidFill>
                  <a:schemeClr val="tx1"/>
                </a:solidFill>
                <a:latin typeface="Arial" charset="0"/>
              </a:defRPr>
            </a:lvl7pPr>
            <a:lvl8pPr marL="3429000" indent="-228600" defTabSz="266700" eaLnBrk="0" fontAlgn="base" hangingPunct="0">
              <a:spcBef>
                <a:spcPct val="0"/>
              </a:spcBef>
              <a:spcAft>
                <a:spcPct val="0"/>
              </a:spcAft>
              <a:tabLst>
                <a:tab pos="92075" algn="l"/>
                <a:tab pos="628650" algn="l"/>
              </a:tabLst>
              <a:defRPr>
                <a:solidFill>
                  <a:schemeClr val="tx1"/>
                </a:solidFill>
                <a:latin typeface="Arial" charset="0"/>
              </a:defRPr>
            </a:lvl8pPr>
            <a:lvl9pPr marL="3886200" indent="-228600" defTabSz="266700" eaLnBrk="0" fontAlgn="base" hangingPunct="0">
              <a:spcBef>
                <a:spcPct val="0"/>
              </a:spcBef>
              <a:spcAft>
                <a:spcPct val="0"/>
              </a:spcAft>
              <a:tabLst>
                <a:tab pos="92075" algn="l"/>
                <a:tab pos="628650" algn="l"/>
              </a:tabLst>
              <a:defRPr>
                <a:solidFill>
                  <a:schemeClr val="tx1"/>
                </a:solidFill>
                <a:latin typeface="Arial" charset="0"/>
              </a:defRPr>
            </a:lvl9pPr>
          </a:lstStyle>
          <a:p>
            <a:pPr eaLnBrk="1" hangingPunct="1">
              <a:buClr>
                <a:srgbClr val="339966"/>
              </a:buClr>
            </a:pPr>
            <a:r>
              <a:rPr lang="fr-FR" sz="1300" dirty="0">
                <a:solidFill>
                  <a:schemeClr val="accent2"/>
                </a:solidFill>
              </a:rPr>
              <a:t>Devant un tableau clinique évocateur d’ostéoporose, la démarche diagnostic comporte d’abord la recherche par l’interrogatoire et l’examen clinique de facteurs de risque d’ostéoporose ou de ses complications </a:t>
            </a:r>
            <a:r>
              <a:rPr lang="fr-FR" sz="1300" baseline="30000" dirty="0">
                <a:solidFill>
                  <a:schemeClr val="accent2"/>
                </a:solidFill>
              </a:rPr>
              <a:t>1</a:t>
            </a:r>
          </a:p>
          <a:p>
            <a:pPr eaLnBrk="1" hangingPunct="1">
              <a:buClr>
                <a:srgbClr val="339966"/>
              </a:buClr>
            </a:pPr>
            <a:r>
              <a:rPr lang="fr-FR" sz="1400" b="1" dirty="0">
                <a:solidFill>
                  <a:srgbClr val="FF99CB"/>
                </a:solidFill>
              </a:rPr>
              <a:t> </a:t>
            </a:r>
          </a:p>
          <a:p>
            <a:pPr eaLnBrk="1" hangingPunct="1">
              <a:buClr>
                <a:srgbClr val="339966"/>
              </a:buClr>
              <a:buFontTx/>
              <a:buChar char="•"/>
            </a:pPr>
            <a:r>
              <a:rPr lang="fr-FR" b="1" dirty="0">
                <a:solidFill>
                  <a:srgbClr val="FF99CB"/>
                </a:solidFill>
              </a:rPr>
              <a:t> </a:t>
            </a:r>
            <a:r>
              <a:rPr lang="fr-FR" b="1" dirty="0">
                <a:solidFill>
                  <a:schemeClr val="accent2"/>
                </a:solidFill>
              </a:rPr>
              <a:t>L’interrogatoire permet d’évaluer les facteurs de risques :</a:t>
            </a:r>
          </a:p>
          <a:p>
            <a:pPr eaLnBrk="1" hangingPunct="1"/>
            <a:r>
              <a:rPr lang="fr-FR" sz="1500" dirty="0">
                <a:solidFill>
                  <a:schemeClr val="bg1"/>
                </a:solidFill>
              </a:rPr>
              <a:t>  </a:t>
            </a:r>
            <a:endParaRPr lang="fr-FR" sz="1600" baseline="30000" dirty="0">
              <a:solidFill>
                <a:schemeClr val="bg1"/>
              </a:solidFill>
            </a:endParaRPr>
          </a:p>
          <a:p>
            <a:pPr eaLnBrk="1" hangingPunct="1"/>
            <a:r>
              <a:rPr lang="fr-FR" sz="1600" baseline="30000" dirty="0">
                <a:solidFill>
                  <a:schemeClr val="bg1"/>
                </a:solidFill>
              </a:rPr>
              <a:t>   l</a:t>
            </a:r>
            <a:r>
              <a:rPr lang="fr-FR" sz="1600" dirty="0">
                <a:solidFill>
                  <a:schemeClr val="bg1"/>
                </a:solidFill>
              </a:rPr>
              <a:t> la corticothérapie</a:t>
            </a:r>
            <a:endParaRPr lang="fr-FR" sz="1600" baseline="30000" dirty="0">
              <a:solidFill>
                <a:schemeClr val="accent2"/>
              </a:solidFill>
            </a:endParaRPr>
          </a:p>
          <a:p>
            <a:pPr eaLnBrk="1" hangingPunct="1"/>
            <a:endParaRPr lang="fr-FR" sz="1400" dirty="0">
              <a:solidFill>
                <a:schemeClr val="accent2"/>
              </a:solidFill>
            </a:endParaRPr>
          </a:p>
          <a:p>
            <a:pPr eaLnBrk="1" hangingPunct="1">
              <a:buClr>
                <a:srgbClr val="339966"/>
              </a:buClr>
              <a:buFontTx/>
              <a:buChar char="•"/>
            </a:pPr>
            <a:r>
              <a:rPr lang="fr-FR" sz="1700" b="1" dirty="0">
                <a:solidFill>
                  <a:srgbClr val="FF99CB"/>
                </a:solidFill>
              </a:rPr>
              <a:t> </a:t>
            </a:r>
            <a:r>
              <a:rPr lang="fr-FR" b="1" dirty="0">
                <a:solidFill>
                  <a:schemeClr val="accent2"/>
                </a:solidFill>
              </a:rPr>
              <a:t>L’examen clinique</a:t>
            </a:r>
            <a:r>
              <a:rPr lang="fr-FR" sz="1500" dirty="0">
                <a:solidFill>
                  <a:schemeClr val="bg1"/>
                </a:solidFill>
              </a:rPr>
              <a:t> </a:t>
            </a:r>
            <a:r>
              <a:rPr lang="fr-FR" sz="1600" dirty="0">
                <a:solidFill>
                  <a:schemeClr val="accent2"/>
                </a:solidFill>
              </a:rPr>
              <a:t>recherche une</a:t>
            </a:r>
            <a:r>
              <a:rPr lang="fr-FR" sz="1600" dirty="0">
                <a:solidFill>
                  <a:schemeClr val="bg1"/>
                </a:solidFill>
              </a:rPr>
              <a:t> </a:t>
            </a:r>
            <a:r>
              <a:rPr lang="fr-FR" sz="1600" b="1" dirty="0">
                <a:solidFill>
                  <a:srgbClr val="339966"/>
                </a:solidFill>
              </a:rPr>
              <a:t>perte de taille</a:t>
            </a:r>
            <a:r>
              <a:rPr lang="fr-FR" sz="1600" dirty="0">
                <a:solidFill>
                  <a:schemeClr val="accent2"/>
                </a:solidFill>
              </a:rPr>
              <a:t>, des</a:t>
            </a:r>
            <a:r>
              <a:rPr lang="fr-FR" sz="1600" dirty="0">
                <a:solidFill>
                  <a:schemeClr val="bg1"/>
                </a:solidFill>
              </a:rPr>
              <a:t> </a:t>
            </a:r>
            <a:r>
              <a:rPr lang="fr-FR" sz="1600" b="1" dirty="0">
                <a:solidFill>
                  <a:srgbClr val="339966"/>
                </a:solidFill>
              </a:rPr>
              <a:t>douleurs</a:t>
            </a:r>
            <a:r>
              <a:rPr lang="fr-FR" sz="1600" dirty="0">
                <a:solidFill>
                  <a:schemeClr val="bg1"/>
                </a:solidFill>
              </a:rPr>
              <a:t> </a:t>
            </a:r>
            <a:r>
              <a:rPr lang="fr-FR" sz="1600" dirty="0">
                <a:solidFill>
                  <a:schemeClr val="accent2"/>
                </a:solidFill>
              </a:rPr>
              <a:t>vertébrales et </a:t>
            </a:r>
          </a:p>
          <a:p>
            <a:pPr eaLnBrk="1" hangingPunct="1"/>
            <a:r>
              <a:rPr lang="fr-FR" sz="1600" dirty="0">
                <a:solidFill>
                  <a:schemeClr val="accent2"/>
                </a:solidFill>
              </a:rPr>
              <a:t>  des</a:t>
            </a:r>
            <a:r>
              <a:rPr lang="fr-FR" sz="1600" dirty="0">
                <a:solidFill>
                  <a:schemeClr val="bg1"/>
                </a:solidFill>
              </a:rPr>
              <a:t> </a:t>
            </a:r>
            <a:r>
              <a:rPr lang="fr-FR" sz="1600" b="1" dirty="0">
                <a:solidFill>
                  <a:srgbClr val="339966"/>
                </a:solidFill>
              </a:rPr>
              <a:t>déformations</a:t>
            </a:r>
            <a:r>
              <a:rPr lang="fr-FR" sz="1600" dirty="0">
                <a:solidFill>
                  <a:schemeClr val="bg1"/>
                </a:solidFill>
              </a:rPr>
              <a:t> </a:t>
            </a:r>
            <a:r>
              <a:rPr lang="fr-FR" sz="1600" dirty="0">
                <a:solidFill>
                  <a:schemeClr val="accent2"/>
                </a:solidFill>
              </a:rPr>
              <a:t>du rachis</a:t>
            </a:r>
            <a:r>
              <a:rPr lang="fr-FR" sz="1500" dirty="0">
                <a:solidFill>
                  <a:schemeClr val="accent2"/>
                </a:solidFill>
              </a:rPr>
              <a:t> </a:t>
            </a:r>
            <a:r>
              <a:rPr lang="fr-FR" sz="1500" baseline="30000" dirty="0">
                <a:solidFill>
                  <a:schemeClr val="accent2"/>
                </a:solidFill>
              </a:rPr>
              <a:t>2</a:t>
            </a:r>
          </a:p>
          <a:p>
            <a:pPr eaLnBrk="1" hangingPunct="1">
              <a:buFontTx/>
              <a:buChar char="•"/>
            </a:pPr>
            <a:endParaRPr lang="fr-FR" sz="1400" dirty="0">
              <a:solidFill>
                <a:schemeClr val="accent2"/>
              </a:solidFill>
            </a:endParaRPr>
          </a:p>
          <a:p>
            <a:pPr eaLnBrk="1" hangingPunct="1">
              <a:buClr>
                <a:srgbClr val="339966"/>
              </a:buClr>
              <a:buFontTx/>
              <a:buChar char="•"/>
            </a:pPr>
            <a:r>
              <a:rPr lang="fr-FR" b="1" dirty="0">
                <a:solidFill>
                  <a:srgbClr val="FF99CB"/>
                </a:solidFill>
              </a:rPr>
              <a:t> </a:t>
            </a:r>
            <a:r>
              <a:rPr lang="fr-FR" b="1" dirty="0">
                <a:solidFill>
                  <a:schemeClr val="accent2"/>
                </a:solidFill>
              </a:rPr>
              <a:t>Le bilan biologique : indispensable avant tout traitement pour rechercher une ostéoporose secondaire </a:t>
            </a:r>
          </a:p>
          <a:p>
            <a:pPr eaLnBrk="1" hangingPunct="1">
              <a:buClr>
                <a:srgbClr val="339966"/>
              </a:buClr>
            </a:pPr>
            <a:endParaRPr lang="fr-FR" b="1" dirty="0">
              <a:solidFill>
                <a:schemeClr val="accent2"/>
              </a:solidFill>
            </a:endParaRPr>
          </a:p>
          <a:p>
            <a:pPr eaLnBrk="1" hangingPunct="1">
              <a:buClr>
                <a:srgbClr val="339966"/>
              </a:buClr>
              <a:buFontTx/>
              <a:buChar char="•"/>
            </a:pPr>
            <a:r>
              <a:rPr lang="fr-FR" b="1" dirty="0">
                <a:solidFill>
                  <a:schemeClr val="accent2"/>
                </a:solidFill>
              </a:rPr>
              <a:t> Ou rechercher une ostéomalacie associée par déficit en vitamine D </a:t>
            </a:r>
          </a:p>
          <a:p>
            <a:pPr eaLnBrk="1" hangingPunct="1">
              <a:buClr>
                <a:srgbClr val="339966"/>
              </a:buClr>
            </a:pPr>
            <a:r>
              <a:rPr lang="fr-FR" b="1" dirty="0">
                <a:solidFill>
                  <a:schemeClr val="accent2"/>
                </a:solidFill>
              </a:rPr>
              <a:t>  avec une éventuelle hyper parathyroïde secondaire</a:t>
            </a:r>
            <a:endParaRPr lang="fr-FR" sz="1600" b="1" baseline="30000" dirty="0">
              <a:solidFill>
                <a:schemeClr val="accent2"/>
              </a:solidFill>
            </a:endParaRPr>
          </a:p>
          <a:p>
            <a:pPr eaLnBrk="1" hangingPunct="1">
              <a:buClr>
                <a:srgbClr val="339966"/>
              </a:buClr>
            </a:pPr>
            <a:endParaRPr lang="fr-FR" sz="1600" baseline="30000" dirty="0">
              <a:solidFill>
                <a:schemeClr val="accent2"/>
              </a:solidFill>
            </a:endParaRPr>
          </a:p>
        </p:txBody>
      </p:sp>
      <p:sp>
        <p:nvSpPr>
          <p:cNvPr id="5" name="Text Box 11"/>
          <p:cNvSpPr txBox="1">
            <a:spLocks noChangeArrowheads="1"/>
          </p:cNvSpPr>
          <p:nvPr/>
        </p:nvSpPr>
        <p:spPr bwMode="auto">
          <a:xfrm>
            <a:off x="890588" y="6165850"/>
            <a:ext cx="77771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a:solidFill>
                  <a:schemeClr val="bg2"/>
                </a:solidFill>
                <a:latin typeface="Arial Narrow" pitchFamily="34" charset="0"/>
              </a:rPr>
              <a:t>1. HAS - Prévention, diagnostic et traitement de l’ostéoporose. Note de synthèse. Juillet 2006.</a:t>
            </a:r>
            <a:r>
              <a:rPr lang="fr-FR" sz="800">
                <a:latin typeface="Arial Narrow" pitchFamily="34" charset="0"/>
              </a:rPr>
              <a:t> </a:t>
            </a:r>
          </a:p>
          <a:p>
            <a:pPr eaLnBrk="1" hangingPunct="1"/>
            <a:r>
              <a:rPr lang="fr-FR" sz="800">
                <a:solidFill>
                  <a:schemeClr val="bg2"/>
                </a:solidFill>
                <a:latin typeface="Arial Narrow" pitchFamily="34" charset="0"/>
              </a:rPr>
              <a:t>2. Fontana A, Delmas PD. L’ostéoporose : épidémiologie, clinique et approches thérapeutiques. Médecine/Sciences 2001; 17 : 1297- 305.</a:t>
            </a:r>
          </a:p>
          <a:p>
            <a:pPr eaLnBrk="1" hangingPunct="1"/>
            <a:r>
              <a:rPr lang="fr-FR" sz="800">
                <a:solidFill>
                  <a:schemeClr val="bg2"/>
                </a:solidFill>
                <a:latin typeface="Arial Narrow" pitchFamily="34" charset="0"/>
              </a:rPr>
              <a:t>3. Rapport au nom d’un groupe de travail et de la Commission II (Thérapeutique-Médicament et Pharmacologie-Toxicologie) sur les Méthodes de mesure de la densité minérale osseuse (DMO) </a:t>
            </a:r>
          </a:p>
          <a:p>
            <a:pPr eaLnBrk="1" hangingPunct="1"/>
            <a:r>
              <a:rPr lang="fr-FR" sz="800">
                <a:solidFill>
                  <a:schemeClr val="bg2"/>
                </a:solidFill>
                <a:latin typeface="Arial Narrow" pitchFamily="34" charset="0"/>
              </a:rPr>
              <a:t>et examens biologiques dans la prise en charge de l’ostéoporose. Claude DREUX et Charles Joël MENKES. Académie Nationale de Médecine. 27 juin 2006. </a:t>
            </a:r>
          </a:p>
          <a:p>
            <a:pPr eaLnBrk="1" hangingPunct="1"/>
            <a:r>
              <a:rPr lang="fr-FR" sz="800">
                <a:solidFill>
                  <a:schemeClr val="bg2"/>
                </a:solidFill>
                <a:latin typeface="Arial Narrow" pitchFamily="34" charset="0"/>
              </a:rPr>
              <a:t>4. Traitement médicamenteux de l’ostéoporose post-ménopausique. Agence Française de Sécurité Sanitaire des Produits de Santé. Actualisation 2006. Argumentaire. Janvier 2006</a:t>
            </a:r>
          </a:p>
        </p:txBody>
      </p:sp>
    </p:spTree>
    <p:extLst>
      <p:ext uri="{BB962C8B-B14F-4D97-AF65-F5344CB8AC3E}">
        <p14:creationId xmlns:p14="http://schemas.microsoft.com/office/powerpoint/2010/main" val="302219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Les facteurs de risques</a:t>
            </a:r>
            <a:endParaRPr lang="fr-FR"/>
          </a:p>
        </p:txBody>
      </p:sp>
      <p:sp>
        <p:nvSpPr>
          <p:cNvPr id="3" name="Espace réservé du contenu 2"/>
          <p:cNvSpPr txBox="1">
            <a:spLocks/>
          </p:cNvSpPr>
          <p:nvPr/>
        </p:nvSpPr>
        <p:spPr>
          <a:xfrm>
            <a:off x="457200" y="1935163"/>
            <a:ext cx="8229600" cy="4389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rgbClr val="C00000"/>
                </a:solidFill>
              </a:rPr>
              <a:t>Antécédents personnels et familiaux d’ostéoporose     (</a:t>
            </a:r>
            <a:r>
              <a:rPr lang="fr-FR" dirty="0" err="1" smtClean="0">
                <a:solidFill>
                  <a:srgbClr val="C00000"/>
                </a:solidFill>
              </a:rPr>
              <a:t>Pouteau</a:t>
            </a:r>
            <a:r>
              <a:rPr lang="fr-FR" dirty="0" smtClean="0">
                <a:solidFill>
                  <a:srgbClr val="C00000"/>
                </a:solidFill>
              </a:rPr>
              <a:t>-Colles, vertèbres, col fémoral)</a:t>
            </a:r>
          </a:p>
          <a:p>
            <a:r>
              <a:rPr lang="fr-FR" sz="2000" dirty="0" smtClean="0"/>
              <a:t>Corticothérapie au long cours  &gt; 7,5 mg/j  &gt; 3 mois</a:t>
            </a:r>
          </a:p>
          <a:p>
            <a:r>
              <a:rPr lang="fr-FR" sz="2000" dirty="0" smtClean="0"/>
              <a:t>Alcool, tabac</a:t>
            </a:r>
          </a:p>
          <a:p>
            <a:r>
              <a:rPr lang="fr-FR" sz="2000" dirty="0" err="1" smtClean="0"/>
              <a:t>Dysthyroïdie</a:t>
            </a:r>
            <a:r>
              <a:rPr lang="fr-FR" sz="2000" dirty="0" smtClean="0"/>
              <a:t>                  - </a:t>
            </a:r>
            <a:r>
              <a:rPr lang="fr-FR" sz="2000" dirty="0" err="1" smtClean="0"/>
              <a:t>hyperparathyroidie</a:t>
            </a:r>
            <a:endParaRPr lang="fr-FR" sz="2000" dirty="0" smtClean="0"/>
          </a:p>
          <a:p>
            <a:r>
              <a:rPr lang="fr-FR" sz="2000" dirty="0" smtClean="0"/>
              <a:t>Hypogonadisme chez l’homme</a:t>
            </a:r>
          </a:p>
          <a:p>
            <a:r>
              <a:rPr lang="fr-FR" sz="2000" dirty="0" err="1" smtClean="0"/>
              <a:t>Mènopose</a:t>
            </a:r>
            <a:r>
              <a:rPr lang="fr-FR" sz="2000" dirty="0" smtClean="0"/>
              <a:t> précoce  &lt; 40 ans</a:t>
            </a:r>
          </a:p>
          <a:p>
            <a:r>
              <a:rPr lang="fr-FR" sz="2000" dirty="0" smtClean="0"/>
              <a:t>Traitements néo du </a:t>
            </a:r>
            <a:r>
              <a:rPr lang="fr-FR" sz="2000" dirty="0" smtClean="0">
                <a:solidFill>
                  <a:srgbClr val="FF0000"/>
                </a:solidFill>
              </a:rPr>
              <a:t>sein</a:t>
            </a:r>
            <a:r>
              <a:rPr lang="fr-FR" sz="2000" dirty="0" smtClean="0"/>
              <a:t> ( </a:t>
            </a:r>
            <a:r>
              <a:rPr lang="fr-FR" sz="2000" dirty="0" err="1" smtClean="0"/>
              <a:t>Aromatase</a:t>
            </a:r>
            <a:r>
              <a:rPr lang="fr-FR" sz="2000" dirty="0" smtClean="0"/>
              <a:t>) et de la prostate</a:t>
            </a:r>
          </a:p>
          <a:p>
            <a:r>
              <a:rPr lang="fr-FR" sz="2000" dirty="0" smtClean="0"/>
              <a:t>IMC bas </a:t>
            </a:r>
          </a:p>
          <a:p>
            <a:r>
              <a:rPr lang="fr-FR" sz="2000" dirty="0" smtClean="0"/>
              <a:t>Polyarthrite rhumatoïde                             et autres - - - </a:t>
            </a:r>
            <a:endParaRPr lang="fr-FR" sz="2000" dirty="0"/>
          </a:p>
        </p:txBody>
      </p:sp>
    </p:spTree>
    <p:extLst>
      <p:ext uri="{BB962C8B-B14F-4D97-AF65-F5344CB8AC3E}">
        <p14:creationId xmlns:p14="http://schemas.microsoft.com/office/powerpoint/2010/main" val="17636363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TotalTime>
  <Words>1467</Words>
  <Application>Microsoft Office PowerPoint</Application>
  <PresentationFormat>Affichage à l'écran (4:3)</PresentationFormat>
  <Paragraphs>251</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Débit</vt:lpstr>
      <vt:lpstr>OSTÉOPOROSE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Ostéoporose masculine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choix thérapeutiques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OSTÉOPOROSE</dc:title>
  <dc:creator>utilisateur</dc:creator>
  <cp:lastModifiedBy>utilisateur</cp:lastModifiedBy>
  <cp:revision>15</cp:revision>
  <dcterms:created xsi:type="dcterms:W3CDTF">2013-01-08T15:47:50Z</dcterms:created>
  <dcterms:modified xsi:type="dcterms:W3CDTF">2013-01-15T15:58:22Z</dcterms:modified>
</cp:coreProperties>
</file>