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44"/>
  </p:notesMasterIdLst>
  <p:handoutMasterIdLst>
    <p:handoutMasterId r:id="rId45"/>
  </p:handoutMasterIdLst>
  <p:sldIdLst>
    <p:sldId id="282" r:id="rId5"/>
    <p:sldId id="283" r:id="rId6"/>
    <p:sldId id="284" r:id="rId7"/>
    <p:sldId id="287" r:id="rId8"/>
    <p:sldId id="289" r:id="rId9"/>
    <p:sldId id="288" r:id="rId10"/>
    <p:sldId id="291" r:id="rId11"/>
    <p:sldId id="293" r:id="rId12"/>
    <p:sldId id="292" r:id="rId13"/>
    <p:sldId id="294" r:id="rId14"/>
    <p:sldId id="295" r:id="rId15"/>
    <p:sldId id="297" r:id="rId16"/>
    <p:sldId id="298" r:id="rId17"/>
    <p:sldId id="285" r:id="rId18"/>
    <p:sldId id="301" r:id="rId19"/>
    <p:sldId id="303" r:id="rId20"/>
    <p:sldId id="290" r:id="rId21"/>
    <p:sldId id="296" r:id="rId22"/>
    <p:sldId id="300" r:id="rId23"/>
    <p:sldId id="302" r:id="rId24"/>
    <p:sldId id="304" r:id="rId25"/>
    <p:sldId id="305" r:id="rId26"/>
    <p:sldId id="306" r:id="rId27"/>
    <p:sldId id="307" r:id="rId28"/>
    <p:sldId id="308" r:id="rId29"/>
    <p:sldId id="319" r:id="rId30"/>
    <p:sldId id="310" r:id="rId31"/>
    <p:sldId id="311" r:id="rId32"/>
    <p:sldId id="309" r:id="rId33"/>
    <p:sldId id="313" r:id="rId34"/>
    <p:sldId id="314" r:id="rId35"/>
    <p:sldId id="312" r:id="rId36"/>
    <p:sldId id="315" r:id="rId37"/>
    <p:sldId id="317" r:id="rId38"/>
    <p:sldId id="316" r:id="rId39"/>
    <p:sldId id="318" r:id="rId40"/>
    <p:sldId id="321" r:id="rId41"/>
    <p:sldId id="320" r:id="rId42"/>
    <p:sldId id="322" r:id="rId43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514777-A87A-42C5-9C1F-BCC6826CDBDA}" v="300" dt="2022-04-06T16:14:51.8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98" autoAdjust="0"/>
    <p:restoredTop sz="94619" autoAdjust="0"/>
  </p:normalViewPr>
  <p:slideViewPr>
    <p:cSldViewPr snapToGrid="0">
      <p:cViewPr varScale="1">
        <p:scale>
          <a:sx n="72" d="100"/>
          <a:sy n="72" d="100"/>
        </p:scale>
        <p:origin x="58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CD3BB9-0D4D-4748-ABF3-77BFF1947BE2}" type="datetimeFigureOut">
              <a:rPr lang="fr-FR" smtClean="0"/>
              <a:t>06/04/2022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3F15E8-F35D-476D-A695-C1B9CEA5F8A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74951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noProof="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467AD-7F81-48DE-B6C0-EAB321623DC2}" type="datetimeFigureOut">
              <a:rPr lang="fr-FR" noProof="0" smtClean="0"/>
              <a:t>06/04/2022</a:t>
            </a:fld>
            <a:endParaRPr lang="fr-FR" noProof="0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noProof="0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noProof="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40B43-AE39-4DEA-BFF0-5E9073A3D90A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007148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0B43-AE39-4DEA-BFF0-5E9073A3D90A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2435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0B43-AE39-4DEA-BFF0-5E9073A3D90A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7521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440B43-AE39-4DEA-BFF0-5E9073A3D90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718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fr-FR" noProof="0"/>
              <a:t>Modifiez le style des sous-titres du masque</a:t>
            </a:r>
            <a:endParaRPr lang="fr-FR" noProof="0" dirty="0"/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353323-28E7-441D-BF57-BF4B482187AC}" type="datetime1">
              <a:rPr lang="fr-FR" noProof="0" smtClean="0"/>
              <a:t>06/04/2022</a:t>
            </a:fld>
            <a:endParaRPr lang="fr-FR" noProof="0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679133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vertical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9D23B23-5255-4E3C-B99D-C0C2B50BED0F}" type="datetime1">
              <a:rPr lang="fr-FR" noProof="0" smtClean="0"/>
              <a:t>06/04/2022</a:t>
            </a:fld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773977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vertical 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rtlCol="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rtlCol="0" anchor="t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 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Espace réservé de la date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DA5D7C6-20EE-41BB-A916-0525658ED5ED}" type="datetime1">
              <a:rPr lang="fr-FR" noProof="0" smtClean="0"/>
              <a:t>06/04/2022</a:t>
            </a:fld>
            <a:endParaRPr lang="fr-FR" noProof="0" dirty="0"/>
          </a:p>
        </p:txBody>
      </p: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063680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5B1FEFF-D6DC-4D45-A59D-87E8015C4941}" type="datetime1">
              <a:rPr lang="fr-FR" noProof="0" smtClean="0"/>
              <a:t>06/04/2022</a:t>
            </a:fld>
            <a:endParaRPr lang="fr-FR" noProof="0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065116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rtlCol="0"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70185CC-DD76-46E1-9DCA-001B7EE29B6A}" type="datetime1">
              <a:rPr lang="fr-FR" noProof="0" smtClean="0"/>
              <a:t>06/04/2022</a:t>
            </a:fld>
            <a:endParaRPr lang="fr-FR" noProof="0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919386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 rtlCol="0">
            <a:normAutofit/>
          </a:bodyPr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 rtlCol="0">
            <a:normAutofit/>
          </a:bodyPr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C5FDB00-989E-4B07-AAFC-E9C54549F3CB}" type="datetime1">
              <a:rPr lang="fr-FR" noProof="0" smtClean="0"/>
              <a:t>06/04/2022</a:t>
            </a:fld>
            <a:endParaRPr lang="fr-FR" noProof="0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645993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rtlCol="0"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6416039" y="2250892"/>
            <a:ext cx="5194770" cy="553373"/>
          </a:xfrm>
        </p:spPr>
        <p:txBody>
          <a:bodyPr rtlCol="0"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FAB1720-7E7D-4AF1-A7BE-EADB6CC5E602}" type="datetime1">
              <a:rPr lang="fr-FR" noProof="0" smtClean="0"/>
              <a:t>06/04/2022</a:t>
            </a:fld>
            <a:endParaRPr lang="fr-FR" noProof="0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80717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402383-193C-4E0A-A817-AA60D3E5EE86}" type="datetime1">
              <a:rPr lang="fr-FR" noProof="0" smtClean="0"/>
              <a:t>06/04/2022</a:t>
            </a:fld>
            <a:endParaRPr lang="fr-FR" noProof="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958143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F7F9BF-E5B5-498F-A42F-A9E60956D70A}" type="datetime1">
              <a:rPr lang="fr-FR" noProof="0" smtClean="0"/>
              <a:t>06/04/2022</a:t>
            </a:fld>
            <a:endParaRPr lang="fr-FR" noProof="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647817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rtlCol="0"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767857" y="2836654"/>
            <a:ext cx="3031852" cy="3001392"/>
          </a:xfrm>
        </p:spPr>
        <p:txBody>
          <a:bodyPr rtlCol="0" anchor="t">
            <a:normAutofit/>
          </a:bodyPr>
          <a:lstStyle>
            <a:lvl1pPr marL="0" indent="0" algn="l" rtl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 rtlCol="0"/>
          <a:lstStyle/>
          <a:p>
            <a:pPr rtl="0"/>
            <a:fld id="{89428C6E-25A5-412E-B9F9-865A802E5367}" type="datetime1">
              <a:rPr lang="fr-FR" noProof="0" smtClean="0"/>
              <a:t>06/04/2022</a:t>
            </a:fld>
            <a:endParaRPr lang="fr-FR" noProof="0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fr-FR" noProof="0" smtClean="0"/>
              <a:pPr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928855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’image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rtlCol="0"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D91F1-FD6F-445F-9F3C-9351F59C02AD}" type="datetime1">
              <a:rPr lang="fr-FR" noProof="0" smtClean="0"/>
              <a:t>06/04/2022</a:t>
            </a:fld>
            <a:endParaRPr lang="fr-FR" noProof="0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algn="l" rtl="0"/>
            <a:endParaRPr lang="fr-FR" noProof="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819146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au titre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r-FR" noProof="0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EEFD1605-96AA-4AA9-B06E-17A16FD5C6D9}" type="datetime1">
              <a:rPr lang="fr-FR" noProof="0" smtClean="0"/>
              <a:t>06/04/2022</a:t>
            </a:fld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9789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tmp"/><Relationship Id="rId5" Type="http://schemas.openxmlformats.org/officeDocument/2006/relationships/image" Target="../media/image2.tmp"/><Relationship Id="rId4" Type="http://schemas.openxmlformats.org/officeDocument/2006/relationships/image" Target="../media/image11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3.tmp"/><Relationship Id="rId4" Type="http://schemas.openxmlformats.org/officeDocument/2006/relationships/image" Target="../media/image2.tm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Image 4" descr="Bol d’oranges ">
            <a:extLst>
              <a:ext uri="{FF2B5EF4-FFF2-40B4-BE49-F238E27FC236}">
                <a16:creationId xmlns:a16="http://schemas.microsoft.com/office/drawing/2014/main" id="{46FD3043-02B3-4F91-A2CB-FF01D76F3F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-1"/>
          <a:stretch/>
        </p:blipFill>
        <p:spPr>
          <a:xfrm>
            <a:off x="20" y="10"/>
            <a:ext cx="7537685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7ADAA563-4346-48BD-A0D0-F1DCBD02D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662595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Traitement de l’insuffisance cardiaque CHRONIQUE</a:t>
            </a:r>
          </a:p>
        </p:txBody>
      </p:sp>
    </p:spTree>
    <p:extLst>
      <p:ext uri="{BB962C8B-B14F-4D97-AF65-F5344CB8AC3E}">
        <p14:creationId xmlns:p14="http://schemas.microsoft.com/office/powerpoint/2010/main" val="674873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AA662A-9A86-4573-9447-EE1838087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464035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Diuretiques</a:t>
            </a:r>
            <a:r>
              <a:rPr lang="fr-FR" dirty="0"/>
              <a:t> de l’anse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0811E2-3947-4FB0-B7EE-8267B80A8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049316"/>
            <a:ext cx="11029615" cy="3634486"/>
          </a:xfrm>
        </p:spPr>
        <p:txBody>
          <a:bodyPr/>
          <a:lstStyle/>
          <a:p>
            <a:r>
              <a:rPr lang="fr-FR" dirty="0" err="1"/>
              <a:t>Interêt</a:t>
            </a:r>
            <a:r>
              <a:rPr lang="fr-FR" dirty="0"/>
              <a:t> purement </a:t>
            </a:r>
            <a:r>
              <a:rPr lang="fr-FR" dirty="0" err="1"/>
              <a:t>symptômatiques</a:t>
            </a:r>
            <a:endParaRPr lang="fr-FR" dirty="0"/>
          </a:p>
          <a:p>
            <a:r>
              <a:rPr lang="fr-FR" dirty="0"/>
              <a:t>Ne modifient pas le pronostic de l’insuffisance cardiaque</a:t>
            </a:r>
          </a:p>
          <a:p>
            <a:r>
              <a:rPr lang="fr-FR" dirty="0"/>
              <a:t>Penser a les réduire ou les stopper une fois l’insuffisance cardiaque stabilisée et sous traitement optimisé </a:t>
            </a:r>
          </a:p>
          <a:p>
            <a:r>
              <a:rPr lang="fr-FR" dirty="0"/>
              <a:t>Parfois impossible à stopper</a:t>
            </a:r>
          </a:p>
        </p:txBody>
      </p:sp>
      <p:pic>
        <p:nvPicPr>
          <p:cNvPr id="4" name="Image 3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2460EC6D-3774-4EA4-A19E-4C69644BB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4592" y="615982"/>
            <a:ext cx="766216" cy="76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5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4F9E4FB-6DBE-4DAC-A589-7787EA1EC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149" y="2561660"/>
            <a:ext cx="9881184" cy="269217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5317AE-3D47-40CC-B592-03DE52D90F0E}"/>
              </a:ext>
            </a:extLst>
          </p:cNvPr>
          <p:cNvSpPr txBox="1"/>
          <p:nvPr/>
        </p:nvSpPr>
        <p:spPr>
          <a:xfrm>
            <a:off x="1955409" y="1378634"/>
            <a:ext cx="3764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err="1"/>
              <a:t>HFrEF</a:t>
            </a:r>
            <a:r>
              <a:rPr lang="fr-FR" sz="3600" dirty="0"/>
              <a:t> : en résumé</a:t>
            </a:r>
          </a:p>
        </p:txBody>
      </p:sp>
    </p:spTree>
    <p:extLst>
      <p:ext uri="{BB962C8B-B14F-4D97-AF65-F5344CB8AC3E}">
        <p14:creationId xmlns:p14="http://schemas.microsoft.com/office/powerpoint/2010/main" val="3817374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09ABAA7-03ED-46B0-8C66-BD1121B89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028" y="3899609"/>
            <a:ext cx="4467645" cy="271620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13A083E-5A85-442C-9430-8F49963D0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8027" y="663906"/>
            <a:ext cx="4467645" cy="323570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D9283E7-2B64-437B-B5BB-829AAB43C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930" y="663154"/>
            <a:ext cx="4467644" cy="595266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5BD503F-D200-4CE2-BDC0-FA54CF7E8FE7}"/>
              </a:ext>
            </a:extLst>
          </p:cNvPr>
          <p:cNvSpPr txBox="1"/>
          <p:nvPr/>
        </p:nvSpPr>
        <p:spPr>
          <a:xfrm>
            <a:off x="5210783" y="2829034"/>
            <a:ext cx="19010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Traitements </a:t>
            </a:r>
          </a:p>
          <a:p>
            <a:pPr algn="ctr"/>
            <a:r>
              <a:rPr lang="fr-FR" dirty="0"/>
              <a:t>Complémentaires</a:t>
            </a:r>
          </a:p>
          <a:p>
            <a:pPr algn="ctr"/>
            <a:r>
              <a:rPr lang="fr-FR" dirty="0"/>
              <a:t> ou alternatifs</a:t>
            </a:r>
          </a:p>
        </p:txBody>
      </p:sp>
      <p:pic>
        <p:nvPicPr>
          <p:cNvPr id="11" name="Image 10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1575F582-BE57-4501-85C7-D9366B3DD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1719" y="4750661"/>
            <a:ext cx="766216" cy="76265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BCF3B15-B0C9-4A17-B8A5-870FDEFBFF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9172" y="1502029"/>
            <a:ext cx="951310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2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8A57EF2C-B650-49B1-8D0B-2D43F833A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37" y="618423"/>
            <a:ext cx="5959438" cy="606276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5D8D93C-0929-42B9-B062-B152D314F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854" y="604355"/>
            <a:ext cx="5430871" cy="607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62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2AA4EA3-3EF0-4C63-8B2B-42B939EB7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317" y="620713"/>
            <a:ext cx="8225366" cy="6169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0228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39F52D-6463-4F5F-A09E-B78632998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Traitement des comorbidités comme facteurs de progression de l’insuffisance cardiaque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A8150E3-BFAF-4440-AB7A-8394632D6581}"/>
              </a:ext>
            </a:extLst>
          </p:cNvPr>
          <p:cNvSpPr txBox="1"/>
          <p:nvPr/>
        </p:nvSpPr>
        <p:spPr>
          <a:xfrm>
            <a:off x="942535" y="2461846"/>
            <a:ext cx="499079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ablation de FA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Revascularisation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Supplémentation en fer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Reduction des apports sodés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Activité physique régulière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Contrôler la TA : prêt d’appareils d’automesure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294D494-4797-4291-8405-E27899B16A2D}"/>
              </a:ext>
            </a:extLst>
          </p:cNvPr>
          <p:cNvSpPr txBox="1"/>
          <p:nvPr/>
        </p:nvSpPr>
        <p:spPr>
          <a:xfrm>
            <a:off x="7089913" y="2461846"/>
            <a:ext cx="36872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Reduction de l’alcool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Vaccination anti grippale / COVID</a:t>
            </a:r>
          </a:p>
        </p:txBody>
      </p:sp>
    </p:spTree>
    <p:extLst>
      <p:ext uri="{BB962C8B-B14F-4D97-AF65-F5344CB8AC3E}">
        <p14:creationId xmlns:p14="http://schemas.microsoft.com/office/powerpoint/2010/main" val="3473822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97D0AB1-5A4B-4937-8FCC-9C72F60A4459}"/>
              </a:ext>
            </a:extLst>
          </p:cNvPr>
          <p:cNvSpPr txBox="1"/>
          <p:nvPr/>
        </p:nvSpPr>
        <p:spPr>
          <a:xfrm>
            <a:off x="3048000" y="1862653"/>
            <a:ext cx="6096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b="0" i="0" dirty="0">
                <a:solidFill>
                  <a:srgbClr val="333333"/>
                </a:solidFill>
                <a:effectLst/>
                <a:latin typeface="museo_sans"/>
              </a:rPr>
              <a:t>1 g de sel  = 400mg de sodium</a:t>
            </a:r>
            <a:br>
              <a:rPr lang="fr-FR" b="0" i="0" dirty="0">
                <a:solidFill>
                  <a:srgbClr val="333333"/>
                </a:solidFill>
                <a:effectLst/>
                <a:latin typeface="museo_sans"/>
              </a:rPr>
            </a:br>
            <a:r>
              <a:rPr lang="fr-FR" b="0" i="0" dirty="0">
                <a:solidFill>
                  <a:srgbClr val="333333"/>
                </a:solidFill>
                <a:effectLst/>
                <a:latin typeface="museo_sans"/>
              </a:rPr>
              <a:t>Un régime désodé large tolère 5g de sel par 24 h.</a:t>
            </a:r>
            <a:br>
              <a:rPr lang="fr-FR" b="0" i="0" dirty="0">
                <a:solidFill>
                  <a:srgbClr val="333333"/>
                </a:solidFill>
                <a:effectLst/>
                <a:latin typeface="museo_sans"/>
              </a:rPr>
            </a:br>
            <a:r>
              <a:rPr lang="fr-FR" b="0" i="0" dirty="0">
                <a:solidFill>
                  <a:srgbClr val="333333"/>
                </a:solidFill>
                <a:effectLst/>
                <a:latin typeface="museo_sans"/>
              </a:rPr>
              <a:t>Les recommandations de suppression du sel d’assaisonnement ne suffit pas il faut tenir compte de la teneur en sel des aliments les plus salés.</a:t>
            </a:r>
          </a:p>
          <a:p>
            <a:pPr algn="l"/>
            <a:endParaRPr lang="fr-FR" b="0" i="0" dirty="0">
              <a:solidFill>
                <a:srgbClr val="333333"/>
              </a:solidFill>
              <a:effectLst/>
              <a:latin typeface="museo_sans"/>
            </a:endParaRPr>
          </a:p>
          <a:p>
            <a:pPr algn="l"/>
            <a:r>
              <a:rPr lang="fr-FR" b="0" i="0" dirty="0">
                <a:solidFill>
                  <a:srgbClr val="333333"/>
                </a:solidFill>
                <a:effectLst/>
                <a:latin typeface="museo_sans"/>
              </a:rPr>
              <a:t>Voici quelques équivalences : 1g de sel correspond à 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rgbClr val="333333"/>
                </a:solidFill>
                <a:effectLst/>
                <a:latin typeface="museo_sans"/>
              </a:rPr>
              <a:t>40g de fromage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rgbClr val="333333"/>
                </a:solidFill>
                <a:effectLst/>
                <a:latin typeface="museo_sans"/>
              </a:rPr>
              <a:t>80g de pain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rgbClr val="333333"/>
                </a:solidFill>
                <a:effectLst/>
                <a:latin typeface="museo_sans"/>
              </a:rPr>
              <a:t>50g de jambon blanc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rgbClr val="333333"/>
                </a:solidFill>
                <a:effectLst/>
                <a:latin typeface="museo_sans"/>
              </a:rPr>
              <a:t>6 à 8 huîtres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rgbClr val="333333"/>
                </a:solidFill>
                <a:effectLst/>
                <a:latin typeface="museo_sans"/>
              </a:rPr>
              <a:t>50g de crustacés</a:t>
            </a:r>
          </a:p>
        </p:txBody>
      </p:sp>
    </p:spTree>
    <p:extLst>
      <p:ext uri="{BB962C8B-B14F-4D97-AF65-F5344CB8AC3E}">
        <p14:creationId xmlns:p14="http://schemas.microsoft.com/office/powerpoint/2010/main" val="4098355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E9476A-95ED-4D65-AE30-B57D75A2B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490540"/>
          </a:xfrm>
        </p:spPr>
        <p:txBody>
          <a:bodyPr>
            <a:normAutofit fontScale="90000"/>
          </a:bodyPr>
          <a:lstStyle/>
          <a:p>
            <a:r>
              <a:rPr lang="fr-FR" dirty="0"/>
              <a:t>Les problèmes en ambulatoires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A31AEB-30FB-4C4F-A642-60CC7E1C7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477108"/>
            <a:ext cx="11029615" cy="4892138"/>
          </a:xfrm>
        </p:spPr>
        <p:txBody>
          <a:bodyPr/>
          <a:lstStyle/>
          <a:p>
            <a:pPr>
              <a:buClrTx/>
            </a:pPr>
            <a:r>
              <a:rPr lang="fr-FR" dirty="0"/>
              <a:t>Hypotension symptomatique ou asymptomatique sévère (&lt; 80-90 </a:t>
            </a:r>
            <a:r>
              <a:rPr lang="fr-FR" dirty="0" err="1"/>
              <a:t>mmhg</a:t>
            </a:r>
            <a:r>
              <a:rPr lang="fr-FR" dirty="0"/>
              <a:t>)</a:t>
            </a:r>
          </a:p>
          <a:p>
            <a:pPr lvl="1">
              <a:buClrTx/>
            </a:pPr>
            <a:r>
              <a:rPr lang="fr-FR" dirty="0"/>
              <a:t> </a:t>
            </a:r>
            <a:r>
              <a:rPr lang="fr-FR" dirty="0" err="1"/>
              <a:t>reduction</a:t>
            </a:r>
            <a:r>
              <a:rPr lang="fr-FR" dirty="0"/>
              <a:t> des autres traitement anti HTA / </a:t>
            </a:r>
            <a:r>
              <a:rPr lang="fr-FR" dirty="0" err="1"/>
              <a:t>derivés</a:t>
            </a:r>
            <a:r>
              <a:rPr lang="fr-FR" dirty="0"/>
              <a:t> nitrés </a:t>
            </a:r>
          </a:p>
          <a:p>
            <a:pPr lvl="1">
              <a:buClrTx/>
            </a:pPr>
            <a:r>
              <a:rPr lang="fr-FR" dirty="0"/>
              <a:t>En l’absence de signes congestifs : réduire les diurétiques de l’anse et thiazidiques ou </a:t>
            </a:r>
            <a:r>
              <a:rPr lang="fr-FR" dirty="0" err="1"/>
              <a:t>indapamide</a:t>
            </a:r>
            <a:endParaRPr lang="fr-FR" dirty="0"/>
          </a:p>
          <a:p>
            <a:pPr lvl="1">
              <a:buClrTx/>
            </a:pPr>
            <a:r>
              <a:rPr lang="fr-FR" dirty="0"/>
              <a:t>Au-delà considérer la </a:t>
            </a:r>
            <a:r>
              <a:rPr lang="fr-FR" dirty="0" err="1"/>
              <a:t>reduction</a:t>
            </a:r>
            <a:r>
              <a:rPr lang="fr-FR" dirty="0"/>
              <a:t> des autres tt de l’ins. Cardiaque</a:t>
            </a:r>
          </a:p>
          <a:p>
            <a:pPr lvl="1">
              <a:buClrTx/>
            </a:pPr>
            <a:r>
              <a:rPr lang="fr-FR" dirty="0"/>
              <a:t>En cas de déchéance myocardique terminale considérer l’arrêt des </a:t>
            </a:r>
            <a:r>
              <a:rPr lang="fr-FR" dirty="0" err="1"/>
              <a:t>beta-bloquants</a:t>
            </a:r>
            <a:endParaRPr lang="fr-FR" dirty="0"/>
          </a:p>
          <a:p>
            <a:pPr>
              <a:buClrTx/>
            </a:pPr>
            <a:r>
              <a:rPr lang="fr-FR" dirty="0"/>
              <a:t>Aggravation fonction rénale et </a:t>
            </a:r>
            <a:r>
              <a:rPr lang="fr-FR" dirty="0" err="1"/>
              <a:t>hyperkaliemeie</a:t>
            </a:r>
            <a:endParaRPr lang="fr-FR" dirty="0"/>
          </a:p>
          <a:p>
            <a:pPr lvl="1">
              <a:buClrTx/>
            </a:pPr>
            <a:r>
              <a:rPr lang="fr-FR" dirty="0"/>
              <a:t>Pas de changement de posologie si K&lt;5,5 </a:t>
            </a:r>
            <a:r>
              <a:rPr lang="fr-FR" dirty="0" err="1"/>
              <a:t>mmol</a:t>
            </a:r>
            <a:r>
              <a:rPr lang="fr-FR" dirty="0"/>
              <a:t>/L – DFG &gt; 25 ml/min ou aggravation fonction rénale &lt; 50% de créatinémie de </a:t>
            </a:r>
            <a:r>
              <a:rPr lang="fr-FR" dirty="0" err="1"/>
              <a:t>reference</a:t>
            </a:r>
            <a:r>
              <a:rPr lang="fr-FR" dirty="0"/>
              <a:t> ou &gt; 3 mg/</a:t>
            </a:r>
            <a:r>
              <a:rPr lang="fr-FR" dirty="0" err="1"/>
              <a:t>dL</a:t>
            </a:r>
            <a:endParaRPr lang="fr-FR" dirty="0"/>
          </a:p>
          <a:p>
            <a:pPr lvl="1">
              <a:buClrTx/>
            </a:pPr>
            <a:r>
              <a:rPr lang="fr-FR" dirty="0"/>
              <a:t>Si </a:t>
            </a:r>
            <a:r>
              <a:rPr lang="fr-FR" dirty="0" err="1"/>
              <a:t>alterations</a:t>
            </a:r>
            <a:r>
              <a:rPr lang="fr-FR" dirty="0"/>
              <a:t> excessives : réduire les doses d’inhibiteur du SRAA et/ou épargneurs potassiques</a:t>
            </a:r>
          </a:p>
          <a:p>
            <a:pPr lvl="1">
              <a:buClrTx/>
            </a:pPr>
            <a:r>
              <a:rPr lang="fr-FR" dirty="0"/>
              <a:t>Si K &gt; 5,5 ou DFG &lt; 20 ml/min ou élévation </a:t>
            </a:r>
            <a:r>
              <a:rPr lang="fr-FR" dirty="0" err="1"/>
              <a:t>creatinine</a:t>
            </a:r>
            <a:r>
              <a:rPr lang="fr-FR" dirty="0"/>
              <a:t> &gt; 100% ou 3,5 mg/</a:t>
            </a:r>
            <a:r>
              <a:rPr lang="fr-FR" dirty="0" err="1"/>
              <a:t>dL</a:t>
            </a:r>
            <a:r>
              <a:rPr lang="fr-FR" dirty="0"/>
              <a:t> : arrêt IEC /ARA II</a:t>
            </a:r>
          </a:p>
          <a:p>
            <a:pPr lvl="1">
              <a:buClrTx/>
            </a:pPr>
            <a:endParaRPr lang="fr-FR" dirty="0"/>
          </a:p>
          <a:p>
            <a:pPr>
              <a:buClrTx/>
            </a:pPr>
            <a:r>
              <a:rPr lang="fr-FR" dirty="0"/>
              <a:t>Contrôler le bilan sanguin 1 semaine après modifications</a:t>
            </a:r>
          </a:p>
          <a:p>
            <a:pPr>
              <a:buClrTx/>
            </a:pPr>
            <a:r>
              <a:rPr lang="fr-FR" dirty="0"/>
              <a:t>Doser un NT-pro BNP de base à l’équilibre</a:t>
            </a:r>
          </a:p>
          <a:p>
            <a:pPr marL="324000" lvl="1" indent="0">
              <a:buClrTx/>
              <a:buNone/>
            </a:pPr>
            <a:endParaRPr lang="fr-FR" dirty="0"/>
          </a:p>
          <a:p>
            <a:pPr marL="0" indent="0">
              <a:buClrTx/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53950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A9F2B5-14A1-4B6C-B4B0-59AE01095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477287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hfPef</a:t>
            </a:r>
            <a:r>
              <a:rPr lang="fr-FR" dirty="0"/>
              <a:t> ou </a:t>
            </a:r>
            <a:r>
              <a:rPr lang="fr-FR" dirty="0" err="1"/>
              <a:t>hfmref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74E1065-14FA-4517-9465-6E79859D754D}"/>
              </a:ext>
            </a:extLst>
          </p:cNvPr>
          <p:cNvSpPr txBox="1"/>
          <p:nvPr/>
        </p:nvSpPr>
        <p:spPr>
          <a:xfrm>
            <a:off x="834886" y="2133600"/>
            <a:ext cx="531421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Diuretiques</a:t>
            </a:r>
            <a:r>
              <a:rPr lang="fr-FR" dirty="0"/>
              <a:t> : </a:t>
            </a:r>
          </a:p>
          <a:p>
            <a:endParaRPr lang="fr-FR" dirty="0"/>
          </a:p>
          <a:p>
            <a:r>
              <a:rPr lang="fr-FR" dirty="0" err="1"/>
              <a:t>Diuretiques</a:t>
            </a:r>
            <a:r>
              <a:rPr lang="fr-FR" dirty="0"/>
              <a:t> de l’anse +/- spironolactone +/- </a:t>
            </a:r>
            <a:r>
              <a:rPr lang="fr-FR" dirty="0" err="1"/>
              <a:t>entresto</a:t>
            </a:r>
            <a:endParaRPr lang="fr-FR" dirty="0"/>
          </a:p>
          <a:p>
            <a:endParaRPr lang="fr-FR" dirty="0"/>
          </a:p>
          <a:p>
            <a:r>
              <a:rPr lang="fr-FR" dirty="0"/>
              <a:t>Inhibiteurs des SGLT2</a:t>
            </a:r>
          </a:p>
          <a:p>
            <a:endParaRPr lang="fr-FR" dirty="0"/>
          </a:p>
          <a:p>
            <a:r>
              <a:rPr lang="fr-FR" dirty="0"/>
              <a:t>Traitement </a:t>
            </a:r>
            <a:r>
              <a:rPr lang="fr-FR" dirty="0" err="1"/>
              <a:t>etiologique</a:t>
            </a:r>
            <a:r>
              <a:rPr lang="fr-FR" dirty="0"/>
              <a:t> (amylose : </a:t>
            </a:r>
            <a:r>
              <a:rPr lang="fr-FR" dirty="0" err="1"/>
              <a:t>tafamidis</a:t>
            </a:r>
            <a:r>
              <a:rPr lang="fr-FR" dirty="0"/>
              <a:t> etc.)</a:t>
            </a:r>
          </a:p>
        </p:txBody>
      </p:sp>
    </p:spTree>
    <p:extLst>
      <p:ext uri="{BB962C8B-B14F-4D97-AF65-F5344CB8AC3E}">
        <p14:creationId xmlns:p14="http://schemas.microsoft.com/office/powerpoint/2010/main" val="1432750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CAA634F-FB11-41B4-8CFA-E549A6BACA2C}"/>
              </a:ext>
            </a:extLst>
          </p:cNvPr>
          <p:cNvSpPr txBox="1"/>
          <p:nvPr/>
        </p:nvSpPr>
        <p:spPr>
          <a:xfrm>
            <a:off x="703385" y="1055077"/>
            <a:ext cx="86301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Traitement électrique de l’insuffisance cardiaque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825085C-0EE8-498E-97DE-498396651F23}"/>
              </a:ext>
            </a:extLst>
          </p:cNvPr>
          <p:cNvSpPr txBox="1"/>
          <p:nvPr/>
        </p:nvSpPr>
        <p:spPr>
          <a:xfrm>
            <a:off x="703385" y="2166424"/>
            <a:ext cx="2330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RESYNCHRONISATION</a:t>
            </a:r>
          </a:p>
        </p:txBody>
      </p:sp>
      <p:pic>
        <p:nvPicPr>
          <p:cNvPr id="6" name="Enregistrement d’écran 5">
            <a:hlinkClick r:id="" action="ppaction://media"/>
            <a:extLst>
              <a:ext uri="{FF2B5EF4-FFF2-40B4-BE49-F238E27FC236}">
                <a16:creationId xmlns:a16="http://schemas.microsoft.com/office/drawing/2014/main" id="{6A10B3BC-237E-4FDC-B2D4-09F9C0EBBC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23071" y="1639852"/>
            <a:ext cx="7040129" cy="498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644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30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A6039F91-984B-467F-AE04-77E0DBF82FC9}"/>
              </a:ext>
            </a:extLst>
          </p:cNvPr>
          <p:cNvSpPr txBox="1"/>
          <p:nvPr/>
        </p:nvSpPr>
        <p:spPr>
          <a:xfrm>
            <a:off x="562242" y="589230"/>
            <a:ext cx="7704353" cy="649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latin typeface="Aldhabi" panose="020B0604020202020204" pitchFamily="2" charset="-78"/>
                <a:cs typeface="Aldhabi" panose="020B0604020202020204" pitchFamily="2" charset="-78"/>
              </a:rPr>
              <a:t>Insuffisance cardiaque à FEVG altérée (HFREF) FEVG &lt; 50%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b="1" dirty="0">
                <a:latin typeface="Aldhabi" panose="020B0604020202020204" pitchFamily="2" charset="-78"/>
                <a:cs typeface="Aldhabi" panose="020B0604020202020204" pitchFamily="2" charset="-78"/>
              </a:rPr>
              <a:t>Beta bloquants (bisoprolol, </a:t>
            </a:r>
            <a:r>
              <a:rPr lang="fr-FR" sz="3200" b="1" dirty="0" err="1">
                <a:latin typeface="Aldhabi" panose="020B0604020202020204" pitchFamily="2" charset="-78"/>
                <a:cs typeface="Aldhabi" panose="020B0604020202020204" pitchFamily="2" charset="-78"/>
              </a:rPr>
              <a:t>carvedilol</a:t>
            </a:r>
            <a:r>
              <a:rPr lang="fr-FR" sz="3200" b="1" dirty="0">
                <a:latin typeface="Aldhabi" panose="020B0604020202020204" pitchFamily="2" charset="-78"/>
                <a:cs typeface="Aldhabi" panose="020B0604020202020204" pitchFamily="2" charset="-78"/>
              </a:rPr>
              <a:t>, </a:t>
            </a:r>
            <a:r>
              <a:rPr lang="fr-FR" sz="3200" b="1" dirty="0" err="1">
                <a:latin typeface="Aldhabi" panose="020B0604020202020204" pitchFamily="2" charset="-78"/>
                <a:cs typeface="Aldhabi" panose="020B0604020202020204" pitchFamily="2" charset="-78"/>
              </a:rPr>
              <a:t>nebivolol</a:t>
            </a:r>
            <a:r>
              <a:rPr lang="fr-FR" sz="3200" b="1" dirty="0">
                <a:latin typeface="Aldhabi" panose="020B0604020202020204" pitchFamily="2" charset="-78"/>
                <a:cs typeface="Aldhabi" panose="020B0604020202020204" pitchFamily="2" charset="-78"/>
              </a:rPr>
              <a:t>, </a:t>
            </a:r>
            <a:r>
              <a:rPr lang="fr-FR" sz="3200" b="1" dirty="0" err="1">
                <a:latin typeface="Aldhabi" panose="020B0604020202020204" pitchFamily="2" charset="-78"/>
                <a:cs typeface="Aldhabi" panose="020B0604020202020204" pitchFamily="2" charset="-78"/>
              </a:rPr>
              <a:t>metoprolol</a:t>
            </a:r>
            <a:r>
              <a:rPr lang="fr-FR" sz="3200" b="1" dirty="0">
                <a:latin typeface="Aldhabi" panose="020B0604020202020204" pitchFamily="2" charset="-78"/>
                <a:cs typeface="Aldhabi" panose="020B0604020202020204" pitchFamily="2" charset="-78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b="1" dirty="0">
                <a:latin typeface="Aldhabi" panose="020B0604020202020204" pitchFamily="2" charset="-78"/>
                <a:cs typeface="Aldhabi" panose="020B0604020202020204" pitchFamily="2" charset="-78"/>
              </a:rPr>
              <a:t>IEC ou ARA II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b="1" dirty="0" err="1">
                <a:latin typeface="Aldhabi" panose="020B0604020202020204" pitchFamily="2" charset="-78"/>
                <a:cs typeface="Aldhabi" panose="020B0604020202020204" pitchFamily="2" charset="-78"/>
              </a:rPr>
              <a:t>Diuretiques</a:t>
            </a:r>
            <a:r>
              <a:rPr lang="fr-FR" sz="3200" b="1" dirty="0">
                <a:latin typeface="Aldhabi" panose="020B0604020202020204" pitchFamily="2" charset="-78"/>
                <a:cs typeface="Aldhabi" panose="020B0604020202020204" pitchFamily="2" charset="-78"/>
              </a:rPr>
              <a:t> </a:t>
            </a:r>
            <a:r>
              <a:rPr lang="fr-FR" sz="3200" b="1" dirty="0" err="1">
                <a:latin typeface="Aldhabi" panose="020B0604020202020204" pitchFamily="2" charset="-78"/>
                <a:cs typeface="Aldhabi" panose="020B0604020202020204" pitchFamily="2" charset="-78"/>
              </a:rPr>
              <a:t>epargneurs</a:t>
            </a:r>
            <a:r>
              <a:rPr lang="fr-FR" sz="3200" b="1" dirty="0">
                <a:latin typeface="Aldhabi" panose="020B0604020202020204" pitchFamily="2" charset="-78"/>
                <a:cs typeface="Aldhabi" panose="020B0604020202020204" pitchFamily="2" charset="-78"/>
              </a:rPr>
              <a:t> potassiques (spironolactone et </a:t>
            </a:r>
            <a:r>
              <a:rPr lang="fr-FR" sz="3200" b="1" dirty="0" err="1">
                <a:latin typeface="Aldhabi" panose="020B0604020202020204" pitchFamily="2" charset="-78"/>
                <a:cs typeface="Aldhabi" panose="020B0604020202020204" pitchFamily="2" charset="-78"/>
              </a:rPr>
              <a:t>eplerenone</a:t>
            </a:r>
            <a:r>
              <a:rPr lang="fr-FR" sz="3200" b="1" dirty="0">
                <a:latin typeface="Aldhabi" panose="020B0604020202020204" pitchFamily="2" charset="-78"/>
                <a:cs typeface="Aldhabi" panose="020B0604020202020204" pitchFamily="2" charset="-78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b="1" dirty="0" err="1">
                <a:latin typeface="Aldhabi" panose="020B0604020202020204" pitchFamily="2" charset="-78"/>
                <a:cs typeface="Aldhabi" panose="020B0604020202020204" pitchFamily="2" charset="-78"/>
              </a:rPr>
              <a:t>Diuretiques</a:t>
            </a:r>
            <a:r>
              <a:rPr lang="fr-FR" sz="3200" b="1" dirty="0">
                <a:latin typeface="Aldhabi" panose="020B0604020202020204" pitchFamily="2" charset="-78"/>
                <a:cs typeface="Aldhabi" panose="020B0604020202020204" pitchFamily="2" charset="-78"/>
              </a:rPr>
              <a:t> de l’anse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b="1" dirty="0" err="1">
                <a:latin typeface="Aldhabi" panose="020B0604020202020204" pitchFamily="2" charset="-78"/>
                <a:cs typeface="Aldhabi" panose="020B0604020202020204" pitchFamily="2" charset="-78"/>
              </a:rPr>
              <a:t>Glifozines</a:t>
            </a:r>
            <a:r>
              <a:rPr lang="fr-FR" sz="3200" b="1" dirty="0">
                <a:latin typeface="Aldhabi" panose="020B0604020202020204" pitchFamily="2" charset="-78"/>
                <a:cs typeface="Aldhabi" panose="020B0604020202020204" pitchFamily="2" charset="-78"/>
              </a:rPr>
              <a:t> inhibiteurs SGLT2 (</a:t>
            </a:r>
            <a:r>
              <a:rPr lang="fr-FR" sz="3200" b="1" dirty="0" err="1">
                <a:latin typeface="Aldhabi" panose="020B0604020202020204" pitchFamily="2" charset="-78"/>
                <a:cs typeface="Aldhabi" panose="020B0604020202020204" pitchFamily="2" charset="-78"/>
              </a:rPr>
              <a:t>dapaglifozine</a:t>
            </a:r>
            <a:r>
              <a:rPr lang="fr-FR" sz="3200" b="1" dirty="0">
                <a:latin typeface="Aldhabi" panose="020B0604020202020204" pitchFamily="2" charset="-78"/>
                <a:cs typeface="Aldhabi" panose="020B0604020202020204" pitchFamily="2" charset="-78"/>
              </a:rPr>
              <a:t> et </a:t>
            </a:r>
            <a:r>
              <a:rPr lang="fr-FR" sz="3200" b="1" dirty="0" err="1">
                <a:latin typeface="Aldhabi" panose="020B0604020202020204" pitchFamily="2" charset="-78"/>
                <a:cs typeface="Aldhabi" panose="020B0604020202020204" pitchFamily="2" charset="-78"/>
              </a:rPr>
              <a:t>empaglifozine</a:t>
            </a:r>
            <a:r>
              <a:rPr lang="fr-FR" sz="3200" b="1" dirty="0">
                <a:latin typeface="Aldhabi" panose="020B0604020202020204" pitchFamily="2" charset="-78"/>
                <a:cs typeface="Aldhabi" panose="020B0604020202020204" pitchFamily="2" charset="-78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b="1" dirty="0" err="1">
                <a:latin typeface="Aldhabi" panose="020B0604020202020204" pitchFamily="2" charset="-78"/>
                <a:cs typeface="Aldhabi" panose="020B0604020202020204" pitchFamily="2" charset="-78"/>
              </a:rPr>
              <a:t>Ivabradine</a:t>
            </a:r>
            <a:r>
              <a:rPr lang="fr-FR" sz="3200" b="1" dirty="0">
                <a:latin typeface="Aldhabi" panose="020B0604020202020204" pitchFamily="2" charset="-78"/>
                <a:cs typeface="Aldhabi" panose="020B0604020202020204" pitchFamily="2" charset="-78"/>
              </a:rPr>
              <a:t> (</a:t>
            </a:r>
            <a:r>
              <a:rPr lang="fr-FR" sz="3200" b="1" dirty="0" err="1">
                <a:latin typeface="Aldhabi" panose="020B0604020202020204" pitchFamily="2" charset="-78"/>
                <a:cs typeface="Aldhabi" panose="020B0604020202020204" pitchFamily="2" charset="-78"/>
              </a:rPr>
              <a:t>procoralan</a:t>
            </a:r>
            <a:r>
              <a:rPr lang="fr-FR" sz="3200" b="1" dirty="0">
                <a:latin typeface="Aldhabi" panose="020B0604020202020204" pitchFamily="2" charset="-78"/>
                <a:cs typeface="Aldhabi" panose="020B0604020202020204" pitchFamily="2" charset="-78"/>
              </a:rPr>
              <a:t>), </a:t>
            </a:r>
            <a:r>
              <a:rPr lang="fr-FR" sz="3200" b="1" dirty="0" err="1">
                <a:latin typeface="Aldhabi" panose="020B0604020202020204" pitchFamily="2" charset="-78"/>
                <a:cs typeface="Aldhabi" panose="020B0604020202020204" pitchFamily="2" charset="-78"/>
              </a:rPr>
              <a:t>hydralazyne</a:t>
            </a:r>
            <a:r>
              <a:rPr lang="fr-FR" sz="3200" b="1" dirty="0">
                <a:latin typeface="Aldhabi" panose="020B0604020202020204" pitchFamily="2" charset="-78"/>
                <a:cs typeface="Aldhabi" panose="020B0604020202020204" pitchFamily="2" charset="-78"/>
              </a:rPr>
              <a:t> , </a:t>
            </a:r>
            <a:r>
              <a:rPr lang="fr-FR" sz="3200" b="1" dirty="0" err="1">
                <a:latin typeface="Aldhabi" panose="020B0604020202020204" pitchFamily="2" charset="-78"/>
                <a:cs typeface="Aldhabi" panose="020B0604020202020204" pitchFamily="2" charset="-78"/>
              </a:rPr>
              <a:t>vericiguat</a:t>
            </a:r>
            <a:r>
              <a:rPr lang="fr-FR" sz="3200" b="1" dirty="0">
                <a:latin typeface="Aldhabi" panose="020B0604020202020204" pitchFamily="2" charset="-78"/>
                <a:cs typeface="Aldhabi" panose="020B0604020202020204" pitchFamily="2" charset="-78"/>
              </a:rPr>
              <a:t>, </a:t>
            </a:r>
            <a:r>
              <a:rPr lang="fr-FR" sz="3200" b="1" dirty="0" err="1">
                <a:latin typeface="Aldhabi" panose="020B0604020202020204" pitchFamily="2" charset="-78"/>
                <a:cs typeface="Aldhabi" panose="020B0604020202020204" pitchFamily="2" charset="-78"/>
              </a:rPr>
              <a:t>digoxine</a:t>
            </a:r>
            <a:endParaRPr lang="fr-FR" sz="3200" b="1" dirty="0">
              <a:latin typeface="Aldhabi" panose="020B0604020202020204" pitchFamily="2" charset="-78"/>
              <a:cs typeface="Aldhabi" panose="020B0604020202020204" pitchFamily="2" charset="-7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b="1" dirty="0" err="1">
                <a:latin typeface="Aldhabi" panose="020B0604020202020204" pitchFamily="2" charset="-78"/>
                <a:cs typeface="Aldhabi" panose="020B0604020202020204" pitchFamily="2" charset="-78"/>
              </a:rPr>
              <a:t>Entresto</a:t>
            </a:r>
            <a:r>
              <a:rPr lang="fr-FR" sz="3200" b="1" dirty="0">
                <a:latin typeface="Aldhabi" panose="020B0604020202020204" pitchFamily="2" charset="-78"/>
                <a:cs typeface="Aldhabi" panose="020B0604020202020204" pitchFamily="2" charset="-78"/>
              </a:rPr>
              <a:t> (</a:t>
            </a:r>
            <a:r>
              <a:rPr lang="fr-FR" sz="3200" b="1" dirty="0" err="1">
                <a:latin typeface="Aldhabi" panose="020B0604020202020204" pitchFamily="2" charset="-78"/>
                <a:cs typeface="Aldhabi" panose="020B0604020202020204" pitchFamily="2" charset="-78"/>
              </a:rPr>
              <a:t>valsartan</a:t>
            </a:r>
            <a:r>
              <a:rPr lang="fr-FR" sz="3200" b="1" dirty="0">
                <a:latin typeface="Aldhabi" panose="020B0604020202020204" pitchFamily="2" charset="-78"/>
                <a:cs typeface="Aldhabi" panose="020B0604020202020204" pitchFamily="2" charset="-78"/>
              </a:rPr>
              <a:t>/</a:t>
            </a:r>
            <a:r>
              <a:rPr lang="fr-FR" sz="3200" b="1" dirty="0" err="1">
                <a:latin typeface="Aldhabi" panose="020B0604020202020204" pitchFamily="2" charset="-78"/>
                <a:cs typeface="Aldhabi" panose="020B0604020202020204" pitchFamily="2" charset="-78"/>
              </a:rPr>
              <a:t>sacubitril</a:t>
            </a:r>
            <a:r>
              <a:rPr lang="fr-FR" sz="3200" b="1" dirty="0">
                <a:latin typeface="Aldhabi" panose="020B0604020202020204" pitchFamily="2" charset="-78"/>
                <a:cs typeface="Aldhabi" panose="020B0604020202020204" pitchFamily="2" charset="-78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b="1" dirty="0">
                <a:latin typeface="Aldhabi" panose="020B0604020202020204" pitchFamily="2" charset="-78"/>
                <a:cs typeface="Aldhabi" panose="020B0604020202020204" pitchFamily="2" charset="-78"/>
              </a:rPr>
              <a:t>Supplémentation en Fer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b="1" dirty="0">
                <a:latin typeface="Aldhabi" panose="020B0604020202020204" pitchFamily="2" charset="-78"/>
                <a:cs typeface="Aldhabi" panose="020B0604020202020204" pitchFamily="2" charset="-78"/>
              </a:rPr>
              <a:t>CRT / revascularisation / traitement </a:t>
            </a:r>
            <a:r>
              <a:rPr lang="fr-FR" sz="3200" b="1" dirty="0" err="1">
                <a:latin typeface="Aldhabi" panose="020B0604020202020204" pitchFamily="2" charset="-78"/>
                <a:cs typeface="Aldhabi" panose="020B0604020202020204" pitchFamily="2" charset="-78"/>
              </a:rPr>
              <a:t>etiologique</a:t>
            </a:r>
            <a:r>
              <a:rPr lang="fr-FR" sz="3200" b="1" dirty="0">
                <a:latin typeface="Aldhabi" panose="020B0604020202020204" pitchFamily="2" charset="-78"/>
                <a:cs typeface="Aldhabi" panose="020B0604020202020204" pitchFamily="2" charset="-78"/>
              </a:rPr>
              <a:t> / valvulopathie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b="1" dirty="0">
                <a:latin typeface="Aldhabi" panose="020B0604020202020204" pitchFamily="2" charset="-78"/>
                <a:cs typeface="Aldhabi" panose="020B0604020202020204" pitchFamily="2" charset="-78"/>
              </a:rPr>
              <a:t>AAR / Ablation de la FA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b="1" dirty="0">
                <a:latin typeface="Aldhabi" panose="020B0604020202020204" pitchFamily="2" charset="-78"/>
                <a:cs typeface="Aldhabi" panose="020B0604020202020204" pitchFamily="2" charset="-78"/>
              </a:rPr>
              <a:t>Education thérapeutique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3200" b="1" dirty="0">
              <a:latin typeface="Aldhabi" panose="020B0604020202020204" pitchFamily="2" charset="-78"/>
              <a:cs typeface="Aldhabi" panose="020B0604020202020204" pitchFamily="2" charset="-78"/>
            </a:endParaRPr>
          </a:p>
        </p:txBody>
      </p:sp>
      <p:pic>
        <p:nvPicPr>
          <p:cNvPr id="8" name="Image 7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EB09724B-5455-4E8B-942E-EF1A2ECFA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9355" y="2574925"/>
            <a:ext cx="631729" cy="628791"/>
          </a:xfrm>
          <a:prstGeom prst="rect">
            <a:avLst/>
          </a:prstGeom>
        </p:spPr>
      </p:pic>
      <p:pic>
        <p:nvPicPr>
          <p:cNvPr id="9" name="Image 8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77741878-AB1B-4042-A4EA-42B303AA3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9355" y="4595464"/>
            <a:ext cx="631730" cy="628792"/>
          </a:xfrm>
          <a:prstGeom prst="rect">
            <a:avLst/>
          </a:prstGeom>
        </p:spPr>
      </p:pic>
      <p:pic>
        <p:nvPicPr>
          <p:cNvPr id="10" name="Image 9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5733BCF4-64F0-42F5-9882-D1EAB5BE2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0349" y="3498452"/>
            <a:ext cx="631730" cy="62879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B778014-0263-424A-AF3D-5208ADB6C7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5749" y="1009568"/>
            <a:ext cx="740681" cy="71889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DE0B1F5-2882-4418-81B2-02BFC9F1F2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6595" y="2861324"/>
            <a:ext cx="772382" cy="74966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36379B7-61EF-44E4-A366-E75582F8DA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571" y="1527728"/>
            <a:ext cx="740681" cy="71889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1782A49-8930-48DF-9D1C-9ED39B4F95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8266" y="2034648"/>
            <a:ext cx="740681" cy="71889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C81C895-F316-427C-8D28-622A26816E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0105" y="4021493"/>
            <a:ext cx="772382" cy="74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48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nregistrement d’écran 2">
            <a:hlinkClick r:id="" action="ppaction://media"/>
            <a:extLst>
              <a:ext uri="{FF2B5EF4-FFF2-40B4-BE49-F238E27FC236}">
                <a16:creationId xmlns:a16="http://schemas.microsoft.com/office/drawing/2014/main" id="{3FB28196-FFD5-4B7D-9A9F-4C4A185E50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477" b="188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522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Image 4" descr="Bol d’oranges ">
            <a:extLst>
              <a:ext uri="{FF2B5EF4-FFF2-40B4-BE49-F238E27FC236}">
                <a16:creationId xmlns:a16="http://schemas.microsoft.com/office/drawing/2014/main" id="{46FD3043-02B3-4F91-A2CB-FF01D76F3F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-1"/>
          <a:stretch/>
        </p:blipFill>
        <p:spPr>
          <a:xfrm>
            <a:off x="20" y="10"/>
            <a:ext cx="7537685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7ADAA563-4346-48BD-A0D0-F1DCBD02D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662595"/>
          </a:xfrm>
          <a:solidFill>
            <a:schemeClr val="bg2"/>
          </a:solidFill>
        </p:spPr>
        <p:txBody>
          <a:bodyPr>
            <a:normAutofit/>
          </a:bodyPr>
          <a:lstStyle/>
          <a:p>
            <a:pPr algn="ctr"/>
            <a:r>
              <a:rPr lang="fr-FR" dirty="0" err="1"/>
              <a:t>Actualite</a:t>
            </a:r>
            <a:r>
              <a:rPr lang="fr-FR" dirty="0"/>
              <a:t> en rythmologie</a:t>
            </a:r>
          </a:p>
        </p:txBody>
      </p:sp>
    </p:spTree>
    <p:extLst>
      <p:ext uri="{BB962C8B-B14F-4D97-AF65-F5344CB8AC3E}">
        <p14:creationId xmlns:p14="http://schemas.microsoft.com/office/powerpoint/2010/main" val="3938962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19ED6DE-E1AF-D05F-F119-161006F00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/>
          <a:lstStyle/>
          <a:p>
            <a:r>
              <a:rPr lang="en-US" dirty="0"/>
              <a:t>micra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DDED33D-5CD5-4F76-AAA4-E46371200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928" y="1550718"/>
            <a:ext cx="6650991" cy="3916437"/>
          </a:xfrm>
          <a:prstGeom prst="rect">
            <a:avLst/>
          </a:prstGeom>
          <a:noFill/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2F60135-6328-43BA-9DDE-ADB5F93ED6DA}"/>
              </a:ext>
            </a:extLst>
          </p:cNvPr>
          <p:cNvSpPr txBox="1"/>
          <p:nvPr/>
        </p:nvSpPr>
        <p:spPr>
          <a:xfrm>
            <a:off x="767857" y="2836654"/>
            <a:ext cx="3031852" cy="30013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r>
              <a:rPr lang="fr-FR" sz="1600" b="1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Pace maker sans sonde</a:t>
            </a:r>
          </a:p>
        </p:txBody>
      </p:sp>
    </p:spTree>
    <p:extLst>
      <p:ext uri="{BB962C8B-B14F-4D97-AF65-F5344CB8AC3E}">
        <p14:creationId xmlns:p14="http://schemas.microsoft.com/office/powerpoint/2010/main" val="41314426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51AC739-72D0-DA41-C848-69DF8E876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57" y="706510"/>
            <a:ext cx="3031852" cy="473319"/>
          </a:xfrm>
        </p:spPr>
        <p:txBody>
          <a:bodyPr/>
          <a:lstStyle/>
          <a:p>
            <a:r>
              <a:rPr lang="en-US" dirty="0" err="1"/>
              <a:t>caracteristiques</a:t>
            </a:r>
            <a:endParaRPr lang="en-US" dirty="0"/>
          </a:p>
        </p:txBody>
      </p:sp>
      <p:pic>
        <p:nvPicPr>
          <p:cNvPr id="6" name="Image 5" descr="Une image contenant texte, carte, orange&#10;&#10;Description générée automatiquement">
            <a:extLst>
              <a:ext uri="{FF2B5EF4-FFF2-40B4-BE49-F238E27FC236}">
                <a16:creationId xmlns:a16="http://schemas.microsoft.com/office/drawing/2014/main" id="{BE3C21ED-A415-4F11-AEE9-81253A67E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554" y="1179829"/>
            <a:ext cx="4615739" cy="4658216"/>
          </a:xfrm>
          <a:prstGeom prst="rect">
            <a:avLst/>
          </a:prstGeom>
          <a:noFill/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539FFE5-A5EE-467C-B82E-4C8AA6F24B50}"/>
              </a:ext>
            </a:extLst>
          </p:cNvPr>
          <p:cNvSpPr txBox="1"/>
          <p:nvPr/>
        </p:nvSpPr>
        <p:spPr>
          <a:xfrm>
            <a:off x="463826" y="1406769"/>
            <a:ext cx="3697357" cy="53175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457200">
              <a:spcBef>
                <a:spcPts val="100"/>
              </a:spcBef>
              <a:spcAft>
                <a:spcPts val="100"/>
              </a:spcAft>
              <a:buClr>
                <a:schemeClr val="accent1"/>
              </a:buClr>
              <a:buSzPct val="92000"/>
            </a:pPr>
            <a:r>
              <a:rPr lang="fr-FR" sz="16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Longevité</a:t>
            </a:r>
            <a:r>
              <a:rPr lang="fr-FR" sz="16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12 ans</a:t>
            </a:r>
          </a:p>
          <a:p>
            <a:pPr defTabSz="457200">
              <a:spcBef>
                <a:spcPts val="100"/>
              </a:spcBef>
              <a:spcAft>
                <a:spcPts val="100"/>
              </a:spcAft>
              <a:buClr>
                <a:schemeClr val="accent1"/>
              </a:buClr>
              <a:buSzPct val="92000"/>
            </a:pPr>
            <a:endParaRPr lang="fr-FR" sz="16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defTabSz="457200">
              <a:spcBef>
                <a:spcPts val="100"/>
              </a:spcBef>
              <a:spcAft>
                <a:spcPts val="100"/>
              </a:spcAft>
              <a:buClr>
                <a:schemeClr val="accent1"/>
              </a:buClr>
              <a:buSzPct val="92000"/>
            </a:pPr>
            <a:r>
              <a:rPr lang="fr-FR" sz="16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Compatible IRM</a:t>
            </a:r>
          </a:p>
          <a:p>
            <a:pPr defTabSz="457200">
              <a:spcBef>
                <a:spcPts val="100"/>
              </a:spcBef>
              <a:spcAft>
                <a:spcPts val="100"/>
              </a:spcAft>
              <a:buClr>
                <a:schemeClr val="accent1"/>
              </a:buClr>
              <a:buSzPct val="92000"/>
            </a:pPr>
            <a:endParaRPr lang="fr-FR" sz="16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defTabSz="457200">
              <a:spcBef>
                <a:spcPts val="100"/>
              </a:spcBef>
              <a:spcAft>
                <a:spcPts val="100"/>
              </a:spcAft>
              <a:buClr>
                <a:schemeClr val="accent1"/>
              </a:buClr>
              <a:buSzPct val="92000"/>
            </a:pPr>
            <a:r>
              <a:rPr lang="fr-FR" sz="16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Reste en place</a:t>
            </a:r>
          </a:p>
          <a:p>
            <a:pPr defTabSz="457200">
              <a:spcBef>
                <a:spcPts val="100"/>
              </a:spcBef>
              <a:spcAft>
                <a:spcPts val="100"/>
              </a:spcAft>
              <a:buClr>
                <a:schemeClr val="accent1"/>
              </a:buClr>
              <a:buSzPct val="92000"/>
            </a:pPr>
            <a:endParaRPr lang="fr-FR" sz="16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defTabSz="457200">
              <a:spcBef>
                <a:spcPts val="100"/>
              </a:spcBef>
              <a:spcAft>
                <a:spcPts val="100"/>
              </a:spcAft>
              <a:buClr>
                <a:schemeClr val="accent1"/>
              </a:buClr>
              <a:buSzPct val="92000"/>
            </a:pPr>
            <a:r>
              <a:rPr lang="fr-FR" sz="16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Risque infectieux réduit</a:t>
            </a:r>
          </a:p>
          <a:p>
            <a:pPr defTabSz="457200">
              <a:spcBef>
                <a:spcPts val="100"/>
              </a:spcBef>
              <a:spcAft>
                <a:spcPts val="100"/>
              </a:spcAft>
              <a:buClr>
                <a:schemeClr val="accent1"/>
              </a:buClr>
              <a:buSzPct val="92000"/>
            </a:pPr>
            <a:endParaRPr lang="fr-FR" sz="16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defTabSz="457200">
              <a:spcBef>
                <a:spcPts val="100"/>
              </a:spcBef>
              <a:spcAft>
                <a:spcPts val="100"/>
              </a:spcAft>
              <a:buClr>
                <a:schemeClr val="accent1"/>
              </a:buClr>
              <a:buSzPct val="92000"/>
            </a:pPr>
            <a:r>
              <a:rPr lang="fr-FR" sz="16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Pas de délabrement tricuspide</a:t>
            </a:r>
          </a:p>
          <a:p>
            <a:pPr defTabSz="457200">
              <a:spcBef>
                <a:spcPts val="100"/>
              </a:spcBef>
              <a:spcAft>
                <a:spcPts val="100"/>
              </a:spcAft>
              <a:buClr>
                <a:schemeClr val="accent1"/>
              </a:buClr>
              <a:buSzPct val="92000"/>
            </a:pPr>
            <a:endParaRPr lang="fr-FR" sz="16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defTabSz="457200">
              <a:spcBef>
                <a:spcPts val="100"/>
              </a:spcBef>
              <a:spcAft>
                <a:spcPts val="100"/>
              </a:spcAft>
              <a:buClr>
                <a:schemeClr val="accent1"/>
              </a:buClr>
              <a:buSzPct val="92000"/>
            </a:pPr>
            <a:r>
              <a:rPr lang="fr-FR" sz="16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Pas d’amputation du capital veineux (FAV)</a:t>
            </a:r>
          </a:p>
          <a:p>
            <a:pPr defTabSz="457200">
              <a:spcBef>
                <a:spcPts val="100"/>
              </a:spcBef>
              <a:spcAft>
                <a:spcPts val="100"/>
              </a:spcAft>
              <a:buClr>
                <a:schemeClr val="accent1"/>
              </a:buClr>
              <a:buSzPct val="92000"/>
            </a:pPr>
            <a:endParaRPr lang="fr-FR" sz="16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defTabSz="457200">
              <a:spcBef>
                <a:spcPts val="100"/>
              </a:spcBef>
              <a:spcAft>
                <a:spcPts val="100"/>
              </a:spcAft>
              <a:buClr>
                <a:schemeClr val="accent1"/>
              </a:buClr>
              <a:buSzPct val="92000"/>
            </a:pPr>
            <a:r>
              <a:rPr lang="fr-FR" sz="16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Inconvenient</a:t>
            </a:r>
            <a:r>
              <a:rPr lang="fr-FR" sz="16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: pas de synchronisation AV</a:t>
            </a:r>
          </a:p>
          <a:p>
            <a:pPr defTabSz="457200">
              <a:spcBef>
                <a:spcPts val="100"/>
              </a:spcBef>
              <a:spcAft>
                <a:spcPts val="100"/>
              </a:spcAft>
              <a:buClr>
                <a:schemeClr val="accent1"/>
              </a:buClr>
              <a:buSzPct val="92000"/>
            </a:pPr>
            <a:endParaRPr lang="fr-FR" sz="1600" dirty="0">
              <a:solidFill>
                <a:srgbClr val="FFFFFF"/>
              </a:solidFill>
            </a:endParaRPr>
          </a:p>
          <a:p>
            <a:pPr defTabSz="457200">
              <a:spcBef>
                <a:spcPts val="100"/>
              </a:spcBef>
              <a:spcAft>
                <a:spcPts val="100"/>
              </a:spcAft>
              <a:buClr>
                <a:schemeClr val="accent1"/>
              </a:buClr>
              <a:buSzPct val="92000"/>
            </a:pPr>
            <a:endParaRPr lang="fr-FR" sz="16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861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A91756-3A49-4A3D-B9C1-C7707DD8E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57" y="933451"/>
            <a:ext cx="3031852" cy="418272"/>
          </a:xfrm>
        </p:spPr>
        <p:txBody>
          <a:bodyPr>
            <a:normAutofit fontScale="90000"/>
          </a:bodyPr>
          <a:lstStyle/>
          <a:p>
            <a:r>
              <a:rPr lang="fr-FR" dirty="0"/>
              <a:t>PM Micra et </a:t>
            </a:r>
            <a:r>
              <a:rPr lang="fr-FR" dirty="0" err="1"/>
              <a:t>sensing</a:t>
            </a:r>
            <a:r>
              <a:rPr lang="fr-FR" dirty="0"/>
              <a:t> atrial</a:t>
            </a:r>
          </a:p>
        </p:txBody>
      </p:sp>
      <p:pic>
        <p:nvPicPr>
          <p:cNvPr id="5" name="Enregistrement d’écran 4">
            <a:hlinkClick r:id="" action="ppaction://media"/>
            <a:extLst>
              <a:ext uri="{FF2B5EF4-FFF2-40B4-BE49-F238E27FC236}">
                <a16:creationId xmlns:a16="http://schemas.microsoft.com/office/drawing/2014/main" id="{1C84A4A2-565F-45E8-832C-D44062D9257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0" y="1179513"/>
            <a:ext cx="6356350" cy="4659312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A56735F-F7ED-4FC2-AD25-F5D814ECFD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7857" y="2107784"/>
            <a:ext cx="3031852" cy="3001392"/>
          </a:xfrm>
        </p:spPr>
        <p:txBody>
          <a:bodyPr/>
          <a:lstStyle/>
          <a:p>
            <a:r>
              <a:rPr lang="fr-FR" dirty="0"/>
              <a:t>En cours de d’évaluation clinique</a:t>
            </a:r>
          </a:p>
          <a:p>
            <a:r>
              <a:rPr lang="fr-FR" dirty="0"/>
              <a:t>Mais ne règle pas le problème de l’asynchronisme VG et ne permet pas de stimuler l’oreillette en cas de dysfonction sinusale</a:t>
            </a:r>
          </a:p>
        </p:txBody>
      </p:sp>
    </p:spTree>
    <p:extLst>
      <p:ext uri="{BB962C8B-B14F-4D97-AF65-F5344CB8AC3E}">
        <p14:creationId xmlns:p14="http://schemas.microsoft.com/office/powerpoint/2010/main" val="177512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nregistrement d’écran 4">
            <a:hlinkClick r:id="" action="ppaction://media"/>
            <a:extLst>
              <a:ext uri="{FF2B5EF4-FFF2-40B4-BE49-F238E27FC236}">
                <a16:creationId xmlns:a16="http://schemas.microsoft.com/office/drawing/2014/main" id="{A36CD5F2-24E8-4F37-9CD8-9F4A29835A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5527" y="1535723"/>
            <a:ext cx="7580945" cy="437270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E71802-199D-4F64-AE34-3DDBCD75E063}"/>
              </a:ext>
            </a:extLst>
          </p:cNvPr>
          <p:cNvSpPr txBox="1"/>
          <p:nvPr/>
        </p:nvSpPr>
        <p:spPr>
          <a:xfrm>
            <a:off x="662609" y="764903"/>
            <a:ext cx="4381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Asynchronisme induit par la stimulation VD </a:t>
            </a:r>
          </a:p>
        </p:txBody>
      </p:sp>
    </p:spTree>
    <p:extLst>
      <p:ext uri="{BB962C8B-B14F-4D97-AF65-F5344CB8AC3E}">
        <p14:creationId xmlns:p14="http://schemas.microsoft.com/office/powerpoint/2010/main" val="392487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B1024C8-CD6F-4970-B407-8414B4662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868" y="865232"/>
            <a:ext cx="7446264" cy="552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810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63DF7F-B6EA-4BF2-847A-76343302C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anchor="b">
            <a:normAutofit/>
          </a:bodyPr>
          <a:lstStyle/>
          <a:p>
            <a:r>
              <a:rPr lang="fr-FR"/>
              <a:t>Stimulation </a:t>
            </a:r>
            <a:r>
              <a:rPr lang="fr-FR" err="1"/>
              <a:t>biventriculaire</a:t>
            </a:r>
            <a:r>
              <a:rPr lang="fr-FR"/>
              <a:t> : CRT-P ou CRT-D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325A13A-EEE7-AB28-F7DE-2A142EE79D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 anchor="ctr">
            <a:normAutofit/>
          </a:bodyPr>
          <a:lstStyle/>
          <a:p>
            <a:r>
              <a:rPr lang="en-US" dirty="0" err="1"/>
              <a:t>Permet</a:t>
            </a:r>
            <a:r>
              <a:rPr lang="en-US" dirty="0"/>
              <a:t> </a:t>
            </a:r>
            <a:r>
              <a:rPr lang="en-US" dirty="0" err="1"/>
              <a:t>d’eviter</a:t>
            </a:r>
            <a:r>
              <a:rPr lang="en-US" dirty="0"/>
              <a:t> un </a:t>
            </a:r>
            <a:r>
              <a:rPr lang="en-US" dirty="0" err="1"/>
              <a:t>asynchronisme</a:t>
            </a:r>
            <a:r>
              <a:rPr lang="en-US" dirty="0"/>
              <a:t> </a:t>
            </a:r>
          </a:p>
          <a:p>
            <a:r>
              <a:rPr lang="en-US" dirty="0" err="1"/>
              <a:t>Permet</a:t>
            </a:r>
            <a:r>
              <a:rPr lang="en-US" dirty="0"/>
              <a:t> de </a:t>
            </a:r>
            <a:r>
              <a:rPr lang="en-US" dirty="0" err="1"/>
              <a:t>retablie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synchronization avec BBG</a:t>
            </a:r>
          </a:p>
          <a:p>
            <a:r>
              <a:rPr lang="en-US" dirty="0" err="1"/>
              <a:t>Echec</a:t>
            </a:r>
            <a:r>
              <a:rPr lang="en-US" dirty="0"/>
              <a:t> </a:t>
            </a:r>
            <a:r>
              <a:rPr lang="en-US" dirty="0" err="1"/>
              <a:t>lié</a:t>
            </a:r>
            <a:r>
              <a:rPr lang="en-US" dirty="0"/>
              <a:t> à </a:t>
            </a:r>
            <a:r>
              <a:rPr lang="en-US" dirty="0" err="1"/>
              <a:t>l’anatomie</a:t>
            </a:r>
            <a:r>
              <a:rPr lang="en-US" dirty="0"/>
              <a:t> </a:t>
            </a:r>
            <a:r>
              <a:rPr lang="en-US" dirty="0" err="1"/>
              <a:t>veineuse</a:t>
            </a:r>
            <a:endParaRPr lang="en-US" dirty="0"/>
          </a:p>
          <a:p>
            <a:r>
              <a:rPr lang="en-US" dirty="0" err="1"/>
              <a:t>Probleme</a:t>
            </a:r>
            <a:r>
              <a:rPr lang="en-US" dirty="0"/>
              <a:t> de </a:t>
            </a:r>
            <a:r>
              <a:rPr lang="en-US" dirty="0" err="1"/>
              <a:t>seuils</a:t>
            </a:r>
            <a:r>
              <a:rPr lang="en-US" dirty="0"/>
              <a:t> </a:t>
            </a:r>
            <a:r>
              <a:rPr lang="en-US" dirty="0" err="1"/>
              <a:t>elevés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capture </a:t>
            </a:r>
            <a:r>
              <a:rPr lang="en-US" dirty="0" err="1"/>
              <a:t>phrénique</a:t>
            </a:r>
            <a:endParaRPr lang="en-US" dirty="0"/>
          </a:p>
          <a:p>
            <a:r>
              <a:rPr lang="en-US" dirty="0" err="1"/>
              <a:t>Requiert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sonde </a:t>
            </a:r>
            <a:r>
              <a:rPr lang="en-US" dirty="0" err="1"/>
              <a:t>supplémentaire</a:t>
            </a:r>
            <a:endParaRPr lang="en-US" dirty="0"/>
          </a:p>
        </p:txBody>
      </p:sp>
      <p:pic>
        <p:nvPicPr>
          <p:cNvPr id="4" name="Image 3" descr="Une image contenant flou&#10;&#10;Description générée automatiquement">
            <a:extLst>
              <a:ext uri="{FF2B5EF4-FFF2-40B4-BE49-F238E27FC236}">
                <a16:creationId xmlns:a16="http://schemas.microsoft.com/office/drawing/2014/main" id="{B8FD815B-27C1-4758-8ED3-D752ABA01F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02" r="1" b="20452"/>
          <a:stretch/>
        </p:blipFill>
        <p:spPr>
          <a:xfrm>
            <a:off x="6416039" y="2228003"/>
            <a:ext cx="5194769" cy="36330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56276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flou&#10;&#10;Description générée automatiquement">
            <a:extLst>
              <a:ext uri="{FF2B5EF4-FFF2-40B4-BE49-F238E27FC236}">
                <a16:creationId xmlns:a16="http://schemas.microsoft.com/office/drawing/2014/main" id="{C258FB25-A2EA-4F0A-9CAC-9D70EFF14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14" y="841072"/>
            <a:ext cx="4267796" cy="295316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47FA9C9-9F32-4269-AA11-9C520139C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094" y="2018314"/>
            <a:ext cx="4267796" cy="414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9925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EB5CC8-7ED0-47BC-A3E9-DA67F00AF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480164"/>
          </a:xfrm>
        </p:spPr>
        <p:txBody>
          <a:bodyPr>
            <a:normAutofit fontScale="90000"/>
          </a:bodyPr>
          <a:lstStyle/>
          <a:p>
            <a:r>
              <a:rPr lang="fr-FR" dirty="0"/>
              <a:t>Stimulation </a:t>
            </a:r>
            <a:r>
              <a:rPr lang="fr-FR" dirty="0" err="1"/>
              <a:t>Hissienne</a:t>
            </a:r>
            <a:r>
              <a:rPr lang="fr-FR" dirty="0"/>
              <a:t> et stimulation de branche gauche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8A35BC4-80F1-4D7A-A6E8-2151FAD18BD3}"/>
              </a:ext>
            </a:extLst>
          </p:cNvPr>
          <p:cNvSpPr txBox="1"/>
          <p:nvPr/>
        </p:nvSpPr>
        <p:spPr>
          <a:xfrm>
            <a:off x="872197" y="1561514"/>
            <a:ext cx="109039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Stimulation physiologique de la branche G ou du faisceau de </a:t>
            </a:r>
            <a:r>
              <a:rPr lang="fr-FR" dirty="0" err="1"/>
              <a:t>his</a:t>
            </a:r>
            <a:r>
              <a:rPr lang="fr-FR" dirty="0"/>
              <a:t> pour une activation ventriculaire G homogène</a:t>
            </a:r>
          </a:p>
          <a:p>
            <a:endParaRPr lang="fr-FR" dirty="0"/>
          </a:p>
          <a:p>
            <a:r>
              <a:rPr lang="fr-FR" dirty="0"/>
              <a:t>Sonde « visée » sur le faisceau de </a:t>
            </a:r>
            <a:r>
              <a:rPr lang="fr-FR" dirty="0" err="1"/>
              <a:t>His</a:t>
            </a:r>
            <a:r>
              <a:rPr lang="fr-FR" dirty="0"/>
              <a:t> ou sonde transfixiante visée sur la branche G à travers le septum</a:t>
            </a:r>
          </a:p>
        </p:txBody>
      </p:sp>
    </p:spTree>
    <p:extLst>
      <p:ext uri="{BB962C8B-B14F-4D97-AF65-F5344CB8AC3E}">
        <p14:creationId xmlns:p14="http://schemas.microsoft.com/office/powerpoint/2010/main" val="2638128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B82CD6-9FF3-4ECD-AC82-AD616E270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620840"/>
          </a:xfrm>
        </p:spPr>
        <p:txBody>
          <a:bodyPr>
            <a:normAutofit fontScale="90000"/>
          </a:bodyPr>
          <a:lstStyle/>
          <a:p>
            <a:br>
              <a:rPr lang="fr-FR" dirty="0"/>
            </a:b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112B92B-668A-4529-87C6-3680FA501AA8}"/>
              </a:ext>
            </a:extLst>
          </p:cNvPr>
          <p:cNvSpPr txBox="1"/>
          <p:nvPr/>
        </p:nvSpPr>
        <p:spPr>
          <a:xfrm>
            <a:off x="817558" y="729658"/>
            <a:ext cx="8408777" cy="4678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err="1"/>
              <a:t>Beta-bloquants</a:t>
            </a:r>
            <a:endParaRPr lang="fr-FR" sz="3200" b="1" dirty="0"/>
          </a:p>
          <a:p>
            <a:endParaRPr lang="fr-FR" sz="3200" b="1" dirty="0"/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A dose maximale tolérée , réduction de mortalité de 26-36 %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fr-FR" dirty="0"/>
              <a:t>Dans l’asthme et la BPCO : avantages &gt;&gt; risques , privilégier les beta 1 sélectifs : 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endParaRPr lang="fr-FR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fr-FR" b="0" i="0" dirty="0" err="1">
                <a:solidFill>
                  <a:srgbClr val="333333"/>
                </a:solidFill>
                <a:effectLst/>
              </a:rPr>
              <a:t>Brevibloc</a:t>
            </a:r>
            <a:r>
              <a:rPr lang="fr-FR" b="0" i="0" dirty="0">
                <a:solidFill>
                  <a:srgbClr val="333333"/>
                </a:solidFill>
                <a:effectLst/>
              </a:rPr>
              <a:t> (</a:t>
            </a:r>
            <a:r>
              <a:rPr lang="fr-FR" b="0" i="0" dirty="0" err="1">
                <a:solidFill>
                  <a:srgbClr val="333333"/>
                </a:solidFill>
                <a:effectLst/>
              </a:rPr>
              <a:t>esmolol</a:t>
            </a:r>
            <a:r>
              <a:rPr lang="fr-FR" b="0" i="0" dirty="0">
                <a:solidFill>
                  <a:srgbClr val="333333"/>
                </a:solidFill>
                <a:effectLst/>
              </a:rPr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rgbClr val="333333"/>
                </a:solidFill>
                <a:effectLst/>
              </a:rPr>
              <a:t>aténolol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rgbClr val="333333"/>
                </a:solidFill>
                <a:effectLst/>
              </a:rPr>
              <a:t>succinate de </a:t>
            </a:r>
            <a:r>
              <a:rPr lang="fr-FR" b="0" i="0" dirty="0" err="1">
                <a:solidFill>
                  <a:srgbClr val="333333"/>
                </a:solidFill>
                <a:effectLst/>
              </a:rPr>
              <a:t>métoprolol</a:t>
            </a:r>
            <a:endParaRPr lang="fr-FR" b="0" i="0" dirty="0">
              <a:solidFill>
                <a:srgbClr val="333333"/>
              </a:solidFill>
              <a:effectLst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rgbClr val="333333"/>
                </a:solidFill>
                <a:effectLst/>
              </a:rPr>
              <a:t>Bisoprolol</a:t>
            </a:r>
          </a:p>
          <a:p>
            <a:pPr lvl="1">
              <a:buFont typeface="Arial" panose="020B0604020202020204" pitchFamily="34" charset="0"/>
              <a:buChar char="•"/>
            </a:pPr>
            <a:endParaRPr lang="fr-FR" dirty="0">
              <a:solidFill>
                <a:srgbClr val="333333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0" i="0" dirty="0">
                <a:solidFill>
                  <a:srgbClr val="333333"/>
                </a:solidFill>
                <a:effectLst/>
              </a:rPr>
              <a:t>Non contre indiqué dans l’</a:t>
            </a:r>
            <a:r>
              <a:rPr lang="fr-FR" b="0" i="0" dirty="0" err="1">
                <a:solidFill>
                  <a:srgbClr val="333333"/>
                </a:solidFill>
                <a:effectLst/>
              </a:rPr>
              <a:t>arterite</a:t>
            </a:r>
            <a:endParaRPr lang="fr-FR" b="0" i="0" dirty="0">
              <a:solidFill>
                <a:srgbClr val="333333"/>
              </a:solidFill>
              <a:effectLst/>
            </a:endParaRPr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0023991-F507-4568-AD1E-964DF15C6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4829" y="991050"/>
            <a:ext cx="740681" cy="71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7662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023788C-7B14-44C8-B6AA-682AB99C1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101" y="1547550"/>
            <a:ext cx="5715798" cy="376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388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vêtement de protection&#10;&#10;Description générée automatiquement">
            <a:extLst>
              <a:ext uri="{FF2B5EF4-FFF2-40B4-BE49-F238E27FC236}">
                <a16:creationId xmlns:a16="http://schemas.microsoft.com/office/drawing/2014/main" id="{E24D3B73-6F87-4A89-ACBB-BCE53BE4A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707" y="1252805"/>
            <a:ext cx="8326012" cy="506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031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943754B9-E071-4592-89CA-1521078B42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6721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ADD152B-060B-42BD-B8BD-92345FAD2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457" y="997905"/>
            <a:ext cx="5835706" cy="531569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C6F4DAB-E3AF-49E2-9C85-6E0DFCCF9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125" y="997905"/>
            <a:ext cx="4429743" cy="531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223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742216-C9CD-4460-83DD-455FE9ECA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09809"/>
          </a:xfrm>
        </p:spPr>
        <p:txBody>
          <a:bodyPr/>
          <a:lstStyle/>
          <a:p>
            <a:r>
              <a:rPr lang="fr-FR" dirty="0"/>
              <a:t>Stimulation par ultrasons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9B15F9-47CD-47E8-B9B4-F94D6B714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Stimulation sans sonde et sans pile intra cardiaque!</a:t>
            </a:r>
          </a:p>
          <a:p>
            <a:r>
              <a:rPr lang="fr-FR" dirty="0"/>
              <a:t>Peu de risque infectieux</a:t>
            </a:r>
          </a:p>
          <a:p>
            <a:r>
              <a:rPr lang="fr-FR" dirty="0"/>
              <a:t>Pas d’obstacle anatomique </a:t>
            </a:r>
          </a:p>
          <a:p>
            <a:r>
              <a:rPr lang="fr-FR" dirty="0"/>
              <a:t>Stimulation </a:t>
            </a:r>
            <a:r>
              <a:rPr lang="fr-FR" dirty="0" err="1"/>
              <a:t>endocardiaque</a:t>
            </a:r>
            <a:r>
              <a:rPr lang="fr-FR" dirty="0"/>
              <a:t> plus efficace qu’</a:t>
            </a:r>
            <a:r>
              <a:rPr lang="fr-FR" dirty="0" err="1"/>
              <a:t>epicardiaque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8422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1A21FBD-918F-4610-93A9-DFE719DDB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996" y="620713"/>
            <a:ext cx="8628008" cy="6169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90863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E8FBB1-B087-4FEE-B0AD-ADE665256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489542"/>
          </a:xfrm>
        </p:spPr>
        <p:txBody>
          <a:bodyPr>
            <a:normAutofit/>
          </a:bodyPr>
          <a:lstStyle/>
          <a:p>
            <a:pPr algn="ctr"/>
            <a:r>
              <a:rPr lang="fr-FR" sz="2400" dirty="0"/>
              <a:t>Radiothérapie stéréotaxique des arythmies ventriculaires</a:t>
            </a:r>
          </a:p>
        </p:txBody>
      </p:sp>
      <p:pic>
        <p:nvPicPr>
          <p:cNvPr id="4" name="Image 3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62773CFB-26D7-4640-B017-2AFC12E6D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57" y="1219200"/>
            <a:ext cx="6516009" cy="409632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ABE162E-46D1-4B73-B894-4020A9F78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5310" y="3267361"/>
            <a:ext cx="3982006" cy="327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1967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F9B1E29-CF71-4474-9452-9F86AF3D9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416" y="1480865"/>
            <a:ext cx="6935168" cy="389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107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31FF8BC3-B034-4C88-9FD2-1C0950DDA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756" y="1980998"/>
            <a:ext cx="10126488" cy="289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891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5F8460-28DF-4276-BD8A-9A3B2C606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b="0" kern="1200" cap="all">
                <a:latin typeface="+mj-lt"/>
                <a:ea typeface="+mj-ea"/>
                <a:cs typeface="+mj-cs"/>
              </a:rPr>
              <a:t>Mitra clip et triclip</a:t>
            </a:r>
          </a:p>
        </p:txBody>
      </p:sp>
      <p:pic>
        <p:nvPicPr>
          <p:cNvPr id="4" name="Enregistrement d’écran 3">
            <a:hlinkClick r:id="" action="ppaction://media"/>
            <a:extLst>
              <a:ext uri="{FF2B5EF4-FFF2-40B4-BE49-F238E27FC236}">
                <a16:creationId xmlns:a16="http://schemas.microsoft.com/office/drawing/2014/main" id="{9BCCF984-89D7-4DA2-B18A-F21318B617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29453" y="1660660"/>
            <a:ext cx="7183723" cy="3394308"/>
          </a:xfrm>
          <a:prstGeom prst="rect">
            <a:avLst/>
          </a:prstGeom>
          <a:noFill/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99E5CFF-09E6-418E-A9DC-58A7E1C3F25D}"/>
              </a:ext>
            </a:extLst>
          </p:cNvPr>
          <p:cNvSpPr txBox="1"/>
          <p:nvPr/>
        </p:nvSpPr>
        <p:spPr>
          <a:xfrm>
            <a:off x="767857" y="2836654"/>
            <a:ext cx="3031852" cy="30013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r>
              <a:rPr lang="fr-FR" sz="16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Correction d’une insuffisance mitrale par voie vasculaire</a:t>
            </a:r>
          </a:p>
          <a:p>
            <a:pPr defTabSz="45720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endParaRPr lang="fr-FR" sz="16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defTabSz="45720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r>
              <a:rPr lang="fr-FR" sz="16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IM fonctionnelle sur cardiopathie evoluée</a:t>
            </a:r>
          </a:p>
        </p:txBody>
      </p:sp>
    </p:spTree>
    <p:extLst>
      <p:ext uri="{BB962C8B-B14F-4D97-AF65-F5344CB8AC3E}">
        <p14:creationId xmlns:p14="http://schemas.microsoft.com/office/powerpoint/2010/main" val="19650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316EE4-E621-4A34-A0A6-7E5CBBD39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30296"/>
          </a:xfrm>
        </p:spPr>
        <p:txBody>
          <a:bodyPr/>
          <a:lstStyle/>
          <a:p>
            <a:r>
              <a:rPr lang="fr-FR" dirty="0"/>
              <a:t>IEC et ARA II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A3C930-C27B-4A25-80E6-248E338F0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8629" y="1597982"/>
            <a:ext cx="5828985" cy="1184214"/>
          </a:xfrm>
        </p:spPr>
        <p:txBody>
          <a:bodyPr/>
          <a:lstStyle/>
          <a:p>
            <a:pPr>
              <a:buClrTx/>
            </a:pPr>
            <a:r>
              <a:rPr lang="en-US" dirty="0">
                <a:solidFill>
                  <a:schemeClr val="tx1"/>
                </a:solidFill>
              </a:rPr>
              <a:t>ATCD </a:t>
            </a:r>
            <a:r>
              <a:rPr lang="en-US" dirty="0" err="1">
                <a:solidFill>
                  <a:schemeClr val="tx1"/>
                </a:solidFill>
              </a:rPr>
              <a:t>d’angio-oedeme</a:t>
            </a:r>
            <a:endParaRPr lang="en-US" dirty="0">
              <a:solidFill>
                <a:schemeClr val="tx1"/>
              </a:solidFill>
            </a:endParaRPr>
          </a:p>
          <a:p>
            <a:pPr>
              <a:buClrTx/>
            </a:pPr>
            <a:r>
              <a:rPr lang="en-US" dirty="0">
                <a:solidFill>
                  <a:schemeClr val="tx1"/>
                </a:solidFill>
              </a:rPr>
              <a:t>Stenose </a:t>
            </a:r>
            <a:r>
              <a:rPr lang="en-US" dirty="0" err="1">
                <a:solidFill>
                  <a:schemeClr val="tx1"/>
                </a:solidFill>
              </a:rPr>
              <a:t>bilaterale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arteres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renales</a:t>
            </a:r>
            <a:endParaRPr lang="en-US" dirty="0">
              <a:solidFill>
                <a:schemeClr val="tx1"/>
              </a:solidFill>
            </a:endParaRPr>
          </a:p>
          <a:p>
            <a:pPr>
              <a:buClrTx/>
            </a:pPr>
            <a:r>
              <a:rPr lang="en-US" dirty="0" err="1">
                <a:solidFill>
                  <a:schemeClr val="tx1"/>
                </a:solidFill>
              </a:rPr>
              <a:t>Grossesse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ou</a:t>
            </a:r>
            <a:r>
              <a:rPr lang="en-US" dirty="0">
                <a:solidFill>
                  <a:schemeClr val="tx1"/>
                </a:solidFill>
              </a:rPr>
              <a:t> risqué de </a:t>
            </a:r>
            <a:r>
              <a:rPr lang="en-US" dirty="0" err="1">
                <a:solidFill>
                  <a:schemeClr val="tx1"/>
                </a:solidFill>
              </a:rPr>
              <a:t>grossesse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Image 4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A84C6444-DB88-459B-9264-5F8E3CD35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35" y="1465361"/>
            <a:ext cx="1138397" cy="144800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39C5776-8768-40C7-84C2-4EC2B54F2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157" y="1311016"/>
            <a:ext cx="1715457" cy="148533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C7D77D4-F2E1-4811-AEEB-39E8476084E0}"/>
              </a:ext>
            </a:extLst>
          </p:cNvPr>
          <p:cNvSpPr txBox="1"/>
          <p:nvPr/>
        </p:nvSpPr>
        <p:spPr>
          <a:xfrm>
            <a:off x="7487614" y="1597982"/>
            <a:ext cx="438491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/>
              <a:t>Hyperkaliemie</a:t>
            </a: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/>
              <a:t>Irenale</a:t>
            </a:r>
            <a:r>
              <a:rPr lang="fr-FR" sz="2000" dirty="0"/>
              <a:t> cl &lt;30 ml min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hypoTA </a:t>
            </a:r>
            <a:r>
              <a:rPr lang="fr-FR" sz="2000" dirty="0" err="1"/>
              <a:t>sévere</a:t>
            </a:r>
            <a:r>
              <a:rPr lang="fr-FR" sz="2000" dirty="0"/>
              <a:t> et constante &lt; 90 </a:t>
            </a:r>
            <a:r>
              <a:rPr lang="fr-FR" sz="2000" dirty="0" err="1"/>
              <a:t>mHg</a:t>
            </a:r>
            <a:endParaRPr lang="fr-FR" sz="2000" dirty="0"/>
          </a:p>
          <a:p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0ED0C34-9748-4147-BA6A-51B4E37442EB}"/>
              </a:ext>
            </a:extLst>
          </p:cNvPr>
          <p:cNvSpPr txBox="1"/>
          <p:nvPr/>
        </p:nvSpPr>
        <p:spPr>
          <a:xfrm>
            <a:off x="377591" y="4075805"/>
            <a:ext cx="114949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Doses croissantes</a:t>
            </a:r>
          </a:p>
          <a:p>
            <a:endParaRPr lang="fr-FR" dirty="0"/>
          </a:p>
          <a:p>
            <a:r>
              <a:rPr lang="fr-FR" dirty="0"/>
              <a:t>Surveillance ionogramme sanguin 1 à 2 semaines après initiation et </a:t>
            </a:r>
            <a:r>
              <a:rPr lang="fr-FR" b="1" dirty="0"/>
              <a:t>1-2 </a:t>
            </a:r>
            <a:r>
              <a:rPr lang="fr-FR" b="1" dirty="0" err="1"/>
              <a:t>sem</a:t>
            </a:r>
            <a:r>
              <a:rPr lang="fr-FR" b="1" dirty="0"/>
              <a:t> </a:t>
            </a:r>
            <a:r>
              <a:rPr lang="fr-FR" dirty="0"/>
              <a:t>à la fin de la titration puis </a:t>
            </a:r>
            <a:r>
              <a:rPr lang="fr-FR" dirty="0" err="1"/>
              <a:t>ts</a:t>
            </a:r>
            <a:r>
              <a:rPr lang="fr-FR" dirty="0"/>
              <a:t> les </a:t>
            </a:r>
            <a:r>
              <a:rPr lang="fr-FR" b="1" dirty="0"/>
              <a:t>4 mois</a:t>
            </a:r>
          </a:p>
        </p:txBody>
      </p:sp>
    </p:spTree>
    <p:extLst>
      <p:ext uri="{BB962C8B-B14F-4D97-AF65-F5344CB8AC3E}">
        <p14:creationId xmlns:p14="http://schemas.microsoft.com/office/powerpoint/2010/main" val="624228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61E867-F1CF-4A12-80ED-AB96F607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03792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aldactone</a:t>
            </a:r>
            <a:r>
              <a:rPr lang="fr-FR" dirty="0"/>
              <a:t> / </a:t>
            </a:r>
            <a:r>
              <a:rPr lang="fr-FR" dirty="0" err="1"/>
              <a:t>eplerenone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BC33FA6-ABB9-42BD-9402-3A26BAF52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422500"/>
            <a:ext cx="11029615" cy="333975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fr-FR" dirty="0"/>
              <a:t>Reduction de la mortalité et hospitalisations</a:t>
            </a:r>
          </a:p>
          <a:p>
            <a:pPr>
              <a:buClr>
                <a:schemeClr val="tx1"/>
              </a:buClr>
            </a:pPr>
            <a:r>
              <a:rPr lang="fr-FR" dirty="0"/>
              <a:t>Permet de compenser les pertes potassiques induites par les diurétiques associés</a:t>
            </a:r>
          </a:p>
          <a:p>
            <a:pPr>
              <a:buClr>
                <a:schemeClr val="tx1"/>
              </a:buClr>
            </a:pPr>
            <a:r>
              <a:rPr lang="fr-FR" dirty="0"/>
              <a:t>Meilleure tolérance de l’</a:t>
            </a:r>
            <a:r>
              <a:rPr lang="fr-FR" dirty="0" err="1"/>
              <a:t>eplerenone</a:t>
            </a:r>
            <a:r>
              <a:rPr lang="fr-FR" dirty="0"/>
              <a:t> =INSPRA (mastodynies)</a:t>
            </a:r>
          </a:p>
          <a:p>
            <a:pPr>
              <a:buClr>
                <a:schemeClr val="tx1"/>
              </a:buClr>
            </a:pPr>
            <a:r>
              <a:rPr lang="fr-FR" dirty="0"/>
              <a:t>Attention aux interactions: CYP3A4 </a:t>
            </a:r>
            <a:r>
              <a:rPr lang="fr-FR" dirty="0" err="1"/>
              <a:t>inhibitors</a:t>
            </a:r>
            <a:r>
              <a:rPr lang="fr-FR" dirty="0"/>
              <a:t> : </a:t>
            </a:r>
            <a:r>
              <a:rPr lang="fr-FR" dirty="0" err="1"/>
              <a:t>ketoconazole</a:t>
            </a:r>
            <a:r>
              <a:rPr lang="fr-FR" dirty="0"/>
              <a:t>, </a:t>
            </a:r>
            <a:r>
              <a:rPr lang="fr-FR" dirty="0" err="1"/>
              <a:t>itraconazole</a:t>
            </a:r>
            <a:r>
              <a:rPr lang="fr-FR" dirty="0"/>
              <a:t>, </a:t>
            </a:r>
            <a:r>
              <a:rPr lang="fr-FR" dirty="0" err="1"/>
              <a:t>nefazodone</a:t>
            </a:r>
            <a:r>
              <a:rPr lang="fr-FR" dirty="0"/>
              <a:t>, </a:t>
            </a:r>
            <a:r>
              <a:rPr lang="fr-FR" dirty="0" err="1"/>
              <a:t>telithromycin</a:t>
            </a:r>
            <a:r>
              <a:rPr lang="fr-FR" dirty="0"/>
              <a:t>, </a:t>
            </a:r>
            <a:r>
              <a:rPr lang="fr-FR" dirty="0" err="1"/>
              <a:t>clarithromycin</a:t>
            </a:r>
            <a:r>
              <a:rPr lang="fr-FR" dirty="0"/>
              <a:t>, ritonavir, and </a:t>
            </a:r>
            <a:r>
              <a:rPr lang="fr-FR" dirty="0" err="1"/>
              <a:t>nelfinavir</a:t>
            </a:r>
            <a:r>
              <a:rPr lang="fr-FR" dirty="0"/>
              <a:t> (avec l’</a:t>
            </a:r>
            <a:r>
              <a:rPr lang="fr-FR" dirty="0" err="1"/>
              <a:t>eplerenone</a:t>
            </a:r>
            <a:r>
              <a:rPr lang="fr-FR" dirty="0"/>
              <a:t>)</a:t>
            </a:r>
          </a:p>
          <a:p>
            <a:pPr>
              <a:buClr>
                <a:schemeClr val="tx1"/>
              </a:buClr>
            </a:pPr>
            <a:r>
              <a:rPr lang="fr-FR" dirty="0"/>
              <a:t>Eviter AINS car néphrotoxiques et substituts au sel car riches en K+</a:t>
            </a:r>
          </a:p>
          <a:p>
            <a:pPr>
              <a:buClr>
                <a:schemeClr val="tx1"/>
              </a:buClr>
            </a:pPr>
            <a:endParaRPr lang="fr-FR" dirty="0"/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283D268-28A9-4512-A275-A1AA53EDF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0126" y="1202880"/>
            <a:ext cx="740681" cy="71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46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34FABC-98EA-4DD3-9DF6-8D0607464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21733"/>
          </a:xfrm>
        </p:spPr>
        <p:txBody>
          <a:bodyPr anchor="b">
            <a:normAutofit/>
          </a:bodyPr>
          <a:lstStyle/>
          <a:p>
            <a:r>
              <a:rPr lang="fr-FR" dirty="0"/>
              <a:t>Inhibiteur de la </a:t>
            </a:r>
            <a:r>
              <a:rPr lang="fr-FR" dirty="0" err="1"/>
              <a:t>neprilysine</a:t>
            </a:r>
            <a:r>
              <a:rPr lang="fr-FR" dirty="0"/>
              <a:t> / </a:t>
            </a:r>
            <a:r>
              <a:rPr lang="fr-FR" dirty="0" err="1"/>
              <a:t>entresto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A23F01E-5082-4DEC-B009-DB8D85B16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375" y="1477108"/>
            <a:ext cx="7979249" cy="5026928"/>
          </a:xfrm>
          <a:prstGeom prst="rect">
            <a:avLst/>
          </a:prstGeom>
          <a:noFill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9F38ADF-1AF6-4DEE-994C-AD29BEE3C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6903" y="608427"/>
            <a:ext cx="1268224" cy="123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92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FCA0A-A33B-42F5-9B17-A946E49FA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03792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entresto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755D66-F8FC-4D95-A5A1-58D211A00D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Contre indiqué si TAS &lt; 90 </a:t>
            </a:r>
            <a:r>
              <a:rPr lang="fr-FR" dirty="0" err="1"/>
              <a:t>mmHg</a:t>
            </a:r>
            <a:r>
              <a:rPr lang="fr-FR" dirty="0"/>
              <a:t>..</a:t>
            </a:r>
          </a:p>
          <a:p>
            <a:r>
              <a:rPr lang="fr-FR" dirty="0"/>
              <a:t>Si DFG &lt; 30 ml/min</a:t>
            </a:r>
          </a:p>
          <a:p>
            <a:r>
              <a:rPr lang="fr-FR" dirty="0"/>
              <a:t>Considérer la réduction des diurétiques de l’anse car effet diurétiques important du </a:t>
            </a:r>
            <a:r>
              <a:rPr lang="fr-FR" dirty="0" err="1"/>
              <a:t>sacubitril</a:t>
            </a:r>
            <a:endParaRPr lang="fr-FR" dirty="0"/>
          </a:p>
          <a:p>
            <a:r>
              <a:rPr lang="fr-FR" dirty="0"/>
              <a:t>Reduction des hospitalisations pour ins cardiaque de 20%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1478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C4B7268E-91AA-4228-9DE6-7E2E3A665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fr-FR" dirty="0" err="1"/>
              <a:t>Dapaglifosine</a:t>
            </a:r>
            <a:r>
              <a:rPr lang="fr-FR" dirty="0"/>
              <a:t>/</a:t>
            </a:r>
            <a:r>
              <a:rPr lang="fr-FR" dirty="0" err="1"/>
              <a:t>empaglifozine</a:t>
            </a:r>
            <a:r>
              <a:rPr lang="fr-FR" dirty="0"/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0464847-A190-4C2E-BDBD-7BEB0BC42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163" y="2128423"/>
            <a:ext cx="8431674" cy="443020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E9DFE08-12A4-43D6-B266-4C575398D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5062" y="594150"/>
            <a:ext cx="2095746" cy="203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602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60E3C6-87BE-4E07-9B87-912971DA0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Dapaglifosine</a:t>
            </a:r>
            <a:r>
              <a:rPr lang="fr-FR" dirty="0"/>
              <a:t>/</a:t>
            </a:r>
            <a:r>
              <a:rPr lang="fr-FR" dirty="0" err="1"/>
              <a:t>empaglifozine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4F7A59-B99E-4C21-9215-B204D9731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72051"/>
            <a:ext cx="11029615" cy="3634486"/>
          </a:xfrm>
        </p:spPr>
        <p:txBody>
          <a:bodyPr/>
          <a:lstStyle/>
          <a:p>
            <a:r>
              <a:rPr lang="fr-FR" dirty="0"/>
              <a:t>Contre indication : grossesse et allaitement</a:t>
            </a:r>
          </a:p>
          <a:p>
            <a:r>
              <a:rPr lang="fr-FR" dirty="0" err="1"/>
              <a:t>Dfg</a:t>
            </a:r>
            <a:r>
              <a:rPr lang="fr-FR" dirty="0"/>
              <a:t> &lt; 20 ml/min</a:t>
            </a:r>
          </a:p>
          <a:p>
            <a:r>
              <a:rPr lang="fr-FR" dirty="0"/>
              <a:t>Symptômes d’hypotension et TAS &lt; 95 </a:t>
            </a:r>
            <a:r>
              <a:rPr lang="fr-FR" dirty="0" err="1"/>
              <a:t>MMhg</a:t>
            </a:r>
            <a:endParaRPr lang="fr-FR" dirty="0"/>
          </a:p>
          <a:p>
            <a:r>
              <a:rPr lang="fr-FR" dirty="0"/>
              <a:t>Infections urinaires facilitées par la glycosurie</a:t>
            </a:r>
          </a:p>
          <a:p>
            <a:r>
              <a:rPr lang="fr-FR" dirty="0"/>
              <a:t>Baisser ou stopper les diurétiques de l’anse</a:t>
            </a:r>
          </a:p>
          <a:p>
            <a:r>
              <a:rPr lang="fr-FR" dirty="0"/>
              <a:t>Baisse de 17% des </a:t>
            </a:r>
            <a:r>
              <a:rPr lang="fr-FR" dirty="0" err="1"/>
              <a:t>deces</a:t>
            </a:r>
            <a:r>
              <a:rPr lang="fr-FR" dirty="0"/>
              <a:t> et 25 % des hospitalisation pour IC et 16 % pour la mortalité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CF0214-8EA2-4554-AC33-6A3D560E0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5062" y="1296516"/>
            <a:ext cx="2095746" cy="203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28732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Aspect">
      <a:dk1>
        <a:sysClr val="windowText" lastClr="000000"/>
      </a:dk1>
      <a:lt1>
        <a:sysClr val="window" lastClr="FFFFFF"/>
      </a:lt1>
      <a:dk2>
        <a:srgbClr val="585753"/>
      </a:dk2>
      <a:lt2>
        <a:srgbClr val="EBDDC3"/>
      </a:lt2>
      <a:accent1>
        <a:srgbClr val="71B9E4"/>
      </a:accent1>
      <a:accent2>
        <a:srgbClr val="E25D3C"/>
      </a:accent2>
      <a:accent3>
        <a:srgbClr val="BDB59D"/>
      </a:accent3>
      <a:accent4>
        <a:srgbClr val="A5AB81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4285899_TF11964407.potx" id="{F98CC190-9AEA-446D-A885-3BF8989F9D1E}" vid="{1FC27EC5-4D5B-4B30-9021-6225AB09EA7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ividendVTI">
    <a:dk1>
      <a:sysClr val="windowText" lastClr="000000"/>
    </a:dk1>
    <a:lt1>
      <a:sysClr val="window" lastClr="FFFFFF"/>
    </a:lt1>
    <a:dk2>
      <a:srgbClr val="3D3D3D"/>
    </a:dk2>
    <a:lt2>
      <a:srgbClr val="EBEBEB"/>
    </a:lt2>
    <a:accent1>
      <a:srgbClr val="ED8428"/>
    </a:accent1>
    <a:accent2>
      <a:srgbClr val="E6C46D"/>
    </a:accent2>
    <a:accent3>
      <a:srgbClr val="537685"/>
    </a:accent3>
    <a:accent4>
      <a:srgbClr val="969FA7"/>
    </a:accent4>
    <a:accent5>
      <a:srgbClr val="A9C37C"/>
    </a:accent5>
    <a:accent6>
      <a:srgbClr val="5A8071"/>
    </a:accent6>
    <a:hlink>
      <a:srgbClr val="828282"/>
    </a:hlink>
    <a:folHlink>
      <a:srgbClr val="A5A5A5"/>
    </a:folHlink>
  </a:clrScheme>
</a:themeOverride>
</file>

<file path=ppt/theme/themeOverride2.xml><?xml version="1.0" encoding="utf-8"?>
<a:themeOverride xmlns:a="http://schemas.openxmlformats.org/drawingml/2006/main">
  <a:clrScheme name="DividendVTI">
    <a:dk1>
      <a:sysClr val="windowText" lastClr="000000"/>
    </a:dk1>
    <a:lt1>
      <a:sysClr val="window" lastClr="FFFFFF"/>
    </a:lt1>
    <a:dk2>
      <a:srgbClr val="3D3D3D"/>
    </a:dk2>
    <a:lt2>
      <a:srgbClr val="EBEBEB"/>
    </a:lt2>
    <a:accent1>
      <a:srgbClr val="ED8428"/>
    </a:accent1>
    <a:accent2>
      <a:srgbClr val="E6C46D"/>
    </a:accent2>
    <a:accent3>
      <a:srgbClr val="537685"/>
    </a:accent3>
    <a:accent4>
      <a:srgbClr val="969FA7"/>
    </a:accent4>
    <a:accent5>
      <a:srgbClr val="A9C37C"/>
    </a:accent5>
    <a:accent6>
      <a:srgbClr val="5A8071"/>
    </a:accent6>
    <a:hlink>
      <a:srgbClr val="828282"/>
    </a:hlink>
    <a:folHlink>
      <a:srgbClr val="A5A5A5"/>
    </a:folHlink>
  </a:clrScheme>
</a:themeOverride>
</file>

<file path=ppt/theme/themeOverride3.xml><?xml version="1.0" encoding="utf-8"?>
<a:themeOverride xmlns:a="http://schemas.openxmlformats.org/drawingml/2006/main">
  <a:clrScheme name="DividendVTI">
    <a:dk1>
      <a:sysClr val="windowText" lastClr="000000"/>
    </a:dk1>
    <a:lt1>
      <a:sysClr val="window" lastClr="FFFFFF"/>
    </a:lt1>
    <a:dk2>
      <a:srgbClr val="3D3D3D"/>
    </a:dk2>
    <a:lt2>
      <a:srgbClr val="EBEBEB"/>
    </a:lt2>
    <a:accent1>
      <a:srgbClr val="ED8428"/>
    </a:accent1>
    <a:accent2>
      <a:srgbClr val="E6C46D"/>
    </a:accent2>
    <a:accent3>
      <a:srgbClr val="537685"/>
    </a:accent3>
    <a:accent4>
      <a:srgbClr val="969FA7"/>
    </a:accent4>
    <a:accent5>
      <a:srgbClr val="A9C37C"/>
    </a:accent5>
    <a:accent6>
      <a:srgbClr val="5A8071"/>
    </a:accent6>
    <a:hlink>
      <a:srgbClr val="828282"/>
    </a:hlink>
    <a:folHlink>
      <a:srgbClr val="A5A5A5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DF95FD5-1F25-4FA5-84C8-2AB1AFB896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8C6403A-684A-431F-8F36-A24C99E2866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2455B2D-BAB7-438A-85DA-0266A24CB79F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{DEA039E1-A170-4567-9E0C-396A128A512D}tf11964407_win32</Template>
  <TotalTime>2881</TotalTime>
  <Words>895</Words>
  <Application>Microsoft Office PowerPoint</Application>
  <PresentationFormat>Grand écran</PresentationFormat>
  <Paragraphs>157</Paragraphs>
  <Slides>39</Slides>
  <Notes>3</Notes>
  <HiddenSlides>0</HiddenSlides>
  <MMClips>5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9" baseType="lpstr">
      <vt:lpstr>Aldhabi</vt:lpstr>
      <vt:lpstr>Arial</vt:lpstr>
      <vt:lpstr>Calibri</vt:lpstr>
      <vt:lpstr>Franklin Gothic Book</vt:lpstr>
      <vt:lpstr>Franklin Gothic Demi</vt:lpstr>
      <vt:lpstr>Gill Sans MT</vt:lpstr>
      <vt:lpstr>museo_sans</vt:lpstr>
      <vt:lpstr>Wingdings</vt:lpstr>
      <vt:lpstr>Wingdings 2</vt:lpstr>
      <vt:lpstr>DividendVTI</vt:lpstr>
      <vt:lpstr>Traitement de l’insuffisance cardiaque CHRONIQUE</vt:lpstr>
      <vt:lpstr>Présentation PowerPoint</vt:lpstr>
      <vt:lpstr> </vt:lpstr>
      <vt:lpstr>IEC et ARA II</vt:lpstr>
      <vt:lpstr>aldactone / eplerenone</vt:lpstr>
      <vt:lpstr>Inhibiteur de la neprilysine / entresto</vt:lpstr>
      <vt:lpstr>entresto</vt:lpstr>
      <vt:lpstr>Dapaglifosine/empaglifozine </vt:lpstr>
      <vt:lpstr>Dapaglifosine/empaglifozine</vt:lpstr>
      <vt:lpstr>Diuretiques de l’anse</vt:lpstr>
      <vt:lpstr>Présentation PowerPoint</vt:lpstr>
      <vt:lpstr>Présentation PowerPoint</vt:lpstr>
      <vt:lpstr>Présentation PowerPoint</vt:lpstr>
      <vt:lpstr>Présentation PowerPoint</vt:lpstr>
      <vt:lpstr>Traitement des comorbidités comme facteurs de progression de l’insuffisance cardiaque</vt:lpstr>
      <vt:lpstr>Présentation PowerPoint</vt:lpstr>
      <vt:lpstr>Les problèmes en ambulatoires</vt:lpstr>
      <vt:lpstr>hfPef ou hfmref</vt:lpstr>
      <vt:lpstr>Présentation PowerPoint</vt:lpstr>
      <vt:lpstr>Présentation PowerPoint</vt:lpstr>
      <vt:lpstr>Actualite en rythmologie</vt:lpstr>
      <vt:lpstr>micra</vt:lpstr>
      <vt:lpstr>caracteristiques</vt:lpstr>
      <vt:lpstr>PM Micra et sensing atrial</vt:lpstr>
      <vt:lpstr>Présentation PowerPoint</vt:lpstr>
      <vt:lpstr>Présentation PowerPoint</vt:lpstr>
      <vt:lpstr>Stimulation biventriculaire : CRT-P ou CRT-D</vt:lpstr>
      <vt:lpstr>Présentation PowerPoint</vt:lpstr>
      <vt:lpstr>Stimulation Hissienne et stimulation de branche gauche</vt:lpstr>
      <vt:lpstr>Présentation PowerPoint</vt:lpstr>
      <vt:lpstr>Présentation PowerPoint</vt:lpstr>
      <vt:lpstr>Présentation PowerPoint</vt:lpstr>
      <vt:lpstr>Présentation PowerPoint</vt:lpstr>
      <vt:lpstr>Stimulation par ultrasons</vt:lpstr>
      <vt:lpstr>Présentation PowerPoint</vt:lpstr>
      <vt:lpstr>Radiothérapie stéréotaxique des arythmies ventriculaires</vt:lpstr>
      <vt:lpstr>Présentation PowerPoint</vt:lpstr>
      <vt:lpstr>Présentation PowerPoint</vt:lpstr>
      <vt:lpstr>Mitra clip et triclip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Traitement de l’insuffisance cardiaque</dc:title>
  <dc:creator>eric verbrugge</dc:creator>
  <cp:lastModifiedBy>eric verbrugge</cp:lastModifiedBy>
  <cp:revision>2</cp:revision>
  <dcterms:created xsi:type="dcterms:W3CDTF">2022-04-03T11:17:14Z</dcterms:created>
  <dcterms:modified xsi:type="dcterms:W3CDTF">2022-04-06T18:17:44Z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