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8" d="100"/>
          <a:sy n="138" d="100"/>
        </p:scale>
        <p:origin x="-19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3E246-8388-DC4F-8149-8168EA46DCFE}"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fr-FR"/>
        </a:p>
      </dgm:t>
    </dgm:pt>
    <dgm:pt modelId="{C68BE655-10CA-184A-96B0-4EA6C623721C}">
      <dgm:prSet phldrT="[Texte]"/>
      <dgm:spPr/>
      <dgm:t>
        <a:bodyPr/>
        <a:lstStyle/>
        <a:p>
          <a:r>
            <a:rPr lang="fr-FR" dirty="0" smtClean="0"/>
            <a:t>Hypothalamus</a:t>
          </a:r>
          <a:endParaRPr lang="fr-FR" dirty="0"/>
        </a:p>
      </dgm:t>
    </dgm:pt>
    <dgm:pt modelId="{EF97F3C5-1206-4745-B145-D50EE02C885A}" type="parTrans" cxnId="{5654F304-A837-304D-9239-7E06CACBF2CD}">
      <dgm:prSet/>
      <dgm:spPr/>
      <dgm:t>
        <a:bodyPr/>
        <a:lstStyle/>
        <a:p>
          <a:endParaRPr lang="fr-FR"/>
        </a:p>
      </dgm:t>
    </dgm:pt>
    <dgm:pt modelId="{F602BAF3-1742-8A4F-8786-6A488911CE20}" type="sibTrans" cxnId="{5654F304-A837-304D-9239-7E06CACBF2CD}">
      <dgm:prSet/>
      <dgm:spPr/>
      <dgm:t>
        <a:bodyPr/>
        <a:lstStyle/>
        <a:p>
          <a:endParaRPr lang="fr-FR"/>
        </a:p>
      </dgm:t>
    </dgm:pt>
    <dgm:pt modelId="{91F9D1DA-6D6C-C84C-955F-4042B488BE31}">
      <dgm:prSet phldrT="[Texte]"/>
      <dgm:spPr/>
      <dgm:t>
        <a:bodyPr/>
        <a:lstStyle/>
        <a:p>
          <a:r>
            <a:rPr lang="fr-FR" dirty="0" smtClean="0"/>
            <a:t>hypophyse</a:t>
          </a:r>
          <a:endParaRPr lang="fr-FR" dirty="0"/>
        </a:p>
      </dgm:t>
    </dgm:pt>
    <dgm:pt modelId="{CC000E7B-E8D5-2A45-A575-395D75807663}" type="parTrans" cxnId="{E5F838EB-C520-084F-9E6F-2A3A6B4AEB87}">
      <dgm:prSet/>
      <dgm:spPr/>
      <dgm:t>
        <a:bodyPr/>
        <a:lstStyle/>
        <a:p>
          <a:endParaRPr lang="fr-FR"/>
        </a:p>
      </dgm:t>
    </dgm:pt>
    <dgm:pt modelId="{34FD877A-D154-6249-9039-8E1DD4BF1AF6}" type="sibTrans" cxnId="{E5F838EB-C520-084F-9E6F-2A3A6B4AEB87}">
      <dgm:prSet/>
      <dgm:spPr/>
      <dgm:t>
        <a:bodyPr/>
        <a:lstStyle/>
        <a:p>
          <a:endParaRPr lang="fr-FR"/>
        </a:p>
      </dgm:t>
    </dgm:pt>
    <dgm:pt modelId="{35ABA355-DB19-5047-8F2D-5573C49AD030}">
      <dgm:prSet phldrT="[Texte]"/>
      <dgm:spPr/>
      <dgm:t>
        <a:bodyPr/>
        <a:lstStyle/>
        <a:p>
          <a:r>
            <a:rPr lang="fr-FR" dirty="0" smtClean="0"/>
            <a:t>ovaires</a:t>
          </a:r>
          <a:endParaRPr lang="fr-FR" dirty="0"/>
        </a:p>
      </dgm:t>
    </dgm:pt>
    <dgm:pt modelId="{86A03E7E-9411-F041-B9C6-2D47013D50BE}" type="parTrans" cxnId="{1A222B47-E7A8-8347-91AF-A9EE3ED39039}">
      <dgm:prSet/>
      <dgm:spPr/>
      <dgm:t>
        <a:bodyPr/>
        <a:lstStyle/>
        <a:p>
          <a:endParaRPr lang="fr-FR"/>
        </a:p>
      </dgm:t>
    </dgm:pt>
    <dgm:pt modelId="{681F9B18-3528-F24C-A161-FF40C18ED49B}" type="sibTrans" cxnId="{1A222B47-E7A8-8347-91AF-A9EE3ED39039}">
      <dgm:prSet/>
      <dgm:spPr/>
      <dgm:t>
        <a:bodyPr/>
        <a:lstStyle/>
        <a:p>
          <a:endParaRPr lang="fr-FR"/>
        </a:p>
      </dgm:t>
    </dgm:pt>
    <dgm:pt modelId="{5E63CC30-414E-C74F-9085-121313CD6FAD}" type="pres">
      <dgm:prSet presAssocID="{E843E246-8388-DC4F-8149-8168EA46DCFE}" presName="diagram" presStyleCnt="0">
        <dgm:presLayoutVars>
          <dgm:chPref val="1"/>
          <dgm:dir/>
          <dgm:animOne val="branch"/>
          <dgm:animLvl val="lvl"/>
          <dgm:resizeHandles/>
        </dgm:presLayoutVars>
      </dgm:prSet>
      <dgm:spPr/>
    </dgm:pt>
    <dgm:pt modelId="{946D6BE2-088A-9A45-A4D0-0B36B08735D9}" type="pres">
      <dgm:prSet presAssocID="{C68BE655-10CA-184A-96B0-4EA6C623721C}" presName="root" presStyleCnt="0"/>
      <dgm:spPr/>
    </dgm:pt>
    <dgm:pt modelId="{1180DEE5-524A-0C47-A232-F078CC27875B}" type="pres">
      <dgm:prSet presAssocID="{C68BE655-10CA-184A-96B0-4EA6C623721C}" presName="rootComposite" presStyleCnt="0"/>
      <dgm:spPr/>
    </dgm:pt>
    <dgm:pt modelId="{086A8112-B241-514F-B170-C1B35EC0A365}" type="pres">
      <dgm:prSet presAssocID="{C68BE655-10CA-184A-96B0-4EA6C623721C}" presName="rootText" presStyleLbl="node1" presStyleIdx="0" presStyleCnt="1" custScaleX="66916" custScaleY="65681" custLinFactNeighborX="-35024" custLinFactNeighborY="-12"/>
      <dgm:spPr/>
      <dgm:t>
        <a:bodyPr/>
        <a:lstStyle/>
        <a:p>
          <a:endParaRPr lang="fr-FR"/>
        </a:p>
      </dgm:t>
    </dgm:pt>
    <dgm:pt modelId="{D73B1BE8-6C4B-9543-954C-893DF69B9E7B}" type="pres">
      <dgm:prSet presAssocID="{C68BE655-10CA-184A-96B0-4EA6C623721C}" presName="rootConnector" presStyleLbl="node1" presStyleIdx="0" presStyleCnt="1"/>
      <dgm:spPr/>
    </dgm:pt>
    <dgm:pt modelId="{6C4EAF1C-3C22-674C-89AF-52BC1D4D3BA0}" type="pres">
      <dgm:prSet presAssocID="{C68BE655-10CA-184A-96B0-4EA6C623721C}" presName="childShape" presStyleCnt="0"/>
      <dgm:spPr/>
    </dgm:pt>
    <dgm:pt modelId="{AFB383FC-118F-4346-A025-67DBAA0FEDFF}" type="pres">
      <dgm:prSet presAssocID="{CC000E7B-E8D5-2A45-A575-395D75807663}" presName="Name13" presStyleLbl="parChTrans1D2" presStyleIdx="0" presStyleCnt="2"/>
      <dgm:spPr/>
    </dgm:pt>
    <dgm:pt modelId="{FF53FACA-9640-4749-98BD-56812121EA44}" type="pres">
      <dgm:prSet presAssocID="{91F9D1DA-6D6C-C84C-955F-4042B488BE31}" presName="childText" presStyleLbl="bgAcc1" presStyleIdx="0" presStyleCnt="2" custScaleX="63074" custScaleY="52622" custLinFactNeighborX="-40004" custLinFactNeighborY="-366">
        <dgm:presLayoutVars>
          <dgm:bulletEnabled val="1"/>
        </dgm:presLayoutVars>
      </dgm:prSet>
      <dgm:spPr/>
      <dgm:t>
        <a:bodyPr/>
        <a:lstStyle/>
        <a:p>
          <a:endParaRPr lang="fr-FR"/>
        </a:p>
      </dgm:t>
    </dgm:pt>
    <dgm:pt modelId="{FA878BE6-87F6-D246-8A9C-4B7E1BEBDA9B}" type="pres">
      <dgm:prSet presAssocID="{86A03E7E-9411-F041-B9C6-2D47013D50BE}" presName="Name13" presStyleLbl="parChTrans1D2" presStyleIdx="1" presStyleCnt="2"/>
      <dgm:spPr/>
    </dgm:pt>
    <dgm:pt modelId="{711E95CC-884B-7C4C-816A-B38D1E628871}" type="pres">
      <dgm:prSet presAssocID="{35ABA355-DB19-5047-8F2D-5573C49AD030}" presName="childText" presStyleLbl="bgAcc1" presStyleIdx="1" presStyleCnt="2" custScaleX="60196" custScaleY="34332" custLinFactNeighborX="-39547" custLinFactNeighborY="-5120">
        <dgm:presLayoutVars>
          <dgm:bulletEnabled val="1"/>
        </dgm:presLayoutVars>
      </dgm:prSet>
      <dgm:spPr/>
    </dgm:pt>
  </dgm:ptLst>
  <dgm:cxnLst>
    <dgm:cxn modelId="{168226C8-C236-1D43-A4E7-EAA223BDB0D3}" type="presOf" srcId="{35ABA355-DB19-5047-8F2D-5573C49AD030}" destId="{711E95CC-884B-7C4C-816A-B38D1E628871}" srcOrd="0" destOrd="0" presId="urn:microsoft.com/office/officeart/2005/8/layout/hierarchy3"/>
    <dgm:cxn modelId="{1A222B47-E7A8-8347-91AF-A9EE3ED39039}" srcId="{C68BE655-10CA-184A-96B0-4EA6C623721C}" destId="{35ABA355-DB19-5047-8F2D-5573C49AD030}" srcOrd="1" destOrd="0" parTransId="{86A03E7E-9411-F041-B9C6-2D47013D50BE}" sibTransId="{681F9B18-3528-F24C-A161-FF40C18ED49B}"/>
    <dgm:cxn modelId="{E5F838EB-C520-084F-9E6F-2A3A6B4AEB87}" srcId="{C68BE655-10CA-184A-96B0-4EA6C623721C}" destId="{91F9D1DA-6D6C-C84C-955F-4042B488BE31}" srcOrd="0" destOrd="0" parTransId="{CC000E7B-E8D5-2A45-A575-395D75807663}" sibTransId="{34FD877A-D154-6249-9039-8E1DD4BF1AF6}"/>
    <dgm:cxn modelId="{33AFAE3A-DD12-2C41-BF5D-877D7AAADF64}" type="presOf" srcId="{91F9D1DA-6D6C-C84C-955F-4042B488BE31}" destId="{FF53FACA-9640-4749-98BD-56812121EA44}" srcOrd="0" destOrd="0" presId="urn:microsoft.com/office/officeart/2005/8/layout/hierarchy3"/>
    <dgm:cxn modelId="{7E5691E8-AEC9-4443-9373-5C38DC742D3D}" type="presOf" srcId="{C68BE655-10CA-184A-96B0-4EA6C623721C}" destId="{D73B1BE8-6C4B-9543-954C-893DF69B9E7B}" srcOrd="1" destOrd="0" presId="urn:microsoft.com/office/officeart/2005/8/layout/hierarchy3"/>
    <dgm:cxn modelId="{FB254B44-4926-5C47-87EB-57A36A19A9C4}" type="presOf" srcId="{E843E246-8388-DC4F-8149-8168EA46DCFE}" destId="{5E63CC30-414E-C74F-9085-121313CD6FAD}" srcOrd="0" destOrd="0" presId="urn:microsoft.com/office/officeart/2005/8/layout/hierarchy3"/>
    <dgm:cxn modelId="{5654F304-A837-304D-9239-7E06CACBF2CD}" srcId="{E843E246-8388-DC4F-8149-8168EA46DCFE}" destId="{C68BE655-10CA-184A-96B0-4EA6C623721C}" srcOrd="0" destOrd="0" parTransId="{EF97F3C5-1206-4745-B145-D50EE02C885A}" sibTransId="{F602BAF3-1742-8A4F-8786-6A488911CE20}"/>
    <dgm:cxn modelId="{419DA115-38A0-2C48-9898-EFCE96407A3D}" type="presOf" srcId="{CC000E7B-E8D5-2A45-A575-395D75807663}" destId="{AFB383FC-118F-4346-A025-67DBAA0FEDFF}" srcOrd="0" destOrd="0" presId="urn:microsoft.com/office/officeart/2005/8/layout/hierarchy3"/>
    <dgm:cxn modelId="{C78F30AD-07B3-C34A-BBB5-F4BBD0AE7DE5}" type="presOf" srcId="{86A03E7E-9411-F041-B9C6-2D47013D50BE}" destId="{FA878BE6-87F6-D246-8A9C-4B7E1BEBDA9B}" srcOrd="0" destOrd="0" presId="urn:microsoft.com/office/officeart/2005/8/layout/hierarchy3"/>
    <dgm:cxn modelId="{5CC741D4-F02D-E140-AC5F-1411C125B727}" type="presOf" srcId="{C68BE655-10CA-184A-96B0-4EA6C623721C}" destId="{086A8112-B241-514F-B170-C1B35EC0A365}" srcOrd="0" destOrd="0" presId="urn:microsoft.com/office/officeart/2005/8/layout/hierarchy3"/>
    <dgm:cxn modelId="{89073EE5-E90E-9248-A723-F988F1C8A710}" type="presParOf" srcId="{5E63CC30-414E-C74F-9085-121313CD6FAD}" destId="{946D6BE2-088A-9A45-A4D0-0B36B08735D9}" srcOrd="0" destOrd="0" presId="urn:microsoft.com/office/officeart/2005/8/layout/hierarchy3"/>
    <dgm:cxn modelId="{75957261-D25B-4644-9FCB-E8421093742B}" type="presParOf" srcId="{946D6BE2-088A-9A45-A4D0-0B36B08735D9}" destId="{1180DEE5-524A-0C47-A232-F078CC27875B}" srcOrd="0" destOrd="0" presId="urn:microsoft.com/office/officeart/2005/8/layout/hierarchy3"/>
    <dgm:cxn modelId="{2E5228B4-CB8B-3745-8F40-8CCCB28CF361}" type="presParOf" srcId="{1180DEE5-524A-0C47-A232-F078CC27875B}" destId="{086A8112-B241-514F-B170-C1B35EC0A365}" srcOrd="0" destOrd="0" presId="urn:microsoft.com/office/officeart/2005/8/layout/hierarchy3"/>
    <dgm:cxn modelId="{4364B232-1392-8042-A27C-95AC8A2C6961}" type="presParOf" srcId="{1180DEE5-524A-0C47-A232-F078CC27875B}" destId="{D73B1BE8-6C4B-9543-954C-893DF69B9E7B}" srcOrd="1" destOrd="0" presId="urn:microsoft.com/office/officeart/2005/8/layout/hierarchy3"/>
    <dgm:cxn modelId="{44A809C7-8320-9D44-A43A-BE9DEFEB7563}" type="presParOf" srcId="{946D6BE2-088A-9A45-A4D0-0B36B08735D9}" destId="{6C4EAF1C-3C22-674C-89AF-52BC1D4D3BA0}" srcOrd="1" destOrd="0" presId="urn:microsoft.com/office/officeart/2005/8/layout/hierarchy3"/>
    <dgm:cxn modelId="{CABD5696-EBAF-824C-87FA-1711FAF1C823}" type="presParOf" srcId="{6C4EAF1C-3C22-674C-89AF-52BC1D4D3BA0}" destId="{AFB383FC-118F-4346-A025-67DBAA0FEDFF}" srcOrd="0" destOrd="0" presId="urn:microsoft.com/office/officeart/2005/8/layout/hierarchy3"/>
    <dgm:cxn modelId="{25C4DCA4-451D-E044-B053-343963CB7781}" type="presParOf" srcId="{6C4EAF1C-3C22-674C-89AF-52BC1D4D3BA0}" destId="{FF53FACA-9640-4749-98BD-56812121EA44}" srcOrd="1" destOrd="0" presId="urn:microsoft.com/office/officeart/2005/8/layout/hierarchy3"/>
    <dgm:cxn modelId="{D48264BB-ED60-9741-B33E-057D72E9B029}" type="presParOf" srcId="{6C4EAF1C-3C22-674C-89AF-52BC1D4D3BA0}" destId="{FA878BE6-87F6-D246-8A9C-4B7E1BEBDA9B}" srcOrd="2" destOrd="0" presId="urn:microsoft.com/office/officeart/2005/8/layout/hierarchy3"/>
    <dgm:cxn modelId="{1DF33F95-52CB-BF4F-BE99-3F06FC2B3CC0}" type="presParOf" srcId="{6C4EAF1C-3C22-674C-89AF-52BC1D4D3BA0}" destId="{711E95CC-884B-7C4C-816A-B38D1E62887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A8112-B241-514F-B170-C1B35EC0A365}">
      <dsp:nvSpPr>
        <dsp:cNvPr id="0" name=""/>
        <dsp:cNvSpPr/>
      </dsp:nvSpPr>
      <dsp:spPr>
        <a:xfrm>
          <a:off x="630564" y="0"/>
          <a:ext cx="3367331" cy="16525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fr-FR" sz="4300" kern="1200" dirty="0" smtClean="0"/>
            <a:t>Hypothalamus</a:t>
          </a:r>
          <a:endParaRPr lang="fr-FR" sz="4300" kern="1200" dirty="0"/>
        </a:p>
      </dsp:txBody>
      <dsp:txXfrm>
        <a:off x="678967" y="48403"/>
        <a:ext cx="3270525" cy="1555785"/>
      </dsp:txXfrm>
    </dsp:sp>
    <dsp:sp modelId="{AFB383FC-118F-4346-A025-67DBAA0FEDFF}">
      <dsp:nvSpPr>
        <dsp:cNvPr id="0" name=""/>
        <dsp:cNvSpPr/>
      </dsp:nvSpPr>
      <dsp:spPr>
        <a:xfrm>
          <a:off x="967297" y="1652591"/>
          <a:ext cx="488745" cy="1282113"/>
        </a:xfrm>
        <a:custGeom>
          <a:avLst/>
          <a:gdLst/>
          <a:ahLst/>
          <a:cxnLst/>
          <a:rect l="0" t="0" r="0" b="0"/>
          <a:pathLst>
            <a:path>
              <a:moveTo>
                <a:pt x="0" y="0"/>
              </a:moveTo>
              <a:lnTo>
                <a:pt x="0" y="1282113"/>
              </a:lnTo>
              <a:lnTo>
                <a:pt x="488745" y="128211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53FACA-9640-4749-98BD-56812121EA44}">
      <dsp:nvSpPr>
        <dsp:cNvPr id="0" name=""/>
        <dsp:cNvSpPr/>
      </dsp:nvSpPr>
      <dsp:spPr>
        <a:xfrm>
          <a:off x="1456043" y="2272697"/>
          <a:ext cx="2539196" cy="1324015"/>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fr-FR" sz="4200" kern="1200" dirty="0" smtClean="0"/>
            <a:t>hypophyse</a:t>
          </a:r>
          <a:endParaRPr lang="fr-FR" sz="4200" kern="1200" dirty="0"/>
        </a:p>
      </dsp:txBody>
      <dsp:txXfrm>
        <a:off x="1494822" y="2311476"/>
        <a:ext cx="2461638" cy="1246457"/>
      </dsp:txXfrm>
    </dsp:sp>
    <dsp:sp modelId="{FA878BE6-87F6-D246-8A9C-4B7E1BEBDA9B}">
      <dsp:nvSpPr>
        <dsp:cNvPr id="0" name=""/>
        <dsp:cNvSpPr/>
      </dsp:nvSpPr>
      <dsp:spPr>
        <a:xfrm>
          <a:off x="967297" y="1652591"/>
          <a:ext cx="507142" cy="2885440"/>
        </a:xfrm>
        <a:custGeom>
          <a:avLst/>
          <a:gdLst/>
          <a:ahLst/>
          <a:cxnLst/>
          <a:rect l="0" t="0" r="0" b="0"/>
          <a:pathLst>
            <a:path>
              <a:moveTo>
                <a:pt x="0" y="0"/>
              </a:moveTo>
              <a:lnTo>
                <a:pt x="0" y="2885440"/>
              </a:lnTo>
              <a:lnTo>
                <a:pt x="507142" y="2885440"/>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1E95CC-884B-7C4C-816A-B38D1E628871}">
      <dsp:nvSpPr>
        <dsp:cNvPr id="0" name=""/>
        <dsp:cNvSpPr/>
      </dsp:nvSpPr>
      <dsp:spPr>
        <a:xfrm>
          <a:off x="1474440" y="4106121"/>
          <a:ext cx="2423335" cy="863823"/>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fr-FR" sz="4200" kern="1200" dirty="0" smtClean="0"/>
            <a:t>ovaires</a:t>
          </a:r>
          <a:endParaRPr lang="fr-FR" sz="4200" kern="1200" dirty="0"/>
        </a:p>
      </dsp:txBody>
      <dsp:txXfrm>
        <a:off x="1499741" y="4131422"/>
        <a:ext cx="2372733" cy="8132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et modifiez le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18/04/12</a:t>
            </a:fld>
            <a:endParaRPr lang="en-US" sz="2000" dirty="0">
              <a:solidFill>
                <a:srgbClr val="FFFFFF"/>
              </a:solidFill>
            </a:endParaRP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18/04/12</a:t>
            </a:fld>
            <a:endParaRPr lang="en-US" dirty="0"/>
          </a:p>
        </p:txBody>
      </p:sp>
      <p:sp>
        <p:nvSpPr>
          <p:cNvPr id="5" name="Espace réservé du pied de page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dirty="0"/>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et modifiez le titre</a:t>
            </a:r>
            <a:endParaRPr kumimoji="0" lang="en-US"/>
          </a:p>
        </p:txBody>
      </p:sp>
      <p:sp>
        <p:nvSpPr>
          <p:cNvPr id="12" name="Espace réservé de la date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Espace réservé du pied de page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18/04/12</a:t>
            </a:fld>
            <a:endParaRPr lang="en-US"/>
          </a:p>
        </p:txBody>
      </p:sp>
      <p:sp>
        <p:nvSpPr>
          <p:cNvPr id="10" name="Espace réservé du numéro de diapositive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Espace réservé du pied de page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et modifiez le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18/04/12</a:t>
            </a:fld>
            <a:endParaRPr lang="en-US"/>
          </a:p>
        </p:txBody>
      </p:sp>
      <p:sp>
        <p:nvSpPr>
          <p:cNvPr id="12" name="Espace réservé du numéro de diapositive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Espace réservé du pied de page 13"/>
          <p:cNvSpPr>
            <a:spLocks noGrp="1"/>
          </p:cNvSpPr>
          <p:nvPr>
            <p:ph type="ftr" sz="quarter" idx="17"/>
          </p:nvPr>
        </p:nvSpPr>
        <p:spPr/>
        <p:txBody>
          <a:bodyPr rtlCol="0"/>
          <a:lstStyle/>
          <a:p>
            <a:endParaRPr kumimoji="0"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et modifiez le titre</a:t>
            </a:r>
            <a:endParaRPr kumimoji="0" lang="en-US"/>
          </a:p>
        </p:txBody>
      </p:sp>
      <p:sp>
        <p:nvSpPr>
          <p:cNvPr id="5" name="Espace réservé de la date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18/04/12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et modifiez le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18/04/12</a:t>
            </a:fld>
            <a:endParaRPr lang="en-US"/>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kumimoji="0" lang="en-US" dirty="0"/>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Faire glisser l'image vers l'espace réservé ou cliquer sur l'icône pour l'ajouter</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18/04/12</a:t>
            </a:fld>
            <a:endParaRPr lang="en-US" sz="1400" dirty="0">
              <a:solidFill>
                <a:schemeClr val="tx2"/>
              </a:solidFill>
            </a:endParaRP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PUBERTE NORMALE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2726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AXE HYPOTHALAMO HYPOPHYSAIRE</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010658525"/>
              </p:ext>
            </p:extLst>
          </p:nvPr>
        </p:nvGraphicFramePr>
        <p:xfrm>
          <a:off x="612648" y="1600199"/>
          <a:ext cx="8153400" cy="509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courbée vers la gauche 4"/>
          <p:cNvSpPr/>
          <p:nvPr/>
        </p:nvSpPr>
        <p:spPr>
          <a:xfrm>
            <a:off x="4757779" y="2666709"/>
            <a:ext cx="731520" cy="16670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a gauche 5"/>
          <p:cNvSpPr/>
          <p:nvPr/>
        </p:nvSpPr>
        <p:spPr>
          <a:xfrm>
            <a:off x="4757779" y="4702367"/>
            <a:ext cx="731520" cy="159199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Rectangle à coins arrondis 6"/>
          <p:cNvSpPr/>
          <p:nvPr/>
        </p:nvSpPr>
        <p:spPr>
          <a:xfrm>
            <a:off x="5687247" y="3043041"/>
            <a:ext cx="914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GnRH</a:t>
            </a:r>
            <a:endParaRPr lang="fr-FR" dirty="0"/>
          </a:p>
          <a:p>
            <a:pPr algn="ctr"/>
            <a:r>
              <a:rPr lang="fr-FR" dirty="0" smtClean="0"/>
              <a:t>pulse</a:t>
            </a:r>
            <a:endParaRPr lang="fr-FR" dirty="0"/>
          </a:p>
        </p:txBody>
      </p:sp>
      <p:sp>
        <p:nvSpPr>
          <p:cNvPr id="8" name="Rectangle à coins arrondis 7"/>
          <p:cNvSpPr/>
          <p:nvPr/>
        </p:nvSpPr>
        <p:spPr>
          <a:xfrm>
            <a:off x="5687247" y="4962944"/>
            <a:ext cx="1533512"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LH </a:t>
            </a:r>
            <a:r>
              <a:rPr lang="fr-FR" sz="1400" dirty="0" smtClean="0"/>
              <a:t>(thèque)</a:t>
            </a:r>
          </a:p>
          <a:p>
            <a:pPr algn="ctr"/>
            <a:r>
              <a:rPr lang="fr-FR" dirty="0" smtClean="0"/>
              <a:t>FSH </a:t>
            </a:r>
            <a:r>
              <a:rPr lang="fr-FR" sz="1400" dirty="0" smtClean="0"/>
              <a:t>(granulosa)</a:t>
            </a:r>
            <a:endParaRPr lang="fr-FR" sz="1400" dirty="0"/>
          </a:p>
        </p:txBody>
      </p:sp>
    </p:spTree>
    <p:extLst>
      <p:ext uri="{BB962C8B-B14F-4D97-AF65-F5344CB8AC3E}">
        <p14:creationId xmlns:p14="http://schemas.microsoft.com/office/powerpoint/2010/main" val="130404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CHEZ LA FILLE</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a:t>Le premier signe de puberté est en général, l'apparition des seins (</a:t>
            </a:r>
            <a:r>
              <a:rPr lang="fr-FR" dirty="0" err="1"/>
              <a:t>thélarche</a:t>
            </a:r>
            <a:r>
              <a:rPr lang="fr-FR" dirty="0" smtClean="0"/>
              <a:t>)</a:t>
            </a:r>
            <a:endParaRPr lang="fr-FR" dirty="0"/>
          </a:p>
          <a:p>
            <a:r>
              <a:rPr lang="fr-FR" dirty="0" smtClean="0"/>
              <a:t>6 </a:t>
            </a:r>
            <a:r>
              <a:rPr lang="fr-FR" dirty="0"/>
              <a:t>mois plus tard d'une pilosité sur les grandes lèvres, puis sur le pubis (</a:t>
            </a:r>
            <a:r>
              <a:rPr lang="fr-FR" dirty="0" err="1"/>
              <a:t>pubarche</a:t>
            </a:r>
            <a:r>
              <a:rPr lang="fr-FR" dirty="0"/>
              <a:t>). </a:t>
            </a:r>
            <a:endParaRPr lang="fr-FR" dirty="0" smtClean="0"/>
          </a:p>
          <a:p>
            <a:r>
              <a:rPr lang="fr-FR" dirty="0" smtClean="0"/>
              <a:t>La </a:t>
            </a:r>
            <a:r>
              <a:rPr lang="fr-FR" dirty="0"/>
              <a:t>pigmentation des mamelons apparaît un an plus tard </a:t>
            </a:r>
            <a:endParaRPr lang="fr-FR" dirty="0" smtClean="0"/>
          </a:p>
          <a:p>
            <a:r>
              <a:rPr lang="fr-FR" dirty="0" smtClean="0"/>
              <a:t> </a:t>
            </a:r>
            <a:r>
              <a:rPr lang="fr-FR" dirty="0"/>
              <a:t>La pilosité axillaire se développe rapidement, en général entre le moment du pic de croissance maximal et l'apparition des règles (</a:t>
            </a:r>
            <a:r>
              <a:rPr lang="fr-FR" dirty="0" err="1"/>
              <a:t>ménarche</a:t>
            </a:r>
            <a:r>
              <a:rPr lang="fr-FR" dirty="0"/>
              <a:t>).  </a:t>
            </a:r>
          </a:p>
          <a:p>
            <a:r>
              <a:rPr lang="fr-FR" dirty="0" smtClean="0"/>
              <a:t>La </a:t>
            </a:r>
            <a:r>
              <a:rPr lang="fr-FR" dirty="0" err="1"/>
              <a:t>ménarche</a:t>
            </a:r>
            <a:r>
              <a:rPr lang="fr-FR" dirty="0"/>
              <a:t> est un événement tardif de la puberté (âge moyen de 13 ans, plus ou moins 4 mois selon les populations) mais n'en marque pas la fin. En effet, les premiers cycles menstruels sont anovulatoires et il se passe environ 5 ans avant qu'un taux de fécondité normal soit atteint (vers 18 ans). </a:t>
            </a:r>
            <a:endParaRPr lang="fr-FR" dirty="0" smtClean="0"/>
          </a:p>
          <a:p>
            <a:r>
              <a:rPr lang="fr-FR" dirty="0" smtClean="0"/>
              <a:t>Précoce avant 8 ans, retardée après 13 ans</a:t>
            </a:r>
            <a:r>
              <a:rPr lang="fr-FR" dirty="0"/>
              <a:t>			</a:t>
            </a:r>
          </a:p>
          <a:p>
            <a:endParaRPr lang="fr-FR" dirty="0"/>
          </a:p>
        </p:txBody>
      </p:sp>
    </p:spTree>
    <p:extLst>
      <p:ext uri="{BB962C8B-B14F-4D97-AF65-F5344CB8AC3E}">
        <p14:creationId xmlns:p14="http://schemas.microsoft.com/office/powerpoint/2010/main" val="96759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Stades de développement des </a:t>
            </a:r>
            <a:r>
              <a:rPr lang="fr-FR" b="1" dirty="0" smtClean="0"/>
              <a:t>seins, </a:t>
            </a:r>
            <a:r>
              <a:rPr lang="fr-FR" b="1" dirty="0"/>
              <a:t>et de la pilosité </a:t>
            </a:r>
            <a:r>
              <a:rPr lang="fr-FR" b="1" dirty="0" smtClean="0"/>
              <a:t>pubienne</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478543244"/>
              </p:ext>
            </p:extLst>
          </p:nvPr>
        </p:nvGraphicFramePr>
        <p:xfrm>
          <a:off x="612775" y="1600200"/>
          <a:ext cx="8153400" cy="5120639"/>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kumimoji="0" lang="fr-FR" sz="1800" b="1" kern="1200" dirty="0" smtClean="0">
                          <a:solidFill>
                            <a:schemeClr val="lt1"/>
                          </a:solidFill>
                          <a:latin typeface="+mn-lt"/>
                          <a:ea typeface="+mn-ea"/>
                          <a:cs typeface="+mn-cs"/>
                        </a:rPr>
                        <a:t>S1 &lt; 9 ans</a:t>
                      </a:r>
                      <a:r>
                        <a:rPr kumimoji="0" lang="fr-FR" sz="1800" b="0" kern="1200" dirty="0" smtClean="0">
                          <a:solidFill>
                            <a:schemeClr val="lt1"/>
                          </a:solidFill>
                          <a:latin typeface="+mn-lt"/>
                          <a:ea typeface="+mn-ea"/>
                          <a:cs typeface="+mn-cs"/>
                        </a:rPr>
                        <a:t> : Pas de sein, petite élévation éventuelle du mamelon.</a:t>
                      </a:r>
                      <a:endParaRPr lang="fr-FR" dirty="0"/>
                    </a:p>
                  </a:txBody>
                  <a:tcPr/>
                </a:tc>
                <a:tc>
                  <a:txBody>
                    <a:bodyPr/>
                    <a:lstStyle/>
                    <a:p>
                      <a:r>
                        <a:rPr kumimoji="0" lang="fr-FR" sz="1800" b="1" kern="1200" dirty="0" smtClean="0">
                          <a:solidFill>
                            <a:schemeClr val="lt1"/>
                          </a:solidFill>
                          <a:latin typeface="+mn-lt"/>
                          <a:ea typeface="+mn-ea"/>
                          <a:cs typeface="+mn-cs"/>
                        </a:rPr>
                        <a:t>PP1 &lt; 9 ans</a:t>
                      </a:r>
                      <a:r>
                        <a:rPr kumimoji="0" lang="fr-FR" sz="1800" b="0" kern="1200" dirty="0" smtClean="0">
                          <a:solidFill>
                            <a:schemeClr val="lt1"/>
                          </a:solidFill>
                          <a:latin typeface="+mn-lt"/>
                          <a:ea typeface="+mn-ea"/>
                          <a:cs typeface="+mn-cs"/>
                        </a:rPr>
                        <a:t> :</a:t>
                      </a:r>
                      <a:r>
                        <a:rPr kumimoji="0" lang="fr-FR" sz="1800" b="0" kern="1200" baseline="0" dirty="0" smtClean="0">
                          <a:solidFill>
                            <a:schemeClr val="lt1"/>
                          </a:solidFill>
                          <a:latin typeface="+mn-lt"/>
                          <a:ea typeface="+mn-ea"/>
                          <a:cs typeface="+mn-cs"/>
                        </a:rPr>
                        <a:t> </a:t>
                      </a:r>
                      <a:r>
                        <a:rPr kumimoji="0" lang="fr-FR" sz="1800" b="0" kern="1200" dirty="0" smtClean="0">
                          <a:solidFill>
                            <a:schemeClr val="lt1"/>
                          </a:solidFill>
                          <a:latin typeface="+mn-lt"/>
                          <a:ea typeface="+mn-ea"/>
                          <a:cs typeface="+mn-cs"/>
                        </a:rPr>
                        <a:t>Absence de poil, simple duvet. 	</a:t>
                      </a:r>
                      <a:endParaRPr lang="fr-FR" dirty="0"/>
                    </a:p>
                  </a:txBody>
                  <a:tcPr/>
                </a:tc>
              </a:tr>
              <a:tr h="370840">
                <a:tc>
                  <a:txBody>
                    <a:bodyPr/>
                    <a:lstStyle/>
                    <a:p>
                      <a:r>
                        <a:rPr kumimoji="0" lang="fr-FR" sz="1800" b="1" kern="1200" dirty="0" smtClean="0">
                          <a:solidFill>
                            <a:schemeClr val="dk1"/>
                          </a:solidFill>
                          <a:latin typeface="+mn-lt"/>
                          <a:ea typeface="+mn-ea"/>
                          <a:cs typeface="+mn-cs"/>
                        </a:rPr>
                        <a:t>S2 = 10­11 ans</a:t>
                      </a:r>
                      <a:r>
                        <a:rPr kumimoji="0" lang="fr-FR" sz="1800" b="0" kern="1200" dirty="0" smtClean="0">
                          <a:solidFill>
                            <a:schemeClr val="dk1"/>
                          </a:solidFill>
                          <a:latin typeface="+mn-lt"/>
                          <a:ea typeface="+mn-ea"/>
                          <a:cs typeface="+mn-cs"/>
                        </a:rPr>
                        <a:t> </a:t>
                      </a:r>
                      <a:r>
                        <a:rPr kumimoji="0" lang="fr-FR" sz="1800" b="1" kern="1200" dirty="0" smtClean="0">
                          <a:solidFill>
                            <a:schemeClr val="dk1"/>
                          </a:solidFill>
                          <a:latin typeface="+mn-lt"/>
                          <a:ea typeface="+mn-ea"/>
                          <a:cs typeface="+mn-cs"/>
                        </a:rPr>
                        <a:t>(9 et 13.3 ans)</a:t>
                      </a:r>
                      <a:r>
                        <a:rPr kumimoji="0" lang="fr-FR" sz="1800" b="0" kern="1200" dirty="0" smtClean="0">
                          <a:solidFill>
                            <a:schemeClr val="dk1"/>
                          </a:solidFill>
                          <a:latin typeface="+mn-lt"/>
                          <a:ea typeface="+mn-ea"/>
                          <a:cs typeface="+mn-cs"/>
                        </a:rPr>
                        <a:t> </a:t>
                      </a:r>
                    </a:p>
                    <a:p>
                      <a:r>
                        <a:rPr kumimoji="0" lang="fr-FR" sz="1800" b="0" kern="1200" dirty="0" smtClean="0">
                          <a:solidFill>
                            <a:schemeClr val="dk1"/>
                          </a:solidFill>
                          <a:latin typeface="+mn-lt"/>
                          <a:ea typeface="+mn-ea"/>
                          <a:cs typeface="+mn-cs"/>
                        </a:rPr>
                        <a:t>Apparition du bourgeon mammaire, surélévation du mamelon par du tissu glandulaire.	</a:t>
                      </a:r>
                      <a:endParaRPr lang="fr-FR" dirty="0"/>
                    </a:p>
                  </a:txBody>
                  <a:tcPr/>
                </a:tc>
                <a:tc>
                  <a:txBody>
                    <a:bodyPr/>
                    <a:lstStyle/>
                    <a:p>
                      <a:r>
                        <a:rPr kumimoji="0" lang="fr-FR" sz="1800" b="1" kern="1200" dirty="0" smtClean="0">
                          <a:solidFill>
                            <a:schemeClr val="dk1"/>
                          </a:solidFill>
                          <a:latin typeface="+mn-lt"/>
                          <a:ea typeface="+mn-ea"/>
                          <a:cs typeface="+mn-cs"/>
                        </a:rPr>
                        <a:t>PP2 = 10­12 ans </a:t>
                      </a:r>
                      <a:r>
                        <a:rPr kumimoji="0" lang="fr-FR" sz="1800" b="0" kern="1200" dirty="0" smtClean="0">
                          <a:solidFill>
                            <a:schemeClr val="dk1"/>
                          </a:solidFill>
                          <a:latin typeface="+mn-lt"/>
                          <a:ea typeface="+mn-ea"/>
                          <a:cs typeface="+mn-cs"/>
                        </a:rPr>
                        <a:t> </a:t>
                      </a:r>
                      <a:r>
                        <a:rPr kumimoji="0" lang="fr-FR" sz="1800" b="1" kern="1200" dirty="0" smtClean="0">
                          <a:solidFill>
                            <a:schemeClr val="dk1"/>
                          </a:solidFill>
                          <a:latin typeface="+mn-lt"/>
                          <a:ea typeface="+mn-ea"/>
                          <a:cs typeface="+mn-cs"/>
                        </a:rPr>
                        <a:t>(9.6 et 14 ans)</a:t>
                      </a:r>
                      <a:r>
                        <a:rPr kumimoji="0" lang="fr-FR" sz="1800" b="0" kern="1200" dirty="0" smtClean="0">
                          <a:solidFill>
                            <a:schemeClr val="dk1"/>
                          </a:solidFill>
                          <a:latin typeface="+mn-lt"/>
                          <a:ea typeface="+mn-ea"/>
                          <a:cs typeface="+mn-cs"/>
                        </a:rPr>
                        <a:t> </a:t>
                      </a:r>
                    </a:p>
                    <a:p>
                      <a:r>
                        <a:rPr kumimoji="0" lang="fr-FR" sz="1800" b="0" kern="1200" dirty="0" smtClean="0">
                          <a:solidFill>
                            <a:schemeClr val="dk1"/>
                          </a:solidFill>
                          <a:latin typeface="+mn-lt"/>
                          <a:ea typeface="+mn-ea"/>
                          <a:cs typeface="+mn-cs"/>
                        </a:rPr>
                        <a:t>Quelques poils épais, longs, clairsemés, sur les grandes lèvres.	</a:t>
                      </a:r>
                    </a:p>
                    <a:p>
                      <a:endParaRPr lang="fr-FR" dirty="0"/>
                    </a:p>
                  </a:txBody>
                  <a:tcPr/>
                </a:tc>
              </a:tr>
              <a:tr h="370840">
                <a:tc>
                  <a:txBody>
                    <a:bodyPr/>
                    <a:lstStyle/>
                    <a:p>
                      <a:r>
                        <a:rPr kumimoji="0" lang="fr-FR" sz="1800" b="1" kern="1200" dirty="0" smtClean="0">
                          <a:solidFill>
                            <a:schemeClr val="dk1"/>
                          </a:solidFill>
                          <a:latin typeface="+mn-lt"/>
                          <a:ea typeface="+mn-ea"/>
                          <a:cs typeface="+mn-cs"/>
                        </a:rPr>
                        <a:t>S3 = 11­12 ans</a:t>
                      </a:r>
                      <a:r>
                        <a:rPr kumimoji="0" lang="fr-FR" sz="1800" b="0" kern="1200" dirty="0" smtClean="0">
                          <a:solidFill>
                            <a:schemeClr val="dk1"/>
                          </a:solidFill>
                          <a:latin typeface="+mn-lt"/>
                          <a:ea typeface="+mn-ea"/>
                          <a:cs typeface="+mn-cs"/>
                        </a:rPr>
                        <a:t> :</a:t>
                      </a:r>
                      <a:r>
                        <a:rPr kumimoji="0" lang="fr-FR" sz="1800" b="0" kern="1200" baseline="0" dirty="0" smtClean="0">
                          <a:solidFill>
                            <a:schemeClr val="dk1"/>
                          </a:solidFill>
                          <a:latin typeface="+mn-lt"/>
                          <a:ea typeface="+mn-ea"/>
                          <a:cs typeface="+mn-cs"/>
                        </a:rPr>
                        <a:t> </a:t>
                      </a:r>
                      <a:r>
                        <a:rPr kumimoji="0" lang="fr-FR" sz="1800" b="0" kern="1200" dirty="0" smtClean="0">
                          <a:solidFill>
                            <a:schemeClr val="dk1"/>
                          </a:solidFill>
                          <a:latin typeface="+mn-lt"/>
                          <a:ea typeface="+mn-ea"/>
                          <a:cs typeface="+mn-cs"/>
                        </a:rPr>
                        <a:t>Apparition de la pigmentation du mamelon et de l'aréole, élargissement et saillie de l'aréole et de la glande mammaire.	</a:t>
                      </a:r>
                      <a:endParaRPr lang="fr-FR" dirty="0"/>
                    </a:p>
                  </a:txBody>
                  <a:tcPr/>
                </a:tc>
                <a:tc>
                  <a:txBody>
                    <a:bodyPr/>
                    <a:lstStyle/>
                    <a:p>
                      <a:r>
                        <a:rPr kumimoji="0" lang="fr-FR" sz="1800" b="1" kern="1200" dirty="0" smtClean="0">
                          <a:solidFill>
                            <a:schemeClr val="dk1"/>
                          </a:solidFill>
                          <a:latin typeface="+mn-lt"/>
                          <a:ea typeface="+mn-ea"/>
                          <a:cs typeface="+mn-cs"/>
                        </a:rPr>
                        <a:t>PP3 = 11­12 ans</a:t>
                      </a:r>
                      <a:r>
                        <a:rPr kumimoji="0" lang="fr-FR" sz="1800" b="0" kern="1200" dirty="0" smtClean="0">
                          <a:solidFill>
                            <a:schemeClr val="dk1"/>
                          </a:solidFill>
                          <a:latin typeface="+mn-lt"/>
                          <a:ea typeface="+mn-ea"/>
                          <a:cs typeface="+mn-cs"/>
                        </a:rPr>
                        <a:t> : Poils plus fournis, bouclés, s'étendant au dessus de la symphyse pubienne (Mont de Vénus). 	</a:t>
                      </a:r>
                    </a:p>
                    <a:p>
                      <a:endParaRPr lang="fr-FR" dirty="0"/>
                    </a:p>
                  </a:txBody>
                  <a:tcPr/>
                </a:tc>
              </a:tr>
              <a:tr h="370840">
                <a:tc>
                  <a:txBody>
                    <a:bodyPr/>
                    <a:lstStyle/>
                    <a:p>
                      <a:r>
                        <a:rPr kumimoji="0" lang="fr-FR" sz="1800" b="1" kern="1200" dirty="0" smtClean="0">
                          <a:solidFill>
                            <a:schemeClr val="dk1"/>
                          </a:solidFill>
                          <a:latin typeface="+mn-lt"/>
                          <a:ea typeface="+mn-ea"/>
                          <a:cs typeface="+mn-cs"/>
                        </a:rPr>
                        <a:t>S4 = 12­13 ans</a:t>
                      </a:r>
                      <a:r>
                        <a:rPr kumimoji="0" lang="fr-FR" sz="1800" b="0" kern="1200" dirty="0" smtClean="0">
                          <a:solidFill>
                            <a:schemeClr val="dk1"/>
                          </a:solidFill>
                          <a:latin typeface="+mn-lt"/>
                          <a:ea typeface="+mn-ea"/>
                          <a:cs typeface="+mn-cs"/>
                        </a:rPr>
                        <a:t> : Projection de l'aréole et du mamelon en avant de la glande mammaire. </a:t>
                      </a:r>
                      <a:endParaRPr lang="fr-FR" dirty="0"/>
                    </a:p>
                  </a:txBody>
                  <a:tcPr/>
                </a:tc>
                <a:tc>
                  <a:txBody>
                    <a:bodyPr/>
                    <a:lstStyle/>
                    <a:p>
                      <a:r>
                        <a:rPr kumimoji="0" lang="fr-FR" sz="1800" b="1" kern="1200" dirty="0" smtClean="0">
                          <a:solidFill>
                            <a:schemeClr val="dk1"/>
                          </a:solidFill>
                          <a:latin typeface="+mn-lt"/>
                          <a:ea typeface="+mn-ea"/>
                          <a:cs typeface="+mn-cs"/>
                        </a:rPr>
                        <a:t>PP4 = 12­13 ans</a:t>
                      </a:r>
                      <a:r>
                        <a:rPr kumimoji="0" lang="fr-FR" sz="1800" b="0" kern="1200" dirty="0" smtClean="0">
                          <a:solidFill>
                            <a:schemeClr val="dk1"/>
                          </a:solidFill>
                          <a:latin typeface="+mn-lt"/>
                          <a:ea typeface="+mn-ea"/>
                          <a:cs typeface="+mn-cs"/>
                        </a:rPr>
                        <a:t> : Pilosité de type pratiquement adulte (triangle à base horizontale), moins étendu. 	</a:t>
                      </a:r>
                      <a:endParaRPr lang="fr-FR" dirty="0"/>
                    </a:p>
                  </a:txBody>
                  <a:tcPr/>
                </a:tc>
              </a:tr>
              <a:tr h="370840">
                <a:tc>
                  <a:txBody>
                    <a:bodyPr/>
                    <a:lstStyle/>
                    <a:p>
                      <a:r>
                        <a:rPr kumimoji="0" lang="fr-FR" sz="1800" b="1" kern="1200" dirty="0" smtClean="0">
                          <a:solidFill>
                            <a:schemeClr val="dk1"/>
                          </a:solidFill>
                          <a:latin typeface="+mn-lt"/>
                          <a:ea typeface="+mn-ea"/>
                          <a:cs typeface="+mn-cs"/>
                        </a:rPr>
                        <a:t>S5 = 14­15 ans</a:t>
                      </a:r>
                      <a:r>
                        <a:rPr kumimoji="0" lang="fr-FR" sz="1800" b="0" kern="1200" dirty="0" smtClean="0">
                          <a:solidFill>
                            <a:schemeClr val="dk1"/>
                          </a:solidFill>
                          <a:latin typeface="+mn-lt"/>
                          <a:ea typeface="+mn-ea"/>
                          <a:cs typeface="+mn-cs"/>
                        </a:rPr>
                        <a:t> : Sein adulte: retour de l'aréole dans le plan de la surface du sein, sillon sous-mammaire distinct 	</a:t>
                      </a:r>
                    </a:p>
                    <a:p>
                      <a:endParaRPr lang="fr-FR" dirty="0"/>
                    </a:p>
                  </a:txBody>
                  <a:tcPr/>
                </a:tc>
                <a:tc>
                  <a:txBody>
                    <a:bodyPr/>
                    <a:lstStyle/>
                    <a:p>
                      <a:r>
                        <a:rPr kumimoji="0" lang="fr-FR" sz="1800" b="1" kern="1200" dirty="0" smtClean="0">
                          <a:solidFill>
                            <a:schemeClr val="dk1"/>
                          </a:solidFill>
                          <a:latin typeface="+mn-lt"/>
                          <a:ea typeface="+mn-ea"/>
                          <a:cs typeface="+mn-cs"/>
                        </a:rPr>
                        <a:t>PP5 = 13­14 ans</a:t>
                      </a:r>
                      <a:r>
                        <a:rPr kumimoji="0" lang="fr-FR" sz="1800" b="0" kern="1200" dirty="0" smtClean="0">
                          <a:solidFill>
                            <a:schemeClr val="dk1"/>
                          </a:solidFill>
                          <a:latin typeface="+mn-lt"/>
                          <a:ea typeface="+mn-ea"/>
                          <a:cs typeface="+mn-cs"/>
                        </a:rPr>
                        <a:t> :</a:t>
                      </a:r>
                      <a:r>
                        <a:rPr kumimoji="0" lang="fr-FR" sz="1800" b="0" kern="1200" baseline="0" dirty="0" smtClean="0">
                          <a:solidFill>
                            <a:schemeClr val="dk1"/>
                          </a:solidFill>
                          <a:latin typeface="+mn-lt"/>
                          <a:ea typeface="+mn-ea"/>
                          <a:cs typeface="+mn-cs"/>
                        </a:rPr>
                        <a:t> </a:t>
                      </a:r>
                      <a:r>
                        <a:rPr kumimoji="0" lang="fr-FR" sz="1800" b="0" kern="1200" dirty="0" smtClean="0">
                          <a:solidFill>
                            <a:schemeClr val="dk1"/>
                          </a:solidFill>
                          <a:latin typeface="+mn-lt"/>
                          <a:ea typeface="+mn-ea"/>
                          <a:cs typeface="+mn-cs"/>
                        </a:rPr>
                        <a:t>Pilosité pratiquement adulte, extension à la partie interne des cuisses.	</a:t>
                      </a:r>
                    </a:p>
                    <a:p>
                      <a:endParaRPr lang="fr-FR" dirty="0"/>
                    </a:p>
                  </a:txBody>
                  <a:tcPr/>
                </a:tc>
              </a:tr>
            </a:tbl>
          </a:graphicData>
        </a:graphic>
      </p:graphicFrame>
    </p:spTree>
    <p:extLst>
      <p:ext uri="{BB962C8B-B14F-4D97-AF65-F5344CB8AC3E}">
        <p14:creationId xmlns:p14="http://schemas.microsoft.com/office/powerpoint/2010/main" val="35441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CHEZ LE GARÇON</a:t>
            </a:r>
            <a:endParaRPr lang="fr-FR" dirty="0"/>
          </a:p>
        </p:txBody>
      </p:sp>
      <p:sp>
        <p:nvSpPr>
          <p:cNvPr id="3" name="Espace réservé du contenu 2"/>
          <p:cNvSpPr>
            <a:spLocks noGrp="1"/>
          </p:cNvSpPr>
          <p:nvPr>
            <p:ph sz="quarter" idx="1"/>
          </p:nvPr>
        </p:nvSpPr>
        <p:spPr>
          <a:xfrm>
            <a:off x="612648" y="1600200"/>
            <a:ext cx="8153400" cy="5071454"/>
          </a:xfrm>
        </p:spPr>
        <p:txBody>
          <a:bodyPr>
            <a:normAutofit fontScale="70000" lnSpcReduction="20000"/>
          </a:bodyPr>
          <a:lstStyle/>
          <a:p>
            <a:r>
              <a:rPr lang="fr-FR" dirty="0"/>
              <a:t>Le premier signe pubertaire est l'augmentation de volume des testicules. </a:t>
            </a:r>
            <a:endParaRPr lang="fr-FR" dirty="0" smtClean="0"/>
          </a:p>
          <a:p>
            <a:r>
              <a:rPr lang="fr-FR" dirty="0" smtClean="0"/>
              <a:t>Ensuite </a:t>
            </a:r>
            <a:r>
              <a:rPr lang="fr-FR" dirty="0"/>
              <a:t>la pilosité pubienne apparaît, le scrotum se pigmente et le pénis grandit. </a:t>
            </a:r>
            <a:endParaRPr lang="fr-FR" dirty="0" smtClean="0"/>
          </a:p>
          <a:p>
            <a:r>
              <a:rPr lang="fr-FR" dirty="0" smtClean="0"/>
              <a:t>Le </a:t>
            </a:r>
            <a:r>
              <a:rPr lang="fr-FR" dirty="0"/>
              <a:t>développement des testicules est souvent asymétrique.  </a:t>
            </a:r>
            <a:endParaRPr lang="fr-FR" dirty="0" smtClean="0"/>
          </a:p>
          <a:p>
            <a:r>
              <a:rPr lang="fr-FR" dirty="0" smtClean="0"/>
              <a:t>L'apparition </a:t>
            </a:r>
            <a:r>
              <a:rPr lang="fr-FR" dirty="0"/>
              <a:t>de la pilosité faciale et corporelle est plus tardive: duvet de la lèvre supérieure vers 15 ans, sur les joues vers 16 ans, puis sur le menton. La pilosité thoracique ne sera complète que  plus tard encore (25 à 35 ans). </a:t>
            </a:r>
            <a:endParaRPr lang="fr-FR" dirty="0" smtClean="0"/>
          </a:p>
          <a:p>
            <a:r>
              <a:rPr lang="fr-FR" dirty="0" smtClean="0"/>
              <a:t>L'apparition </a:t>
            </a:r>
            <a:r>
              <a:rPr lang="fr-FR" dirty="0"/>
              <a:t>d'une gynécomastie </a:t>
            </a:r>
            <a:r>
              <a:rPr lang="fr-FR" dirty="0" smtClean="0"/>
              <a:t>est </a:t>
            </a:r>
            <a:r>
              <a:rPr lang="fr-FR" dirty="0"/>
              <a:t>très fréquente (70% des garçons normaux entre 13 et 16 ans). Elle est en général réduite à un disque sous-aréolaire mou, de 2 à 3 cm de diamètre, qui </a:t>
            </a:r>
            <a:r>
              <a:rPr lang="fr-FR" dirty="0" err="1"/>
              <a:t>involue</a:t>
            </a:r>
            <a:r>
              <a:rPr lang="fr-FR" dirty="0"/>
              <a:t> spontanément au bout de deux ans mais persiste chez 35% des hommes adultes </a:t>
            </a:r>
            <a:r>
              <a:rPr lang="fr-FR" dirty="0" smtClean="0"/>
              <a:t>normaux.</a:t>
            </a:r>
          </a:p>
          <a:p>
            <a:r>
              <a:rPr lang="fr-FR" dirty="0" smtClean="0"/>
              <a:t>Le </a:t>
            </a:r>
            <a:r>
              <a:rPr lang="fr-FR" dirty="0"/>
              <a:t>développement du larynx (cartilage cricoïde et muscles du larynx) est plus important que chez la fille. La mue de la voix commence en général vers 13 ans et demi et se termine environ un an plus tard. </a:t>
            </a:r>
            <a:endParaRPr lang="fr-FR" dirty="0" smtClean="0"/>
          </a:p>
          <a:p>
            <a:r>
              <a:rPr lang="fr-FR" dirty="0" smtClean="0"/>
              <a:t>Précoce avant 11 ans, retardée après 14 ans</a:t>
            </a:r>
            <a:endParaRPr lang="fr-FR" dirty="0"/>
          </a:p>
        </p:txBody>
      </p:sp>
    </p:spTree>
    <p:extLst>
      <p:ext uri="{BB962C8B-B14F-4D97-AF65-F5344CB8AC3E}">
        <p14:creationId xmlns:p14="http://schemas.microsoft.com/office/powerpoint/2010/main" val="241994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Stades de développement des </a:t>
            </a:r>
            <a:r>
              <a:rPr lang="fr-FR" b="1" dirty="0" smtClean="0"/>
              <a:t>OGE et </a:t>
            </a:r>
            <a:r>
              <a:rPr lang="fr-FR" b="1" dirty="0"/>
              <a:t>de la pilosité </a:t>
            </a:r>
            <a:r>
              <a:rPr lang="fr-FR" b="1" dirty="0" smtClean="0"/>
              <a:t>pubienne</a:t>
            </a:r>
            <a:r>
              <a:rPr lang="fr-FR" dirty="0" smtClean="0"/>
              <a:t> </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1623809798"/>
              </p:ext>
            </p:extLst>
          </p:nvPr>
        </p:nvGraphicFramePr>
        <p:xfrm>
          <a:off x="612775" y="1600200"/>
          <a:ext cx="8153400" cy="5120639"/>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kumimoji="0" lang="fr-FR" sz="1800" b="1" kern="1200" dirty="0" smtClean="0">
                          <a:solidFill>
                            <a:schemeClr val="lt1"/>
                          </a:solidFill>
                          <a:latin typeface="+mn-lt"/>
                          <a:ea typeface="+mn-ea"/>
                          <a:cs typeface="+mn-cs"/>
                        </a:rPr>
                        <a:t>G1 &lt; 10 ans</a:t>
                      </a:r>
                      <a:r>
                        <a:rPr kumimoji="0" lang="fr-FR" sz="1800" b="0" kern="1200" dirty="0" smtClean="0">
                          <a:solidFill>
                            <a:schemeClr val="lt1"/>
                          </a:solidFill>
                          <a:latin typeface="+mn-lt"/>
                          <a:ea typeface="+mn-ea"/>
                          <a:cs typeface="+mn-cs"/>
                        </a:rPr>
                        <a:t> : Testicule, scrotum et pénis de taille </a:t>
                      </a:r>
                      <a:r>
                        <a:rPr kumimoji="0" lang="fr-FR" sz="1800" b="0" kern="1200" dirty="0" err="1" smtClean="0">
                          <a:solidFill>
                            <a:schemeClr val="lt1"/>
                          </a:solidFill>
                          <a:latin typeface="+mn-lt"/>
                          <a:ea typeface="+mn-ea"/>
                          <a:cs typeface="+mn-cs"/>
                        </a:rPr>
                        <a:t>prépubère</a:t>
                      </a:r>
                      <a:r>
                        <a:rPr kumimoji="0" lang="fr-FR" sz="1800" b="0" kern="1200" dirty="0" smtClean="0">
                          <a:solidFill>
                            <a:schemeClr val="lt1"/>
                          </a:solidFill>
                          <a:latin typeface="+mn-lt"/>
                          <a:ea typeface="+mn-ea"/>
                          <a:cs typeface="+mn-cs"/>
                        </a:rPr>
                        <a:t> 	</a:t>
                      </a:r>
                      <a:endParaRPr lang="fr-FR" dirty="0"/>
                    </a:p>
                  </a:txBody>
                  <a:tcPr/>
                </a:tc>
                <a:tc>
                  <a:txBody>
                    <a:bodyPr/>
                    <a:lstStyle/>
                    <a:p>
                      <a:r>
                        <a:rPr kumimoji="0" lang="fr-FR" sz="1800" b="1" kern="1200" dirty="0" smtClean="0">
                          <a:solidFill>
                            <a:schemeClr val="lt1"/>
                          </a:solidFill>
                          <a:latin typeface="+mn-lt"/>
                          <a:ea typeface="+mn-ea"/>
                          <a:cs typeface="+mn-cs"/>
                        </a:rPr>
                        <a:t>PP1 &lt; 11ans</a:t>
                      </a:r>
                      <a:r>
                        <a:rPr kumimoji="0" lang="fr-FR" sz="1800" b="0" kern="1200" dirty="0" smtClean="0">
                          <a:solidFill>
                            <a:schemeClr val="lt1"/>
                          </a:solidFill>
                          <a:latin typeface="+mn-lt"/>
                          <a:ea typeface="+mn-ea"/>
                          <a:cs typeface="+mn-cs"/>
                        </a:rPr>
                        <a:t> : Absence de poil, simple duvet semblable à  celui du reste du corps</a:t>
                      </a:r>
                      <a:endParaRPr lang="fr-FR" dirty="0"/>
                    </a:p>
                  </a:txBody>
                  <a:tcPr/>
                </a:tc>
              </a:tr>
              <a:tr h="370840">
                <a:tc>
                  <a:txBody>
                    <a:bodyPr/>
                    <a:lstStyle/>
                    <a:p>
                      <a:r>
                        <a:rPr kumimoji="0" lang="fr-FR" sz="1800" b="1" kern="1200" dirty="0" smtClean="0">
                          <a:solidFill>
                            <a:schemeClr val="dk1"/>
                          </a:solidFill>
                          <a:latin typeface="+mn-lt"/>
                          <a:ea typeface="+mn-ea"/>
                          <a:cs typeface="+mn-cs"/>
                        </a:rPr>
                        <a:t>G2 = 11-12 ans</a:t>
                      </a:r>
                      <a:r>
                        <a:rPr kumimoji="0" lang="fr-FR" sz="1800" b="0" kern="1200" dirty="0" smtClean="0">
                          <a:solidFill>
                            <a:schemeClr val="dk1"/>
                          </a:solidFill>
                          <a:latin typeface="+mn-lt"/>
                          <a:ea typeface="+mn-ea"/>
                          <a:cs typeface="+mn-cs"/>
                        </a:rPr>
                        <a:t> : Croissance du scrotum et des testicules, peau scrotale plus rouge, mince et rugueuse. Le pénis n'a pas grandi. (&gt;30x20mm)	</a:t>
                      </a:r>
                      <a:endParaRPr lang="fr-FR" dirty="0"/>
                    </a:p>
                  </a:txBody>
                  <a:tcPr/>
                </a:tc>
                <a:tc>
                  <a:txBody>
                    <a:bodyPr/>
                    <a:lstStyle/>
                    <a:p>
                      <a:r>
                        <a:rPr kumimoji="0" lang="fr-FR" sz="1800" b="1" kern="1200" dirty="0" smtClean="0">
                          <a:solidFill>
                            <a:schemeClr val="dk1"/>
                          </a:solidFill>
                          <a:latin typeface="+mn-lt"/>
                          <a:ea typeface="+mn-ea"/>
                          <a:cs typeface="+mn-cs"/>
                        </a:rPr>
                        <a:t>PP2 = 13-14 ans : </a:t>
                      </a:r>
                      <a:r>
                        <a:rPr kumimoji="0" lang="fr-FR" sz="1800" b="0" kern="1200" dirty="0" smtClean="0">
                          <a:solidFill>
                            <a:schemeClr val="dk1"/>
                          </a:solidFill>
                          <a:latin typeface="+mn-lt"/>
                          <a:ea typeface="+mn-ea"/>
                          <a:cs typeface="+mn-cs"/>
                        </a:rPr>
                        <a:t>Quelques poils légèrement pigmentés, droits, allongés, en général à la base du pénis, parfois seulement sur le scrotum.	</a:t>
                      </a:r>
                      <a:endParaRPr lang="fr-FR" dirty="0"/>
                    </a:p>
                  </a:txBody>
                  <a:tcPr/>
                </a:tc>
              </a:tr>
              <a:tr h="370840">
                <a:tc>
                  <a:txBody>
                    <a:bodyPr/>
                    <a:lstStyle/>
                    <a:p>
                      <a:r>
                        <a:rPr kumimoji="0" lang="fr-FR" sz="1800" b="1" kern="1200" dirty="0" smtClean="0">
                          <a:solidFill>
                            <a:schemeClr val="dk1"/>
                          </a:solidFill>
                          <a:latin typeface="+mn-lt"/>
                          <a:ea typeface="+mn-ea"/>
                          <a:cs typeface="+mn-cs"/>
                        </a:rPr>
                        <a:t>G3 = 12­13 ans</a:t>
                      </a:r>
                      <a:r>
                        <a:rPr kumimoji="0" lang="fr-FR" sz="1800" b="0" kern="1200" dirty="0" smtClean="0">
                          <a:solidFill>
                            <a:schemeClr val="dk1"/>
                          </a:solidFill>
                          <a:latin typeface="+mn-lt"/>
                          <a:ea typeface="+mn-ea"/>
                          <a:cs typeface="+mn-cs"/>
                        </a:rPr>
                        <a:t> : Croissance du pénis </a:t>
                      </a:r>
                      <a:r>
                        <a:rPr kumimoji="0" lang="fr-FR" sz="1800" b="0" kern="1200" smtClean="0">
                          <a:solidFill>
                            <a:schemeClr val="dk1"/>
                          </a:solidFill>
                          <a:latin typeface="+mn-lt"/>
                          <a:ea typeface="+mn-ea"/>
                          <a:cs typeface="+mn-cs"/>
                        </a:rPr>
                        <a:t>en longueur (&gt;3,5cm), </a:t>
                      </a:r>
                      <a:r>
                        <a:rPr kumimoji="0" lang="fr-FR" sz="1800" b="0" kern="1200" dirty="0" smtClean="0">
                          <a:solidFill>
                            <a:schemeClr val="dk1"/>
                          </a:solidFill>
                          <a:latin typeface="+mn-lt"/>
                          <a:ea typeface="+mn-ea"/>
                          <a:cs typeface="+mn-cs"/>
                        </a:rPr>
                        <a:t>allongement du scrotum et augmentation de volume des testicules.	</a:t>
                      </a:r>
                      <a:endParaRPr lang="fr-FR" dirty="0"/>
                    </a:p>
                  </a:txBody>
                  <a:tcPr/>
                </a:tc>
                <a:tc>
                  <a:txBody>
                    <a:bodyPr/>
                    <a:lstStyle/>
                    <a:p>
                      <a:r>
                        <a:rPr kumimoji="0" lang="fr-FR" sz="1800" b="1" kern="1200" dirty="0" smtClean="0">
                          <a:solidFill>
                            <a:schemeClr val="dk1"/>
                          </a:solidFill>
                          <a:latin typeface="+mn-lt"/>
                          <a:ea typeface="+mn-ea"/>
                          <a:cs typeface="+mn-cs"/>
                        </a:rPr>
                        <a:t>PP3 = 13­14 ans</a:t>
                      </a:r>
                      <a:r>
                        <a:rPr kumimoji="0" lang="fr-FR" sz="1800" b="0" kern="1200" dirty="0" smtClean="0">
                          <a:solidFill>
                            <a:schemeClr val="dk1"/>
                          </a:solidFill>
                          <a:latin typeface="+mn-lt"/>
                          <a:ea typeface="+mn-ea"/>
                          <a:cs typeface="+mn-cs"/>
                        </a:rPr>
                        <a:t> : Poils pigmentés, bouclés, limités à une petite zone autour de la base du pénis.	</a:t>
                      </a:r>
                      <a:endParaRPr lang="fr-FR" dirty="0"/>
                    </a:p>
                  </a:txBody>
                  <a:tcPr/>
                </a:tc>
              </a:tr>
              <a:tr h="370840">
                <a:tc>
                  <a:txBody>
                    <a:bodyPr/>
                    <a:lstStyle/>
                    <a:p>
                      <a:r>
                        <a:rPr kumimoji="0" lang="fr-FR" sz="1800" b="1" kern="1200" dirty="0" smtClean="0">
                          <a:solidFill>
                            <a:schemeClr val="dk1"/>
                          </a:solidFill>
                          <a:latin typeface="+mn-lt"/>
                          <a:ea typeface="+mn-ea"/>
                          <a:cs typeface="+mn-cs"/>
                        </a:rPr>
                        <a:t>G4 = 13­14 ans</a:t>
                      </a:r>
                      <a:r>
                        <a:rPr kumimoji="0" lang="fr-FR" sz="1800" b="0" kern="1200" dirty="0" smtClean="0">
                          <a:solidFill>
                            <a:schemeClr val="dk1"/>
                          </a:solidFill>
                          <a:latin typeface="+mn-lt"/>
                          <a:ea typeface="+mn-ea"/>
                          <a:cs typeface="+mn-cs"/>
                        </a:rPr>
                        <a:t> : Le pénis continue de grandir, le contour du gland devient visible. Pigmentation plus marquée du scrotum.	</a:t>
                      </a:r>
                      <a:endParaRPr lang="fr-FR" dirty="0"/>
                    </a:p>
                  </a:txBody>
                  <a:tcPr/>
                </a:tc>
                <a:tc>
                  <a:txBody>
                    <a:bodyPr/>
                    <a:lstStyle/>
                    <a:p>
                      <a:r>
                        <a:rPr kumimoji="0" lang="fr-FR" sz="1800" b="1" kern="1200" dirty="0" smtClean="0">
                          <a:solidFill>
                            <a:schemeClr val="dk1"/>
                          </a:solidFill>
                          <a:latin typeface="+mn-lt"/>
                          <a:ea typeface="+mn-ea"/>
                          <a:cs typeface="+mn-cs"/>
                        </a:rPr>
                        <a:t>PP4 = 14­15 ans</a:t>
                      </a:r>
                      <a:r>
                        <a:rPr kumimoji="0" lang="fr-FR" sz="1800" b="0" kern="1200" dirty="0" smtClean="0">
                          <a:solidFill>
                            <a:schemeClr val="dk1"/>
                          </a:solidFill>
                          <a:latin typeface="+mn-lt"/>
                          <a:ea typeface="+mn-ea"/>
                          <a:cs typeface="+mn-cs"/>
                        </a:rPr>
                        <a:t> : Poils de type adulte mais peu fournis, ne s'étendant pas au-delà des plis inguinaux. 	</a:t>
                      </a:r>
                    </a:p>
                    <a:p>
                      <a:endParaRPr lang="fr-FR" dirty="0"/>
                    </a:p>
                  </a:txBody>
                  <a:tcPr/>
                </a:tc>
              </a:tr>
              <a:tr h="370840">
                <a:tc>
                  <a:txBody>
                    <a:bodyPr/>
                    <a:lstStyle/>
                    <a:p>
                      <a:r>
                        <a:rPr kumimoji="0" lang="fr-FR" sz="1800" b="1" kern="1200" dirty="0" smtClean="0">
                          <a:solidFill>
                            <a:schemeClr val="dk1"/>
                          </a:solidFill>
                          <a:latin typeface="+mn-lt"/>
                          <a:ea typeface="+mn-ea"/>
                          <a:cs typeface="+mn-cs"/>
                        </a:rPr>
                        <a:t>G5 = 14-15 ans</a:t>
                      </a:r>
                      <a:r>
                        <a:rPr kumimoji="0" lang="fr-FR" sz="1800" b="0" kern="1200" dirty="0" smtClean="0">
                          <a:solidFill>
                            <a:schemeClr val="dk1"/>
                          </a:solidFill>
                          <a:latin typeface="+mn-lt"/>
                          <a:ea typeface="+mn-ea"/>
                          <a:cs typeface="+mn-cs"/>
                        </a:rPr>
                        <a:t> </a:t>
                      </a:r>
                    </a:p>
                    <a:p>
                      <a:r>
                        <a:rPr kumimoji="0" lang="fr-FR" sz="1800" b="0" kern="1200" dirty="0" smtClean="0">
                          <a:solidFill>
                            <a:schemeClr val="dk1"/>
                          </a:solidFill>
                          <a:latin typeface="+mn-lt"/>
                          <a:ea typeface="+mn-ea"/>
                          <a:cs typeface="+mn-cs"/>
                        </a:rPr>
                        <a:t>Organes génitaux adultes.	</a:t>
                      </a:r>
                    </a:p>
                    <a:p>
                      <a:endParaRPr lang="fr-FR" dirty="0"/>
                    </a:p>
                  </a:txBody>
                  <a:tcPr/>
                </a:tc>
                <a:tc>
                  <a:txBody>
                    <a:bodyPr/>
                    <a:lstStyle/>
                    <a:p>
                      <a:r>
                        <a:rPr kumimoji="0" lang="fr-FR" sz="1800" b="1" kern="1200" dirty="0" smtClean="0">
                          <a:solidFill>
                            <a:schemeClr val="dk1"/>
                          </a:solidFill>
                          <a:latin typeface="+mn-lt"/>
                          <a:ea typeface="+mn-ea"/>
                          <a:cs typeface="+mn-cs"/>
                        </a:rPr>
                        <a:t>PP5 = 15­16 ans</a:t>
                      </a:r>
                      <a:r>
                        <a:rPr kumimoji="0" lang="fr-FR" sz="1800" b="0" kern="1200" dirty="0" smtClean="0">
                          <a:solidFill>
                            <a:schemeClr val="dk1"/>
                          </a:solidFill>
                          <a:latin typeface="+mn-lt"/>
                          <a:ea typeface="+mn-ea"/>
                          <a:cs typeface="+mn-cs"/>
                        </a:rPr>
                        <a:t> : Pilosité pratiquement adulte, extension à la partie interne des cuisses, mais peu ou pas sur l'abdomen</a:t>
                      </a:r>
                      <a:endParaRPr lang="fr-FR" dirty="0"/>
                    </a:p>
                  </a:txBody>
                  <a:tcPr/>
                </a:tc>
              </a:tr>
            </a:tbl>
          </a:graphicData>
        </a:graphic>
      </p:graphicFrame>
    </p:spTree>
    <p:extLst>
      <p:ext uri="{BB962C8B-B14F-4D97-AF65-F5344CB8AC3E}">
        <p14:creationId xmlns:p14="http://schemas.microsoft.com/office/powerpoint/2010/main" val="143582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CROISSANCE PUBERTAIRE</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a:t>La poussée de croissance pubertaire est, chez la fille, un événement précoce, qui, chez 20% d'entre elles, précède le développement mammaire. La </a:t>
            </a:r>
            <a:r>
              <a:rPr lang="fr-FR" dirty="0" err="1"/>
              <a:t>ménarche</a:t>
            </a:r>
            <a:r>
              <a:rPr lang="fr-FR" dirty="0"/>
              <a:t> se produit pendant la période de ralentissement de croissance qui s'en suit , 6 à 12 mois après le pic de croissance</a:t>
            </a:r>
            <a:r>
              <a:rPr lang="fr-FR" dirty="0" smtClean="0"/>
              <a:t>.</a:t>
            </a:r>
          </a:p>
          <a:p>
            <a:r>
              <a:rPr lang="fr-FR" dirty="0" smtClean="0"/>
              <a:t> </a:t>
            </a:r>
            <a:r>
              <a:rPr lang="fr-FR" dirty="0"/>
              <a:t>Chez le garçon, c'est au contraire un événement tardif, qui se produit vers 15 ans, soit deux ans plus tard que la fille. </a:t>
            </a:r>
            <a:endParaRPr lang="fr-FR" dirty="0" smtClean="0"/>
          </a:p>
          <a:p>
            <a:r>
              <a:rPr lang="fr-FR" dirty="0" smtClean="0"/>
              <a:t>La </a:t>
            </a:r>
            <a:r>
              <a:rPr lang="fr-FR" dirty="0"/>
              <a:t>croissance pubertaire dure au total de 3 à 6 ans avec de petites variations </a:t>
            </a:r>
            <a:r>
              <a:rPr lang="fr-FR" dirty="0" smtClean="0"/>
              <a:t>saisonnières. </a:t>
            </a:r>
            <a:r>
              <a:rPr lang="fr-FR" dirty="0"/>
              <a:t>Durant cette période, les filles grandissent en moyenne de 25 cm et les garçons de 28 cm. La vitesse maximale (pic de croissance) varie en fonction de l'hérédité et du sexe (environ 7cm/an chez la fille et 9cm/an chez le garçon. Enfin, plus la puberté est précoce, plus grand est ce pic de croissance. </a:t>
            </a:r>
          </a:p>
        </p:txBody>
      </p:sp>
    </p:spTree>
    <p:extLst>
      <p:ext uri="{BB962C8B-B14F-4D97-AF65-F5344CB8AC3E}">
        <p14:creationId xmlns:p14="http://schemas.microsoft.com/office/powerpoint/2010/main" val="247053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VITESSE DE CROISANCE </a:t>
            </a:r>
            <a:endParaRPr lang="fr-FR" dirty="0"/>
          </a:p>
        </p:txBody>
      </p:sp>
      <p:pic>
        <p:nvPicPr>
          <p:cNvPr id="4" name="Espace réservé du contenu 3" descr="fig6_03a-1.gif"/>
          <p:cNvPicPr>
            <a:picLocks noGrp="1" noChangeAspect="1"/>
          </p:cNvPicPr>
          <p:nvPr>
            <p:ph sz="quarter" idx="1"/>
          </p:nvPr>
        </p:nvPicPr>
        <p:blipFill>
          <a:blip r:embed="rId2">
            <a:extLst>
              <a:ext uri="{28A0092B-C50C-407E-A947-70E740481C1C}">
                <a14:useLocalDpi xmlns:a14="http://schemas.microsoft.com/office/drawing/2010/main" val="0"/>
              </a:ext>
            </a:extLst>
          </a:blip>
          <a:srcRect l="-84599" r="-84599"/>
          <a:stretch>
            <a:fillRect/>
          </a:stretch>
        </p:blipFill>
        <p:spPr>
          <a:xfrm>
            <a:off x="-657936" y="1524941"/>
            <a:ext cx="9801936" cy="5408318"/>
          </a:xfrm>
        </p:spPr>
      </p:pic>
    </p:spTree>
    <p:extLst>
      <p:ext uri="{BB962C8B-B14F-4D97-AF65-F5344CB8AC3E}">
        <p14:creationId xmlns:p14="http://schemas.microsoft.com/office/powerpoint/2010/main" val="163887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COURBE DE CROISSANCE</a:t>
            </a:r>
            <a:endParaRPr lang="fr-FR" dirty="0"/>
          </a:p>
        </p:txBody>
      </p:sp>
      <p:pic>
        <p:nvPicPr>
          <p:cNvPr id="4" name="Espace réservé du contenu 3" descr="courbe fille.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84234" t="12486" r="15244" b="9933"/>
          <a:stretch/>
        </p:blipFill>
        <p:spPr>
          <a:xfrm>
            <a:off x="-3658315" y="1834444"/>
            <a:ext cx="8891346" cy="4647260"/>
          </a:xfrm>
        </p:spPr>
      </p:pic>
    </p:spTree>
    <p:extLst>
      <p:ext uri="{BB962C8B-B14F-4D97-AF65-F5344CB8AC3E}">
        <p14:creationId xmlns:p14="http://schemas.microsoft.com/office/powerpoint/2010/main" val="3947045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é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69</TotalTime>
  <Words>636</Words>
  <Application>Microsoft Macintosh PowerPoint</Application>
  <PresentationFormat>Présentation à l'écran (4:3)</PresentationFormat>
  <Paragraphs>55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Médian</vt:lpstr>
      <vt:lpstr>PUBERTE NORMALE</vt:lpstr>
      <vt:lpstr>AXE HYPOTHALAMO HYPOPHYSAIRE</vt:lpstr>
      <vt:lpstr>CHEZ LA FILLE</vt:lpstr>
      <vt:lpstr>Stades de développement des seins, et de la pilosité pubienne</vt:lpstr>
      <vt:lpstr>CHEZ LE GARÇON</vt:lpstr>
      <vt:lpstr>Stades de développement des OGE et de la pilosité pubienne </vt:lpstr>
      <vt:lpstr>CROISSANCE PUBERTAIRE</vt:lpstr>
      <vt:lpstr>VITESSE DE CROISANCE </vt:lpstr>
      <vt:lpstr>COURBE DE CROISSANCE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PUBERTE NORMALE</dc:title>
  <dc:creator>AF</dc:creator>
  <cp:lastModifiedBy>AF</cp:lastModifiedBy>
  <cp:revision>11</cp:revision>
  <dcterms:created xsi:type="dcterms:W3CDTF">2012-04-10T11:47:27Z</dcterms:created>
  <dcterms:modified xsi:type="dcterms:W3CDTF">2012-04-18T19:32:14Z</dcterms:modified>
</cp:coreProperties>
</file>