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38" d="100"/>
          <a:sy n="138" d="100"/>
        </p:scale>
        <p:origin x="-194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printerSettings" Target="printerSettings/printerSettings1.bin"/><Relationship Id="rId16" Type="http://schemas.openxmlformats.org/officeDocument/2006/relationships/presProps" Target="presProps.xml"/><Relationship Id="rId17" Type="http://schemas.openxmlformats.org/officeDocument/2006/relationships/viewProps" Target="viewProps.xml"/><Relationship Id="rId18" Type="http://schemas.openxmlformats.org/officeDocument/2006/relationships/theme" Target="theme/theme1.xml"/><Relationship Id="rId1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23A271A1-F6D6-438B-A432-4747EE7ECD40}" type="datetimeFigureOut">
              <a:rPr lang="en-US" smtClean="0"/>
              <a:pPr algn="ctr" eaLnBrk="1" latinLnBrk="0" hangingPunct="1"/>
              <a:t>10/04/12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dirty="0">
              <a:solidFill>
                <a:schemeClr val="tx2"/>
              </a:solidFill>
            </a:endParaRPr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-tête de sec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400" dirty="0">
              <a:solidFill>
                <a:srgbClr val="FFFFFF"/>
              </a:solidFill>
            </a:endParaRPr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8" name="Espace réservé de la date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2" name="Espace réservé du pied de page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Espace réservé du contenu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3" name="Espace réservé du contenu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space réservé de la date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12" name="Espace réservé du numéro de diapositive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kumimoji="0" lang="en-US"/>
          </a:p>
        </p:txBody>
      </p:sp>
      <p:sp>
        <p:nvSpPr>
          <p:cNvPr id="16" name="Espace réservé du texte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5" name="Espace réservé du texte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0C94032-CD4C-4C25-B0C2-CEC720522D92}" type="slidenum">
              <a:rPr kumimoji="0" lang="en-US" smtClean="0"/>
              <a:pPr eaLnBrk="1" latinLnBrk="0" hangingPunct="1"/>
              <a:t>‹#›</a:t>
            </a:fld>
            <a:endParaRPr kumimoji="0" lang="en-US" dirty="0">
              <a:solidFill>
                <a:srgbClr val="FFFFFF"/>
              </a:solidFill>
            </a:endParaRP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9" name="Espace réservé du contenu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Espace réservé de la date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/>
          </a:p>
        </p:txBody>
      </p:sp>
      <p:sp>
        <p:nvSpPr>
          <p:cNvPr id="13" name="Espace réservé du numéro de diapositive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2800" dirty="0"/>
          </a:p>
        </p:txBody>
      </p:sp>
      <p:sp>
        <p:nvSpPr>
          <p:cNvPr id="14" name="Espace réservé du pied de page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kumimoji="0" lang="en-US" dirty="0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Faire glisser l'image vers l'espace réservé ou cliquer sur l'icône pour l'ajouter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fr-FR" smtClean="0"/>
              <a:t>Cliquez et modifiez le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eaLnBrk="1" latinLnBrk="0" hangingPunct="1"/>
            <a:fld id="{23A271A1-F6D6-438B-A432-4747EE7ECD40}" type="datetimeFigureOut">
              <a:rPr lang="en-US" smtClean="0"/>
              <a:pPr eaLnBrk="1" latinLnBrk="0" hangingPunct="1"/>
              <a:t>10/04/12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pPr algn="r" eaLnBrk="1" latinLnBrk="0" hangingPunct="1"/>
            <a:endParaRPr kumimoji="0"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pPr algn="ctr" eaLnBrk="1" latinLnBrk="0" hangingPunct="1"/>
            <a:fld id="{F0C94032-CD4C-4C25-B0C2-CEC720522D92}" type="slidenum">
              <a:rPr kumimoji="0" lang="en-US" smtClean="0"/>
              <a:pPr algn="ctr" eaLnBrk="1" latinLnBrk="0" hangingPunct="1"/>
              <a:t>‹#›</a:t>
            </a:fld>
            <a:endParaRPr kumimoji="0"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PUBERTE PRECOCE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Quand explorer ? Quand traiter ?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421814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ABSTENTION THERAPEUTIQUE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Test </a:t>
            </a:r>
            <a:r>
              <a:rPr lang="fr-FR" dirty="0" smtClean="0"/>
              <a:t>LHRH </a:t>
            </a:r>
            <a:r>
              <a:rPr lang="fr-FR" dirty="0" err="1" smtClean="0"/>
              <a:t>prépubère</a:t>
            </a:r>
            <a:endParaRPr lang="fr-FR" dirty="0" smtClean="0"/>
          </a:p>
          <a:p>
            <a:r>
              <a:rPr lang="fr-FR" dirty="0" smtClean="0"/>
              <a:t>Absence d’avance de maturation osseuse</a:t>
            </a:r>
          </a:p>
          <a:p>
            <a:r>
              <a:rPr lang="fr-FR" dirty="0" smtClean="0"/>
              <a:t>Fille de plus de 9 ans et garçon de plus de 11 ans</a:t>
            </a:r>
          </a:p>
          <a:p>
            <a:r>
              <a:rPr lang="fr-FR" dirty="0" smtClean="0"/>
              <a:t>Pronostic de taille &gt; +2DS</a:t>
            </a:r>
          </a:p>
          <a:p>
            <a:r>
              <a:rPr lang="fr-FR" dirty="0" smtClean="0"/>
              <a:t>Si </a:t>
            </a:r>
            <a:r>
              <a:rPr lang="fr-FR" dirty="0"/>
              <a:t>abstention : surveillance clinique </a:t>
            </a:r>
            <a:r>
              <a:rPr lang="fr-FR" dirty="0" smtClean="0"/>
              <a:t>(jusqu’à </a:t>
            </a:r>
            <a:r>
              <a:rPr lang="fr-FR" dirty="0"/>
              <a:t>9 ans (fille</a:t>
            </a:r>
            <a:r>
              <a:rPr lang="fr-FR" dirty="0" smtClean="0"/>
              <a:t>))</a:t>
            </a: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2230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PREMATURE THELARCHE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Développement isolé uni ou bilatéral des seins</a:t>
            </a:r>
          </a:p>
          <a:p>
            <a:r>
              <a:rPr lang="fr-FR" dirty="0" smtClean="0"/>
              <a:t>Fillette de 1 à 3 ans</a:t>
            </a:r>
          </a:p>
          <a:p>
            <a:r>
              <a:rPr lang="fr-FR" dirty="0" smtClean="0"/>
              <a:t>VC régulière, AO normal (en rapport avec taille)</a:t>
            </a:r>
          </a:p>
          <a:p>
            <a:r>
              <a:rPr lang="fr-FR" dirty="0" smtClean="0"/>
              <a:t>Parfois histoire néonatale (50%)</a:t>
            </a:r>
          </a:p>
          <a:p>
            <a:r>
              <a:rPr lang="fr-FR" dirty="0" smtClean="0"/>
              <a:t>E2 bas, test LHRH négatif </a:t>
            </a:r>
          </a:p>
          <a:p>
            <a:r>
              <a:rPr lang="fr-FR" dirty="0" smtClean="0"/>
              <a:t>Echographie pelvienne </a:t>
            </a:r>
            <a:r>
              <a:rPr lang="fr-FR" dirty="0" smtClean="0"/>
              <a:t>normale</a:t>
            </a:r>
            <a:endParaRPr lang="fr-FR" dirty="0" smtClean="0"/>
          </a:p>
          <a:p>
            <a:r>
              <a:rPr lang="fr-FR" dirty="0" smtClean="0"/>
              <a:t>Suivi clinique plus ou moins échographique</a:t>
            </a:r>
          </a:p>
          <a:p>
            <a:r>
              <a:rPr lang="fr-FR" dirty="0" smtClean="0"/>
              <a:t>Régression ou stabilisation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43030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PREMATURE PUBARCHE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Développement de la pilosité (pubis +/- axillaire)</a:t>
            </a:r>
          </a:p>
          <a:p>
            <a:r>
              <a:rPr lang="fr-FR" dirty="0" smtClean="0"/>
              <a:t>Acné, odeur corporelle</a:t>
            </a:r>
          </a:p>
          <a:p>
            <a:r>
              <a:rPr lang="fr-FR" dirty="0" smtClean="0"/>
              <a:t>17OHP &lt; 2ng/ml, testostérone &lt; 0,3ng/ml, SDHA parfois un peu élevé pour l’âge en rapport avec stade pubertaire</a:t>
            </a:r>
          </a:p>
          <a:p>
            <a:r>
              <a:rPr lang="fr-FR" dirty="0" smtClean="0"/>
              <a:t>Diagnostic différentiel : bloc partiel en 21 </a:t>
            </a:r>
            <a:r>
              <a:rPr lang="fr-FR" dirty="0" err="1" smtClean="0"/>
              <a:t>hydroxy-lase</a:t>
            </a:r>
            <a:r>
              <a:rPr lang="fr-FR" dirty="0" smtClean="0"/>
              <a:t> (test au </a:t>
            </a:r>
            <a:r>
              <a:rPr lang="fr-FR" dirty="0" err="1" smtClean="0"/>
              <a:t>synacthène</a:t>
            </a:r>
            <a:r>
              <a:rPr lang="fr-FR" dirty="0" smtClean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2458712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PREMATURE MENARCHE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Saignement d’origine utérine, isolé</a:t>
            </a:r>
          </a:p>
          <a:p>
            <a:r>
              <a:rPr lang="fr-FR" dirty="0" smtClean="0"/>
              <a:t>Éliminer prolapsus urétral, corps étranger</a:t>
            </a:r>
          </a:p>
          <a:p>
            <a:r>
              <a:rPr lang="fr-FR" dirty="0" smtClean="0"/>
              <a:t>Biologie</a:t>
            </a:r>
          </a:p>
          <a:p>
            <a:r>
              <a:rPr lang="fr-FR" dirty="0" smtClean="0"/>
              <a:t>Echographie pelvienne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4784978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DEFINITION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sz="2800" dirty="0" smtClean="0"/>
              <a:t>Puberté avancée : chez la fille entre 8 et 10 ans, chez le garçon entre 9 et 11 ans </a:t>
            </a:r>
            <a:r>
              <a:rPr lang="fr-FR" sz="2000" dirty="0" smtClean="0"/>
              <a:t>(souvent familial, non pathologique, n’entrave pas le pronostic statural définitif, pas de traitement)</a:t>
            </a:r>
          </a:p>
          <a:p>
            <a:r>
              <a:rPr lang="fr-FR" sz="2800" dirty="0" smtClean="0"/>
              <a:t>Puberté précoce (PP</a:t>
            </a:r>
            <a:r>
              <a:rPr lang="fr-FR" sz="2800" dirty="0" smtClean="0"/>
              <a:t>) : </a:t>
            </a:r>
            <a:endParaRPr lang="fr-FR" sz="2800" dirty="0" smtClean="0"/>
          </a:p>
          <a:p>
            <a:pPr lvl="1"/>
            <a:r>
              <a:rPr lang="fr-FR" sz="2500" dirty="0" smtClean="0"/>
              <a:t>PP Centrale : activation prématurée de l’axe </a:t>
            </a:r>
            <a:r>
              <a:rPr lang="fr-FR" sz="2500" dirty="0" err="1" smtClean="0"/>
              <a:t>HTHypophyso</a:t>
            </a:r>
            <a:r>
              <a:rPr lang="fr-FR" sz="2500" dirty="0" smtClean="0"/>
              <a:t>-gonadique</a:t>
            </a:r>
            <a:r>
              <a:rPr lang="fr-FR" dirty="0" smtClean="0"/>
              <a:t> </a:t>
            </a:r>
            <a:r>
              <a:rPr lang="fr-FR" sz="1700" dirty="0" smtClean="0"/>
              <a:t>(éliminer pathologie tumorale)</a:t>
            </a:r>
          </a:p>
          <a:p>
            <a:pPr lvl="1"/>
            <a:r>
              <a:rPr lang="fr-FR" sz="2500" dirty="0" smtClean="0"/>
              <a:t>PP Périphérique (SR ou gonadique)</a:t>
            </a:r>
          </a:p>
          <a:p>
            <a:r>
              <a:rPr lang="fr-FR" sz="2800" dirty="0" smtClean="0"/>
              <a:t>Développement prématuré et isolé d’un seul CS secondaire </a:t>
            </a:r>
            <a:r>
              <a:rPr lang="fr-FR" sz="2000" dirty="0" smtClean="0"/>
              <a:t>(</a:t>
            </a:r>
            <a:r>
              <a:rPr lang="fr-FR" sz="2000" dirty="0" err="1" smtClean="0"/>
              <a:t>thélarche</a:t>
            </a:r>
            <a:r>
              <a:rPr lang="fr-FR" sz="2000" dirty="0" smtClean="0"/>
              <a:t>, </a:t>
            </a:r>
            <a:r>
              <a:rPr lang="fr-FR" sz="2000" dirty="0" err="1" smtClean="0"/>
              <a:t>pubarche</a:t>
            </a:r>
            <a:r>
              <a:rPr lang="fr-FR" sz="2000" dirty="0" smtClean="0"/>
              <a:t> ou métrorragies isolées)</a:t>
            </a:r>
            <a:endParaRPr lang="fr-FR" sz="2800" dirty="0" smtClean="0"/>
          </a:p>
          <a:p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3938220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PUBERTE PRECOCE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Développement progressif des CS secondaires</a:t>
            </a:r>
          </a:p>
          <a:p>
            <a:r>
              <a:rPr lang="fr-FR" dirty="0" smtClean="0"/>
              <a:t>Accélération de la vitesse de croissance</a:t>
            </a:r>
          </a:p>
          <a:p>
            <a:r>
              <a:rPr lang="fr-FR" dirty="0" smtClean="0"/>
              <a:t>Avance de la maturation osseuse qui entraîne la fusion des cartilages de conjugaison (risque de déficit statural définitif)</a:t>
            </a:r>
          </a:p>
          <a:p>
            <a:r>
              <a:rPr lang="fr-FR" dirty="0" smtClean="0"/>
              <a:t>Expression clinique polymorphe (évolutivité motivant un éventuel traitement)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542914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EXPLORER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Toute puberté précoce</a:t>
            </a:r>
          </a:p>
          <a:p>
            <a:r>
              <a:rPr lang="fr-FR" dirty="0" smtClean="0"/>
              <a:t>Garçon : testostérone toujours élevée</a:t>
            </a:r>
          </a:p>
          <a:p>
            <a:r>
              <a:rPr lang="fr-FR" dirty="0" smtClean="0"/>
              <a:t>Fille :</a:t>
            </a:r>
          </a:p>
          <a:p>
            <a:pPr lvl="1"/>
            <a:r>
              <a:rPr lang="fr-FR" sz="2400" dirty="0"/>
              <a:t>Œ</a:t>
            </a:r>
            <a:r>
              <a:rPr lang="fr-FR" sz="2400" dirty="0" smtClean="0"/>
              <a:t>stradiol variable </a:t>
            </a:r>
            <a:r>
              <a:rPr lang="fr-FR" sz="2400" dirty="0" smtClean="0"/>
              <a:t>(sécrétion </a:t>
            </a:r>
            <a:r>
              <a:rPr lang="fr-FR" sz="2400" dirty="0" smtClean="0"/>
              <a:t>fluctuante)</a:t>
            </a:r>
          </a:p>
          <a:p>
            <a:pPr lvl="1"/>
            <a:r>
              <a:rPr lang="fr-FR" sz="2400" dirty="0"/>
              <a:t>E</a:t>
            </a:r>
            <a:r>
              <a:rPr lang="fr-FR" sz="2400" dirty="0" smtClean="0"/>
              <a:t>cho pelvienne : utérus corps &gt; col, ligne de vacuité, </a:t>
            </a:r>
          </a:p>
          <a:p>
            <a:pPr marL="365760" lvl="1" indent="0">
              <a:buNone/>
            </a:pPr>
            <a:r>
              <a:rPr lang="fr-FR" sz="2400" dirty="0" smtClean="0"/>
              <a:t>taille &gt; 35mm, ovaires porteurs de nombreux </a:t>
            </a:r>
            <a:r>
              <a:rPr lang="fr-FR" sz="2400" dirty="0" smtClean="0"/>
              <a:t>follicules et </a:t>
            </a:r>
            <a:r>
              <a:rPr lang="fr-FR" sz="2400" dirty="0" smtClean="0"/>
              <a:t>&gt;2ml</a:t>
            </a:r>
          </a:p>
          <a:p>
            <a:r>
              <a:rPr lang="fr-FR" dirty="0" smtClean="0"/>
              <a:t>Origine centrale : test au LHRH </a:t>
            </a:r>
            <a:r>
              <a:rPr lang="fr-FR" sz="2400" dirty="0" smtClean="0"/>
              <a:t>(pic de LH&gt;5UI/l et &gt;pic de FSH)</a:t>
            </a:r>
          </a:p>
          <a:p>
            <a:r>
              <a:rPr lang="fr-FR" sz="2800" dirty="0" smtClean="0"/>
              <a:t>IRM cérébrale si origine centrale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603785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QUELS </a:t>
            </a:r>
            <a:r>
              <a:rPr lang="fr-FR" dirty="0" smtClean="0"/>
              <a:t>EXAMENS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Age osseux</a:t>
            </a:r>
          </a:p>
          <a:p>
            <a:r>
              <a:rPr lang="fr-FR" dirty="0" smtClean="0"/>
              <a:t>Test au LHRH</a:t>
            </a:r>
          </a:p>
          <a:p>
            <a:r>
              <a:rPr lang="fr-FR" dirty="0" smtClean="0"/>
              <a:t>IRM si origine centrale </a:t>
            </a:r>
          </a:p>
          <a:p>
            <a:r>
              <a:rPr lang="fr-FR" dirty="0" smtClean="0"/>
              <a:t>Echographie pelvienne chez la fille</a:t>
            </a:r>
          </a:p>
          <a:p>
            <a:r>
              <a:rPr lang="fr-FR" dirty="0" smtClean="0"/>
              <a:t>Garçons 70% causes </a:t>
            </a:r>
            <a:r>
              <a:rPr lang="fr-FR" dirty="0" smtClean="0"/>
              <a:t>organiques</a:t>
            </a:r>
          </a:p>
          <a:p>
            <a:r>
              <a:rPr lang="fr-FR" dirty="0" smtClean="0"/>
              <a:t>Filles </a:t>
            </a:r>
            <a:r>
              <a:rPr lang="fr-FR" dirty="0" smtClean="0"/>
              <a:t>&lt;10</a:t>
            </a:r>
            <a:r>
              <a:rPr lang="fr-FR" dirty="0"/>
              <a:t>% causes organiques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2019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PP Centrale</a:t>
            </a:r>
          </a:p>
          <a:p>
            <a:pPr lvl="1"/>
            <a:r>
              <a:rPr lang="fr-FR" dirty="0" smtClean="0"/>
              <a:t>Idiopathique (cas particulier enfant adopté)</a:t>
            </a:r>
          </a:p>
          <a:p>
            <a:pPr lvl="1"/>
            <a:r>
              <a:rPr lang="fr-FR" dirty="0" smtClean="0"/>
              <a:t>Tumeurs du SNC (</a:t>
            </a:r>
            <a:r>
              <a:rPr lang="fr-FR" dirty="0" err="1" smtClean="0"/>
              <a:t>hamartome</a:t>
            </a:r>
            <a:r>
              <a:rPr lang="fr-FR" dirty="0" smtClean="0"/>
              <a:t> HT, gliome du CO, </a:t>
            </a:r>
            <a:r>
              <a:rPr lang="fr-FR" dirty="0" err="1" smtClean="0"/>
              <a:t>astrocytome</a:t>
            </a:r>
            <a:r>
              <a:rPr lang="fr-FR" dirty="0" smtClean="0"/>
              <a:t> HT, </a:t>
            </a:r>
            <a:r>
              <a:rPr lang="fr-FR" dirty="0" err="1" smtClean="0"/>
              <a:t>épendymome</a:t>
            </a:r>
            <a:r>
              <a:rPr lang="fr-FR" dirty="0" smtClean="0"/>
              <a:t>, craniopharyngiome)</a:t>
            </a:r>
          </a:p>
          <a:p>
            <a:pPr lvl="1"/>
            <a:r>
              <a:rPr lang="fr-FR" dirty="0" smtClean="0"/>
              <a:t>Atteinte du SNC non tumorale : kyste arachnoïdien, hydrocéphalie, post RT, </a:t>
            </a:r>
            <a:r>
              <a:rPr lang="fr-FR" dirty="0" err="1" smtClean="0"/>
              <a:t>myéloméningocèles</a:t>
            </a:r>
            <a:r>
              <a:rPr lang="fr-FR" dirty="0" smtClean="0"/>
              <a:t>, encéphalopathies chroniques</a:t>
            </a:r>
          </a:p>
          <a:p>
            <a:pPr marL="365760" lvl="1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453071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ETIOLOGIES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PP Périphérique </a:t>
            </a:r>
            <a:r>
              <a:rPr lang="fr-FR" sz="2000" dirty="0" smtClean="0"/>
              <a:t>(pigmentation des mamelons, seins)</a:t>
            </a:r>
          </a:p>
          <a:p>
            <a:pPr lvl="1"/>
            <a:r>
              <a:rPr lang="fr-FR" dirty="0" smtClean="0"/>
              <a:t>Syndrome de </a:t>
            </a:r>
            <a:r>
              <a:rPr lang="fr-FR" dirty="0" err="1" smtClean="0"/>
              <a:t>McCune</a:t>
            </a:r>
            <a:r>
              <a:rPr lang="fr-FR" dirty="0" smtClean="0"/>
              <a:t> Albright </a:t>
            </a:r>
            <a:r>
              <a:rPr lang="fr-FR" sz="2000" dirty="0" smtClean="0"/>
              <a:t>(tâches café au lait, dysplasie osseuse)</a:t>
            </a:r>
          </a:p>
          <a:p>
            <a:pPr lvl="1"/>
            <a:r>
              <a:rPr lang="fr-FR" dirty="0" smtClean="0"/>
              <a:t>Chez la fille</a:t>
            </a:r>
          </a:p>
          <a:p>
            <a:pPr lvl="2"/>
            <a:r>
              <a:rPr lang="fr-FR" dirty="0" smtClean="0"/>
              <a:t>Sécrétion d’estrogènes : tumeur ovaire, SR, kyste ovarien</a:t>
            </a:r>
          </a:p>
          <a:p>
            <a:pPr lvl="1"/>
            <a:r>
              <a:rPr lang="fr-FR" dirty="0" smtClean="0"/>
              <a:t>Chez le garçon : </a:t>
            </a:r>
          </a:p>
          <a:p>
            <a:pPr lvl="2"/>
            <a:r>
              <a:rPr lang="fr-FR" dirty="0" smtClean="0"/>
              <a:t>Sécrétion tumorale de </a:t>
            </a:r>
            <a:r>
              <a:rPr lang="fr-FR" dirty="0" err="1" smtClean="0"/>
              <a:t>hCG</a:t>
            </a:r>
            <a:endParaRPr lang="fr-FR" dirty="0" smtClean="0"/>
          </a:p>
          <a:p>
            <a:pPr lvl="2"/>
            <a:r>
              <a:rPr lang="fr-FR" dirty="0" smtClean="0"/>
              <a:t>Sécrétion d’androgènes par </a:t>
            </a:r>
            <a:r>
              <a:rPr lang="fr-FR" dirty="0" err="1" smtClean="0"/>
              <a:t>testis</a:t>
            </a:r>
            <a:r>
              <a:rPr lang="fr-FR" dirty="0" smtClean="0"/>
              <a:t> ou SR : </a:t>
            </a:r>
            <a:r>
              <a:rPr lang="fr-FR" dirty="0" err="1" smtClean="0"/>
              <a:t>HCSr</a:t>
            </a:r>
            <a:r>
              <a:rPr lang="fr-FR" dirty="0" smtClean="0"/>
              <a:t>, tumeur SR, tumeur des cellules de </a:t>
            </a:r>
            <a:r>
              <a:rPr lang="fr-FR" dirty="0" err="1" smtClean="0"/>
              <a:t>Leydig</a:t>
            </a:r>
            <a:r>
              <a:rPr lang="fr-FR" dirty="0" smtClean="0"/>
              <a:t>, </a:t>
            </a:r>
            <a:r>
              <a:rPr lang="fr-FR" dirty="0" err="1" smtClean="0"/>
              <a:t>testotoxicose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7583920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QUAND TRAITER (PPC</a:t>
            </a:r>
            <a:r>
              <a:rPr lang="fr-FR" dirty="0" smtClean="0"/>
              <a:t>) ?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fr-FR" dirty="0" smtClean="0"/>
              <a:t>But : freination permanente de l’axe HTHP</a:t>
            </a:r>
          </a:p>
          <a:p>
            <a:r>
              <a:rPr lang="fr-FR" dirty="0" smtClean="0"/>
              <a:t>Analogues LHRH (IM ou sous </a:t>
            </a:r>
            <a:r>
              <a:rPr lang="fr-FR" dirty="0" err="1" smtClean="0"/>
              <a:t>cut</a:t>
            </a:r>
            <a:r>
              <a:rPr lang="fr-FR" dirty="0" smtClean="0"/>
              <a:t>), 4 </a:t>
            </a:r>
            <a:r>
              <a:rPr lang="fr-FR" dirty="0" err="1" smtClean="0"/>
              <a:t>sem</a:t>
            </a:r>
            <a:r>
              <a:rPr lang="fr-FR" dirty="0" smtClean="0"/>
              <a:t> à 3 mois</a:t>
            </a:r>
          </a:p>
          <a:p>
            <a:r>
              <a:rPr lang="fr-FR" dirty="0" smtClean="0"/>
              <a:t>Arrêt de progression des CS dès M3, ralentissement de VC et </a:t>
            </a:r>
            <a:r>
              <a:rPr lang="fr-FR" dirty="0" smtClean="0"/>
              <a:t>de maturation </a:t>
            </a:r>
            <a:r>
              <a:rPr lang="fr-FR" dirty="0" smtClean="0"/>
              <a:t>osseuse dès A1</a:t>
            </a:r>
          </a:p>
          <a:p>
            <a:r>
              <a:rPr lang="fr-FR" dirty="0" smtClean="0"/>
              <a:t>Durée minimum 2 ans, arrêt à 11 ans chez fille, 13 chez garçon soit AO 12 et 14, ou si VC&lt;3cm/an</a:t>
            </a:r>
          </a:p>
          <a:p>
            <a:r>
              <a:rPr lang="fr-FR" dirty="0" smtClean="0"/>
              <a:t>Reprise évolution en </a:t>
            </a:r>
            <a:r>
              <a:rPr lang="fr-FR" dirty="0" err="1" smtClean="0"/>
              <a:t>qq</a:t>
            </a:r>
            <a:r>
              <a:rPr lang="fr-FR" dirty="0" smtClean="0"/>
              <a:t> </a:t>
            </a:r>
            <a:r>
              <a:rPr lang="fr-FR" dirty="0" err="1" smtClean="0"/>
              <a:t>sem</a:t>
            </a:r>
            <a:r>
              <a:rPr lang="fr-FR" dirty="0" smtClean="0"/>
              <a:t>, </a:t>
            </a:r>
            <a:r>
              <a:rPr lang="fr-FR" dirty="0" err="1" smtClean="0"/>
              <a:t>ménarche</a:t>
            </a:r>
            <a:r>
              <a:rPr lang="fr-FR" dirty="0" smtClean="0"/>
              <a:t> 1 an après </a:t>
            </a:r>
          </a:p>
          <a:p>
            <a:r>
              <a:rPr lang="fr-FR" dirty="0" smtClean="0"/>
              <a:t>Gain 5cm, bon pronostic si </a:t>
            </a:r>
            <a:r>
              <a:rPr lang="fr-FR" dirty="0" err="1" smtClean="0"/>
              <a:t>ttt</a:t>
            </a:r>
            <a:r>
              <a:rPr lang="fr-FR" dirty="0" smtClean="0"/>
              <a:t> tôt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50938840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INDICATIONS DU TRAITEMENT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Fille avant 8 ans et garçon avant 9 ans</a:t>
            </a:r>
          </a:p>
          <a:p>
            <a:r>
              <a:rPr lang="fr-FR" dirty="0" smtClean="0"/>
              <a:t>Signes cliniques et échographiques d’imprégnation </a:t>
            </a:r>
            <a:r>
              <a:rPr lang="fr-FR" dirty="0" err="1" smtClean="0"/>
              <a:t>estrogénique</a:t>
            </a:r>
            <a:r>
              <a:rPr lang="fr-FR" dirty="0" smtClean="0"/>
              <a:t> (utérus &gt; 35mm, ligne de vacuité)</a:t>
            </a:r>
          </a:p>
          <a:p>
            <a:r>
              <a:rPr lang="fr-FR" dirty="0" smtClean="0"/>
              <a:t>Test au LHRH : pic de LH&gt;5UI/l +++</a:t>
            </a:r>
          </a:p>
          <a:p>
            <a:r>
              <a:rPr lang="fr-FR" dirty="0" smtClean="0"/>
              <a:t>Accélération significative de VC staturale</a:t>
            </a:r>
          </a:p>
          <a:p>
            <a:r>
              <a:rPr lang="fr-FR" dirty="0" smtClean="0"/>
              <a:t>Avance AO &gt; 2 ans/ âge chronologique +++</a:t>
            </a:r>
          </a:p>
          <a:p>
            <a:r>
              <a:rPr lang="fr-FR" dirty="0" smtClean="0"/>
              <a:t>Prise en charge psychologique</a:t>
            </a:r>
          </a:p>
        </p:txBody>
      </p:sp>
    </p:spTree>
    <p:extLst>
      <p:ext uri="{BB962C8B-B14F-4D97-AF65-F5344CB8AC3E}">
        <p14:creationId xmlns:p14="http://schemas.microsoft.com/office/powerpoint/2010/main" val="169171841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Mé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ＭＳ Ｐゴシック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Médian.thmx</Template>
  <TotalTime>216</TotalTime>
  <Words>661</Words>
  <Application>Microsoft Macintosh PowerPoint</Application>
  <PresentationFormat>Présentation à l'écran (4:3)</PresentationFormat>
  <Paragraphs>81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Médian</vt:lpstr>
      <vt:lpstr>PUBERTE PRECOCE </vt:lpstr>
      <vt:lpstr>DEFINITION</vt:lpstr>
      <vt:lpstr>PUBERTE PRECOCE</vt:lpstr>
      <vt:lpstr>QUAND EXPLORER ?</vt:lpstr>
      <vt:lpstr>QUELS EXAMENS ?</vt:lpstr>
      <vt:lpstr>ETIOLOGIES (1)</vt:lpstr>
      <vt:lpstr>ETIOLOGIES (2)</vt:lpstr>
      <vt:lpstr>QUAND TRAITER (PPC) ?</vt:lpstr>
      <vt:lpstr>INDICATIONS DU TRAITEMENT</vt:lpstr>
      <vt:lpstr>ABSTENTION THERAPEUTIQUE</vt:lpstr>
      <vt:lpstr>PREMATURE THELARCHE</vt:lpstr>
      <vt:lpstr>PREMATURE PUBARCHE</vt:lpstr>
      <vt:lpstr>PREMATURE MENARCHE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PUBERTE PRECOCE</dc:title>
  <dc:creator>AF</dc:creator>
  <cp:lastModifiedBy>AF</cp:lastModifiedBy>
  <cp:revision>25</cp:revision>
  <dcterms:created xsi:type="dcterms:W3CDTF">2012-04-01T14:35:45Z</dcterms:created>
  <dcterms:modified xsi:type="dcterms:W3CDTF">2012-04-10T13:48:52Z</dcterms:modified>
</cp:coreProperties>
</file>