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9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74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41CC9-16DA-445D-BB3E-E777DEBED7F8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3E50F-DEDC-40C4-91E6-C58EE9BEA6D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2DD142-E574-45D3-B2A4-43355EE22E62}" type="datetimeFigureOut">
              <a:rPr lang="fr-FR" smtClean="0"/>
              <a:pPr/>
              <a:t>18/10/2012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1E483-10F9-4B88-8CA8-5F5710DA40FC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SPIROMETRIE EN MEDECINE GENERALE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JM DEGREEF  B GOURLAIN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DEBIT VOLUME</a:t>
            </a:r>
            <a:endParaRPr lang="fr-FR" dirty="0"/>
          </a:p>
        </p:txBody>
      </p:sp>
      <p:pic>
        <p:nvPicPr>
          <p:cNvPr id="4" name="Espace réservé du contenu 3" descr="Image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66576" y="2169485"/>
            <a:ext cx="3610848" cy="392079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COURBE DEBIT VOLUME</a:t>
            </a:r>
            <a:endParaRPr lang="fr-FR" dirty="0"/>
          </a:p>
        </p:txBody>
      </p:sp>
      <p:pic>
        <p:nvPicPr>
          <p:cNvPr id="4" name="Espace réservé du contenu 3" descr="Image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55813" y="1935163"/>
            <a:ext cx="5832373" cy="438943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PHLETHYSMOGRAPHIE</a:t>
            </a:r>
            <a:endParaRPr lang="fr-FR" dirty="0"/>
          </a:p>
        </p:txBody>
      </p:sp>
      <p:pic>
        <p:nvPicPr>
          <p:cNvPr id="4" name="Espace réservé du contenu 3" descr="Image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4264" y="2496153"/>
            <a:ext cx="3395472" cy="3267456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PHLETHYSMOGRAPHIE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LOI DE BOYLE MARIOTTE:PV=C</a:t>
            </a:r>
            <a:endParaRPr lang="fr-FR" dirty="0"/>
          </a:p>
        </p:txBody>
      </p:sp>
      <p:pic>
        <p:nvPicPr>
          <p:cNvPr id="4" name="Image 3" descr="Image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2564904"/>
            <a:ext cx="2103906" cy="41346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PHLETHYSMOGRAPHIE</a:t>
            </a:r>
            <a:endParaRPr lang="fr-FR" dirty="0"/>
          </a:p>
        </p:txBody>
      </p:sp>
      <p:pic>
        <p:nvPicPr>
          <p:cNvPr id="4" name="Espace réservé du contenu 3" descr="Image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94474" y="1935163"/>
            <a:ext cx="6155051" cy="438943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PHLETHYSMOGRAPHIE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NOTION D HYPERINFLATION STATIQUE  ET  DYNAMIQUE  CRF&gt;120% VR&gt;120%</a:t>
            </a:r>
          </a:p>
          <a:p>
            <a:r>
              <a:rPr lang="fr-FR" dirty="0" smtClean="0"/>
              <a:t>MESURE DES RESISTANCES PULMONAIRES</a:t>
            </a:r>
          </a:p>
          <a:p>
            <a:r>
              <a:rPr lang="fr-FR" dirty="0" smtClean="0"/>
              <a:t>SYNDROME OBSTRUCTIF:TIFFENEAU&lt;70  VEMS&lt;80%  VR &gt;120% </a:t>
            </a:r>
          </a:p>
          <a:p>
            <a:r>
              <a:rPr lang="fr-FR" dirty="0" smtClean="0"/>
              <a:t>SYNDROME RESTRICTIF:TIFFENEAU&gt;70  CPT&lt;80%  CV&lt;80%</a:t>
            </a:r>
          </a:p>
          <a:p>
            <a:r>
              <a:rPr lang="fr-FR" dirty="0" smtClean="0"/>
              <a:t>SYNDROME MIXTE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EFR EN MEDECINE GENERALE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PEAK FLOW DEP</a:t>
            </a:r>
            <a:endParaRPr lang="fr-FR" dirty="0"/>
          </a:p>
        </p:txBody>
      </p:sp>
      <p:pic>
        <p:nvPicPr>
          <p:cNvPr id="4" name="Image 3" descr="Image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420888"/>
            <a:ext cx="4035287" cy="378762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PEAK FLOW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Debit</a:t>
            </a:r>
            <a:r>
              <a:rPr lang="fr-FR" dirty="0" smtClean="0"/>
              <a:t> maximum obtenu lors d une expiration </a:t>
            </a:r>
            <a:r>
              <a:rPr lang="fr-FR" dirty="0" err="1" smtClean="0"/>
              <a:t>forcee</a:t>
            </a:r>
            <a:r>
              <a:rPr lang="fr-FR" dirty="0" smtClean="0"/>
              <a:t> maximale a partir du niveau d une inspiration maximale exprime en l/mn</a:t>
            </a:r>
          </a:p>
          <a:p>
            <a:r>
              <a:rPr lang="fr-FR" dirty="0" smtClean="0"/>
              <a:t>Peu couteux simple d utilisation</a:t>
            </a:r>
          </a:p>
          <a:p>
            <a:r>
              <a:rPr lang="fr-FR" dirty="0" smtClean="0"/>
              <a:t>Mais </a:t>
            </a:r>
            <a:r>
              <a:rPr lang="fr-FR" dirty="0" err="1" smtClean="0"/>
              <a:t>depend</a:t>
            </a:r>
            <a:r>
              <a:rPr lang="fr-FR" dirty="0" smtClean="0"/>
              <a:t> de l effort musculaire et de la technique</a:t>
            </a:r>
          </a:p>
          <a:p>
            <a:r>
              <a:rPr lang="fr-FR" dirty="0" smtClean="0"/>
              <a:t>Aide au diagnostic et suivi de l asthme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MINISPIROMETRE EN MG</a:t>
            </a:r>
            <a:endParaRPr lang="fr-FR" dirty="0"/>
          </a:p>
        </p:txBody>
      </p:sp>
      <p:pic>
        <p:nvPicPr>
          <p:cNvPr id="4" name="Espace réservé du contenu 3" descr="Image10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30000"/>
          </a:blip>
          <a:stretch>
            <a:fillRect/>
          </a:stretch>
        </p:blipFill>
        <p:spPr>
          <a:xfrm>
            <a:off x="2377281" y="1935163"/>
            <a:ext cx="4389437" cy="4389437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MINISPIROMETRE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Plusieurs </a:t>
            </a:r>
            <a:r>
              <a:rPr lang="fr-FR" dirty="0" err="1" smtClean="0"/>
              <a:t>etudes</a:t>
            </a:r>
            <a:r>
              <a:rPr lang="fr-FR" dirty="0" smtClean="0"/>
              <a:t> </a:t>
            </a:r>
            <a:r>
              <a:rPr lang="fr-FR" dirty="0" err="1" smtClean="0"/>
              <a:t>europeenes</a:t>
            </a:r>
            <a:r>
              <a:rPr lang="fr-FR" dirty="0" smtClean="0"/>
              <a:t> de </a:t>
            </a:r>
            <a:r>
              <a:rPr lang="fr-FR" dirty="0" err="1" smtClean="0"/>
              <a:t>depistage</a:t>
            </a:r>
            <a:r>
              <a:rPr lang="fr-FR" dirty="0" smtClean="0"/>
              <a:t> </a:t>
            </a:r>
            <a:r>
              <a:rPr lang="fr-FR" dirty="0" err="1" smtClean="0"/>
              <a:t>bpco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sensibilite</a:t>
            </a:r>
            <a:r>
              <a:rPr lang="fr-FR" dirty="0" smtClean="0"/>
              <a:t>   piko6 bpco6 :  74a 81%</a:t>
            </a:r>
          </a:p>
          <a:p>
            <a:r>
              <a:rPr lang="fr-FR" dirty="0" err="1" smtClean="0"/>
              <a:t>Specificite</a:t>
            </a:r>
            <a:r>
              <a:rPr lang="fr-FR" dirty="0" smtClean="0"/>
              <a:t>   piko6 bpco6 :  80a 97%</a:t>
            </a:r>
          </a:p>
          <a:p>
            <a:r>
              <a:rPr lang="fr-FR" dirty="0" smtClean="0"/>
              <a:t>Une </a:t>
            </a:r>
            <a:r>
              <a:rPr lang="fr-FR" dirty="0" err="1" smtClean="0"/>
              <a:t>etude</a:t>
            </a:r>
            <a:r>
              <a:rPr lang="fr-FR" dirty="0" smtClean="0"/>
              <a:t>  Vietnam</a:t>
            </a:r>
          </a:p>
          <a:p>
            <a:r>
              <a:rPr lang="fr-FR" dirty="0" err="1" smtClean="0"/>
              <a:t>Sensibilite</a:t>
            </a:r>
            <a:r>
              <a:rPr lang="fr-FR" dirty="0" smtClean="0"/>
              <a:t>   </a:t>
            </a:r>
            <a:r>
              <a:rPr lang="fr-FR" dirty="0" err="1" smtClean="0"/>
              <a:t>piko</a:t>
            </a:r>
            <a:r>
              <a:rPr lang="fr-FR" dirty="0" smtClean="0"/>
              <a:t> 6 :  97,8%</a:t>
            </a:r>
          </a:p>
          <a:p>
            <a:r>
              <a:rPr lang="fr-FR" dirty="0" err="1" smtClean="0"/>
              <a:t>Specificite</a:t>
            </a:r>
            <a:r>
              <a:rPr lang="fr-FR" dirty="0" smtClean="0"/>
              <a:t>    piko6  :  93,4 %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INSUFFISANCE RESPIRATOIRE CHRONIQUE   GRAVE  </a:t>
            </a:r>
          </a:p>
          <a:p>
            <a:r>
              <a:rPr lang="fr-FR" dirty="0" err="1" smtClean="0"/>
              <a:t>Definie</a:t>
            </a:r>
            <a:r>
              <a:rPr lang="fr-FR" dirty="0" smtClean="0"/>
              <a:t> sur gaz du </a:t>
            </a:r>
            <a:r>
              <a:rPr lang="fr-FR" dirty="0" err="1" smtClean="0"/>
              <a:t>sang:Pao2</a:t>
            </a:r>
            <a:r>
              <a:rPr lang="fr-FR" dirty="0" smtClean="0"/>
              <a:t>&lt;60  Paco2&gt;45</a:t>
            </a:r>
          </a:p>
          <a:p>
            <a:r>
              <a:rPr lang="fr-FR" dirty="0" smtClean="0"/>
              <a:t>INSUFFISANCE  VENTILATOIRE</a:t>
            </a:r>
          </a:p>
          <a:p>
            <a:r>
              <a:rPr lang="fr-FR" dirty="0" err="1" smtClean="0"/>
              <a:t>Definie</a:t>
            </a:r>
            <a:r>
              <a:rPr lang="fr-FR" dirty="0" smtClean="0"/>
              <a:t> sur les EFR                                                                      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MINISPIROMETRIE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These</a:t>
            </a:r>
            <a:r>
              <a:rPr lang="fr-FR" dirty="0" smtClean="0"/>
              <a:t> BIZON </a:t>
            </a:r>
            <a:r>
              <a:rPr lang="fr-FR" dirty="0" err="1" smtClean="0"/>
              <a:t>lille</a:t>
            </a:r>
            <a:r>
              <a:rPr lang="fr-FR" dirty="0" smtClean="0"/>
              <a:t> 2012</a:t>
            </a:r>
          </a:p>
          <a:p>
            <a:r>
              <a:rPr lang="fr-FR" dirty="0" smtClean="0"/>
              <a:t>Bpco6 plus facile a utiliser</a:t>
            </a:r>
          </a:p>
          <a:p>
            <a:r>
              <a:rPr lang="fr-FR" dirty="0" smtClean="0"/>
              <a:t>Taux de sevrage tabagique </a:t>
            </a:r>
            <a:r>
              <a:rPr lang="fr-FR" dirty="0" err="1" smtClean="0"/>
              <a:t>superieur</a:t>
            </a:r>
            <a:r>
              <a:rPr lang="fr-FR" dirty="0" smtClean="0"/>
              <a:t> chez patients </a:t>
            </a:r>
            <a:r>
              <a:rPr lang="fr-FR" dirty="0" err="1" smtClean="0"/>
              <a:t>depistes</a:t>
            </a:r>
            <a:r>
              <a:rPr lang="fr-FR" dirty="0" smtClean="0"/>
              <a:t> avec notion d </a:t>
            </a:r>
            <a:r>
              <a:rPr lang="fr-FR" dirty="0" err="1" smtClean="0"/>
              <a:t>age</a:t>
            </a:r>
            <a:r>
              <a:rPr lang="fr-FR" dirty="0" smtClean="0"/>
              <a:t> pulmonaire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MINISPIROMETRE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Etude  GUERIN 2012:teste </a:t>
            </a:r>
            <a:r>
              <a:rPr lang="fr-FR" dirty="0" err="1" smtClean="0"/>
              <a:t>differentes</a:t>
            </a:r>
            <a:r>
              <a:rPr lang="fr-FR" dirty="0" smtClean="0"/>
              <a:t> </a:t>
            </a:r>
            <a:r>
              <a:rPr lang="fr-FR" dirty="0" err="1" smtClean="0"/>
              <a:t>strategies</a:t>
            </a:r>
            <a:r>
              <a:rPr lang="fr-FR" dirty="0" smtClean="0"/>
              <a:t> de </a:t>
            </a:r>
            <a:r>
              <a:rPr lang="fr-FR" dirty="0" err="1" smtClean="0"/>
              <a:t>depistage</a:t>
            </a:r>
            <a:endParaRPr lang="fr-FR" dirty="0" smtClean="0"/>
          </a:p>
          <a:p>
            <a:r>
              <a:rPr lang="fr-FR" dirty="0" smtClean="0"/>
              <a:t>248 MG   1103 Patients</a:t>
            </a:r>
          </a:p>
          <a:p>
            <a:r>
              <a:rPr lang="fr-FR" dirty="0" smtClean="0"/>
              <a:t>Taux d adressage pneumologues:</a:t>
            </a:r>
          </a:p>
          <a:p>
            <a:r>
              <a:rPr lang="fr-FR" dirty="0" smtClean="0"/>
              <a:t>50% logiciel  47% piko6 logiciel</a:t>
            </a:r>
          </a:p>
          <a:p>
            <a:r>
              <a:rPr lang="fr-FR" dirty="0" smtClean="0"/>
              <a:t>28%gr </a:t>
            </a:r>
            <a:r>
              <a:rPr lang="fr-FR" dirty="0" err="1" smtClean="0"/>
              <a:t>temoin</a:t>
            </a:r>
            <a:r>
              <a:rPr lang="fr-FR" dirty="0" smtClean="0"/>
              <a:t>  28%piko6</a:t>
            </a:r>
          </a:p>
          <a:p>
            <a:r>
              <a:rPr lang="fr-FR" dirty="0" smtClean="0"/>
              <a:t>Uniquement 44%des patients </a:t>
            </a:r>
            <a:r>
              <a:rPr lang="fr-FR" dirty="0" err="1" smtClean="0"/>
              <a:t>depistes</a:t>
            </a:r>
            <a:r>
              <a:rPr lang="fr-FR" dirty="0" smtClean="0"/>
              <a:t> ont consulte un pneumologue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MINISPIROMETRIE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Etude GUERIN 2012</a:t>
            </a:r>
          </a:p>
          <a:p>
            <a:r>
              <a:rPr lang="fr-FR" dirty="0" smtClean="0"/>
              <a:t>Concordance VEMS /PIKO6 faible 50%</a:t>
            </a:r>
          </a:p>
          <a:p>
            <a:r>
              <a:rPr lang="fr-FR" dirty="0" smtClean="0"/>
              <a:t>Taux de confirmation BPCO</a:t>
            </a:r>
          </a:p>
          <a:p>
            <a:r>
              <a:rPr lang="fr-FR" dirty="0" smtClean="0"/>
              <a:t>Logiciel 47%  Logiciel Piko643%</a:t>
            </a:r>
          </a:p>
          <a:p>
            <a:r>
              <a:rPr lang="fr-FR" dirty="0" smtClean="0"/>
              <a:t>Piko6 68%   </a:t>
            </a:r>
            <a:r>
              <a:rPr lang="fr-FR" dirty="0" err="1" smtClean="0"/>
              <a:t>Temoin</a:t>
            </a:r>
            <a:r>
              <a:rPr lang="fr-FR" dirty="0" smtClean="0"/>
              <a:t> 79%</a:t>
            </a:r>
          </a:p>
          <a:p>
            <a:r>
              <a:rPr lang="fr-FR" dirty="0" smtClean="0"/>
              <a:t>INTERET DE LA COURBE DEBIT VOLUME EN MG?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STRATEGIE DE DEPISTAGE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VALEUR DE 0,7  POUR DEFINIR L OBSTRUCTION BRONCHIQUE EST PARFOIS FAUSSE.ON  S ORIENTE  VERS UNE LIMITE  INFERIEURE DE LA NORMALE</a:t>
            </a:r>
          </a:p>
          <a:p>
            <a:r>
              <a:rPr lang="fr-FR" dirty="0" smtClean="0"/>
              <a:t>DEUX   STRATEGIES  POSSIBLES:</a:t>
            </a:r>
          </a:p>
          <a:p>
            <a:r>
              <a:rPr lang="fr-FR" dirty="0" smtClean="0"/>
              <a:t>       MINISPIROMETRIES  AVEC CONFIRMATION</a:t>
            </a:r>
          </a:p>
          <a:p>
            <a:r>
              <a:rPr lang="fr-FR" dirty="0" smtClean="0"/>
              <a:t>        SPIROMETRIES  AVEC  FORMATION DES MG ACTUELLEMENT  A  L ETUDE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SPIROBANK: concordance bonne avec EFR surestimation </a:t>
            </a:r>
            <a:r>
              <a:rPr lang="fr-FR" dirty="0" err="1" smtClean="0"/>
              <a:t>moderee</a:t>
            </a:r>
            <a:r>
              <a:rPr lang="fr-FR" dirty="0" smtClean="0"/>
              <a:t> des </a:t>
            </a:r>
            <a:r>
              <a:rPr lang="fr-FR" dirty="0" err="1" smtClean="0"/>
              <a:t>resultats</a:t>
            </a:r>
            <a:endParaRPr lang="fr-FR" dirty="0" smtClean="0"/>
          </a:p>
          <a:p>
            <a:r>
              <a:rPr lang="fr-FR" dirty="0" smtClean="0"/>
              <a:t>Technique : avantages </a:t>
            </a:r>
            <a:r>
              <a:rPr lang="fr-FR" dirty="0" err="1" smtClean="0"/>
              <a:t>inconvenients</a:t>
            </a:r>
            <a:endParaRPr lang="fr-FR" dirty="0" smtClean="0"/>
          </a:p>
          <a:p>
            <a:r>
              <a:rPr lang="fr-FR" dirty="0" smtClean="0"/>
              <a:t>Contrôle </a:t>
            </a:r>
            <a:r>
              <a:rPr lang="fr-FR" dirty="0" err="1" smtClean="0"/>
              <a:t>qualite</a:t>
            </a:r>
            <a:r>
              <a:rPr lang="fr-FR" dirty="0" smtClean="0"/>
              <a:t> a envisager</a:t>
            </a:r>
          </a:p>
          <a:p>
            <a:r>
              <a:rPr lang="fr-FR" dirty="0" smtClean="0"/>
              <a:t>Cotation GLQPO12  </a:t>
            </a:r>
            <a:r>
              <a:rPr lang="fr-FR" dirty="0" err="1" smtClean="0"/>
              <a:t>spiro</a:t>
            </a:r>
            <a:r>
              <a:rPr lang="fr-FR" dirty="0" smtClean="0"/>
              <a:t> lente et </a:t>
            </a:r>
            <a:r>
              <a:rPr lang="fr-FR" dirty="0" err="1" smtClean="0"/>
              <a:t>forcee</a:t>
            </a:r>
            <a:endParaRPr lang="fr-FR" dirty="0" smtClean="0"/>
          </a:p>
          <a:p>
            <a:r>
              <a:rPr lang="fr-FR" dirty="0" err="1" smtClean="0"/>
              <a:t>Pieges</a:t>
            </a:r>
            <a:r>
              <a:rPr lang="fr-FR" dirty="0" smtClean="0"/>
              <a:t> a </a:t>
            </a:r>
            <a:r>
              <a:rPr lang="fr-FR" dirty="0" err="1" smtClean="0"/>
              <a:t>eviter</a:t>
            </a: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0777" y="1935163"/>
            <a:ext cx="4042446" cy="4389437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3415" y="1935163"/>
            <a:ext cx="4057169" cy="4389437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4994" y="2092448"/>
            <a:ext cx="3754011" cy="4074867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71041" y="1947802"/>
            <a:ext cx="4001917" cy="4364159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1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99281" y="1987830"/>
            <a:ext cx="3945438" cy="428410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EXPLORATIONS DISPONIBLES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  )AU REPOS:</a:t>
            </a:r>
          </a:p>
          <a:p>
            <a:r>
              <a:rPr lang="fr-FR" dirty="0"/>
              <a:t> </a:t>
            </a:r>
            <a:r>
              <a:rPr lang="fr-FR" dirty="0" smtClean="0"/>
              <a:t> SPIROMETRIE</a:t>
            </a:r>
          </a:p>
          <a:p>
            <a:r>
              <a:rPr lang="fr-FR" dirty="0"/>
              <a:t> </a:t>
            </a:r>
            <a:r>
              <a:rPr lang="fr-FR" dirty="0" smtClean="0"/>
              <a:t> PHLETHYSMOGRAPHIE</a:t>
            </a:r>
          </a:p>
          <a:p>
            <a:r>
              <a:rPr lang="fr-FR" dirty="0"/>
              <a:t> </a:t>
            </a:r>
            <a:r>
              <a:rPr lang="fr-FR" dirty="0" smtClean="0"/>
              <a:t> DIFFUSION  CO  NO</a:t>
            </a:r>
          </a:p>
          <a:p>
            <a:r>
              <a:rPr lang="fr-FR" dirty="0"/>
              <a:t> </a:t>
            </a:r>
            <a:r>
              <a:rPr lang="fr-FR" dirty="0" smtClean="0"/>
              <a:t>  PIMAX   PEMAX  SNIFF TEST</a:t>
            </a:r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1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07748" y="1987830"/>
            <a:ext cx="3928504" cy="4284102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1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2159" y="1935163"/>
            <a:ext cx="4039682" cy="4389437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MG</a:t>
            </a:r>
            <a:endParaRPr lang="fr-FR" dirty="0"/>
          </a:p>
        </p:txBody>
      </p:sp>
      <p:pic>
        <p:nvPicPr>
          <p:cNvPr id="4" name="Espace réservé du contenu 3" descr="Image1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32489" y="2529356"/>
            <a:ext cx="6079022" cy="3201051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 EN  MG</a:t>
            </a: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9" y="2215166"/>
            <a:ext cx="4838953" cy="3629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EXPLORATIONS DISPONIBLES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2 ) A L EFFORT:</a:t>
            </a:r>
          </a:p>
          <a:p>
            <a:r>
              <a:rPr lang="fr-FR" dirty="0"/>
              <a:t> </a:t>
            </a:r>
            <a:r>
              <a:rPr lang="fr-FR" dirty="0" smtClean="0"/>
              <a:t> TEST DE MARCHE 6 MN</a:t>
            </a:r>
          </a:p>
          <a:p>
            <a:r>
              <a:rPr lang="fr-FR" dirty="0"/>
              <a:t> </a:t>
            </a:r>
            <a:r>
              <a:rPr lang="fr-FR" dirty="0" smtClean="0"/>
              <a:t> EPREUVE D EFFORT CARDIO RESPIRATOIRE</a:t>
            </a:r>
          </a:p>
          <a:p>
            <a:r>
              <a:rPr lang="fr-FR" dirty="0" smtClean="0"/>
              <a:t>3 )NOCTURNE:</a:t>
            </a:r>
          </a:p>
          <a:p>
            <a:r>
              <a:rPr lang="fr-FR" dirty="0"/>
              <a:t> </a:t>
            </a:r>
            <a:r>
              <a:rPr lang="fr-FR" dirty="0" smtClean="0"/>
              <a:t>  POLYGRAPHIE</a:t>
            </a:r>
          </a:p>
          <a:p>
            <a:r>
              <a:rPr lang="fr-FR" dirty="0"/>
              <a:t> </a:t>
            </a:r>
            <a:r>
              <a:rPr lang="fr-FR" dirty="0" smtClean="0"/>
              <a:t>  POLYSOMNOGRAPHIE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EXPLORATIONS DISPONIBLES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4 )SPECIALISEES</a:t>
            </a:r>
          </a:p>
          <a:p>
            <a:r>
              <a:rPr lang="fr-FR" dirty="0"/>
              <a:t> </a:t>
            </a:r>
            <a:r>
              <a:rPr lang="fr-FR" dirty="0" smtClean="0"/>
              <a:t>  COMPLIANCE</a:t>
            </a:r>
          </a:p>
          <a:p>
            <a:r>
              <a:rPr lang="fr-FR" dirty="0"/>
              <a:t> </a:t>
            </a:r>
            <a:r>
              <a:rPr lang="fr-FR" dirty="0" smtClean="0"/>
              <a:t>   ETUDE DES CENTRES RESPIRATOIRES</a:t>
            </a:r>
          </a:p>
          <a:p>
            <a:r>
              <a:rPr lang="fr-FR" dirty="0"/>
              <a:t> </a:t>
            </a:r>
            <a:r>
              <a:rPr lang="fr-FR" dirty="0" smtClean="0"/>
              <a:t>   STIMULATION  DIAPHRAGMATIQUE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MESURE DES DEBITS ET DES VOLUMES DURANT UNE EXPIRATION FORCEE A PARTIR D UNE INSPIRATION MAXIMALE</a:t>
            </a:r>
          </a:p>
          <a:p>
            <a:r>
              <a:rPr lang="fr-FR" dirty="0" smtClean="0"/>
              <a:t>INDICATIONS:</a:t>
            </a:r>
          </a:p>
          <a:p>
            <a:r>
              <a:rPr lang="fr-FR" dirty="0" smtClean="0"/>
              <a:t> recherche d un trouble </a:t>
            </a:r>
            <a:r>
              <a:rPr lang="fr-FR" dirty="0" err="1" smtClean="0"/>
              <a:t>ventilatoire</a:t>
            </a:r>
            <a:r>
              <a:rPr lang="fr-FR" dirty="0" smtClean="0"/>
              <a:t> obstructif</a:t>
            </a:r>
          </a:p>
          <a:p>
            <a:r>
              <a:rPr lang="fr-FR" dirty="0" smtClean="0"/>
              <a:t> recherche d une </a:t>
            </a:r>
            <a:r>
              <a:rPr lang="fr-FR" dirty="0" err="1" smtClean="0"/>
              <a:t>reversibilite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 smtClean="0"/>
              <a:t>evaluation</a:t>
            </a:r>
            <a:r>
              <a:rPr lang="fr-FR" dirty="0" smtClean="0"/>
              <a:t> asthme et </a:t>
            </a:r>
            <a:r>
              <a:rPr lang="fr-FR" dirty="0" err="1" smtClean="0"/>
              <a:t>bpco</a:t>
            </a:r>
            <a:r>
              <a:rPr lang="fr-FR" dirty="0" smtClean="0"/>
              <a:t> options </a:t>
            </a:r>
            <a:r>
              <a:rPr lang="fr-FR" dirty="0" err="1" smtClean="0"/>
              <a:t>therapeutiques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SPIROMETRE ELECTRONIQUE</a:t>
            </a:r>
            <a:endParaRPr lang="fr-FR" dirty="0"/>
          </a:p>
        </p:txBody>
      </p:sp>
      <p:pic>
        <p:nvPicPr>
          <p:cNvPr id="4" name="Espace réservé du contenu 3" descr="Image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3" y="1786010"/>
            <a:ext cx="6264696" cy="433960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SPIROMETRE</a:t>
            </a:r>
            <a:endParaRPr lang="fr-FR" dirty="0"/>
          </a:p>
        </p:txBody>
      </p:sp>
      <p:pic>
        <p:nvPicPr>
          <p:cNvPr id="4" name="Espace réservé du contenu 3" descr="Image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00228" y="2492896"/>
            <a:ext cx="2746548" cy="240203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SPIROMETRIE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MESURE DE DEUX VOLUMES: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VEMS:volume</a:t>
            </a:r>
            <a:r>
              <a:rPr lang="fr-FR" dirty="0" smtClean="0"/>
              <a:t> expire maximum en 1seconde</a:t>
            </a:r>
          </a:p>
          <a:p>
            <a:r>
              <a:rPr lang="fr-FR" dirty="0" smtClean="0"/>
              <a:t>  </a:t>
            </a:r>
            <a:r>
              <a:rPr lang="fr-FR" dirty="0" err="1" smtClean="0"/>
              <a:t>CVF:capacite</a:t>
            </a:r>
            <a:r>
              <a:rPr lang="fr-FR" dirty="0" smtClean="0"/>
              <a:t> vitale </a:t>
            </a:r>
            <a:r>
              <a:rPr lang="fr-FR" dirty="0" err="1" smtClean="0"/>
              <a:t>forcee</a:t>
            </a:r>
            <a:endParaRPr lang="fr-FR" dirty="0" smtClean="0"/>
          </a:p>
          <a:p>
            <a:r>
              <a:rPr lang="fr-FR" dirty="0" smtClean="0"/>
              <a:t>INDEX DE TIFFENEAU VEMS/CVF</a:t>
            </a:r>
          </a:p>
          <a:p>
            <a:r>
              <a:rPr lang="fr-FR" dirty="0" smtClean="0"/>
              <a:t>SYNDROME OBSTRUCTIF SI TIFFENEAU&lt;70%</a:t>
            </a:r>
          </a:p>
          <a:p>
            <a:r>
              <a:rPr lang="fr-FR" dirty="0" smtClean="0"/>
              <a:t>LA SPIROMETRIE SIMPLE NE PERMET PAS DE CARACTERISER LE SYNDROME RESTRICTIF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501</Words>
  <Application>Microsoft Office PowerPoint</Application>
  <PresentationFormat>Affichage à l'écran (4:3)</PresentationFormat>
  <Paragraphs>105</Paragraphs>
  <Slides>34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Débit</vt:lpstr>
      <vt:lpstr>SPIROMETRIE EN MEDECINE GENERALE</vt:lpstr>
      <vt:lpstr>DEFINITIONS</vt:lpstr>
      <vt:lpstr>EXPLORATIONS DISPONIBLES</vt:lpstr>
      <vt:lpstr>EXPLORATIONS DISPONIBLES</vt:lpstr>
      <vt:lpstr>EXPLORATIONS DISPONIBLES</vt:lpstr>
      <vt:lpstr>SPIROMETRIE</vt:lpstr>
      <vt:lpstr>SPIROMETRE ELECTRONIQUE</vt:lpstr>
      <vt:lpstr>SPIROMETRE</vt:lpstr>
      <vt:lpstr>SPIROMETRIE</vt:lpstr>
      <vt:lpstr>COURBE DEBIT VOLUME</vt:lpstr>
      <vt:lpstr>COURBE DEBIT VOLUME</vt:lpstr>
      <vt:lpstr>PHLETHYSMOGRAPHIE</vt:lpstr>
      <vt:lpstr>PHLETHYSMOGRAPHIE</vt:lpstr>
      <vt:lpstr>PHLETHYSMOGRAPHIE</vt:lpstr>
      <vt:lpstr>PHLETHYSMOGRAPHIE</vt:lpstr>
      <vt:lpstr>EFR EN MEDECINE GENERALE</vt:lpstr>
      <vt:lpstr>PEAK FLOW</vt:lpstr>
      <vt:lpstr>MINISPIROMETRE EN MG</vt:lpstr>
      <vt:lpstr>MINISPIROMETRE EN MG</vt:lpstr>
      <vt:lpstr>MINISPIROMETRIE EN MG</vt:lpstr>
      <vt:lpstr>MINISPIROMETRE EN MG</vt:lpstr>
      <vt:lpstr>MINISPIROMETRIE EN MG</vt:lpstr>
      <vt:lpstr>STRATEGIE DE DEPISTAGE</vt:lpstr>
      <vt:lpstr>SPIROMETRIE EN MG</vt:lpstr>
      <vt:lpstr>SPIROMETRIE EN MG</vt:lpstr>
      <vt:lpstr>SPIROMETRIE EN MG</vt:lpstr>
      <vt:lpstr>SPIROMETRIE EN MG</vt:lpstr>
      <vt:lpstr>SPIROMETRIE EN MG</vt:lpstr>
      <vt:lpstr>SPIROMETRIE EN MG</vt:lpstr>
      <vt:lpstr>SPIROMETRIE EN MG</vt:lpstr>
      <vt:lpstr>SPIROMETRIE EN MG</vt:lpstr>
      <vt:lpstr>SPIROMETRIE EN MG</vt:lpstr>
      <vt:lpstr>SPIROMETRIE EN  MG</vt:lpstr>
      <vt:lpstr>Diapositive 34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SPIROMETRIE EN MEDECINE GENERALE</dc:title>
  <dc:creator>Jean-marc DEGREEF</dc:creator>
  <cp:lastModifiedBy>Jean-marc DEGREEF</cp:lastModifiedBy>
  <cp:revision>45</cp:revision>
  <dcterms:created xsi:type="dcterms:W3CDTF">2012-10-08T18:33:18Z</dcterms:created>
  <dcterms:modified xsi:type="dcterms:W3CDTF">2012-10-18T20:29:46Z</dcterms:modified>
</cp:coreProperties>
</file>