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381" r:id="rId3"/>
    <p:sldId id="409" r:id="rId4"/>
    <p:sldId id="410" r:id="rId5"/>
    <p:sldId id="411" r:id="rId6"/>
    <p:sldId id="412" r:id="rId7"/>
    <p:sldId id="357" r:id="rId8"/>
    <p:sldId id="421" r:id="rId9"/>
    <p:sldId id="413" r:id="rId10"/>
    <p:sldId id="414" r:id="rId11"/>
    <p:sldId id="362" r:id="rId12"/>
    <p:sldId id="415" r:id="rId13"/>
    <p:sldId id="416" r:id="rId14"/>
    <p:sldId id="379" r:id="rId15"/>
    <p:sldId id="380" r:id="rId16"/>
    <p:sldId id="424" r:id="rId17"/>
    <p:sldId id="423" r:id="rId18"/>
    <p:sldId id="378" r:id="rId19"/>
    <p:sldId id="260" r:id="rId20"/>
    <p:sldId id="366" r:id="rId21"/>
    <p:sldId id="367" r:id="rId22"/>
    <p:sldId id="374" r:id="rId23"/>
    <p:sldId id="398" r:id="rId24"/>
    <p:sldId id="399" r:id="rId25"/>
    <p:sldId id="400" r:id="rId26"/>
    <p:sldId id="418" r:id="rId27"/>
    <p:sldId id="419" r:id="rId28"/>
    <p:sldId id="420" r:id="rId29"/>
    <p:sldId id="271" r:id="rId30"/>
    <p:sldId id="272" r:id="rId31"/>
    <p:sldId id="425" r:id="rId32"/>
    <p:sldId id="270" r:id="rId33"/>
    <p:sldId id="275" r:id="rId34"/>
    <p:sldId id="274" r:id="rId35"/>
    <p:sldId id="276" r:id="rId36"/>
    <p:sldId id="277" r:id="rId37"/>
    <p:sldId id="278" r:id="rId38"/>
    <p:sldId id="279" r:id="rId39"/>
    <p:sldId id="345" r:id="rId40"/>
    <p:sldId id="284" r:id="rId41"/>
    <p:sldId id="355" r:id="rId42"/>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9" d="100"/>
          <a:sy n="49" d="100"/>
        </p:scale>
        <p:origin x="-102" y="-59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2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8730A960-ABA1-514F-8B63-DDA9343FD709}" type="datetime1">
              <a:rPr lang="fr-FR"/>
              <a:pPr/>
              <a:t>03/10/2012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95031E6-7DF5-A440-AA07-4BFE9153F4D2}" type="slidenum">
              <a:rPr lang="fr-FR"/>
              <a:pPr/>
              <a:t>‹N°›</a:t>
            </a:fld>
            <a:endParaRPr lang="fr-FR"/>
          </a:p>
        </p:txBody>
      </p:sp>
    </p:spTree>
    <p:extLst>
      <p:ext uri="{BB962C8B-B14F-4D97-AF65-F5344CB8AC3E}">
        <p14:creationId xmlns:p14="http://schemas.microsoft.com/office/powerpoint/2010/main" xmlns="" val="155784929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fld id="{1DABBF51-94C3-8441-98AC-88282B5F4F1F}" type="slidenum">
              <a:rPr lang="fr-FR" smtClean="0">
                <a:latin typeface="Arial" charset="0"/>
              </a:rPr>
              <a:pPr/>
              <a:t>14</a:t>
            </a:fld>
            <a:endParaRPr lang="fr-FR" smtClean="0">
              <a:latin typeface="Arial" charset="0"/>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p:cNvSpPr>
          <p:nvPr>
            <p:ph type="sldImg"/>
          </p:nvPr>
        </p:nvSpPr>
        <p:spPr bwMode="auto">
          <a:xfrm>
            <a:off x="1143000" y="685800"/>
            <a:ext cx="4572000" cy="3430588"/>
          </a:xfr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4988"/>
            <a:ext cx="5029200" cy="4113212"/>
          </a:xfrm>
          <a:solidFill>
            <a:srgbClr val="FFFFFF"/>
          </a:solidFill>
          <a:ln>
            <a:solidFill>
              <a:srgbClr val="000000"/>
            </a:solidFill>
            <a:miter lim="800000"/>
            <a:headEnd/>
            <a:tailEnd/>
          </a:ln>
        </p:spPr>
        <p:txBody>
          <a:bodyPr/>
          <a:lstStyle/>
          <a:p>
            <a:pPr eaLnBrk="1" hangingPunct="1">
              <a:spcBef>
                <a:spcPct val="0"/>
              </a:spcBef>
            </a:pPr>
            <a:r>
              <a:rPr lang="fr-FR" smtClean="0">
                <a:latin typeface="Arial" charset="0"/>
                <a:ea typeface="ＭＳ Ｐゴシック" charset="-128"/>
                <a:cs typeface="ＭＳ Ｐゴシック" charset="-128"/>
              </a:rPr>
              <a:t>Subclavian approach is a good alternative </a:t>
            </a:r>
          </a:p>
          <a:p>
            <a:pPr eaLnBrk="1" hangingPunct="1">
              <a:spcBef>
                <a:spcPct val="0"/>
              </a:spcBef>
            </a:pPr>
            <a:r>
              <a:rPr lang="fr-FR" smtClean="0">
                <a:latin typeface="Arial" charset="0"/>
                <a:ea typeface="ＭＳ Ｐゴシック" charset="-128"/>
                <a:cs typeface="ＭＳ Ｐゴシック" charset="-128"/>
              </a:rPr>
              <a:t>Of course when peripheral femoral access is contraindicated if total occlusion of the abdominal aorta for exemple but is also to be considered in a feasible but unsafe anatomical situation as in this case where the femoral vessels are tortuous, moderately calcified and limit in diameter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p:cNvSpPr>
          <p:nvPr>
            <p:ph type="sldImg"/>
          </p:nvPr>
        </p:nvSpPr>
        <p:spPr bwMode="auto">
          <a:xfrm>
            <a:off x="1143000" y="685800"/>
            <a:ext cx="4572000" cy="3430588"/>
          </a:xfrm>
          <a:solidFill>
            <a:srgbClr val="FFFFFF"/>
          </a:solidFill>
          <a:ln>
            <a:solidFill>
              <a:srgbClr val="000000"/>
            </a:solidFill>
            <a:miter lim="800000"/>
            <a:headEnd/>
            <a:tailEnd/>
          </a:ln>
        </p:spPr>
      </p:sp>
      <p:sp>
        <p:nvSpPr>
          <p:cNvPr id="62467" name="Rectangle 3"/>
          <p:cNvSpPr>
            <a:spLocks noGrp="1" noChangeArrowheads="1"/>
          </p:cNvSpPr>
          <p:nvPr>
            <p:ph type="body" idx="1"/>
          </p:nvPr>
        </p:nvSpPr>
        <p:spPr bwMode="auto">
          <a:xfrm>
            <a:off x="914400" y="4344988"/>
            <a:ext cx="5029200" cy="4113212"/>
          </a:xfrm>
          <a:solidFill>
            <a:srgbClr val="FFFFFF"/>
          </a:solidFill>
          <a:ln>
            <a:solidFill>
              <a:srgbClr val="000000"/>
            </a:solidFill>
            <a:miter lim="800000"/>
            <a:headEnd/>
            <a:tailEnd/>
          </a:ln>
        </p:spPr>
        <p:txBody>
          <a:bodyPr/>
          <a:lstStyle/>
          <a:p>
            <a:pPr eaLnBrk="1" hangingPunct="1">
              <a:spcBef>
                <a:spcPct val="0"/>
              </a:spcBef>
            </a:pPr>
            <a:endParaRPr lang="fr-FR" smtClean="0">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p:cNvSpPr>
          <p:nvPr>
            <p:ph type="sldImg"/>
          </p:nvPr>
        </p:nvSpPr>
        <p:spPr bwMode="auto">
          <a:xfrm>
            <a:off x="1143000" y="685800"/>
            <a:ext cx="4572000" cy="3430588"/>
          </a:xfrm>
          <a:solidFill>
            <a:srgbClr val="FFFFFF"/>
          </a:solidFill>
          <a:ln>
            <a:solidFill>
              <a:srgbClr val="000000"/>
            </a:solidFill>
            <a:miter lim="800000"/>
            <a:headEnd/>
            <a:tailEnd/>
          </a:ln>
        </p:spPr>
      </p:sp>
      <p:sp>
        <p:nvSpPr>
          <p:cNvPr id="65539" name="Rectangle 3"/>
          <p:cNvSpPr>
            <a:spLocks noGrp="1" noChangeArrowheads="1"/>
          </p:cNvSpPr>
          <p:nvPr>
            <p:ph type="body" idx="1"/>
          </p:nvPr>
        </p:nvSpPr>
        <p:spPr bwMode="auto">
          <a:xfrm>
            <a:off x="914400" y="4344988"/>
            <a:ext cx="5029200" cy="4113212"/>
          </a:xfrm>
          <a:solidFill>
            <a:srgbClr val="FFFFFF"/>
          </a:solidFill>
          <a:ln>
            <a:solidFill>
              <a:srgbClr val="000000"/>
            </a:solidFill>
            <a:miter lim="800000"/>
            <a:headEnd/>
            <a:tailEnd/>
          </a:ln>
        </p:spPr>
        <p:txBody>
          <a:bodyPr/>
          <a:lstStyle/>
          <a:p>
            <a:pPr eaLnBrk="1" hangingPunct="1">
              <a:spcBef>
                <a:spcPct val="0"/>
              </a:spcBef>
            </a:pPr>
            <a:endParaRPr lang="fr-FR" smtClean="0">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fld id="{317DED60-9AAB-6940-8F42-4575C4973ECF}" type="slidenum">
              <a:rPr lang="fr-FR" smtClean="0">
                <a:latin typeface="Arial" charset="0"/>
              </a:rPr>
              <a:pPr/>
              <a:t>15</a:t>
            </a:fld>
            <a:endParaRPr lang="fr-FR" smtClean="0">
              <a:latin typeface="Arial"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noFill/>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AF515AA9-9271-5146-BFBD-A77E932B3FEF}" type="slidenum">
              <a:rPr lang="en-US"/>
              <a:pPr/>
              <a:t>22</a:t>
            </a:fld>
            <a:endParaRPr lang="en-U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a:lstStyle/>
          <a:p>
            <a:pPr eaLnBrk="1" hangingPunct="1"/>
            <a:endParaRPr lang="fr-FR">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E6E13A4-E1DD-1D46-B93C-B876EAD0BCC3}" type="slidenum">
              <a:rPr lang="en-US"/>
              <a:pPr/>
              <a:t>23</a:t>
            </a:fld>
            <a:endParaRPr 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a:lstStyle/>
          <a:p>
            <a:endParaRPr lang="fr-FR">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406EB338-0337-6B40-A065-37C9EB84B523}" type="slidenum">
              <a:rPr lang="en-US"/>
              <a:pPr/>
              <a:t>24</a:t>
            </a:fld>
            <a:endParaRPr lang="en-US"/>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a:lstStyle/>
          <a:p>
            <a:r>
              <a:rPr lang="en-US">
                <a:ea typeface="ＭＳ Ｐゴシック" charset="-128"/>
                <a:cs typeface="ＭＳ Ｐゴシック" charset="-128"/>
              </a:rPr>
              <a:t>THE COREVALVE DELIVERY CATHETER SYSTEM (DCS) IS AN OVER-THE-WIRE CATHETER, WHICH CAN ACCOMMODATE A GUIDEWIRE UP TO 0.035” IN DIAMETER.  THE DISTAL PART OF THE CATHETER CARRIES THE PROSTHESIS AND DELIVERS IT TO THE DEPLOYMENT SITE. IT INCORPORATES FLEXIBILITY, TRACKABILITY AND RIGIDITY REQUIRED TO NAVIGATE TO THE AORTIC ANNULUS AND HAS AN INTEGRAL HANDLE FOR PRECISE CONTROL OF DELIVERY OF THE BIOPROSTHESIS.  </a:t>
            </a:r>
          </a:p>
          <a:p>
            <a:endParaRPr lang="en-US">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7E66ED0-9FD8-4744-87C8-9ADA73E621A2}" type="slidenum">
              <a:rPr lang="en-US"/>
              <a:pPr/>
              <a:t>25</a:t>
            </a:fld>
            <a:endParaRPr 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a:lstStyle/>
          <a:p>
            <a:endParaRPr lang="fr-FR">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lnSpc>
                <a:spcPct val="90000"/>
              </a:lnSpc>
            </a:pPr>
            <a:endParaRPr lang="fr-FR" sz="1100" dirty="0">
              <a:latin typeface="Arial" charset="0"/>
              <a:cs typeface="Arial" charset="0"/>
            </a:endParaRPr>
          </a:p>
        </p:txBody>
      </p:sp>
      <p:sp>
        <p:nvSpPr>
          <p:cNvPr id="95236" name="Slide Number Placeholder 3"/>
          <p:cNvSpPr>
            <a:spLocks noGrp="1"/>
          </p:cNvSpPr>
          <p:nvPr>
            <p:ph type="sldNum" sz="quarter" idx="5"/>
          </p:nvPr>
        </p:nvSpPr>
        <p:spPr bwMode="auto">
          <a:noFill/>
          <a:ln>
            <a:miter lim="800000"/>
            <a:headEnd/>
            <a:tailEnd/>
          </a:ln>
        </p:spPr>
        <p:txBody>
          <a:bodyPr/>
          <a:lstStyle/>
          <a:p>
            <a:fld id="{EF473224-AB3D-9246-BE69-8331E7354FB6}" type="slidenum">
              <a:rPr lang="en-US"/>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a:lstStyle/>
          <a:p>
            <a:endParaRPr lang="fr-FR">
              <a:latin typeface="Arial" charset="0"/>
              <a:cs typeface="Arial" charset="0"/>
            </a:endParaRPr>
          </a:p>
        </p:txBody>
      </p:sp>
      <p:sp>
        <p:nvSpPr>
          <p:cNvPr id="94212" name="Slide Number Placeholder 3"/>
          <p:cNvSpPr txBox="1">
            <a:spLocks noGrp="1"/>
          </p:cNvSpPr>
          <p:nvPr/>
        </p:nvSpPr>
        <p:spPr bwMode="auto">
          <a:xfrm>
            <a:off x="3886410" y="8686643"/>
            <a:ext cx="2971591" cy="457357"/>
          </a:xfrm>
          <a:prstGeom prst="rect">
            <a:avLst/>
          </a:prstGeom>
          <a:noFill/>
          <a:ln w="9525">
            <a:noFill/>
            <a:miter lim="800000"/>
            <a:headEnd/>
            <a:tailEnd/>
          </a:ln>
        </p:spPr>
        <p:txBody>
          <a:bodyPr lIns="91423" tIns="45712" rIns="91423" bIns="45712" anchor="b">
            <a:prstTxWarp prst="textNoShape">
              <a:avLst/>
            </a:prstTxWarp>
          </a:bodyPr>
          <a:lstStyle/>
          <a:p>
            <a:pPr algn="r" defTabSz="913392"/>
            <a:fld id="{25B63823-B299-2645-96C7-4C654463F8DB}" type="slidenum">
              <a:rPr lang="en-US" sz="1200">
                <a:latin typeface="Calibri" charset="0"/>
              </a:rPr>
              <a:pPr algn="r" defTabSz="913392"/>
              <a:t>27</a:t>
            </a:fld>
            <a:endParaRPr lang="en-US" sz="1200" dirty="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a:lstStyle/>
          <a:p>
            <a:endParaRPr lang="fr-FR">
              <a:latin typeface="Arial" charset="0"/>
              <a:cs typeface="Arial" charset="0"/>
            </a:endParaRPr>
          </a:p>
        </p:txBody>
      </p:sp>
      <p:sp>
        <p:nvSpPr>
          <p:cNvPr id="110596" name="Slide Number Placeholder 3"/>
          <p:cNvSpPr>
            <a:spLocks noGrp="1"/>
          </p:cNvSpPr>
          <p:nvPr>
            <p:ph type="sldNum" sz="quarter" idx="5"/>
          </p:nvPr>
        </p:nvSpPr>
        <p:spPr bwMode="auto">
          <a:noFill/>
          <a:ln>
            <a:miter lim="800000"/>
            <a:headEnd/>
            <a:tailEnd/>
          </a:ln>
        </p:spPr>
        <p:txBody>
          <a:bodyPr/>
          <a:lstStyle/>
          <a:p>
            <a:fld id="{C3BC0AD7-B164-CE4D-BC02-EDA660D70F9F}" type="slidenum">
              <a:rPr lang="en-US">
                <a:ea typeface="ヒラギノ角ゴ Pro W3" charset="-128"/>
                <a:cs typeface="ヒラギノ角ゴ Pro W3" charset="-128"/>
              </a:rPr>
              <a:pPr/>
              <a:t>28</a:t>
            </a:fld>
            <a:endParaRPr lang="en-US">
              <a:ea typeface="ヒラギノ角ゴ Pro W3" charset="-128"/>
              <a:cs typeface="ヒラギノ角ゴ Pro W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E31FF13B-61D6-724A-8806-97A200A7BC1F}" type="datetime1">
              <a:rPr lang="fr-FR"/>
              <a:pPr/>
              <a:t>03/10/2012</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1B24EFD5-FD47-D446-8980-C831D77FB092}"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A24C3171-FD99-6649-89F8-8F86DD527BF2}" type="datetime1">
              <a:rPr lang="fr-FR"/>
              <a:pPr/>
              <a:t>03/10/2012</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CA9C3EDE-E678-764D-A7C9-3C46CE6F51DD}"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412B20D9-637A-9B4D-9C65-B22C19851F80}" type="datetime1">
              <a:rPr lang="fr-FR"/>
              <a:pPr/>
              <a:t>03/10/2012</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ABBBCFD0-4514-B745-8E02-B8EEB95715A7}" type="slidenum">
              <a:rPr lang="fr-F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et modifiez le titre</a:t>
            </a:r>
            <a:endParaRPr lang="fr-FR"/>
          </a:p>
        </p:txBody>
      </p:sp>
      <p:sp>
        <p:nvSpPr>
          <p:cNvPr id="3" name="Espace réservé du tableau 2"/>
          <p:cNvSpPr>
            <a:spLocks noGrp="1"/>
          </p:cNvSpPr>
          <p:nvPr>
            <p:ph type="tbl" idx="1"/>
          </p:nvPr>
        </p:nvSpPr>
        <p:spPr>
          <a:xfrm>
            <a:off x="457200" y="1600200"/>
            <a:ext cx="8229600" cy="4525963"/>
          </a:xfrm>
        </p:spPr>
        <p:txBody>
          <a:bodyPr rtlCol="0">
            <a:normAutofit/>
          </a:bodyPr>
          <a:lstStyle/>
          <a:p>
            <a:pPr lvl="0"/>
            <a:endParaRPr lang="fr-FR" noProof="0"/>
          </a:p>
        </p:txBody>
      </p:sp>
      <p:sp>
        <p:nvSpPr>
          <p:cNvPr id="4" name="Rectangle 4"/>
          <p:cNvSpPr>
            <a:spLocks noGrp="1" noChangeArrowheads="1"/>
          </p:cNvSpPr>
          <p:nvPr>
            <p:ph type="dt" sz="half" idx="10"/>
          </p:nvPr>
        </p:nvSpPr>
        <p:spPr/>
        <p:txBody>
          <a:bodyPr/>
          <a:lstStyle>
            <a:lvl1pPr>
              <a:defRPr/>
            </a:lvl1pPr>
          </a:lstStyle>
          <a:p>
            <a:endParaRPr lang="fr-FR"/>
          </a:p>
        </p:txBody>
      </p:sp>
      <p:sp>
        <p:nvSpPr>
          <p:cNvPr id="5" name="Rectangle 5"/>
          <p:cNvSpPr>
            <a:spLocks noGrp="1" noChangeArrowheads="1"/>
          </p:cNvSpPr>
          <p:nvPr>
            <p:ph type="ftr" sz="quarter" idx="11"/>
          </p:nvPr>
        </p:nvSpPr>
        <p:spPr/>
        <p:txBody>
          <a:bodyPr/>
          <a:lstStyle>
            <a:lvl1pPr>
              <a:defRPr/>
            </a:lvl1pPr>
          </a:lstStyle>
          <a:p>
            <a:endParaRPr lang="fr-FR"/>
          </a:p>
        </p:txBody>
      </p:sp>
      <p:sp>
        <p:nvSpPr>
          <p:cNvPr id="6" name="Rectangle 6"/>
          <p:cNvSpPr>
            <a:spLocks noGrp="1" noChangeArrowheads="1"/>
          </p:cNvSpPr>
          <p:nvPr>
            <p:ph type="sldNum" sz="quarter" idx="12"/>
          </p:nvPr>
        </p:nvSpPr>
        <p:spPr/>
        <p:txBody>
          <a:bodyPr/>
          <a:lstStyle>
            <a:lvl1pPr>
              <a:defRPr/>
            </a:lvl1pPr>
          </a:lstStyle>
          <a:p>
            <a:fld id="{CC7BA0DF-38B6-1D4F-81ED-2E4FA979383D}" type="slidenum">
              <a:rPr lang="fr-F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et modifiez le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a:defRPr/>
            </a:lvl1pPr>
          </a:lstStyle>
          <a:p>
            <a:endParaRPr lang="fr-FR"/>
          </a:p>
        </p:txBody>
      </p:sp>
      <p:sp>
        <p:nvSpPr>
          <p:cNvPr id="8" name="Rectangle 5"/>
          <p:cNvSpPr>
            <a:spLocks noGrp="1" noChangeArrowheads="1"/>
          </p:cNvSpPr>
          <p:nvPr>
            <p:ph type="ftr" sz="quarter" idx="11"/>
          </p:nvPr>
        </p:nvSpPr>
        <p:spPr/>
        <p:txBody>
          <a:bodyPr/>
          <a:lstStyle>
            <a:lvl1pPr>
              <a:defRPr/>
            </a:lvl1pPr>
          </a:lstStyle>
          <a:p>
            <a:endParaRPr lang="fr-FR"/>
          </a:p>
        </p:txBody>
      </p:sp>
      <p:sp>
        <p:nvSpPr>
          <p:cNvPr id="9" name="Rectangle 6"/>
          <p:cNvSpPr>
            <a:spLocks noGrp="1" noChangeArrowheads="1"/>
          </p:cNvSpPr>
          <p:nvPr>
            <p:ph type="sldNum" sz="quarter" idx="12"/>
          </p:nvPr>
        </p:nvSpPr>
        <p:spPr/>
        <p:txBody>
          <a:bodyPr/>
          <a:lstStyle>
            <a:lvl1pPr>
              <a:defRPr/>
            </a:lvl1pPr>
          </a:lstStyle>
          <a:p>
            <a:fld id="{D9EB3A6D-A97C-6245-A760-F24B28DF5399}" type="slidenum">
              <a:rPr lang="fr-F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3" name="Slide Number Placeholder 5"/>
          <p:cNvSpPr>
            <a:spLocks noGrp="1"/>
          </p:cNvSpPr>
          <p:nvPr>
            <p:ph type="sldNum" sz="quarter" idx="10"/>
          </p:nvPr>
        </p:nvSpPr>
        <p:spPr>
          <a:xfrm>
            <a:off x="377825"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fld id="{47B37515-B310-1E4A-8C36-4BB939255381}" type="slidenum">
              <a:rPr lang="en-US"/>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EED62E85-46F3-4446-9FA3-1EADA6335354}" type="datetime1">
              <a:rPr lang="fr-FR"/>
              <a:pPr/>
              <a:t>03/10/2012</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279C49DA-EB1D-A949-975D-C7A7855FDC19}"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96D31B63-4246-244E-9471-AFC71485142F}" type="datetime1">
              <a:rPr lang="fr-FR"/>
              <a:pPr/>
              <a:t>03/10/2012</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FFA5DE6C-B51B-5F4E-8FC3-E40CB694F065}"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BDE06A83-A249-E14F-8059-832E01EF303B}" type="datetime1">
              <a:rPr lang="fr-FR"/>
              <a:pPr/>
              <a:t>03/10/2012</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45669771-CFEE-B145-A762-BDC4EA5BDBE8}"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842F3DB7-AA1D-A442-A31D-84E8F0946BEA}" type="datetime1">
              <a:rPr lang="fr-FR"/>
              <a:pPr/>
              <a:t>03/10/2012</a:t>
            </a:fld>
            <a:endParaRPr lang="fr-FR"/>
          </a:p>
        </p:txBody>
      </p:sp>
      <p:sp>
        <p:nvSpPr>
          <p:cNvPr id="8" name="Espace réservé du pied de page 4"/>
          <p:cNvSpPr>
            <a:spLocks noGrp="1"/>
          </p:cNvSpPr>
          <p:nvPr>
            <p:ph type="ftr" sz="quarter" idx="11"/>
          </p:nvPr>
        </p:nvSpPr>
        <p:spPr/>
        <p:txBody>
          <a:bodyPr/>
          <a:lstStyle>
            <a:lvl1pPr>
              <a:defRPr/>
            </a:lvl1pPr>
          </a:lstStyle>
          <a:p>
            <a:endParaRPr lang="fr-FR"/>
          </a:p>
        </p:txBody>
      </p:sp>
      <p:sp>
        <p:nvSpPr>
          <p:cNvPr id="9" name="Espace réservé du numéro de diapositive 5"/>
          <p:cNvSpPr>
            <a:spLocks noGrp="1"/>
          </p:cNvSpPr>
          <p:nvPr>
            <p:ph type="sldNum" sz="quarter" idx="12"/>
          </p:nvPr>
        </p:nvSpPr>
        <p:spPr/>
        <p:txBody>
          <a:bodyPr/>
          <a:lstStyle>
            <a:lvl1pPr>
              <a:defRPr/>
            </a:lvl1pPr>
          </a:lstStyle>
          <a:p>
            <a:fld id="{93917A32-7AEB-7442-99E0-DA0505F6B77F}"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fld id="{60712BF0-C6C1-1D43-B3C3-338514834988}" type="datetime1">
              <a:rPr lang="fr-FR"/>
              <a:pPr/>
              <a:t>03/10/2012</a:t>
            </a:fld>
            <a:endParaRPr lang="fr-FR"/>
          </a:p>
        </p:txBody>
      </p:sp>
      <p:sp>
        <p:nvSpPr>
          <p:cNvPr id="4" name="Espace réservé du pied de page 4"/>
          <p:cNvSpPr>
            <a:spLocks noGrp="1"/>
          </p:cNvSpPr>
          <p:nvPr>
            <p:ph type="ftr" sz="quarter" idx="11"/>
          </p:nvPr>
        </p:nvSpPr>
        <p:spPr/>
        <p:txBody>
          <a:bodyPr/>
          <a:lstStyle>
            <a:lvl1pPr>
              <a:defRPr/>
            </a:lvl1pPr>
          </a:lstStyle>
          <a:p>
            <a:endParaRPr lang="fr-FR"/>
          </a:p>
        </p:txBody>
      </p:sp>
      <p:sp>
        <p:nvSpPr>
          <p:cNvPr id="5" name="Espace réservé du numéro de diapositive 5"/>
          <p:cNvSpPr>
            <a:spLocks noGrp="1"/>
          </p:cNvSpPr>
          <p:nvPr>
            <p:ph type="sldNum" sz="quarter" idx="12"/>
          </p:nvPr>
        </p:nvSpPr>
        <p:spPr/>
        <p:txBody>
          <a:bodyPr/>
          <a:lstStyle>
            <a:lvl1pPr>
              <a:defRPr/>
            </a:lvl1pPr>
          </a:lstStyle>
          <a:p>
            <a:fld id="{9D0508F4-1E75-9346-AB34-B25972DD1A4E}"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A81D2094-1CC4-5646-AB8E-E43CD838B181}" type="datetime1">
              <a:rPr lang="fr-FR"/>
              <a:pPr/>
              <a:t>03/10/2012</a:t>
            </a:fld>
            <a:endParaRPr lang="fr-FR"/>
          </a:p>
        </p:txBody>
      </p:sp>
      <p:sp>
        <p:nvSpPr>
          <p:cNvPr id="3" name="Espace réservé du pied de page 4"/>
          <p:cNvSpPr>
            <a:spLocks noGrp="1"/>
          </p:cNvSpPr>
          <p:nvPr>
            <p:ph type="ftr" sz="quarter" idx="11"/>
          </p:nvPr>
        </p:nvSpPr>
        <p:spPr/>
        <p:txBody>
          <a:bodyPr/>
          <a:lstStyle>
            <a:lvl1pPr>
              <a:defRPr/>
            </a:lvl1pPr>
          </a:lstStyle>
          <a:p>
            <a:endParaRPr lang="fr-FR"/>
          </a:p>
        </p:txBody>
      </p:sp>
      <p:sp>
        <p:nvSpPr>
          <p:cNvPr id="4" name="Espace réservé du numéro de diapositive 5"/>
          <p:cNvSpPr>
            <a:spLocks noGrp="1"/>
          </p:cNvSpPr>
          <p:nvPr>
            <p:ph type="sldNum" sz="quarter" idx="12"/>
          </p:nvPr>
        </p:nvSpPr>
        <p:spPr/>
        <p:txBody>
          <a:bodyPr/>
          <a:lstStyle>
            <a:lvl1pPr>
              <a:defRPr/>
            </a:lvl1pPr>
          </a:lstStyle>
          <a:p>
            <a:fld id="{7CC6CC3F-6906-3B40-ABC2-5C1C64333944}"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366A6B57-657C-4E46-99B3-A956701A20DF}" type="datetime1">
              <a:rPr lang="fr-FR"/>
              <a:pPr/>
              <a:t>03/10/2012</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5B047B38-C52D-E34D-9DD8-353B119C0312}"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9BAD677F-8D0A-B143-BB1C-C2C577EBDC2A}" type="datetime1">
              <a:rPr lang="fr-FR"/>
              <a:pPr/>
              <a:t>03/10/2012</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41B295C0-32E1-DB4F-8EB6-F4259BC3D18C}"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639C1E6F-AFDB-034E-B9B2-30CCA42A8A6D}" type="datetime1">
              <a:rPr lang="fr-FR"/>
              <a:pPr/>
              <a:t>03/10/2012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7370916C-7A6C-4A4D-925F-03CEA9E3B655}"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pitchFamily="-106" charset="-128"/>
        </a:defRPr>
      </a:lvl1pPr>
      <a:lvl2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6" charset="-128"/>
          <a:cs typeface="ＭＳ Ｐゴシック" pitchFamily="-10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ncbi.nlm.nih.gov/sites/?Db=pubmed&amp;Cmd=Search&amp;Term=%22Baron%20G%22%5bAuthor%5d&amp;itool=EntrezSystem2.PEntrez.Pubmed.Pubmed_ResultsPanel.Pubmed_RVAbstractPlus" TargetMode="External"/><Relationship Id="rId7" Type="http://schemas.openxmlformats.org/officeDocument/2006/relationships/hyperlink" Target="http://www.ncbi.nlm.nih.gov/sites/?Db=pubmed&amp;Cmd=Search&amp;Term=%22Vahanian%20A%22%5bAuthor%5d&amp;itool=EntrezSystem2.PEntrez.Pubmed.Pubmed_ResultsPanel.Pubmed_RVAbstractPlus" TargetMode="External"/><Relationship Id="rId2" Type="http://schemas.openxmlformats.org/officeDocument/2006/relationships/hyperlink" Target="http://www.ncbi.nlm.nih.gov/sites/?Db=pubmed&amp;Cmd=Search&amp;Term=%22Iung%20B%22%5bAuthor%5d&amp;itool=EntrezSystem2.PEntrez.Pubmed.Pubmed_ResultsPanel.Pubmed_RVAbstractPlus" TargetMode="External"/><Relationship Id="rId1" Type="http://schemas.openxmlformats.org/officeDocument/2006/relationships/slideLayout" Target="../slideLayouts/slideLayout2.xml"/><Relationship Id="rId6" Type="http://schemas.openxmlformats.org/officeDocument/2006/relationships/hyperlink" Target="http://www.ncbi.nlm.nih.gov/sites/?Db=pubmed&amp;Cmd=Search&amp;Term=%22Butchart%20EG%22%5bAuthor%5d&amp;itool=EntrezSystem2.PEntrez.Pubmed.Pubmed_ResultsPanel.Pubmed_RVAbstractPlus" TargetMode="External"/><Relationship Id="rId5" Type="http://schemas.openxmlformats.org/officeDocument/2006/relationships/hyperlink" Target="http://www.ncbi.nlm.nih.gov/sites/?Db=pubmed&amp;Cmd=Search&amp;Term=%22Gohlke-B%C3%A4rwolf%20C%22%5bAuthor%5d&amp;itool=EntrezSystem2.PEntrez.Pubmed.Pubmed_ResultsPanel.Pubmed_RVAbstractPlus" TargetMode="External"/><Relationship Id="rId4" Type="http://schemas.openxmlformats.org/officeDocument/2006/relationships/hyperlink" Target="http://www.ncbi.nlm.nih.gov/sites/?Db=pubmed&amp;Cmd=Search&amp;Term=%22Tornos%20P%22%5bAuthor%5d&amp;itool=EntrezSystem2.PEntrez.Pubmed.Pubmed_ResultsPanel.Pubmed_RVAbstractPl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a:stretch>
            <a:fillRect/>
          </a:stretch>
        </p:blipFill>
        <p:spPr bwMode="auto">
          <a:xfrm>
            <a:off x="396876" y="305311"/>
            <a:ext cx="1803807" cy="1847006"/>
          </a:xfrm>
          <a:prstGeom prst="rect">
            <a:avLst/>
          </a:prstGeom>
          <a:noFill/>
          <a:ln w="9525">
            <a:solidFill>
              <a:schemeClr val="tx1"/>
            </a:solidFill>
            <a:miter lim="800000"/>
            <a:headEnd/>
            <a:tailEnd/>
          </a:ln>
        </p:spPr>
      </p:pic>
      <p:pic>
        <p:nvPicPr>
          <p:cNvPr id="9" name="Picture 3"/>
          <p:cNvPicPr>
            <a:picLocks noChangeAspect="1" noChangeArrowheads="1"/>
          </p:cNvPicPr>
          <p:nvPr/>
        </p:nvPicPr>
        <p:blipFill>
          <a:blip r:embed="rId3"/>
          <a:srcRect/>
          <a:stretch>
            <a:fillRect/>
          </a:stretch>
        </p:blipFill>
        <p:spPr bwMode="auto">
          <a:xfrm>
            <a:off x="7467600" y="305310"/>
            <a:ext cx="1284288" cy="1981103"/>
          </a:xfrm>
          <a:prstGeom prst="rect">
            <a:avLst/>
          </a:prstGeom>
          <a:noFill/>
          <a:ln w="9525">
            <a:solidFill>
              <a:srgbClr val="000000"/>
            </a:solidFill>
            <a:miter lim="800000"/>
            <a:headEnd/>
            <a:tailEnd/>
          </a:ln>
        </p:spPr>
      </p:pic>
      <p:sp>
        <p:nvSpPr>
          <p:cNvPr id="16389" name="ZoneTexte 3"/>
          <p:cNvSpPr txBox="1">
            <a:spLocks noChangeArrowheads="1"/>
          </p:cNvSpPr>
          <p:nvPr/>
        </p:nvSpPr>
        <p:spPr bwMode="auto">
          <a:xfrm>
            <a:off x="1752600" y="4402452"/>
            <a:ext cx="5715000" cy="1015659"/>
          </a:xfrm>
          <a:prstGeom prst="rect">
            <a:avLst/>
          </a:prstGeom>
          <a:noFill/>
          <a:ln w="9525">
            <a:noFill/>
            <a:miter lim="800000"/>
            <a:headEnd/>
            <a:tailEnd/>
          </a:ln>
        </p:spPr>
        <p:txBody>
          <a:bodyPr lIns="91435" tIns="45718" rIns="91435" bIns="45718" anchor="ctr">
            <a:prstTxWarp prst="textNoShape">
              <a:avLst/>
            </a:prstTxWarp>
            <a:spAutoFit/>
          </a:bodyPr>
          <a:lstStyle/>
          <a:p>
            <a:pPr algn="ctr"/>
            <a:r>
              <a:rPr lang="fr-FR" sz="2000" dirty="0" smtClean="0">
                <a:solidFill>
                  <a:srgbClr val="000000"/>
                </a:solidFill>
                <a:latin typeface="Calibri" charset="0"/>
              </a:rPr>
              <a:t>Dr Gilles Lemesle</a:t>
            </a:r>
          </a:p>
          <a:p>
            <a:pPr algn="ctr"/>
            <a:r>
              <a:rPr lang="fr-FR" sz="2000" dirty="0" smtClean="0">
                <a:solidFill>
                  <a:srgbClr val="000000"/>
                </a:solidFill>
                <a:latin typeface="Calibri" charset="0"/>
              </a:rPr>
              <a:t>USIC et Centre Hémodynamique</a:t>
            </a:r>
          </a:p>
          <a:p>
            <a:pPr algn="ctr"/>
            <a:r>
              <a:rPr lang="fr-FR" sz="2000" dirty="0" smtClean="0">
                <a:solidFill>
                  <a:srgbClr val="000000"/>
                </a:solidFill>
                <a:latin typeface="Calibri" charset="0"/>
              </a:rPr>
              <a:t>CHRU de Lille </a:t>
            </a:r>
            <a:endParaRPr lang="fr-FR" sz="2000" dirty="0">
              <a:solidFill>
                <a:srgbClr val="000000"/>
              </a:solidFill>
              <a:latin typeface="Calibri" charset="0"/>
            </a:endParaRPr>
          </a:p>
        </p:txBody>
      </p:sp>
      <p:sp>
        <p:nvSpPr>
          <p:cNvPr id="7" name="Rectangle 6"/>
          <p:cNvSpPr/>
          <p:nvPr/>
        </p:nvSpPr>
        <p:spPr>
          <a:xfrm>
            <a:off x="714375" y="2429692"/>
            <a:ext cx="8037513" cy="1788468"/>
          </a:xfrm>
          <a:prstGeom prst="rect">
            <a:avLst/>
          </a:prstGeom>
        </p:spPr>
        <p:txBody>
          <a:bodyPr lIns="64291" tIns="32146" rIns="64291" bIns="32146">
            <a:prstTxWarp prst="textNoShape">
              <a:avLst/>
            </a:prstTxWarp>
            <a:spAutoFit/>
          </a:bodyPr>
          <a:lstStyle/>
          <a:p>
            <a:pPr algn="ctr"/>
            <a:r>
              <a:rPr lang="en-US" sz="2800" b="1" i="1" dirty="0">
                <a:effectLst>
                  <a:outerShdw blurRad="38100" dist="38100" dir="2700000" algn="tl">
                    <a:srgbClr val="DDDDDD"/>
                  </a:outerShdw>
                </a:effectLst>
                <a:ea typeface="Arial" charset="0"/>
                <a:cs typeface="Arial" charset="0"/>
              </a:rPr>
              <a:t>IMPLANTATION VALVULAIRE AORTIQUE PERCUTANEE</a:t>
            </a:r>
            <a:r>
              <a:rPr lang="en-US" sz="2800" b="1" i="1" dirty="0">
                <a:effectLst>
                  <a:outerShdw blurRad="38100" dist="38100" dir="2700000" algn="tl">
                    <a:srgbClr val="DDDDDD"/>
                  </a:outerShdw>
                </a:effectLst>
                <a:ea typeface="ヒラギノ角ゴ ProN W6" charset="-128"/>
              </a:rPr>
              <a:t/>
            </a:r>
            <a:br>
              <a:rPr lang="en-US" sz="2800" b="1" i="1" dirty="0">
                <a:effectLst>
                  <a:outerShdw blurRad="38100" dist="38100" dir="2700000" algn="tl">
                    <a:srgbClr val="DDDDDD"/>
                  </a:outerShdw>
                </a:effectLst>
                <a:ea typeface="ヒラギノ角ゴ ProN W6" charset="-128"/>
              </a:rPr>
            </a:br>
            <a:r>
              <a:rPr lang="en-US" sz="2800" b="1" i="1" dirty="0">
                <a:effectLst>
                  <a:outerShdw blurRad="38100" dist="38100" dir="2700000" algn="tl">
                    <a:srgbClr val="DDDDDD"/>
                  </a:outerShdw>
                </a:effectLst>
                <a:ea typeface="Arial" charset="0"/>
                <a:cs typeface="Arial" charset="0"/>
              </a:rPr>
              <a:t>ALTERNATIVE A LA CHIRURGIE AORTIQUE CONVENTIONELLE?</a:t>
            </a:r>
            <a:endParaRPr lang="fr-FR" sz="2800" i="1" dirty="0">
              <a:ea typeface="Arial" charset="0"/>
              <a:cs typeface="Arial" charset="0"/>
            </a:endParaRPr>
          </a:p>
        </p:txBody>
      </p:sp>
      <p:pic>
        <p:nvPicPr>
          <p:cNvPr id="10" name="Picture 2"/>
          <p:cNvPicPr preferRelativeResize="0">
            <a:picLocks noChangeArrowheads="1"/>
          </p:cNvPicPr>
          <p:nvPr/>
        </p:nvPicPr>
        <p:blipFill>
          <a:blip r:embed="rId4"/>
          <a:srcRect/>
          <a:stretch>
            <a:fillRect/>
          </a:stretch>
        </p:blipFill>
        <p:spPr bwMode="auto">
          <a:xfrm>
            <a:off x="107950" y="5591175"/>
            <a:ext cx="863600" cy="1127125"/>
          </a:xfrm>
          <a:prstGeom prst="rect">
            <a:avLst/>
          </a:prstGeom>
          <a:noFill/>
          <a:ln w="9525">
            <a:noFill/>
            <a:miter lim="800000"/>
            <a:headEnd/>
            <a:tailEnd/>
          </a:ln>
        </p:spPr>
      </p:pic>
      <p:pic>
        <p:nvPicPr>
          <p:cNvPr id="11" name="Picture 3"/>
          <p:cNvPicPr preferRelativeResize="0">
            <a:picLocks noChangeAspect="1" noChangeArrowheads="1"/>
          </p:cNvPicPr>
          <p:nvPr/>
        </p:nvPicPr>
        <p:blipFill>
          <a:blip r:embed="rId5"/>
          <a:srcRect/>
          <a:stretch>
            <a:fillRect/>
          </a:stretch>
        </p:blipFill>
        <p:spPr bwMode="auto">
          <a:xfrm>
            <a:off x="7883525" y="5951538"/>
            <a:ext cx="1152525" cy="782637"/>
          </a:xfrm>
          <a:prstGeom prst="rect">
            <a:avLst/>
          </a:prstGeom>
          <a:noFill/>
          <a:ln w="9525">
            <a:noFill/>
            <a:miter lim="800000"/>
            <a:headEnd/>
            <a:tailEnd/>
          </a:ln>
        </p:spPr>
      </p:pic>
      <p:pic>
        <p:nvPicPr>
          <p:cNvPr id="12" name="Picture 4" descr="localis-logo-lille2"/>
          <p:cNvPicPr preferRelativeResize="0">
            <a:picLocks noChangeAspect="1" noChangeArrowheads="1"/>
          </p:cNvPicPr>
          <p:nvPr/>
        </p:nvPicPr>
        <p:blipFill>
          <a:blip r:embed="rId6"/>
          <a:srcRect/>
          <a:stretch>
            <a:fillRect/>
          </a:stretch>
        </p:blipFill>
        <p:spPr bwMode="auto">
          <a:xfrm>
            <a:off x="3686175" y="6138863"/>
            <a:ext cx="1800225" cy="60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08f1"/>
          <p:cNvPicPr>
            <a:picLocks noChangeAspect="1" noChangeArrowheads="1"/>
          </p:cNvPicPr>
          <p:nvPr/>
        </p:nvPicPr>
        <p:blipFill>
          <a:blip r:embed="rId2"/>
          <a:srcRect/>
          <a:stretch>
            <a:fillRect/>
          </a:stretch>
        </p:blipFill>
        <p:spPr bwMode="auto">
          <a:xfrm>
            <a:off x="1696155" y="1263650"/>
            <a:ext cx="5124429" cy="5289550"/>
          </a:xfrm>
          <a:prstGeom prst="rect">
            <a:avLst/>
          </a:prstGeom>
          <a:noFill/>
          <a:ln w="9525">
            <a:noFill/>
            <a:miter lim="800000"/>
            <a:headEnd/>
            <a:tailEnd/>
          </a:ln>
        </p:spPr>
      </p:pic>
      <p:sp>
        <p:nvSpPr>
          <p:cNvPr id="25603" name="Text Box 7"/>
          <p:cNvSpPr txBox="1">
            <a:spLocks noChangeArrowheads="1"/>
          </p:cNvSpPr>
          <p:nvPr/>
        </p:nvSpPr>
        <p:spPr bwMode="auto">
          <a:xfrm>
            <a:off x="838200" y="0"/>
            <a:ext cx="8077200" cy="10064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a:latin typeface="Arial" charset="0"/>
              </a:rPr>
              <a:t>Survival among Patients with Severe Symptomatic Aortic Stenosis Who Underwent Valve Replacement and Similar Patients Who Declined to Undergo Surgery</a:t>
            </a:r>
            <a:r>
              <a:rPr lang="en-US" sz="2000" baseline="30000">
                <a:latin typeface="Arial" charset="0"/>
              </a:rPr>
              <a:t>10</a:t>
            </a:r>
            <a:endParaRPr lang="en-US" sz="2000">
              <a:latin typeface="Arial" charset="0"/>
            </a:endParaRPr>
          </a:p>
        </p:txBody>
      </p:sp>
      <p:sp>
        <p:nvSpPr>
          <p:cNvPr id="4" name="ZoneTexte 3"/>
          <p:cNvSpPr txBox="1"/>
          <p:nvPr/>
        </p:nvSpPr>
        <p:spPr>
          <a:xfrm>
            <a:off x="5260461" y="1499755"/>
            <a:ext cx="2181995" cy="369332"/>
          </a:xfrm>
          <a:prstGeom prst="rect">
            <a:avLst/>
          </a:prstGeom>
          <a:solidFill>
            <a:schemeClr val="bg1"/>
          </a:solidFill>
        </p:spPr>
        <p:txBody>
          <a:bodyPr wrap="none" rtlCol="0">
            <a:spAutoFit/>
          </a:bodyPr>
          <a:lstStyle/>
          <a:p>
            <a:r>
              <a:rPr lang="fr-FR" dirty="0" smtClean="0"/>
              <a:t>Valve Replacement</a:t>
            </a:r>
            <a:endParaRPr lang="fr-FR" dirty="0"/>
          </a:p>
        </p:txBody>
      </p:sp>
      <p:sp>
        <p:nvSpPr>
          <p:cNvPr id="5" name="ZoneTexte 4"/>
          <p:cNvSpPr txBox="1"/>
          <p:nvPr/>
        </p:nvSpPr>
        <p:spPr>
          <a:xfrm>
            <a:off x="4366779" y="3801615"/>
            <a:ext cx="1352128" cy="369332"/>
          </a:xfrm>
          <a:prstGeom prst="rect">
            <a:avLst/>
          </a:prstGeom>
          <a:solidFill>
            <a:schemeClr val="bg1"/>
          </a:solidFill>
        </p:spPr>
        <p:txBody>
          <a:bodyPr wrap="none" rtlCol="0">
            <a:spAutoFit/>
          </a:bodyPr>
          <a:lstStyle/>
          <a:p>
            <a:r>
              <a:rPr lang="fr-FR" dirty="0" smtClean="0"/>
              <a:t>No </a:t>
            </a:r>
            <a:r>
              <a:rPr lang="fr-FR" dirty="0" err="1" smtClean="0"/>
              <a:t>Surgery</a:t>
            </a:r>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pPr eaLnBrk="1" hangingPunct="1"/>
            <a:r>
              <a:rPr lang="fr-FR" smtClean="0">
                <a:solidFill>
                  <a:srgbClr val="10253F"/>
                </a:solidFill>
                <a:latin typeface="Century Gothic" charset="0"/>
                <a:ea typeface="Century Gothic" charset="0"/>
                <a:cs typeface="Century Gothic" charset="0"/>
              </a:rPr>
              <a:t>Comment traiter un RAC?</a:t>
            </a:r>
            <a:endParaRPr lang="fr-FR" smtClean="0">
              <a:solidFill>
                <a:srgbClr val="AB8619"/>
              </a:solidFill>
              <a:latin typeface="Century Gothic" charset="0"/>
              <a:ea typeface="Century Gothic" charset="0"/>
              <a:cs typeface="Century Gothic" charset="0"/>
            </a:endParaRPr>
          </a:p>
        </p:txBody>
      </p:sp>
      <p:sp>
        <p:nvSpPr>
          <p:cNvPr id="22531" name="Espace réservé du contenu 2"/>
          <p:cNvSpPr>
            <a:spLocks noGrp="1"/>
          </p:cNvSpPr>
          <p:nvPr>
            <p:ph idx="1"/>
          </p:nvPr>
        </p:nvSpPr>
        <p:spPr>
          <a:xfrm>
            <a:off x="457199" y="1600200"/>
            <a:ext cx="8513011" cy="4525963"/>
          </a:xfrm>
        </p:spPr>
        <p:txBody>
          <a:bodyPr/>
          <a:lstStyle/>
          <a:p>
            <a:pPr eaLnBrk="1" hangingPunct="1"/>
            <a:r>
              <a:rPr lang="fr-FR" dirty="0" smtClean="0">
                <a:solidFill>
                  <a:srgbClr val="A6A6A6"/>
                </a:solidFill>
                <a:ea typeface="ＭＳ Ｐゴシック" charset="-128"/>
                <a:cs typeface="ＭＳ Ｐゴシック" charset="-128"/>
              </a:rPr>
              <a:t>Traitement médical?</a:t>
            </a:r>
          </a:p>
          <a:p>
            <a:pPr eaLnBrk="1" hangingPunct="1"/>
            <a:r>
              <a:rPr lang="fr-FR" dirty="0" smtClean="0">
                <a:solidFill>
                  <a:srgbClr val="10253F"/>
                </a:solidFill>
                <a:ea typeface="ＭＳ Ｐゴシック" charset="-128"/>
                <a:cs typeface="ＭＳ Ｐゴシック" charset="-128"/>
              </a:rPr>
              <a:t>Remplacement chirurgical</a:t>
            </a:r>
          </a:p>
          <a:p>
            <a:pPr eaLnBrk="1" hangingPunct="1"/>
            <a:r>
              <a:rPr lang="fr-FR" dirty="0" smtClean="0">
                <a:solidFill>
                  <a:srgbClr val="A6A6A6"/>
                </a:solidFill>
                <a:ea typeface="ＭＳ Ｐゴシック" charset="-128"/>
                <a:cs typeface="ＭＳ Ｐゴシック" charset="-128"/>
              </a:rPr>
              <a:t>Valvuloplastie percutanée</a:t>
            </a:r>
          </a:p>
        </p:txBody>
      </p:sp>
      <p:pic>
        <p:nvPicPr>
          <p:cNvPr id="22532" name="Picture 7" descr="klep23"/>
          <p:cNvPicPr>
            <a:picLocks noChangeAspect="1" noChangeArrowheads="1"/>
          </p:cNvPicPr>
          <p:nvPr/>
        </p:nvPicPr>
        <p:blipFill>
          <a:blip r:embed="rId2"/>
          <a:srcRect r="9322"/>
          <a:stretch>
            <a:fillRect/>
          </a:stretch>
        </p:blipFill>
        <p:spPr bwMode="auto">
          <a:xfrm>
            <a:off x="3397250" y="4548188"/>
            <a:ext cx="3054350" cy="2005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Treatment</a:t>
            </a:r>
            <a:endParaRPr lang="en-US" dirty="0"/>
          </a:p>
        </p:txBody>
      </p:sp>
      <p:sp>
        <p:nvSpPr>
          <p:cNvPr id="6147" name="Rectangle 3"/>
          <p:cNvSpPr>
            <a:spLocks noGrp="1" noChangeArrowheads="1"/>
          </p:cNvSpPr>
          <p:nvPr>
            <p:ph type="body" idx="1"/>
          </p:nvPr>
        </p:nvSpPr>
        <p:spPr/>
        <p:txBody>
          <a:bodyPr/>
          <a:lstStyle/>
          <a:p>
            <a:pPr eaLnBrk="1" hangingPunct="1"/>
            <a:r>
              <a:rPr lang="en-US" sz="2800" dirty="0" smtClean="0"/>
              <a:t>10</a:t>
            </a:r>
            <a:r>
              <a:rPr lang="en-US" sz="2800" dirty="0"/>
              <a:t>-year survival rate after aortic valve replacement almost identical to that in age- and sex-matched persons</a:t>
            </a:r>
            <a:r>
              <a:rPr lang="en-US" sz="2800" baseline="30000" dirty="0"/>
              <a:t>11</a:t>
            </a:r>
            <a:endParaRPr lang="en-US" sz="2800" dirty="0"/>
          </a:p>
          <a:p>
            <a:pPr eaLnBrk="1" hangingPunct="1"/>
            <a:r>
              <a:rPr lang="en-US" sz="2800" dirty="0"/>
              <a:t>Well-accepted recommendation that aortic valve replacement should be performed promptly in symptomatic patients</a:t>
            </a:r>
            <a:r>
              <a:rPr lang="en-US" sz="2800" baseline="30000" dirty="0"/>
              <a:t>7</a:t>
            </a:r>
            <a:endParaRPr lang="en-US" sz="28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Traitement</a:t>
            </a:r>
            <a:r>
              <a:rPr lang="en-US" dirty="0" smtClean="0"/>
              <a:t> chirurgical</a:t>
            </a:r>
            <a:endParaRPr lang="en-US" dirty="0"/>
          </a:p>
        </p:txBody>
      </p:sp>
      <p:sp>
        <p:nvSpPr>
          <p:cNvPr id="3" name="Content Placeholder 2"/>
          <p:cNvSpPr>
            <a:spLocks noGrp="1"/>
          </p:cNvSpPr>
          <p:nvPr>
            <p:ph idx="1"/>
          </p:nvPr>
        </p:nvSpPr>
        <p:spPr/>
        <p:txBody>
          <a:bodyPr/>
          <a:lstStyle/>
          <a:p>
            <a:pPr eaLnBrk="1" hangingPunct="1"/>
            <a:r>
              <a:rPr lang="en-US" dirty="0" err="1" smtClean="0"/>
              <a:t>Mortalité</a:t>
            </a:r>
            <a:r>
              <a:rPr lang="en-US" dirty="0" smtClean="0"/>
              <a:t> </a:t>
            </a:r>
            <a:r>
              <a:rPr lang="en-US" dirty="0" err="1" smtClean="0"/>
              <a:t>peri</a:t>
            </a:r>
            <a:r>
              <a:rPr lang="en-US" dirty="0" smtClean="0"/>
              <a:t> </a:t>
            </a:r>
            <a:r>
              <a:rPr lang="en-US" dirty="0" err="1" smtClean="0"/>
              <a:t>opératoire</a:t>
            </a:r>
            <a:r>
              <a:rPr lang="en-US" dirty="0" smtClean="0"/>
              <a:t> </a:t>
            </a:r>
            <a:r>
              <a:rPr lang="en-US" dirty="0" err="1" smtClean="0"/>
              <a:t>moyenne</a:t>
            </a:r>
            <a:r>
              <a:rPr lang="en-US" dirty="0" smtClean="0"/>
              <a:t> 4</a:t>
            </a:r>
            <a:r>
              <a:rPr lang="en-US" dirty="0"/>
              <a:t>%</a:t>
            </a:r>
            <a:r>
              <a:rPr lang="en-US" baseline="30000" dirty="0" smtClean="0"/>
              <a:t>8 </a:t>
            </a:r>
            <a:r>
              <a:rPr lang="en-US" sz="2800" dirty="0" smtClean="0"/>
              <a:t>(</a:t>
            </a:r>
            <a:r>
              <a:rPr lang="en-US" sz="2800" dirty="0" err="1" smtClean="0"/>
              <a:t>dépend</a:t>
            </a:r>
            <a:r>
              <a:rPr lang="en-US" sz="2800" dirty="0" smtClean="0"/>
              <a:t> </a:t>
            </a:r>
            <a:r>
              <a:rPr lang="en-US" sz="2800" dirty="0" err="1" smtClean="0"/>
              <a:t>Euroscore</a:t>
            </a:r>
            <a:r>
              <a:rPr lang="en-US" sz="2800" dirty="0" smtClean="0"/>
              <a:t> +++)</a:t>
            </a:r>
            <a:endParaRPr lang="en-US" sz="2800" dirty="0"/>
          </a:p>
          <a:p>
            <a:pPr eaLnBrk="1" hangingPunct="1"/>
            <a:r>
              <a:rPr lang="en-US" dirty="0" err="1" smtClean="0"/>
              <a:t>Risque</a:t>
            </a:r>
            <a:r>
              <a:rPr lang="en-US" dirty="0" smtClean="0"/>
              <a:t> </a:t>
            </a:r>
            <a:r>
              <a:rPr lang="en-US" dirty="0" err="1" smtClean="0"/>
              <a:t>d’anomalie</a:t>
            </a:r>
            <a:r>
              <a:rPr lang="en-US" dirty="0" smtClean="0"/>
              <a:t> de la </a:t>
            </a:r>
            <a:r>
              <a:rPr lang="en-US" dirty="0" err="1" smtClean="0"/>
              <a:t>prothèse</a:t>
            </a:r>
            <a:r>
              <a:rPr lang="en-US" dirty="0" smtClean="0"/>
              <a:t> de  </a:t>
            </a:r>
            <a:r>
              <a:rPr lang="en-US" dirty="0"/>
              <a:t>1% </a:t>
            </a:r>
            <a:r>
              <a:rPr lang="en-US" dirty="0" smtClean="0"/>
              <a:t>/ an</a:t>
            </a:r>
            <a:r>
              <a:rPr lang="en-US" baseline="30000" dirty="0" smtClean="0"/>
              <a:t>9</a:t>
            </a:r>
          </a:p>
          <a:p>
            <a:pPr eaLnBrk="1" hangingPunct="1"/>
            <a:endParaRPr lang="en-US" dirty="0"/>
          </a:p>
          <a:p>
            <a:pPr lvl="1" eaLnBrk="1" hangingPunct="1"/>
            <a:r>
              <a:rPr lang="en-US" dirty="0" err="1" smtClean="0"/>
              <a:t>Prothèses</a:t>
            </a:r>
            <a:r>
              <a:rPr lang="en-US" dirty="0" smtClean="0"/>
              <a:t> </a:t>
            </a:r>
            <a:r>
              <a:rPr lang="en-US" dirty="0" err="1" smtClean="0"/>
              <a:t>mécaniques</a:t>
            </a:r>
            <a:endParaRPr lang="en-US" dirty="0" smtClean="0"/>
          </a:p>
          <a:p>
            <a:pPr lvl="2" eaLnBrk="1" hangingPunct="1"/>
            <a:r>
              <a:rPr lang="en-US" dirty="0" err="1" smtClean="0"/>
              <a:t>Longévité</a:t>
            </a:r>
            <a:r>
              <a:rPr lang="en-US" dirty="0" smtClean="0"/>
              <a:t> </a:t>
            </a:r>
            <a:r>
              <a:rPr lang="en-US" dirty="0" err="1" smtClean="0"/>
              <a:t>mais</a:t>
            </a:r>
            <a:r>
              <a:rPr lang="en-US" dirty="0" smtClean="0"/>
              <a:t> </a:t>
            </a:r>
            <a:r>
              <a:rPr lang="en-US" dirty="0"/>
              <a:t>a</a:t>
            </a:r>
            <a:r>
              <a:rPr lang="en-US" dirty="0" smtClean="0"/>
              <a:t>nticoagulation </a:t>
            </a:r>
            <a:r>
              <a:rPr lang="en-US" dirty="0"/>
              <a:t>(INR 2-3)</a:t>
            </a:r>
          </a:p>
          <a:p>
            <a:pPr lvl="1" eaLnBrk="1" hangingPunct="1"/>
            <a:r>
              <a:rPr lang="en-US" dirty="0" err="1" smtClean="0"/>
              <a:t>Prothèses</a:t>
            </a:r>
            <a:r>
              <a:rPr lang="en-US" dirty="0" smtClean="0"/>
              <a:t> </a:t>
            </a:r>
            <a:r>
              <a:rPr lang="en-US" dirty="0" err="1" smtClean="0"/>
              <a:t>biologiques</a:t>
            </a:r>
            <a:endParaRPr lang="en-US" dirty="0"/>
          </a:p>
          <a:p>
            <a:pPr lvl="2" eaLnBrk="1" hangingPunct="1"/>
            <a:r>
              <a:rPr lang="en-US" dirty="0" err="1" smtClean="0"/>
              <a:t>Bioprothèses</a:t>
            </a:r>
            <a:endParaRPr lang="en-US" dirty="0"/>
          </a:p>
          <a:p>
            <a:pPr lvl="2" eaLnBrk="1" hangingPunct="1"/>
            <a:r>
              <a:rPr lang="en-US" dirty="0" err="1" smtClean="0"/>
              <a:t>Allogreffe</a:t>
            </a:r>
            <a:r>
              <a:rPr lang="en-US" dirty="0" smtClean="0"/>
              <a:t>/</a:t>
            </a:r>
            <a:r>
              <a:rPr lang="en-US" dirty="0" err="1" smtClean="0"/>
              <a:t>homogreffe</a:t>
            </a:r>
            <a:endParaRPr lang="en-US" dirty="0"/>
          </a:p>
          <a:p>
            <a:pPr lvl="2" eaLnBrk="1" hangingPunct="1"/>
            <a:r>
              <a:rPr lang="en-US" dirty="0" smtClean="0"/>
              <a:t>Intervention de Ross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sz="quarter"/>
          </p:nvPr>
        </p:nvSpPr>
        <p:spPr/>
        <p:txBody>
          <a:bodyPr/>
          <a:lstStyle/>
          <a:p>
            <a:pPr eaLnBrk="1" hangingPunct="1"/>
            <a:r>
              <a:rPr lang="en-GB" dirty="0" err="1" smtClean="0">
                <a:ea typeface="ＭＳ Ｐゴシック" charset="-128"/>
                <a:cs typeface="ＭＳ Ｐゴシック" charset="-128"/>
              </a:rPr>
              <a:t>Prothèses</a:t>
            </a:r>
            <a:endParaRPr lang="en-GB" dirty="0">
              <a:ea typeface="ＭＳ Ｐゴシック" charset="-128"/>
              <a:cs typeface="ＭＳ Ｐゴシック" charset="-128"/>
            </a:endParaRPr>
          </a:p>
        </p:txBody>
      </p:sp>
      <p:pic>
        <p:nvPicPr>
          <p:cNvPr id="24579" name="Picture 3" descr="stentedbioprosthesis"/>
          <p:cNvPicPr>
            <a:picLocks noGrp="1" noChangeAspect="1" noChangeArrowheads="1"/>
          </p:cNvPicPr>
          <p:nvPr>
            <p:ph sz="quarter" idx="2"/>
          </p:nvPr>
        </p:nvPicPr>
        <p:blipFill>
          <a:blip r:embed="rId3"/>
          <a:srcRect/>
          <a:stretch>
            <a:fillRect/>
          </a:stretch>
        </p:blipFill>
        <p:spPr>
          <a:xfrm>
            <a:off x="5076825" y="1412875"/>
            <a:ext cx="3311525" cy="2208213"/>
          </a:xfrm>
          <a:noFill/>
        </p:spPr>
      </p:pic>
      <p:pic>
        <p:nvPicPr>
          <p:cNvPr id="24580" name="Picture 4" descr="StarrEdwards"/>
          <p:cNvPicPr>
            <a:picLocks noGrp="1" noChangeAspect="1" noChangeArrowheads="1"/>
          </p:cNvPicPr>
          <p:nvPr>
            <p:ph sz="quarter" idx="3"/>
          </p:nvPr>
        </p:nvPicPr>
        <p:blipFill>
          <a:blip r:embed="rId4"/>
          <a:srcRect/>
          <a:stretch>
            <a:fillRect/>
          </a:stretch>
        </p:blipFill>
        <p:spPr>
          <a:xfrm>
            <a:off x="323850" y="836613"/>
            <a:ext cx="2232025" cy="2232025"/>
          </a:xfrm>
          <a:noFill/>
        </p:spPr>
      </p:pic>
      <p:pic>
        <p:nvPicPr>
          <p:cNvPr id="24581" name="Picture 5" descr="shileyvalve"/>
          <p:cNvPicPr>
            <a:picLocks noGrp="1" noChangeAspect="1" noChangeArrowheads="1"/>
          </p:cNvPicPr>
          <p:nvPr>
            <p:ph sz="quarter" idx="4"/>
          </p:nvPr>
        </p:nvPicPr>
        <p:blipFill>
          <a:blip r:embed="rId5"/>
          <a:srcRect/>
          <a:stretch>
            <a:fillRect/>
          </a:stretch>
        </p:blipFill>
        <p:spPr>
          <a:xfrm>
            <a:off x="2628900" y="2133600"/>
            <a:ext cx="2087563" cy="2189163"/>
          </a:xfrm>
          <a:noFill/>
        </p:spPr>
      </p:pic>
      <p:pic>
        <p:nvPicPr>
          <p:cNvPr id="24582" name="Picture 6" descr="sorinpericarbonstentless"/>
          <p:cNvPicPr>
            <a:picLocks noChangeAspect="1" noChangeArrowheads="1"/>
          </p:cNvPicPr>
          <p:nvPr/>
        </p:nvPicPr>
        <p:blipFill>
          <a:blip r:embed="rId6"/>
          <a:srcRect/>
          <a:stretch>
            <a:fillRect/>
          </a:stretch>
        </p:blipFill>
        <p:spPr bwMode="auto">
          <a:xfrm>
            <a:off x="6443663" y="3716338"/>
            <a:ext cx="2105025" cy="2447925"/>
          </a:xfrm>
          <a:prstGeom prst="rect">
            <a:avLst/>
          </a:prstGeom>
          <a:noFill/>
          <a:ln w="9525">
            <a:noFill/>
            <a:miter lim="800000"/>
            <a:headEnd/>
            <a:tailEnd/>
          </a:ln>
        </p:spPr>
      </p:pic>
      <p:pic>
        <p:nvPicPr>
          <p:cNvPr id="24583" name="Picture 7" descr="carbomedics1"/>
          <p:cNvPicPr>
            <a:picLocks noGrp="1" noChangeAspect="1" noChangeArrowheads="1"/>
          </p:cNvPicPr>
          <p:nvPr>
            <p:ph sz="quarter" idx="1"/>
          </p:nvPr>
        </p:nvPicPr>
        <p:blipFill>
          <a:blip r:embed="rId7"/>
          <a:srcRect/>
          <a:stretch>
            <a:fillRect/>
          </a:stretch>
        </p:blipFill>
        <p:spPr>
          <a:xfrm>
            <a:off x="250825" y="4868863"/>
            <a:ext cx="2197100" cy="1603375"/>
          </a:xfrm>
          <a:noFill/>
        </p:spPr>
      </p:pic>
      <p:pic>
        <p:nvPicPr>
          <p:cNvPr id="24584" name="Picture 8" descr="baxternostent"/>
          <p:cNvPicPr>
            <a:picLocks noChangeAspect="1" noChangeArrowheads="1"/>
          </p:cNvPicPr>
          <p:nvPr/>
        </p:nvPicPr>
        <p:blipFill>
          <a:blip r:embed="rId8"/>
          <a:srcRect/>
          <a:stretch>
            <a:fillRect/>
          </a:stretch>
        </p:blipFill>
        <p:spPr bwMode="auto">
          <a:xfrm>
            <a:off x="3203575" y="4470400"/>
            <a:ext cx="2592388" cy="2132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noFill/>
        </p:spPr>
        <p:txBody>
          <a:bodyPr/>
          <a:lstStyle/>
          <a:p>
            <a:pPr eaLnBrk="1" hangingPunct="1"/>
            <a:r>
              <a:rPr lang="en-GB" sz="4000" dirty="0" err="1" smtClean="0">
                <a:solidFill>
                  <a:srgbClr val="10253F"/>
                </a:solidFill>
                <a:ea typeface="ＭＳ Ｐゴシック" charset="-128"/>
                <a:cs typeface="ＭＳ Ｐゴシック" charset="-128"/>
              </a:rPr>
              <a:t>Remplacement</a:t>
            </a:r>
            <a:r>
              <a:rPr lang="en-GB" sz="4000" dirty="0" smtClean="0">
                <a:solidFill>
                  <a:srgbClr val="10253F"/>
                </a:solidFill>
                <a:ea typeface="ＭＳ Ｐゴシック" charset="-128"/>
                <a:cs typeface="ＭＳ Ｐゴシック" charset="-128"/>
              </a:rPr>
              <a:t> </a:t>
            </a:r>
            <a:r>
              <a:rPr lang="en-GB" sz="4000" dirty="0" err="1" smtClean="0">
                <a:solidFill>
                  <a:srgbClr val="10253F"/>
                </a:solidFill>
                <a:ea typeface="ＭＳ Ｐゴシック" charset="-128"/>
                <a:cs typeface="ＭＳ Ｐゴシック" charset="-128"/>
              </a:rPr>
              <a:t>valvulaire</a:t>
            </a:r>
            <a:r>
              <a:rPr lang="en-GB" sz="4000" dirty="0" smtClean="0">
                <a:solidFill>
                  <a:srgbClr val="10253F"/>
                </a:solidFill>
                <a:ea typeface="ＭＳ Ｐゴシック" charset="-128"/>
                <a:cs typeface="ＭＳ Ｐゴシック" charset="-128"/>
              </a:rPr>
              <a:t> </a:t>
            </a:r>
            <a:r>
              <a:rPr lang="en-GB" sz="4000" dirty="0" err="1" smtClean="0">
                <a:solidFill>
                  <a:srgbClr val="10253F"/>
                </a:solidFill>
                <a:ea typeface="ＭＳ Ｐゴシック" charset="-128"/>
                <a:cs typeface="ＭＳ Ｐゴシック" charset="-128"/>
              </a:rPr>
              <a:t>aortique</a:t>
            </a:r>
            <a:r>
              <a:rPr lang="en-GB" sz="4000" dirty="0" smtClean="0">
                <a:solidFill>
                  <a:srgbClr val="10253F"/>
                </a:solidFill>
                <a:ea typeface="ＭＳ Ｐゴシック" charset="-128"/>
                <a:cs typeface="ＭＳ Ｐゴシック" charset="-128"/>
              </a:rPr>
              <a:t> par mini-</a:t>
            </a:r>
            <a:r>
              <a:rPr lang="en-GB" sz="4000" dirty="0" err="1" smtClean="0">
                <a:solidFill>
                  <a:srgbClr val="10253F"/>
                </a:solidFill>
                <a:ea typeface="ＭＳ Ｐゴシック" charset="-128"/>
                <a:cs typeface="ＭＳ Ｐゴシック" charset="-128"/>
              </a:rPr>
              <a:t>thoracotomie</a:t>
            </a:r>
            <a:endParaRPr lang="en-GB" sz="4000" dirty="0">
              <a:solidFill>
                <a:srgbClr val="10253F"/>
              </a:solidFill>
              <a:ea typeface="ＭＳ Ｐゴシック" charset="-128"/>
              <a:cs typeface="ＭＳ Ｐゴシック" charset="-128"/>
            </a:endParaRPr>
          </a:p>
        </p:txBody>
      </p:sp>
      <p:pic>
        <p:nvPicPr>
          <p:cNvPr id="30723" name="Picture 3" descr="aortic valve pics 029"/>
          <p:cNvPicPr>
            <a:picLocks noChangeAspect="1" noChangeArrowheads="1"/>
          </p:cNvPicPr>
          <p:nvPr/>
        </p:nvPicPr>
        <p:blipFill>
          <a:blip r:embed="rId3"/>
          <a:srcRect/>
          <a:stretch>
            <a:fillRect/>
          </a:stretch>
        </p:blipFill>
        <p:spPr bwMode="auto">
          <a:xfrm>
            <a:off x="1371600" y="1447800"/>
            <a:ext cx="6400800" cy="4013200"/>
          </a:xfrm>
          <a:prstGeom prst="rect">
            <a:avLst/>
          </a:prstGeom>
          <a:noFill/>
          <a:ln w="9525">
            <a:noFill/>
            <a:miter lim="800000"/>
            <a:headEnd/>
            <a:tailEnd/>
          </a:ln>
        </p:spPr>
      </p:pic>
      <p:sp>
        <p:nvSpPr>
          <p:cNvPr id="6" name="Rectangle 3"/>
          <p:cNvSpPr txBox="1">
            <a:spLocks noChangeArrowheads="1"/>
          </p:cNvSpPr>
          <p:nvPr/>
        </p:nvSpPr>
        <p:spPr bwMode="auto">
          <a:xfrm>
            <a:off x="457200" y="5638800"/>
            <a:ext cx="8229600" cy="1143000"/>
          </a:xfrm>
          <a:prstGeom prst="rect">
            <a:avLst/>
          </a:prstGeom>
          <a:noFill/>
          <a:ln w="9525">
            <a:noFill/>
            <a:miter lim="800000"/>
            <a:headEnd/>
            <a:tailEnd/>
          </a:ln>
          <a:effectLst/>
        </p:spPr>
        <p:txBody>
          <a:bodyPr>
            <a:prstTxWarp prst="textNoShape">
              <a:avLst/>
            </a:prstTxWarp>
          </a:bodyPr>
          <a:lstStyle/>
          <a:p>
            <a:pPr marL="342900" indent="-342900">
              <a:lnSpc>
                <a:spcPct val="80000"/>
              </a:lnSpc>
              <a:spcBef>
                <a:spcPct val="20000"/>
              </a:spcBef>
              <a:buFontTx/>
              <a:buChar char="•"/>
            </a:pPr>
            <a:r>
              <a:rPr lang="fr-FR" sz="1200" b="1">
                <a:solidFill>
                  <a:srgbClr val="000090"/>
                </a:solidFill>
                <a:latin typeface="Calibri" charset="0"/>
              </a:rPr>
              <a:t>Aortic Valve Replacement Through a Minimally Invasive Approach: Preoperative Planning, Surgical Technique, and Outcome Andre Plass et al. Clinic for Cardiovascular Surgery, Institute of Diagnostic Radiology, and Cardiovascular Center, University Hospital Zurich. ATS 2009</a:t>
            </a:r>
          </a:p>
          <a:p>
            <a:pPr marL="342900" indent="-342900">
              <a:lnSpc>
                <a:spcPct val="80000"/>
              </a:lnSpc>
              <a:spcBef>
                <a:spcPct val="20000"/>
              </a:spcBef>
            </a:pPr>
            <a:endParaRPr lang="fr-FR" sz="1200" b="1">
              <a:solidFill>
                <a:srgbClr val="000090"/>
              </a:solidFill>
              <a:latin typeface="Calibri" charset="0"/>
            </a:endParaRPr>
          </a:p>
          <a:p>
            <a:pPr marL="342900" indent="-342900">
              <a:lnSpc>
                <a:spcPct val="80000"/>
              </a:lnSpc>
              <a:spcBef>
                <a:spcPct val="20000"/>
              </a:spcBef>
              <a:buFontTx/>
              <a:buChar char="•"/>
            </a:pPr>
            <a:r>
              <a:rPr lang="fr-FR" sz="1200" b="1">
                <a:solidFill>
                  <a:srgbClr val="000090"/>
                </a:solidFill>
                <a:latin typeface="Calibri" charset="0"/>
              </a:rPr>
              <a:t>Minimally Invasive Versus Standard Approach Aortic Valve Replacement: A Study in 506 Patients</a:t>
            </a:r>
          </a:p>
          <a:p>
            <a:pPr marL="342900" indent="-342900">
              <a:lnSpc>
                <a:spcPct val="80000"/>
              </a:lnSpc>
              <a:spcBef>
                <a:spcPct val="20000"/>
              </a:spcBef>
            </a:pPr>
            <a:r>
              <a:rPr lang="fr-FR" sz="1200" b="1">
                <a:solidFill>
                  <a:srgbClr val="000090"/>
                </a:solidFill>
                <a:latin typeface="Calibri" charset="0"/>
              </a:rPr>
              <a:t>	Ihsan Bakir et al. Cardiovascular and Thoracic Surgery Department, OLV Clinic, Aalst, Belgium; ATS 2006</a:t>
            </a:r>
          </a:p>
          <a:p>
            <a:pPr marL="342900" indent="-342900">
              <a:lnSpc>
                <a:spcPct val="80000"/>
              </a:lnSpc>
              <a:spcBef>
                <a:spcPct val="20000"/>
              </a:spcBef>
            </a:pPr>
            <a:endParaRPr lang="fr-FR" sz="1200" b="1">
              <a:solidFill>
                <a:srgbClr val="000090"/>
              </a:solidFill>
              <a:latin typeface="Calibri"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pPr eaLnBrk="1" hangingPunct="1"/>
            <a:r>
              <a:rPr lang="fr-FR" smtClean="0">
                <a:solidFill>
                  <a:srgbClr val="10253F"/>
                </a:solidFill>
                <a:latin typeface="Century Gothic" charset="0"/>
                <a:ea typeface="Century Gothic" charset="0"/>
                <a:cs typeface="Century Gothic" charset="0"/>
              </a:rPr>
              <a:t>Comment traiter un RAC?</a:t>
            </a:r>
            <a:endParaRPr lang="fr-FR" smtClean="0">
              <a:solidFill>
                <a:srgbClr val="AB8619"/>
              </a:solidFill>
              <a:latin typeface="Century Gothic" charset="0"/>
              <a:ea typeface="Century Gothic" charset="0"/>
              <a:cs typeface="Century Gothic" charset="0"/>
            </a:endParaRPr>
          </a:p>
        </p:txBody>
      </p:sp>
      <p:sp>
        <p:nvSpPr>
          <p:cNvPr id="22531" name="Espace réservé du contenu 2"/>
          <p:cNvSpPr>
            <a:spLocks noGrp="1"/>
          </p:cNvSpPr>
          <p:nvPr>
            <p:ph idx="1"/>
          </p:nvPr>
        </p:nvSpPr>
        <p:spPr>
          <a:xfrm>
            <a:off x="457199" y="1600200"/>
            <a:ext cx="8513011" cy="4525963"/>
          </a:xfrm>
        </p:spPr>
        <p:txBody>
          <a:bodyPr/>
          <a:lstStyle/>
          <a:p>
            <a:pPr eaLnBrk="1" hangingPunct="1"/>
            <a:r>
              <a:rPr lang="fr-FR" dirty="0" smtClean="0">
                <a:solidFill>
                  <a:srgbClr val="A6A6A6"/>
                </a:solidFill>
                <a:ea typeface="ＭＳ Ｐゴシック" charset="-128"/>
                <a:cs typeface="ＭＳ Ｐゴシック" charset="-128"/>
              </a:rPr>
              <a:t>Traitement médical?</a:t>
            </a:r>
          </a:p>
          <a:p>
            <a:pPr eaLnBrk="1" hangingPunct="1"/>
            <a:r>
              <a:rPr lang="fr-FR" dirty="0" smtClean="0">
                <a:solidFill>
                  <a:srgbClr val="A6A6A6"/>
                </a:solidFill>
                <a:ea typeface="ＭＳ Ｐゴシック" charset="-128"/>
                <a:cs typeface="ＭＳ Ｐゴシック" charset="-128"/>
              </a:rPr>
              <a:t>Remplacement chirurgical</a:t>
            </a:r>
          </a:p>
          <a:p>
            <a:pPr eaLnBrk="1" hangingPunct="1"/>
            <a:r>
              <a:rPr lang="fr-FR" dirty="0" smtClean="0">
                <a:solidFill>
                  <a:srgbClr val="10253F"/>
                </a:solidFill>
                <a:ea typeface="ＭＳ Ｐゴシック" charset="-128"/>
                <a:cs typeface="ＭＳ Ｐゴシック" charset="-128"/>
              </a:rPr>
              <a:t>Valvuloplastie percutanée</a:t>
            </a:r>
          </a:p>
        </p:txBody>
      </p:sp>
      <p:pic>
        <p:nvPicPr>
          <p:cNvPr id="22532" name="Picture 7" descr="klep23"/>
          <p:cNvPicPr>
            <a:picLocks noChangeAspect="1" noChangeArrowheads="1"/>
          </p:cNvPicPr>
          <p:nvPr/>
        </p:nvPicPr>
        <p:blipFill>
          <a:blip r:embed="rId2"/>
          <a:srcRect r="9322"/>
          <a:stretch>
            <a:fillRect/>
          </a:stretch>
        </p:blipFill>
        <p:spPr bwMode="auto">
          <a:xfrm>
            <a:off x="3397250" y="4548188"/>
            <a:ext cx="3054350" cy="2005012"/>
          </a:xfrm>
          <a:prstGeom prst="rect">
            <a:avLst/>
          </a:prstGeom>
          <a:noFill/>
          <a:ln w="9525">
            <a:noFill/>
            <a:miter lim="800000"/>
            <a:headEnd/>
            <a:tailEnd/>
          </a:ln>
        </p:spPr>
      </p:pic>
    </p:spTree>
    <p:extLst>
      <p:ext uri="{BB962C8B-B14F-4D97-AF65-F5344CB8AC3E}">
        <p14:creationId xmlns:p14="http://schemas.microsoft.com/office/powerpoint/2010/main" xmlns="" val="719950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Image 4.png"/>
          <p:cNvPicPr>
            <a:picLocks noGrp="1" noChangeAspect="1"/>
          </p:cNvPicPr>
          <p:nvPr>
            <p:ph idx="1"/>
          </p:nvPr>
        </p:nvPicPr>
        <p:blipFill>
          <a:blip r:embed="rId2"/>
          <a:srcRect l="2371" t="17811" r="43170" b="11891"/>
          <a:stretch>
            <a:fillRect/>
          </a:stretch>
        </p:blipFill>
        <p:spPr>
          <a:xfrm>
            <a:off x="828850" y="280689"/>
            <a:ext cx="7563853" cy="6102361"/>
          </a:xfrm>
        </p:spPr>
      </p:pic>
      <p:sp>
        <p:nvSpPr>
          <p:cNvPr id="6" name="Rectangle 5"/>
          <p:cNvSpPr/>
          <p:nvPr/>
        </p:nvSpPr>
        <p:spPr>
          <a:xfrm>
            <a:off x="3195053" y="1590844"/>
            <a:ext cx="1310105" cy="307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6483684" y="1743244"/>
            <a:ext cx="1529347" cy="307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2914317" y="3969088"/>
            <a:ext cx="1564106" cy="307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6702926" y="4122824"/>
            <a:ext cx="1310105" cy="307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3117378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re 1"/>
          <p:cNvSpPr>
            <a:spLocks noGrp="1"/>
          </p:cNvSpPr>
          <p:nvPr>
            <p:ph type="title"/>
          </p:nvPr>
        </p:nvSpPr>
        <p:spPr/>
        <p:txBody>
          <a:bodyPr/>
          <a:lstStyle/>
          <a:p>
            <a:pPr eaLnBrk="1" hangingPunct="1"/>
            <a:r>
              <a:rPr lang="fr-FR" smtClean="0">
                <a:solidFill>
                  <a:srgbClr val="10253F"/>
                </a:solidFill>
                <a:ea typeface="ＭＳ Ｐゴシック" charset="-128"/>
                <a:cs typeface="ＭＳ Ｐゴシック" charset="-128"/>
              </a:rPr>
              <a:t>Changement de pratique</a:t>
            </a:r>
          </a:p>
        </p:txBody>
      </p:sp>
      <p:sp>
        <p:nvSpPr>
          <p:cNvPr id="51203" name="Espace réservé du contenu 2"/>
          <p:cNvSpPr>
            <a:spLocks noGrp="1"/>
          </p:cNvSpPr>
          <p:nvPr>
            <p:ph idx="1"/>
          </p:nvPr>
        </p:nvSpPr>
        <p:spPr>
          <a:xfrm>
            <a:off x="457200" y="1417638"/>
            <a:ext cx="8229600" cy="4708525"/>
          </a:xfrm>
        </p:spPr>
        <p:txBody>
          <a:bodyPr/>
          <a:lstStyle/>
          <a:p>
            <a:pPr eaLnBrk="1" hangingPunct="1"/>
            <a:r>
              <a:rPr lang="fr-FR" smtClean="0">
                <a:solidFill>
                  <a:srgbClr val="10253F"/>
                </a:solidFill>
                <a:ea typeface="ＭＳ Ｐゴシック" charset="-128"/>
                <a:cs typeface="ＭＳ Ｐゴシック" charset="-128"/>
              </a:rPr>
              <a:t>Chirurgien cardiaque = endovasculaire</a:t>
            </a:r>
          </a:p>
          <a:p>
            <a:pPr eaLnBrk="1" hangingPunct="1"/>
            <a:r>
              <a:rPr lang="fr-FR" smtClean="0">
                <a:solidFill>
                  <a:srgbClr val="10253F"/>
                </a:solidFill>
                <a:ea typeface="ＭＳ Ｐゴシック" charset="-128"/>
                <a:cs typeface="ＭＳ Ｐゴシック" charset="-128"/>
              </a:rPr>
              <a:t>Cardiologue= gestion des complications vasculaires et traumatisme cardiaque</a:t>
            </a:r>
          </a:p>
          <a:p>
            <a:pPr eaLnBrk="1" hangingPunct="1"/>
            <a:r>
              <a:rPr lang="fr-FR" smtClean="0">
                <a:solidFill>
                  <a:srgbClr val="10253F"/>
                </a:solidFill>
                <a:ea typeface="ＭＳ Ｐゴシック" charset="-128"/>
                <a:cs typeface="ＭＳ Ｐゴシック" charset="-128"/>
              </a:rPr>
              <a:t>Collaboration : anesthésiste+ cardiologue + chirurgien</a:t>
            </a:r>
          </a:p>
          <a:p>
            <a:pPr eaLnBrk="1" hangingPunct="1"/>
            <a:r>
              <a:rPr lang="fr-FR" smtClean="0">
                <a:solidFill>
                  <a:srgbClr val="10253F"/>
                </a:solidFill>
                <a:ea typeface="ＭＳ Ｐゴシック" charset="-128"/>
                <a:cs typeface="ＭＳ Ｐゴシック" charset="-128"/>
              </a:rPr>
              <a:t>Recrutement: 		</a:t>
            </a:r>
          </a:p>
        </p:txBody>
      </p:sp>
      <p:sp>
        <p:nvSpPr>
          <p:cNvPr id="4" name="Flèche à trois pointes 3"/>
          <p:cNvSpPr/>
          <p:nvPr/>
        </p:nvSpPr>
        <p:spPr>
          <a:xfrm>
            <a:off x="4132263" y="5437188"/>
            <a:ext cx="1035050" cy="850900"/>
          </a:xfrm>
          <a:prstGeom prst="leftRightUp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fr-FR">
              <a:solidFill>
                <a:srgbClr val="FFFFFF"/>
              </a:solidFill>
              <a:ea typeface="ＭＳ Ｐゴシック" charset="-128"/>
              <a:cs typeface="ＭＳ Ｐゴシック" charset="-128"/>
            </a:endParaRPr>
          </a:p>
        </p:txBody>
      </p:sp>
      <p:sp>
        <p:nvSpPr>
          <p:cNvPr id="51205" name="ZoneTexte 4"/>
          <p:cNvSpPr txBox="1">
            <a:spLocks noChangeArrowheads="1"/>
          </p:cNvSpPr>
          <p:nvPr/>
        </p:nvSpPr>
        <p:spPr bwMode="auto">
          <a:xfrm>
            <a:off x="5351463" y="5918200"/>
            <a:ext cx="1249362" cy="369888"/>
          </a:xfrm>
          <a:prstGeom prst="rect">
            <a:avLst/>
          </a:prstGeom>
          <a:noFill/>
          <a:ln w="9525">
            <a:noFill/>
            <a:miter lim="800000"/>
            <a:headEnd/>
            <a:tailEnd/>
          </a:ln>
        </p:spPr>
        <p:txBody>
          <a:bodyPr wrap="none">
            <a:prstTxWarp prst="textNoShape">
              <a:avLst/>
            </a:prstTxWarp>
            <a:spAutoFit/>
          </a:bodyPr>
          <a:lstStyle/>
          <a:p>
            <a:r>
              <a:rPr lang="fr-FR"/>
              <a:t>Chirurgien</a:t>
            </a:r>
          </a:p>
        </p:txBody>
      </p:sp>
      <p:sp>
        <p:nvSpPr>
          <p:cNvPr id="51206" name="ZoneTexte 5"/>
          <p:cNvSpPr txBox="1">
            <a:spLocks noChangeArrowheads="1"/>
          </p:cNvSpPr>
          <p:nvPr/>
        </p:nvSpPr>
        <p:spPr bwMode="auto">
          <a:xfrm>
            <a:off x="2608263" y="5918200"/>
            <a:ext cx="1430337" cy="369888"/>
          </a:xfrm>
          <a:prstGeom prst="rect">
            <a:avLst/>
          </a:prstGeom>
          <a:noFill/>
          <a:ln w="9525">
            <a:noFill/>
            <a:miter lim="800000"/>
            <a:headEnd/>
            <a:tailEnd/>
          </a:ln>
        </p:spPr>
        <p:txBody>
          <a:bodyPr wrap="none">
            <a:prstTxWarp prst="textNoShape">
              <a:avLst/>
            </a:prstTxWarp>
            <a:spAutoFit/>
          </a:bodyPr>
          <a:lstStyle/>
          <a:p>
            <a:r>
              <a:rPr lang="fr-FR"/>
              <a:t>Cardiologue</a:t>
            </a:r>
          </a:p>
        </p:txBody>
      </p:sp>
      <p:sp>
        <p:nvSpPr>
          <p:cNvPr id="47111" name="ZoneTexte 6"/>
          <p:cNvSpPr txBox="1">
            <a:spLocks noChangeArrowheads="1"/>
          </p:cNvSpPr>
          <p:nvPr/>
        </p:nvSpPr>
        <p:spPr bwMode="auto">
          <a:xfrm>
            <a:off x="4026317" y="4902200"/>
            <a:ext cx="1250913" cy="36933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prstTxWarp prst="textNoShape">
              <a:avLst/>
            </a:prstTxWarp>
            <a:spAutoFit/>
          </a:bodyPr>
          <a:lstStyle/>
          <a:p>
            <a:pPr algn="ctr"/>
            <a:r>
              <a:rPr lang="fr-FR" dirty="0">
                <a:solidFill>
                  <a:srgbClr val="FFFFFF"/>
                </a:solidFill>
                <a:ea typeface="ＭＳ Ｐゴシック" charset="-128"/>
                <a:cs typeface="ＭＳ Ｐゴシック" charset="-128"/>
              </a:rPr>
              <a:t>Généraliste</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161925" y="258763"/>
            <a:ext cx="8535988" cy="1349375"/>
          </a:xfrm>
        </p:spPr>
        <p:txBody>
          <a:bodyPr/>
          <a:lstStyle/>
          <a:p>
            <a:pPr marL="239713" indent="-239713" eaLnBrk="1" hangingPunct="1">
              <a:lnSpc>
                <a:spcPct val="80000"/>
              </a:lnSpc>
              <a:spcBef>
                <a:spcPts val="275"/>
              </a:spcBef>
            </a:pPr>
            <a:r>
              <a:rPr lang="en-US" sz="2500">
                <a:latin typeface="Arial" charset="0"/>
                <a:ea typeface="Arial" charset="0"/>
                <a:cs typeface="Arial" charset="0"/>
              </a:rPr>
              <a:t>Valvular heart disease in the community:</a:t>
            </a:r>
            <a:br>
              <a:rPr lang="en-US" sz="2500">
                <a:latin typeface="Arial" charset="0"/>
                <a:ea typeface="Arial" charset="0"/>
                <a:cs typeface="Arial" charset="0"/>
              </a:rPr>
            </a:br>
            <a:r>
              <a:rPr lang="en-US" sz="2500">
                <a:latin typeface="Arial" charset="0"/>
                <a:ea typeface="Arial" charset="0"/>
                <a:cs typeface="Arial" charset="0"/>
              </a:rPr>
              <a:t> European experience.</a:t>
            </a:r>
            <a:br>
              <a:rPr lang="en-US" sz="2500">
                <a:latin typeface="Arial" charset="0"/>
                <a:ea typeface="Arial" charset="0"/>
                <a:cs typeface="Arial" charset="0"/>
              </a:rPr>
            </a:br>
            <a:r>
              <a:rPr lang="en-US" sz="2500">
                <a:latin typeface="Arial" charset="0"/>
                <a:ea typeface="Arial" charset="0"/>
                <a:cs typeface="Arial" charset="0"/>
              </a:rPr>
              <a:t/>
            </a:r>
            <a:br>
              <a:rPr lang="en-US" sz="2500">
                <a:latin typeface="Arial" charset="0"/>
                <a:ea typeface="Arial" charset="0"/>
                <a:cs typeface="Arial" charset="0"/>
              </a:rPr>
            </a:br>
            <a:r>
              <a:rPr lang="en-US" sz="1400">
                <a:latin typeface="Arial" charset="0"/>
                <a:ea typeface="Arial" charset="0"/>
                <a:cs typeface="Arial" charset="0"/>
                <a:hlinkClick r:id="rId2"/>
              </a:rPr>
              <a:t>Iung B</a:t>
            </a:r>
            <a:r>
              <a:rPr lang="en-US" sz="1400">
                <a:latin typeface="Arial" charset="0"/>
                <a:ea typeface="Arial" charset="0"/>
                <a:cs typeface="Arial" charset="0"/>
              </a:rPr>
              <a:t>, </a:t>
            </a:r>
            <a:r>
              <a:rPr lang="en-US" sz="1400">
                <a:latin typeface="Arial" charset="0"/>
                <a:ea typeface="Arial" charset="0"/>
                <a:cs typeface="Arial" charset="0"/>
                <a:hlinkClick r:id="rId3"/>
              </a:rPr>
              <a:t>Baron G</a:t>
            </a:r>
            <a:r>
              <a:rPr lang="en-US" sz="1400">
                <a:latin typeface="Arial" charset="0"/>
                <a:ea typeface="Arial" charset="0"/>
                <a:cs typeface="Arial" charset="0"/>
              </a:rPr>
              <a:t>, </a:t>
            </a:r>
            <a:r>
              <a:rPr lang="en-US" sz="1400">
                <a:latin typeface="Arial" charset="0"/>
                <a:ea typeface="Arial" charset="0"/>
                <a:cs typeface="Arial" charset="0"/>
                <a:hlinkClick r:id="rId4"/>
              </a:rPr>
              <a:t>Tornos P</a:t>
            </a:r>
            <a:r>
              <a:rPr lang="en-US" sz="1400">
                <a:latin typeface="Arial" charset="0"/>
                <a:ea typeface="Arial" charset="0"/>
                <a:cs typeface="Arial" charset="0"/>
              </a:rPr>
              <a:t>, </a:t>
            </a:r>
            <a:r>
              <a:rPr lang="en-US" sz="1400">
                <a:latin typeface="Arial" charset="0"/>
                <a:ea typeface="Arial" charset="0"/>
                <a:cs typeface="Arial" charset="0"/>
                <a:hlinkClick r:id="rId5"/>
              </a:rPr>
              <a:t>Gohlke-Bärwolf C</a:t>
            </a:r>
            <a:r>
              <a:rPr lang="en-US" sz="1400">
                <a:latin typeface="Arial" charset="0"/>
                <a:ea typeface="Arial" charset="0"/>
                <a:cs typeface="Arial" charset="0"/>
              </a:rPr>
              <a:t>, </a:t>
            </a:r>
            <a:r>
              <a:rPr lang="en-US" sz="1400">
                <a:latin typeface="Arial" charset="0"/>
                <a:ea typeface="Arial" charset="0"/>
                <a:cs typeface="Arial" charset="0"/>
                <a:hlinkClick r:id="rId6"/>
              </a:rPr>
              <a:t>Butchart EG</a:t>
            </a:r>
            <a:r>
              <a:rPr lang="en-US" sz="1400">
                <a:latin typeface="Arial" charset="0"/>
                <a:ea typeface="Arial" charset="0"/>
                <a:cs typeface="Arial" charset="0"/>
              </a:rPr>
              <a:t>, </a:t>
            </a:r>
            <a:r>
              <a:rPr lang="en-US" sz="1400">
                <a:latin typeface="Arial" charset="0"/>
                <a:ea typeface="Arial" charset="0"/>
                <a:cs typeface="Arial" charset="0"/>
                <a:hlinkClick r:id="rId7"/>
              </a:rPr>
              <a:t>Vahanian A</a:t>
            </a:r>
            <a:endParaRPr lang="en-US" sz="1400">
              <a:latin typeface="Arial" charset="0"/>
              <a:ea typeface="ヒラギノ角ゴ ProN W6" charset="-128"/>
              <a:cs typeface="ヒラギノ角ゴ ProN W6" charset="-128"/>
            </a:endParaRPr>
          </a:p>
        </p:txBody>
      </p:sp>
      <p:sp>
        <p:nvSpPr>
          <p:cNvPr id="19458" name="Rectangle 2"/>
          <p:cNvSpPr>
            <a:spLocks/>
          </p:cNvSpPr>
          <p:nvPr/>
        </p:nvSpPr>
        <p:spPr bwMode="auto">
          <a:xfrm>
            <a:off x="161925" y="1928813"/>
            <a:ext cx="8802688" cy="3429000"/>
          </a:xfrm>
          <a:prstGeom prst="rect">
            <a:avLst/>
          </a:prstGeom>
          <a:noFill/>
          <a:ln w="12700">
            <a:noFill/>
            <a:miter lim="800000"/>
            <a:headEnd type="none" w="med" len="med"/>
            <a:tailEnd type="none" w="med" len="med"/>
          </a:ln>
        </p:spPr>
        <p:txBody>
          <a:bodyPr lIns="0" tIns="0" rIns="0" bIns="0" anchor="ctr">
            <a:prstTxWarp prst="textNoShape">
              <a:avLst/>
            </a:prstTxWarp>
          </a:bodyPr>
          <a:lstStyle/>
          <a:p>
            <a:pPr algn="just">
              <a:lnSpc>
                <a:spcPct val="150000"/>
              </a:lnSpc>
            </a:pPr>
            <a:r>
              <a:rPr lang="en-US" sz="2200">
                <a:solidFill>
                  <a:srgbClr val="10253F"/>
                </a:solidFill>
                <a:ea typeface="Gill Sans" charset="0"/>
              </a:rPr>
              <a:t>The </a:t>
            </a:r>
            <a:r>
              <a:rPr lang="en-US" sz="2200" b="1">
                <a:solidFill>
                  <a:srgbClr val="10253F"/>
                </a:solidFill>
                <a:ea typeface="Gill Sans" charset="0"/>
              </a:rPr>
              <a:t>Euro Heart Survey</a:t>
            </a:r>
            <a:r>
              <a:rPr lang="en-US" sz="2200">
                <a:solidFill>
                  <a:srgbClr val="10253F"/>
                </a:solidFill>
                <a:ea typeface="Gill Sans" charset="0"/>
              </a:rPr>
              <a:t> on valvular heart disease included 5001 patients from 92 centers in 25 European countries in 2001.  </a:t>
            </a:r>
          </a:p>
          <a:p>
            <a:pPr algn="just">
              <a:lnSpc>
                <a:spcPct val="150000"/>
              </a:lnSpc>
            </a:pPr>
            <a:r>
              <a:rPr lang="en-US" sz="2200">
                <a:solidFill>
                  <a:srgbClr val="10253F"/>
                </a:solidFill>
                <a:ea typeface="Gill Sans" charset="0"/>
              </a:rPr>
              <a:t>Analysis of the therapeutic decision in patients with severe valve diseases showed that symptomatic patients were frequently </a:t>
            </a:r>
            <a:r>
              <a:rPr lang="en-US" sz="2200" b="1">
                <a:solidFill>
                  <a:srgbClr val="604A7B"/>
                </a:solidFill>
                <a:ea typeface="Gill Sans" charset="0"/>
              </a:rPr>
              <a:t>denied surgery</a:t>
            </a:r>
            <a:r>
              <a:rPr lang="en-US" sz="2200">
                <a:solidFill>
                  <a:srgbClr val="604A7B"/>
                </a:solidFill>
                <a:ea typeface="Gill Sans" charset="0"/>
              </a:rPr>
              <a:t> </a:t>
            </a:r>
            <a:r>
              <a:rPr lang="en-US" sz="2200">
                <a:latin typeface="Calibri" charset="0"/>
                <a:ea typeface="Gill Sans" charset="0"/>
                <a:cs typeface="Gill Sans" charset="0"/>
              </a:rPr>
              <a:t>(</a:t>
            </a:r>
            <a:r>
              <a:rPr lang="en-US" sz="2200" b="1">
                <a:solidFill>
                  <a:srgbClr val="FF0000"/>
                </a:solidFill>
                <a:latin typeface="Calibri" charset="0"/>
                <a:ea typeface="Gill Sans" charset="0"/>
                <a:cs typeface="Gill Sans" charset="0"/>
              </a:rPr>
              <a:t>32.3% in AS after the age of 75</a:t>
            </a:r>
            <a:r>
              <a:rPr lang="en-US" sz="2200">
                <a:solidFill>
                  <a:srgbClr val="FF0000"/>
                </a:solidFill>
                <a:latin typeface="Calibri" charset="0"/>
                <a:ea typeface="Gill Sans" charset="0"/>
                <a:cs typeface="Gill Sans" charset="0"/>
              </a:rPr>
              <a:t> </a:t>
            </a:r>
            <a:r>
              <a:rPr lang="en-US" sz="2200">
                <a:solidFill>
                  <a:srgbClr val="10253F"/>
                </a:solidFill>
                <a:ea typeface="Gill Sans" charset="0"/>
                <a:cs typeface="Gill Sans" charset="0"/>
              </a:rPr>
              <a:t>and 51.3% in MR), more on the basis of age and left ventricular function than comorbidities. These findings underline the need for better implementation of guidelines.</a:t>
            </a:r>
          </a:p>
        </p:txBody>
      </p:sp>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188913"/>
            <a:ext cx="8229600" cy="1143000"/>
          </a:xfrm>
        </p:spPr>
        <p:txBody>
          <a:bodyPr/>
          <a:lstStyle/>
          <a:p>
            <a:pPr eaLnBrk="1" hangingPunct="1"/>
            <a:r>
              <a:rPr lang="fr-FR" dirty="0">
                <a:solidFill>
                  <a:schemeClr val="accent1"/>
                </a:solidFill>
                <a:effectLst>
                  <a:outerShdw blurRad="38100" dist="38100" dir="2700000" algn="tl">
                    <a:srgbClr val="DDDDDD"/>
                  </a:outerShdw>
                </a:effectLst>
                <a:ea typeface="ＭＳ Ｐゴシック" charset="-128"/>
                <a:cs typeface="ＭＳ Ｐゴシック" charset="-128"/>
              </a:rPr>
              <a:t>Généralités</a:t>
            </a:r>
          </a:p>
        </p:txBody>
      </p:sp>
      <p:sp>
        <p:nvSpPr>
          <p:cNvPr id="18435" name="Rectangle 3"/>
          <p:cNvSpPr>
            <a:spLocks noGrp="1" noChangeArrowheads="1"/>
          </p:cNvSpPr>
          <p:nvPr>
            <p:ph type="body" idx="1"/>
          </p:nvPr>
        </p:nvSpPr>
        <p:spPr>
          <a:xfrm>
            <a:off x="457200" y="1519065"/>
            <a:ext cx="8229600" cy="4256087"/>
          </a:xfrm>
        </p:spPr>
        <p:txBody>
          <a:bodyPr/>
          <a:lstStyle/>
          <a:p>
            <a:pPr eaLnBrk="1" hangingPunct="1">
              <a:lnSpc>
                <a:spcPct val="80000"/>
              </a:lnSpc>
              <a:buFontTx/>
              <a:buNone/>
            </a:pPr>
            <a:endParaRPr lang="fr-FR" sz="2200" dirty="0" smtClean="0">
              <a:solidFill>
                <a:srgbClr val="000099"/>
              </a:solidFill>
              <a:ea typeface="ＭＳ Ｐゴシック" charset="-128"/>
              <a:cs typeface="ＭＳ Ｐゴシック" charset="-128"/>
            </a:endParaRPr>
          </a:p>
          <a:p>
            <a:pPr eaLnBrk="1" hangingPunct="1">
              <a:lnSpc>
                <a:spcPct val="80000"/>
              </a:lnSpc>
            </a:pPr>
            <a:r>
              <a:rPr lang="fr-FR" sz="2200" dirty="0">
                <a:solidFill>
                  <a:srgbClr val="000099"/>
                </a:solidFill>
                <a:ea typeface="ＭＳ Ｐゴシック" charset="-128"/>
                <a:cs typeface="ＭＳ Ｐゴシック" charset="-128"/>
              </a:rPr>
              <a:t>les symptômes apparaissent lorsque la sténose devient serrée avec une </a:t>
            </a:r>
            <a:r>
              <a:rPr lang="fr-FR" sz="2200" dirty="0">
                <a:solidFill>
                  <a:srgbClr val="FF0000"/>
                </a:solidFill>
                <a:ea typeface="ＭＳ Ｐゴシック" charset="-128"/>
                <a:cs typeface="ＭＳ Ｐゴシック" charset="-128"/>
              </a:rPr>
              <a:t>surface &lt; 1 cm</a:t>
            </a:r>
            <a:r>
              <a:rPr lang="fr-FR" sz="2200" baseline="30000" dirty="0">
                <a:solidFill>
                  <a:srgbClr val="FF0000"/>
                </a:solidFill>
                <a:ea typeface="ＭＳ Ｐゴシック" charset="-128"/>
                <a:cs typeface="ＭＳ Ｐゴシック" charset="-128"/>
              </a:rPr>
              <a:t>2</a:t>
            </a:r>
            <a:r>
              <a:rPr lang="fr-FR" sz="2200" dirty="0">
                <a:solidFill>
                  <a:srgbClr val="000099"/>
                </a:solidFill>
                <a:ea typeface="ＭＳ Ｐゴシック" charset="-128"/>
                <a:cs typeface="ＭＳ Ｐゴシック" charset="-128"/>
              </a:rPr>
              <a:t>, avec une grande variabilité individuelle</a:t>
            </a:r>
          </a:p>
          <a:p>
            <a:pPr eaLnBrk="1" hangingPunct="1">
              <a:lnSpc>
                <a:spcPct val="80000"/>
              </a:lnSpc>
              <a:buFontTx/>
              <a:buNone/>
            </a:pPr>
            <a:endParaRPr lang="fr-FR" sz="2200" dirty="0">
              <a:solidFill>
                <a:srgbClr val="000099"/>
              </a:solidFill>
              <a:ea typeface="ＭＳ Ｐゴシック" charset="-128"/>
              <a:cs typeface="ＭＳ Ｐゴシック" charset="-128"/>
            </a:endParaRPr>
          </a:p>
          <a:p>
            <a:pPr eaLnBrk="1" hangingPunct="1">
              <a:lnSpc>
                <a:spcPct val="80000"/>
              </a:lnSpc>
            </a:pPr>
            <a:r>
              <a:rPr lang="fr-FR" sz="2200" dirty="0">
                <a:solidFill>
                  <a:srgbClr val="FF0000"/>
                </a:solidFill>
                <a:ea typeface="ＭＳ Ｐゴシック" charset="-128"/>
                <a:cs typeface="ＭＳ Ｐゴシック" charset="-128"/>
              </a:rPr>
              <a:t>L’apparition des symptômes constitue un tournant évolutif </a:t>
            </a:r>
            <a:r>
              <a:rPr lang="fr-FR" sz="2200" dirty="0">
                <a:solidFill>
                  <a:srgbClr val="000099"/>
                </a:solidFill>
                <a:ea typeface="ＭＳ Ｐゴシック" charset="-128"/>
                <a:cs typeface="ＭＳ Ｐゴシック" charset="-128"/>
              </a:rPr>
              <a:t>radical avec une espérance de vie moyenne de l’ordre de:</a:t>
            </a:r>
          </a:p>
          <a:p>
            <a:pPr eaLnBrk="1" hangingPunct="1">
              <a:lnSpc>
                <a:spcPct val="80000"/>
              </a:lnSpc>
              <a:buFontTx/>
              <a:buNone/>
            </a:pPr>
            <a:r>
              <a:rPr lang="fr-FR" sz="2200" dirty="0">
                <a:solidFill>
                  <a:srgbClr val="000099"/>
                </a:solidFill>
                <a:ea typeface="ＭＳ Ｐゴシック" charset="-128"/>
                <a:cs typeface="ＭＳ Ｐゴシック" charset="-128"/>
              </a:rPr>
              <a:t>		- </a:t>
            </a:r>
            <a:r>
              <a:rPr lang="fr-FR" sz="2200" dirty="0">
                <a:solidFill>
                  <a:srgbClr val="FF0000"/>
                </a:solidFill>
                <a:ea typeface="ＭＳ Ｐゴシック" charset="-128"/>
                <a:cs typeface="ＭＳ Ｐゴシック" charset="-128"/>
              </a:rPr>
              <a:t>2 ans si signes d’insuffisance cardiaque gauche</a:t>
            </a:r>
          </a:p>
          <a:p>
            <a:pPr eaLnBrk="1" hangingPunct="1">
              <a:lnSpc>
                <a:spcPct val="80000"/>
              </a:lnSpc>
              <a:buFontTx/>
              <a:buNone/>
            </a:pPr>
            <a:r>
              <a:rPr lang="fr-FR" sz="2200" dirty="0">
                <a:solidFill>
                  <a:srgbClr val="FF0000"/>
                </a:solidFill>
                <a:ea typeface="ＭＳ Ｐゴシック" charset="-128"/>
                <a:cs typeface="ＭＳ Ｐゴシック" charset="-128"/>
              </a:rPr>
              <a:t>		- 3 à 4 ans si angor ou des syncopes</a:t>
            </a:r>
            <a:r>
              <a:rPr lang="fr-FR" sz="2200" dirty="0">
                <a:solidFill>
                  <a:srgbClr val="000099"/>
                </a:solidFill>
                <a:ea typeface="ＭＳ Ｐゴシック" charset="-128"/>
                <a:cs typeface="ＭＳ Ｐゴシック" charset="-128"/>
              </a:rPr>
              <a:t>. </a:t>
            </a:r>
          </a:p>
          <a:p>
            <a:pPr eaLnBrk="1" hangingPunct="1">
              <a:lnSpc>
                <a:spcPct val="80000"/>
              </a:lnSpc>
              <a:buFontTx/>
              <a:buNone/>
            </a:pPr>
            <a:endParaRPr lang="fr-FR" sz="2200" dirty="0">
              <a:solidFill>
                <a:srgbClr val="000099"/>
              </a:solidFill>
              <a:ea typeface="ＭＳ Ｐゴシック" charset="-128"/>
              <a:cs typeface="ＭＳ Ｐゴシック" charset="-128"/>
            </a:endParaRPr>
          </a:p>
          <a:p>
            <a:pPr eaLnBrk="1" hangingPunct="1">
              <a:lnSpc>
                <a:spcPct val="80000"/>
              </a:lnSpc>
            </a:pPr>
            <a:r>
              <a:rPr lang="fr-FR" sz="2200" dirty="0">
                <a:solidFill>
                  <a:srgbClr val="000099"/>
                </a:solidFill>
                <a:ea typeface="ＭＳ Ｐゴシック" charset="-128"/>
                <a:cs typeface="ＭＳ Ｐゴシック" charset="-128"/>
              </a:rPr>
              <a:t>Le risque de mort subite, à juste titre redouté chez les patients symptomatiques, paraît faible, &lt;1 % par an, en l’absence de symptômes.</a:t>
            </a:r>
          </a:p>
          <a:p>
            <a:pPr eaLnBrk="1" hangingPunct="1">
              <a:lnSpc>
                <a:spcPct val="80000"/>
              </a:lnSpc>
            </a:pPr>
            <a:endParaRPr lang="fr-FR" sz="2200" dirty="0">
              <a:solidFill>
                <a:srgbClr val="000099"/>
              </a:solidFill>
              <a:ea typeface="ＭＳ Ｐゴシック" charset="-128"/>
              <a:cs typeface="ＭＳ Ｐゴシック" charset="-128"/>
            </a:endParaRPr>
          </a:p>
          <a:p>
            <a:pPr eaLnBrk="1" hangingPunct="1">
              <a:lnSpc>
                <a:spcPct val="80000"/>
              </a:lnSpc>
            </a:pPr>
            <a:endParaRPr lang="fr-FR" sz="2200" dirty="0">
              <a:solidFill>
                <a:srgbClr val="000099"/>
              </a:solidFill>
              <a:ea typeface="ＭＳ Ｐゴシック" charset="-128"/>
              <a:cs typeface="ＭＳ Ｐゴシック" charset="-128"/>
            </a:endParaRPr>
          </a:p>
          <a:p>
            <a:pPr eaLnBrk="1" hangingPunct="1">
              <a:lnSpc>
                <a:spcPct val="80000"/>
              </a:lnSpc>
            </a:pPr>
            <a:endParaRPr lang="fr-FR" sz="2200" dirty="0">
              <a:solidFill>
                <a:srgbClr val="000099"/>
              </a:solidFill>
              <a:ea typeface="ＭＳ Ｐゴシック" charset="-128"/>
              <a:cs typeface="ＭＳ Ｐゴシック" charset="-128"/>
            </a:endParaRPr>
          </a:p>
          <a:p>
            <a:pPr eaLnBrk="1" hangingPunct="1">
              <a:lnSpc>
                <a:spcPct val="80000"/>
              </a:lnSpc>
            </a:pPr>
            <a:endParaRPr lang="fr-FR" sz="2200" dirty="0">
              <a:solidFill>
                <a:srgbClr val="000099"/>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2"/>
          <a:srcRect/>
          <a:stretch>
            <a:fillRect/>
          </a:stretch>
        </p:blipFill>
        <p:spPr bwMode="auto">
          <a:xfrm>
            <a:off x="1424153" y="1467416"/>
            <a:ext cx="6429375" cy="4906962"/>
          </a:xfrm>
          <a:prstGeom prst="rect">
            <a:avLst/>
          </a:prstGeom>
          <a:noFill/>
          <a:ln w="12700">
            <a:noFill/>
            <a:miter lim="800000"/>
            <a:headEnd/>
            <a:tailEnd/>
          </a:ln>
        </p:spPr>
      </p:pic>
      <p:sp>
        <p:nvSpPr>
          <p:cNvPr id="3" name="Rectangle 1"/>
          <p:cNvSpPr>
            <a:spLocks noGrp="1" noChangeArrowheads="1"/>
          </p:cNvSpPr>
          <p:nvPr>
            <p:ph type="title"/>
          </p:nvPr>
        </p:nvSpPr>
        <p:spPr>
          <a:xfrm>
            <a:off x="893763" y="179388"/>
            <a:ext cx="7358062" cy="857250"/>
          </a:xfrm>
        </p:spPr>
        <p:txBody>
          <a:bodyPr/>
          <a:lstStyle/>
          <a:p>
            <a:pPr eaLnBrk="1" hangingPunct="1"/>
            <a:r>
              <a:rPr lang="en-US" sz="3400" dirty="0" smtClean="0">
                <a:solidFill>
                  <a:srgbClr val="4F81BD"/>
                </a:solidFill>
                <a:ea typeface="ＭＳ Ｐゴシック" charset="-128"/>
                <a:cs typeface="ＭＳ Ｐゴシック" charset="-128"/>
              </a:rPr>
              <a:t>THE PAST</a:t>
            </a:r>
          </a:p>
        </p:txBody>
      </p:sp>
    </p:spTree>
  </p:cSld>
  <p:clrMapOvr>
    <a:masterClrMapping/>
  </p:clrMapOvr>
  <mc:AlternateContent xmlns:mc="http://schemas.openxmlformats.org/markup-compatibility/2006">
    <mc:Choice xmlns:p14="http://schemas.microsoft.com/office/powerpoint/2010/main" xmlns="" Requires="p14">
      <p:transition spd="slow">
        <p14:prism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a:xfrm>
            <a:off x="893763" y="179388"/>
            <a:ext cx="7358062" cy="857250"/>
          </a:xfrm>
        </p:spPr>
        <p:txBody>
          <a:bodyPr/>
          <a:lstStyle/>
          <a:p>
            <a:pPr eaLnBrk="1" hangingPunct="1"/>
            <a:r>
              <a:rPr lang="en-US" sz="3400" dirty="0" smtClean="0">
                <a:solidFill>
                  <a:srgbClr val="4F81BD"/>
                </a:solidFill>
                <a:ea typeface="ＭＳ Ｐゴシック" charset="-128"/>
                <a:cs typeface="ＭＳ Ｐゴシック" charset="-128"/>
              </a:rPr>
              <a:t>Valves </a:t>
            </a:r>
            <a:r>
              <a:rPr lang="en-US" sz="3400" dirty="0" err="1" smtClean="0">
                <a:solidFill>
                  <a:srgbClr val="4F81BD"/>
                </a:solidFill>
                <a:ea typeface="ＭＳ Ｐゴシック" charset="-128"/>
                <a:cs typeface="ＭＳ Ｐゴシック" charset="-128"/>
              </a:rPr>
              <a:t>aortiques</a:t>
            </a:r>
            <a:r>
              <a:rPr lang="en-US" sz="3400" dirty="0" smtClean="0">
                <a:solidFill>
                  <a:srgbClr val="4F81BD"/>
                </a:solidFill>
                <a:ea typeface="ＭＳ Ｐゴシック" charset="-128"/>
                <a:cs typeface="ＭＳ Ｐゴシック" charset="-128"/>
              </a:rPr>
              <a:t> </a:t>
            </a:r>
            <a:r>
              <a:rPr lang="en-US" sz="3400" dirty="0" err="1" smtClean="0">
                <a:solidFill>
                  <a:srgbClr val="4F81BD"/>
                </a:solidFill>
                <a:ea typeface="ＭＳ Ｐゴシック" charset="-128"/>
                <a:cs typeface="ＭＳ Ｐゴシック" charset="-128"/>
              </a:rPr>
              <a:t>percutanées</a:t>
            </a:r>
            <a:endParaRPr lang="en-US" sz="3400" dirty="0" smtClean="0">
              <a:solidFill>
                <a:srgbClr val="4F81BD"/>
              </a:solidFill>
              <a:ea typeface="ＭＳ Ｐゴシック" charset="-128"/>
              <a:cs typeface="ＭＳ Ｐゴシック" charset="-128"/>
            </a:endParaRPr>
          </a:p>
        </p:txBody>
      </p:sp>
      <p:pic>
        <p:nvPicPr>
          <p:cNvPr id="35843" name="Picture 2"/>
          <p:cNvPicPr>
            <a:picLocks noChangeAspect="1" noChangeArrowheads="1"/>
          </p:cNvPicPr>
          <p:nvPr/>
        </p:nvPicPr>
        <p:blipFill>
          <a:blip r:embed="rId2"/>
          <a:srcRect/>
          <a:stretch>
            <a:fillRect/>
          </a:stretch>
        </p:blipFill>
        <p:spPr bwMode="auto">
          <a:xfrm>
            <a:off x="822325" y="1766888"/>
            <a:ext cx="3248025" cy="3325812"/>
          </a:xfrm>
          <a:prstGeom prst="rect">
            <a:avLst/>
          </a:prstGeom>
          <a:noFill/>
          <a:ln w="9525">
            <a:solidFill>
              <a:srgbClr val="000000"/>
            </a:solidFill>
            <a:miter lim="800000"/>
            <a:headEnd/>
            <a:tailEnd/>
          </a:ln>
        </p:spPr>
      </p:pic>
      <p:pic>
        <p:nvPicPr>
          <p:cNvPr id="35844" name="Picture 3"/>
          <p:cNvPicPr>
            <a:picLocks noChangeAspect="1" noChangeArrowheads="1"/>
          </p:cNvPicPr>
          <p:nvPr/>
        </p:nvPicPr>
        <p:blipFill>
          <a:blip r:embed="rId3"/>
          <a:srcRect/>
          <a:stretch>
            <a:fillRect/>
          </a:stretch>
        </p:blipFill>
        <p:spPr bwMode="auto">
          <a:xfrm>
            <a:off x="5810250" y="1731963"/>
            <a:ext cx="2200275" cy="3394075"/>
          </a:xfrm>
          <a:prstGeom prst="rect">
            <a:avLst/>
          </a:prstGeom>
          <a:noFill/>
          <a:ln w="9525">
            <a:solidFill>
              <a:srgbClr val="000000"/>
            </a:solidFill>
            <a:miter lim="800000"/>
            <a:headEnd/>
            <a:tailEnd/>
          </a:ln>
        </p:spPr>
      </p:pic>
      <p:sp>
        <p:nvSpPr>
          <p:cNvPr id="35845" name="Rectangle 4"/>
          <p:cNvSpPr>
            <a:spLocks/>
          </p:cNvSpPr>
          <p:nvPr/>
        </p:nvSpPr>
        <p:spPr bwMode="auto">
          <a:xfrm>
            <a:off x="1449388" y="1785938"/>
            <a:ext cx="1976653"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err="1">
                <a:latin typeface="Calibri" charset="0"/>
                <a:ea typeface="Gill Sans" charset="0"/>
                <a:cs typeface="Gill Sans" charset="0"/>
              </a:rPr>
              <a:t>Cribier</a:t>
            </a:r>
            <a:r>
              <a:rPr lang="en-US" sz="2400" dirty="0">
                <a:latin typeface="Calibri" charset="0"/>
                <a:ea typeface="Gill Sans" charset="0"/>
                <a:cs typeface="Gill Sans" charset="0"/>
              </a:rPr>
              <a:t>-Edwards</a:t>
            </a:r>
          </a:p>
        </p:txBody>
      </p:sp>
      <p:sp>
        <p:nvSpPr>
          <p:cNvPr id="35846" name="Rectangle 5"/>
          <p:cNvSpPr>
            <a:spLocks/>
          </p:cNvSpPr>
          <p:nvPr/>
        </p:nvSpPr>
        <p:spPr bwMode="auto">
          <a:xfrm>
            <a:off x="6208713" y="1781175"/>
            <a:ext cx="1401762" cy="393700"/>
          </a:xfrm>
          <a:prstGeom prst="rect">
            <a:avLst/>
          </a:prstGeom>
          <a:noFill/>
          <a:ln w="12700">
            <a:noFill/>
            <a:miter lim="800000"/>
            <a:headEnd/>
            <a:tailEnd/>
          </a:ln>
        </p:spPr>
        <p:txBody>
          <a:bodyPr lIns="0" tIns="0" rIns="0" bIns="0" anchor="ctr">
            <a:prstTxWarp prst="textNoShape">
              <a:avLst/>
            </a:prstTxWarp>
          </a:bodyPr>
          <a:lstStyle/>
          <a:p>
            <a:pPr>
              <a:spcBef>
                <a:spcPts val="1350"/>
              </a:spcBef>
            </a:pPr>
            <a:r>
              <a:rPr lang="en-US" sz="2400" dirty="0" err="1">
                <a:solidFill>
                  <a:srgbClr val="000000"/>
                </a:solidFill>
                <a:latin typeface="Calibri" charset="0"/>
                <a:ea typeface="Gill Sans" charset="0"/>
                <a:cs typeface="Gill Sans" charset="0"/>
              </a:rPr>
              <a:t>CoreValve</a:t>
            </a:r>
            <a:endParaRPr lang="en-US" sz="2400" dirty="0">
              <a:solidFill>
                <a:srgbClr val="000000"/>
              </a:solidFill>
              <a:latin typeface="Calibri" charset="0"/>
              <a:ea typeface="Gill Sans" charset="0"/>
              <a:cs typeface="Gill Sans" charset="0"/>
            </a:endParaRPr>
          </a:p>
        </p:txBody>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med">
        <p14:prism/>
      </p:transition>
    </mc:Choice>
    <mc:Fallback>
      <p:transition spd="med">
        <p:cov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009775" y="2720975"/>
            <a:ext cx="2628900" cy="0"/>
          </a:xfrm>
          <a:prstGeom prst="rect">
            <a:avLst/>
          </a:prstGeom>
          <a:noFill/>
          <a:ln w="9525">
            <a:noFill/>
            <a:miter lim="800000"/>
            <a:headEnd/>
            <a:tailEnd/>
          </a:ln>
        </p:spPr>
        <p:txBody>
          <a:bodyPr wrap="none">
            <a:prstTxWarp prst="textNoShape">
              <a:avLst/>
            </a:prstTxWarp>
            <a:spAutoFit/>
          </a:bodyPr>
          <a:lstStyle/>
          <a:p>
            <a:endParaRPr lang="fr-FR"/>
          </a:p>
        </p:txBody>
      </p:sp>
      <p:sp>
        <p:nvSpPr>
          <p:cNvPr id="36867" name="Rectangle 3"/>
          <p:cNvSpPr>
            <a:spLocks noChangeArrowheads="1"/>
          </p:cNvSpPr>
          <p:nvPr/>
        </p:nvSpPr>
        <p:spPr bwMode="auto">
          <a:xfrm>
            <a:off x="2009775" y="2720975"/>
            <a:ext cx="2628900" cy="0"/>
          </a:xfrm>
          <a:prstGeom prst="rect">
            <a:avLst/>
          </a:prstGeom>
          <a:noFill/>
          <a:ln w="9525">
            <a:noFill/>
            <a:miter lim="800000"/>
            <a:headEnd/>
            <a:tailEnd/>
          </a:ln>
        </p:spPr>
        <p:txBody>
          <a:bodyPr wrap="none">
            <a:prstTxWarp prst="textNoShape">
              <a:avLst/>
            </a:prstTxWarp>
            <a:spAutoFit/>
          </a:bodyPr>
          <a:lstStyle/>
          <a:p>
            <a:endParaRPr lang="fr-FR"/>
          </a:p>
        </p:txBody>
      </p:sp>
      <p:sp>
        <p:nvSpPr>
          <p:cNvPr id="36868" name="Rectangle 4"/>
          <p:cNvSpPr>
            <a:spLocks noChangeArrowheads="1"/>
          </p:cNvSpPr>
          <p:nvPr/>
        </p:nvSpPr>
        <p:spPr bwMode="auto">
          <a:xfrm>
            <a:off x="2009775" y="2720975"/>
            <a:ext cx="2628900" cy="0"/>
          </a:xfrm>
          <a:prstGeom prst="rect">
            <a:avLst/>
          </a:prstGeom>
          <a:noFill/>
          <a:ln w="9525">
            <a:noFill/>
            <a:miter lim="800000"/>
            <a:headEnd/>
            <a:tailEnd/>
          </a:ln>
        </p:spPr>
        <p:txBody>
          <a:bodyPr wrap="none">
            <a:prstTxWarp prst="textNoShape">
              <a:avLst/>
            </a:prstTxWarp>
            <a:spAutoFit/>
          </a:bodyPr>
          <a:lstStyle/>
          <a:p>
            <a:endParaRPr lang="fr-FR"/>
          </a:p>
        </p:txBody>
      </p:sp>
      <p:sp>
        <p:nvSpPr>
          <p:cNvPr id="36869" name="Rectangle 5"/>
          <p:cNvSpPr>
            <a:spLocks noChangeArrowheads="1"/>
          </p:cNvSpPr>
          <p:nvPr/>
        </p:nvSpPr>
        <p:spPr bwMode="auto">
          <a:xfrm>
            <a:off x="2009775" y="2720975"/>
            <a:ext cx="2628900" cy="0"/>
          </a:xfrm>
          <a:prstGeom prst="rect">
            <a:avLst/>
          </a:prstGeom>
          <a:noFill/>
          <a:ln w="9525">
            <a:noFill/>
            <a:miter lim="800000"/>
            <a:headEnd/>
            <a:tailEnd/>
          </a:ln>
        </p:spPr>
        <p:txBody>
          <a:bodyPr wrap="none">
            <a:prstTxWarp prst="textNoShape">
              <a:avLst/>
            </a:prstTxWarp>
            <a:spAutoFit/>
          </a:bodyPr>
          <a:lstStyle/>
          <a:p>
            <a:endParaRPr lang="fr-FR"/>
          </a:p>
        </p:txBody>
      </p:sp>
      <p:pic>
        <p:nvPicPr>
          <p:cNvPr id="36870" name="Picture 9" descr="Finger tip advncement"/>
          <p:cNvPicPr>
            <a:picLocks noGrp="1" noChangeAspect="1" noChangeArrowheads="1"/>
          </p:cNvPicPr>
          <p:nvPr>
            <p:ph idx="4294967295"/>
          </p:nvPr>
        </p:nvPicPr>
        <p:blipFill>
          <a:blip r:embed="rId3"/>
          <a:srcRect/>
          <a:stretch>
            <a:fillRect/>
          </a:stretch>
        </p:blipFill>
        <p:spPr>
          <a:xfrm>
            <a:off x="2133600" y="1600200"/>
            <a:ext cx="5257800" cy="3714750"/>
          </a:xfrm>
          <a:ln>
            <a:solidFill>
              <a:schemeClr val="tx1"/>
            </a:solidFill>
          </a:ln>
        </p:spPr>
      </p:pic>
      <p:sp>
        <p:nvSpPr>
          <p:cNvPr id="36871" name="Text Box 11"/>
          <p:cNvSpPr txBox="1">
            <a:spLocks noChangeArrowheads="1"/>
          </p:cNvSpPr>
          <p:nvPr/>
        </p:nvSpPr>
        <p:spPr bwMode="auto">
          <a:xfrm>
            <a:off x="2209800" y="4953000"/>
            <a:ext cx="5105400"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solidFill>
                  <a:schemeClr val="bg1"/>
                </a:solidFill>
              </a:rPr>
              <a:t>Loading must take place while submersed in cold saline.</a:t>
            </a:r>
          </a:p>
        </p:txBody>
      </p:sp>
      <p:pic>
        <p:nvPicPr>
          <p:cNvPr id="36872" name="Image 8"/>
          <p:cNvPicPr>
            <a:picLocks noChangeAspect="1"/>
          </p:cNvPicPr>
          <p:nvPr/>
        </p:nvPicPr>
        <p:blipFill>
          <a:blip r:embed="rId4"/>
          <a:srcRect/>
          <a:stretch>
            <a:fillRect/>
          </a:stretch>
        </p:blipFill>
        <p:spPr bwMode="auto">
          <a:xfrm>
            <a:off x="52388" y="93663"/>
            <a:ext cx="9047162" cy="6683375"/>
          </a:xfrm>
          <a:prstGeom prst="rect">
            <a:avLst/>
          </a:prstGeom>
          <a:noFill/>
          <a:ln w="9525">
            <a:noFill/>
            <a:miter lim="800000"/>
            <a:headEnd/>
            <a:tailEnd/>
          </a:ln>
        </p:spPr>
      </p:pic>
      <p:sp>
        <p:nvSpPr>
          <p:cNvPr id="36873" name="ZoneTexte 9"/>
          <p:cNvSpPr txBox="1">
            <a:spLocks noChangeArrowheads="1"/>
          </p:cNvSpPr>
          <p:nvPr/>
        </p:nvSpPr>
        <p:spPr bwMode="auto">
          <a:xfrm>
            <a:off x="-512763" y="2516188"/>
            <a:ext cx="184150" cy="369887"/>
          </a:xfrm>
          <a:prstGeom prst="rect">
            <a:avLst/>
          </a:prstGeom>
          <a:noFill/>
          <a:ln w="9525">
            <a:noFill/>
            <a:miter lim="800000"/>
            <a:headEnd/>
            <a:tailEnd/>
          </a:ln>
        </p:spPr>
        <p:txBody>
          <a:bodyPr wrap="none">
            <a:prstTxWarp prst="textNoShape">
              <a:avLst/>
            </a:prstTxWarp>
            <a:spAutoFit/>
          </a:bodyPr>
          <a:lstStyle/>
          <a:p>
            <a:endParaRPr lang="fr-FR"/>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831975" y="2487613"/>
            <a:ext cx="2682875" cy="0"/>
          </a:xfrm>
          <a:prstGeom prst="rect">
            <a:avLst/>
          </a:prstGeom>
          <a:noFill/>
          <a:ln w="9525">
            <a:noFill/>
            <a:miter lim="800000"/>
            <a:headEnd/>
            <a:tailEnd/>
          </a:ln>
        </p:spPr>
        <p:txBody>
          <a:bodyPr wrap="none">
            <a:prstTxWarp prst="textNoShape">
              <a:avLst/>
            </a:prstTxWarp>
            <a:spAutoFit/>
          </a:bodyPr>
          <a:lstStyle/>
          <a:p>
            <a:endParaRPr lang="fr-FR"/>
          </a:p>
        </p:txBody>
      </p:sp>
      <p:sp>
        <p:nvSpPr>
          <p:cNvPr id="38915" name="Rectangle 3"/>
          <p:cNvSpPr>
            <a:spLocks noChangeArrowheads="1"/>
          </p:cNvSpPr>
          <p:nvPr/>
        </p:nvSpPr>
        <p:spPr bwMode="auto">
          <a:xfrm>
            <a:off x="1831975" y="2487613"/>
            <a:ext cx="2635250" cy="0"/>
          </a:xfrm>
          <a:prstGeom prst="rect">
            <a:avLst/>
          </a:prstGeom>
          <a:noFill/>
          <a:ln w="9525">
            <a:noFill/>
            <a:miter lim="800000"/>
            <a:headEnd/>
            <a:tailEnd/>
          </a:ln>
        </p:spPr>
        <p:txBody>
          <a:bodyPr wrap="none">
            <a:prstTxWarp prst="textNoShape">
              <a:avLst/>
            </a:prstTxWarp>
            <a:spAutoFit/>
          </a:bodyPr>
          <a:lstStyle/>
          <a:p>
            <a:endParaRPr lang="fr-FR"/>
          </a:p>
        </p:txBody>
      </p:sp>
      <p:sp>
        <p:nvSpPr>
          <p:cNvPr id="38916" name="Rectangle 4"/>
          <p:cNvSpPr>
            <a:spLocks noChangeArrowheads="1"/>
          </p:cNvSpPr>
          <p:nvPr/>
        </p:nvSpPr>
        <p:spPr bwMode="auto">
          <a:xfrm>
            <a:off x="1831975" y="2487613"/>
            <a:ext cx="2682875" cy="0"/>
          </a:xfrm>
          <a:prstGeom prst="rect">
            <a:avLst/>
          </a:prstGeom>
          <a:noFill/>
          <a:ln w="9525">
            <a:noFill/>
            <a:miter lim="800000"/>
            <a:headEnd/>
            <a:tailEnd/>
          </a:ln>
        </p:spPr>
        <p:txBody>
          <a:bodyPr wrap="none">
            <a:prstTxWarp prst="textNoShape">
              <a:avLst/>
            </a:prstTxWarp>
            <a:spAutoFit/>
          </a:bodyPr>
          <a:lstStyle/>
          <a:p>
            <a:endParaRPr lang="fr-FR"/>
          </a:p>
        </p:txBody>
      </p:sp>
      <p:sp>
        <p:nvSpPr>
          <p:cNvPr id="38917" name="Rectangle 5"/>
          <p:cNvSpPr>
            <a:spLocks noChangeArrowheads="1"/>
          </p:cNvSpPr>
          <p:nvPr/>
        </p:nvSpPr>
        <p:spPr bwMode="auto">
          <a:xfrm>
            <a:off x="1831975" y="2487613"/>
            <a:ext cx="2635250" cy="0"/>
          </a:xfrm>
          <a:prstGeom prst="rect">
            <a:avLst/>
          </a:prstGeom>
          <a:noFill/>
          <a:ln w="9525">
            <a:noFill/>
            <a:miter lim="800000"/>
            <a:headEnd/>
            <a:tailEnd/>
          </a:ln>
        </p:spPr>
        <p:txBody>
          <a:bodyPr wrap="none">
            <a:prstTxWarp prst="textNoShape">
              <a:avLst/>
            </a:prstTxWarp>
            <a:spAutoFit/>
          </a:bodyPr>
          <a:lstStyle/>
          <a:p>
            <a:endParaRPr lang="fr-FR"/>
          </a:p>
        </p:txBody>
      </p:sp>
      <p:pic>
        <p:nvPicPr>
          <p:cNvPr id="38918" name="Picture 8" descr="Valve - Outflow cone 1"/>
          <p:cNvPicPr>
            <a:picLocks noGrp="1" noChangeAspect="1" noChangeArrowheads="1"/>
          </p:cNvPicPr>
          <p:nvPr>
            <p:ph sz="half" idx="4294967295"/>
          </p:nvPr>
        </p:nvPicPr>
        <p:blipFill>
          <a:blip r:embed="rId3"/>
          <a:srcRect/>
          <a:stretch>
            <a:fillRect/>
          </a:stretch>
        </p:blipFill>
        <p:spPr>
          <a:xfrm>
            <a:off x="2133600" y="1600200"/>
            <a:ext cx="5257800" cy="3733800"/>
          </a:xfrm>
          <a:ln>
            <a:solidFill>
              <a:schemeClr val="tx1"/>
            </a:solidFill>
          </a:ln>
        </p:spPr>
      </p:pic>
      <p:sp>
        <p:nvSpPr>
          <p:cNvPr id="38919" name="Text Box 9"/>
          <p:cNvSpPr txBox="1">
            <a:spLocks noChangeArrowheads="1"/>
          </p:cNvSpPr>
          <p:nvPr/>
        </p:nvSpPr>
        <p:spPr bwMode="auto">
          <a:xfrm>
            <a:off x="1371600" y="92075"/>
            <a:ext cx="7696200" cy="83026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t>Gently squeeze the outflow part of the cold bioprosthesis frame and insert into outflow cone.</a:t>
            </a:r>
          </a:p>
        </p:txBody>
      </p:sp>
      <p:sp>
        <p:nvSpPr>
          <p:cNvPr id="38920" name="AutoShape 11"/>
          <p:cNvSpPr>
            <a:spLocks noChangeArrowheads="1"/>
          </p:cNvSpPr>
          <p:nvPr/>
        </p:nvSpPr>
        <p:spPr bwMode="auto">
          <a:xfrm>
            <a:off x="4572000" y="3657600"/>
            <a:ext cx="152400" cy="762000"/>
          </a:xfrm>
          <a:prstGeom prst="upArrow">
            <a:avLst>
              <a:gd name="adj1" fmla="val 50000"/>
              <a:gd name="adj2" fmla="val 1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fr-FR"/>
          </a:p>
        </p:txBody>
      </p:sp>
      <p:sp>
        <p:nvSpPr>
          <p:cNvPr id="38921" name="AutoShape 12"/>
          <p:cNvSpPr>
            <a:spLocks noChangeArrowheads="1"/>
          </p:cNvSpPr>
          <p:nvPr/>
        </p:nvSpPr>
        <p:spPr bwMode="auto">
          <a:xfrm>
            <a:off x="4572000" y="2286000"/>
            <a:ext cx="152400" cy="609600"/>
          </a:xfrm>
          <a:prstGeom prst="downArrow">
            <a:avLst>
              <a:gd name="adj1" fmla="val 50000"/>
              <a:gd name="adj2" fmla="val 10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fr-FR"/>
          </a:p>
        </p:txBody>
      </p:sp>
      <p:sp>
        <p:nvSpPr>
          <p:cNvPr id="38922" name="Text Box 13"/>
          <p:cNvSpPr txBox="1">
            <a:spLocks noChangeArrowheads="1"/>
          </p:cNvSpPr>
          <p:nvPr/>
        </p:nvSpPr>
        <p:spPr bwMode="auto">
          <a:xfrm>
            <a:off x="2209800" y="4953000"/>
            <a:ext cx="5105400"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Loading must take place while submersed in cold saline.</a:t>
            </a:r>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1" descr="18F3G CathHighPic8_07"/>
          <p:cNvPicPr>
            <a:picLocks noChangeAspect="1" noChangeArrowheads="1"/>
          </p:cNvPicPr>
          <p:nvPr/>
        </p:nvPicPr>
        <p:blipFill>
          <a:blip r:embed="rId3"/>
          <a:srcRect/>
          <a:stretch>
            <a:fillRect/>
          </a:stretch>
        </p:blipFill>
        <p:spPr bwMode="auto">
          <a:xfrm>
            <a:off x="685800" y="914400"/>
            <a:ext cx="7924800" cy="5105400"/>
          </a:xfrm>
          <a:prstGeom prst="rect">
            <a:avLst/>
          </a:prstGeom>
          <a:noFill/>
          <a:ln w="9525">
            <a:solidFill>
              <a:schemeClr val="tx1"/>
            </a:solidFill>
            <a:miter lim="800000"/>
            <a:headEnd/>
            <a:tailEnd/>
          </a:ln>
        </p:spPr>
      </p:pic>
      <p:sp>
        <p:nvSpPr>
          <p:cNvPr id="40963" name="Text Box 4"/>
          <p:cNvSpPr txBox="1">
            <a:spLocks noChangeArrowheads="1"/>
          </p:cNvSpPr>
          <p:nvPr/>
        </p:nvSpPr>
        <p:spPr bwMode="auto">
          <a:xfrm>
            <a:off x="0" y="228600"/>
            <a:ext cx="9144000" cy="5794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b="1"/>
              <a:t>CoreValve Delivery Catheter</a:t>
            </a:r>
          </a:p>
        </p:txBody>
      </p:sp>
      <p:sp>
        <p:nvSpPr>
          <p:cNvPr id="40964" name="Rectangle 5"/>
          <p:cNvSpPr>
            <a:spLocks noChangeArrowheads="1"/>
          </p:cNvSpPr>
          <p:nvPr/>
        </p:nvSpPr>
        <p:spPr bwMode="auto">
          <a:xfrm>
            <a:off x="1447800" y="4114800"/>
            <a:ext cx="2209800" cy="366713"/>
          </a:xfrm>
          <a:prstGeom prst="rect">
            <a:avLst/>
          </a:prstGeom>
          <a:noFill/>
          <a:ln w="9525">
            <a:noFill/>
            <a:miter lim="800000"/>
            <a:headEnd/>
            <a:tailEnd/>
          </a:ln>
        </p:spPr>
        <p:txBody>
          <a:bodyPr>
            <a:prstTxWarp prst="textNoShape">
              <a:avLst/>
            </a:prstTxWarp>
            <a:spAutoFit/>
          </a:bodyPr>
          <a:lstStyle/>
          <a:p>
            <a:r>
              <a:rPr lang="en-US" b="1"/>
              <a:t>12Fr Flexible shaft</a:t>
            </a:r>
          </a:p>
        </p:txBody>
      </p:sp>
      <p:sp>
        <p:nvSpPr>
          <p:cNvPr id="40965" name="Rectangle 6"/>
          <p:cNvSpPr>
            <a:spLocks noChangeArrowheads="1"/>
          </p:cNvSpPr>
          <p:nvPr/>
        </p:nvSpPr>
        <p:spPr bwMode="auto">
          <a:xfrm>
            <a:off x="4648200" y="2971800"/>
            <a:ext cx="2286000" cy="366713"/>
          </a:xfrm>
          <a:prstGeom prst="rect">
            <a:avLst/>
          </a:prstGeom>
          <a:noFill/>
          <a:ln w="9525">
            <a:noFill/>
            <a:miter lim="800000"/>
            <a:headEnd/>
            <a:tailEnd/>
          </a:ln>
        </p:spPr>
        <p:txBody>
          <a:bodyPr>
            <a:prstTxWarp prst="textNoShape">
              <a:avLst/>
            </a:prstTxWarp>
            <a:spAutoFit/>
          </a:bodyPr>
          <a:lstStyle/>
          <a:p>
            <a:r>
              <a:rPr lang="en-US" b="1"/>
              <a:t>18Fr Valve capsule</a:t>
            </a:r>
          </a:p>
        </p:txBody>
      </p:sp>
      <p:sp>
        <p:nvSpPr>
          <p:cNvPr id="40966" name="Rectangle 7"/>
          <p:cNvSpPr>
            <a:spLocks noChangeArrowheads="1"/>
          </p:cNvSpPr>
          <p:nvPr/>
        </p:nvSpPr>
        <p:spPr bwMode="auto">
          <a:xfrm>
            <a:off x="6705600" y="2438400"/>
            <a:ext cx="1905000" cy="366713"/>
          </a:xfrm>
          <a:prstGeom prst="rect">
            <a:avLst/>
          </a:prstGeom>
          <a:noFill/>
          <a:ln w="9525">
            <a:noFill/>
            <a:miter lim="800000"/>
            <a:headEnd/>
            <a:tailEnd/>
          </a:ln>
        </p:spPr>
        <p:txBody>
          <a:bodyPr>
            <a:prstTxWarp prst="textNoShape">
              <a:avLst/>
            </a:prstTxWarp>
            <a:spAutoFit/>
          </a:bodyPr>
          <a:lstStyle/>
          <a:p>
            <a:r>
              <a:rPr lang="en-US" b="1"/>
              <a:t>Radiopaque tip</a:t>
            </a:r>
          </a:p>
        </p:txBody>
      </p:sp>
      <p:sp>
        <p:nvSpPr>
          <p:cNvPr id="40967" name="Rectangle 8"/>
          <p:cNvSpPr>
            <a:spLocks noChangeArrowheads="1"/>
          </p:cNvSpPr>
          <p:nvPr/>
        </p:nvSpPr>
        <p:spPr bwMode="auto">
          <a:xfrm>
            <a:off x="7010400" y="4343400"/>
            <a:ext cx="1524000" cy="504825"/>
          </a:xfrm>
          <a:prstGeom prst="rect">
            <a:avLst/>
          </a:prstGeom>
          <a:noFill/>
          <a:ln w="9525">
            <a:noFill/>
            <a:miter lim="800000"/>
            <a:headEnd/>
            <a:tailEnd/>
          </a:ln>
        </p:spPr>
        <p:txBody>
          <a:bodyPr>
            <a:prstTxWarp prst="textNoShape">
              <a:avLst/>
            </a:prstTxWarp>
            <a:spAutoFit/>
          </a:bodyPr>
          <a:lstStyle/>
          <a:p>
            <a:pPr>
              <a:lnSpc>
                <a:spcPct val="75000"/>
              </a:lnSpc>
            </a:pPr>
            <a:r>
              <a:rPr lang="en-US" b="1"/>
              <a:t>Radiopaque marker</a:t>
            </a:r>
          </a:p>
        </p:txBody>
      </p:sp>
      <p:sp>
        <p:nvSpPr>
          <p:cNvPr id="40968" name="AutoShape 9"/>
          <p:cNvSpPr>
            <a:spLocks noChangeArrowheads="1"/>
          </p:cNvSpPr>
          <p:nvPr/>
        </p:nvSpPr>
        <p:spPr bwMode="auto">
          <a:xfrm rot="11781667" flipH="1">
            <a:off x="6853238" y="3225800"/>
            <a:ext cx="609600" cy="74613"/>
          </a:xfrm>
          <a:prstGeom prst="rightArrow">
            <a:avLst>
              <a:gd name="adj1" fmla="val 50000"/>
              <a:gd name="adj2" fmla="val 204254"/>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40969" name="Text Box 10"/>
          <p:cNvSpPr txBox="1">
            <a:spLocks noChangeArrowheads="1"/>
          </p:cNvSpPr>
          <p:nvPr/>
        </p:nvSpPr>
        <p:spPr bwMode="auto">
          <a:xfrm>
            <a:off x="2743200" y="1295400"/>
            <a:ext cx="3886200" cy="366713"/>
          </a:xfrm>
          <a:prstGeom prst="rect">
            <a:avLst/>
          </a:prstGeom>
          <a:noFill/>
          <a:ln w="9525">
            <a:noFill/>
            <a:miter lim="800000"/>
            <a:headEnd/>
            <a:tailEnd/>
          </a:ln>
        </p:spPr>
        <p:txBody>
          <a:bodyPr>
            <a:prstTxWarp prst="textNoShape">
              <a:avLst/>
            </a:prstTxWarp>
            <a:spAutoFit/>
          </a:bodyPr>
          <a:lstStyle/>
          <a:p>
            <a:pPr eaLnBrk="0" hangingPunct="0">
              <a:spcBef>
                <a:spcPct val="50000"/>
              </a:spcBef>
              <a:tabLst>
                <a:tab pos="463550" algn="l"/>
              </a:tabLst>
            </a:pPr>
            <a:r>
              <a:rPr lang="en-US" b="1"/>
              <a:t>Over-the-wire (0.035” compatible)</a:t>
            </a:r>
            <a:endParaRPr lang="en-US"/>
          </a:p>
        </p:txBody>
      </p:sp>
      <p:sp>
        <p:nvSpPr>
          <p:cNvPr id="40970" name="AutoShape 13"/>
          <p:cNvSpPr>
            <a:spLocks noChangeArrowheads="1"/>
          </p:cNvSpPr>
          <p:nvPr/>
        </p:nvSpPr>
        <p:spPr bwMode="auto">
          <a:xfrm rot="19163099" flipH="1">
            <a:off x="8001000" y="2895600"/>
            <a:ext cx="419100" cy="74613"/>
          </a:xfrm>
          <a:prstGeom prst="rightArrow">
            <a:avLst>
              <a:gd name="adj1" fmla="val 50000"/>
              <a:gd name="adj2" fmla="val 140425"/>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40971" name="AutoShape 14"/>
          <p:cNvSpPr>
            <a:spLocks noChangeArrowheads="1"/>
          </p:cNvSpPr>
          <p:nvPr/>
        </p:nvSpPr>
        <p:spPr bwMode="auto">
          <a:xfrm rot="5244115" flipH="1">
            <a:off x="7545388" y="3733800"/>
            <a:ext cx="838200" cy="76200"/>
          </a:xfrm>
          <a:prstGeom prst="rightArrow">
            <a:avLst>
              <a:gd name="adj1" fmla="val 50000"/>
              <a:gd name="adj2" fmla="val 275000"/>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40972" name="AutoShape 15"/>
          <p:cNvSpPr>
            <a:spLocks noChangeArrowheads="1"/>
          </p:cNvSpPr>
          <p:nvPr/>
        </p:nvSpPr>
        <p:spPr bwMode="auto">
          <a:xfrm rot="16883482" flipH="1">
            <a:off x="2253457" y="4787106"/>
            <a:ext cx="838200" cy="90487"/>
          </a:xfrm>
          <a:prstGeom prst="rightArrow">
            <a:avLst>
              <a:gd name="adj1" fmla="val 50000"/>
              <a:gd name="adj2" fmla="val 231580"/>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Tree>
  </p:cSld>
  <p:clrMapOvr>
    <a:masterClrMapping/>
  </p:clrMapOvr>
  <p:transition>
    <p:wipe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009775" y="2720975"/>
            <a:ext cx="2628900" cy="0"/>
          </a:xfrm>
          <a:prstGeom prst="rect">
            <a:avLst/>
          </a:prstGeom>
          <a:noFill/>
          <a:ln w="9525">
            <a:noFill/>
            <a:miter lim="800000"/>
            <a:headEnd/>
            <a:tailEnd/>
          </a:ln>
        </p:spPr>
        <p:txBody>
          <a:bodyPr wrap="none">
            <a:prstTxWarp prst="textNoShape">
              <a:avLst/>
            </a:prstTxWarp>
            <a:spAutoFit/>
          </a:bodyPr>
          <a:lstStyle/>
          <a:p>
            <a:endParaRPr lang="fr-FR"/>
          </a:p>
        </p:txBody>
      </p:sp>
      <p:sp>
        <p:nvSpPr>
          <p:cNvPr id="43011" name="Rectangle 3"/>
          <p:cNvSpPr>
            <a:spLocks noChangeArrowheads="1"/>
          </p:cNvSpPr>
          <p:nvPr/>
        </p:nvSpPr>
        <p:spPr bwMode="auto">
          <a:xfrm>
            <a:off x="2009775" y="2720975"/>
            <a:ext cx="2628900" cy="0"/>
          </a:xfrm>
          <a:prstGeom prst="rect">
            <a:avLst/>
          </a:prstGeom>
          <a:noFill/>
          <a:ln w="9525">
            <a:noFill/>
            <a:miter lim="800000"/>
            <a:headEnd/>
            <a:tailEnd/>
          </a:ln>
        </p:spPr>
        <p:txBody>
          <a:bodyPr wrap="none">
            <a:prstTxWarp prst="textNoShape">
              <a:avLst/>
            </a:prstTxWarp>
            <a:spAutoFit/>
          </a:bodyPr>
          <a:lstStyle/>
          <a:p>
            <a:endParaRPr lang="fr-FR"/>
          </a:p>
        </p:txBody>
      </p:sp>
      <p:sp>
        <p:nvSpPr>
          <p:cNvPr id="43012" name="Rectangle 4"/>
          <p:cNvSpPr>
            <a:spLocks noChangeArrowheads="1"/>
          </p:cNvSpPr>
          <p:nvPr/>
        </p:nvSpPr>
        <p:spPr bwMode="auto">
          <a:xfrm>
            <a:off x="2009775" y="2720975"/>
            <a:ext cx="2628900" cy="0"/>
          </a:xfrm>
          <a:prstGeom prst="rect">
            <a:avLst/>
          </a:prstGeom>
          <a:noFill/>
          <a:ln w="9525">
            <a:noFill/>
            <a:miter lim="800000"/>
            <a:headEnd/>
            <a:tailEnd/>
          </a:ln>
        </p:spPr>
        <p:txBody>
          <a:bodyPr wrap="none">
            <a:prstTxWarp prst="textNoShape">
              <a:avLst/>
            </a:prstTxWarp>
            <a:spAutoFit/>
          </a:bodyPr>
          <a:lstStyle/>
          <a:p>
            <a:endParaRPr lang="fr-FR"/>
          </a:p>
        </p:txBody>
      </p:sp>
      <p:sp>
        <p:nvSpPr>
          <p:cNvPr id="43013" name="Rectangle 5"/>
          <p:cNvSpPr>
            <a:spLocks noChangeArrowheads="1"/>
          </p:cNvSpPr>
          <p:nvPr/>
        </p:nvSpPr>
        <p:spPr bwMode="auto">
          <a:xfrm>
            <a:off x="2009775" y="2720975"/>
            <a:ext cx="2628900" cy="0"/>
          </a:xfrm>
          <a:prstGeom prst="rect">
            <a:avLst/>
          </a:prstGeom>
          <a:noFill/>
          <a:ln w="9525">
            <a:noFill/>
            <a:miter lim="800000"/>
            <a:headEnd/>
            <a:tailEnd/>
          </a:ln>
        </p:spPr>
        <p:txBody>
          <a:bodyPr wrap="none">
            <a:prstTxWarp prst="textNoShape">
              <a:avLst/>
            </a:prstTxWarp>
            <a:spAutoFit/>
          </a:bodyPr>
          <a:lstStyle/>
          <a:p>
            <a:endParaRPr lang="fr-FR"/>
          </a:p>
        </p:txBody>
      </p:sp>
      <p:sp>
        <p:nvSpPr>
          <p:cNvPr id="43014" name="Text Box 6"/>
          <p:cNvSpPr txBox="1">
            <a:spLocks noChangeArrowheads="1"/>
          </p:cNvSpPr>
          <p:nvPr/>
        </p:nvSpPr>
        <p:spPr bwMode="auto">
          <a:xfrm>
            <a:off x="1371600" y="76200"/>
            <a:ext cx="7010400" cy="83026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t>Submerge catheter tip into cold saline and flush distal luer-lock connection on handle.</a:t>
            </a:r>
          </a:p>
        </p:txBody>
      </p:sp>
      <p:pic>
        <p:nvPicPr>
          <p:cNvPr id="43015" name="Picture 9" descr="Finger tip advncement"/>
          <p:cNvPicPr>
            <a:picLocks noGrp="1" noChangeAspect="1" noChangeArrowheads="1"/>
          </p:cNvPicPr>
          <p:nvPr>
            <p:ph idx="4294967295"/>
          </p:nvPr>
        </p:nvPicPr>
        <p:blipFill>
          <a:blip r:embed="rId3"/>
          <a:srcRect/>
          <a:stretch>
            <a:fillRect/>
          </a:stretch>
        </p:blipFill>
        <p:spPr>
          <a:xfrm>
            <a:off x="2133600" y="1600200"/>
            <a:ext cx="5257800" cy="3714750"/>
          </a:xfrm>
          <a:ln>
            <a:solidFill>
              <a:schemeClr val="tx1"/>
            </a:solidFill>
          </a:ln>
        </p:spPr>
      </p:pic>
      <p:sp>
        <p:nvSpPr>
          <p:cNvPr id="43016" name="Text Box 11"/>
          <p:cNvSpPr txBox="1">
            <a:spLocks noChangeArrowheads="1"/>
          </p:cNvSpPr>
          <p:nvPr/>
        </p:nvSpPr>
        <p:spPr bwMode="auto">
          <a:xfrm>
            <a:off x="2209800" y="4953000"/>
            <a:ext cx="5105400"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solidFill>
                  <a:schemeClr val="bg1"/>
                </a:solidFill>
              </a:rPr>
              <a:t>Loading must take place while submersed in cold saline.</a:t>
            </a:r>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Line 62"/>
          <p:cNvSpPr>
            <a:spLocks noChangeShapeType="1"/>
          </p:cNvSpPr>
          <p:nvPr/>
        </p:nvSpPr>
        <p:spPr bwMode="auto">
          <a:xfrm>
            <a:off x="4621213" y="3367088"/>
            <a:ext cx="0" cy="3049587"/>
          </a:xfrm>
          <a:prstGeom prst="line">
            <a:avLst/>
          </a:prstGeom>
          <a:noFill/>
          <a:ln w="25400" cap="rnd">
            <a:solidFill>
              <a:srgbClr val="AAA04E"/>
            </a:solidFill>
            <a:prstDash val="sysDot"/>
            <a:round/>
            <a:headEnd/>
            <a:tailEnd/>
          </a:ln>
        </p:spPr>
        <p:txBody>
          <a:bodyPr>
            <a:prstTxWarp prst="textNoShape">
              <a:avLst/>
            </a:prstTxWarp>
          </a:bodyPr>
          <a:lstStyle/>
          <a:p>
            <a:endParaRPr lang="fr-FR"/>
          </a:p>
        </p:txBody>
      </p:sp>
      <p:grpSp>
        <p:nvGrpSpPr>
          <p:cNvPr id="2" name="Group 68"/>
          <p:cNvGrpSpPr>
            <a:grpSpLocks/>
          </p:cNvGrpSpPr>
          <p:nvPr/>
        </p:nvGrpSpPr>
        <p:grpSpPr bwMode="auto">
          <a:xfrm>
            <a:off x="4570413" y="1958975"/>
            <a:ext cx="4222750" cy="4462463"/>
            <a:chOff x="4570810" y="1958988"/>
            <a:chExt cx="4221569" cy="4461708"/>
          </a:xfrm>
        </p:grpSpPr>
        <p:sp>
          <p:nvSpPr>
            <p:cNvPr id="18474" name="TextBox 41"/>
            <p:cNvSpPr>
              <a:spLocks noChangeArrowheads="1"/>
            </p:cNvSpPr>
            <p:nvPr/>
          </p:nvSpPr>
          <p:spPr bwMode="auto">
            <a:xfrm>
              <a:off x="4570810" y="4846703"/>
              <a:ext cx="1433513" cy="306467"/>
            </a:xfrm>
            <a:prstGeom prst="roundRect">
              <a:avLst>
                <a:gd name="adj" fmla="val 16667"/>
              </a:avLst>
            </a:prstGeom>
            <a:noFill/>
            <a:ln w="28575">
              <a:noFill/>
              <a:miter lim="800000"/>
              <a:headEnd/>
              <a:tailEnd/>
            </a:ln>
          </p:spPr>
          <p:txBody>
            <a:bodyPr>
              <a:prstTxWarp prst="textNoShape">
                <a:avLst/>
              </a:prstTxWarp>
              <a:spAutoFit/>
            </a:bodyPr>
            <a:lstStyle/>
            <a:p>
              <a:pPr algn="ctr"/>
              <a:r>
                <a:rPr lang="de-DE" sz="1200">
                  <a:solidFill>
                    <a:srgbClr val="FFFFFF"/>
                  </a:solidFill>
                  <a:ea typeface="MS PGothic" pitchFamily="34" charset="-128"/>
                  <a:cs typeface="MS PGothic" pitchFamily="34" charset="-128"/>
                </a:rPr>
                <a:t>N = 179</a:t>
              </a:r>
              <a:endParaRPr lang="en-US" sz="1200">
                <a:solidFill>
                  <a:srgbClr val="FFFFFF"/>
                </a:solidFill>
                <a:ea typeface="MS PGothic" pitchFamily="34" charset="-128"/>
                <a:cs typeface="MS PGothic" pitchFamily="34" charset="-128"/>
              </a:endParaRPr>
            </a:p>
          </p:txBody>
        </p:sp>
        <p:cxnSp>
          <p:nvCxnSpPr>
            <p:cNvPr id="18475" name="Shape 112"/>
            <p:cNvCxnSpPr>
              <a:cxnSpLocks noChangeShapeType="1"/>
            </p:cNvCxnSpPr>
            <p:nvPr/>
          </p:nvCxnSpPr>
          <p:spPr bwMode="auto">
            <a:xfrm>
              <a:off x="6148129" y="1958988"/>
              <a:ext cx="680606" cy="365760"/>
            </a:xfrm>
            <a:prstGeom prst="bentConnector2">
              <a:avLst/>
            </a:prstGeom>
            <a:noFill/>
            <a:ln w="28575">
              <a:solidFill>
                <a:schemeClr val="tx1"/>
              </a:solidFill>
              <a:miter lim="800000"/>
              <a:headEnd/>
              <a:tailEnd type="triangle" w="med" len="med"/>
            </a:ln>
          </p:spPr>
        </p:cxnSp>
        <p:sp>
          <p:nvSpPr>
            <p:cNvPr id="18476" name="TextBox 42"/>
            <p:cNvSpPr>
              <a:spLocks noChangeArrowheads="1"/>
            </p:cNvSpPr>
            <p:nvPr/>
          </p:nvSpPr>
          <p:spPr bwMode="auto">
            <a:xfrm>
              <a:off x="7494737" y="2453818"/>
              <a:ext cx="1230313" cy="407988"/>
            </a:xfrm>
            <a:prstGeom prst="roundRect">
              <a:avLst>
                <a:gd name="adj" fmla="val 16667"/>
              </a:avLst>
            </a:prstGeom>
            <a:noFill/>
            <a:ln w="28575">
              <a:noFill/>
              <a:miter lim="800000"/>
              <a:headEnd/>
              <a:tailEnd/>
            </a:ln>
          </p:spPr>
          <p:txBody>
            <a:bodyPr>
              <a:prstTxWarp prst="textNoShape">
                <a:avLst/>
              </a:prstTxWarp>
              <a:spAutoFit/>
            </a:bodyPr>
            <a:lstStyle/>
            <a:p>
              <a:pPr algn="ctr"/>
              <a:r>
                <a:rPr lang="de-DE">
                  <a:solidFill>
                    <a:srgbClr val="FFFFFF"/>
                  </a:solidFill>
                  <a:ea typeface="MS PGothic" pitchFamily="34" charset="-128"/>
                  <a:cs typeface="MS PGothic" pitchFamily="34" charset="-128"/>
                </a:rPr>
                <a:t>N = 358</a:t>
              </a:r>
              <a:endParaRPr lang="en-US">
                <a:solidFill>
                  <a:srgbClr val="FFFFFF"/>
                </a:solidFill>
                <a:ea typeface="MS PGothic" pitchFamily="34" charset="-128"/>
                <a:cs typeface="MS PGothic" pitchFamily="34" charset="-128"/>
              </a:endParaRPr>
            </a:p>
          </p:txBody>
        </p:sp>
        <p:sp>
          <p:nvSpPr>
            <p:cNvPr id="46" name="Rounded Rectangle 43"/>
            <p:cNvSpPr>
              <a:spLocks noChangeArrowheads="1"/>
            </p:cNvSpPr>
            <p:nvPr/>
          </p:nvSpPr>
          <p:spPr bwMode="auto">
            <a:xfrm>
              <a:off x="6113124" y="2390445"/>
              <a:ext cx="1399729" cy="561519"/>
            </a:xfrm>
            <a:prstGeom prst="roundRect">
              <a:avLst>
                <a:gd name="adj" fmla="val 16667"/>
              </a:avLst>
            </a:prstGeom>
            <a:gradFill rotWithShape="1">
              <a:gsLst>
                <a:gs pos="0">
                  <a:srgbClr val="AAA04E"/>
                </a:gs>
                <a:gs pos="100000">
                  <a:srgbClr val="CEC793"/>
                </a:gs>
              </a:gsLst>
              <a:lin ang="16200000"/>
            </a:gradFill>
            <a:ln w="9525">
              <a:noFill/>
              <a:round/>
              <a:headEnd/>
              <a:tailEnd/>
            </a:ln>
            <a:effectLst>
              <a:outerShdw blurRad="63500" dist="23000" dir="5400000" rotWithShape="0">
                <a:srgbClr val="000000">
                  <a:alpha val="34999"/>
                </a:srgbClr>
              </a:outerShdw>
            </a:effectLst>
          </p:spPr>
          <p:txBody>
            <a:bodyPr anchor="ctr" anchorCtr="1">
              <a:prstTxWarp prst="textNoShape">
                <a:avLst/>
              </a:prstTxWarp>
            </a:bodyPr>
            <a:lstStyle/>
            <a:p>
              <a:pPr algn="ctr"/>
              <a:r>
                <a:rPr lang="de-DE" b="1">
                  <a:solidFill>
                    <a:schemeClr val="tx2"/>
                  </a:solidFill>
                  <a:ea typeface="MS PGothic" pitchFamily="34" charset="-128"/>
                  <a:cs typeface="MS PGothic" pitchFamily="34" charset="-128"/>
                </a:rPr>
                <a:t>Inoperable</a:t>
              </a:r>
              <a:endParaRPr lang="en-US" b="1">
                <a:solidFill>
                  <a:schemeClr val="tx2"/>
                </a:solidFill>
                <a:ea typeface="MS PGothic" pitchFamily="34" charset="-128"/>
                <a:cs typeface="MS PGothic" pitchFamily="34" charset="-128"/>
              </a:endParaRPr>
            </a:p>
          </p:txBody>
        </p:sp>
        <p:cxnSp>
          <p:nvCxnSpPr>
            <p:cNvPr id="47" name="Straight Connector 46"/>
            <p:cNvCxnSpPr/>
            <p:nvPr/>
          </p:nvCxnSpPr>
          <p:spPr>
            <a:xfrm rot="5400000">
              <a:off x="6602212" y="3898585"/>
              <a:ext cx="538071" cy="1588"/>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Rounded Rectangle 38"/>
            <p:cNvSpPr>
              <a:spLocks noChangeArrowheads="1"/>
            </p:cNvSpPr>
            <p:nvPr/>
          </p:nvSpPr>
          <p:spPr bwMode="auto">
            <a:xfrm>
              <a:off x="6015357" y="5106255"/>
              <a:ext cx="1001892" cy="452063"/>
            </a:xfrm>
            <a:prstGeom prst="roundRect">
              <a:avLst>
                <a:gd name="adj" fmla="val 16667"/>
              </a:avLst>
            </a:prstGeom>
            <a:gradFill rotWithShape="1">
              <a:gsLst>
                <a:gs pos="0">
                  <a:srgbClr val="AAA04E"/>
                </a:gs>
                <a:gs pos="100000">
                  <a:srgbClr val="CEC793"/>
                </a:gs>
              </a:gsLst>
              <a:lin ang="16200000"/>
            </a:gradFill>
            <a:ln w="9525">
              <a:solidFill>
                <a:srgbClr val="A89E4A"/>
              </a:solidFill>
              <a:round/>
              <a:headEnd/>
              <a:tailEnd/>
            </a:ln>
            <a:effectLst>
              <a:outerShdw blurRad="63500" dist="23000" dir="5400000" rotWithShape="0">
                <a:srgbClr val="000000">
                  <a:alpha val="34999"/>
                </a:srgbClr>
              </a:outerShdw>
            </a:effectLst>
          </p:spPr>
          <p:txBody>
            <a:bodyPr lIns="0" rIns="0" anchor="ctr">
              <a:prstTxWarp prst="textNoShape">
                <a:avLst/>
              </a:prstTxWarp>
            </a:bodyPr>
            <a:lstStyle/>
            <a:p>
              <a:pPr algn="ctr"/>
              <a:r>
                <a:rPr lang="de-DE" sz="1000" b="1">
                  <a:solidFill>
                    <a:schemeClr val="tx2"/>
                  </a:solidFill>
                  <a:ea typeface="MS PGothic" pitchFamily="34" charset="-128"/>
                  <a:cs typeface="MS PGothic" pitchFamily="34" charset="-128"/>
                </a:rPr>
                <a:t>Standard</a:t>
              </a:r>
            </a:p>
            <a:p>
              <a:pPr algn="ctr"/>
              <a:r>
                <a:rPr lang="de-DE" sz="1000" b="1">
                  <a:solidFill>
                    <a:schemeClr val="tx2"/>
                  </a:solidFill>
                  <a:ea typeface="MS PGothic" pitchFamily="34" charset="-128"/>
                  <a:cs typeface="MS PGothic" pitchFamily="34" charset="-128"/>
                </a:rPr>
                <a:t>Therapy</a:t>
              </a:r>
            </a:p>
          </p:txBody>
        </p:sp>
        <p:cxnSp>
          <p:nvCxnSpPr>
            <p:cNvPr id="18480" name="Shape 101"/>
            <p:cNvCxnSpPr>
              <a:cxnSpLocks noChangeShapeType="1"/>
            </p:cNvCxnSpPr>
            <p:nvPr/>
          </p:nvCxnSpPr>
          <p:spPr bwMode="auto">
            <a:xfrm rot="16200000" flipH="1">
              <a:off x="6708085" y="3098466"/>
              <a:ext cx="271463" cy="1587"/>
            </a:xfrm>
            <a:prstGeom prst="bentConnector3">
              <a:avLst>
                <a:gd name="adj1" fmla="val 49745"/>
              </a:avLst>
            </a:prstGeom>
            <a:noFill/>
            <a:ln w="28575">
              <a:solidFill>
                <a:schemeClr val="tx1"/>
              </a:solidFill>
              <a:miter lim="800000"/>
              <a:headEnd/>
              <a:tailEnd type="triangle" w="med" len="med"/>
            </a:ln>
          </p:spPr>
        </p:cxnSp>
        <p:sp>
          <p:nvSpPr>
            <p:cNvPr id="51" name="Rounded Rectangle 28"/>
            <p:cNvSpPr>
              <a:spLocks noChangeArrowheads="1"/>
            </p:cNvSpPr>
            <p:nvPr/>
          </p:nvSpPr>
          <p:spPr bwMode="auto">
            <a:xfrm>
              <a:off x="6077101" y="3260391"/>
              <a:ext cx="1519890" cy="536575"/>
            </a:xfrm>
            <a:prstGeom prst="roundRect">
              <a:avLst>
                <a:gd name="adj" fmla="val 12963"/>
              </a:avLst>
            </a:prstGeom>
            <a:gradFill rotWithShape="1">
              <a:gsLst>
                <a:gs pos="0">
                  <a:srgbClr val="961D16"/>
                </a:gs>
                <a:gs pos="100000">
                  <a:srgbClr val="C8271D"/>
                </a:gs>
              </a:gsLst>
              <a:lin ang="16200000"/>
            </a:gradFill>
            <a:ln w="9525">
              <a:no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100" b="1">
                  <a:ea typeface="MS PGothic" pitchFamily="34" charset="-128"/>
                  <a:cs typeface="MS PGothic" pitchFamily="34" charset="-128"/>
                </a:rPr>
                <a:t>ASSESSMENT: </a:t>
              </a:r>
              <a:r>
                <a:rPr lang="de-DE" sz="1200" b="1">
                  <a:ea typeface="MS PGothic" pitchFamily="34" charset="-128"/>
                  <a:cs typeface="MS PGothic" pitchFamily="34" charset="-128"/>
                </a:rPr>
                <a:t>Transfemoral Access</a:t>
              </a:r>
              <a:endParaRPr lang="en-US" sz="1200" b="1">
                <a:ea typeface="MS PGothic" pitchFamily="34" charset="-128"/>
                <a:cs typeface="MS PGothic" pitchFamily="34" charset="-128"/>
              </a:endParaRPr>
            </a:p>
          </p:txBody>
        </p:sp>
        <p:cxnSp>
          <p:nvCxnSpPr>
            <p:cNvPr id="18482" name="Straight Arrow Connector 123"/>
            <p:cNvCxnSpPr>
              <a:cxnSpLocks noChangeShapeType="1"/>
            </p:cNvCxnSpPr>
            <p:nvPr/>
          </p:nvCxnSpPr>
          <p:spPr bwMode="auto">
            <a:xfrm>
              <a:off x="5847566" y="4822491"/>
              <a:ext cx="0" cy="403225"/>
            </a:xfrm>
            <a:prstGeom prst="straightConnector1">
              <a:avLst/>
            </a:prstGeom>
            <a:noFill/>
            <a:ln w="28575">
              <a:solidFill>
                <a:schemeClr val="tx1"/>
              </a:solidFill>
              <a:round/>
              <a:headEnd/>
              <a:tailEnd type="triangle" w="med" len="med"/>
            </a:ln>
          </p:spPr>
        </p:cxnSp>
        <p:sp>
          <p:nvSpPr>
            <p:cNvPr id="54" name="Rounded Rectangle 53"/>
            <p:cNvSpPr>
              <a:spLocks noChangeArrowheads="1"/>
            </p:cNvSpPr>
            <p:nvPr/>
          </p:nvSpPr>
          <p:spPr bwMode="auto">
            <a:xfrm>
              <a:off x="7300128" y="4528803"/>
              <a:ext cx="1155700" cy="333375"/>
            </a:xfrm>
            <a:prstGeom prst="roundRect">
              <a:avLst>
                <a:gd name="adj" fmla="val 16667"/>
              </a:avLst>
            </a:prstGeom>
            <a:gradFill rotWithShape="1">
              <a:gsLst>
                <a:gs pos="0">
                  <a:srgbClr val="A3A3A3"/>
                </a:gs>
                <a:gs pos="100000">
                  <a:srgbClr val="D8D8D8"/>
                </a:gs>
              </a:gsLst>
              <a:lin ang="16200000"/>
            </a:gradFill>
            <a:ln w="9525">
              <a:solidFill>
                <a:srgbClr val="9F9F9F"/>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000" b="1">
                  <a:solidFill>
                    <a:schemeClr val="tx2"/>
                  </a:solidFill>
                  <a:ea typeface="MS PGothic" pitchFamily="34" charset="-128"/>
                  <a:cs typeface="MS PGothic" pitchFamily="34" charset="-128"/>
                </a:rPr>
                <a:t>Not In Study</a:t>
              </a:r>
              <a:endParaRPr lang="en-US" sz="1000" b="1">
                <a:solidFill>
                  <a:schemeClr val="tx2"/>
                </a:solidFill>
                <a:ea typeface="MS PGothic" pitchFamily="34" charset="-128"/>
                <a:cs typeface="MS PGothic" pitchFamily="34" charset="-128"/>
              </a:endParaRPr>
            </a:p>
          </p:txBody>
        </p:sp>
        <p:sp>
          <p:nvSpPr>
            <p:cNvPr id="55" name="Rounded Rectangle 28"/>
            <p:cNvSpPr>
              <a:spLocks noChangeArrowheads="1"/>
            </p:cNvSpPr>
            <p:nvPr/>
          </p:nvSpPr>
          <p:spPr bwMode="auto">
            <a:xfrm>
              <a:off x="4904591" y="5106257"/>
              <a:ext cx="792714" cy="440199"/>
            </a:xfrm>
            <a:prstGeom prst="roundRect">
              <a:avLst>
                <a:gd name="adj" fmla="val 16667"/>
              </a:avLst>
            </a:prstGeom>
            <a:gradFill rotWithShape="1">
              <a:gsLst>
                <a:gs pos="0">
                  <a:srgbClr val="AAA04E"/>
                </a:gs>
                <a:gs pos="100000">
                  <a:srgbClr val="CEC793"/>
                </a:gs>
              </a:gsLst>
              <a:lin ang="16200000"/>
            </a:gradFill>
            <a:ln w="9525">
              <a:solidFill>
                <a:srgbClr val="A89E4A"/>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000" b="1">
                  <a:solidFill>
                    <a:schemeClr val="tx2"/>
                  </a:solidFill>
                  <a:ea typeface="MS PGothic" pitchFamily="34" charset="-128"/>
                  <a:cs typeface="MS PGothic" pitchFamily="34" charset="-128"/>
                </a:rPr>
                <a:t>TF TAVR</a:t>
              </a:r>
              <a:endParaRPr lang="en-US" sz="1000" b="1">
                <a:solidFill>
                  <a:schemeClr val="tx2"/>
                </a:solidFill>
                <a:ea typeface="MS PGothic" pitchFamily="34" charset="-128"/>
                <a:cs typeface="MS PGothic" pitchFamily="34" charset="-128"/>
              </a:endParaRPr>
            </a:p>
          </p:txBody>
        </p:sp>
        <p:sp>
          <p:nvSpPr>
            <p:cNvPr id="56" name="Text Box 41"/>
            <p:cNvSpPr>
              <a:spLocks noChangeArrowheads="1"/>
            </p:cNvSpPr>
            <p:nvPr/>
          </p:nvSpPr>
          <p:spPr bwMode="auto">
            <a:xfrm>
              <a:off x="4901631" y="5664887"/>
              <a:ext cx="3890748" cy="755809"/>
            </a:xfrm>
            <a:prstGeom prst="roundRect">
              <a:avLst>
                <a:gd name="adj" fmla="val 11514"/>
              </a:avLst>
            </a:prstGeom>
            <a:gradFill rotWithShape="1">
              <a:gsLst>
                <a:gs pos="0">
                  <a:srgbClr val="A3A3A3"/>
                </a:gs>
                <a:gs pos="100000">
                  <a:srgbClr val="D8D8D8"/>
                </a:gs>
              </a:gsLst>
              <a:lin ang="16200000"/>
            </a:gradFill>
            <a:ln w="9525">
              <a:solidFill>
                <a:srgbClr val="9F9F9F"/>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en-US" sz="1000" b="1">
                  <a:solidFill>
                    <a:schemeClr val="tx2"/>
                  </a:solidFill>
                  <a:ea typeface="MS PGothic" pitchFamily="34" charset="-128"/>
                  <a:cs typeface="MS PGothic" pitchFamily="34" charset="-128"/>
                </a:rPr>
                <a:t>Primary Endpoint: All-Cause Mortality </a:t>
              </a:r>
              <a:br>
                <a:rPr lang="en-US" sz="1000" b="1">
                  <a:solidFill>
                    <a:schemeClr val="tx2"/>
                  </a:solidFill>
                  <a:ea typeface="MS PGothic" pitchFamily="34" charset="-128"/>
                  <a:cs typeface="MS PGothic" pitchFamily="34" charset="-128"/>
                </a:rPr>
              </a:br>
              <a:r>
                <a:rPr lang="en-US" sz="1000" b="1">
                  <a:solidFill>
                    <a:schemeClr val="tx2"/>
                  </a:solidFill>
                  <a:ea typeface="MS PGothic" pitchFamily="34" charset="-128"/>
                  <a:cs typeface="MS PGothic" pitchFamily="34" charset="-128"/>
                </a:rPr>
                <a:t>Over Length of Trial (Superiority)</a:t>
              </a:r>
            </a:p>
            <a:p>
              <a:pPr algn="ctr"/>
              <a:r>
                <a:rPr lang="en-US" sz="1000" b="1">
                  <a:solidFill>
                    <a:schemeClr val="tx2"/>
                  </a:solidFill>
                  <a:ea typeface="MS PGothic" pitchFamily="34" charset="-128"/>
                  <a:cs typeface="MS PGothic" pitchFamily="34" charset="-128"/>
                </a:rPr>
                <a:t>Co-Primary Endpoint: Composite of All-Cause Mortality</a:t>
              </a:r>
              <a:br>
                <a:rPr lang="en-US" sz="1000" b="1">
                  <a:solidFill>
                    <a:schemeClr val="tx2"/>
                  </a:solidFill>
                  <a:ea typeface="MS PGothic" pitchFamily="34" charset="-128"/>
                  <a:cs typeface="MS PGothic" pitchFamily="34" charset="-128"/>
                </a:rPr>
              </a:br>
              <a:r>
                <a:rPr lang="en-US" sz="1000" b="1">
                  <a:solidFill>
                    <a:schemeClr val="tx2"/>
                  </a:solidFill>
                  <a:ea typeface="MS PGothic" pitchFamily="34" charset="-128"/>
                  <a:cs typeface="MS PGothic" pitchFamily="34" charset="-128"/>
                </a:rPr>
                <a:t>and Repeat Hospitalization (Superiority)</a:t>
              </a:r>
            </a:p>
          </p:txBody>
        </p:sp>
        <p:sp>
          <p:nvSpPr>
            <p:cNvPr id="57" name="Rounded Rectangle 35"/>
            <p:cNvSpPr>
              <a:spLocks noChangeArrowheads="1"/>
            </p:cNvSpPr>
            <p:nvPr/>
          </p:nvSpPr>
          <p:spPr bwMode="auto">
            <a:xfrm>
              <a:off x="4915703" y="4519278"/>
              <a:ext cx="2147888" cy="333375"/>
            </a:xfrm>
            <a:prstGeom prst="roundRect">
              <a:avLst>
                <a:gd name="adj" fmla="val 16667"/>
              </a:avLst>
            </a:prstGeom>
            <a:gradFill rotWithShape="1">
              <a:gsLst>
                <a:gs pos="0">
                  <a:srgbClr val="A3A3A3"/>
                </a:gs>
                <a:gs pos="100000">
                  <a:srgbClr val="D8D8D8"/>
                </a:gs>
              </a:gsLst>
              <a:lin ang="16200000"/>
            </a:gradFill>
            <a:ln w="9525">
              <a:solidFill>
                <a:srgbClr val="9F9F9F"/>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000" b="1">
                  <a:solidFill>
                    <a:schemeClr val="tx2"/>
                  </a:solidFill>
                  <a:ea typeface="MS PGothic" pitchFamily="34" charset="-128"/>
                  <a:cs typeface="MS PGothic" pitchFamily="34" charset="-128"/>
                </a:rPr>
                <a:t>1:1 Randomization</a:t>
              </a:r>
              <a:endParaRPr lang="en-US" sz="1000" b="1">
                <a:solidFill>
                  <a:schemeClr val="tx2"/>
                </a:solidFill>
                <a:ea typeface="MS PGothic" pitchFamily="34" charset="-128"/>
                <a:cs typeface="MS PGothic" pitchFamily="34" charset="-128"/>
              </a:endParaRPr>
            </a:p>
          </p:txBody>
        </p:sp>
        <p:sp>
          <p:nvSpPr>
            <p:cNvPr id="18487" name="TextBox 39"/>
            <p:cNvSpPr txBox="1">
              <a:spLocks noChangeArrowheads="1"/>
            </p:cNvSpPr>
            <p:nvPr/>
          </p:nvSpPr>
          <p:spPr bwMode="auto">
            <a:xfrm>
              <a:off x="5683215" y="5221881"/>
              <a:ext cx="360362" cy="427038"/>
            </a:xfrm>
            <a:prstGeom prst="rect">
              <a:avLst/>
            </a:prstGeom>
            <a:noFill/>
            <a:ln w="9525">
              <a:noFill/>
              <a:miter lim="800000"/>
              <a:headEnd/>
              <a:tailEnd/>
            </a:ln>
          </p:spPr>
          <p:txBody>
            <a:bodyPr>
              <a:prstTxWarp prst="textNoShape">
                <a:avLst/>
              </a:prstTxWarp>
              <a:spAutoFit/>
            </a:bodyPr>
            <a:lstStyle/>
            <a:p>
              <a:r>
                <a:rPr lang="de-DE" sz="1200">
                  <a:ea typeface="MS PGothic" pitchFamily="34" charset="-128"/>
                  <a:cs typeface="MS PGothic" pitchFamily="34" charset="-128"/>
                </a:rPr>
                <a:t> </a:t>
              </a:r>
              <a:r>
                <a:rPr lang="de-DE" sz="1000">
                  <a:ea typeface="MS PGothic" pitchFamily="34" charset="-128"/>
                  <a:cs typeface="MS PGothic" pitchFamily="34" charset="-128"/>
                </a:rPr>
                <a:t>VS</a:t>
              </a:r>
              <a:endParaRPr lang="en-US" sz="1000">
                <a:ea typeface="MS PGothic" pitchFamily="34" charset="-128"/>
                <a:cs typeface="MS PGothic" pitchFamily="34" charset="-128"/>
              </a:endParaRPr>
            </a:p>
          </p:txBody>
        </p:sp>
        <p:cxnSp>
          <p:nvCxnSpPr>
            <p:cNvPr id="59" name="Straight Connector 58"/>
            <p:cNvCxnSpPr/>
            <p:nvPr/>
          </p:nvCxnSpPr>
          <p:spPr>
            <a:xfrm>
              <a:off x="5835693" y="4154130"/>
              <a:ext cx="1920338" cy="1587"/>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7579055" y="4321582"/>
              <a:ext cx="342842" cy="1588"/>
            </a:xfrm>
            <a:prstGeom prst="line">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5673794" y="4327137"/>
              <a:ext cx="342842" cy="0"/>
            </a:xfrm>
            <a:prstGeom prst="line">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2" name="Rectangle 61"/>
            <p:cNvSpPr>
              <a:spLocks noChangeArrowheads="1"/>
            </p:cNvSpPr>
            <p:nvPr/>
          </p:nvSpPr>
          <p:spPr bwMode="auto">
            <a:xfrm>
              <a:off x="5707866" y="4050313"/>
              <a:ext cx="304800" cy="228600"/>
            </a:xfrm>
            <a:prstGeom prst="rect">
              <a:avLst/>
            </a:prstGeom>
            <a:gradFill rotWithShape="1">
              <a:gsLst>
                <a:gs pos="0">
                  <a:srgbClr val="D1DCE4"/>
                </a:gs>
                <a:gs pos="100000">
                  <a:srgbClr val="E2F0F9"/>
                </a:gs>
              </a:gsLst>
              <a:lin ang="16200000"/>
            </a:gradFill>
            <a:ln w="9525">
              <a:solidFill>
                <a:srgbClr val="CED7DD"/>
              </a:solidFill>
              <a:miter lim="800000"/>
              <a:headEnd/>
              <a:tailEnd/>
            </a:ln>
            <a:effectLst>
              <a:outerShdw blurRad="63500" dist="23000" dir="5400000" rotWithShape="0">
                <a:srgbClr val="000000">
                  <a:alpha val="34999"/>
                </a:srgbClr>
              </a:outerShdw>
            </a:effectLst>
          </p:spPr>
          <p:txBody>
            <a:bodyPr lIns="0" rIns="0" anchor="ctr">
              <a:prstTxWarp prst="textNoShape">
                <a:avLst/>
              </a:prstTxWarp>
            </a:bodyPr>
            <a:lstStyle/>
            <a:p>
              <a:pPr algn="ctr"/>
              <a:r>
                <a:rPr lang="en-US" sz="1000" b="1">
                  <a:solidFill>
                    <a:srgbClr val="000000"/>
                  </a:solidFill>
                  <a:ea typeface="MS PGothic" pitchFamily="34" charset="-128"/>
                  <a:cs typeface="MS PGothic" pitchFamily="34" charset="-128"/>
                </a:rPr>
                <a:t>Yes</a:t>
              </a:r>
            </a:p>
          </p:txBody>
        </p:sp>
        <p:sp>
          <p:nvSpPr>
            <p:cNvPr id="63" name="Rectangle 62"/>
            <p:cNvSpPr>
              <a:spLocks noChangeArrowheads="1"/>
            </p:cNvSpPr>
            <p:nvPr/>
          </p:nvSpPr>
          <p:spPr bwMode="auto">
            <a:xfrm>
              <a:off x="7600166" y="4050313"/>
              <a:ext cx="304800" cy="228600"/>
            </a:xfrm>
            <a:prstGeom prst="rect">
              <a:avLst/>
            </a:prstGeom>
            <a:gradFill rotWithShape="1">
              <a:gsLst>
                <a:gs pos="0">
                  <a:srgbClr val="D1DCE4"/>
                </a:gs>
                <a:gs pos="100000">
                  <a:srgbClr val="E2F0F9"/>
                </a:gs>
              </a:gsLst>
              <a:lin ang="16200000"/>
            </a:gradFill>
            <a:ln w="9525">
              <a:solidFill>
                <a:srgbClr val="CED7DD"/>
              </a:solidFill>
              <a:miter lim="800000"/>
              <a:headEnd/>
              <a:tailEnd/>
            </a:ln>
            <a:effectLst>
              <a:outerShdw blurRad="63500" dist="23000" dir="5400000" rotWithShape="0">
                <a:srgbClr val="000000">
                  <a:alpha val="34999"/>
                </a:srgbClr>
              </a:outerShdw>
            </a:effectLst>
          </p:spPr>
          <p:txBody>
            <a:bodyPr lIns="0" rIns="0" anchor="ctr">
              <a:prstTxWarp prst="textNoShape">
                <a:avLst/>
              </a:prstTxWarp>
            </a:bodyPr>
            <a:lstStyle/>
            <a:p>
              <a:pPr algn="ctr"/>
              <a:r>
                <a:rPr lang="en-US" sz="1000" b="1">
                  <a:solidFill>
                    <a:srgbClr val="000000"/>
                  </a:solidFill>
                  <a:ea typeface="MS PGothic" pitchFamily="34" charset="-128"/>
                  <a:cs typeface="MS PGothic" pitchFamily="34" charset="-128"/>
                </a:rPr>
                <a:t>No</a:t>
              </a:r>
            </a:p>
          </p:txBody>
        </p:sp>
        <p:sp>
          <p:nvSpPr>
            <p:cNvPr id="18493" name="TextBox 41"/>
            <p:cNvSpPr>
              <a:spLocks noChangeArrowheads="1"/>
            </p:cNvSpPr>
            <p:nvPr/>
          </p:nvSpPr>
          <p:spPr bwMode="auto">
            <a:xfrm>
              <a:off x="5760884" y="4846703"/>
              <a:ext cx="1433513" cy="306467"/>
            </a:xfrm>
            <a:prstGeom prst="roundRect">
              <a:avLst>
                <a:gd name="adj" fmla="val 16667"/>
              </a:avLst>
            </a:prstGeom>
            <a:noFill/>
            <a:ln w="28575">
              <a:noFill/>
              <a:miter lim="800000"/>
              <a:headEnd/>
              <a:tailEnd/>
            </a:ln>
          </p:spPr>
          <p:txBody>
            <a:bodyPr>
              <a:prstTxWarp prst="textNoShape">
                <a:avLst/>
              </a:prstTxWarp>
              <a:spAutoFit/>
            </a:bodyPr>
            <a:lstStyle/>
            <a:p>
              <a:pPr algn="ctr"/>
              <a:r>
                <a:rPr lang="de-DE" sz="1200">
                  <a:solidFill>
                    <a:srgbClr val="FFFFFF"/>
                  </a:solidFill>
                  <a:ea typeface="MS PGothic" pitchFamily="34" charset="-128"/>
                  <a:cs typeface="MS PGothic" pitchFamily="34" charset="-128"/>
                </a:rPr>
                <a:t>N = 179</a:t>
              </a:r>
              <a:endParaRPr lang="en-US" sz="1200">
                <a:solidFill>
                  <a:srgbClr val="FFFFFF"/>
                </a:solidFill>
                <a:ea typeface="MS PGothic" pitchFamily="34" charset="-128"/>
                <a:cs typeface="MS PGothic" pitchFamily="34" charset="-128"/>
              </a:endParaRPr>
            </a:p>
          </p:txBody>
        </p:sp>
      </p:grpSp>
      <p:grpSp>
        <p:nvGrpSpPr>
          <p:cNvPr id="3" name="Group 42"/>
          <p:cNvGrpSpPr>
            <a:grpSpLocks/>
          </p:cNvGrpSpPr>
          <p:nvPr/>
        </p:nvGrpSpPr>
        <p:grpSpPr bwMode="auto">
          <a:xfrm>
            <a:off x="71438" y="4800600"/>
            <a:ext cx="4586287" cy="1362075"/>
            <a:chOff x="71918" y="4800266"/>
            <a:chExt cx="4585921" cy="1362041"/>
          </a:xfrm>
        </p:grpSpPr>
        <p:grpSp>
          <p:nvGrpSpPr>
            <p:cNvPr id="4" name="Group 41"/>
            <p:cNvGrpSpPr>
              <a:grpSpLocks/>
            </p:cNvGrpSpPr>
            <p:nvPr/>
          </p:nvGrpSpPr>
          <p:grpSpPr bwMode="auto">
            <a:xfrm>
              <a:off x="380216" y="4800266"/>
              <a:ext cx="4277623" cy="1362041"/>
              <a:chOff x="380216" y="4800266"/>
              <a:chExt cx="4277623" cy="1362041"/>
            </a:xfrm>
          </p:grpSpPr>
          <p:cxnSp>
            <p:nvCxnSpPr>
              <p:cNvPr id="18461" name="Straight Arrow Connector 123"/>
              <p:cNvCxnSpPr>
                <a:cxnSpLocks noChangeShapeType="1"/>
              </p:cNvCxnSpPr>
              <p:nvPr/>
            </p:nvCxnSpPr>
            <p:spPr bwMode="auto">
              <a:xfrm>
                <a:off x="3417103" y="4800266"/>
                <a:ext cx="0" cy="403225"/>
              </a:xfrm>
              <a:prstGeom prst="straightConnector1">
                <a:avLst/>
              </a:prstGeom>
              <a:noFill/>
              <a:ln w="28575">
                <a:solidFill>
                  <a:schemeClr val="tx1"/>
                </a:solidFill>
                <a:round/>
                <a:headEnd/>
                <a:tailEnd type="triangle" w="med" len="med"/>
              </a:ln>
            </p:spPr>
          </p:cxnSp>
          <p:grpSp>
            <p:nvGrpSpPr>
              <p:cNvPr id="5" name="Group 39"/>
              <p:cNvGrpSpPr>
                <a:grpSpLocks/>
              </p:cNvGrpSpPr>
              <p:nvPr/>
            </p:nvGrpSpPr>
            <p:grpSpPr bwMode="auto">
              <a:xfrm>
                <a:off x="380216" y="4833603"/>
                <a:ext cx="3946689" cy="1328704"/>
                <a:chOff x="380216" y="4833603"/>
                <a:chExt cx="3946689" cy="1328704"/>
              </a:xfrm>
            </p:grpSpPr>
            <p:sp>
              <p:nvSpPr>
                <p:cNvPr id="35850" name="Rounded Rectangle 28"/>
                <p:cNvSpPr>
                  <a:spLocks noChangeArrowheads="1"/>
                </p:cNvSpPr>
                <p:nvPr/>
              </p:nvSpPr>
              <p:spPr bwMode="auto">
                <a:xfrm>
                  <a:off x="380216" y="5072363"/>
                  <a:ext cx="830262" cy="500063"/>
                </a:xfrm>
                <a:prstGeom prst="roundRect">
                  <a:avLst>
                    <a:gd name="adj" fmla="val 16667"/>
                  </a:avLst>
                </a:prstGeom>
                <a:gradFill rotWithShape="1">
                  <a:gsLst>
                    <a:gs pos="0">
                      <a:srgbClr val="AAA04E"/>
                    </a:gs>
                    <a:gs pos="100000">
                      <a:srgbClr val="CEC793"/>
                    </a:gs>
                  </a:gsLst>
                  <a:lin ang="16200000"/>
                </a:gradFill>
                <a:ln w="9525">
                  <a:solidFill>
                    <a:srgbClr val="A89E4A"/>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000" b="1">
                      <a:solidFill>
                        <a:schemeClr val="tx2"/>
                      </a:solidFill>
                      <a:ea typeface="MS PGothic" pitchFamily="34" charset="-128"/>
                      <a:cs typeface="MS PGothic" pitchFamily="34" charset="-128"/>
                    </a:rPr>
                    <a:t>TF TAVR</a:t>
                  </a:r>
                  <a:endParaRPr lang="en-US" sz="1000" b="1">
                    <a:solidFill>
                      <a:schemeClr val="tx2"/>
                    </a:solidFill>
                    <a:ea typeface="MS PGothic" pitchFamily="34" charset="-128"/>
                    <a:cs typeface="MS PGothic" pitchFamily="34" charset="-128"/>
                  </a:endParaRPr>
                </a:p>
              </p:txBody>
            </p:sp>
            <p:sp>
              <p:nvSpPr>
                <p:cNvPr id="35851" name="Rounded Rectangle 28"/>
                <p:cNvSpPr>
                  <a:spLocks noChangeArrowheads="1"/>
                </p:cNvSpPr>
                <p:nvPr/>
              </p:nvSpPr>
              <p:spPr bwMode="auto">
                <a:xfrm>
                  <a:off x="1523216" y="5073951"/>
                  <a:ext cx="793750" cy="496887"/>
                </a:xfrm>
                <a:prstGeom prst="roundRect">
                  <a:avLst>
                    <a:gd name="adj" fmla="val 16667"/>
                  </a:avLst>
                </a:prstGeom>
                <a:gradFill rotWithShape="1">
                  <a:gsLst>
                    <a:gs pos="0">
                      <a:srgbClr val="AAA04E"/>
                    </a:gs>
                    <a:gs pos="100000">
                      <a:srgbClr val="CEC793"/>
                    </a:gs>
                  </a:gsLst>
                  <a:lin ang="16200000"/>
                </a:gradFill>
                <a:ln w="9525">
                  <a:solidFill>
                    <a:srgbClr val="A89E4A"/>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000" b="1">
                      <a:solidFill>
                        <a:schemeClr val="tx2"/>
                      </a:solidFill>
                      <a:ea typeface="MS PGothic" pitchFamily="34" charset="-128"/>
                      <a:cs typeface="MS PGothic" pitchFamily="34" charset="-128"/>
                    </a:rPr>
                    <a:t>AVR</a:t>
                  </a:r>
                  <a:endParaRPr lang="en-US" sz="1000" b="1">
                    <a:solidFill>
                      <a:schemeClr val="tx2"/>
                    </a:solidFill>
                    <a:ea typeface="MS PGothic" pitchFamily="34" charset="-128"/>
                    <a:cs typeface="MS PGothic" pitchFamily="34" charset="-128"/>
                  </a:endParaRPr>
                </a:p>
              </p:txBody>
            </p:sp>
            <p:sp>
              <p:nvSpPr>
                <p:cNvPr id="35855" name="Text Box 41"/>
                <p:cNvSpPr>
                  <a:spLocks noChangeArrowheads="1"/>
                </p:cNvSpPr>
                <p:nvPr/>
              </p:nvSpPr>
              <p:spPr bwMode="auto">
                <a:xfrm>
                  <a:off x="380216" y="5735111"/>
                  <a:ext cx="3946689" cy="427196"/>
                </a:xfrm>
                <a:prstGeom prst="roundRect">
                  <a:avLst>
                    <a:gd name="adj" fmla="val 11514"/>
                  </a:avLst>
                </a:prstGeom>
                <a:gradFill rotWithShape="1">
                  <a:gsLst>
                    <a:gs pos="0">
                      <a:srgbClr val="A3A3A3"/>
                    </a:gs>
                    <a:gs pos="100000">
                      <a:srgbClr val="D8D8D8"/>
                    </a:gs>
                  </a:gsLst>
                  <a:lin ang="16200000"/>
                </a:gradFill>
                <a:ln w="9525">
                  <a:solidFill>
                    <a:srgbClr val="9F9F9F"/>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en-US" sz="1000" b="1">
                      <a:solidFill>
                        <a:schemeClr val="tx2"/>
                      </a:solidFill>
                      <a:ea typeface="MS PGothic" pitchFamily="34" charset="-128"/>
                      <a:cs typeface="MS PGothic" pitchFamily="34" charset="-128"/>
                    </a:rPr>
                    <a:t>Primary Endpoint: All-Cause Mortality at 1 yr</a:t>
                  </a:r>
                  <a:br>
                    <a:rPr lang="en-US" sz="1000" b="1">
                      <a:solidFill>
                        <a:schemeClr val="tx2"/>
                      </a:solidFill>
                      <a:ea typeface="MS PGothic" pitchFamily="34" charset="-128"/>
                      <a:cs typeface="MS PGothic" pitchFamily="34" charset="-128"/>
                    </a:rPr>
                  </a:br>
                  <a:r>
                    <a:rPr lang="en-US" sz="1000" b="1">
                      <a:solidFill>
                        <a:schemeClr val="tx2"/>
                      </a:solidFill>
                      <a:ea typeface="MS PGothic" pitchFamily="34" charset="-128"/>
                      <a:cs typeface="MS PGothic" pitchFamily="34" charset="-128"/>
                    </a:rPr>
                    <a:t>(Non-inferiority)</a:t>
                  </a:r>
                </a:p>
              </p:txBody>
            </p:sp>
            <p:sp>
              <p:nvSpPr>
                <p:cNvPr id="35856" name="Rounded Rectangle 28"/>
                <p:cNvSpPr>
                  <a:spLocks noChangeArrowheads="1"/>
                </p:cNvSpPr>
                <p:nvPr/>
              </p:nvSpPr>
              <p:spPr bwMode="auto">
                <a:xfrm>
                  <a:off x="2504291" y="5088238"/>
                  <a:ext cx="787745" cy="500063"/>
                </a:xfrm>
                <a:prstGeom prst="roundRect">
                  <a:avLst>
                    <a:gd name="adj" fmla="val 16667"/>
                  </a:avLst>
                </a:prstGeom>
                <a:gradFill rotWithShape="1">
                  <a:gsLst>
                    <a:gs pos="0">
                      <a:srgbClr val="AAA04E"/>
                    </a:gs>
                    <a:gs pos="100000">
                      <a:srgbClr val="CEC793"/>
                    </a:gs>
                  </a:gsLst>
                  <a:lin ang="16200000"/>
                </a:gradFill>
                <a:ln w="9525">
                  <a:solidFill>
                    <a:srgbClr val="A89E4A"/>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000" b="1">
                      <a:solidFill>
                        <a:schemeClr val="tx2"/>
                      </a:solidFill>
                      <a:ea typeface="MS PGothic" pitchFamily="34" charset="-128"/>
                      <a:cs typeface="MS PGothic" pitchFamily="34" charset="-128"/>
                    </a:rPr>
                    <a:t>TA TAVR</a:t>
                  </a:r>
                  <a:endParaRPr lang="en-US" sz="1000" b="1">
                    <a:solidFill>
                      <a:schemeClr val="tx2"/>
                    </a:solidFill>
                    <a:ea typeface="MS PGothic" pitchFamily="34" charset="-128"/>
                    <a:cs typeface="MS PGothic" pitchFamily="34" charset="-128"/>
                  </a:endParaRPr>
                </a:p>
              </p:txBody>
            </p:sp>
            <p:sp>
              <p:nvSpPr>
                <p:cNvPr id="35857" name="Rounded Rectangle 28"/>
                <p:cNvSpPr>
                  <a:spLocks noChangeArrowheads="1"/>
                </p:cNvSpPr>
                <p:nvPr/>
              </p:nvSpPr>
              <p:spPr bwMode="auto">
                <a:xfrm>
                  <a:off x="3570331" y="5089826"/>
                  <a:ext cx="748472" cy="496887"/>
                </a:xfrm>
                <a:prstGeom prst="roundRect">
                  <a:avLst>
                    <a:gd name="adj" fmla="val 16667"/>
                  </a:avLst>
                </a:prstGeom>
                <a:gradFill rotWithShape="1">
                  <a:gsLst>
                    <a:gs pos="0">
                      <a:srgbClr val="AAA04E"/>
                    </a:gs>
                    <a:gs pos="100000">
                      <a:srgbClr val="CEC793"/>
                    </a:gs>
                  </a:gsLst>
                  <a:lin ang="16200000"/>
                </a:gradFill>
                <a:ln w="9525">
                  <a:solidFill>
                    <a:srgbClr val="A89E4A"/>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000" b="1">
                      <a:solidFill>
                        <a:schemeClr val="tx2"/>
                      </a:solidFill>
                      <a:ea typeface="MS PGothic" pitchFamily="34" charset="-128"/>
                      <a:cs typeface="MS PGothic" pitchFamily="34" charset="-128"/>
                    </a:rPr>
                    <a:t>AVR</a:t>
                  </a:r>
                  <a:endParaRPr lang="en-US" sz="1000" b="1">
                    <a:solidFill>
                      <a:schemeClr val="tx2"/>
                    </a:solidFill>
                    <a:ea typeface="MS PGothic" pitchFamily="34" charset="-128"/>
                    <a:cs typeface="MS PGothic" pitchFamily="34" charset="-128"/>
                  </a:endParaRPr>
                </a:p>
              </p:txBody>
            </p:sp>
            <p:cxnSp>
              <p:nvCxnSpPr>
                <p:cNvPr id="18471" name="Straight Arrow Connector 123"/>
                <p:cNvCxnSpPr>
                  <a:cxnSpLocks noChangeShapeType="1"/>
                </p:cNvCxnSpPr>
                <p:nvPr/>
              </p:nvCxnSpPr>
              <p:spPr bwMode="auto">
                <a:xfrm>
                  <a:off x="1370816" y="4833603"/>
                  <a:ext cx="0" cy="403225"/>
                </a:xfrm>
                <a:prstGeom prst="straightConnector1">
                  <a:avLst/>
                </a:prstGeom>
                <a:noFill/>
                <a:ln w="28575">
                  <a:solidFill>
                    <a:schemeClr val="tx1"/>
                  </a:solidFill>
                  <a:round/>
                  <a:headEnd/>
                  <a:tailEnd type="triangle" w="med" len="med"/>
                </a:ln>
              </p:spPr>
            </p:cxnSp>
            <p:sp>
              <p:nvSpPr>
                <p:cNvPr id="18472" name="TextBox 39"/>
                <p:cNvSpPr txBox="1">
                  <a:spLocks noChangeArrowheads="1"/>
                </p:cNvSpPr>
                <p:nvPr/>
              </p:nvSpPr>
              <p:spPr bwMode="auto">
                <a:xfrm>
                  <a:off x="3253591" y="5252703"/>
                  <a:ext cx="361950" cy="427038"/>
                </a:xfrm>
                <a:prstGeom prst="rect">
                  <a:avLst/>
                </a:prstGeom>
                <a:noFill/>
                <a:ln w="9525">
                  <a:noFill/>
                  <a:miter lim="800000"/>
                  <a:headEnd/>
                  <a:tailEnd/>
                </a:ln>
              </p:spPr>
              <p:txBody>
                <a:bodyPr>
                  <a:prstTxWarp prst="textNoShape">
                    <a:avLst/>
                  </a:prstTxWarp>
                  <a:spAutoFit/>
                </a:bodyPr>
                <a:lstStyle/>
                <a:p>
                  <a:r>
                    <a:rPr lang="de-DE" sz="1200">
                      <a:ea typeface="MS PGothic" pitchFamily="34" charset="-128"/>
                      <a:cs typeface="MS PGothic" pitchFamily="34" charset="-128"/>
                    </a:rPr>
                    <a:t> </a:t>
                  </a:r>
                  <a:r>
                    <a:rPr lang="de-DE" sz="1000">
                      <a:ea typeface="MS PGothic" pitchFamily="34" charset="-128"/>
                      <a:cs typeface="MS PGothic" pitchFamily="34" charset="-128"/>
                    </a:rPr>
                    <a:t>VS</a:t>
                  </a:r>
                  <a:endParaRPr lang="en-US" sz="1000">
                    <a:ea typeface="MS PGothic" pitchFamily="34" charset="-128"/>
                    <a:cs typeface="MS PGothic" pitchFamily="34" charset="-128"/>
                  </a:endParaRPr>
                </a:p>
              </p:txBody>
            </p:sp>
            <p:sp>
              <p:nvSpPr>
                <p:cNvPr id="18473" name="TextBox 39"/>
                <p:cNvSpPr txBox="1">
                  <a:spLocks noChangeArrowheads="1"/>
                </p:cNvSpPr>
                <p:nvPr/>
              </p:nvSpPr>
              <p:spPr bwMode="auto">
                <a:xfrm>
                  <a:off x="1197778" y="5252703"/>
                  <a:ext cx="360363" cy="427038"/>
                </a:xfrm>
                <a:prstGeom prst="rect">
                  <a:avLst/>
                </a:prstGeom>
                <a:noFill/>
                <a:ln w="9525">
                  <a:noFill/>
                  <a:miter lim="800000"/>
                  <a:headEnd/>
                  <a:tailEnd/>
                </a:ln>
              </p:spPr>
              <p:txBody>
                <a:bodyPr>
                  <a:prstTxWarp prst="textNoShape">
                    <a:avLst/>
                  </a:prstTxWarp>
                  <a:spAutoFit/>
                </a:bodyPr>
                <a:lstStyle/>
                <a:p>
                  <a:r>
                    <a:rPr lang="de-DE" sz="1200">
                      <a:ea typeface="MS PGothic" pitchFamily="34" charset="-128"/>
                      <a:cs typeface="MS PGothic" pitchFamily="34" charset="-128"/>
                    </a:rPr>
                    <a:t> </a:t>
                  </a:r>
                  <a:r>
                    <a:rPr lang="de-DE" sz="1000">
                      <a:ea typeface="MS PGothic" pitchFamily="34" charset="-128"/>
                      <a:cs typeface="MS PGothic" pitchFamily="34" charset="-128"/>
                    </a:rPr>
                    <a:t>VS</a:t>
                  </a:r>
                  <a:endParaRPr lang="en-US" sz="1000">
                    <a:ea typeface="MS PGothic" pitchFamily="34" charset="-128"/>
                    <a:cs typeface="MS PGothic" pitchFamily="34" charset="-128"/>
                  </a:endParaRPr>
                </a:p>
              </p:txBody>
            </p:sp>
          </p:grpSp>
          <p:sp>
            <p:nvSpPr>
              <p:cNvPr id="18463" name="TextBox 41"/>
              <p:cNvSpPr>
                <a:spLocks noChangeArrowheads="1"/>
              </p:cNvSpPr>
              <p:nvPr/>
            </p:nvSpPr>
            <p:spPr bwMode="auto">
              <a:xfrm>
                <a:off x="1200348" y="4824442"/>
                <a:ext cx="1433513" cy="306467"/>
              </a:xfrm>
              <a:prstGeom prst="roundRect">
                <a:avLst>
                  <a:gd name="adj" fmla="val 16667"/>
                </a:avLst>
              </a:prstGeom>
              <a:noFill/>
              <a:ln w="28575">
                <a:noFill/>
                <a:miter lim="800000"/>
                <a:headEnd/>
                <a:tailEnd/>
              </a:ln>
            </p:spPr>
            <p:txBody>
              <a:bodyPr>
                <a:prstTxWarp prst="textNoShape">
                  <a:avLst/>
                </a:prstTxWarp>
                <a:spAutoFit/>
              </a:bodyPr>
              <a:lstStyle/>
              <a:p>
                <a:pPr algn="ctr"/>
                <a:r>
                  <a:rPr lang="de-DE" sz="1200">
                    <a:solidFill>
                      <a:srgbClr val="FFFFFF"/>
                    </a:solidFill>
                    <a:ea typeface="MS PGothic" pitchFamily="34" charset="-128"/>
                    <a:cs typeface="MS PGothic" pitchFamily="34" charset="-128"/>
                  </a:rPr>
                  <a:t>N = 248</a:t>
                </a:r>
                <a:endParaRPr lang="en-US" sz="1200">
                  <a:solidFill>
                    <a:srgbClr val="FFFFFF"/>
                  </a:solidFill>
                  <a:ea typeface="MS PGothic" pitchFamily="34" charset="-128"/>
                  <a:cs typeface="MS PGothic" pitchFamily="34" charset="-128"/>
                </a:endParaRPr>
              </a:p>
            </p:txBody>
          </p:sp>
          <p:sp>
            <p:nvSpPr>
              <p:cNvPr id="18464" name="TextBox 41"/>
              <p:cNvSpPr>
                <a:spLocks noChangeArrowheads="1"/>
              </p:cNvSpPr>
              <p:nvPr/>
            </p:nvSpPr>
            <p:spPr bwMode="auto">
              <a:xfrm>
                <a:off x="2176378" y="4824442"/>
                <a:ext cx="1433513" cy="306467"/>
              </a:xfrm>
              <a:prstGeom prst="roundRect">
                <a:avLst>
                  <a:gd name="adj" fmla="val 16667"/>
                </a:avLst>
              </a:prstGeom>
              <a:noFill/>
              <a:ln w="28575">
                <a:noFill/>
                <a:miter lim="800000"/>
                <a:headEnd/>
                <a:tailEnd/>
              </a:ln>
            </p:spPr>
            <p:txBody>
              <a:bodyPr>
                <a:prstTxWarp prst="textNoShape">
                  <a:avLst/>
                </a:prstTxWarp>
                <a:spAutoFit/>
              </a:bodyPr>
              <a:lstStyle/>
              <a:p>
                <a:pPr algn="ctr"/>
                <a:r>
                  <a:rPr lang="de-DE" sz="1200">
                    <a:solidFill>
                      <a:srgbClr val="FFFFFF"/>
                    </a:solidFill>
                    <a:ea typeface="MS PGothic" pitchFamily="34" charset="-128"/>
                    <a:cs typeface="MS PGothic" pitchFamily="34" charset="-128"/>
                  </a:rPr>
                  <a:t>N = 104</a:t>
                </a:r>
                <a:endParaRPr lang="en-US" sz="1200">
                  <a:solidFill>
                    <a:srgbClr val="FFFFFF"/>
                  </a:solidFill>
                  <a:ea typeface="MS PGothic" pitchFamily="34" charset="-128"/>
                  <a:cs typeface="MS PGothic" pitchFamily="34" charset="-128"/>
                </a:endParaRPr>
              </a:p>
            </p:txBody>
          </p:sp>
          <p:sp>
            <p:nvSpPr>
              <p:cNvPr id="18465" name="TextBox 41"/>
              <p:cNvSpPr>
                <a:spLocks noChangeArrowheads="1"/>
              </p:cNvSpPr>
              <p:nvPr/>
            </p:nvSpPr>
            <p:spPr bwMode="auto">
              <a:xfrm>
                <a:off x="3224326" y="4824442"/>
                <a:ext cx="1433513" cy="306467"/>
              </a:xfrm>
              <a:prstGeom prst="roundRect">
                <a:avLst>
                  <a:gd name="adj" fmla="val 16667"/>
                </a:avLst>
              </a:prstGeom>
              <a:noFill/>
              <a:ln w="28575">
                <a:noFill/>
                <a:miter lim="800000"/>
                <a:headEnd/>
                <a:tailEnd/>
              </a:ln>
            </p:spPr>
            <p:txBody>
              <a:bodyPr>
                <a:prstTxWarp prst="textNoShape">
                  <a:avLst/>
                </a:prstTxWarp>
                <a:spAutoFit/>
              </a:bodyPr>
              <a:lstStyle/>
              <a:p>
                <a:pPr algn="ctr"/>
                <a:r>
                  <a:rPr lang="de-DE" sz="1200">
                    <a:solidFill>
                      <a:srgbClr val="FFFFFF"/>
                    </a:solidFill>
                    <a:ea typeface="MS PGothic" pitchFamily="34" charset="-128"/>
                    <a:cs typeface="MS PGothic" pitchFamily="34" charset="-128"/>
                  </a:rPr>
                  <a:t>N = 103</a:t>
                </a:r>
                <a:endParaRPr lang="en-US" sz="1200">
                  <a:solidFill>
                    <a:srgbClr val="FFFFFF"/>
                  </a:solidFill>
                  <a:ea typeface="MS PGothic" pitchFamily="34" charset="-128"/>
                  <a:cs typeface="MS PGothic" pitchFamily="34" charset="-128"/>
                </a:endParaRPr>
              </a:p>
            </p:txBody>
          </p:sp>
        </p:grpSp>
        <p:sp>
          <p:nvSpPr>
            <p:cNvPr id="18460" name="TextBox 41"/>
            <p:cNvSpPr>
              <a:spLocks noChangeArrowheads="1"/>
            </p:cNvSpPr>
            <p:nvPr/>
          </p:nvSpPr>
          <p:spPr bwMode="auto">
            <a:xfrm>
              <a:off x="71918" y="4824442"/>
              <a:ext cx="1433513" cy="306467"/>
            </a:xfrm>
            <a:prstGeom prst="roundRect">
              <a:avLst>
                <a:gd name="adj" fmla="val 16667"/>
              </a:avLst>
            </a:prstGeom>
            <a:noFill/>
            <a:ln w="28575">
              <a:noFill/>
              <a:miter lim="800000"/>
              <a:headEnd/>
              <a:tailEnd/>
            </a:ln>
          </p:spPr>
          <p:txBody>
            <a:bodyPr>
              <a:prstTxWarp prst="textNoShape">
                <a:avLst/>
              </a:prstTxWarp>
              <a:spAutoFit/>
            </a:bodyPr>
            <a:lstStyle/>
            <a:p>
              <a:pPr algn="ctr"/>
              <a:r>
                <a:rPr lang="de-DE" sz="1200">
                  <a:solidFill>
                    <a:srgbClr val="FFFFFF"/>
                  </a:solidFill>
                  <a:ea typeface="MS PGothic" pitchFamily="34" charset="-128"/>
                  <a:cs typeface="MS PGothic" pitchFamily="34" charset="-128"/>
                </a:rPr>
                <a:t>N = 244</a:t>
              </a:r>
              <a:endParaRPr lang="en-US" sz="1200">
                <a:solidFill>
                  <a:srgbClr val="FFFFFF"/>
                </a:solidFill>
                <a:ea typeface="MS PGothic" pitchFamily="34" charset="-128"/>
                <a:cs typeface="MS PGothic" pitchFamily="34" charset="-128"/>
              </a:endParaRPr>
            </a:p>
          </p:txBody>
        </p:sp>
      </p:grpSp>
      <p:sp>
        <p:nvSpPr>
          <p:cNvPr id="35842" name="Title 1"/>
          <p:cNvSpPr>
            <a:spLocks noGrp="1"/>
          </p:cNvSpPr>
          <p:nvPr>
            <p:ph type="title"/>
          </p:nvPr>
        </p:nvSpPr>
        <p:spPr>
          <a:xfrm>
            <a:off x="388938" y="212725"/>
            <a:ext cx="6375400" cy="952500"/>
          </a:xfrm>
        </p:spPr>
        <p:txBody>
          <a:bodyPr vert="horz" wrap="square" lIns="91440" tIns="45720" rIns="91440" bIns="45720" numCol="1" anchor="ctr" anchorCtr="0" compatLnSpc="1">
            <a:prstTxWarp prst="textNoShape">
              <a:avLst/>
            </a:prstTxWarp>
          </a:bodyPr>
          <a:lstStyle/>
          <a:p>
            <a:r>
              <a:rPr lang="en-US" sz="3200" b="1" dirty="0">
                <a:solidFill>
                  <a:srgbClr val="4F81BD"/>
                </a:solidFill>
                <a:effectLst>
                  <a:outerShdw blurRad="38100" dist="38100" dir="2700000" algn="tl">
                    <a:srgbClr val="DDDDDD"/>
                  </a:outerShdw>
                </a:effectLst>
                <a:latin typeface="Arial" charset="0"/>
                <a:cs typeface="Arial" charset="0"/>
              </a:rPr>
              <a:t>PARTNER Study Design</a:t>
            </a:r>
          </a:p>
        </p:txBody>
      </p:sp>
      <p:sp>
        <p:nvSpPr>
          <p:cNvPr id="35843" name="Text Box 4"/>
          <p:cNvSpPr>
            <a:spLocks noChangeArrowheads="1"/>
          </p:cNvSpPr>
          <p:nvPr/>
        </p:nvSpPr>
        <p:spPr bwMode="auto">
          <a:xfrm>
            <a:off x="404813" y="1382713"/>
            <a:ext cx="8388350" cy="255587"/>
          </a:xfrm>
          <a:prstGeom prst="roundRect">
            <a:avLst>
              <a:gd name="adj" fmla="val 16667"/>
            </a:avLst>
          </a:prstGeom>
          <a:gradFill rotWithShape="1">
            <a:gsLst>
              <a:gs pos="0">
                <a:srgbClr val="A3A3A3"/>
              </a:gs>
              <a:gs pos="100000">
                <a:srgbClr val="D8D8D8"/>
              </a:gs>
            </a:gsLst>
            <a:lin ang="16200000"/>
          </a:gradFill>
          <a:ln w="9525">
            <a:solidFill>
              <a:srgbClr val="9F9F9F"/>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en-US" sz="1600" b="1">
                <a:solidFill>
                  <a:schemeClr val="tx2"/>
                </a:solidFill>
                <a:ea typeface="MS PGothic" pitchFamily="34" charset="-128"/>
                <a:cs typeface="MS PGothic" pitchFamily="34" charset="-128"/>
              </a:rPr>
              <a:t>Symptomatic Severe Aortic Stenosis</a:t>
            </a:r>
          </a:p>
        </p:txBody>
      </p:sp>
      <p:sp>
        <p:nvSpPr>
          <p:cNvPr id="7" name="Rounded Rectangle 28"/>
          <p:cNvSpPr>
            <a:spLocks noChangeArrowheads="1"/>
          </p:cNvSpPr>
          <p:nvPr/>
        </p:nvSpPr>
        <p:spPr bwMode="auto">
          <a:xfrm>
            <a:off x="2814638" y="1763713"/>
            <a:ext cx="3621087" cy="463550"/>
          </a:xfrm>
          <a:prstGeom prst="roundRect">
            <a:avLst>
              <a:gd name="adj" fmla="val 16667"/>
            </a:avLst>
          </a:prstGeom>
          <a:gradFill rotWithShape="1">
            <a:gsLst>
              <a:gs pos="0">
                <a:srgbClr val="961D16"/>
              </a:gs>
              <a:gs pos="100000">
                <a:srgbClr val="C8271D"/>
              </a:gs>
            </a:gsLst>
            <a:lin ang="16200000"/>
          </a:gradFill>
          <a:ln w="9525">
            <a:no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200" b="1">
                <a:ea typeface="MS PGothic" pitchFamily="34" charset="-128"/>
                <a:cs typeface="MS PGothic" pitchFamily="34" charset="-128"/>
              </a:rPr>
              <a:t>ASSESSMENT: High-Risk AVR Candidate</a:t>
            </a:r>
          </a:p>
          <a:p>
            <a:pPr algn="ctr"/>
            <a:r>
              <a:rPr lang="de-DE" sz="1200" b="1">
                <a:ea typeface="MS PGothic" pitchFamily="34" charset="-128"/>
                <a:cs typeface="MS PGothic" pitchFamily="34" charset="-128"/>
              </a:rPr>
              <a:t>3,105 Total Patients Screened</a:t>
            </a:r>
            <a:endParaRPr lang="en-US" sz="1200" b="1">
              <a:ea typeface="MS PGothic" pitchFamily="34" charset="-128"/>
              <a:cs typeface="MS PGothic" pitchFamily="34" charset="-128"/>
            </a:endParaRPr>
          </a:p>
        </p:txBody>
      </p:sp>
      <p:cxnSp>
        <p:nvCxnSpPr>
          <p:cNvPr id="18440" name="Shape 101"/>
          <p:cNvCxnSpPr>
            <a:cxnSpLocks noChangeShapeType="1"/>
          </p:cNvCxnSpPr>
          <p:nvPr/>
        </p:nvCxnSpPr>
        <p:spPr bwMode="auto">
          <a:xfrm rot="16200000" flipH="1">
            <a:off x="2309019" y="3112294"/>
            <a:ext cx="241300" cy="1588"/>
          </a:xfrm>
          <a:prstGeom prst="bentConnector3">
            <a:avLst>
              <a:gd name="adj1" fmla="val 50000"/>
            </a:avLst>
          </a:prstGeom>
          <a:noFill/>
          <a:ln w="28575">
            <a:solidFill>
              <a:schemeClr val="tx1"/>
            </a:solidFill>
            <a:miter lim="800000"/>
            <a:headEnd/>
            <a:tailEnd type="triangle" w="med" len="med"/>
          </a:ln>
        </p:spPr>
      </p:cxnSp>
      <p:cxnSp>
        <p:nvCxnSpPr>
          <p:cNvPr id="18441" name="Shape 112"/>
          <p:cNvCxnSpPr>
            <a:cxnSpLocks noChangeShapeType="1"/>
          </p:cNvCxnSpPr>
          <p:nvPr/>
        </p:nvCxnSpPr>
        <p:spPr bwMode="auto">
          <a:xfrm rot="10800000" flipV="1">
            <a:off x="2443163" y="1958975"/>
            <a:ext cx="365125" cy="365125"/>
          </a:xfrm>
          <a:prstGeom prst="bentConnector2">
            <a:avLst/>
          </a:prstGeom>
          <a:noFill/>
          <a:ln w="28575">
            <a:solidFill>
              <a:schemeClr val="tx1"/>
            </a:solidFill>
            <a:miter lim="800000"/>
            <a:headEnd/>
            <a:tailEnd type="triangle" w="med" len="med"/>
          </a:ln>
        </p:spPr>
      </p:cxnSp>
      <p:sp>
        <p:nvSpPr>
          <p:cNvPr id="18442" name="Line 62"/>
          <p:cNvSpPr>
            <a:spLocks noChangeShapeType="1"/>
          </p:cNvSpPr>
          <p:nvPr/>
        </p:nvSpPr>
        <p:spPr bwMode="auto">
          <a:xfrm>
            <a:off x="4621213" y="3367088"/>
            <a:ext cx="0" cy="3049587"/>
          </a:xfrm>
          <a:prstGeom prst="line">
            <a:avLst/>
          </a:prstGeom>
          <a:noFill/>
          <a:ln w="25400" cap="rnd">
            <a:solidFill>
              <a:srgbClr val="AAA04E"/>
            </a:solidFill>
            <a:prstDash val="sysDot"/>
            <a:round/>
            <a:headEnd/>
            <a:tailEnd/>
          </a:ln>
        </p:spPr>
        <p:txBody>
          <a:bodyPr>
            <a:prstTxWarp prst="textNoShape">
              <a:avLst/>
            </a:prstTxWarp>
          </a:bodyPr>
          <a:lstStyle/>
          <a:p>
            <a:endParaRPr lang="fr-FR"/>
          </a:p>
        </p:txBody>
      </p:sp>
      <p:sp>
        <p:nvSpPr>
          <p:cNvPr id="18443" name="Text Box 29"/>
          <p:cNvSpPr>
            <a:spLocks noChangeArrowheads="1"/>
          </p:cNvSpPr>
          <p:nvPr/>
        </p:nvSpPr>
        <p:spPr bwMode="auto">
          <a:xfrm>
            <a:off x="2803525" y="2243138"/>
            <a:ext cx="3592513" cy="374650"/>
          </a:xfrm>
          <a:prstGeom prst="roundRect">
            <a:avLst>
              <a:gd name="adj" fmla="val 16667"/>
            </a:avLst>
          </a:prstGeom>
          <a:noFill/>
          <a:ln w="28575">
            <a:noFill/>
            <a:miter lim="800000"/>
            <a:headEnd/>
            <a:tailEnd/>
          </a:ln>
        </p:spPr>
        <p:txBody>
          <a:bodyPr>
            <a:prstTxWarp prst="textNoShape">
              <a:avLst/>
            </a:prstTxWarp>
            <a:spAutoFit/>
          </a:bodyPr>
          <a:lstStyle/>
          <a:p>
            <a:pPr algn="ctr" eaLnBrk="0" hangingPunct="0"/>
            <a:r>
              <a:rPr lang="en-US" sz="1600" b="1" dirty="0">
                <a:solidFill>
                  <a:srgbClr val="4F81BD"/>
                </a:solidFill>
                <a:ea typeface="MS PGothic" pitchFamily="34" charset="-128"/>
                <a:cs typeface="MS PGothic" pitchFamily="34" charset="-128"/>
              </a:rPr>
              <a:t>Total = 1,057 patients</a:t>
            </a:r>
          </a:p>
        </p:txBody>
      </p:sp>
      <p:sp>
        <p:nvSpPr>
          <p:cNvPr id="18444" name="Text Box 53"/>
          <p:cNvSpPr>
            <a:spLocks noChangeArrowheads="1"/>
          </p:cNvSpPr>
          <p:nvPr/>
        </p:nvSpPr>
        <p:spPr bwMode="auto">
          <a:xfrm>
            <a:off x="3240088" y="2644775"/>
            <a:ext cx="2746375" cy="484188"/>
          </a:xfrm>
          <a:prstGeom prst="roundRect">
            <a:avLst>
              <a:gd name="adj" fmla="val 16667"/>
            </a:avLst>
          </a:prstGeom>
          <a:noFill/>
          <a:ln w="28575">
            <a:noFill/>
            <a:miter lim="800000"/>
            <a:headEnd/>
            <a:tailEnd/>
          </a:ln>
        </p:spPr>
        <p:txBody>
          <a:bodyPr anchor="ctr" anchorCtr="1">
            <a:prstTxWarp prst="textNoShape">
              <a:avLst/>
            </a:prstTxWarp>
          </a:bodyPr>
          <a:lstStyle/>
          <a:p>
            <a:pPr algn="ctr"/>
            <a:r>
              <a:rPr lang="en-US" sz="1600">
                <a:solidFill>
                  <a:schemeClr val="bg1"/>
                </a:solidFill>
                <a:ea typeface="MS PGothic" pitchFamily="34" charset="-128"/>
                <a:cs typeface="MS PGothic" pitchFamily="34" charset="-128"/>
              </a:rPr>
              <a:t>2 Parallel Trials: </a:t>
            </a:r>
            <a:br>
              <a:rPr lang="en-US" sz="1600">
                <a:solidFill>
                  <a:schemeClr val="bg1"/>
                </a:solidFill>
                <a:ea typeface="MS PGothic" pitchFamily="34" charset="-128"/>
                <a:cs typeface="MS PGothic" pitchFamily="34" charset="-128"/>
              </a:rPr>
            </a:br>
            <a:r>
              <a:rPr lang="en-US" sz="1600">
                <a:solidFill>
                  <a:schemeClr val="bg1"/>
                </a:solidFill>
                <a:ea typeface="MS PGothic" pitchFamily="34" charset="-128"/>
                <a:cs typeface="MS PGothic" pitchFamily="34" charset="-128"/>
              </a:rPr>
              <a:t>Individually Powered</a:t>
            </a:r>
          </a:p>
        </p:txBody>
      </p:sp>
      <p:sp>
        <p:nvSpPr>
          <p:cNvPr id="18445" name="TextBox 41"/>
          <p:cNvSpPr>
            <a:spLocks noChangeArrowheads="1"/>
          </p:cNvSpPr>
          <p:nvPr/>
        </p:nvSpPr>
        <p:spPr bwMode="auto">
          <a:xfrm>
            <a:off x="484188" y="2466975"/>
            <a:ext cx="1433512" cy="407988"/>
          </a:xfrm>
          <a:prstGeom prst="roundRect">
            <a:avLst>
              <a:gd name="adj" fmla="val 16667"/>
            </a:avLst>
          </a:prstGeom>
          <a:noFill/>
          <a:ln w="28575">
            <a:noFill/>
            <a:miter lim="800000"/>
            <a:headEnd/>
            <a:tailEnd/>
          </a:ln>
        </p:spPr>
        <p:txBody>
          <a:bodyPr>
            <a:prstTxWarp prst="textNoShape">
              <a:avLst/>
            </a:prstTxWarp>
            <a:spAutoFit/>
          </a:bodyPr>
          <a:lstStyle/>
          <a:p>
            <a:pPr algn="ctr"/>
            <a:r>
              <a:rPr lang="de-DE">
                <a:solidFill>
                  <a:srgbClr val="FFFFFF"/>
                </a:solidFill>
                <a:ea typeface="MS PGothic" pitchFamily="34" charset="-128"/>
                <a:cs typeface="MS PGothic" pitchFamily="34" charset="-128"/>
              </a:rPr>
              <a:t>N = 699</a:t>
            </a:r>
            <a:endParaRPr lang="en-US">
              <a:solidFill>
                <a:srgbClr val="FFFFFF"/>
              </a:solidFill>
              <a:ea typeface="MS PGothic" pitchFamily="34" charset="-128"/>
              <a:cs typeface="MS PGothic" pitchFamily="34" charset="-128"/>
            </a:endParaRPr>
          </a:p>
        </p:txBody>
      </p:sp>
      <p:sp>
        <p:nvSpPr>
          <p:cNvPr id="53" name="Rounded Rectangle 43"/>
          <p:cNvSpPr>
            <a:spLocks noChangeArrowheads="1"/>
          </p:cNvSpPr>
          <p:nvPr/>
        </p:nvSpPr>
        <p:spPr bwMode="auto">
          <a:xfrm>
            <a:off x="1778000" y="2390775"/>
            <a:ext cx="1320800" cy="627063"/>
          </a:xfrm>
          <a:prstGeom prst="roundRect">
            <a:avLst>
              <a:gd name="adj" fmla="val 16667"/>
            </a:avLst>
          </a:prstGeom>
          <a:gradFill rotWithShape="1">
            <a:gsLst>
              <a:gs pos="0">
                <a:srgbClr val="AAA04E"/>
              </a:gs>
              <a:gs pos="100000">
                <a:srgbClr val="CEC793"/>
              </a:gs>
            </a:gsLst>
            <a:lin ang="16200000"/>
          </a:gradFill>
          <a:ln w="9525">
            <a:noFill/>
            <a:round/>
            <a:headEnd/>
            <a:tailEnd/>
          </a:ln>
          <a:effectLst>
            <a:outerShdw blurRad="63500" dist="23000" dir="5400000" rotWithShape="0">
              <a:srgbClr val="000000">
                <a:alpha val="34999"/>
              </a:srgbClr>
            </a:outerShdw>
          </a:effectLst>
        </p:spPr>
        <p:txBody>
          <a:bodyPr anchor="ctr" anchorCtr="1">
            <a:prstTxWarp prst="textNoShape">
              <a:avLst/>
            </a:prstTxWarp>
          </a:bodyPr>
          <a:lstStyle/>
          <a:p>
            <a:pPr algn="ctr"/>
            <a:r>
              <a:rPr lang="de-DE" b="1">
                <a:solidFill>
                  <a:schemeClr val="tx2"/>
                </a:solidFill>
                <a:ea typeface="MS PGothic" pitchFamily="34" charset="-128"/>
                <a:cs typeface="MS PGothic" pitchFamily="34" charset="-128"/>
              </a:rPr>
              <a:t>High Risk</a:t>
            </a:r>
            <a:endParaRPr lang="en-US" b="1">
              <a:solidFill>
                <a:schemeClr val="tx2"/>
              </a:solidFill>
              <a:ea typeface="MS PGothic" pitchFamily="34" charset="-128"/>
              <a:cs typeface="MS PGothic" pitchFamily="34" charset="-128"/>
            </a:endParaRPr>
          </a:p>
        </p:txBody>
      </p:sp>
      <p:grpSp>
        <p:nvGrpSpPr>
          <p:cNvPr id="6" name="Group 38"/>
          <p:cNvGrpSpPr>
            <a:grpSpLocks/>
          </p:cNvGrpSpPr>
          <p:nvPr/>
        </p:nvGrpSpPr>
        <p:grpSpPr bwMode="auto">
          <a:xfrm>
            <a:off x="381000" y="3260725"/>
            <a:ext cx="3937000" cy="1585913"/>
            <a:chOff x="380216" y="3260391"/>
            <a:chExt cx="3937000" cy="1585912"/>
          </a:xfrm>
        </p:grpSpPr>
        <p:cxnSp>
          <p:nvCxnSpPr>
            <p:cNvPr id="18448" name="Shape 112"/>
            <p:cNvCxnSpPr>
              <a:cxnSpLocks noChangeShapeType="1"/>
            </p:cNvCxnSpPr>
            <p:nvPr/>
          </p:nvCxnSpPr>
          <p:spPr bwMode="auto">
            <a:xfrm>
              <a:off x="3172628" y="3471526"/>
              <a:ext cx="247650" cy="450850"/>
            </a:xfrm>
            <a:prstGeom prst="bentConnector2">
              <a:avLst/>
            </a:prstGeom>
            <a:noFill/>
            <a:ln w="28575">
              <a:solidFill>
                <a:schemeClr val="tx1"/>
              </a:solidFill>
              <a:miter lim="800000"/>
              <a:headEnd/>
              <a:tailEnd type="triangle" w="med" len="med"/>
            </a:ln>
          </p:spPr>
        </p:cxnSp>
        <p:sp>
          <p:nvSpPr>
            <p:cNvPr id="13" name="Rounded Rectangle 28"/>
            <p:cNvSpPr>
              <a:spLocks noChangeArrowheads="1"/>
            </p:cNvSpPr>
            <p:nvPr/>
          </p:nvSpPr>
          <p:spPr bwMode="auto">
            <a:xfrm>
              <a:off x="1675616" y="3260391"/>
              <a:ext cx="1497012" cy="536575"/>
            </a:xfrm>
            <a:prstGeom prst="roundRect">
              <a:avLst>
                <a:gd name="adj" fmla="val 11111"/>
              </a:avLst>
            </a:prstGeom>
            <a:gradFill rotWithShape="1">
              <a:gsLst>
                <a:gs pos="0">
                  <a:srgbClr val="961D16"/>
                </a:gs>
                <a:gs pos="100000">
                  <a:srgbClr val="C8271D"/>
                </a:gs>
              </a:gsLst>
              <a:lin ang="16200000"/>
            </a:gradFill>
            <a:ln w="9525">
              <a:no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100" b="1">
                  <a:ea typeface="MS PGothic" pitchFamily="34" charset="-128"/>
                  <a:cs typeface="MS PGothic" pitchFamily="34" charset="-128"/>
                </a:rPr>
                <a:t>ASSESSMENT: </a:t>
              </a:r>
              <a:r>
                <a:rPr lang="de-DE" sz="1200" b="1">
                  <a:ea typeface="MS PGothic" pitchFamily="34" charset="-128"/>
                  <a:cs typeface="MS PGothic" pitchFamily="34" charset="-128"/>
                </a:rPr>
                <a:t>Transfemoral Access</a:t>
              </a:r>
              <a:endParaRPr lang="en-US" sz="1200" b="1">
                <a:ea typeface="MS PGothic" pitchFamily="34" charset="-128"/>
                <a:cs typeface="MS PGothic" pitchFamily="34" charset="-128"/>
              </a:endParaRPr>
            </a:p>
          </p:txBody>
        </p:sp>
        <p:cxnSp>
          <p:nvCxnSpPr>
            <p:cNvPr id="18450" name="Shape 112"/>
            <p:cNvCxnSpPr>
              <a:cxnSpLocks noChangeShapeType="1"/>
            </p:cNvCxnSpPr>
            <p:nvPr/>
          </p:nvCxnSpPr>
          <p:spPr bwMode="auto">
            <a:xfrm rot="10800000" flipV="1">
              <a:off x="1381929" y="3471526"/>
              <a:ext cx="280988" cy="457200"/>
            </a:xfrm>
            <a:prstGeom prst="bentConnector2">
              <a:avLst/>
            </a:prstGeom>
            <a:noFill/>
            <a:ln w="28575">
              <a:solidFill>
                <a:schemeClr val="tx1"/>
              </a:solidFill>
              <a:miter lim="800000"/>
              <a:headEnd/>
              <a:tailEnd type="triangle" w="med" len="med"/>
            </a:ln>
          </p:spPr>
        </p:cxnSp>
        <p:cxnSp>
          <p:nvCxnSpPr>
            <p:cNvPr id="18451" name="Straight Arrow Connector 123"/>
            <p:cNvCxnSpPr>
              <a:cxnSpLocks noChangeShapeType="1"/>
            </p:cNvCxnSpPr>
            <p:nvPr/>
          </p:nvCxnSpPr>
          <p:spPr bwMode="auto">
            <a:xfrm rot="16200000" flipH="1">
              <a:off x="3294072" y="4381959"/>
              <a:ext cx="255588" cy="3175"/>
            </a:xfrm>
            <a:prstGeom prst="straightConnector1">
              <a:avLst/>
            </a:prstGeom>
            <a:noFill/>
            <a:ln w="28575">
              <a:solidFill>
                <a:schemeClr val="tx1"/>
              </a:solidFill>
              <a:round/>
              <a:headEnd/>
              <a:tailEnd type="triangle" w="med" len="med"/>
            </a:ln>
          </p:spPr>
        </p:cxnSp>
        <p:sp>
          <p:nvSpPr>
            <p:cNvPr id="35847" name="Text Box 18"/>
            <p:cNvSpPr>
              <a:spLocks noChangeArrowheads="1"/>
            </p:cNvSpPr>
            <p:nvPr/>
          </p:nvSpPr>
          <p:spPr bwMode="auto">
            <a:xfrm>
              <a:off x="2490003" y="3945238"/>
              <a:ext cx="1711325" cy="306467"/>
            </a:xfrm>
            <a:prstGeom prst="roundRect">
              <a:avLst>
                <a:gd name="adj" fmla="val 16667"/>
              </a:avLst>
            </a:prstGeom>
            <a:gradFill rotWithShape="1">
              <a:gsLst>
                <a:gs pos="0">
                  <a:srgbClr val="AAA04E"/>
                </a:gs>
                <a:gs pos="100000">
                  <a:srgbClr val="CEC793"/>
                </a:gs>
              </a:gsLst>
              <a:lin ang="16200000"/>
            </a:gradFill>
            <a:ln w="9525">
              <a:solidFill>
                <a:srgbClr val="A89E4A"/>
              </a:solidFill>
              <a:round/>
              <a:headEnd/>
              <a:tailEnd/>
            </a:ln>
            <a:effectLst>
              <a:outerShdw blurRad="63500" dist="23000" dir="5400000" rotWithShape="0">
                <a:srgbClr val="000000">
                  <a:alpha val="34999"/>
                </a:srgbClr>
              </a:outerShdw>
            </a:effectLst>
          </p:spPr>
          <p:txBody>
            <a:bodyPr>
              <a:prstTxWarp prst="textNoShape">
                <a:avLst/>
              </a:prstTxWarp>
              <a:spAutoFit/>
            </a:bodyPr>
            <a:lstStyle/>
            <a:p>
              <a:pPr algn="ctr"/>
              <a:r>
                <a:rPr lang="en-US" sz="1200" b="1">
                  <a:solidFill>
                    <a:schemeClr val="tx2"/>
                  </a:solidFill>
                  <a:ea typeface="MS PGothic" pitchFamily="34" charset="-128"/>
                  <a:cs typeface="MS PGothic" pitchFamily="34" charset="-128"/>
                </a:rPr>
                <a:t>Transapical (TA)</a:t>
              </a:r>
            </a:p>
          </p:txBody>
        </p:sp>
        <p:cxnSp>
          <p:nvCxnSpPr>
            <p:cNvPr id="18453" name="Straight Arrow Connector 123"/>
            <p:cNvCxnSpPr>
              <a:cxnSpLocks noChangeShapeType="1"/>
            </p:cNvCxnSpPr>
            <p:nvPr/>
          </p:nvCxnSpPr>
          <p:spPr bwMode="auto">
            <a:xfrm rot="16200000" flipH="1">
              <a:off x="1231909" y="4383547"/>
              <a:ext cx="250825" cy="7938"/>
            </a:xfrm>
            <a:prstGeom prst="straightConnector1">
              <a:avLst/>
            </a:prstGeom>
            <a:noFill/>
            <a:ln w="28575">
              <a:solidFill>
                <a:schemeClr val="tx1"/>
              </a:solidFill>
              <a:round/>
              <a:headEnd/>
              <a:tailEnd type="triangle" w="med" len="med"/>
            </a:ln>
          </p:spPr>
        </p:cxnSp>
        <p:sp>
          <p:nvSpPr>
            <p:cNvPr id="35854" name="Text Box 40"/>
            <p:cNvSpPr>
              <a:spLocks noChangeArrowheads="1"/>
            </p:cNvSpPr>
            <p:nvPr/>
          </p:nvSpPr>
          <p:spPr bwMode="auto">
            <a:xfrm>
              <a:off x="380216" y="3951588"/>
              <a:ext cx="1944687" cy="306467"/>
            </a:xfrm>
            <a:prstGeom prst="roundRect">
              <a:avLst>
                <a:gd name="adj" fmla="val 16667"/>
              </a:avLst>
            </a:prstGeom>
            <a:gradFill rotWithShape="1">
              <a:gsLst>
                <a:gs pos="0">
                  <a:srgbClr val="AAA04E"/>
                </a:gs>
                <a:gs pos="100000">
                  <a:srgbClr val="CEC793"/>
                </a:gs>
              </a:gsLst>
              <a:lin ang="16200000"/>
            </a:gradFill>
            <a:ln w="9525">
              <a:solidFill>
                <a:srgbClr val="A89E4A"/>
              </a:solidFill>
              <a:round/>
              <a:headEnd/>
              <a:tailEnd/>
            </a:ln>
            <a:effectLst>
              <a:outerShdw blurRad="63500" dist="23000" dir="5400000" rotWithShape="0">
                <a:srgbClr val="000000">
                  <a:alpha val="34999"/>
                </a:srgbClr>
              </a:outerShdw>
            </a:effectLst>
          </p:spPr>
          <p:txBody>
            <a:bodyPr>
              <a:prstTxWarp prst="textNoShape">
                <a:avLst/>
              </a:prstTxWarp>
              <a:spAutoFit/>
            </a:bodyPr>
            <a:lstStyle/>
            <a:p>
              <a:pPr algn="ctr"/>
              <a:r>
                <a:rPr lang="en-US" sz="1200" b="1">
                  <a:solidFill>
                    <a:schemeClr val="tx2"/>
                  </a:solidFill>
                  <a:ea typeface="MS PGothic" pitchFamily="34" charset="-128"/>
                  <a:cs typeface="MS PGothic" pitchFamily="34" charset="-128"/>
                </a:rPr>
                <a:t>Transfemoral (TF)</a:t>
              </a:r>
            </a:p>
          </p:txBody>
        </p:sp>
        <p:sp>
          <p:nvSpPr>
            <p:cNvPr id="24" name="Rounded Rectangle 35"/>
            <p:cNvSpPr>
              <a:spLocks noChangeArrowheads="1"/>
            </p:cNvSpPr>
            <p:nvPr/>
          </p:nvSpPr>
          <p:spPr bwMode="auto">
            <a:xfrm>
              <a:off x="2529691" y="4512928"/>
              <a:ext cx="1787525" cy="333375"/>
            </a:xfrm>
            <a:prstGeom prst="roundRect">
              <a:avLst>
                <a:gd name="adj" fmla="val 16667"/>
              </a:avLst>
            </a:prstGeom>
            <a:gradFill rotWithShape="1">
              <a:gsLst>
                <a:gs pos="0">
                  <a:srgbClr val="A3A3A3"/>
                </a:gs>
                <a:gs pos="100000">
                  <a:srgbClr val="D8D8D8"/>
                </a:gs>
              </a:gsLst>
              <a:lin ang="16200000"/>
            </a:gradFill>
            <a:ln w="9525">
              <a:solidFill>
                <a:srgbClr val="9F9F9F"/>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000" b="1">
                  <a:solidFill>
                    <a:schemeClr val="tx2"/>
                  </a:solidFill>
                  <a:ea typeface="MS PGothic" pitchFamily="34" charset="-128"/>
                  <a:cs typeface="MS PGothic" pitchFamily="34" charset="-128"/>
                </a:rPr>
                <a:t>1:1 Randomization</a:t>
              </a:r>
              <a:endParaRPr lang="en-US" sz="1000" b="1">
                <a:solidFill>
                  <a:schemeClr val="tx2"/>
                </a:solidFill>
                <a:ea typeface="MS PGothic" pitchFamily="34" charset="-128"/>
                <a:cs typeface="MS PGothic" pitchFamily="34" charset="-128"/>
              </a:endParaRPr>
            </a:p>
          </p:txBody>
        </p:sp>
        <p:sp>
          <p:nvSpPr>
            <p:cNvPr id="25" name="Rounded Rectangle 34"/>
            <p:cNvSpPr>
              <a:spLocks noChangeArrowheads="1"/>
            </p:cNvSpPr>
            <p:nvPr/>
          </p:nvSpPr>
          <p:spPr bwMode="auto">
            <a:xfrm>
              <a:off x="396091" y="4512928"/>
              <a:ext cx="1930400" cy="333375"/>
            </a:xfrm>
            <a:prstGeom prst="roundRect">
              <a:avLst>
                <a:gd name="adj" fmla="val 16667"/>
              </a:avLst>
            </a:prstGeom>
            <a:gradFill rotWithShape="1">
              <a:gsLst>
                <a:gs pos="0">
                  <a:srgbClr val="A3A3A3"/>
                </a:gs>
                <a:gs pos="100000">
                  <a:srgbClr val="D8D8D8"/>
                </a:gs>
              </a:gsLst>
              <a:lin ang="16200000"/>
            </a:gradFill>
            <a:ln w="9525">
              <a:solidFill>
                <a:srgbClr val="9F9F9F"/>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r>
                <a:rPr lang="de-DE" sz="1000" b="1">
                  <a:solidFill>
                    <a:schemeClr val="tx2"/>
                  </a:solidFill>
                  <a:ea typeface="MS PGothic" pitchFamily="34" charset="-128"/>
                  <a:cs typeface="MS PGothic" pitchFamily="34" charset="-128"/>
                </a:rPr>
                <a:t>1:1 Randomization</a:t>
              </a:r>
              <a:endParaRPr lang="en-US" sz="1000" b="1">
                <a:solidFill>
                  <a:schemeClr val="tx2"/>
                </a:solidFill>
                <a:ea typeface="MS PGothic" pitchFamily="34" charset="-128"/>
                <a:cs typeface="MS PGothic" pitchFamily="34" charset="-128"/>
              </a:endParaRPr>
            </a:p>
          </p:txBody>
        </p:sp>
        <p:sp>
          <p:nvSpPr>
            <p:cNvPr id="64" name="Rectangle 63"/>
            <p:cNvSpPr>
              <a:spLocks noChangeArrowheads="1"/>
            </p:cNvSpPr>
            <p:nvPr/>
          </p:nvSpPr>
          <p:spPr bwMode="auto">
            <a:xfrm>
              <a:off x="1237466" y="3364513"/>
              <a:ext cx="304800" cy="228600"/>
            </a:xfrm>
            <a:prstGeom prst="rect">
              <a:avLst/>
            </a:prstGeom>
            <a:gradFill rotWithShape="1">
              <a:gsLst>
                <a:gs pos="0">
                  <a:srgbClr val="D1DCE4"/>
                </a:gs>
                <a:gs pos="100000">
                  <a:srgbClr val="E2F0F9"/>
                </a:gs>
              </a:gsLst>
              <a:lin ang="16200000"/>
            </a:gradFill>
            <a:ln w="9525">
              <a:solidFill>
                <a:srgbClr val="CED7DD"/>
              </a:solidFill>
              <a:miter lim="800000"/>
              <a:headEnd/>
              <a:tailEnd/>
            </a:ln>
            <a:effectLst>
              <a:outerShdw blurRad="63500" dist="23000" dir="5400000" rotWithShape="0">
                <a:srgbClr val="000000">
                  <a:alpha val="34999"/>
                </a:srgbClr>
              </a:outerShdw>
            </a:effectLst>
          </p:spPr>
          <p:txBody>
            <a:bodyPr lIns="0" rIns="0" anchor="ctr">
              <a:prstTxWarp prst="textNoShape">
                <a:avLst/>
              </a:prstTxWarp>
            </a:bodyPr>
            <a:lstStyle/>
            <a:p>
              <a:pPr algn="ctr"/>
              <a:r>
                <a:rPr lang="en-US" sz="1000" b="1">
                  <a:solidFill>
                    <a:srgbClr val="000000"/>
                  </a:solidFill>
                  <a:ea typeface="MS PGothic" pitchFamily="34" charset="-128"/>
                  <a:cs typeface="MS PGothic" pitchFamily="34" charset="-128"/>
                </a:rPr>
                <a:t>Yes</a:t>
              </a:r>
            </a:p>
          </p:txBody>
        </p:sp>
        <p:sp>
          <p:nvSpPr>
            <p:cNvPr id="68" name="Rectangle 67"/>
            <p:cNvSpPr>
              <a:spLocks noChangeArrowheads="1"/>
            </p:cNvSpPr>
            <p:nvPr/>
          </p:nvSpPr>
          <p:spPr bwMode="auto">
            <a:xfrm>
              <a:off x="3275816" y="3364513"/>
              <a:ext cx="304800" cy="228600"/>
            </a:xfrm>
            <a:prstGeom prst="rect">
              <a:avLst/>
            </a:prstGeom>
            <a:gradFill rotWithShape="1">
              <a:gsLst>
                <a:gs pos="0">
                  <a:srgbClr val="D1DCE4"/>
                </a:gs>
                <a:gs pos="100000">
                  <a:srgbClr val="E2F0F9"/>
                </a:gs>
              </a:gsLst>
              <a:lin ang="16200000"/>
            </a:gradFill>
            <a:ln w="9525">
              <a:solidFill>
                <a:srgbClr val="CED7DD"/>
              </a:solidFill>
              <a:miter lim="800000"/>
              <a:headEnd/>
              <a:tailEnd/>
            </a:ln>
            <a:effectLst>
              <a:outerShdw blurRad="63500" dist="23000" dir="5400000" rotWithShape="0">
                <a:srgbClr val="000000">
                  <a:alpha val="34999"/>
                </a:srgbClr>
              </a:outerShdw>
            </a:effectLst>
          </p:spPr>
          <p:txBody>
            <a:bodyPr lIns="0" rIns="0" anchor="ctr">
              <a:prstTxWarp prst="textNoShape">
                <a:avLst/>
              </a:prstTxWarp>
            </a:bodyPr>
            <a:lstStyle/>
            <a:p>
              <a:pPr algn="ctr"/>
              <a:r>
                <a:rPr lang="en-US" sz="1000" b="1">
                  <a:solidFill>
                    <a:srgbClr val="000000"/>
                  </a:solidFill>
                  <a:ea typeface="MS PGothic" pitchFamily="34" charset="-128"/>
                  <a:cs typeface="MS PGothic" pitchFamily="34" charset="-128"/>
                </a:rPr>
                <a:t>No</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9" presetClass="emph" presetSubtype="0" nodeType="withEffect">
                                  <p:stCondLst>
                                    <p:cond delay="0"/>
                                  </p:stCondLst>
                                  <p:childTnLst>
                                    <p:set>
                                      <p:cBhvr rctx="PPT">
                                        <p:cTn id="9" dur="indefinite"/>
                                        <p:tgtEl>
                                          <p:spTgt spid="2"/>
                                        </p:tgtEl>
                                        <p:attrNameLst>
                                          <p:attrName>style.opacity</p:attrName>
                                        </p:attrNameLst>
                                      </p:cBhvr>
                                      <p:to>
                                        <p:strVal val="0.25"/>
                                      </p:to>
                                    </p:set>
                                    <p:animEffect filter="image" prLst="opacity: 0.25">
                                      <p:cBhvr rctx="IE">
                                        <p:cTn id="10" dur="indefinite"/>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p:cNvSpPr/>
          <p:nvPr/>
        </p:nvSpPr>
        <p:spPr>
          <a:xfrm>
            <a:off x="358775" y="993774"/>
            <a:ext cx="8426450" cy="48244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7410" name="Chart 5"/>
          <p:cNvPicPr>
            <a:picLocks noGrp="1" noChangeArrowheads="1"/>
          </p:cNvPicPr>
          <p:nvPr/>
        </p:nvPicPr>
        <p:blipFill>
          <a:blip r:embed="rId3">
            <a:clrChange>
              <a:clrFrom>
                <a:srgbClr val="66CCFF"/>
              </a:clrFrom>
              <a:clrTo>
                <a:srgbClr val="66CCFF">
                  <a:alpha val="0"/>
                </a:srgbClr>
              </a:clrTo>
            </a:clrChange>
          </a:blip>
          <a:srcRect l="8211" t="38646" b="11780"/>
          <a:stretch>
            <a:fillRect/>
          </a:stretch>
        </p:blipFill>
        <p:spPr bwMode="auto">
          <a:xfrm>
            <a:off x="1887538" y="2624138"/>
            <a:ext cx="6726237" cy="2498725"/>
          </a:xfrm>
          <a:prstGeom prst="rect">
            <a:avLst/>
          </a:prstGeom>
          <a:noFill/>
          <a:ln w="9525">
            <a:noFill/>
            <a:miter lim="800000"/>
            <a:headEnd/>
            <a:tailEnd/>
          </a:ln>
        </p:spPr>
      </p:pic>
      <p:sp>
        <p:nvSpPr>
          <p:cNvPr id="8" name="Rectangle 7"/>
          <p:cNvSpPr/>
          <p:nvPr/>
        </p:nvSpPr>
        <p:spPr bwMode="auto">
          <a:xfrm>
            <a:off x="365125" y="993775"/>
            <a:ext cx="8413750" cy="4846638"/>
          </a:xfrm>
          <a:prstGeom prst="rect">
            <a:avLst/>
          </a:prstGeom>
          <a:solidFill>
            <a:srgbClr val="D9D9D9">
              <a:alpha val="0"/>
            </a:srgbClr>
          </a:solidFill>
          <a:ln w="19050" cap="flat" cmpd="sng" algn="ctr">
            <a:solidFill>
              <a:schemeClr val="tx1">
                <a:lumMod val="85000"/>
              </a:schemeClr>
            </a:solidFill>
            <a:prstDash val="solid"/>
            <a:round/>
            <a:headEnd type="none" w="med" len="med"/>
            <a:tailEnd type="none" w="med" len="med"/>
          </a:ln>
          <a:effectLst/>
        </p:spPr>
        <p:txBody>
          <a:bodyPr>
            <a:prstTxWarp prst="textNoShape">
              <a:avLst/>
            </a:prstTxWarp>
          </a:bodyPr>
          <a:lstStyle/>
          <a:p>
            <a:endParaRPr lang="fr-FR">
              <a:ea typeface="ヒラギノ角ゴ Pro W3" charset="-128"/>
              <a:cs typeface="ヒラギノ角ゴ Pro W3" charset="-128"/>
            </a:endParaRPr>
          </a:p>
        </p:txBody>
      </p:sp>
      <p:sp>
        <p:nvSpPr>
          <p:cNvPr id="3" name="Title 2"/>
          <p:cNvSpPr>
            <a:spLocks noGrp="1"/>
          </p:cNvSpPr>
          <p:nvPr>
            <p:ph type="title" idx="4294967295"/>
          </p:nvPr>
        </p:nvSpPr>
        <p:spPr>
          <a:xfrm>
            <a:off x="397687" y="149258"/>
            <a:ext cx="8253412" cy="527050"/>
          </a:xfrm>
          <a:prstGeom prst="rect">
            <a:avLst/>
          </a:prstGeom>
        </p:spPr>
        <p:txBody>
          <a:bodyPr>
            <a:prstTxWarp prst="textNoShape">
              <a:avLst/>
            </a:prstTxWarp>
          </a:bodyPr>
          <a:lstStyle/>
          <a:p>
            <a:r>
              <a:rPr lang="en-US" sz="2400" dirty="0">
                <a:solidFill>
                  <a:srgbClr val="4F81BD"/>
                </a:solidFill>
                <a:effectLst>
                  <a:outerShdw blurRad="38100" dist="38100" dir="2700000" algn="tl">
                    <a:srgbClr val="DDDDDD"/>
                  </a:outerShdw>
                </a:effectLst>
                <a:latin typeface="Arial" charset="0"/>
                <a:cs typeface="Arial" charset="0"/>
              </a:rPr>
              <a:t>Inoperable PARTNER Cohort</a:t>
            </a:r>
            <a:br>
              <a:rPr lang="en-US" sz="2400" dirty="0">
                <a:solidFill>
                  <a:srgbClr val="4F81BD"/>
                </a:solidFill>
                <a:effectLst>
                  <a:outerShdw blurRad="38100" dist="38100" dir="2700000" algn="tl">
                    <a:srgbClr val="DDDDDD"/>
                  </a:outerShdw>
                </a:effectLst>
                <a:latin typeface="Arial" charset="0"/>
                <a:cs typeface="Arial" charset="0"/>
              </a:rPr>
            </a:br>
            <a:r>
              <a:rPr lang="en-US" sz="2400" dirty="0">
                <a:solidFill>
                  <a:srgbClr val="4F81BD"/>
                </a:solidFill>
                <a:effectLst>
                  <a:outerShdw blurRad="38100" dist="38100" dir="2700000" algn="tl">
                    <a:srgbClr val="DDDDDD"/>
                  </a:outerShdw>
                </a:effectLst>
                <a:latin typeface="Arial" charset="0"/>
                <a:cs typeface="Arial" charset="0"/>
              </a:rPr>
              <a:t>Primary Endpoint: All-Cause Mortality</a:t>
            </a:r>
          </a:p>
        </p:txBody>
      </p:sp>
      <p:graphicFrame>
        <p:nvGraphicFramePr>
          <p:cNvPr id="7" name="Group 4"/>
          <p:cNvGraphicFramePr>
            <a:graphicFrameLocks noGrp="1"/>
          </p:cNvGraphicFramePr>
          <p:nvPr/>
        </p:nvGraphicFramePr>
        <p:xfrm>
          <a:off x="358775" y="5924550"/>
          <a:ext cx="8426450" cy="735012"/>
        </p:xfrm>
        <a:graphic>
          <a:graphicData uri="http://schemas.openxmlformats.org/drawingml/2006/table">
            <a:tbl>
              <a:tblPr/>
              <a:tblGrid>
                <a:gridCol w="1338263"/>
                <a:gridCol w="1636712"/>
                <a:gridCol w="1609725"/>
                <a:gridCol w="1666875"/>
                <a:gridCol w="1543050"/>
                <a:gridCol w="631825"/>
              </a:tblGrid>
              <a:tr h="152400">
                <a:tc gridSpan="2">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400" b="1" i="0" u="none" strike="noStrike" cap="none" normalizeH="0" baseline="0">
                          <a:ln>
                            <a:noFill/>
                          </a:ln>
                          <a:solidFill>
                            <a:schemeClr val="tx1"/>
                          </a:solidFill>
                          <a:effectLst>
                            <a:outerShdw blurRad="38100" dist="38100" dir="2700000" algn="tl">
                              <a:srgbClr val="000000"/>
                            </a:outerShdw>
                          </a:effectLst>
                          <a:latin typeface="Arial" charset="0"/>
                          <a:ea typeface="Times New Roman" charset="0"/>
                          <a:cs typeface="Times New Roman" charset="0"/>
                        </a:rPr>
                        <a:t>    </a:t>
                      </a:r>
                      <a:r>
                        <a:rPr kumimoji="0" lang="en-US" sz="1200" b="1" i="0" u="none" strike="noStrike" cap="none" normalizeH="0" baseline="0">
                          <a:ln>
                            <a:noFill/>
                          </a:ln>
                          <a:solidFill>
                            <a:schemeClr val="tx1"/>
                          </a:solidFill>
                          <a:effectLst>
                            <a:outerShdw blurRad="38100" dist="38100" dir="2700000" algn="tl">
                              <a:srgbClr val="000000"/>
                            </a:outerShdw>
                          </a:effectLst>
                          <a:latin typeface="Arial" charset="0"/>
                          <a:ea typeface="Times New Roman" charset="0"/>
                          <a:cs typeface="Times New Roman" charset="0"/>
                        </a:rPr>
                        <a:t>Numbers at Risk</a:t>
                      </a:r>
                    </a:p>
                  </a:txBody>
                  <a:tcPr horzOverflow="overflow">
                    <a:lnL w="12700" cap="flat" cmpd="sng" algn="ctr">
                      <a:solidFill>
                        <a:srgbClr val="F2F2F2"/>
                      </a:solidFill>
                      <a:prstDash val="solid"/>
                      <a:round/>
                      <a:headEnd type="none" w="med" len="med"/>
                      <a:tailEnd type="none" w="med" len="med"/>
                    </a:lnL>
                    <a:lnR>
                      <a:noFill/>
                    </a:lnR>
                    <a:lnT w="12700" cap="flat" cmpd="sng" algn="ctr">
                      <a:solidFill>
                        <a:srgbClr val="F2F2F2"/>
                      </a:solidFill>
                      <a:prstDash val="solid"/>
                      <a:round/>
                      <a:headEnd type="none" w="med" len="med"/>
                      <a:tailEnd type="none" w="med" len="med"/>
                    </a:lnT>
                    <a:lnB>
                      <a:noFill/>
                    </a:lnB>
                    <a:lnTlToBr>
                      <a:noFill/>
                    </a:lnTlToBr>
                    <a:lnBlToTr>
                      <a:noFill/>
                    </a:lnBlToTr>
                    <a:solidFill>
                      <a:srgbClr val="14202E">
                        <a:alpha val="50195"/>
                      </a:srgbClr>
                    </a:solidFill>
                  </a:tcPr>
                </a:tc>
                <a:tc hMerge="1">
                  <a:txBody>
                    <a:bodyPr/>
                    <a:lstStyle/>
                    <a:p>
                      <a:endParaRPr lang="fr-FR"/>
                    </a:p>
                  </a:txBody>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endParaRPr kumimoji="0" lang="fr-FR" sz="1200" b="1"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lnL>
                      <a:noFill/>
                    </a:lnL>
                    <a:lnR>
                      <a:noFill/>
                    </a:lnR>
                    <a:lnT w="12700" cap="flat" cmpd="sng" algn="ctr">
                      <a:solidFill>
                        <a:srgbClr val="F2F2F2"/>
                      </a:solidFill>
                      <a:prstDash val="solid"/>
                      <a:round/>
                      <a:headEnd type="none" w="med" len="med"/>
                      <a:tailEnd type="none" w="med" len="med"/>
                    </a:lnT>
                    <a:lnB>
                      <a:noFill/>
                    </a:lnB>
                    <a:lnTlToBr>
                      <a:noFill/>
                    </a:lnTlToBr>
                    <a:lnBlToTr>
                      <a:noFill/>
                    </a:lnBlToTr>
                    <a:solidFill>
                      <a:srgbClr val="14202E">
                        <a:alpha val="50195"/>
                      </a:srgbClr>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endParaRPr kumimoji="0" lang="fr-FR" sz="1200" b="1"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lnL>
                      <a:noFill/>
                    </a:lnL>
                    <a:lnR>
                      <a:noFill/>
                    </a:lnR>
                    <a:lnT w="12700" cap="flat" cmpd="sng" algn="ctr">
                      <a:solidFill>
                        <a:srgbClr val="F2F2F2"/>
                      </a:solidFill>
                      <a:prstDash val="solid"/>
                      <a:round/>
                      <a:headEnd type="none" w="med" len="med"/>
                      <a:tailEnd type="none" w="med" len="med"/>
                    </a:lnT>
                    <a:lnB>
                      <a:noFill/>
                    </a:lnB>
                    <a:lnTlToBr>
                      <a:noFill/>
                    </a:lnTlToBr>
                    <a:lnBlToTr>
                      <a:noFill/>
                    </a:lnBlToTr>
                    <a:solidFill>
                      <a:srgbClr val="14202E">
                        <a:alpha val="50195"/>
                      </a:srgbClr>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endParaRPr kumimoji="0" lang="fr-FR" sz="1200" b="1"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lnL>
                      <a:noFill/>
                    </a:lnL>
                    <a:lnR>
                      <a:noFill/>
                    </a:lnR>
                    <a:lnT w="12700" cap="flat" cmpd="sng" algn="ctr">
                      <a:solidFill>
                        <a:srgbClr val="F2F2F2"/>
                      </a:solidFill>
                      <a:prstDash val="solid"/>
                      <a:round/>
                      <a:headEnd type="none" w="med" len="med"/>
                      <a:tailEnd type="none" w="med" len="med"/>
                    </a:lnT>
                    <a:lnB>
                      <a:noFill/>
                    </a:lnB>
                    <a:lnTlToBr>
                      <a:noFill/>
                    </a:lnTlToBr>
                    <a:lnBlToTr>
                      <a:noFill/>
                    </a:lnBlToTr>
                    <a:solidFill>
                      <a:srgbClr val="14202E">
                        <a:alpha val="50195"/>
                      </a:srgbClr>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endParaRPr kumimoji="0" lang="fr-FR" sz="1200" b="1"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lnL>
                      <a:noFill/>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a:noFill/>
                    </a:lnB>
                    <a:lnTlToBr>
                      <a:noFill/>
                    </a:lnTlToBr>
                    <a:lnBlToTr>
                      <a:noFill/>
                    </a:lnBlToTr>
                    <a:solidFill>
                      <a:srgbClr val="14202E">
                        <a:alpha val="50195"/>
                      </a:srgbClr>
                    </a:solidFill>
                  </a:tcPr>
                </a:tc>
              </a:tr>
              <a:tr h="201613">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FF"/>
                          </a:solidFill>
                          <a:effectLst>
                            <a:outerShdw blurRad="38100" dist="38100" dir="2700000" algn="tl">
                              <a:srgbClr val="000000"/>
                            </a:outerShdw>
                          </a:effectLst>
                          <a:latin typeface="Arial" charset="0"/>
                          <a:ea typeface="Times New Roman" charset="0"/>
                          <a:cs typeface="Times New Roman" charset="0"/>
                        </a:rPr>
                        <a:t>    TAVI</a:t>
                      </a:r>
                    </a:p>
                  </a:txBody>
                  <a:tcPr marT="0" marB="0" horzOverflow="overflow">
                    <a:lnL w="12700" cap="flat" cmpd="sng" algn="ctr">
                      <a:solidFill>
                        <a:srgbClr val="F2F2F2"/>
                      </a:solidFill>
                      <a:prstDash val="solid"/>
                      <a:round/>
                      <a:headEnd type="none" w="med" len="med"/>
                      <a:tailEnd type="none" w="med" len="med"/>
                    </a:lnL>
                    <a:lnR>
                      <a:noFill/>
                    </a:lnR>
                    <a:lnT>
                      <a:noFill/>
                    </a:lnT>
                    <a:lnB>
                      <a:noFill/>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FF"/>
                          </a:solidFill>
                          <a:effectLst>
                            <a:outerShdw blurRad="38100" dist="38100" dir="2700000" algn="tl">
                              <a:srgbClr val="000000"/>
                            </a:outerShdw>
                          </a:effectLst>
                          <a:latin typeface="Arial" charset="0"/>
                          <a:ea typeface="Times New Roman" charset="0"/>
                          <a:cs typeface="Times New Roman" charset="0"/>
                        </a:rPr>
                        <a:t>179</a:t>
                      </a:r>
                    </a:p>
                  </a:txBody>
                  <a:tcPr marT="0" marB="0" anchor="ctr" horzOverflow="overflow">
                    <a:lnL>
                      <a:noFill/>
                    </a:lnL>
                    <a:lnR>
                      <a:noFill/>
                    </a:lnR>
                    <a:lnT>
                      <a:noFill/>
                    </a:lnT>
                    <a:lnB>
                      <a:noFill/>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FF"/>
                          </a:solidFill>
                          <a:effectLst>
                            <a:outerShdw blurRad="38100" dist="38100" dir="2700000" algn="tl">
                              <a:srgbClr val="000000"/>
                            </a:outerShdw>
                          </a:effectLst>
                          <a:latin typeface="Arial" charset="0"/>
                          <a:ea typeface="Times New Roman" charset="0"/>
                          <a:cs typeface="Times New Roman" charset="0"/>
                        </a:rPr>
                        <a:t>138</a:t>
                      </a:r>
                    </a:p>
                  </a:txBody>
                  <a:tcPr marT="0" marB="0" anchor="ctr" horzOverflow="overflow">
                    <a:lnL>
                      <a:noFill/>
                    </a:lnL>
                    <a:lnR>
                      <a:noFill/>
                    </a:lnR>
                    <a:lnT>
                      <a:noFill/>
                    </a:lnT>
                    <a:lnB>
                      <a:noFill/>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FF"/>
                          </a:solidFill>
                          <a:effectLst>
                            <a:outerShdw blurRad="38100" dist="38100" dir="2700000" algn="tl">
                              <a:srgbClr val="000000"/>
                            </a:outerShdw>
                          </a:effectLst>
                          <a:latin typeface="Arial" charset="0"/>
                          <a:ea typeface="Times New Roman" charset="0"/>
                          <a:cs typeface="Times New Roman" charset="0"/>
                        </a:rPr>
                        <a:t>122</a:t>
                      </a:r>
                    </a:p>
                  </a:txBody>
                  <a:tcPr marT="0" marB="0" anchor="ctr" horzOverflow="overflow">
                    <a:lnL>
                      <a:noFill/>
                    </a:lnL>
                    <a:lnR>
                      <a:noFill/>
                    </a:lnR>
                    <a:lnT>
                      <a:noFill/>
                    </a:lnT>
                    <a:lnB>
                      <a:noFill/>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FF"/>
                          </a:solidFill>
                          <a:effectLst>
                            <a:outerShdw blurRad="38100" dist="38100" dir="2700000" algn="tl">
                              <a:srgbClr val="000000"/>
                            </a:outerShdw>
                          </a:effectLst>
                          <a:latin typeface="Arial" charset="0"/>
                          <a:ea typeface="Times New Roman" charset="0"/>
                          <a:cs typeface="Times New Roman" charset="0"/>
                        </a:rPr>
                        <a:t>67</a:t>
                      </a:r>
                    </a:p>
                  </a:txBody>
                  <a:tcPr marT="0" marB="0" anchor="ctr" horzOverflow="overflow">
                    <a:lnL>
                      <a:noFill/>
                    </a:lnL>
                    <a:lnR>
                      <a:noFill/>
                    </a:lnR>
                    <a:lnT>
                      <a:noFill/>
                    </a:lnT>
                    <a:lnB>
                      <a:noFill/>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FF"/>
                          </a:solidFill>
                          <a:effectLst>
                            <a:outerShdw blurRad="38100" dist="38100" dir="2700000" algn="tl">
                              <a:srgbClr val="000000"/>
                            </a:outerShdw>
                          </a:effectLst>
                          <a:latin typeface="Arial" charset="0"/>
                          <a:ea typeface="Times New Roman" charset="0"/>
                          <a:cs typeface="Times New Roman" charset="0"/>
                        </a:rPr>
                        <a:t>26</a:t>
                      </a:r>
                    </a:p>
                  </a:txBody>
                  <a:tcPr marT="0" marB="0" anchor="ctr" horzOverflow="overflow">
                    <a:lnL>
                      <a:noFill/>
                    </a:lnL>
                    <a:lnR w="12700" cap="flat" cmpd="sng" algn="ctr">
                      <a:solidFill>
                        <a:srgbClr val="F2F2F2"/>
                      </a:solidFill>
                      <a:prstDash val="solid"/>
                      <a:round/>
                      <a:headEnd type="none" w="med" len="med"/>
                      <a:tailEnd type="none" w="med" len="med"/>
                    </a:lnR>
                    <a:lnT>
                      <a:noFill/>
                    </a:lnT>
                    <a:lnB>
                      <a:noFill/>
                    </a:lnB>
                    <a:lnTlToBr>
                      <a:noFill/>
                    </a:lnTlToBr>
                    <a:lnBlToTr>
                      <a:noFill/>
                    </a:lnBlToTr>
                    <a:solidFill>
                      <a:srgbClr val="14202E">
                        <a:alpha val="50195"/>
                      </a:srgbClr>
                    </a:solidFill>
                  </a:tcPr>
                </a:tc>
              </a:tr>
              <a:tr h="201613">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00"/>
                          </a:solidFill>
                          <a:effectLst>
                            <a:outerShdw blurRad="38100" dist="38100" dir="2700000" algn="tl">
                              <a:srgbClr val="000000"/>
                            </a:outerShdw>
                          </a:effectLst>
                          <a:latin typeface="Arial" charset="0"/>
                          <a:ea typeface="Times New Roman" charset="0"/>
                          <a:cs typeface="Times New Roman" charset="0"/>
                        </a:rPr>
                        <a:t>    Standard Rx</a:t>
                      </a:r>
                    </a:p>
                  </a:txBody>
                  <a:tcPr marT="0" horzOverflow="overflow">
                    <a:lnL w="12700" cap="flat" cmpd="sng" algn="ctr">
                      <a:solidFill>
                        <a:srgbClr val="F2F2F2"/>
                      </a:solidFill>
                      <a:prstDash val="solid"/>
                      <a:round/>
                      <a:headEnd type="none" w="med" len="med"/>
                      <a:tailEnd type="none" w="med" len="med"/>
                    </a:lnL>
                    <a:lnR>
                      <a:noFill/>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00"/>
                          </a:solidFill>
                          <a:effectLst>
                            <a:outerShdw blurRad="38100" dist="38100" dir="2700000" algn="tl">
                              <a:srgbClr val="000000"/>
                            </a:outerShdw>
                          </a:effectLst>
                          <a:latin typeface="Arial" charset="0"/>
                          <a:ea typeface="Times New Roman" charset="0"/>
                          <a:cs typeface="Times New Roman" charset="0"/>
                        </a:rPr>
                        <a:t>179</a:t>
                      </a:r>
                    </a:p>
                  </a:txBody>
                  <a:tcPr marT="0" anchor="ctr" horzOverflow="overflow">
                    <a:lnL>
                      <a:noFill/>
                    </a:lnL>
                    <a:lnR>
                      <a:noFill/>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00"/>
                          </a:solidFill>
                          <a:effectLst>
                            <a:outerShdw blurRad="38100" dist="38100" dir="2700000" algn="tl">
                              <a:srgbClr val="000000"/>
                            </a:outerShdw>
                          </a:effectLst>
                          <a:latin typeface="Arial" charset="0"/>
                          <a:ea typeface="Times New Roman" charset="0"/>
                          <a:cs typeface="Times New Roman" charset="0"/>
                        </a:rPr>
                        <a:t>121</a:t>
                      </a:r>
                    </a:p>
                  </a:txBody>
                  <a:tcPr marT="0" anchor="ctr" horzOverflow="overflow">
                    <a:lnL>
                      <a:noFill/>
                    </a:lnL>
                    <a:lnR>
                      <a:noFill/>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00"/>
                          </a:solidFill>
                          <a:effectLst>
                            <a:outerShdw blurRad="38100" dist="38100" dir="2700000" algn="tl">
                              <a:srgbClr val="000000"/>
                            </a:outerShdw>
                          </a:effectLst>
                          <a:latin typeface="Arial" charset="0"/>
                          <a:ea typeface="Times New Roman" charset="0"/>
                          <a:cs typeface="Times New Roman" charset="0"/>
                        </a:rPr>
                        <a:t>  83</a:t>
                      </a:r>
                    </a:p>
                  </a:txBody>
                  <a:tcPr marT="0" anchor="ctr" horzOverflow="overflow">
                    <a:lnL>
                      <a:noFill/>
                    </a:lnL>
                    <a:lnR>
                      <a:noFill/>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00"/>
                          </a:solidFill>
                          <a:effectLst>
                            <a:outerShdw blurRad="38100" dist="38100" dir="2700000" algn="tl">
                              <a:srgbClr val="000000"/>
                            </a:outerShdw>
                          </a:effectLst>
                          <a:latin typeface="Arial" charset="0"/>
                          <a:ea typeface="Times New Roman" charset="0"/>
                          <a:cs typeface="Times New Roman" charset="0"/>
                        </a:rPr>
                        <a:t>41</a:t>
                      </a:r>
                    </a:p>
                  </a:txBody>
                  <a:tcPr marT="0" anchor="ctr" horzOverflow="overflow">
                    <a:lnL>
                      <a:noFill/>
                    </a:lnL>
                    <a:lnR>
                      <a:noFill/>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200" b="1" i="0" u="none" strike="noStrike" cap="none" normalizeH="0" baseline="0">
                          <a:ln>
                            <a:noFill/>
                          </a:ln>
                          <a:solidFill>
                            <a:srgbClr val="FFFF00"/>
                          </a:solidFill>
                          <a:effectLst>
                            <a:outerShdw blurRad="38100" dist="38100" dir="2700000" algn="tl">
                              <a:srgbClr val="000000"/>
                            </a:outerShdw>
                          </a:effectLst>
                          <a:latin typeface="Arial" charset="0"/>
                          <a:ea typeface="Times New Roman" charset="0"/>
                          <a:cs typeface="Times New Roman" charset="0"/>
                        </a:rPr>
                        <a:t>12</a:t>
                      </a:r>
                    </a:p>
                  </a:txBody>
                  <a:tcPr marT="0" anchor="ctr" horzOverflow="overflow">
                    <a:lnL>
                      <a:noFill/>
                    </a:lnL>
                    <a:lnR w="12700" cap="flat" cmpd="sng" algn="ctr">
                      <a:solidFill>
                        <a:srgbClr val="F2F2F2"/>
                      </a:solidFill>
                      <a:prstDash val="solid"/>
                      <a:round/>
                      <a:headEnd type="none" w="med" len="med"/>
                      <a:tailEnd type="none" w="med" len="med"/>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r>
            </a:tbl>
          </a:graphicData>
        </a:graphic>
      </p:graphicFrame>
      <p:sp>
        <p:nvSpPr>
          <p:cNvPr id="17435" name="Text Box 41"/>
          <p:cNvSpPr txBox="1">
            <a:spLocks noChangeArrowheads="1"/>
          </p:cNvSpPr>
          <p:nvPr/>
        </p:nvSpPr>
        <p:spPr bwMode="auto">
          <a:xfrm>
            <a:off x="2425700" y="1450975"/>
            <a:ext cx="1676400" cy="307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rgbClr val="FFFF00"/>
                </a:solidFill>
                <a:ea typeface="Arial" charset="0"/>
                <a:cs typeface="Arial" charset="0"/>
              </a:rPr>
              <a:t>Standard Rx</a:t>
            </a:r>
          </a:p>
        </p:txBody>
      </p:sp>
      <p:cxnSp>
        <p:nvCxnSpPr>
          <p:cNvPr id="17436" name="Straight Connector 12"/>
          <p:cNvCxnSpPr>
            <a:cxnSpLocks noChangeShapeType="1"/>
          </p:cNvCxnSpPr>
          <p:nvPr/>
        </p:nvCxnSpPr>
        <p:spPr bwMode="auto">
          <a:xfrm>
            <a:off x="2093913" y="1600200"/>
            <a:ext cx="342900" cy="1588"/>
          </a:xfrm>
          <a:prstGeom prst="line">
            <a:avLst/>
          </a:prstGeom>
          <a:noFill/>
          <a:ln w="38100">
            <a:solidFill>
              <a:srgbClr val="FFFF00"/>
            </a:solidFill>
            <a:round/>
            <a:headEnd/>
            <a:tailEnd/>
          </a:ln>
        </p:spPr>
      </p:cxnSp>
      <p:sp>
        <p:nvSpPr>
          <p:cNvPr id="17437" name="Text Box 42"/>
          <p:cNvSpPr txBox="1">
            <a:spLocks noChangeArrowheads="1"/>
          </p:cNvSpPr>
          <p:nvPr/>
        </p:nvSpPr>
        <p:spPr bwMode="auto">
          <a:xfrm>
            <a:off x="2406650" y="1728788"/>
            <a:ext cx="787400" cy="307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rgbClr val="00B0F0"/>
                </a:solidFill>
                <a:ea typeface="Arial" charset="0"/>
                <a:cs typeface="Arial" charset="0"/>
              </a:rPr>
              <a:t> TAVI</a:t>
            </a:r>
          </a:p>
        </p:txBody>
      </p:sp>
      <p:cxnSp>
        <p:nvCxnSpPr>
          <p:cNvPr id="17438" name="Straight Connector 15"/>
          <p:cNvCxnSpPr>
            <a:cxnSpLocks noChangeShapeType="1"/>
          </p:cNvCxnSpPr>
          <p:nvPr/>
        </p:nvCxnSpPr>
        <p:spPr bwMode="auto">
          <a:xfrm flipV="1">
            <a:off x="2105025" y="1879600"/>
            <a:ext cx="333375" cy="1588"/>
          </a:xfrm>
          <a:prstGeom prst="line">
            <a:avLst/>
          </a:prstGeom>
          <a:noFill/>
          <a:ln w="38100">
            <a:solidFill>
              <a:srgbClr val="00B0F0"/>
            </a:solidFill>
            <a:round/>
            <a:headEnd/>
            <a:tailEnd/>
          </a:ln>
        </p:spPr>
      </p:cxnSp>
      <p:sp>
        <p:nvSpPr>
          <p:cNvPr id="17439" name="TextBox 18"/>
          <p:cNvSpPr txBox="1">
            <a:spLocks noChangeArrowheads="1"/>
          </p:cNvSpPr>
          <p:nvPr/>
        </p:nvSpPr>
        <p:spPr bwMode="auto">
          <a:xfrm rot="-5400000">
            <a:off x="-436562" y="3268663"/>
            <a:ext cx="3181350" cy="368300"/>
          </a:xfrm>
          <a:prstGeom prst="rect">
            <a:avLst/>
          </a:prstGeom>
          <a:noFill/>
          <a:ln w="9525">
            <a:noFill/>
            <a:miter lim="800000"/>
            <a:headEnd/>
            <a:tailEnd/>
          </a:ln>
        </p:spPr>
        <p:txBody>
          <a:bodyPr>
            <a:prstTxWarp prst="textNoShape">
              <a:avLst/>
            </a:prstTxWarp>
            <a:spAutoFit/>
          </a:bodyPr>
          <a:lstStyle/>
          <a:p>
            <a:pPr algn="ctr"/>
            <a:r>
              <a:rPr lang="en-US">
                <a:solidFill>
                  <a:srgbClr val="F9DA55"/>
                </a:solidFill>
              </a:rPr>
              <a:t>All-cause mortality (%)</a:t>
            </a:r>
          </a:p>
        </p:txBody>
      </p:sp>
      <p:sp>
        <p:nvSpPr>
          <p:cNvPr id="17440" name="TextBox 19"/>
          <p:cNvSpPr txBox="1">
            <a:spLocks noChangeArrowheads="1"/>
          </p:cNvSpPr>
          <p:nvPr/>
        </p:nvSpPr>
        <p:spPr bwMode="auto">
          <a:xfrm>
            <a:off x="4135438" y="5448300"/>
            <a:ext cx="2047875" cy="369888"/>
          </a:xfrm>
          <a:prstGeom prst="rect">
            <a:avLst/>
          </a:prstGeom>
          <a:noFill/>
          <a:ln w="9525">
            <a:noFill/>
            <a:miter lim="800000"/>
            <a:headEnd/>
            <a:tailEnd/>
          </a:ln>
        </p:spPr>
        <p:txBody>
          <a:bodyPr>
            <a:prstTxWarp prst="textNoShape">
              <a:avLst/>
            </a:prstTxWarp>
            <a:spAutoFit/>
          </a:bodyPr>
          <a:lstStyle/>
          <a:p>
            <a:pPr algn="ctr"/>
            <a:r>
              <a:rPr lang="en-US">
                <a:solidFill>
                  <a:srgbClr val="F9DA55"/>
                </a:solidFill>
              </a:rPr>
              <a:t>Months</a:t>
            </a:r>
          </a:p>
        </p:txBody>
      </p:sp>
      <p:pic>
        <p:nvPicPr>
          <p:cNvPr id="17441" name="Picture 2" descr="grid"/>
          <p:cNvPicPr>
            <a:picLocks noChangeAspect="1" noChangeArrowheads="1"/>
          </p:cNvPicPr>
          <p:nvPr/>
        </p:nvPicPr>
        <p:blipFill>
          <a:blip r:embed="rId4"/>
          <a:srcRect/>
          <a:stretch>
            <a:fillRect/>
          </a:stretch>
        </p:blipFill>
        <p:spPr bwMode="auto">
          <a:xfrm>
            <a:off x="1346200" y="1279525"/>
            <a:ext cx="7296150" cy="4230688"/>
          </a:xfrm>
          <a:prstGeom prst="rect">
            <a:avLst/>
          </a:prstGeom>
          <a:noFill/>
          <a:ln w="9525">
            <a:solidFill>
              <a:schemeClr val="bg1">
                <a:lumMod val="85000"/>
              </a:schemeClr>
            </a:solidFill>
            <a:miter lim="800000"/>
            <a:headEnd/>
            <a:tailEnd/>
          </a:ln>
        </p:spPr>
      </p:pic>
      <p:sp>
        <p:nvSpPr>
          <p:cNvPr id="17443" name="Text Box 43"/>
          <p:cNvSpPr txBox="1">
            <a:spLocks noChangeArrowheads="1"/>
          </p:cNvSpPr>
          <p:nvPr/>
        </p:nvSpPr>
        <p:spPr bwMode="auto">
          <a:xfrm>
            <a:off x="1797050" y="2574925"/>
            <a:ext cx="2805113" cy="708025"/>
          </a:xfrm>
          <a:prstGeom prst="rect">
            <a:avLst/>
          </a:prstGeom>
          <a:noFill/>
          <a:ln w="9525">
            <a:noFill/>
            <a:miter lim="800000"/>
            <a:headEnd/>
            <a:tailEnd/>
          </a:ln>
        </p:spPr>
        <p:txBody>
          <a:bodyPr>
            <a:prstTxWarp prst="textNoShape">
              <a:avLst/>
            </a:prstTxWarp>
            <a:spAutoFit/>
          </a:bodyPr>
          <a:lstStyle/>
          <a:p>
            <a:pPr marL="0" lvl="1" algn="ctr"/>
            <a:r>
              <a:rPr lang="en-US" sz="2000">
                <a:solidFill>
                  <a:srgbClr val="FFFFFF"/>
                </a:solidFill>
                <a:ea typeface="Arial" charset="0"/>
                <a:cs typeface="Arial" charset="0"/>
              </a:rPr>
              <a:t>∆ at 1 yr = 20.0%</a:t>
            </a:r>
            <a:br>
              <a:rPr lang="en-US" sz="2000">
                <a:solidFill>
                  <a:srgbClr val="FFFFFF"/>
                </a:solidFill>
                <a:ea typeface="Arial" charset="0"/>
                <a:cs typeface="Arial" charset="0"/>
              </a:rPr>
            </a:br>
            <a:r>
              <a:rPr lang="en-US" sz="2000">
                <a:solidFill>
                  <a:srgbClr val="FDE25E"/>
                </a:solidFill>
                <a:ea typeface="Arial" charset="0"/>
                <a:cs typeface="Arial" charset="0"/>
              </a:rPr>
              <a:t>NNT = 5.0 pts</a:t>
            </a:r>
          </a:p>
        </p:txBody>
      </p:sp>
      <p:sp>
        <p:nvSpPr>
          <p:cNvPr id="17444" name="TextBox 26"/>
          <p:cNvSpPr txBox="1">
            <a:spLocks noChangeArrowheads="1"/>
          </p:cNvSpPr>
          <p:nvPr/>
        </p:nvSpPr>
        <p:spPr bwMode="auto">
          <a:xfrm>
            <a:off x="4673600" y="2744788"/>
            <a:ext cx="911225" cy="400050"/>
          </a:xfrm>
          <a:prstGeom prst="rect">
            <a:avLst/>
          </a:prstGeom>
          <a:noFill/>
          <a:ln w="9525">
            <a:noFill/>
            <a:miter lim="800000"/>
            <a:headEnd/>
            <a:tailEnd/>
          </a:ln>
        </p:spPr>
        <p:txBody>
          <a:bodyPr wrap="none">
            <a:prstTxWarp prst="textNoShape">
              <a:avLst/>
            </a:prstTxWarp>
            <a:spAutoFit/>
          </a:bodyPr>
          <a:lstStyle/>
          <a:p>
            <a:r>
              <a:rPr lang="en-US" sz="2000">
                <a:solidFill>
                  <a:srgbClr val="FFFF00"/>
                </a:solidFill>
              </a:rPr>
              <a:t>50.7%</a:t>
            </a:r>
          </a:p>
        </p:txBody>
      </p:sp>
      <p:sp>
        <p:nvSpPr>
          <p:cNvPr id="17445" name="TextBox 27"/>
          <p:cNvSpPr txBox="1">
            <a:spLocks noChangeArrowheads="1"/>
          </p:cNvSpPr>
          <p:nvPr/>
        </p:nvSpPr>
        <p:spPr bwMode="auto">
          <a:xfrm>
            <a:off x="4705350" y="4125913"/>
            <a:ext cx="911225" cy="400050"/>
          </a:xfrm>
          <a:prstGeom prst="rect">
            <a:avLst/>
          </a:prstGeom>
          <a:noFill/>
          <a:ln w="9525">
            <a:noFill/>
            <a:miter lim="800000"/>
            <a:headEnd/>
            <a:tailEnd/>
          </a:ln>
        </p:spPr>
        <p:txBody>
          <a:bodyPr wrap="none">
            <a:prstTxWarp prst="textNoShape">
              <a:avLst/>
            </a:prstTxWarp>
            <a:spAutoFit/>
          </a:bodyPr>
          <a:lstStyle/>
          <a:p>
            <a:r>
              <a:rPr lang="en-US" sz="2000">
                <a:solidFill>
                  <a:srgbClr val="75DBFF"/>
                </a:solidFill>
              </a:rPr>
              <a:t>30.7%</a:t>
            </a:r>
          </a:p>
        </p:txBody>
      </p:sp>
      <p:sp>
        <p:nvSpPr>
          <p:cNvPr id="17446" name="Text Box 43"/>
          <p:cNvSpPr txBox="1">
            <a:spLocks noChangeArrowheads="1"/>
          </p:cNvSpPr>
          <p:nvPr/>
        </p:nvSpPr>
        <p:spPr bwMode="auto">
          <a:xfrm>
            <a:off x="4232275" y="1300163"/>
            <a:ext cx="2805113" cy="1016000"/>
          </a:xfrm>
          <a:prstGeom prst="rect">
            <a:avLst/>
          </a:prstGeom>
          <a:noFill/>
          <a:ln w="9525">
            <a:noFill/>
            <a:miter lim="800000"/>
            <a:headEnd/>
            <a:tailEnd/>
          </a:ln>
        </p:spPr>
        <p:txBody>
          <a:bodyPr>
            <a:prstTxWarp prst="textNoShape">
              <a:avLst/>
            </a:prstTxWarp>
            <a:spAutoFit/>
          </a:bodyPr>
          <a:lstStyle/>
          <a:p>
            <a:pPr marL="0" lvl="1" algn="ctr"/>
            <a:r>
              <a:rPr lang="en-US" sz="2000">
                <a:ea typeface="Arial" charset="0"/>
                <a:cs typeface="Arial" charset="0"/>
              </a:rPr>
              <a:t>HR [95% CI] =</a:t>
            </a:r>
            <a:br>
              <a:rPr lang="en-US" sz="2000">
                <a:ea typeface="Arial" charset="0"/>
                <a:cs typeface="Arial" charset="0"/>
              </a:rPr>
            </a:br>
            <a:r>
              <a:rPr lang="en-US" sz="2000">
                <a:ea typeface="Arial" charset="0"/>
                <a:cs typeface="Arial" charset="0"/>
              </a:rPr>
              <a:t>0.54 [0.38, 0.78]</a:t>
            </a:r>
          </a:p>
          <a:p>
            <a:pPr marL="0" lvl="1" algn="ctr"/>
            <a:r>
              <a:rPr lang="en-US" sz="2000">
                <a:solidFill>
                  <a:srgbClr val="F9DA55"/>
                </a:solidFill>
                <a:ea typeface="Arial" charset="0"/>
                <a:cs typeface="Arial" charset="0"/>
              </a:rPr>
              <a:t>P (log rank) &lt; 0.0001</a:t>
            </a:r>
          </a:p>
        </p:txBody>
      </p:sp>
      <p:sp>
        <p:nvSpPr>
          <p:cNvPr id="17447" name="TextBox 18"/>
          <p:cNvSpPr txBox="1">
            <a:spLocks noChangeArrowheads="1"/>
          </p:cNvSpPr>
          <p:nvPr/>
        </p:nvSpPr>
        <p:spPr bwMode="auto">
          <a:xfrm>
            <a:off x="484188" y="5511800"/>
            <a:ext cx="3098800" cy="276225"/>
          </a:xfrm>
          <a:prstGeom prst="rect">
            <a:avLst/>
          </a:prstGeom>
          <a:noFill/>
          <a:ln w="9525">
            <a:noFill/>
            <a:miter lim="800000"/>
            <a:headEnd/>
            <a:tailEnd/>
          </a:ln>
        </p:spPr>
        <p:txBody>
          <a:bodyPr>
            <a:prstTxWarp prst="textNoShape">
              <a:avLst/>
            </a:prstTxWarp>
            <a:spAutoFit/>
          </a:bodyPr>
          <a:lstStyle/>
          <a:p>
            <a:r>
              <a:rPr lang="en-US" sz="1200" i="1"/>
              <a:t>Leon et al, NEJM 2010; 363:1597-1607</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ectangle 34"/>
          <p:cNvSpPr/>
          <p:nvPr/>
        </p:nvSpPr>
        <p:spPr>
          <a:xfrm>
            <a:off x="484188" y="1123950"/>
            <a:ext cx="8207375" cy="4341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986" name="AutoShape 6"/>
          <p:cNvSpPr>
            <a:spLocks noChangeAspect="1" noChangeArrowheads="1" noTextEdit="1"/>
          </p:cNvSpPr>
          <p:nvPr/>
        </p:nvSpPr>
        <p:spPr bwMode="auto">
          <a:xfrm>
            <a:off x="452438" y="1398588"/>
            <a:ext cx="8239125" cy="4067175"/>
          </a:xfrm>
          <a:prstGeom prst="rect">
            <a:avLst/>
          </a:prstGeom>
          <a:noFill/>
          <a:ln w="9525">
            <a:noFill/>
            <a:miter lim="800000"/>
            <a:headEnd/>
            <a:tailEnd/>
          </a:ln>
        </p:spPr>
        <p:txBody>
          <a:bodyPr>
            <a:prstTxWarp prst="textNoShape">
              <a:avLst/>
            </a:prstTxWarp>
          </a:bodyPr>
          <a:lstStyle/>
          <a:p>
            <a:endParaRPr lang="fr-FR"/>
          </a:p>
        </p:txBody>
      </p:sp>
      <p:sp>
        <p:nvSpPr>
          <p:cNvPr id="41987" name="Rectangle 8"/>
          <p:cNvSpPr>
            <a:spLocks noChangeArrowheads="1"/>
          </p:cNvSpPr>
          <p:nvPr/>
        </p:nvSpPr>
        <p:spPr bwMode="auto">
          <a:xfrm>
            <a:off x="1476375" y="1636713"/>
            <a:ext cx="9525" cy="3248025"/>
          </a:xfrm>
          <a:prstGeom prst="rect">
            <a:avLst/>
          </a:prstGeom>
          <a:solidFill>
            <a:srgbClr val="F9F9F9"/>
          </a:solidFill>
          <a:ln w="6">
            <a:solidFill>
              <a:srgbClr val="F9F9F9"/>
            </a:solidFill>
            <a:bevel/>
            <a:headEnd/>
            <a:tailEnd/>
          </a:ln>
        </p:spPr>
        <p:txBody>
          <a:bodyPr>
            <a:prstTxWarp prst="textNoShape">
              <a:avLst/>
            </a:prstTxWarp>
          </a:bodyPr>
          <a:lstStyle/>
          <a:p>
            <a:endParaRPr lang="fr-FR"/>
          </a:p>
        </p:txBody>
      </p:sp>
      <p:sp>
        <p:nvSpPr>
          <p:cNvPr id="41988" name="Freeform 9"/>
          <p:cNvSpPr>
            <a:spLocks noEditPoints="1"/>
          </p:cNvSpPr>
          <p:nvPr/>
        </p:nvSpPr>
        <p:spPr bwMode="auto">
          <a:xfrm>
            <a:off x="1414463" y="1631950"/>
            <a:ext cx="66675" cy="3257550"/>
          </a:xfrm>
          <a:custGeom>
            <a:avLst/>
            <a:gdLst>
              <a:gd name="T0" fmla="*/ 0 w 42"/>
              <a:gd name="T1" fmla="*/ 2046 h 2052"/>
              <a:gd name="T2" fmla="*/ 42 w 42"/>
              <a:gd name="T3" fmla="*/ 2046 h 2052"/>
              <a:gd name="T4" fmla="*/ 42 w 42"/>
              <a:gd name="T5" fmla="*/ 2052 h 2052"/>
              <a:gd name="T6" fmla="*/ 0 w 42"/>
              <a:gd name="T7" fmla="*/ 2052 h 2052"/>
              <a:gd name="T8" fmla="*/ 0 w 42"/>
              <a:gd name="T9" fmla="*/ 2046 h 2052"/>
              <a:gd name="T10" fmla="*/ 0 w 42"/>
              <a:gd name="T11" fmla="*/ 1638 h 2052"/>
              <a:gd name="T12" fmla="*/ 42 w 42"/>
              <a:gd name="T13" fmla="*/ 1638 h 2052"/>
              <a:gd name="T14" fmla="*/ 42 w 42"/>
              <a:gd name="T15" fmla="*/ 1644 h 2052"/>
              <a:gd name="T16" fmla="*/ 0 w 42"/>
              <a:gd name="T17" fmla="*/ 1644 h 2052"/>
              <a:gd name="T18" fmla="*/ 0 w 42"/>
              <a:gd name="T19" fmla="*/ 1638 h 2052"/>
              <a:gd name="T20" fmla="*/ 0 w 42"/>
              <a:gd name="T21" fmla="*/ 1230 h 2052"/>
              <a:gd name="T22" fmla="*/ 42 w 42"/>
              <a:gd name="T23" fmla="*/ 1230 h 2052"/>
              <a:gd name="T24" fmla="*/ 42 w 42"/>
              <a:gd name="T25" fmla="*/ 1236 h 2052"/>
              <a:gd name="T26" fmla="*/ 0 w 42"/>
              <a:gd name="T27" fmla="*/ 1236 h 2052"/>
              <a:gd name="T28" fmla="*/ 0 w 42"/>
              <a:gd name="T29" fmla="*/ 1230 h 2052"/>
              <a:gd name="T30" fmla="*/ 0 w 42"/>
              <a:gd name="T31" fmla="*/ 816 h 2052"/>
              <a:gd name="T32" fmla="*/ 42 w 42"/>
              <a:gd name="T33" fmla="*/ 816 h 2052"/>
              <a:gd name="T34" fmla="*/ 42 w 42"/>
              <a:gd name="T35" fmla="*/ 822 h 2052"/>
              <a:gd name="T36" fmla="*/ 0 w 42"/>
              <a:gd name="T37" fmla="*/ 822 h 2052"/>
              <a:gd name="T38" fmla="*/ 0 w 42"/>
              <a:gd name="T39" fmla="*/ 816 h 2052"/>
              <a:gd name="T40" fmla="*/ 0 w 42"/>
              <a:gd name="T41" fmla="*/ 408 h 2052"/>
              <a:gd name="T42" fmla="*/ 42 w 42"/>
              <a:gd name="T43" fmla="*/ 408 h 2052"/>
              <a:gd name="T44" fmla="*/ 42 w 42"/>
              <a:gd name="T45" fmla="*/ 414 h 2052"/>
              <a:gd name="T46" fmla="*/ 0 w 42"/>
              <a:gd name="T47" fmla="*/ 414 h 2052"/>
              <a:gd name="T48" fmla="*/ 0 w 42"/>
              <a:gd name="T49" fmla="*/ 408 h 2052"/>
              <a:gd name="T50" fmla="*/ 0 w 42"/>
              <a:gd name="T51" fmla="*/ 0 h 2052"/>
              <a:gd name="T52" fmla="*/ 42 w 42"/>
              <a:gd name="T53" fmla="*/ 0 h 2052"/>
              <a:gd name="T54" fmla="*/ 42 w 42"/>
              <a:gd name="T55" fmla="*/ 6 h 2052"/>
              <a:gd name="T56" fmla="*/ 0 w 42"/>
              <a:gd name="T57" fmla="*/ 6 h 2052"/>
              <a:gd name="T58" fmla="*/ 0 w 42"/>
              <a:gd name="T59" fmla="*/ 0 h 20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2052"/>
              <a:gd name="T92" fmla="*/ 42 w 42"/>
              <a:gd name="T93" fmla="*/ 2052 h 20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2052">
                <a:moveTo>
                  <a:pt x="0" y="2046"/>
                </a:moveTo>
                <a:lnTo>
                  <a:pt x="42" y="2046"/>
                </a:lnTo>
                <a:lnTo>
                  <a:pt x="42" y="2052"/>
                </a:lnTo>
                <a:lnTo>
                  <a:pt x="0" y="2052"/>
                </a:lnTo>
                <a:lnTo>
                  <a:pt x="0" y="2046"/>
                </a:lnTo>
                <a:close/>
                <a:moveTo>
                  <a:pt x="0" y="1638"/>
                </a:moveTo>
                <a:lnTo>
                  <a:pt x="42" y="1638"/>
                </a:lnTo>
                <a:lnTo>
                  <a:pt x="42" y="1644"/>
                </a:lnTo>
                <a:lnTo>
                  <a:pt x="0" y="1644"/>
                </a:lnTo>
                <a:lnTo>
                  <a:pt x="0" y="1638"/>
                </a:lnTo>
                <a:close/>
                <a:moveTo>
                  <a:pt x="0" y="1230"/>
                </a:moveTo>
                <a:lnTo>
                  <a:pt x="42" y="1230"/>
                </a:lnTo>
                <a:lnTo>
                  <a:pt x="42" y="1236"/>
                </a:lnTo>
                <a:lnTo>
                  <a:pt x="0" y="1236"/>
                </a:lnTo>
                <a:lnTo>
                  <a:pt x="0" y="1230"/>
                </a:lnTo>
                <a:close/>
                <a:moveTo>
                  <a:pt x="0" y="816"/>
                </a:moveTo>
                <a:lnTo>
                  <a:pt x="42" y="816"/>
                </a:lnTo>
                <a:lnTo>
                  <a:pt x="42" y="822"/>
                </a:lnTo>
                <a:lnTo>
                  <a:pt x="0" y="822"/>
                </a:lnTo>
                <a:lnTo>
                  <a:pt x="0" y="816"/>
                </a:lnTo>
                <a:close/>
                <a:moveTo>
                  <a:pt x="0" y="408"/>
                </a:moveTo>
                <a:lnTo>
                  <a:pt x="42" y="408"/>
                </a:lnTo>
                <a:lnTo>
                  <a:pt x="42" y="414"/>
                </a:lnTo>
                <a:lnTo>
                  <a:pt x="0" y="414"/>
                </a:lnTo>
                <a:lnTo>
                  <a:pt x="0" y="408"/>
                </a:lnTo>
                <a:close/>
                <a:moveTo>
                  <a:pt x="0" y="0"/>
                </a:moveTo>
                <a:lnTo>
                  <a:pt x="42" y="0"/>
                </a:lnTo>
                <a:lnTo>
                  <a:pt x="42" y="6"/>
                </a:lnTo>
                <a:lnTo>
                  <a:pt x="0" y="6"/>
                </a:lnTo>
                <a:lnTo>
                  <a:pt x="0" y="0"/>
                </a:lnTo>
                <a:close/>
              </a:path>
            </a:pathLst>
          </a:custGeom>
          <a:solidFill>
            <a:srgbClr val="F9F9F9"/>
          </a:solidFill>
          <a:ln w="6" cap="flat">
            <a:solidFill>
              <a:srgbClr val="F9F9F9"/>
            </a:solidFill>
            <a:prstDash val="solid"/>
            <a:bevel/>
            <a:headEnd/>
            <a:tailEnd/>
          </a:ln>
        </p:spPr>
        <p:txBody>
          <a:bodyPr>
            <a:prstTxWarp prst="textNoShape">
              <a:avLst/>
            </a:prstTxWarp>
          </a:bodyPr>
          <a:lstStyle/>
          <a:p>
            <a:endParaRPr lang="fr-FR"/>
          </a:p>
        </p:txBody>
      </p:sp>
      <p:sp>
        <p:nvSpPr>
          <p:cNvPr id="41989" name="Rectangle 10"/>
          <p:cNvSpPr>
            <a:spLocks noChangeArrowheads="1"/>
          </p:cNvSpPr>
          <p:nvPr/>
        </p:nvSpPr>
        <p:spPr bwMode="auto">
          <a:xfrm>
            <a:off x="1481138" y="4879975"/>
            <a:ext cx="6381750" cy="9525"/>
          </a:xfrm>
          <a:prstGeom prst="rect">
            <a:avLst/>
          </a:prstGeom>
          <a:solidFill>
            <a:srgbClr val="F9F9F9"/>
          </a:solidFill>
          <a:ln w="6">
            <a:solidFill>
              <a:srgbClr val="F9F9F9"/>
            </a:solidFill>
            <a:bevel/>
            <a:headEnd/>
            <a:tailEnd/>
          </a:ln>
        </p:spPr>
        <p:txBody>
          <a:bodyPr>
            <a:prstTxWarp prst="textNoShape">
              <a:avLst/>
            </a:prstTxWarp>
          </a:bodyPr>
          <a:lstStyle/>
          <a:p>
            <a:endParaRPr lang="fr-FR"/>
          </a:p>
        </p:txBody>
      </p:sp>
      <p:sp>
        <p:nvSpPr>
          <p:cNvPr id="41990" name="Freeform 11"/>
          <p:cNvSpPr>
            <a:spLocks noEditPoints="1"/>
          </p:cNvSpPr>
          <p:nvPr/>
        </p:nvSpPr>
        <p:spPr bwMode="auto">
          <a:xfrm>
            <a:off x="1476375" y="4884738"/>
            <a:ext cx="6391275" cy="66675"/>
          </a:xfrm>
          <a:custGeom>
            <a:avLst/>
            <a:gdLst>
              <a:gd name="T0" fmla="*/ 6 w 4026"/>
              <a:gd name="T1" fmla="*/ 0 h 42"/>
              <a:gd name="T2" fmla="*/ 6 w 4026"/>
              <a:gd name="T3" fmla="*/ 42 h 42"/>
              <a:gd name="T4" fmla="*/ 0 w 4026"/>
              <a:gd name="T5" fmla="*/ 42 h 42"/>
              <a:gd name="T6" fmla="*/ 0 w 4026"/>
              <a:gd name="T7" fmla="*/ 0 h 42"/>
              <a:gd name="T8" fmla="*/ 6 w 4026"/>
              <a:gd name="T9" fmla="*/ 0 h 42"/>
              <a:gd name="T10" fmla="*/ 1008 w 4026"/>
              <a:gd name="T11" fmla="*/ 0 h 42"/>
              <a:gd name="T12" fmla="*/ 1008 w 4026"/>
              <a:gd name="T13" fmla="*/ 42 h 42"/>
              <a:gd name="T14" fmla="*/ 1002 w 4026"/>
              <a:gd name="T15" fmla="*/ 42 h 42"/>
              <a:gd name="T16" fmla="*/ 1002 w 4026"/>
              <a:gd name="T17" fmla="*/ 0 h 42"/>
              <a:gd name="T18" fmla="*/ 1008 w 4026"/>
              <a:gd name="T19" fmla="*/ 0 h 42"/>
              <a:gd name="T20" fmla="*/ 2016 w 4026"/>
              <a:gd name="T21" fmla="*/ 0 h 42"/>
              <a:gd name="T22" fmla="*/ 2016 w 4026"/>
              <a:gd name="T23" fmla="*/ 42 h 42"/>
              <a:gd name="T24" fmla="*/ 2010 w 4026"/>
              <a:gd name="T25" fmla="*/ 42 h 42"/>
              <a:gd name="T26" fmla="*/ 2010 w 4026"/>
              <a:gd name="T27" fmla="*/ 0 h 42"/>
              <a:gd name="T28" fmla="*/ 2016 w 4026"/>
              <a:gd name="T29" fmla="*/ 0 h 42"/>
              <a:gd name="T30" fmla="*/ 3024 w 4026"/>
              <a:gd name="T31" fmla="*/ 0 h 42"/>
              <a:gd name="T32" fmla="*/ 3024 w 4026"/>
              <a:gd name="T33" fmla="*/ 42 h 42"/>
              <a:gd name="T34" fmla="*/ 3018 w 4026"/>
              <a:gd name="T35" fmla="*/ 42 h 42"/>
              <a:gd name="T36" fmla="*/ 3018 w 4026"/>
              <a:gd name="T37" fmla="*/ 0 h 42"/>
              <a:gd name="T38" fmla="*/ 3024 w 4026"/>
              <a:gd name="T39" fmla="*/ 0 h 42"/>
              <a:gd name="T40" fmla="*/ 4026 w 4026"/>
              <a:gd name="T41" fmla="*/ 0 h 42"/>
              <a:gd name="T42" fmla="*/ 4026 w 4026"/>
              <a:gd name="T43" fmla="*/ 42 h 42"/>
              <a:gd name="T44" fmla="*/ 4020 w 4026"/>
              <a:gd name="T45" fmla="*/ 42 h 42"/>
              <a:gd name="T46" fmla="*/ 4020 w 4026"/>
              <a:gd name="T47" fmla="*/ 0 h 42"/>
              <a:gd name="T48" fmla="*/ 4026 w 4026"/>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26"/>
              <a:gd name="T76" fmla="*/ 0 h 42"/>
              <a:gd name="T77" fmla="*/ 4026 w 4026"/>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26" h="42">
                <a:moveTo>
                  <a:pt x="6" y="0"/>
                </a:moveTo>
                <a:lnTo>
                  <a:pt x="6" y="42"/>
                </a:lnTo>
                <a:lnTo>
                  <a:pt x="0" y="42"/>
                </a:lnTo>
                <a:lnTo>
                  <a:pt x="0" y="0"/>
                </a:lnTo>
                <a:lnTo>
                  <a:pt x="6" y="0"/>
                </a:lnTo>
                <a:close/>
                <a:moveTo>
                  <a:pt x="1008" y="0"/>
                </a:moveTo>
                <a:lnTo>
                  <a:pt x="1008" y="42"/>
                </a:lnTo>
                <a:lnTo>
                  <a:pt x="1002" y="42"/>
                </a:lnTo>
                <a:lnTo>
                  <a:pt x="1002" y="0"/>
                </a:lnTo>
                <a:lnTo>
                  <a:pt x="1008" y="0"/>
                </a:lnTo>
                <a:close/>
                <a:moveTo>
                  <a:pt x="2016" y="0"/>
                </a:moveTo>
                <a:lnTo>
                  <a:pt x="2016" y="42"/>
                </a:lnTo>
                <a:lnTo>
                  <a:pt x="2010" y="42"/>
                </a:lnTo>
                <a:lnTo>
                  <a:pt x="2010" y="0"/>
                </a:lnTo>
                <a:lnTo>
                  <a:pt x="2016" y="0"/>
                </a:lnTo>
                <a:close/>
                <a:moveTo>
                  <a:pt x="3024" y="0"/>
                </a:moveTo>
                <a:lnTo>
                  <a:pt x="3024" y="42"/>
                </a:lnTo>
                <a:lnTo>
                  <a:pt x="3018" y="42"/>
                </a:lnTo>
                <a:lnTo>
                  <a:pt x="3018" y="0"/>
                </a:lnTo>
                <a:lnTo>
                  <a:pt x="3024" y="0"/>
                </a:lnTo>
                <a:close/>
                <a:moveTo>
                  <a:pt x="4026" y="0"/>
                </a:moveTo>
                <a:lnTo>
                  <a:pt x="4026" y="42"/>
                </a:lnTo>
                <a:lnTo>
                  <a:pt x="4020" y="42"/>
                </a:lnTo>
                <a:lnTo>
                  <a:pt x="4020" y="0"/>
                </a:lnTo>
                <a:lnTo>
                  <a:pt x="4026" y="0"/>
                </a:lnTo>
                <a:close/>
              </a:path>
            </a:pathLst>
          </a:custGeom>
          <a:solidFill>
            <a:srgbClr val="F9F9F9"/>
          </a:solidFill>
          <a:ln w="6" cap="flat">
            <a:solidFill>
              <a:srgbClr val="F9F9F9"/>
            </a:solidFill>
            <a:prstDash val="solid"/>
            <a:bevel/>
            <a:headEnd/>
            <a:tailEnd/>
          </a:ln>
        </p:spPr>
        <p:txBody>
          <a:bodyPr>
            <a:prstTxWarp prst="textNoShape">
              <a:avLst/>
            </a:prstTxWarp>
          </a:bodyPr>
          <a:lstStyle/>
          <a:p>
            <a:endParaRPr lang="fr-FR"/>
          </a:p>
        </p:txBody>
      </p:sp>
      <p:sp>
        <p:nvSpPr>
          <p:cNvPr id="1036" name="Freeform 12"/>
          <p:cNvSpPr>
            <a:spLocks/>
          </p:cNvSpPr>
          <p:nvPr/>
        </p:nvSpPr>
        <p:spPr bwMode="auto">
          <a:xfrm>
            <a:off x="1457325" y="2593975"/>
            <a:ext cx="6657975" cy="2314575"/>
          </a:xfrm>
          <a:custGeom>
            <a:avLst/>
            <a:gdLst>
              <a:gd name="T0" fmla="*/ 208 w 11184"/>
              <a:gd name="T1" fmla="*/ 3752 h 3888"/>
              <a:gd name="T2" fmla="*/ 344 w 11184"/>
              <a:gd name="T3" fmla="*/ 3520 h 3888"/>
              <a:gd name="T4" fmla="*/ 512 w 11184"/>
              <a:gd name="T5" fmla="*/ 3448 h 3888"/>
              <a:gd name="T6" fmla="*/ 696 w 11184"/>
              <a:gd name="T7" fmla="*/ 3216 h 3888"/>
              <a:gd name="T8" fmla="*/ 792 w 11184"/>
              <a:gd name="T9" fmla="*/ 3056 h 3888"/>
              <a:gd name="T10" fmla="*/ 1016 w 11184"/>
              <a:gd name="T11" fmla="*/ 2928 h 3888"/>
              <a:gd name="T12" fmla="*/ 1120 w 11184"/>
              <a:gd name="T13" fmla="*/ 2840 h 3888"/>
              <a:gd name="T14" fmla="*/ 1432 w 11184"/>
              <a:gd name="T15" fmla="*/ 2672 h 3888"/>
              <a:gd name="T16" fmla="*/ 1672 w 11184"/>
              <a:gd name="T17" fmla="*/ 2528 h 3888"/>
              <a:gd name="T18" fmla="*/ 2136 w 11184"/>
              <a:gd name="T19" fmla="*/ 2432 h 3888"/>
              <a:gd name="T20" fmla="*/ 2712 w 11184"/>
              <a:gd name="T21" fmla="*/ 2304 h 3888"/>
              <a:gd name="T22" fmla="*/ 2816 w 11184"/>
              <a:gd name="T23" fmla="*/ 2120 h 3888"/>
              <a:gd name="T24" fmla="*/ 3192 w 11184"/>
              <a:gd name="T25" fmla="*/ 1952 h 3888"/>
              <a:gd name="T26" fmla="*/ 3600 w 11184"/>
              <a:gd name="T27" fmla="*/ 1832 h 3888"/>
              <a:gd name="T28" fmla="*/ 3792 w 11184"/>
              <a:gd name="T29" fmla="*/ 1608 h 3888"/>
              <a:gd name="T30" fmla="*/ 4264 w 11184"/>
              <a:gd name="T31" fmla="*/ 1376 h 3888"/>
              <a:gd name="T32" fmla="*/ 4824 w 11184"/>
              <a:gd name="T33" fmla="*/ 1264 h 3888"/>
              <a:gd name="T34" fmla="*/ 5472 w 11184"/>
              <a:gd name="T35" fmla="*/ 1176 h 3888"/>
              <a:gd name="T36" fmla="*/ 5992 w 11184"/>
              <a:gd name="T37" fmla="*/ 1088 h 3888"/>
              <a:gd name="T38" fmla="*/ 6376 w 11184"/>
              <a:gd name="T39" fmla="*/ 1024 h 3888"/>
              <a:gd name="T40" fmla="*/ 6672 w 11184"/>
              <a:gd name="T41" fmla="*/ 952 h 3888"/>
              <a:gd name="T42" fmla="*/ 7208 w 11184"/>
              <a:gd name="T43" fmla="*/ 832 h 3888"/>
              <a:gd name="T44" fmla="*/ 7496 w 11184"/>
              <a:gd name="T45" fmla="*/ 704 h 3888"/>
              <a:gd name="T46" fmla="*/ 7864 w 11184"/>
              <a:gd name="T47" fmla="*/ 608 h 3888"/>
              <a:gd name="T48" fmla="*/ 8200 w 11184"/>
              <a:gd name="T49" fmla="*/ 512 h 3888"/>
              <a:gd name="T50" fmla="*/ 8592 w 11184"/>
              <a:gd name="T51" fmla="*/ 552 h 3888"/>
              <a:gd name="T52" fmla="*/ 8872 w 11184"/>
              <a:gd name="T53" fmla="*/ 320 h 3888"/>
              <a:gd name="T54" fmla="*/ 9416 w 11184"/>
              <a:gd name="T55" fmla="*/ 176 h 3888"/>
              <a:gd name="T56" fmla="*/ 9976 w 11184"/>
              <a:gd name="T57" fmla="*/ 96 h 3888"/>
              <a:gd name="T58" fmla="*/ 10576 w 11184"/>
              <a:gd name="T59" fmla="*/ 40 h 3888"/>
              <a:gd name="T60" fmla="*/ 11112 w 11184"/>
              <a:gd name="T61" fmla="*/ 80 h 3888"/>
              <a:gd name="T62" fmla="*/ 10520 w 11184"/>
              <a:gd name="T63" fmla="*/ 176 h 3888"/>
              <a:gd name="T64" fmla="*/ 9880 w 11184"/>
              <a:gd name="T65" fmla="*/ 256 h 3888"/>
              <a:gd name="T66" fmla="*/ 9288 w 11184"/>
              <a:gd name="T67" fmla="*/ 336 h 3888"/>
              <a:gd name="T68" fmla="*/ 8832 w 11184"/>
              <a:gd name="T69" fmla="*/ 424 h 3888"/>
              <a:gd name="T70" fmla="*/ 8520 w 11184"/>
              <a:gd name="T71" fmla="*/ 592 h 3888"/>
              <a:gd name="T72" fmla="*/ 8104 w 11184"/>
              <a:gd name="T73" fmla="*/ 640 h 3888"/>
              <a:gd name="T74" fmla="*/ 7736 w 11184"/>
              <a:gd name="T75" fmla="*/ 688 h 3888"/>
              <a:gd name="T76" fmla="*/ 7432 w 11184"/>
              <a:gd name="T77" fmla="*/ 832 h 3888"/>
              <a:gd name="T78" fmla="*/ 7032 w 11184"/>
              <a:gd name="T79" fmla="*/ 912 h 3888"/>
              <a:gd name="T80" fmla="*/ 6680 w 11184"/>
              <a:gd name="T81" fmla="*/ 1072 h 3888"/>
              <a:gd name="T82" fmla="*/ 6200 w 11184"/>
              <a:gd name="T83" fmla="*/ 1104 h 3888"/>
              <a:gd name="T84" fmla="*/ 5896 w 11184"/>
              <a:gd name="T85" fmla="*/ 1216 h 3888"/>
              <a:gd name="T86" fmla="*/ 5392 w 11184"/>
              <a:gd name="T87" fmla="*/ 1208 h 3888"/>
              <a:gd name="T88" fmla="*/ 4608 w 11184"/>
              <a:gd name="T89" fmla="*/ 1320 h 3888"/>
              <a:gd name="T90" fmla="*/ 4160 w 11184"/>
              <a:gd name="T91" fmla="*/ 1448 h 3888"/>
              <a:gd name="T92" fmla="*/ 3800 w 11184"/>
              <a:gd name="T93" fmla="*/ 1680 h 3888"/>
              <a:gd name="T94" fmla="*/ 3576 w 11184"/>
              <a:gd name="T95" fmla="*/ 1904 h 3888"/>
              <a:gd name="T96" fmla="*/ 3128 w 11184"/>
              <a:gd name="T97" fmla="*/ 2064 h 3888"/>
              <a:gd name="T98" fmla="*/ 2824 w 11184"/>
              <a:gd name="T99" fmla="*/ 2224 h 3888"/>
              <a:gd name="T100" fmla="*/ 2392 w 11184"/>
              <a:gd name="T101" fmla="*/ 2416 h 3888"/>
              <a:gd name="T102" fmla="*/ 2040 w 11184"/>
              <a:gd name="T103" fmla="*/ 2544 h 3888"/>
              <a:gd name="T104" fmla="*/ 1592 w 11184"/>
              <a:gd name="T105" fmla="*/ 2624 h 3888"/>
              <a:gd name="T106" fmla="*/ 1352 w 11184"/>
              <a:gd name="T107" fmla="*/ 2784 h 3888"/>
              <a:gd name="T108" fmla="*/ 1136 w 11184"/>
              <a:gd name="T109" fmla="*/ 2872 h 3888"/>
              <a:gd name="T110" fmla="*/ 936 w 11184"/>
              <a:gd name="T111" fmla="*/ 3040 h 3888"/>
              <a:gd name="T112" fmla="*/ 816 w 11184"/>
              <a:gd name="T113" fmla="*/ 3160 h 3888"/>
              <a:gd name="T114" fmla="*/ 632 w 11184"/>
              <a:gd name="T115" fmla="*/ 3328 h 3888"/>
              <a:gd name="T116" fmla="*/ 520 w 11184"/>
              <a:gd name="T117" fmla="*/ 3520 h 3888"/>
              <a:gd name="T118" fmla="*/ 352 w 11184"/>
              <a:gd name="T119" fmla="*/ 3624 h 3888"/>
              <a:gd name="T120" fmla="*/ 184 w 11184"/>
              <a:gd name="T121" fmla="*/ 3824 h 38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84"/>
              <a:gd name="T184" fmla="*/ 0 h 3888"/>
              <a:gd name="T185" fmla="*/ 11184 w 11184"/>
              <a:gd name="T186" fmla="*/ 3888 h 38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84" h="3888">
                <a:moveTo>
                  <a:pt x="40" y="3808"/>
                </a:moveTo>
                <a:lnTo>
                  <a:pt x="72" y="3808"/>
                </a:lnTo>
                <a:lnTo>
                  <a:pt x="88" y="3808"/>
                </a:lnTo>
                <a:lnTo>
                  <a:pt x="104" y="3808"/>
                </a:lnTo>
                <a:lnTo>
                  <a:pt x="120" y="3808"/>
                </a:lnTo>
                <a:lnTo>
                  <a:pt x="80" y="3848"/>
                </a:lnTo>
                <a:lnTo>
                  <a:pt x="80" y="3816"/>
                </a:lnTo>
                <a:cubicBezTo>
                  <a:pt x="80" y="3794"/>
                  <a:pt x="98" y="3776"/>
                  <a:pt x="120" y="3776"/>
                </a:cubicBezTo>
                <a:lnTo>
                  <a:pt x="136" y="3776"/>
                </a:lnTo>
                <a:lnTo>
                  <a:pt x="168" y="3776"/>
                </a:lnTo>
                <a:lnTo>
                  <a:pt x="128" y="3816"/>
                </a:lnTo>
                <a:lnTo>
                  <a:pt x="128" y="3784"/>
                </a:lnTo>
                <a:cubicBezTo>
                  <a:pt x="128" y="3762"/>
                  <a:pt x="146" y="3744"/>
                  <a:pt x="168" y="3744"/>
                </a:cubicBezTo>
                <a:lnTo>
                  <a:pt x="184" y="3744"/>
                </a:lnTo>
                <a:lnTo>
                  <a:pt x="232" y="3744"/>
                </a:lnTo>
                <a:lnTo>
                  <a:pt x="192" y="3784"/>
                </a:lnTo>
                <a:lnTo>
                  <a:pt x="192" y="3752"/>
                </a:lnTo>
                <a:cubicBezTo>
                  <a:pt x="192" y="3730"/>
                  <a:pt x="210" y="3712"/>
                  <a:pt x="232" y="3712"/>
                </a:cubicBezTo>
                <a:lnTo>
                  <a:pt x="248" y="3712"/>
                </a:lnTo>
                <a:lnTo>
                  <a:pt x="208" y="3752"/>
                </a:lnTo>
                <a:lnTo>
                  <a:pt x="208" y="3720"/>
                </a:lnTo>
                <a:lnTo>
                  <a:pt x="208" y="3688"/>
                </a:lnTo>
                <a:cubicBezTo>
                  <a:pt x="208" y="3666"/>
                  <a:pt x="226" y="3648"/>
                  <a:pt x="248" y="3648"/>
                </a:cubicBezTo>
                <a:lnTo>
                  <a:pt x="264" y="3648"/>
                </a:lnTo>
                <a:lnTo>
                  <a:pt x="224" y="3688"/>
                </a:lnTo>
                <a:lnTo>
                  <a:pt x="224" y="3656"/>
                </a:lnTo>
                <a:cubicBezTo>
                  <a:pt x="224" y="3634"/>
                  <a:pt x="242" y="3616"/>
                  <a:pt x="264" y="3616"/>
                </a:cubicBezTo>
                <a:lnTo>
                  <a:pt x="280" y="3616"/>
                </a:lnTo>
                <a:lnTo>
                  <a:pt x="240" y="3656"/>
                </a:lnTo>
                <a:lnTo>
                  <a:pt x="240" y="3624"/>
                </a:lnTo>
                <a:cubicBezTo>
                  <a:pt x="240" y="3602"/>
                  <a:pt x="258" y="3584"/>
                  <a:pt x="280" y="3584"/>
                </a:cubicBezTo>
                <a:lnTo>
                  <a:pt x="296" y="3584"/>
                </a:lnTo>
                <a:lnTo>
                  <a:pt x="312" y="3584"/>
                </a:lnTo>
                <a:lnTo>
                  <a:pt x="272" y="3624"/>
                </a:lnTo>
                <a:lnTo>
                  <a:pt x="272" y="3592"/>
                </a:lnTo>
                <a:cubicBezTo>
                  <a:pt x="272" y="3570"/>
                  <a:pt x="290" y="3552"/>
                  <a:pt x="312" y="3552"/>
                </a:cubicBezTo>
                <a:lnTo>
                  <a:pt x="344" y="3552"/>
                </a:lnTo>
                <a:lnTo>
                  <a:pt x="304" y="3592"/>
                </a:lnTo>
                <a:lnTo>
                  <a:pt x="304" y="3560"/>
                </a:lnTo>
                <a:cubicBezTo>
                  <a:pt x="304" y="3538"/>
                  <a:pt x="322" y="3520"/>
                  <a:pt x="344" y="3520"/>
                </a:cubicBezTo>
                <a:lnTo>
                  <a:pt x="360" y="3520"/>
                </a:lnTo>
                <a:lnTo>
                  <a:pt x="392" y="3520"/>
                </a:lnTo>
                <a:lnTo>
                  <a:pt x="352" y="3560"/>
                </a:lnTo>
                <a:lnTo>
                  <a:pt x="352" y="3544"/>
                </a:lnTo>
                <a:cubicBezTo>
                  <a:pt x="352" y="3522"/>
                  <a:pt x="370" y="3504"/>
                  <a:pt x="392" y="3504"/>
                </a:cubicBezTo>
                <a:lnTo>
                  <a:pt x="408" y="3504"/>
                </a:lnTo>
                <a:lnTo>
                  <a:pt x="424" y="3504"/>
                </a:lnTo>
                <a:lnTo>
                  <a:pt x="440" y="3504"/>
                </a:lnTo>
                <a:lnTo>
                  <a:pt x="472" y="3504"/>
                </a:lnTo>
                <a:lnTo>
                  <a:pt x="432" y="3544"/>
                </a:lnTo>
                <a:lnTo>
                  <a:pt x="432" y="3480"/>
                </a:lnTo>
                <a:cubicBezTo>
                  <a:pt x="432" y="3458"/>
                  <a:pt x="450" y="3440"/>
                  <a:pt x="472" y="3440"/>
                </a:cubicBezTo>
                <a:lnTo>
                  <a:pt x="488" y="3440"/>
                </a:lnTo>
                <a:lnTo>
                  <a:pt x="520" y="3440"/>
                </a:lnTo>
                <a:lnTo>
                  <a:pt x="480" y="3480"/>
                </a:lnTo>
                <a:lnTo>
                  <a:pt x="480" y="3448"/>
                </a:lnTo>
                <a:cubicBezTo>
                  <a:pt x="480" y="3426"/>
                  <a:pt x="498" y="3408"/>
                  <a:pt x="520" y="3408"/>
                </a:cubicBezTo>
                <a:lnTo>
                  <a:pt x="536" y="3408"/>
                </a:lnTo>
                <a:lnTo>
                  <a:pt x="552" y="3408"/>
                </a:lnTo>
                <a:lnTo>
                  <a:pt x="512" y="3448"/>
                </a:lnTo>
                <a:lnTo>
                  <a:pt x="512" y="3384"/>
                </a:lnTo>
                <a:cubicBezTo>
                  <a:pt x="512" y="3362"/>
                  <a:pt x="530" y="3344"/>
                  <a:pt x="552" y="3344"/>
                </a:cubicBezTo>
                <a:lnTo>
                  <a:pt x="568" y="3344"/>
                </a:lnTo>
                <a:lnTo>
                  <a:pt x="528" y="3384"/>
                </a:lnTo>
                <a:lnTo>
                  <a:pt x="528" y="3352"/>
                </a:lnTo>
                <a:cubicBezTo>
                  <a:pt x="528" y="3330"/>
                  <a:pt x="546" y="3312"/>
                  <a:pt x="568" y="3312"/>
                </a:cubicBezTo>
                <a:lnTo>
                  <a:pt x="584" y="3312"/>
                </a:lnTo>
                <a:lnTo>
                  <a:pt x="600" y="3312"/>
                </a:lnTo>
                <a:lnTo>
                  <a:pt x="560" y="3352"/>
                </a:lnTo>
                <a:lnTo>
                  <a:pt x="560" y="3320"/>
                </a:lnTo>
                <a:lnTo>
                  <a:pt x="560" y="3288"/>
                </a:lnTo>
                <a:cubicBezTo>
                  <a:pt x="560" y="3266"/>
                  <a:pt x="578" y="3248"/>
                  <a:pt x="600" y="3248"/>
                </a:cubicBezTo>
                <a:lnTo>
                  <a:pt x="616" y="3248"/>
                </a:lnTo>
                <a:lnTo>
                  <a:pt x="632" y="3248"/>
                </a:lnTo>
                <a:lnTo>
                  <a:pt x="592" y="3288"/>
                </a:lnTo>
                <a:lnTo>
                  <a:pt x="592" y="3256"/>
                </a:lnTo>
                <a:cubicBezTo>
                  <a:pt x="592" y="3234"/>
                  <a:pt x="610" y="3216"/>
                  <a:pt x="632" y="3216"/>
                </a:cubicBezTo>
                <a:lnTo>
                  <a:pt x="664" y="3216"/>
                </a:lnTo>
                <a:lnTo>
                  <a:pt x="680" y="3216"/>
                </a:lnTo>
                <a:lnTo>
                  <a:pt x="696" y="3216"/>
                </a:lnTo>
                <a:lnTo>
                  <a:pt x="656" y="3256"/>
                </a:lnTo>
                <a:lnTo>
                  <a:pt x="656" y="3224"/>
                </a:lnTo>
                <a:cubicBezTo>
                  <a:pt x="656" y="3202"/>
                  <a:pt x="674" y="3184"/>
                  <a:pt x="696" y="3184"/>
                </a:cubicBezTo>
                <a:lnTo>
                  <a:pt x="728" y="3184"/>
                </a:lnTo>
                <a:lnTo>
                  <a:pt x="688" y="3224"/>
                </a:lnTo>
                <a:lnTo>
                  <a:pt x="688" y="3192"/>
                </a:lnTo>
                <a:cubicBezTo>
                  <a:pt x="688" y="3170"/>
                  <a:pt x="706" y="3152"/>
                  <a:pt x="728" y="3152"/>
                </a:cubicBezTo>
                <a:lnTo>
                  <a:pt x="744" y="3152"/>
                </a:lnTo>
                <a:lnTo>
                  <a:pt x="704" y="3192"/>
                </a:lnTo>
                <a:lnTo>
                  <a:pt x="704" y="3160"/>
                </a:lnTo>
                <a:cubicBezTo>
                  <a:pt x="704" y="3138"/>
                  <a:pt x="722" y="3120"/>
                  <a:pt x="744" y="3120"/>
                </a:cubicBezTo>
                <a:lnTo>
                  <a:pt x="760" y="3120"/>
                </a:lnTo>
                <a:lnTo>
                  <a:pt x="776" y="3120"/>
                </a:lnTo>
                <a:lnTo>
                  <a:pt x="736" y="3160"/>
                </a:lnTo>
                <a:lnTo>
                  <a:pt x="736" y="3128"/>
                </a:lnTo>
                <a:cubicBezTo>
                  <a:pt x="736" y="3106"/>
                  <a:pt x="754" y="3088"/>
                  <a:pt x="776" y="3088"/>
                </a:cubicBezTo>
                <a:lnTo>
                  <a:pt x="792" y="3088"/>
                </a:lnTo>
                <a:lnTo>
                  <a:pt x="752" y="3128"/>
                </a:lnTo>
                <a:lnTo>
                  <a:pt x="752" y="3096"/>
                </a:lnTo>
                <a:cubicBezTo>
                  <a:pt x="752" y="3074"/>
                  <a:pt x="770" y="3056"/>
                  <a:pt x="792" y="3056"/>
                </a:cubicBezTo>
                <a:lnTo>
                  <a:pt x="840" y="3056"/>
                </a:lnTo>
                <a:lnTo>
                  <a:pt x="856" y="3056"/>
                </a:lnTo>
                <a:lnTo>
                  <a:pt x="872" y="3056"/>
                </a:lnTo>
                <a:lnTo>
                  <a:pt x="832" y="3096"/>
                </a:lnTo>
                <a:lnTo>
                  <a:pt x="832" y="3064"/>
                </a:lnTo>
                <a:cubicBezTo>
                  <a:pt x="832" y="3042"/>
                  <a:pt x="850" y="3024"/>
                  <a:pt x="872" y="3024"/>
                </a:cubicBezTo>
                <a:lnTo>
                  <a:pt x="888" y="3024"/>
                </a:lnTo>
                <a:lnTo>
                  <a:pt x="848" y="3064"/>
                </a:lnTo>
                <a:lnTo>
                  <a:pt x="848" y="3032"/>
                </a:lnTo>
                <a:cubicBezTo>
                  <a:pt x="848" y="3010"/>
                  <a:pt x="866" y="2992"/>
                  <a:pt x="888" y="2992"/>
                </a:cubicBezTo>
                <a:lnTo>
                  <a:pt x="936" y="2992"/>
                </a:lnTo>
                <a:lnTo>
                  <a:pt x="896" y="3032"/>
                </a:lnTo>
                <a:lnTo>
                  <a:pt x="896" y="3000"/>
                </a:lnTo>
                <a:cubicBezTo>
                  <a:pt x="896" y="2978"/>
                  <a:pt x="914" y="2960"/>
                  <a:pt x="936" y="2960"/>
                </a:cubicBezTo>
                <a:lnTo>
                  <a:pt x="952" y="2960"/>
                </a:lnTo>
                <a:lnTo>
                  <a:pt x="984" y="2960"/>
                </a:lnTo>
                <a:lnTo>
                  <a:pt x="944" y="3000"/>
                </a:lnTo>
                <a:lnTo>
                  <a:pt x="944" y="2968"/>
                </a:lnTo>
                <a:cubicBezTo>
                  <a:pt x="944" y="2946"/>
                  <a:pt x="962" y="2928"/>
                  <a:pt x="984" y="2928"/>
                </a:cubicBezTo>
                <a:lnTo>
                  <a:pt x="1016" y="2928"/>
                </a:lnTo>
                <a:lnTo>
                  <a:pt x="976" y="2968"/>
                </a:lnTo>
                <a:lnTo>
                  <a:pt x="976" y="2936"/>
                </a:lnTo>
                <a:cubicBezTo>
                  <a:pt x="976" y="2914"/>
                  <a:pt x="994" y="2896"/>
                  <a:pt x="1016" y="2896"/>
                </a:cubicBezTo>
                <a:lnTo>
                  <a:pt x="1032" y="2896"/>
                </a:lnTo>
                <a:lnTo>
                  <a:pt x="1048" y="2896"/>
                </a:lnTo>
                <a:lnTo>
                  <a:pt x="1008" y="2936"/>
                </a:lnTo>
                <a:lnTo>
                  <a:pt x="1008" y="2904"/>
                </a:lnTo>
                <a:cubicBezTo>
                  <a:pt x="1008" y="2882"/>
                  <a:pt x="1026" y="2864"/>
                  <a:pt x="1048" y="2864"/>
                </a:cubicBezTo>
                <a:lnTo>
                  <a:pt x="1080" y="2864"/>
                </a:lnTo>
                <a:lnTo>
                  <a:pt x="1040" y="2904"/>
                </a:lnTo>
                <a:lnTo>
                  <a:pt x="1040" y="2872"/>
                </a:lnTo>
                <a:cubicBezTo>
                  <a:pt x="1040" y="2850"/>
                  <a:pt x="1058" y="2832"/>
                  <a:pt x="1080" y="2832"/>
                </a:cubicBezTo>
                <a:lnTo>
                  <a:pt x="1096" y="2832"/>
                </a:lnTo>
                <a:lnTo>
                  <a:pt x="1056" y="2872"/>
                </a:lnTo>
                <a:lnTo>
                  <a:pt x="1056" y="2840"/>
                </a:lnTo>
                <a:cubicBezTo>
                  <a:pt x="1056" y="2818"/>
                  <a:pt x="1074" y="2800"/>
                  <a:pt x="1096" y="2800"/>
                </a:cubicBezTo>
                <a:lnTo>
                  <a:pt x="1112" y="2800"/>
                </a:lnTo>
                <a:lnTo>
                  <a:pt x="1128" y="2800"/>
                </a:lnTo>
                <a:lnTo>
                  <a:pt x="1160" y="2800"/>
                </a:lnTo>
                <a:lnTo>
                  <a:pt x="1120" y="2840"/>
                </a:lnTo>
                <a:lnTo>
                  <a:pt x="1120" y="2808"/>
                </a:lnTo>
                <a:cubicBezTo>
                  <a:pt x="1120" y="2786"/>
                  <a:pt x="1138" y="2768"/>
                  <a:pt x="1160" y="2768"/>
                </a:cubicBezTo>
                <a:lnTo>
                  <a:pt x="1208" y="2768"/>
                </a:lnTo>
                <a:lnTo>
                  <a:pt x="1240" y="2768"/>
                </a:lnTo>
                <a:lnTo>
                  <a:pt x="1200" y="2808"/>
                </a:lnTo>
                <a:lnTo>
                  <a:pt x="1200" y="2776"/>
                </a:lnTo>
                <a:cubicBezTo>
                  <a:pt x="1200" y="2754"/>
                  <a:pt x="1218" y="2736"/>
                  <a:pt x="1240" y="2736"/>
                </a:cubicBezTo>
                <a:lnTo>
                  <a:pt x="1272" y="2736"/>
                </a:lnTo>
                <a:lnTo>
                  <a:pt x="1304" y="2736"/>
                </a:lnTo>
                <a:lnTo>
                  <a:pt x="1320" y="2736"/>
                </a:lnTo>
                <a:lnTo>
                  <a:pt x="1352" y="2736"/>
                </a:lnTo>
                <a:lnTo>
                  <a:pt x="1312" y="2776"/>
                </a:lnTo>
                <a:lnTo>
                  <a:pt x="1312" y="2744"/>
                </a:lnTo>
                <a:cubicBezTo>
                  <a:pt x="1312" y="2722"/>
                  <a:pt x="1330" y="2704"/>
                  <a:pt x="1352" y="2704"/>
                </a:cubicBezTo>
                <a:lnTo>
                  <a:pt x="1368" y="2704"/>
                </a:lnTo>
                <a:lnTo>
                  <a:pt x="1384" y="2704"/>
                </a:lnTo>
                <a:lnTo>
                  <a:pt x="1344" y="2744"/>
                </a:lnTo>
                <a:lnTo>
                  <a:pt x="1344" y="2712"/>
                </a:lnTo>
                <a:cubicBezTo>
                  <a:pt x="1344" y="2690"/>
                  <a:pt x="1362" y="2672"/>
                  <a:pt x="1384" y="2672"/>
                </a:cubicBezTo>
                <a:lnTo>
                  <a:pt x="1432" y="2672"/>
                </a:lnTo>
                <a:lnTo>
                  <a:pt x="1392" y="2712"/>
                </a:lnTo>
                <a:lnTo>
                  <a:pt x="1392" y="2648"/>
                </a:lnTo>
                <a:cubicBezTo>
                  <a:pt x="1392" y="2626"/>
                  <a:pt x="1410" y="2608"/>
                  <a:pt x="1432" y="2608"/>
                </a:cubicBezTo>
                <a:lnTo>
                  <a:pt x="1496" y="2608"/>
                </a:lnTo>
                <a:lnTo>
                  <a:pt x="1512" y="2608"/>
                </a:lnTo>
                <a:lnTo>
                  <a:pt x="1544" y="2608"/>
                </a:lnTo>
                <a:lnTo>
                  <a:pt x="1560" y="2608"/>
                </a:lnTo>
                <a:lnTo>
                  <a:pt x="1520" y="2648"/>
                </a:lnTo>
                <a:lnTo>
                  <a:pt x="1520" y="2616"/>
                </a:lnTo>
                <a:cubicBezTo>
                  <a:pt x="1520" y="2594"/>
                  <a:pt x="1538" y="2576"/>
                  <a:pt x="1560" y="2576"/>
                </a:cubicBezTo>
                <a:lnTo>
                  <a:pt x="1592" y="2576"/>
                </a:lnTo>
                <a:lnTo>
                  <a:pt x="1552" y="2616"/>
                </a:lnTo>
                <a:lnTo>
                  <a:pt x="1552" y="2584"/>
                </a:lnTo>
                <a:cubicBezTo>
                  <a:pt x="1552" y="2562"/>
                  <a:pt x="1570" y="2544"/>
                  <a:pt x="1592" y="2544"/>
                </a:cubicBezTo>
                <a:lnTo>
                  <a:pt x="1640" y="2544"/>
                </a:lnTo>
                <a:lnTo>
                  <a:pt x="1656" y="2544"/>
                </a:lnTo>
                <a:lnTo>
                  <a:pt x="1616" y="2584"/>
                </a:lnTo>
                <a:lnTo>
                  <a:pt x="1616" y="2568"/>
                </a:lnTo>
                <a:cubicBezTo>
                  <a:pt x="1616" y="2546"/>
                  <a:pt x="1634" y="2528"/>
                  <a:pt x="1656" y="2528"/>
                </a:cubicBezTo>
                <a:lnTo>
                  <a:pt x="1672" y="2528"/>
                </a:lnTo>
                <a:lnTo>
                  <a:pt x="1632" y="2568"/>
                </a:lnTo>
                <a:lnTo>
                  <a:pt x="1632" y="2536"/>
                </a:lnTo>
                <a:cubicBezTo>
                  <a:pt x="1632" y="2514"/>
                  <a:pt x="1650" y="2496"/>
                  <a:pt x="1672" y="2496"/>
                </a:cubicBezTo>
                <a:lnTo>
                  <a:pt x="1688" y="2496"/>
                </a:lnTo>
                <a:lnTo>
                  <a:pt x="1816" y="2496"/>
                </a:lnTo>
                <a:lnTo>
                  <a:pt x="1832" y="2496"/>
                </a:lnTo>
                <a:lnTo>
                  <a:pt x="1848" y="2496"/>
                </a:lnTo>
                <a:lnTo>
                  <a:pt x="1864" y="2496"/>
                </a:lnTo>
                <a:lnTo>
                  <a:pt x="1824" y="2536"/>
                </a:lnTo>
                <a:lnTo>
                  <a:pt x="1824" y="2504"/>
                </a:lnTo>
                <a:cubicBezTo>
                  <a:pt x="1824" y="2482"/>
                  <a:pt x="1842" y="2464"/>
                  <a:pt x="1864" y="2464"/>
                </a:cubicBezTo>
                <a:lnTo>
                  <a:pt x="1896" y="2464"/>
                </a:lnTo>
                <a:lnTo>
                  <a:pt x="2008" y="2464"/>
                </a:lnTo>
                <a:lnTo>
                  <a:pt x="2040" y="2464"/>
                </a:lnTo>
                <a:lnTo>
                  <a:pt x="2072" y="2464"/>
                </a:lnTo>
                <a:lnTo>
                  <a:pt x="2088" y="2464"/>
                </a:lnTo>
                <a:lnTo>
                  <a:pt x="2136" y="2464"/>
                </a:lnTo>
                <a:lnTo>
                  <a:pt x="2096" y="2504"/>
                </a:lnTo>
                <a:lnTo>
                  <a:pt x="2096" y="2472"/>
                </a:lnTo>
                <a:cubicBezTo>
                  <a:pt x="2096" y="2450"/>
                  <a:pt x="2114" y="2432"/>
                  <a:pt x="2136" y="2432"/>
                </a:cubicBezTo>
                <a:lnTo>
                  <a:pt x="2184" y="2432"/>
                </a:lnTo>
                <a:lnTo>
                  <a:pt x="2144" y="2472"/>
                </a:lnTo>
                <a:lnTo>
                  <a:pt x="2144" y="2440"/>
                </a:lnTo>
                <a:cubicBezTo>
                  <a:pt x="2144" y="2418"/>
                  <a:pt x="2162" y="2400"/>
                  <a:pt x="2184" y="2400"/>
                </a:cubicBezTo>
                <a:lnTo>
                  <a:pt x="2264" y="2400"/>
                </a:lnTo>
                <a:lnTo>
                  <a:pt x="2280" y="2400"/>
                </a:lnTo>
                <a:lnTo>
                  <a:pt x="2240" y="2440"/>
                </a:lnTo>
                <a:lnTo>
                  <a:pt x="2240" y="2408"/>
                </a:lnTo>
                <a:cubicBezTo>
                  <a:pt x="2240" y="2386"/>
                  <a:pt x="2258" y="2368"/>
                  <a:pt x="2280" y="2368"/>
                </a:cubicBezTo>
                <a:lnTo>
                  <a:pt x="2360" y="2368"/>
                </a:lnTo>
                <a:lnTo>
                  <a:pt x="2320" y="2408"/>
                </a:lnTo>
                <a:lnTo>
                  <a:pt x="2320" y="2376"/>
                </a:lnTo>
                <a:cubicBezTo>
                  <a:pt x="2320" y="2354"/>
                  <a:pt x="2338" y="2336"/>
                  <a:pt x="2360" y="2336"/>
                </a:cubicBezTo>
                <a:lnTo>
                  <a:pt x="2392" y="2336"/>
                </a:lnTo>
                <a:lnTo>
                  <a:pt x="2352" y="2376"/>
                </a:lnTo>
                <a:lnTo>
                  <a:pt x="2352" y="2344"/>
                </a:lnTo>
                <a:cubicBezTo>
                  <a:pt x="2352" y="2322"/>
                  <a:pt x="2370" y="2304"/>
                  <a:pt x="2392" y="2304"/>
                </a:cubicBezTo>
                <a:lnTo>
                  <a:pt x="2472" y="2304"/>
                </a:lnTo>
                <a:lnTo>
                  <a:pt x="2600" y="2304"/>
                </a:lnTo>
                <a:lnTo>
                  <a:pt x="2712" y="2304"/>
                </a:lnTo>
                <a:lnTo>
                  <a:pt x="2744" y="2304"/>
                </a:lnTo>
                <a:lnTo>
                  <a:pt x="2704" y="2344"/>
                </a:lnTo>
                <a:lnTo>
                  <a:pt x="2704" y="2248"/>
                </a:lnTo>
                <a:cubicBezTo>
                  <a:pt x="2704" y="2226"/>
                  <a:pt x="2722" y="2208"/>
                  <a:pt x="2744" y="2208"/>
                </a:cubicBezTo>
                <a:lnTo>
                  <a:pt x="2760" y="2208"/>
                </a:lnTo>
                <a:lnTo>
                  <a:pt x="2720" y="2248"/>
                </a:lnTo>
                <a:lnTo>
                  <a:pt x="2720" y="2216"/>
                </a:lnTo>
                <a:cubicBezTo>
                  <a:pt x="2720" y="2194"/>
                  <a:pt x="2738" y="2176"/>
                  <a:pt x="2760" y="2176"/>
                </a:cubicBezTo>
                <a:lnTo>
                  <a:pt x="2776" y="2176"/>
                </a:lnTo>
                <a:lnTo>
                  <a:pt x="2736" y="2216"/>
                </a:lnTo>
                <a:lnTo>
                  <a:pt x="2736" y="2184"/>
                </a:lnTo>
                <a:cubicBezTo>
                  <a:pt x="2736" y="2162"/>
                  <a:pt x="2754" y="2144"/>
                  <a:pt x="2776" y="2144"/>
                </a:cubicBezTo>
                <a:lnTo>
                  <a:pt x="2792" y="2144"/>
                </a:lnTo>
                <a:lnTo>
                  <a:pt x="2824" y="2144"/>
                </a:lnTo>
                <a:lnTo>
                  <a:pt x="2784" y="2184"/>
                </a:lnTo>
                <a:lnTo>
                  <a:pt x="2784" y="2152"/>
                </a:lnTo>
                <a:cubicBezTo>
                  <a:pt x="2784" y="2130"/>
                  <a:pt x="2802" y="2112"/>
                  <a:pt x="2824" y="2112"/>
                </a:cubicBezTo>
                <a:lnTo>
                  <a:pt x="2856" y="2112"/>
                </a:lnTo>
                <a:lnTo>
                  <a:pt x="2816" y="2152"/>
                </a:lnTo>
                <a:lnTo>
                  <a:pt x="2816" y="2120"/>
                </a:lnTo>
                <a:cubicBezTo>
                  <a:pt x="2816" y="2098"/>
                  <a:pt x="2834" y="2080"/>
                  <a:pt x="2856" y="2080"/>
                </a:cubicBezTo>
                <a:lnTo>
                  <a:pt x="2904" y="2080"/>
                </a:lnTo>
                <a:lnTo>
                  <a:pt x="2864" y="2120"/>
                </a:lnTo>
                <a:lnTo>
                  <a:pt x="2864" y="2088"/>
                </a:lnTo>
                <a:cubicBezTo>
                  <a:pt x="2864" y="2066"/>
                  <a:pt x="2882" y="2048"/>
                  <a:pt x="2904" y="2048"/>
                </a:cubicBezTo>
                <a:lnTo>
                  <a:pt x="2968" y="2048"/>
                </a:lnTo>
                <a:lnTo>
                  <a:pt x="3016" y="2048"/>
                </a:lnTo>
                <a:lnTo>
                  <a:pt x="2976" y="2088"/>
                </a:lnTo>
                <a:lnTo>
                  <a:pt x="2976" y="2056"/>
                </a:lnTo>
                <a:cubicBezTo>
                  <a:pt x="2976" y="2034"/>
                  <a:pt x="2994" y="2016"/>
                  <a:pt x="3016" y="2016"/>
                </a:cubicBezTo>
                <a:lnTo>
                  <a:pt x="3128" y="2016"/>
                </a:lnTo>
                <a:lnTo>
                  <a:pt x="3088" y="2056"/>
                </a:lnTo>
                <a:lnTo>
                  <a:pt x="3088" y="2024"/>
                </a:lnTo>
                <a:cubicBezTo>
                  <a:pt x="3088" y="2002"/>
                  <a:pt x="3106" y="1984"/>
                  <a:pt x="3128" y="1984"/>
                </a:cubicBezTo>
                <a:lnTo>
                  <a:pt x="3160" y="1984"/>
                </a:lnTo>
                <a:lnTo>
                  <a:pt x="3176" y="1984"/>
                </a:lnTo>
                <a:lnTo>
                  <a:pt x="3136" y="2024"/>
                </a:lnTo>
                <a:lnTo>
                  <a:pt x="3136" y="1992"/>
                </a:lnTo>
                <a:cubicBezTo>
                  <a:pt x="3136" y="1970"/>
                  <a:pt x="3154" y="1952"/>
                  <a:pt x="3176" y="1952"/>
                </a:cubicBezTo>
                <a:lnTo>
                  <a:pt x="3192" y="1952"/>
                </a:lnTo>
                <a:lnTo>
                  <a:pt x="3240" y="1952"/>
                </a:lnTo>
                <a:lnTo>
                  <a:pt x="3200" y="1992"/>
                </a:lnTo>
                <a:lnTo>
                  <a:pt x="3200" y="1960"/>
                </a:lnTo>
                <a:cubicBezTo>
                  <a:pt x="3200" y="1938"/>
                  <a:pt x="3218" y="1920"/>
                  <a:pt x="3240" y="1920"/>
                </a:cubicBezTo>
                <a:lnTo>
                  <a:pt x="3448" y="1920"/>
                </a:lnTo>
                <a:lnTo>
                  <a:pt x="3408" y="1960"/>
                </a:lnTo>
                <a:lnTo>
                  <a:pt x="3408" y="1928"/>
                </a:lnTo>
                <a:cubicBezTo>
                  <a:pt x="3408" y="1906"/>
                  <a:pt x="3426" y="1888"/>
                  <a:pt x="3448" y="1888"/>
                </a:cubicBezTo>
                <a:lnTo>
                  <a:pt x="3528" y="1888"/>
                </a:lnTo>
                <a:lnTo>
                  <a:pt x="3560" y="1888"/>
                </a:lnTo>
                <a:lnTo>
                  <a:pt x="3520" y="1928"/>
                </a:lnTo>
                <a:lnTo>
                  <a:pt x="3520" y="1864"/>
                </a:lnTo>
                <a:cubicBezTo>
                  <a:pt x="3520" y="1842"/>
                  <a:pt x="3538" y="1824"/>
                  <a:pt x="3560" y="1824"/>
                </a:cubicBezTo>
                <a:lnTo>
                  <a:pt x="3576" y="1824"/>
                </a:lnTo>
                <a:lnTo>
                  <a:pt x="3536" y="1864"/>
                </a:lnTo>
                <a:lnTo>
                  <a:pt x="3536" y="1832"/>
                </a:lnTo>
                <a:cubicBezTo>
                  <a:pt x="3536" y="1810"/>
                  <a:pt x="3554" y="1792"/>
                  <a:pt x="3576" y="1792"/>
                </a:cubicBezTo>
                <a:lnTo>
                  <a:pt x="3608" y="1792"/>
                </a:lnTo>
                <a:lnTo>
                  <a:pt x="3640" y="1792"/>
                </a:lnTo>
                <a:lnTo>
                  <a:pt x="3600" y="1832"/>
                </a:lnTo>
                <a:lnTo>
                  <a:pt x="3600" y="1800"/>
                </a:lnTo>
                <a:cubicBezTo>
                  <a:pt x="3600" y="1778"/>
                  <a:pt x="3618" y="1760"/>
                  <a:pt x="3640" y="1760"/>
                </a:cubicBezTo>
                <a:lnTo>
                  <a:pt x="3656" y="1760"/>
                </a:lnTo>
                <a:lnTo>
                  <a:pt x="3616" y="1800"/>
                </a:lnTo>
                <a:lnTo>
                  <a:pt x="3616" y="1704"/>
                </a:lnTo>
                <a:cubicBezTo>
                  <a:pt x="3616" y="1682"/>
                  <a:pt x="3634" y="1664"/>
                  <a:pt x="3656" y="1664"/>
                </a:cubicBezTo>
                <a:lnTo>
                  <a:pt x="3752" y="1664"/>
                </a:lnTo>
                <a:lnTo>
                  <a:pt x="3712" y="1704"/>
                </a:lnTo>
                <a:lnTo>
                  <a:pt x="3712" y="1672"/>
                </a:lnTo>
                <a:cubicBezTo>
                  <a:pt x="3712" y="1650"/>
                  <a:pt x="3730" y="1632"/>
                  <a:pt x="3752" y="1632"/>
                </a:cubicBezTo>
                <a:lnTo>
                  <a:pt x="3800" y="1632"/>
                </a:lnTo>
                <a:lnTo>
                  <a:pt x="3760" y="1672"/>
                </a:lnTo>
                <a:lnTo>
                  <a:pt x="3760" y="1640"/>
                </a:lnTo>
                <a:cubicBezTo>
                  <a:pt x="3760" y="1618"/>
                  <a:pt x="3778" y="1600"/>
                  <a:pt x="3800" y="1600"/>
                </a:cubicBezTo>
                <a:lnTo>
                  <a:pt x="3816" y="1600"/>
                </a:lnTo>
                <a:lnTo>
                  <a:pt x="3776" y="1640"/>
                </a:lnTo>
                <a:lnTo>
                  <a:pt x="3776" y="1608"/>
                </a:lnTo>
                <a:cubicBezTo>
                  <a:pt x="3776" y="1586"/>
                  <a:pt x="3794" y="1568"/>
                  <a:pt x="3816" y="1568"/>
                </a:cubicBezTo>
                <a:lnTo>
                  <a:pt x="3832" y="1568"/>
                </a:lnTo>
                <a:lnTo>
                  <a:pt x="3792" y="1608"/>
                </a:lnTo>
                <a:lnTo>
                  <a:pt x="3792" y="1576"/>
                </a:lnTo>
                <a:cubicBezTo>
                  <a:pt x="3792" y="1554"/>
                  <a:pt x="3810" y="1536"/>
                  <a:pt x="3832" y="1536"/>
                </a:cubicBezTo>
                <a:lnTo>
                  <a:pt x="3928" y="1536"/>
                </a:lnTo>
                <a:lnTo>
                  <a:pt x="3888" y="1576"/>
                </a:lnTo>
                <a:lnTo>
                  <a:pt x="3888" y="1544"/>
                </a:lnTo>
                <a:cubicBezTo>
                  <a:pt x="3888" y="1522"/>
                  <a:pt x="3906" y="1504"/>
                  <a:pt x="3928" y="1504"/>
                </a:cubicBezTo>
                <a:lnTo>
                  <a:pt x="3992" y="1504"/>
                </a:lnTo>
                <a:lnTo>
                  <a:pt x="3952" y="1544"/>
                </a:lnTo>
                <a:lnTo>
                  <a:pt x="3952" y="1480"/>
                </a:lnTo>
                <a:cubicBezTo>
                  <a:pt x="3952" y="1458"/>
                  <a:pt x="3970" y="1440"/>
                  <a:pt x="3992" y="1440"/>
                </a:cubicBezTo>
                <a:lnTo>
                  <a:pt x="4056" y="1440"/>
                </a:lnTo>
                <a:lnTo>
                  <a:pt x="4120" y="1440"/>
                </a:lnTo>
                <a:lnTo>
                  <a:pt x="4080" y="1480"/>
                </a:lnTo>
                <a:lnTo>
                  <a:pt x="4080" y="1448"/>
                </a:lnTo>
                <a:cubicBezTo>
                  <a:pt x="4080" y="1426"/>
                  <a:pt x="4098" y="1408"/>
                  <a:pt x="4120" y="1408"/>
                </a:cubicBezTo>
                <a:lnTo>
                  <a:pt x="4216" y="1408"/>
                </a:lnTo>
                <a:lnTo>
                  <a:pt x="4176" y="1448"/>
                </a:lnTo>
                <a:lnTo>
                  <a:pt x="4176" y="1416"/>
                </a:lnTo>
                <a:cubicBezTo>
                  <a:pt x="4176" y="1394"/>
                  <a:pt x="4194" y="1376"/>
                  <a:pt x="4216" y="1376"/>
                </a:cubicBezTo>
                <a:lnTo>
                  <a:pt x="4264" y="1376"/>
                </a:lnTo>
                <a:lnTo>
                  <a:pt x="4224" y="1416"/>
                </a:lnTo>
                <a:lnTo>
                  <a:pt x="4224" y="1384"/>
                </a:lnTo>
                <a:cubicBezTo>
                  <a:pt x="4224" y="1362"/>
                  <a:pt x="4242" y="1344"/>
                  <a:pt x="4264" y="1344"/>
                </a:cubicBezTo>
                <a:lnTo>
                  <a:pt x="4328" y="1344"/>
                </a:lnTo>
                <a:lnTo>
                  <a:pt x="4288" y="1384"/>
                </a:lnTo>
                <a:lnTo>
                  <a:pt x="4288" y="1352"/>
                </a:lnTo>
                <a:cubicBezTo>
                  <a:pt x="4288" y="1330"/>
                  <a:pt x="4306" y="1312"/>
                  <a:pt x="4328" y="1312"/>
                </a:cubicBezTo>
                <a:lnTo>
                  <a:pt x="4440" y="1312"/>
                </a:lnTo>
                <a:lnTo>
                  <a:pt x="4456" y="1312"/>
                </a:lnTo>
                <a:lnTo>
                  <a:pt x="4504" y="1312"/>
                </a:lnTo>
                <a:lnTo>
                  <a:pt x="4552" y="1312"/>
                </a:lnTo>
                <a:lnTo>
                  <a:pt x="4568" y="1312"/>
                </a:lnTo>
                <a:lnTo>
                  <a:pt x="4528" y="1352"/>
                </a:lnTo>
                <a:lnTo>
                  <a:pt x="4528" y="1320"/>
                </a:lnTo>
                <a:cubicBezTo>
                  <a:pt x="4528" y="1298"/>
                  <a:pt x="4546" y="1280"/>
                  <a:pt x="4568" y="1280"/>
                </a:cubicBezTo>
                <a:lnTo>
                  <a:pt x="4584" y="1280"/>
                </a:lnTo>
                <a:lnTo>
                  <a:pt x="4544" y="1320"/>
                </a:lnTo>
                <a:lnTo>
                  <a:pt x="4544" y="1304"/>
                </a:lnTo>
                <a:cubicBezTo>
                  <a:pt x="4544" y="1282"/>
                  <a:pt x="4562" y="1264"/>
                  <a:pt x="4584" y="1264"/>
                </a:cubicBezTo>
                <a:lnTo>
                  <a:pt x="4824" y="1264"/>
                </a:lnTo>
                <a:lnTo>
                  <a:pt x="4888" y="1264"/>
                </a:lnTo>
                <a:lnTo>
                  <a:pt x="4952" y="1264"/>
                </a:lnTo>
                <a:lnTo>
                  <a:pt x="5080" y="1264"/>
                </a:lnTo>
                <a:lnTo>
                  <a:pt x="5040" y="1304"/>
                </a:lnTo>
                <a:lnTo>
                  <a:pt x="5040" y="1272"/>
                </a:lnTo>
                <a:cubicBezTo>
                  <a:pt x="5040" y="1250"/>
                  <a:pt x="5058" y="1232"/>
                  <a:pt x="5080" y="1232"/>
                </a:cubicBezTo>
                <a:lnTo>
                  <a:pt x="5112" y="1232"/>
                </a:lnTo>
                <a:lnTo>
                  <a:pt x="5160" y="1232"/>
                </a:lnTo>
                <a:lnTo>
                  <a:pt x="5120" y="1272"/>
                </a:lnTo>
                <a:lnTo>
                  <a:pt x="5120" y="1240"/>
                </a:lnTo>
                <a:cubicBezTo>
                  <a:pt x="5120" y="1218"/>
                  <a:pt x="5138" y="1200"/>
                  <a:pt x="5160" y="1200"/>
                </a:cubicBezTo>
                <a:lnTo>
                  <a:pt x="5352" y="1200"/>
                </a:lnTo>
                <a:lnTo>
                  <a:pt x="5312" y="1240"/>
                </a:lnTo>
                <a:lnTo>
                  <a:pt x="5312" y="1208"/>
                </a:lnTo>
                <a:cubicBezTo>
                  <a:pt x="5312" y="1186"/>
                  <a:pt x="5330" y="1168"/>
                  <a:pt x="5352" y="1168"/>
                </a:cubicBezTo>
                <a:lnTo>
                  <a:pt x="5400" y="1168"/>
                </a:lnTo>
                <a:lnTo>
                  <a:pt x="5432" y="1168"/>
                </a:lnTo>
                <a:lnTo>
                  <a:pt x="5512" y="1168"/>
                </a:lnTo>
                <a:lnTo>
                  <a:pt x="5472" y="1208"/>
                </a:lnTo>
                <a:lnTo>
                  <a:pt x="5472" y="1176"/>
                </a:lnTo>
                <a:cubicBezTo>
                  <a:pt x="5472" y="1154"/>
                  <a:pt x="5490" y="1136"/>
                  <a:pt x="5512" y="1136"/>
                </a:cubicBezTo>
                <a:lnTo>
                  <a:pt x="5560" y="1136"/>
                </a:lnTo>
                <a:lnTo>
                  <a:pt x="5592" y="1136"/>
                </a:lnTo>
                <a:lnTo>
                  <a:pt x="5608" y="1136"/>
                </a:lnTo>
                <a:lnTo>
                  <a:pt x="5640" y="1136"/>
                </a:lnTo>
                <a:lnTo>
                  <a:pt x="5688" y="1136"/>
                </a:lnTo>
                <a:lnTo>
                  <a:pt x="5704" y="1136"/>
                </a:lnTo>
                <a:lnTo>
                  <a:pt x="5752" y="1136"/>
                </a:lnTo>
                <a:lnTo>
                  <a:pt x="5768" y="1136"/>
                </a:lnTo>
                <a:lnTo>
                  <a:pt x="5784" y="1136"/>
                </a:lnTo>
                <a:lnTo>
                  <a:pt x="5800" y="1136"/>
                </a:lnTo>
                <a:lnTo>
                  <a:pt x="5848" y="1136"/>
                </a:lnTo>
                <a:lnTo>
                  <a:pt x="5880" y="1136"/>
                </a:lnTo>
                <a:lnTo>
                  <a:pt x="5896" y="1136"/>
                </a:lnTo>
                <a:lnTo>
                  <a:pt x="5960" y="1136"/>
                </a:lnTo>
                <a:lnTo>
                  <a:pt x="5920" y="1176"/>
                </a:lnTo>
                <a:lnTo>
                  <a:pt x="5920" y="1128"/>
                </a:lnTo>
                <a:cubicBezTo>
                  <a:pt x="5920" y="1106"/>
                  <a:pt x="5938" y="1088"/>
                  <a:pt x="5960" y="1088"/>
                </a:cubicBezTo>
                <a:lnTo>
                  <a:pt x="5976" y="1088"/>
                </a:lnTo>
                <a:lnTo>
                  <a:pt x="5992" y="1088"/>
                </a:lnTo>
                <a:lnTo>
                  <a:pt x="6008" y="1088"/>
                </a:lnTo>
                <a:lnTo>
                  <a:pt x="6056" y="1088"/>
                </a:lnTo>
                <a:lnTo>
                  <a:pt x="6072" y="1088"/>
                </a:lnTo>
                <a:lnTo>
                  <a:pt x="6104" y="1088"/>
                </a:lnTo>
                <a:lnTo>
                  <a:pt x="6120" y="1088"/>
                </a:lnTo>
                <a:lnTo>
                  <a:pt x="6168" y="1088"/>
                </a:lnTo>
                <a:lnTo>
                  <a:pt x="6128" y="1128"/>
                </a:lnTo>
                <a:lnTo>
                  <a:pt x="6128" y="1096"/>
                </a:lnTo>
                <a:cubicBezTo>
                  <a:pt x="6128" y="1074"/>
                  <a:pt x="6146" y="1056"/>
                  <a:pt x="6168" y="1056"/>
                </a:cubicBezTo>
                <a:lnTo>
                  <a:pt x="6184" y="1056"/>
                </a:lnTo>
                <a:lnTo>
                  <a:pt x="6144" y="1096"/>
                </a:lnTo>
                <a:lnTo>
                  <a:pt x="6144" y="1064"/>
                </a:lnTo>
                <a:cubicBezTo>
                  <a:pt x="6144" y="1042"/>
                  <a:pt x="6162" y="1024"/>
                  <a:pt x="6184" y="1024"/>
                </a:cubicBezTo>
                <a:lnTo>
                  <a:pt x="6200" y="1024"/>
                </a:lnTo>
                <a:lnTo>
                  <a:pt x="6216" y="1024"/>
                </a:lnTo>
                <a:lnTo>
                  <a:pt x="6264" y="1024"/>
                </a:lnTo>
                <a:lnTo>
                  <a:pt x="6296" y="1024"/>
                </a:lnTo>
                <a:lnTo>
                  <a:pt x="6312" y="1024"/>
                </a:lnTo>
                <a:lnTo>
                  <a:pt x="6360" y="1024"/>
                </a:lnTo>
                <a:lnTo>
                  <a:pt x="6376" y="1024"/>
                </a:lnTo>
                <a:lnTo>
                  <a:pt x="6336" y="1064"/>
                </a:lnTo>
                <a:lnTo>
                  <a:pt x="6336" y="1032"/>
                </a:lnTo>
                <a:cubicBezTo>
                  <a:pt x="6336" y="1010"/>
                  <a:pt x="6354" y="992"/>
                  <a:pt x="6376" y="992"/>
                </a:cubicBezTo>
                <a:lnTo>
                  <a:pt x="6392" y="992"/>
                </a:lnTo>
                <a:lnTo>
                  <a:pt x="6408" y="992"/>
                </a:lnTo>
                <a:lnTo>
                  <a:pt x="6424" y="992"/>
                </a:lnTo>
                <a:lnTo>
                  <a:pt x="6488" y="992"/>
                </a:lnTo>
                <a:lnTo>
                  <a:pt x="6504" y="992"/>
                </a:lnTo>
                <a:lnTo>
                  <a:pt x="6520" y="992"/>
                </a:lnTo>
                <a:lnTo>
                  <a:pt x="6584" y="992"/>
                </a:lnTo>
                <a:lnTo>
                  <a:pt x="6600" y="992"/>
                </a:lnTo>
                <a:lnTo>
                  <a:pt x="6632" y="992"/>
                </a:lnTo>
                <a:lnTo>
                  <a:pt x="6648" y="992"/>
                </a:lnTo>
                <a:lnTo>
                  <a:pt x="6680" y="992"/>
                </a:lnTo>
                <a:lnTo>
                  <a:pt x="6640" y="1032"/>
                </a:lnTo>
                <a:lnTo>
                  <a:pt x="6640" y="984"/>
                </a:lnTo>
                <a:cubicBezTo>
                  <a:pt x="6640" y="962"/>
                  <a:pt x="6658" y="944"/>
                  <a:pt x="6680" y="944"/>
                </a:cubicBezTo>
                <a:lnTo>
                  <a:pt x="6712" y="944"/>
                </a:lnTo>
                <a:lnTo>
                  <a:pt x="6672" y="984"/>
                </a:lnTo>
                <a:lnTo>
                  <a:pt x="6672" y="952"/>
                </a:lnTo>
                <a:cubicBezTo>
                  <a:pt x="6672" y="930"/>
                  <a:pt x="6690" y="912"/>
                  <a:pt x="6712" y="912"/>
                </a:cubicBezTo>
                <a:lnTo>
                  <a:pt x="6728" y="912"/>
                </a:lnTo>
                <a:lnTo>
                  <a:pt x="6744" y="912"/>
                </a:lnTo>
                <a:lnTo>
                  <a:pt x="6776" y="912"/>
                </a:lnTo>
                <a:lnTo>
                  <a:pt x="6736" y="952"/>
                </a:lnTo>
                <a:lnTo>
                  <a:pt x="6736" y="872"/>
                </a:lnTo>
                <a:cubicBezTo>
                  <a:pt x="6736" y="850"/>
                  <a:pt x="6754" y="832"/>
                  <a:pt x="6776" y="832"/>
                </a:cubicBezTo>
                <a:lnTo>
                  <a:pt x="6824" y="832"/>
                </a:lnTo>
                <a:lnTo>
                  <a:pt x="6872" y="832"/>
                </a:lnTo>
                <a:lnTo>
                  <a:pt x="6888" y="832"/>
                </a:lnTo>
                <a:lnTo>
                  <a:pt x="6936" y="832"/>
                </a:lnTo>
                <a:lnTo>
                  <a:pt x="6984" y="832"/>
                </a:lnTo>
                <a:lnTo>
                  <a:pt x="7000" y="832"/>
                </a:lnTo>
                <a:lnTo>
                  <a:pt x="7032" y="832"/>
                </a:lnTo>
                <a:lnTo>
                  <a:pt x="7080" y="832"/>
                </a:lnTo>
                <a:lnTo>
                  <a:pt x="7096" y="832"/>
                </a:lnTo>
                <a:lnTo>
                  <a:pt x="7112" y="832"/>
                </a:lnTo>
                <a:lnTo>
                  <a:pt x="7128" y="832"/>
                </a:lnTo>
                <a:lnTo>
                  <a:pt x="7192" y="832"/>
                </a:lnTo>
                <a:lnTo>
                  <a:pt x="7208" y="832"/>
                </a:lnTo>
                <a:lnTo>
                  <a:pt x="7224" y="832"/>
                </a:lnTo>
                <a:lnTo>
                  <a:pt x="7240" y="832"/>
                </a:lnTo>
                <a:lnTo>
                  <a:pt x="7272" y="832"/>
                </a:lnTo>
                <a:lnTo>
                  <a:pt x="7288" y="832"/>
                </a:lnTo>
                <a:lnTo>
                  <a:pt x="7304" y="832"/>
                </a:lnTo>
                <a:lnTo>
                  <a:pt x="7320" y="832"/>
                </a:lnTo>
                <a:lnTo>
                  <a:pt x="7336" y="832"/>
                </a:lnTo>
                <a:lnTo>
                  <a:pt x="7352" y="832"/>
                </a:lnTo>
                <a:lnTo>
                  <a:pt x="7384" y="832"/>
                </a:lnTo>
                <a:lnTo>
                  <a:pt x="7344" y="872"/>
                </a:lnTo>
                <a:lnTo>
                  <a:pt x="7344" y="792"/>
                </a:lnTo>
                <a:cubicBezTo>
                  <a:pt x="7344" y="770"/>
                  <a:pt x="7362" y="752"/>
                  <a:pt x="7384" y="752"/>
                </a:cubicBezTo>
                <a:lnTo>
                  <a:pt x="7416" y="752"/>
                </a:lnTo>
                <a:lnTo>
                  <a:pt x="7432" y="752"/>
                </a:lnTo>
                <a:lnTo>
                  <a:pt x="7448" y="752"/>
                </a:lnTo>
                <a:lnTo>
                  <a:pt x="7408" y="792"/>
                </a:lnTo>
                <a:lnTo>
                  <a:pt x="7408" y="744"/>
                </a:lnTo>
                <a:cubicBezTo>
                  <a:pt x="7408" y="722"/>
                  <a:pt x="7426" y="704"/>
                  <a:pt x="7448" y="704"/>
                </a:cubicBezTo>
                <a:lnTo>
                  <a:pt x="7464" y="704"/>
                </a:lnTo>
                <a:lnTo>
                  <a:pt x="7496" y="704"/>
                </a:lnTo>
                <a:lnTo>
                  <a:pt x="7528" y="704"/>
                </a:lnTo>
                <a:lnTo>
                  <a:pt x="7488" y="744"/>
                </a:lnTo>
                <a:lnTo>
                  <a:pt x="7488" y="696"/>
                </a:lnTo>
                <a:cubicBezTo>
                  <a:pt x="7488" y="674"/>
                  <a:pt x="7506" y="656"/>
                  <a:pt x="7528" y="656"/>
                </a:cubicBezTo>
                <a:lnTo>
                  <a:pt x="7544" y="656"/>
                </a:lnTo>
                <a:lnTo>
                  <a:pt x="7560" y="656"/>
                </a:lnTo>
                <a:lnTo>
                  <a:pt x="7608" y="656"/>
                </a:lnTo>
                <a:lnTo>
                  <a:pt x="7640" y="656"/>
                </a:lnTo>
                <a:lnTo>
                  <a:pt x="7656" y="656"/>
                </a:lnTo>
                <a:lnTo>
                  <a:pt x="7704" y="656"/>
                </a:lnTo>
                <a:lnTo>
                  <a:pt x="7664" y="696"/>
                </a:lnTo>
                <a:lnTo>
                  <a:pt x="7664" y="648"/>
                </a:lnTo>
                <a:cubicBezTo>
                  <a:pt x="7664" y="626"/>
                  <a:pt x="7682" y="608"/>
                  <a:pt x="7704" y="608"/>
                </a:cubicBezTo>
                <a:lnTo>
                  <a:pt x="7736" y="608"/>
                </a:lnTo>
                <a:lnTo>
                  <a:pt x="7752" y="608"/>
                </a:lnTo>
                <a:lnTo>
                  <a:pt x="7800" y="608"/>
                </a:lnTo>
                <a:lnTo>
                  <a:pt x="7816" y="608"/>
                </a:lnTo>
                <a:lnTo>
                  <a:pt x="7832" y="608"/>
                </a:lnTo>
                <a:lnTo>
                  <a:pt x="7848" y="608"/>
                </a:lnTo>
                <a:lnTo>
                  <a:pt x="7864" y="608"/>
                </a:lnTo>
                <a:lnTo>
                  <a:pt x="7896" y="608"/>
                </a:lnTo>
                <a:lnTo>
                  <a:pt x="7856" y="648"/>
                </a:lnTo>
                <a:lnTo>
                  <a:pt x="7856" y="600"/>
                </a:lnTo>
                <a:cubicBezTo>
                  <a:pt x="7856" y="578"/>
                  <a:pt x="7874" y="560"/>
                  <a:pt x="7896" y="560"/>
                </a:cubicBezTo>
                <a:lnTo>
                  <a:pt x="7928" y="560"/>
                </a:lnTo>
                <a:lnTo>
                  <a:pt x="7960" y="560"/>
                </a:lnTo>
                <a:lnTo>
                  <a:pt x="7976" y="560"/>
                </a:lnTo>
                <a:lnTo>
                  <a:pt x="7992" y="560"/>
                </a:lnTo>
                <a:lnTo>
                  <a:pt x="8024" y="560"/>
                </a:lnTo>
                <a:lnTo>
                  <a:pt x="8040" y="560"/>
                </a:lnTo>
                <a:lnTo>
                  <a:pt x="8056" y="560"/>
                </a:lnTo>
                <a:lnTo>
                  <a:pt x="8072" y="560"/>
                </a:lnTo>
                <a:lnTo>
                  <a:pt x="8088" y="560"/>
                </a:lnTo>
                <a:lnTo>
                  <a:pt x="8104" y="560"/>
                </a:lnTo>
                <a:lnTo>
                  <a:pt x="8136" y="560"/>
                </a:lnTo>
                <a:lnTo>
                  <a:pt x="8096" y="600"/>
                </a:lnTo>
                <a:lnTo>
                  <a:pt x="8096" y="552"/>
                </a:lnTo>
                <a:cubicBezTo>
                  <a:pt x="8096" y="530"/>
                  <a:pt x="8114" y="512"/>
                  <a:pt x="8136" y="512"/>
                </a:cubicBezTo>
                <a:lnTo>
                  <a:pt x="8168" y="512"/>
                </a:lnTo>
                <a:lnTo>
                  <a:pt x="8200" y="512"/>
                </a:lnTo>
                <a:lnTo>
                  <a:pt x="8216" y="512"/>
                </a:lnTo>
                <a:lnTo>
                  <a:pt x="8232" y="512"/>
                </a:lnTo>
                <a:lnTo>
                  <a:pt x="8248" y="512"/>
                </a:lnTo>
                <a:lnTo>
                  <a:pt x="8264" y="512"/>
                </a:lnTo>
                <a:lnTo>
                  <a:pt x="8312" y="512"/>
                </a:lnTo>
                <a:lnTo>
                  <a:pt x="8344" y="512"/>
                </a:lnTo>
                <a:lnTo>
                  <a:pt x="8360" y="512"/>
                </a:lnTo>
                <a:lnTo>
                  <a:pt x="8376" y="512"/>
                </a:lnTo>
                <a:lnTo>
                  <a:pt x="8408" y="512"/>
                </a:lnTo>
                <a:lnTo>
                  <a:pt x="8424" y="512"/>
                </a:lnTo>
                <a:lnTo>
                  <a:pt x="8440" y="512"/>
                </a:lnTo>
                <a:lnTo>
                  <a:pt x="8456" y="512"/>
                </a:lnTo>
                <a:lnTo>
                  <a:pt x="8472" y="512"/>
                </a:lnTo>
                <a:lnTo>
                  <a:pt x="8520" y="512"/>
                </a:lnTo>
                <a:lnTo>
                  <a:pt x="8536" y="512"/>
                </a:lnTo>
                <a:lnTo>
                  <a:pt x="8552" y="512"/>
                </a:lnTo>
                <a:lnTo>
                  <a:pt x="8568" y="512"/>
                </a:lnTo>
                <a:lnTo>
                  <a:pt x="8584" y="512"/>
                </a:lnTo>
                <a:lnTo>
                  <a:pt x="8632" y="512"/>
                </a:lnTo>
                <a:lnTo>
                  <a:pt x="8592" y="552"/>
                </a:lnTo>
                <a:lnTo>
                  <a:pt x="8592" y="488"/>
                </a:lnTo>
                <a:cubicBezTo>
                  <a:pt x="8592" y="466"/>
                  <a:pt x="8610" y="448"/>
                  <a:pt x="8632" y="448"/>
                </a:cubicBezTo>
                <a:lnTo>
                  <a:pt x="8648" y="448"/>
                </a:lnTo>
                <a:lnTo>
                  <a:pt x="8664" y="448"/>
                </a:lnTo>
                <a:lnTo>
                  <a:pt x="8680" y="448"/>
                </a:lnTo>
                <a:lnTo>
                  <a:pt x="8728" y="448"/>
                </a:lnTo>
                <a:lnTo>
                  <a:pt x="8744" y="448"/>
                </a:lnTo>
                <a:lnTo>
                  <a:pt x="8704" y="488"/>
                </a:lnTo>
                <a:lnTo>
                  <a:pt x="8704" y="424"/>
                </a:lnTo>
                <a:cubicBezTo>
                  <a:pt x="8704" y="402"/>
                  <a:pt x="8722" y="384"/>
                  <a:pt x="8744" y="384"/>
                </a:cubicBezTo>
                <a:lnTo>
                  <a:pt x="8760" y="384"/>
                </a:lnTo>
                <a:lnTo>
                  <a:pt x="8776" y="384"/>
                </a:lnTo>
                <a:lnTo>
                  <a:pt x="8792" y="384"/>
                </a:lnTo>
                <a:lnTo>
                  <a:pt x="8752" y="424"/>
                </a:lnTo>
                <a:lnTo>
                  <a:pt x="8752" y="360"/>
                </a:lnTo>
                <a:cubicBezTo>
                  <a:pt x="8752" y="338"/>
                  <a:pt x="8770" y="320"/>
                  <a:pt x="8792" y="320"/>
                </a:cubicBezTo>
                <a:lnTo>
                  <a:pt x="8808" y="320"/>
                </a:lnTo>
                <a:lnTo>
                  <a:pt x="8824" y="320"/>
                </a:lnTo>
                <a:lnTo>
                  <a:pt x="8856" y="320"/>
                </a:lnTo>
                <a:lnTo>
                  <a:pt x="8872" y="320"/>
                </a:lnTo>
                <a:lnTo>
                  <a:pt x="8936" y="320"/>
                </a:lnTo>
                <a:lnTo>
                  <a:pt x="8968" y="320"/>
                </a:lnTo>
                <a:lnTo>
                  <a:pt x="8928" y="360"/>
                </a:lnTo>
                <a:lnTo>
                  <a:pt x="8928" y="296"/>
                </a:lnTo>
                <a:cubicBezTo>
                  <a:pt x="8928" y="274"/>
                  <a:pt x="8946" y="256"/>
                  <a:pt x="8968" y="256"/>
                </a:cubicBezTo>
                <a:lnTo>
                  <a:pt x="9032" y="256"/>
                </a:lnTo>
                <a:lnTo>
                  <a:pt x="9064" y="256"/>
                </a:lnTo>
                <a:lnTo>
                  <a:pt x="9080" y="256"/>
                </a:lnTo>
                <a:lnTo>
                  <a:pt x="9096" y="256"/>
                </a:lnTo>
                <a:lnTo>
                  <a:pt x="9144" y="256"/>
                </a:lnTo>
                <a:lnTo>
                  <a:pt x="9160" y="256"/>
                </a:lnTo>
                <a:lnTo>
                  <a:pt x="9176" y="256"/>
                </a:lnTo>
                <a:lnTo>
                  <a:pt x="9272" y="256"/>
                </a:lnTo>
                <a:lnTo>
                  <a:pt x="9288" y="256"/>
                </a:lnTo>
                <a:lnTo>
                  <a:pt x="9320" y="256"/>
                </a:lnTo>
                <a:lnTo>
                  <a:pt x="9280" y="296"/>
                </a:lnTo>
                <a:lnTo>
                  <a:pt x="9280" y="216"/>
                </a:lnTo>
                <a:cubicBezTo>
                  <a:pt x="9280" y="194"/>
                  <a:pt x="9298" y="176"/>
                  <a:pt x="9320" y="176"/>
                </a:cubicBezTo>
                <a:lnTo>
                  <a:pt x="9400" y="176"/>
                </a:lnTo>
                <a:lnTo>
                  <a:pt x="9416" y="176"/>
                </a:lnTo>
                <a:lnTo>
                  <a:pt x="9448" y="176"/>
                </a:lnTo>
                <a:lnTo>
                  <a:pt x="9480" y="176"/>
                </a:lnTo>
                <a:lnTo>
                  <a:pt x="9496" y="176"/>
                </a:lnTo>
                <a:lnTo>
                  <a:pt x="9512" y="176"/>
                </a:lnTo>
                <a:lnTo>
                  <a:pt x="9528" y="176"/>
                </a:lnTo>
                <a:lnTo>
                  <a:pt x="9544" y="176"/>
                </a:lnTo>
                <a:lnTo>
                  <a:pt x="9560" y="176"/>
                </a:lnTo>
                <a:lnTo>
                  <a:pt x="9672" y="176"/>
                </a:lnTo>
                <a:lnTo>
                  <a:pt x="9704" y="176"/>
                </a:lnTo>
                <a:lnTo>
                  <a:pt x="9800" y="176"/>
                </a:lnTo>
                <a:lnTo>
                  <a:pt x="9816" y="176"/>
                </a:lnTo>
                <a:lnTo>
                  <a:pt x="9832" y="176"/>
                </a:lnTo>
                <a:lnTo>
                  <a:pt x="9864" y="176"/>
                </a:lnTo>
                <a:lnTo>
                  <a:pt x="9880" y="176"/>
                </a:lnTo>
                <a:lnTo>
                  <a:pt x="9896" y="176"/>
                </a:lnTo>
                <a:lnTo>
                  <a:pt x="9912" y="176"/>
                </a:lnTo>
                <a:lnTo>
                  <a:pt x="9976" y="176"/>
                </a:lnTo>
                <a:lnTo>
                  <a:pt x="9936" y="216"/>
                </a:lnTo>
                <a:lnTo>
                  <a:pt x="9936" y="136"/>
                </a:lnTo>
                <a:cubicBezTo>
                  <a:pt x="9936" y="114"/>
                  <a:pt x="9954" y="96"/>
                  <a:pt x="9976" y="96"/>
                </a:cubicBezTo>
                <a:lnTo>
                  <a:pt x="10008" y="96"/>
                </a:lnTo>
                <a:lnTo>
                  <a:pt x="10024" y="96"/>
                </a:lnTo>
                <a:lnTo>
                  <a:pt x="10072" y="96"/>
                </a:lnTo>
                <a:lnTo>
                  <a:pt x="10120" y="96"/>
                </a:lnTo>
                <a:lnTo>
                  <a:pt x="10136" y="96"/>
                </a:lnTo>
                <a:lnTo>
                  <a:pt x="10152" y="96"/>
                </a:lnTo>
                <a:lnTo>
                  <a:pt x="10216" y="96"/>
                </a:lnTo>
                <a:lnTo>
                  <a:pt x="10232" y="96"/>
                </a:lnTo>
                <a:lnTo>
                  <a:pt x="10296" y="96"/>
                </a:lnTo>
                <a:lnTo>
                  <a:pt x="10312" y="96"/>
                </a:lnTo>
                <a:lnTo>
                  <a:pt x="10328" y="96"/>
                </a:lnTo>
                <a:lnTo>
                  <a:pt x="10408" y="96"/>
                </a:lnTo>
                <a:lnTo>
                  <a:pt x="10472" y="96"/>
                </a:lnTo>
                <a:lnTo>
                  <a:pt x="10520" y="96"/>
                </a:lnTo>
                <a:lnTo>
                  <a:pt x="10536" y="96"/>
                </a:lnTo>
                <a:lnTo>
                  <a:pt x="10584" y="96"/>
                </a:lnTo>
                <a:lnTo>
                  <a:pt x="10600" y="96"/>
                </a:lnTo>
                <a:lnTo>
                  <a:pt x="10616" y="96"/>
                </a:lnTo>
                <a:lnTo>
                  <a:pt x="10576" y="136"/>
                </a:lnTo>
                <a:lnTo>
                  <a:pt x="10576" y="40"/>
                </a:lnTo>
                <a:cubicBezTo>
                  <a:pt x="10576" y="18"/>
                  <a:pt x="10594" y="0"/>
                  <a:pt x="10616" y="0"/>
                </a:cubicBezTo>
                <a:lnTo>
                  <a:pt x="10632" y="0"/>
                </a:lnTo>
                <a:lnTo>
                  <a:pt x="10680" y="0"/>
                </a:lnTo>
                <a:lnTo>
                  <a:pt x="10696" y="0"/>
                </a:lnTo>
                <a:lnTo>
                  <a:pt x="10712" y="0"/>
                </a:lnTo>
                <a:lnTo>
                  <a:pt x="10728" y="0"/>
                </a:lnTo>
                <a:lnTo>
                  <a:pt x="10760" y="0"/>
                </a:lnTo>
                <a:lnTo>
                  <a:pt x="10792" y="0"/>
                </a:lnTo>
                <a:lnTo>
                  <a:pt x="10824" y="0"/>
                </a:lnTo>
                <a:lnTo>
                  <a:pt x="10888" y="0"/>
                </a:lnTo>
                <a:lnTo>
                  <a:pt x="10904" y="0"/>
                </a:lnTo>
                <a:lnTo>
                  <a:pt x="10952" y="0"/>
                </a:lnTo>
                <a:lnTo>
                  <a:pt x="11000" y="0"/>
                </a:lnTo>
                <a:lnTo>
                  <a:pt x="11112" y="0"/>
                </a:lnTo>
                <a:lnTo>
                  <a:pt x="11128" y="0"/>
                </a:lnTo>
                <a:lnTo>
                  <a:pt x="11144" y="0"/>
                </a:lnTo>
                <a:cubicBezTo>
                  <a:pt x="11167" y="0"/>
                  <a:pt x="11184" y="18"/>
                  <a:pt x="11184" y="40"/>
                </a:cubicBezTo>
                <a:cubicBezTo>
                  <a:pt x="11184" y="63"/>
                  <a:pt x="11167" y="80"/>
                  <a:pt x="11144" y="80"/>
                </a:cubicBezTo>
                <a:lnTo>
                  <a:pt x="11128" y="80"/>
                </a:lnTo>
                <a:lnTo>
                  <a:pt x="11112" y="80"/>
                </a:lnTo>
                <a:lnTo>
                  <a:pt x="11000" y="80"/>
                </a:lnTo>
                <a:lnTo>
                  <a:pt x="10952" y="80"/>
                </a:lnTo>
                <a:lnTo>
                  <a:pt x="10904" y="80"/>
                </a:lnTo>
                <a:lnTo>
                  <a:pt x="10888" y="80"/>
                </a:lnTo>
                <a:lnTo>
                  <a:pt x="10824" y="80"/>
                </a:lnTo>
                <a:lnTo>
                  <a:pt x="10792" y="80"/>
                </a:lnTo>
                <a:lnTo>
                  <a:pt x="10760" y="80"/>
                </a:lnTo>
                <a:lnTo>
                  <a:pt x="10728" y="80"/>
                </a:lnTo>
                <a:lnTo>
                  <a:pt x="10712" y="80"/>
                </a:lnTo>
                <a:lnTo>
                  <a:pt x="10696" y="80"/>
                </a:lnTo>
                <a:lnTo>
                  <a:pt x="10680" y="80"/>
                </a:lnTo>
                <a:lnTo>
                  <a:pt x="10632" y="80"/>
                </a:lnTo>
                <a:lnTo>
                  <a:pt x="10616" y="80"/>
                </a:lnTo>
                <a:lnTo>
                  <a:pt x="10656" y="40"/>
                </a:lnTo>
                <a:lnTo>
                  <a:pt x="10656" y="136"/>
                </a:lnTo>
                <a:cubicBezTo>
                  <a:pt x="10656" y="159"/>
                  <a:pt x="10639" y="176"/>
                  <a:pt x="10616" y="176"/>
                </a:cubicBezTo>
                <a:lnTo>
                  <a:pt x="10600" y="176"/>
                </a:lnTo>
                <a:lnTo>
                  <a:pt x="10584" y="176"/>
                </a:lnTo>
                <a:lnTo>
                  <a:pt x="10536" y="176"/>
                </a:lnTo>
                <a:lnTo>
                  <a:pt x="10520" y="176"/>
                </a:lnTo>
                <a:lnTo>
                  <a:pt x="10472" y="176"/>
                </a:lnTo>
                <a:lnTo>
                  <a:pt x="10408" y="176"/>
                </a:lnTo>
                <a:lnTo>
                  <a:pt x="10328" y="176"/>
                </a:lnTo>
                <a:lnTo>
                  <a:pt x="10312" y="176"/>
                </a:lnTo>
                <a:lnTo>
                  <a:pt x="10296" y="176"/>
                </a:lnTo>
                <a:lnTo>
                  <a:pt x="10232" y="176"/>
                </a:lnTo>
                <a:lnTo>
                  <a:pt x="10216" y="176"/>
                </a:lnTo>
                <a:lnTo>
                  <a:pt x="10152" y="176"/>
                </a:lnTo>
                <a:lnTo>
                  <a:pt x="10136" y="176"/>
                </a:lnTo>
                <a:lnTo>
                  <a:pt x="10120" y="176"/>
                </a:lnTo>
                <a:lnTo>
                  <a:pt x="10072" y="176"/>
                </a:lnTo>
                <a:lnTo>
                  <a:pt x="10024" y="176"/>
                </a:lnTo>
                <a:lnTo>
                  <a:pt x="10008" y="176"/>
                </a:lnTo>
                <a:lnTo>
                  <a:pt x="9976" y="176"/>
                </a:lnTo>
                <a:lnTo>
                  <a:pt x="10016" y="136"/>
                </a:lnTo>
                <a:lnTo>
                  <a:pt x="10016" y="216"/>
                </a:lnTo>
                <a:cubicBezTo>
                  <a:pt x="10016" y="239"/>
                  <a:pt x="9999" y="256"/>
                  <a:pt x="9976" y="256"/>
                </a:cubicBezTo>
                <a:lnTo>
                  <a:pt x="9912" y="256"/>
                </a:lnTo>
                <a:lnTo>
                  <a:pt x="9896" y="256"/>
                </a:lnTo>
                <a:lnTo>
                  <a:pt x="9880" y="256"/>
                </a:lnTo>
                <a:lnTo>
                  <a:pt x="9864" y="256"/>
                </a:lnTo>
                <a:lnTo>
                  <a:pt x="9832" y="256"/>
                </a:lnTo>
                <a:lnTo>
                  <a:pt x="9816" y="256"/>
                </a:lnTo>
                <a:lnTo>
                  <a:pt x="9800" y="256"/>
                </a:lnTo>
                <a:lnTo>
                  <a:pt x="9704" y="256"/>
                </a:lnTo>
                <a:lnTo>
                  <a:pt x="9672" y="256"/>
                </a:lnTo>
                <a:lnTo>
                  <a:pt x="9560" y="256"/>
                </a:lnTo>
                <a:lnTo>
                  <a:pt x="9544" y="256"/>
                </a:lnTo>
                <a:lnTo>
                  <a:pt x="9528" y="256"/>
                </a:lnTo>
                <a:lnTo>
                  <a:pt x="9512" y="256"/>
                </a:lnTo>
                <a:lnTo>
                  <a:pt x="9496" y="256"/>
                </a:lnTo>
                <a:lnTo>
                  <a:pt x="9480" y="256"/>
                </a:lnTo>
                <a:lnTo>
                  <a:pt x="9448" y="256"/>
                </a:lnTo>
                <a:lnTo>
                  <a:pt x="9416" y="256"/>
                </a:lnTo>
                <a:lnTo>
                  <a:pt x="9400" y="256"/>
                </a:lnTo>
                <a:lnTo>
                  <a:pt x="9320" y="256"/>
                </a:lnTo>
                <a:lnTo>
                  <a:pt x="9360" y="216"/>
                </a:lnTo>
                <a:lnTo>
                  <a:pt x="9360" y="296"/>
                </a:lnTo>
                <a:cubicBezTo>
                  <a:pt x="9360" y="319"/>
                  <a:pt x="9343" y="336"/>
                  <a:pt x="9320" y="336"/>
                </a:cubicBezTo>
                <a:lnTo>
                  <a:pt x="9288" y="336"/>
                </a:lnTo>
                <a:lnTo>
                  <a:pt x="9272" y="336"/>
                </a:lnTo>
                <a:lnTo>
                  <a:pt x="9176" y="336"/>
                </a:lnTo>
                <a:lnTo>
                  <a:pt x="9160" y="336"/>
                </a:lnTo>
                <a:lnTo>
                  <a:pt x="9144" y="336"/>
                </a:lnTo>
                <a:lnTo>
                  <a:pt x="9096" y="336"/>
                </a:lnTo>
                <a:lnTo>
                  <a:pt x="9080" y="336"/>
                </a:lnTo>
                <a:lnTo>
                  <a:pt x="9064" y="336"/>
                </a:lnTo>
                <a:lnTo>
                  <a:pt x="9032" y="336"/>
                </a:lnTo>
                <a:lnTo>
                  <a:pt x="8968" y="336"/>
                </a:lnTo>
                <a:lnTo>
                  <a:pt x="9008" y="296"/>
                </a:lnTo>
                <a:lnTo>
                  <a:pt x="9008" y="360"/>
                </a:lnTo>
                <a:cubicBezTo>
                  <a:pt x="9008" y="383"/>
                  <a:pt x="8991" y="400"/>
                  <a:pt x="8968" y="400"/>
                </a:cubicBezTo>
                <a:lnTo>
                  <a:pt x="8936" y="400"/>
                </a:lnTo>
                <a:lnTo>
                  <a:pt x="8872" y="400"/>
                </a:lnTo>
                <a:lnTo>
                  <a:pt x="8856" y="400"/>
                </a:lnTo>
                <a:lnTo>
                  <a:pt x="8824" y="400"/>
                </a:lnTo>
                <a:lnTo>
                  <a:pt x="8808" y="400"/>
                </a:lnTo>
                <a:lnTo>
                  <a:pt x="8792" y="400"/>
                </a:lnTo>
                <a:lnTo>
                  <a:pt x="8832" y="360"/>
                </a:lnTo>
                <a:lnTo>
                  <a:pt x="8832" y="424"/>
                </a:lnTo>
                <a:cubicBezTo>
                  <a:pt x="8832" y="447"/>
                  <a:pt x="8815" y="464"/>
                  <a:pt x="8792" y="464"/>
                </a:cubicBezTo>
                <a:lnTo>
                  <a:pt x="8776" y="464"/>
                </a:lnTo>
                <a:lnTo>
                  <a:pt x="8760" y="464"/>
                </a:lnTo>
                <a:lnTo>
                  <a:pt x="8744" y="464"/>
                </a:lnTo>
                <a:lnTo>
                  <a:pt x="8784" y="424"/>
                </a:lnTo>
                <a:lnTo>
                  <a:pt x="8784" y="488"/>
                </a:lnTo>
                <a:cubicBezTo>
                  <a:pt x="8784" y="511"/>
                  <a:pt x="8767" y="528"/>
                  <a:pt x="8744" y="528"/>
                </a:cubicBezTo>
                <a:lnTo>
                  <a:pt x="8728" y="528"/>
                </a:lnTo>
                <a:lnTo>
                  <a:pt x="8680" y="528"/>
                </a:lnTo>
                <a:lnTo>
                  <a:pt x="8664" y="528"/>
                </a:lnTo>
                <a:lnTo>
                  <a:pt x="8648" y="528"/>
                </a:lnTo>
                <a:lnTo>
                  <a:pt x="8632" y="528"/>
                </a:lnTo>
                <a:lnTo>
                  <a:pt x="8672" y="488"/>
                </a:lnTo>
                <a:lnTo>
                  <a:pt x="8672" y="552"/>
                </a:lnTo>
                <a:cubicBezTo>
                  <a:pt x="8672" y="575"/>
                  <a:pt x="8655" y="592"/>
                  <a:pt x="8632" y="592"/>
                </a:cubicBezTo>
                <a:lnTo>
                  <a:pt x="8584" y="592"/>
                </a:lnTo>
                <a:lnTo>
                  <a:pt x="8568" y="592"/>
                </a:lnTo>
                <a:lnTo>
                  <a:pt x="8552" y="592"/>
                </a:lnTo>
                <a:lnTo>
                  <a:pt x="8536" y="592"/>
                </a:lnTo>
                <a:lnTo>
                  <a:pt x="8520" y="592"/>
                </a:lnTo>
                <a:lnTo>
                  <a:pt x="8472" y="592"/>
                </a:lnTo>
                <a:lnTo>
                  <a:pt x="8456" y="592"/>
                </a:lnTo>
                <a:lnTo>
                  <a:pt x="8440" y="592"/>
                </a:lnTo>
                <a:lnTo>
                  <a:pt x="8424" y="592"/>
                </a:lnTo>
                <a:lnTo>
                  <a:pt x="8408" y="592"/>
                </a:lnTo>
                <a:lnTo>
                  <a:pt x="8376" y="592"/>
                </a:lnTo>
                <a:lnTo>
                  <a:pt x="8360" y="592"/>
                </a:lnTo>
                <a:lnTo>
                  <a:pt x="8344" y="592"/>
                </a:lnTo>
                <a:lnTo>
                  <a:pt x="8312" y="592"/>
                </a:lnTo>
                <a:lnTo>
                  <a:pt x="8264" y="592"/>
                </a:lnTo>
                <a:lnTo>
                  <a:pt x="8248" y="592"/>
                </a:lnTo>
                <a:lnTo>
                  <a:pt x="8232" y="592"/>
                </a:lnTo>
                <a:lnTo>
                  <a:pt x="8216" y="592"/>
                </a:lnTo>
                <a:lnTo>
                  <a:pt x="8200" y="592"/>
                </a:lnTo>
                <a:lnTo>
                  <a:pt x="8168" y="592"/>
                </a:lnTo>
                <a:lnTo>
                  <a:pt x="8136" y="592"/>
                </a:lnTo>
                <a:lnTo>
                  <a:pt x="8176" y="552"/>
                </a:lnTo>
                <a:lnTo>
                  <a:pt x="8176" y="600"/>
                </a:lnTo>
                <a:cubicBezTo>
                  <a:pt x="8176" y="623"/>
                  <a:pt x="8159" y="640"/>
                  <a:pt x="8136" y="640"/>
                </a:cubicBezTo>
                <a:lnTo>
                  <a:pt x="8104" y="640"/>
                </a:lnTo>
                <a:lnTo>
                  <a:pt x="8088" y="640"/>
                </a:lnTo>
                <a:lnTo>
                  <a:pt x="8072" y="640"/>
                </a:lnTo>
                <a:lnTo>
                  <a:pt x="8056" y="640"/>
                </a:lnTo>
                <a:lnTo>
                  <a:pt x="8040" y="640"/>
                </a:lnTo>
                <a:lnTo>
                  <a:pt x="8024" y="640"/>
                </a:lnTo>
                <a:lnTo>
                  <a:pt x="7992" y="640"/>
                </a:lnTo>
                <a:lnTo>
                  <a:pt x="7976" y="640"/>
                </a:lnTo>
                <a:lnTo>
                  <a:pt x="7960" y="640"/>
                </a:lnTo>
                <a:lnTo>
                  <a:pt x="7928" y="640"/>
                </a:lnTo>
                <a:lnTo>
                  <a:pt x="7896" y="640"/>
                </a:lnTo>
                <a:lnTo>
                  <a:pt x="7936" y="600"/>
                </a:lnTo>
                <a:lnTo>
                  <a:pt x="7936" y="648"/>
                </a:lnTo>
                <a:cubicBezTo>
                  <a:pt x="7936" y="671"/>
                  <a:pt x="7919" y="688"/>
                  <a:pt x="7896" y="688"/>
                </a:cubicBezTo>
                <a:lnTo>
                  <a:pt x="7864" y="688"/>
                </a:lnTo>
                <a:lnTo>
                  <a:pt x="7848" y="688"/>
                </a:lnTo>
                <a:lnTo>
                  <a:pt x="7832" y="688"/>
                </a:lnTo>
                <a:lnTo>
                  <a:pt x="7816" y="688"/>
                </a:lnTo>
                <a:lnTo>
                  <a:pt x="7800" y="688"/>
                </a:lnTo>
                <a:lnTo>
                  <a:pt x="7752" y="688"/>
                </a:lnTo>
                <a:lnTo>
                  <a:pt x="7736" y="688"/>
                </a:lnTo>
                <a:lnTo>
                  <a:pt x="7704" y="688"/>
                </a:lnTo>
                <a:lnTo>
                  <a:pt x="7744" y="648"/>
                </a:lnTo>
                <a:lnTo>
                  <a:pt x="7744" y="696"/>
                </a:lnTo>
                <a:cubicBezTo>
                  <a:pt x="7744" y="719"/>
                  <a:pt x="7727" y="736"/>
                  <a:pt x="7704" y="736"/>
                </a:cubicBezTo>
                <a:lnTo>
                  <a:pt x="7656" y="736"/>
                </a:lnTo>
                <a:lnTo>
                  <a:pt x="7640" y="736"/>
                </a:lnTo>
                <a:lnTo>
                  <a:pt x="7608" y="736"/>
                </a:lnTo>
                <a:lnTo>
                  <a:pt x="7560" y="736"/>
                </a:lnTo>
                <a:lnTo>
                  <a:pt x="7544" y="736"/>
                </a:lnTo>
                <a:lnTo>
                  <a:pt x="7528" y="736"/>
                </a:lnTo>
                <a:lnTo>
                  <a:pt x="7568" y="696"/>
                </a:lnTo>
                <a:lnTo>
                  <a:pt x="7568" y="744"/>
                </a:lnTo>
                <a:cubicBezTo>
                  <a:pt x="7568" y="767"/>
                  <a:pt x="7551" y="784"/>
                  <a:pt x="7528" y="784"/>
                </a:cubicBezTo>
                <a:lnTo>
                  <a:pt x="7496" y="784"/>
                </a:lnTo>
                <a:lnTo>
                  <a:pt x="7464" y="784"/>
                </a:lnTo>
                <a:lnTo>
                  <a:pt x="7448" y="784"/>
                </a:lnTo>
                <a:lnTo>
                  <a:pt x="7488" y="744"/>
                </a:lnTo>
                <a:lnTo>
                  <a:pt x="7488" y="792"/>
                </a:lnTo>
                <a:cubicBezTo>
                  <a:pt x="7488" y="815"/>
                  <a:pt x="7471" y="832"/>
                  <a:pt x="7448" y="832"/>
                </a:cubicBezTo>
                <a:lnTo>
                  <a:pt x="7432" y="832"/>
                </a:lnTo>
                <a:lnTo>
                  <a:pt x="7416" y="832"/>
                </a:lnTo>
                <a:lnTo>
                  <a:pt x="7384" y="832"/>
                </a:lnTo>
                <a:lnTo>
                  <a:pt x="7424" y="792"/>
                </a:lnTo>
                <a:lnTo>
                  <a:pt x="7424" y="872"/>
                </a:lnTo>
                <a:cubicBezTo>
                  <a:pt x="7424" y="895"/>
                  <a:pt x="7407" y="912"/>
                  <a:pt x="7384" y="912"/>
                </a:cubicBezTo>
                <a:lnTo>
                  <a:pt x="7352" y="912"/>
                </a:lnTo>
                <a:lnTo>
                  <a:pt x="7336" y="912"/>
                </a:lnTo>
                <a:lnTo>
                  <a:pt x="7320" y="912"/>
                </a:lnTo>
                <a:lnTo>
                  <a:pt x="7304" y="912"/>
                </a:lnTo>
                <a:lnTo>
                  <a:pt x="7288" y="912"/>
                </a:lnTo>
                <a:lnTo>
                  <a:pt x="7272" y="912"/>
                </a:lnTo>
                <a:lnTo>
                  <a:pt x="7240" y="912"/>
                </a:lnTo>
                <a:lnTo>
                  <a:pt x="7224" y="912"/>
                </a:lnTo>
                <a:lnTo>
                  <a:pt x="7208" y="912"/>
                </a:lnTo>
                <a:lnTo>
                  <a:pt x="7192" y="912"/>
                </a:lnTo>
                <a:lnTo>
                  <a:pt x="7128" y="912"/>
                </a:lnTo>
                <a:lnTo>
                  <a:pt x="7112" y="912"/>
                </a:lnTo>
                <a:lnTo>
                  <a:pt x="7096" y="912"/>
                </a:lnTo>
                <a:lnTo>
                  <a:pt x="7080" y="912"/>
                </a:lnTo>
                <a:lnTo>
                  <a:pt x="7032" y="912"/>
                </a:lnTo>
                <a:lnTo>
                  <a:pt x="7000" y="912"/>
                </a:lnTo>
                <a:lnTo>
                  <a:pt x="6984" y="912"/>
                </a:lnTo>
                <a:lnTo>
                  <a:pt x="6936" y="912"/>
                </a:lnTo>
                <a:lnTo>
                  <a:pt x="6888" y="912"/>
                </a:lnTo>
                <a:lnTo>
                  <a:pt x="6872" y="912"/>
                </a:lnTo>
                <a:lnTo>
                  <a:pt x="6824" y="912"/>
                </a:lnTo>
                <a:lnTo>
                  <a:pt x="6776" y="912"/>
                </a:lnTo>
                <a:lnTo>
                  <a:pt x="6816" y="872"/>
                </a:lnTo>
                <a:lnTo>
                  <a:pt x="6816" y="952"/>
                </a:lnTo>
                <a:cubicBezTo>
                  <a:pt x="6816" y="975"/>
                  <a:pt x="6799" y="992"/>
                  <a:pt x="6776" y="992"/>
                </a:cubicBezTo>
                <a:lnTo>
                  <a:pt x="6744" y="992"/>
                </a:lnTo>
                <a:lnTo>
                  <a:pt x="6728" y="992"/>
                </a:lnTo>
                <a:lnTo>
                  <a:pt x="6712" y="992"/>
                </a:lnTo>
                <a:lnTo>
                  <a:pt x="6752" y="952"/>
                </a:lnTo>
                <a:lnTo>
                  <a:pt x="6752" y="984"/>
                </a:lnTo>
                <a:cubicBezTo>
                  <a:pt x="6752" y="1007"/>
                  <a:pt x="6735" y="1024"/>
                  <a:pt x="6712" y="1024"/>
                </a:cubicBezTo>
                <a:lnTo>
                  <a:pt x="6680" y="1024"/>
                </a:lnTo>
                <a:lnTo>
                  <a:pt x="6720" y="984"/>
                </a:lnTo>
                <a:lnTo>
                  <a:pt x="6720" y="1032"/>
                </a:lnTo>
                <a:cubicBezTo>
                  <a:pt x="6720" y="1055"/>
                  <a:pt x="6703" y="1072"/>
                  <a:pt x="6680" y="1072"/>
                </a:cubicBezTo>
                <a:lnTo>
                  <a:pt x="6648" y="1072"/>
                </a:lnTo>
                <a:lnTo>
                  <a:pt x="6632" y="1072"/>
                </a:lnTo>
                <a:lnTo>
                  <a:pt x="6600" y="1072"/>
                </a:lnTo>
                <a:lnTo>
                  <a:pt x="6584" y="1072"/>
                </a:lnTo>
                <a:lnTo>
                  <a:pt x="6520" y="1072"/>
                </a:lnTo>
                <a:lnTo>
                  <a:pt x="6504" y="1072"/>
                </a:lnTo>
                <a:lnTo>
                  <a:pt x="6488" y="1072"/>
                </a:lnTo>
                <a:lnTo>
                  <a:pt x="6424" y="1072"/>
                </a:lnTo>
                <a:lnTo>
                  <a:pt x="6408" y="1072"/>
                </a:lnTo>
                <a:lnTo>
                  <a:pt x="6392" y="1072"/>
                </a:lnTo>
                <a:lnTo>
                  <a:pt x="6376" y="1072"/>
                </a:lnTo>
                <a:lnTo>
                  <a:pt x="6416" y="1032"/>
                </a:lnTo>
                <a:lnTo>
                  <a:pt x="6416" y="1064"/>
                </a:lnTo>
                <a:cubicBezTo>
                  <a:pt x="6416" y="1087"/>
                  <a:pt x="6399" y="1104"/>
                  <a:pt x="6376" y="1104"/>
                </a:cubicBezTo>
                <a:lnTo>
                  <a:pt x="6360" y="1104"/>
                </a:lnTo>
                <a:lnTo>
                  <a:pt x="6312" y="1104"/>
                </a:lnTo>
                <a:lnTo>
                  <a:pt x="6296" y="1104"/>
                </a:lnTo>
                <a:lnTo>
                  <a:pt x="6264" y="1104"/>
                </a:lnTo>
                <a:lnTo>
                  <a:pt x="6216" y="1104"/>
                </a:lnTo>
                <a:lnTo>
                  <a:pt x="6200" y="1104"/>
                </a:lnTo>
                <a:lnTo>
                  <a:pt x="6184" y="1104"/>
                </a:lnTo>
                <a:lnTo>
                  <a:pt x="6224" y="1064"/>
                </a:lnTo>
                <a:lnTo>
                  <a:pt x="6224" y="1096"/>
                </a:lnTo>
                <a:cubicBezTo>
                  <a:pt x="6224" y="1119"/>
                  <a:pt x="6207" y="1136"/>
                  <a:pt x="6184" y="1136"/>
                </a:cubicBezTo>
                <a:lnTo>
                  <a:pt x="6168" y="1136"/>
                </a:lnTo>
                <a:lnTo>
                  <a:pt x="6208" y="1096"/>
                </a:lnTo>
                <a:lnTo>
                  <a:pt x="6208" y="1128"/>
                </a:lnTo>
                <a:cubicBezTo>
                  <a:pt x="6208" y="1151"/>
                  <a:pt x="6191" y="1168"/>
                  <a:pt x="6168" y="1168"/>
                </a:cubicBezTo>
                <a:lnTo>
                  <a:pt x="6120" y="1168"/>
                </a:lnTo>
                <a:lnTo>
                  <a:pt x="6104" y="1168"/>
                </a:lnTo>
                <a:lnTo>
                  <a:pt x="6072" y="1168"/>
                </a:lnTo>
                <a:lnTo>
                  <a:pt x="6056" y="1168"/>
                </a:lnTo>
                <a:lnTo>
                  <a:pt x="6008" y="1168"/>
                </a:lnTo>
                <a:lnTo>
                  <a:pt x="5992" y="1168"/>
                </a:lnTo>
                <a:lnTo>
                  <a:pt x="5976" y="1168"/>
                </a:lnTo>
                <a:lnTo>
                  <a:pt x="5960" y="1168"/>
                </a:lnTo>
                <a:lnTo>
                  <a:pt x="6000" y="1128"/>
                </a:lnTo>
                <a:lnTo>
                  <a:pt x="6000" y="1176"/>
                </a:lnTo>
                <a:cubicBezTo>
                  <a:pt x="6000" y="1199"/>
                  <a:pt x="5983" y="1216"/>
                  <a:pt x="5960" y="1216"/>
                </a:cubicBezTo>
                <a:lnTo>
                  <a:pt x="5896" y="1216"/>
                </a:lnTo>
                <a:lnTo>
                  <a:pt x="5880" y="1216"/>
                </a:lnTo>
                <a:lnTo>
                  <a:pt x="5848" y="1216"/>
                </a:lnTo>
                <a:lnTo>
                  <a:pt x="5800" y="1216"/>
                </a:lnTo>
                <a:lnTo>
                  <a:pt x="5784" y="1216"/>
                </a:lnTo>
                <a:lnTo>
                  <a:pt x="5768" y="1216"/>
                </a:lnTo>
                <a:lnTo>
                  <a:pt x="5752" y="1216"/>
                </a:lnTo>
                <a:lnTo>
                  <a:pt x="5704" y="1216"/>
                </a:lnTo>
                <a:lnTo>
                  <a:pt x="5688" y="1216"/>
                </a:lnTo>
                <a:lnTo>
                  <a:pt x="5640" y="1216"/>
                </a:lnTo>
                <a:lnTo>
                  <a:pt x="5608" y="1216"/>
                </a:lnTo>
                <a:lnTo>
                  <a:pt x="5592" y="1216"/>
                </a:lnTo>
                <a:lnTo>
                  <a:pt x="5560" y="1216"/>
                </a:lnTo>
                <a:lnTo>
                  <a:pt x="5512" y="1216"/>
                </a:lnTo>
                <a:lnTo>
                  <a:pt x="5552" y="1176"/>
                </a:lnTo>
                <a:lnTo>
                  <a:pt x="5552" y="1208"/>
                </a:lnTo>
                <a:cubicBezTo>
                  <a:pt x="5552" y="1231"/>
                  <a:pt x="5535" y="1248"/>
                  <a:pt x="5512" y="1248"/>
                </a:cubicBezTo>
                <a:lnTo>
                  <a:pt x="5432" y="1248"/>
                </a:lnTo>
                <a:lnTo>
                  <a:pt x="5400" y="1248"/>
                </a:lnTo>
                <a:lnTo>
                  <a:pt x="5352" y="1248"/>
                </a:lnTo>
                <a:lnTo>
                  <a:pt x="5392" y="1208"/>
                </a:lnTo>
                <a:lnTo>
                  <a:pt x="5392" y="1240"/>
                </a:lnTo>
                <a:cubicBezTo>
                  <a:pt x="5392" y="1263"/>
                  <a:pt x="5375" y="1280"/>
                  <a:pt x="5352" y="1280"/>
                </a:cubicBezTo>
                <a:lnTo>
                  <a:pt x="5160" y="1280"/>
                </a:lnTo>
                <a:lnTo>
                  <a:pt x="5200" y="1240"/>
                </a:lnTo>
                <a:lnTo>
                  <a:pt x="5200" y="1272"/>
                </a:lnTo>
                <a:cubicBezTo>
                  <a:pt x="5200" y="1295"/>
                  <a:pt x="5183" y="1312"/>
                  <a:pt x="5160" y="1312"/>
                </a:cubicBezTo>
                <a:lnTo>
                  <a:pt x="5112" y="1312"/>
                </a:lnTo>
                <a:lnTo>
                  <a:pt x="5080" y="1312"/>
                </a:lnTo>
                <a:lnTo>
                  <a:pt x="5120" y="1272"/>
                </a:lnTo>
                <a:lnTo>
                  <a:pt x="5120" y="1304"/>
                </a:lnTo>
                <a:cubicBezTo>
                  <a:pt x="5120" y="1327"/>
                  <a:pt x="5103" y="1344"/>
                  <a:pt x="5080" y="1344"/>
                </a:cubicBezTo>
                <a:lnTo>
                  <a:pt x="4952" y="1344"/>
                </a:lnTo>
                <a:lnTo>
                  <a:pt x="4888" y="1344"/>
                </a:lnTo>
                <a:lnTo>
                  <a:pt x="4824" y="1344"/>
                </a:lnTo>
                <a:lnTo>
                  <a:pt x="4584" y="1344"/>
                </a:lnTo>
                <a:lnTo>
                  <a:pt x="4624" y="1304"/>
                </a:lnTo>
                <a:lnTo>
                  <a:pt x="4624" y="1320"/>
                </a:lnTo>
                <a:cubicBezTo>
                  <a:pt x="4624" y="1343"/>
                  <a:pt x="4607" y="1360"/>
                  <a:pt x="4584" y="1360"/>
                </a:cubicBezTo>
                <a:lnTo>
                  <a:pt x="4568" y="1360"/>
                </a:lnTo>
                <a:lnTo>
                  <a:pt x="4608" y="1320"/>
                </a:lnTo>
                <a:lnTo>
                  <a:pt x="4608" y="1352"/>
                </a:lnTo>
                <a:cubicBezTo>
                  <a:pt x="4608" y="1375"/>
                  <a:pt x="4591" y="1392"/>
                  <a:pt x="4568" y="1392"/>
                </a:cubicBezTo>
                <a:lnTo>
                  <a:pt x="4552" y="1392"/>
                </a:lnTo>
                <a:lnTo>
                  <a:pt x="4504" y="1392"/>
                </a:lnTo>
                <a:lnTo>
                  <a:pt x="4456" y="1392"/>
                </a:lnTo>
                <a:lnTo>
                  <a:pt x="4440" y="1392"/>
                </a:lnTo>
                <a:lnTo>
                  <a:pt x="4328" y="1392"/>
                </a:lnTo>
                <a:lnTo>
                  <a:pt x="4368" y="1352"/>
                </a:lnTo>
                <a:lnTo>
                  <a:pt x="4368" y="1384"/>
                </a:lnTo>
                <a:cubicBezTo>
                  <a:pt x="4368" y="1407"/>
                  <a:pt x="4351" y="1424"/>
                  <a:pt x="4328" y="1424"/>
                </a:cubicBezTo>
                <a:lnTo>
                  <a:pt x="4264" y="1424"/>
                </a:lnTo>
                <a:lnTo>
                  <a:pt x="4304" y="1384"/>
                </a:lnTo>
                <a:lnTo>
                  <a:pt x="4304" y="1416"/>
                </a:lnTo>
                <a:cubicBezTo>
                  <a:pt x="4304" y="1439"/>
                  <a:pt x="4287" y="1456"/>
                  <a:pt x="4264" y="1456"/>
                </a:cubicBezTo>
                <a:lnTo>
                  <a:pt x="4216" y="1456"/>
                </a:lnTo>
                <a:lnTo>
                  <a:pt x="4256" y="1416"/>
                </a:lnTo>
                <a:lnTo>
                  <a:pt x="4256" y="1448"/>
                </a:lnTo>
                <a:cubicBezTo>
                  <a:pt x="4256" y="1471"/>
                  <a:pt x="4239" y="1488"/>
                  <a:pt x="4216" y="1488"/>
                </a:cubicBezTo>
                <a:lnTo>
                  <a:pt x="4120" y="1488"/>
                </a:lnTo>
                <a:lnTo>
                  <a:pt x="4160" y="1448"/>
                </a:lnTo>
                <a:lnTo>
                  <a:pt x="4160" y="1480"/>
                </a:lnTo>
                <a:cubicBezTo>
                  <a:pt x="4160" y="1503"/>
                  <a:pt x="4143" y="1520"/>
                  <a:pt x="4120" y="1520"/>
                </a:cubicBezTo>
                <a:lnTo>
                  <a:pt x="4056" y="1520"/>
                </a:lnTo>
                <a:lnTo>
                  <a:pt x="3992" y="1520"/>
                </a:lnTo>
                <a:lnTo>
                  <a:pt x="4032" y="1480"/>
                </a:lnTo>
                <a:lnTo>
                  <a:pt x="4032" y="1544"/>
                </a:lnTo>
                <a:cubicBezTo>
                  <a:pt x="4032" y="1567"/>
                  <a:pt x="4015" y="1584"/>
                  <a:pt x="3992" y="1584"/>
                </a:cubicBezTo>
                <a:lnTo>
                  <a:pt x="3928" y="1584"/>
                </a:lnTo>
                <a:lnTo>
                  <a:pt x="3968" y="1544"/>
                </a:lnTo>
                <a:lnTo>
                  <a:pt x="3968" y="1576"/>
                </a:lnTo>
                <a:cubicBezTo>
                  <a:pt x="3968" y="1599"/>
                  <a:pt x="3951" y="1616"/>
                  <a:pt x="3928" y="1616"/>
                </a:cubicBezTo>
                <a:lnTo>
                  <a:pt x="3832" y="1616"/>
                </a:lnTo>
                <a:lnTo>
                  <a:pt x="3872" y="1576"/>
                </a:lnTo>
                <a:lnTo>
                  <a:pt x="3872" y="1608"/>
                </a:lnTo>
                <a:cubicBezTo>
                  <a:pt x="3872" y="1631"/>
                  <a:pt x="3855" y="1648"/>
                  <a:pt x="3832" y="1648"/>
                </a:cubicBezTo>
                <a:lnTo>
                  <a:pt x="3816" y="1648"/>
                </a:lnTo>
                <a:lnTo>
                  <a:pt x="3856" y="1608"/>
                </a:lnTo>
                <a:lnTo>
                  <a:pt x="3856" y="1640"/>
                </a:lnTo>
                <a:cubicBezTo>
                  <a:pt x="3856" y="1663"/>
                  <a:pt x="3839" y="1680"/>
                  <a:pt x="3816" y="1680"/>
                </a:cubicBezTo>
                <a:lnTo>
                  <a:pt x="3800" y="1680"/>
                </a:lnTo>
                <a:lnTo>
                  <a:pt x="3840" y="1640"/>
                </a:lnTo>
                <a:lnTo>
                  <a:pt x="3840" y="1672"/>
                </a:lnTo>
                <a:cubicBezTo>
                  <a:pt x="3840" y="1695"/>
                  <a:pt x="3823" y="1712"/>
                  <a:pt x="3800" y="1712"/>
                </a:cubicBezTo>
                <a:lnTo>
                  <a:pt x="3752" y="1712"/>
                </a:lnTo>
                <a:lnTo>
                  <a:pt x="3792" y="1672"/>
                </a:lnTo>
                <a:lnTo>
                  <a:pt x="3792" y="1704"/>
                </a:lnTo>
                <a:cubicBezTo>
                  <a:pt x="3792" y="1727"/>
                  <a:pt x="3775" y="1744"/>
                  <a:pt x="3752" y="1744"/>
                </a:cubicBezTo>
                <a:lnTo>
                  <a:pt x="3656" y="1744"/>
                </a:lnTo>
                <a:lnTo>
                  <a:pt x="3696" y="1704"/>
                </a:lnTo>
                <a:lnTo>
                  <a:pt x="3696" y="1800"/>
                </a:lnTo>
                <a:cubicBezTo>
                  <a:pt x="3696" y="1823"/>
                  <a:pt x="3679" y="1840"/>
                  <a:pt x="3656" y="1840"/>
                </a:cubicBezTo>
                <a:lnTo>
                  <a:pt x="3640" y="1840"/>
                </a:lnTo>
                <a:lnTo>
                  <a:pt x="3680" y="1800"/>
                </a:lnTo>
                <a:lnTo>
                  <a:pt x="3680" y="1832"/>
                </a:lnTo>
                <a:cubicBezTo>
                  <a:pt x="3680" y="1855"/>
                  <a:pt x="3663" y="1872"/>
                  <a:pt x="3640" y="1872"/>
                </a:cubicBezTo>
                <a:lnTo>
                  <a:pt x="3608" y="1872"/>
                </a:lnTo>
                <a:lnTo>
                  <a:pt x="3576" y="1872"/>
                </a:lnTo>
                <a:lnTo>
                  <a:pt x="3616" y="1832"/>
                </a:lnTo>
                <a:lnTo>
                  <a:pt x="3616" y="1864"/>
                </a:lnTo>
                <a:cubicBezTo>
                  <a:pt x="3616" y="1887"/>
                  <a:pt x="3599" y="1904"/>
                  <a:pt x="3576" y="1904"/>
                </a:cubicBezTo>
                <a:lnTo>
                  <a:pt x="3560" y="1904"/>
                </a:lnTo>
                <a:lnTo>
                  <a:pt x="3600" y="1864"/>
                </a:lnTo>
                <a:lnTo>
                  <a:pt x="3600" y="1928"/>
                </a:lnTo>
                <a:cubicBezTo>
                  <a:pt x="3600" y="1951"/>
                  <a:pt x="3583" y="1968"/>
                  <a:pt x="3560" y="1968"/>
                </a:cubicBezTo>
                <a:lnTo>
                  <a:pt x="3528" y="1968"/>
                </a:lnTo>
                <a:lnTo>
                  <a:pt x="3448" y="1968"/>
                </a:lnTo>
                <a:lnTo>
                  <a:pt x="3488" y="1928"/>
                </a:lnTo>
                <a:lnTo>
                  <a:pt x="3488" y="1960"/>
                </a:lnTo>
                <a:cubicBezTo>
                  <a:pt x="3488" y="1983"/>
                  <a:pt x="3471" y="2000"/>
                  <a:pt x="3448" y="2000"/>
                </a:cubicBezTo>
                <a:lnTo>
                  <a:pt x="3240" y="2000"/>
                </a:lnTo>
                <a:lnTo>
                  <a:pt x="3280" y="1960"/>
                </a:lnTo>
                <a:lnTo>
                  <a:pt x="3280" y="1992"/>
                </a:lnTo>
                <a:cubicBezTo>
                  <a:pt x="3280" y="2015"/>
                  <a:pt x="3263" y="2032"/>
                  <a:pt x="3240" y="2032"/>
                </a:cubicBezTo>
                <a:lnTo>
                  <a:pt x="3192" y="2032"/>
                </a:lnTo>
                <a:lnTo>
                  <a:pt x="3176" y="2032"/>
                </a:lnTo>
                <a:lnTo>
                  <a:pt x="3216" y="1992"/>
                </a:lnTo>
                <a:lnTo>
                  <a:pt x="3216" y="2024"/>
                </a:lnTo>
                <a:cubicBezTo>
                  <a:pt x="3216" y="2047"/>
                  <a:pt x="3199" y="2064"/>
                  <a:pt x="3176" y="2064"/>
                </a:cubicBezTo>
                <a:lnTo>
                  <a:pt x="3160" y="2064"/>
                </a:lnTo>
                <a:lnTo>
                  <a:pt x="3128" y="2064"/>
                </a:lnTo>
                <a:lnTo>
                  <a:pt x="3168" y="2024"/>
                </a:lnTo>
                <a:lnTo>
                  <a:pt x="3168" y="2056"/>
                </a:lnTo>
                <a:cubicBezTo>
                  <a:pt x="3168" y="2079"/>
                  <a:pt x="3151" y="2096"/>
                  <a:pt x="3128" y="2096"/>
                </a:cubicBezTo>
                <a:lnTo>
                  <a:pt x="3016" y="2096"/>
                </a:lnTo>
                <a:lnTo>
                  <a:pt x="3056" y="2056"/>
                </a:lnTo>
                <a:lnTo>
                  <a:pt x="3056" y="2088"/>
                </a:lnTo>
                <a:cubicBezTo>
                  <a:pt x="3056" y="2111"/>
                  <a:pt x="3039" y="2128"/>
                  <a:pt x="3016" y="2128"/>
                </a:cubicBezTo>
                <a:lnTo>
                  <a:pt x="2968" y="2128"/>
                </a:lnTo>
                <a:lnTo>
                  <a:pt x="2904" y="2128"/>
                </a:lnTo>
                <a:lnTo>
                  <a:pt x="2944" y="2088"/>
                </a:lnTo>
                <a:lnTo>
                  <a:pt x="2944" y="2120"/>
                </a:lnTo>
                <a:cubicBezTo>
                  <a:pt x="2944" y="2143"/>
                  <a:pt x="2927" y="2160"/>
                  <a:pt x="2904" y="2160"/>
                </a:cubicBezTo>
                <a:lnTo>
                  <a:pt x="2856" y="2160"/>
                </a:lnTo>
                <a:lnTo>
                  <a:pt x="2896" y="2120"/>
                </a:lnTo>
                <a:lnTo>
                  <a:pt x="2896" y="2152"/>
                </a:lnTo>
                <a:cubicBezTo>
                  <a:pt x="2896" y="2175"/>
                  <a:pt x="2879" y="2192"/>
                  <a:pt x="2856" y="2192"/>
                </a:cubicBezTo>
                <a:lnTo>
                  <a:pt x="2824" y="2192"/>
                </a:lnTo>
                <a:lnTo>
                  <a:pt x="2864" y="2152"/>
                </a:lnTo>
                <a:lnTo>
                  <a:pt x="2864" y="2184"/>
                </a:lnTo>
                <a:cubicBezTo>
                  <a:pt x="2864" y="2207"/>
                  <a:pt x="2847" y="2224"/>
                  <a:pt x="2824" y="2224"/>
                </a:cubicBezTo>
                <a:lnTo>
                  <a:pt x="2792" y="2224"/>
                </a:lnTo>
                <a:lnTo>
                  <a:pt x="2776" y="2224"/>
                </a:lnTo>
                <a:lnTo>
                  <a:pt x="2816" y="2184"/>
                </a:lnTo>
                <a:lnTo>
                  <a:pt x="2816" y="2216"/>
                </a:lnTo>
                <a:cubicBezTo>
                  <a:pt x="2816" y="2239"/>
                  <a:pt x="2799" y="2256"/>
                  <a:pt x="2776" y="2256"/>
                </a:cubicBezTo>
                <a:lnTo>
                  <a:pt x="2760" y="2256"/>
                </a:lnTo>
                <a:lnTo>
                  <a:pt x="2800" y="2216"/>
                </a:lnTo>
                <a:lnTo>
                  <a:pt x="2800" y="2248"/>
                </a:lnTo>
                <a:cubicBezTo>
                  <a:pt x="2800" y="2271"/>
                  <a:pt x="2783" y="2288"/>
                  <a:pt x="2760" y="2288"/>
                </a:cubicBezTo>
                <a:lnTo>
                  <a:pt x="2744" y="2288"/>
                </a:lnTo>
                <a:lnTo>
                  <a:pt x="2784" y="2248"/>
                </a:lnTo>
                <a:lnTo>
                  <a:pt x="2784" y="2344"/>
                </a:lnTo>
                <a:cubicBezTo>
                  <a:pt x="2784" y="2367"/>
                  <a:pt x="2767" y="2384"/>
                  <a:pt x="2744" y="2384"/>
                </a:cubicBezTo>
                <a:lnTo>
                  <a:pt x="2712" y="2384"/>
                </a:lnTo>
                <a:lnTo>
                  <a:pt x="2600" y="2384"/>
                </a:lnTo>
                <a:lnTo>
                  <a:pt x="2472" y="2384"/>
                </a:lnTo>
                <a:lnTo>
                  <a:pt x="2392" y="2384"/>
                </a:lnTo>
                <a:lnTo>
                  <a:pt x="2432" y="2344"/>
                </a:lnTo>
                <a:lnTo>
                  <a:pt x="2432" y="2376"/>
                </a:lnTo>
                <a:cubicBezTo>
                  <a:pt x="2432" y="2399"/>
                  <a:pt x="2415" y="2416"/>
                  <a:pt x="2392" y="2416"/>
                </a:cubicBezTo>
                <a:lnTo>
                  <a:pt x="2360" y="2416"/>
                </a:lnTo>
                <a:lnTo>
                  <a:pt x="2400" y="2376"/>
                </a:lnTo>
                <a:lnTo>
                  <a:pt x="2400" y="2408"/>
                </a:lnTo>
                <a:cubicBezTo>
                  <a:pt x="2400" y="2431"/>
                  <a:pt x="2383" y="2448"/>
                  <a:pt x="2360" y="2448"/>
                </a:cubicBezTo>
                <a:lnTo>
                  <a:pt x="2280" y="2448"/>
                </a:lnTo>
                <a:lnTo>
                  <a:pt x="2320" y="2408"/>
                </a:lnTo>
                <a:lnTo>
                  <a:pt x="2320" y="2440"/>
                </a:lnTo>
                <a:cubicBezTo>
                  <a:pt x="2320" y="2463"/>
                  <a:pt x="2303" y="2480"/>
                  <a:pt x="2280" y="2480"/>
                </a:cubicBezTo>
                <a:lnTo>
                  <a:pt x="2264" y="2480"/>
                </a:lnTo>
                <a:lnTo>
                  <a:pt x="2184" y="2480"/>
                </a:lnTo>
                <a:lnTo>
                  <a:pt x="2224" y="2440"/>
                </a:lnTo>
                <a:lnTo>
                  <a:pt x="2224" y="2472"/>
                </a:lnTo>
                <a:cubicBezTo>
                  <a:pt x="2224" y="2495"/>
                  <a:pt x="2207" y="2512"/>
                  <a:pt x="2184" y="2512"/>
                </a:cubicBezTo>
                <a:lnTo>
                  <a:pt x="2136" y="2512"/>
                </a:lnTo>
                <a:lnTo>
                  <a:pt x="2176" y="2472"/>
                </a:lnTo>
                <a:lnTo>
                  <a:pt x="2176" y="2504"/>
                </a:lnTo>
                <a:cubicBezTo>
                  <a:pt x="2176" y="2527"/>
                  <a:pt x="2159" y="2544"/>
                  <a:pt x="2136" y="2544"/>
                </a:cubicBezTo>
                <a:lnTo>
                  <a:pt x="2088" y="2544"/>
                </a:lnTo>
                <a:lnTo>
                  <a:pt x="2072" y="2544"/>
                </a:lnTo>
                <a:lnTo>
                  <a:pt x="2040" y="2544"/>
                </a:lnTo>
                <a:lnTo>
                  <a:pt x="2008" y="2544"/>
                </a:lnTo>
                <a:lnTo>
                  <a:pt x="1896" y="2544"/>
                </a:lnTo>
                <a:lnTo>
                  <a:pt x="1864" y="2544"/>
                </a:lnTo>
                <a:lnTo>
                  <a:pt x="1904" y="2504"/>
                </a:lnTo>
                <a:lnTo>
                  <a:pt x="1904" y="2536"/>
                </a:lnTo>
                <a:cubicBezTo>
                  <a:pt x="1904" y="2559"/>
                  <a:pt x="1887" y="2576"/>
                  <a:pt x="1864" y="2576"/>
                </a:cubicBezTo>
                <a:lnTo>
                  <a:pt x="1848" y="2576"/>
                </a:lnTo>
                <a:lnTo>
                  <a:pt x="1832" y="2576"/>
                </a:lnTo>
                <a:lnTo>
                  <a:pt x="1816" y="2576"/>
                </a:lnTo>
                <a:lnTo>
                  <a:pt x="1688" y="2576"/>
                </a:lnTo>
                <a:lnTo>
                  <a:pt x="1672" y="2576"/>
                </a:lnTo>
                <a:lnTo>
                  <a:pt x="1712" y="2536"/>
                </a:lnTo>
                <a:lnTo>
                  <a:pt x="1712" y="2568"/>
                </a:lnTo>
                <a:cubicBezTo>
                  <a:pt x="1712" y="2591"/>
                  <a:pt x="1695" y="2608"/>
                  <a:pt x="1672" y="2608"/>
                </a:cubicBezTo>
                <a:lnTo>
                  <a:pt x="1656" y="2608"/>
                </a:lnTo>
                <a:lnTo>
                  <a:pt x="1696" y="2568"/>
                </a:lnTo>
                <a:lnTo>
                  <a:pt x="1696" y="2584"/>
                </a:lnTo>
                <a:cubicBezTo>
                  <a:pt x="1696" y="2607"/>
                  <a:pt x="1679" y="2624"/>
                  <a:pt x="1656" y="2624"/>
                </a:cubicBezTo>
                <a:lnTo>
                  <a:pt x="1640" y="2624"/>
                </a:lnTo>
                <a:lnTo>
                  <a:pt x="1592" y="2624"/>
                </a:lnTo>
                <a:lnTo>
                  <a:pt x="1632" y="2584"/>
                </a:lnTo>
                <a:lnTo>
                  <a:pt x="1632" y="2616"/>
                </a:lnTo>
                <a:cubicBezTo>
                  <a:pt x="1632" y="2639"/>
                  <a:pt x="1615" y="2656"/>
                  <a:pt x="1592" y="2656"/>
                </a:cubicBezTo>
                <a:lnTo>
                  <a:pt x="1560" y="2656"/>
                </a:lnTo>
                <a:lnTo>
                  <a:pt x="1600" y="2616"/>
                </a:lnTo>
                <a:lnTo>
                  <a:pt x="1600" y="2648"/>
                </a:lnTo>
                <a:cubicBezTo>
                  <a:pt x="1600" y="2671"/>
                  <a:pt x="1583" y="2688"/>
                  <a:pt x="1560" y="2688"/>
                </a:cubicBezTo>
                <a:lnTo>
                  <a:pt x="1544" y="2688"/>
                </a:lnTo>
                <a:lnTo>
                  <a:pt x="1512" y="2688"/>
                </a:lnTo>
                <a:lnTo>
                  <a:pt x="1496" y="2688"/>
                </a:lnTo>
                <a:lnTo>
                  <a:pt x="1432" y="2688"/>
                </a:lnTo>
                <a:lnTo>
                  <a:pt x="1472" y="2648"/>
                </a:lnTo>
                <a:lnTo>
                  <a:pt x="1472" y="2712"/>
                </a:lnTo>
                <a:cubicBezTo>
                  <a:pt x="1472" y="2735"/>
                  <a:pt x="1455" y="2752"/>
                  <a:pt x="1432" y="2752"/>
                </a:cubicBezTo>
                <a:lnTo>
                  <a:pt x="1384" y="2752"/>
                </a:lnTo>
                <a:lnTo>
                  <a:pt x="1424" y="2712"/>
                </a:lnTo>
                <a:lnTo>
                  <a:pt x="1424" y="2744"/>
                </a:lnTo>
                <a:cubicBezTo>
                  <a:pt x="1424" y="2767"/>
                  <a:pt x="1407" y="2784"/>
                  <a:pt x="1384" y="2784"/>
                </a:cubicBezTo>
                <a:lnTo>
                  <a:pt x="1368" y="2784"/>
                </a:lnTo>
                <a:lnTo>
                  <a:pt x="1352" y="2784"/>
                </a:lnTo>
                <a:lnTo>
                  <a:pt x="1392" y="2744"/>
                </a:lnTo>
                <a:lnTo>
                  <a:pt x="1392" y="2776"/>
                </a:lnTo>
                <a:cubicBezTo>
                  <a:pt x="1392" y="2799"/>
                  <a:pt x="1375" y="2816"/>
                  <a:pt x="1352" y="2816"/>
                </a:cubicBezTo>
                <a:lnTo>
                  <a:pt x="1320" y="2816"/>
                </a:lnTo>
                <a:lnTo>
                  <a:pt x="1304" y="2816"/>
                </a:lnTo>
                <a:lnTo>
                  <a:pt x="1272" y="2816"/>
                </a:lnTo>
                <a:lnTo>
                  <a:pt x="1240" y="2816"/>
                </a:lnTo>
                <a:lnTo>
                  <a:pt x="1280" y="2776"/>
                </a:lnTo>
                <a:lnTo>
                  <a:pt x="1280" y="2808"/>
                </a:lnTo>
                <a:cubicBezTo>
                  <a:pt x="1280" y="2831"/>
                  <a:pt x="1263" y="2848"/>
                  <a:pt x="1240" y="2848"/>
                </a:cubicBezTo>
                <a:lnTo>
                  <a:pt x="1208" y="2848"/>
                </a:lnTo>
                <a:lnTo>
                  <a:pt x="1160" y="2848"/>
                </a:lnTo>
                <a:lnTo>
                  <a:pt x="1200" y="2808"/>
                </a:lnTo>
                <a:lnTo>
                  <a:pt x="1200" y="2840"/>
                </a:lnTo>
                <a:cubicBezTo>
                  <a:pt x="1200" y="2863"/>
                  <a:pt x="1183" y="2880"/>
                  <a:pt x="1160" y="2880"/>
                </a:cubicBezTo>
                <a:lnTo>
                  <a:pt x="1128" y="2880"/>
                </a:lnTo>
                <a:lnTo>
                  <a:pt x="1112" y="2880"/>
                </a:lnTo>
                <a:lnTo>
                  <a:pt x="1096" y="2880"/>
                </a:lnTo>
                <a:lnTo>
                  <a:pt x="1136" y="2840"/>
                </a:lnTo>
                <a:lnTo>
                  <a:pt x="1136" y="2872"/>
                </a:lnTo>
                <a:cubicBezTo>
                  <a:pt x="1136" y="2895"/>
                  <a:pt x="1119" y="2912"/>
                  <a:pt x="1096" y="2912"/>
                </a:cubicBezTo>
                <a:lnTo>
                  <a:pt x="1080" y="2912"/>
                </a:lnTo>
                <a:lnTo>
                  <a:pt x="1120" y="2872"/>
                </a:lnTo>
                <a:lnTo>
                  <a:pt x="1120" y="2904"/>
                </a:lnTo>
                <a:cubicBezTo>
                  <a:pt x="1120" y="2927"/>
                  <a:pt x="1103" y="2944"/>
                  <a:pt x="1080" y="2944"/>
                </a:cubicBezTo>
                <a:lnTo>
                  <a:pt x="1048" y="2944"/>
                </a:lnTo>
                <a:lnTo>
                  <a:pt x="1088" y="2904"/>
                </a:lnTo>
                <a:lnTo>
                  <a:pt x="1088" y="2936"/>
                </a:lnTo>
                <a:cubicBezTo>
                  <a:pt x="1088" y="2959"/>
                  <a:pt x="1071" y="2976"/>
                  <a:pt x="1048" y="2976"/>
                </a:cubicBezTo>
                <a:lnTo>
                  <a:pt x="1032" y="2976"/>
                </a:lnTo>
                <a:lnTo>
                  <a:pt x="1016" y="2976"/>
                </a:lnTo>
                <a:lnTo>
                  <a:pt x="1056" y="2936"/>
                </a:lnTo>
                <a:lnTo>
                  <a:pt x="1056" y="2968"/>
                </a:lnTo>
                <a:cubicBezTo>
                  <a:pt x="1056" y="2991"/>
                  <a:pt x="1039" y="3008"/>
                  <a:pt x="1016" y="3008"/>
                </a:cubicBezTo>
                <a:lnTo>
                  <a:pt x="984" y="3008"/>
                </a:lnTo>
                <a:lnTo>
                  <a:pt x="1024" y="2968"/>
                </a:lnTo>
                <a:lnTo>
                  <a:pt x="1024" y="3000"/>
                </a:lnTo>
                <a:cubicBezTo>
                  <a:pt x="1024" y="3023"/>
                  <a:pt x="1007" y="3040"/>
                  <a:pt x="984" y="3040"/>
                </a:cubicBezTo>
                <a:lnTo>
                  <a:pt x="952" y="3040"/>
                </a:lnTo>
                <a:lnTo>
                  <a:pt x="936" y="3040"/>
                </a:lnTo>
                <a:lnTo>
                  <a:pt x="976" y="3000"/>
                </a:lnTo>
                <a:lnTo>
                  <a:pt x="976" y="3032"/>
                </a:lnTo>
                <a:cubicBezTo>
                  <a:pt x="976" y="3055"/>
                  <a:pt x="959" y="3072"/>
                  <a:pt x="936" y="3072"/>
                </a:cubicBezTo>
                <a:lnTo>
                  <a:pt x="888" y="3072"/>
                </a:lnTo>
                <a:lnTo>
                  <a:pt x="928" y="3032"/>
                </a:lnTo>
                <a:lnTo>
                  <a:pt x="928" y="3064"/>
                </a:lnTo>
                <a:cubicBezTo>
                  <a:pt x="928" y="3087"/>
                  <a:pt x="911" y="3104"/>
                  <a:pt x="888" y="3104"/>
                </a:cubicBezTo>
                <a:lnTo>
                  <a:pt x="872" y="3104"/>
                </a:lnTo>
                <a:lnTo>
                  <a:pt x="912" y="3064"/>
                </a:lnTo>
                <a:lnTo>
                  <a:pt x="912" y="3096"/>
                </a:lnTo>
                <a:cubicBezTo>
                  <a:pt x="912" y="3119"/>
                  <a:pt x="895" y="3136"/>
                  <a:pt x="872" y="3136"/>
                </a:cubicBezTo>
                <a:lnTo>
                  <a:pt x="856" y="3136"/>
                </a:lnTo>
                <a:lnTo>
                  <a:pt x="840" y="3136"/>
                </a:lnTo>
                <a:lnTo>
                  <a:pt x="792" y="3136"/>
                </a:lnTo>
                <a:lnTo>
                  <a:pt x="832" y="3096"/>
                </a:lnTo>
                <a:lnTo>
                  <a:pt x="832" y="3128"/>
                </a:lnTo>
                <a:cubicBezTo>
                  <a:pt x="832" y="3151"/>
                  <a:pt x="815" y="3168"/>
                  <a:pt x="792" y="3168"/>
                </a:cubicBezTo>
                <a:lnTo>
                  <a:pt x="776" y="3168"/>
                </a:lnTo>
                <a:lnTo>
                  <a:pt x="816" y="3128"/>
                </a:lnTo>
                <a:lnTo>
                  <a:pt x="816" y="3160"/>
                </a:lnTo>
                <a:cubicBezTo>
                  <a:pt x="816" y="3183"/>
                  <a:pt x="799" y="3200"/>
                  <a:pt x="776" y="3200"/>
                </a:cubicBezTo>
                <a:lnTo>
                  <a:pt x="760" y="3200"/>
                </a:lnTo>
                <a:lnTo>
                  <a:pt x="744" y="3200"/>
                </a:lnTo>
                <a:lnTo>
                  <a:pt x="784" y="3160"/>
                </a:lnTo>
                <a:lnTo>
                  <a:pt x="784" y="3192"/>
                </a:lnTo>
                <a:cubicBezTo>
                  <a:pt x="784" y="3215"/>
                  <a:pt x="767" y="3232"/>
                  <a:pt x="744" y="3232"/>
                </a:cubicBezTo>
                <a:lnTo>
                  <a:pt x="728" y="3232"/>
                </a:lnTo>
                <a:lnTo>
                  <a:pt x="768" y="3192"/>
                </a:lnTo>
                <a:lnTo>
                  <a:pt x="768" y="3224"/>
                </a:lnTo>
                <a:cubicBezTo>
                  <a:pt x="768" y="3247"/>
                  <a:pt x="751" y="3264"/>
                  <a:pt x="728" y="3264"/>
                </a:cubicBezTo>
                <a:lnTo>
                  <a:pt x="696" y="3264"/>
                </a:lnTo>
                <a:lnTo>
                  <a:pt x="736" y="3224"/>
                </a:lnTo>
                <a:lnTo>
                  <a:pt x="736" y="3256"/>
                </a:lnTo>
                <a:cubicBezTo>
                  <a:pt x="736" y="3279"/>
                  <a:pt x="719" y="3296"/>
                  <a:pt x="696" y="3296"/>
                </a:cubicBezTo>
                <a:lnTo>
                  <a:pt x="680" y="3296"/>
                </a:lnTo>
                <a:lnTo>
                  <a:pt x="664" y="3296"/>
                </a:lnTo>
                <a:lnTo>
                  <a:pt x="632" y="3296"/>
                </a:lnTo>
                <a:lnTo>
                  <a:pt x="672" y="3256"/>
                </a:lnTo>
                <a:lnTo>
                  <a:pt x="672" y="3288"/>
                </a:lnTo>
                <a:cubicBezTo>
                  <a:pt x="672" y="3311"/>
                  <a:pt x="655" y="3328"/>
                  <a:pt x="632" y="3328"/>
                </a:cubicBezTo>
                <a:lnTo>
                  <a:pt x="616" y="3328"/>
                </a:lnTo>
                <a:lnTo>
                  <a:pt x="600" y="3328"/>
                </a:lnTo>
                <a:lnTo>
                  <a:pt x="640" y="3288"/>
                </a:lnTo>
                <a:lnTo>
                  <a:pt x="640" y="3320"/>
                </a:lnTo>
                <a:lnTo>
                  <a:pt x="640" y="3352"/>
                </a:lnTo>
                <a:cubicBezTo>
                  <a:pt x="640" y="3375"/>
                  <a:pt x="623" y="3392"/>
                  <a:pt x="600" y="3392"/>
                </a:cubicBezTo>
                <a:lnTo>
                  <a:pt x="584" y="3392"/>
                </a:lnTo>
                <a:lnTo>
                  <a:pt x="568" y="3392"/>
                </a:lnTo>
                <a:lnTo>
                  <a:pt x="608" y="3352"/>
                </a:lnTo>
                <a:lnTo>
                  <a:pt x="608" y="3384"/>
                </a:lnTo>
                <a:cubicBezTo>
                  <a:pt x="608" y="3407"/>
                  <a:pt x="591" y="3424"/>
                  <a:pt x="568" y="3424"/>
                </a:cubicBezTo>
                <a:lnTo>
                  <a:pt x="552" y="3424"/>
                </a:lnTo>
                <a:lnTo>
                  <a:pt x="592" y="3384"/>
                </a:lnTo>
                <a:lnTo>
                  <a:pt x="592" y="3448"/>
                </a:lnTo>
                <a:cubicBezTo>
                  <a:pt x="592" y="3471"/>
                  <a:pt x="575" y="3488"/>
                  <a:pt x="552" y="3488"/>
                </a:cubicBezTo>
                <a:lnTo>
                  <a:pt x="536" y="3488"/>
                </a:lnTo>
                <a:lnTo>
                  <a:pt x="520" y="3488"/>
                </a:lnTo>
                <a:lnTo>
                  <a:pt x="560" y="3448"/>
                </a:lnTo>
                <a:lnTo>
                  <a:pt x="560" y="3480"/>
                </a:lnTo>
                <a:cubicBezTo>
                  <a:pt x="560" y="3503"/>
                  <a:pt x="543" y="3520"/>
                  <a:pt x="520" y="3520"/>
                </a:cubicBezTo>
                <a:lnTo>
                  <a:pt x="488" y="3520"/>
                </a:lnTo>
                <a:lnTo>
                  <a:pt x="472" y="3520"/>
                </a:lnTo>
                <a:lnTo>
                  <a:pt x="512" y="3480"/>
                </a:lnTo>
                <a:lnTo>
                  <a:pt x="512" y="3544"/>
                </a:lnTo>
                <a:cubicBezTo>
                  <a:pt x="512" y="3567"/>
                  <a:pt x="495" y="3584"/>
                  <a:pt x="472" y="3584"/>
                </a:cubicBezTo>
                <a:lnTo>
                  <a:pt x="440" y="3584"/>
                </a:lnTo>
                <a:lnTo>
                  <a:pt x="424" y="3584"/>
                </a:lnTo>
                <a:lnTo>
                  <a:pt x="408" y="3584"/>
                </a:lnTo>
                <a:lnTo>
                  <a:pt x="392" y="3584"/>
                </a:lnTo>
                <a:lnTo>
                  <a:pt x="432" y="3544"/>
                </a:lnTo>
                <a:lnTo>
                  <a:pt x="432" y="3560"/>
                </a:lnTo>
                <a:cubicBezTo>
                  <a:pt x="432" y="3583"/>
                  <a:pt x="415" y="3600"/>
                  <a:pt x="392" y="3600"/>
                </a:cubicBezTo>
                <a:lnTo>
                  <a:pt x="360" y="3600"/>
                </a:lnTo>
                <a:lnTo>
                  <a:pt x="344" y="3600"/>
                </a:lnTo>
                <a:lnTo>
                  <a:pt x="384" y="3560"/>
                </a:lnTo>
                <a:lnTo>
                  <a:pt x="384" y="3592"/>
                </a:lnTo>
                <a:cubicBezTo>
                  <a:pt x="384" y="3615"/>
                  <a:pt x="367" y="3632"/>
                  <a:pt x="344" y="3632"/>
                </a:cubicBezTo>
                <a:lnTo>
                  <a:pt x="312" y="3632"/>
                </a:lnTo>
                <a:lnTo>
                  <a:pt x="352" y="3592"/>
                </a:lnTo>
                <a:lnTo>
                  <a:pt x="352" y="3624"/>
                </a:lnTo>
                <a:cubicBezTo>
                  <a:pt x="352" y="3647"/>
                  <a:pt x="335" y="3664"/>
                  <a:pt x="312" y="3664"/>
                </a:cubicBezTo>
                <a:lnTo>
                  <a:pt x="296" y="3664"/>
                </a:lnTo>
                <a:lnTo>
                  <a:pt x="280" y="3664"/>
                </a:lnTo>
                <a:lnTo>
                  <a:pt x="320" y="3624"/>
                </a:lnTo>
                <a:lnTo>
                  <a:pt x="320" y="3656"/>
                </a:lnTo>
                <a:cubicBezTo>
                  <a:pt x="320" y="3679"/>
                  <a:pt x="303" y="3696"/>
                  <a:pt x="280" y="3696"/>
                </a:cubicBezTo>
                <a:lnTo>
                  <a:pt x="264" y="3696"/>
                </a:lnTo>
                <a:lnTo>
                  <a:pt x="304" y="3656"/>
                </a:lnTo>
                <a:lnTo>
                  <a:pt x="304" y="3688"/>
                </a:lnTo>
                <a:cubicBezTo>
                  <a:pt x="304" y="3711"/>
                  <a:pt x="287" y="3728"/>
                  <a:pt x="264" y="3728"/>
                </a:cubicBezTo>
                <a:lnTo>
                  <a:pt x="248" y="3728"/>
                </a:lnTo>
                <a:lnTo>
                  <a:pt x="288" y="3688"/>
                </a:lnTo>
                <a:lnTo>
                  <a:pt x="288" y="3720"/>
                </a:lnTo>
                <a:lnTo>
                  <a:pt x="288" y="3752"/>
                </a:lnTo>
                <a:cubicBezTo>
                  <a:pt x="288" y="3775"/>
                  <a:pt x="271" y="3792"/>
                  <a:pt x="248" y="3792"/>
                </a:cubicBezTo>
                <a:lnTo>
                  <a:pt x="232" y="3792"/>
                </a:lnTo>
                <a:lnTo>
                  <a:pt x="272" y="3752"/>
                </a:lnTo>
                <a:lnTo>
                  <a:pt x="272" y="3784"/>
                </a:lnTo>
                <a:cubicBezTo>
                  <a:pt x="272" y="3807"/>
                  <a:pt x="255" y="3824"/>
                  <a:pt x="232" y="3824"/>
                </a:cubicBezTo>
                <a:lnTo>
                  <a:pt x="184" y="3824"/>
                </a:lnTo>
                <a:lnTo>
                  <a:pt x="168" y="3824"/>
                </a:lnTo>
                <a:lnTo>
                  <a:pt x="208" y="3784"/>
                </a:lnTo>
                <a:lnTo>
                  <a:pt x="208" y="3816"/>
                </a:lnTo>
                <a:cubicBezTo>
                  <a:pt x="208" y="3839"/>
                  <a:pt x="191" y="3856"/>
                  <a:pt x="168" y="3856"/>
                </a:cubicBezTo>
                <a:lnTo>
                  <a:pt x="136" y="3856"/>
                </a:lnTo>
                <a:lnTo>
                  <a:pt x="120" y="3856"/>
                </a:lnTo>
                <a:lnTo>
                  <a:pt x="160" y="3816"/>
                </a:lnTo>
                <a:lnTo>
                  <a:pt x="160" y="3848"/>
                </a:lnTo>
                <a:cubicBezTo>
                  <a:pt x="160" y="3871"/>
                  <a:pt x="143" y="3888"/>
                  <a:pt x="120" y="3888"/>
                </a:cubicBezTo>
                <a:lnTo>
                  <a:pt x="104" y="3888"/>
                </a:lnTo>
                <a:lnTo>
                  <a:pt x="88" y="3888"/>
                </a:lnTo>
                <a:lnTo>
                  <a:pt x="72" y="3888"/>
                </a:lnTo>
                <a:lnTo>
                  <a:pt x="40" y="3888"/>
                </a:lnTo>
                <a:cubicBezTo>
                  <a:pt x="18" y="3888"/>
                  <a:pt x="0" y="3871"/>
                  <a:pt x="0" y="3848"/>
                </a:cubicBezTo>
                <a:cubicBezTo>
                  <a:pt x="0" y="3826"/>
                  <a:pt x="18" y="3808"/>
                  <a:pt x="40" y="3808"/>
                </a:cubicBezTo>
                <a:close/>
              </a:path>
            </a:pathLst>
          </a:custGeom>
          <a:solidFill>
            <a:srgbClr val="00B0F0"/>
          </a:solidFill>
          <a:ln w="6" cap="flat">
            <a:solidFill>
              <a:srgbClr val="00B0F0"/>
            </a:solidFill>
            <a:prstDash val="solid"/>
            <a:bevel/>
            <a:headEnd/>
            <a:tailEnd/>
          </a:ln>
        </p:spPr>
        <p:txBody>
          <a:bodyPr>
            <a:prstTxWarp prst="textNoShape">
              <a:avLst/>
            </a:prstTxWarp>
          </a:bodyPr>
          <a:lstStyle/>
          <a:p>
            <a:endParaRPr lang="fr-FR"/>
          </a:p>
        </p:txBody>
      </p:sp>
      <p:sp>
        <p:nvSpPr>
          <p:cNvPr id="1037" name="Freeform 13"/>
          <p:cNvSpPr>
            <a:spLocks/>
          </p:cNvSpPr>
          <p:nvPr/>
        </p:nvSpPr>
        <p:spPr bwMode="auto">
          <a:xfrm>
            <a:off x="1457325" y="2574925"/>
            <a:ext cx="6657975" cy="2333625"/>
          </a:xfrm>
          <a:custGeom>
            <a:avLst/>
            <a:gdLst>
              <a:gd name="T0" fmla="*/ 232 w 11184"/>
              <a:gd name="T1" fmla="*/ 3680 h 3920"/>
              <a:gd name="T2" fmla="*/ 304 w 11184"/>
              <a:gd name="T3" fmla="*/ 3400 h 3920"/>
              <a:gd name="T4" fmla="*/ 440 w 11184"/>
              <a:gd name="T5" fmla="*/ 3168 h 3920"/>
              <a:gd name="T6" fmla="*/ 568 w 11184"/>
              <a:gd name="T7" fmla="*/ 2944 h 3920"/>
              <a:gd name="T8" fmla="*/ 592 w 11184"/>
              <a:gd name="T9" fmla="*/ 2824 h 3920"/>
              <a:gd name="T10" fmla="*/ 720 w 11184"/>
              <a:gd name="T11" fmla="*/ 2680 h 3920"/>
              <a:gd name="T12" fmla="*/ 872 w 11184"/>
              <a:gd name="T13" fmla="*/ 2416 h 3920"/>
              <a:gd name="T14" fmla="*/ 1080 w 11184"/>
              <a:gd name="T15" fmla="*/ 2256 h 3920"/>
              <a:gd name="T16" fmla="*/ 1232 w 11184"/>
              <a:gd name="T17" fmla="*/ 2120 h 3920"/>
              <a:gd name="T18" fmla="*/ 1456 w 11184"/>
              <a:gd name="T19" fmla="*/ 2024 h 3920"/>
              <a:gd name="T20" fmla="*/ 1672 w 11184"/>
              <a:gd name="T21" fmla="*/ 1824 h 3920"/>
              <a:gd name="T22" fmla="*/ 1896 w 11184"/>
              <a:gd name="T23" fmla="*/ 1680 h 3920"/>
              <a:gd name="T24" fmla="*/ 2184 w 11184"/>
              <a:gd name="T25" fmla="*/ 1488 h 3920"/>
              <a:gd name="T26" fmla="*/ 2760 w 11184"/>
              <a:gd name="T27" fmla="*/ 1392 h 3920"/>
              <a:gd name="T28" fmla="*/ 3152 w 11184"/>
              <a:gd name="T29" fmla="*/ 1320 h 3920"/>
              <a:gd name="T30" fmla="*/ 3928 w 11184"/>
              <a:gd name="T31" fmla="*/ 1216 h 3920"/>
              <a:gd name="T32" fmla="*/ 4504 w 11184"/>
              <a:gd name="T33" fmla="*/ 1120 h 3920"/>
              <a:gd name="T34" fmla="*/ 4952 w 11184"/>
              <a:gd name="T35" fmla="*/ 944 h 3920"/>
              <a:gd name="T36" fmla="*/ 5568 w 11184"/>
              <a:gd name="T37" fmla="*/ 888 h 3920"/>
              <a:gd name="T38" fmla="*/ 6008 w 11184"/>
              <a:gd name="T39" fmla="*/ 816 h 3920"/>
              <a:gd name="T40" fmla="*/ 6448 w 11184"/>
              <a:gd name="T41" fmla="*/ 856 h 3920"/>
              <a:gd name="T42" fmla="*/ 6872 w 11184"/>
              <a:gd name="T43" fmla="*/ 736 h 3920"/>
              <a:gd name="T44" fmla="*/ 7336 w 11184"/>
              <a:gd name="T45" fmla="*/ 736 h 3920"/>
              <a:gd name="T46" fmla="*/ 7736 w 11184"/>
              <a:gd name="T47" fmla="*/ 688 h 3920"/>
              <a:gd name="T48" fmla="*/ 8072 w 11184"/>
              <a:gd name="T49" fmla="*/ 624 h 3920"/>
              <a:gd name="T50" fmla="*/ 8424 w 11184"/>
              <a:gd name="T51" fmla="*/ 576 h 3920"/>
              <a:gd name="T52" fmla="*/ 8760 w 11184"/>
              <a:gd name="T53" fmla="*/ 448 h 3920"/>
              <a:gd name="T54" fmla="*/ 9096 w 11184"/>
              <a:gd name="T55" fmla="*/ 304 h 3920"/>
              <a:gd name="T56" fmla="*/ 9800 w 11184"/>
              <a:gd name="T57" fmla="*/ 304 h 3920"/>
              <a:gd name="T58" fmla="*/ 10232 w 11184"/>
              <a:gd name="T59" fmla="*/ 208 h 3920"/>
              <a:gd name="T60" fmla="*/ 10680 w 11184"/>
              <a:gd name="T61" fmla="*/ 0 h 3920"/>
              <a:gd name="T62" fmla="*/ 11000 w 11184"/>
              <a:gd name="T63" fmla="*/ 80 h 3920"/>
              <a:gd name="T64" fmla="*/ 10536 w 11184"/>
              <a:gd name="T65" fmla="*/ 192 h 3920"/>
              <a:gd name="T66" fmla="*/ 10072 w 11184"/>
              <a:gd name="T67" fmla="*/ 384 h 3920"/>
              <a:gd name="T68" fmla="*/ 9480 w 11184"/>
              <a:gd name="T69" fmla="*/ 384 h 3920"/>
              <a:gd name="T70" fmla="*/ 8936 w 11184"/>
              <a:gd name="T71" fmla="*/ 464 h 3920"/>
              <a:gd name="T72" fmla="*/ 8568 w 11184"/>
              <a:gd name="T73" fmla="*/ 528 h 3920"/>
              <a:gd name="T74" fmla="*/ 8232 w 11184"/>
              <a:gd name="T75" fmla="*/ 656 h 3920"/>
              <a:gd name="T76" fmla="*/ 7976 w 11184"/>
              <a:gd name="T77" fmla="*/ 768 h 3920"/>
              <a:gd name="T78" fmla="*/ 7496 w 11184"/>
              <a:gd name="T79" fmla="*/ 768 h 3920"/>
              <a:gd name="T80" fmla="*/ 7192 w 11184"/>
              <a:gd name="T81" fmla="*/ 816 h 3920"/>
              <a:gd name="T82" fmla="*/ 6632 w 11184"/>
              <a:gd name="T83" fmla="*/ 816 h 3920"/>
              <a:gd name="T84" fmla="*/ 6296 w 11184"/>
              <a:gd name="T85" fmla="*/ 896 h 3920"/>
              <a:gd name="T86" fmla="*/ 5880 w 11184"/>
              <a:gd name="T87" fmla="*/ 928 h 3920"/>
              <a:gd name="T88" fmla="*/ 5512 w 11184"/>
              <a:gd name="T89" fmla="*/ 992 h 3920"/>
              <a:gd name="T90" fmla="*/ 4824 w 11184"/>
              <a:gd name="T91" fmla="*/ 1088 h 3920"/>
              <a:gd name="T92" fmla="*/ 4440 w 11184"/>
              <a:gd name="T93" fmla="*/ 1264 h 3920"/>
              <a:gd name="T94" fmla="*/ 3656 w 11184"/>
              <a:gd name="T95" fmla="*/ 1328 h 3920"/>
              <a:gd name="T96" fmla="*/ 3008 w 11184"/>
              <a:gd name="T97" fmla="*/ 1352 h 3920"/>
              <a:gd name="T98" fmla="*/ 2512 w 11184"/>
              <a:gd name="T99" fmla="*/ 1464 h 3920"/>
              <a:gd name="T100" fmla="*/ 2088 w 11184"/>
              <a:gd name="T101" fmla="*/ 1696 h 3920"/>
              <a:gd name="T102" fmla="*/ 1848 w 11184"/>
              <a:gd name="T103" fmla="*/ 1840 h 3920"/>
              <a:gd name="T104" fmla="*/ 1544 w 11184"/>
              <a:gd name="T105" fmla="*/ 1936 h 3920"/>
              <a:gd name="T106" fmla="*/ 1352 w 11184"/>
              <a:gd name="T107" fmla="*/ 2096 h 3920"/>
              <a:gd name="T108" fmla="*/ 1168 w 11184"/>
              <a:gd name="T109" fmla="*/ 2200 h 3920"/>
              <a:gd name="T110" fmla="*/ 1056 w 11184"/>
              <a:gd name="T111" fmla="*/ 2392 h 3920"/>
              <a:gd name="T112" fmla="*/ 840 w 11184"/>
              <a:gd name="T113" fmla="*/ 2624 h 3920"/>
              <a:gd name="T114" fmla="*/ 768 w 11184"/>
              <a:gd name="T115" fmla="*/ 2744 h 3920"/>
              <a:gd name="T116" fmla="*/ 640 w 11184"/>
              <a:gd name="T117" fmla="*/ 2888 h 3920"/>
              <a:gd name="T118" fmla="*/ 560 w 11184"/>
              <a:gd name="T119" fmla="*/ 3112 h 3920"/>
              <a:gd name="T120" fmla="*/ 408 w 11184"/>
              <a:gd name="T121" fmla="*/ 3344 h 3920"/>
              <a:gd name="T122" fmla="*/ 280 w 11184"/>
              <a:gd name="T123" fmla="*/ 3568 h 3920"/>
              <a:gd name="T124" fmla="*/ 104 w 11184"/>
              <a:gd name="T125" fmla="*/ 3824 h 39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184"/>
              <a:gd name="T190" fmla="*/ 0 h 3920"/>
              <a:gd name="T191" fmla="*/ 11184 w 11184"/>
              <a:gd name="T192" fmla="*/ 3920 h 39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184" h="3920">
                <a:moveTo>
                  <a:pt x="40" y="3840"/>
                </a:moveTo>
                <a:lnTo>
                  <a:pt x="72" y="3840"/>
                </a:lnTo>
                <a:lnTo>
                  <a:pt x="88" y="3840"/>
                </a:lnTo>
                <a:lnTo>
                  <a:pt x="48" y="3880"/>
                </a:lnTo>
                <a:lnTo>
                  <a:pt x="48" y="3848"/>
                </a:lnTo>
                <a:cubicBezTo>
                  <a:pt x="48" y="3826"/>
                  <a:pt x="66" y="3808"/>
                  <a:pt x="88" y="3808"/>
                </a:cubicBezTo>
                <a:lnTo>
                  <a:pt x="104" y="3808"/>
                </a:lnTo>
                <a:lnTo>
                  <a:pt x="64" y="3848"/>
                </a:lnTo>
                <a:lnTo>
                  <a:pt x="64" y="3784"/>
                </a:lnTo>
                <a:cubicBezTo>
                  <a:pt x="64" y="3762"/>
                  <a:pt x="82" y="3744"/>
                  <a:pt x="104" y="3744"/>
                </a:cubicBezTo>
                <a:lnTo>
                  <a:pt x="120" y="3744"/>
                </a:lnTo>
                <a:lnTo>
                  <a:pt x="136" y="3744"/>
                </a:lnTo>
                <a:lnTo>
                  <a:pt x="168" y="3744"/>
                </a:lnTo>
                <a:lnTo>
                  <a:pt x="184" y="3744"/>
                </a:lnTo>
                <a:lnTo>
                  <a:pt x="144" y="3784"/>
                </a:lnTo>
                <a:lnTo>
                  <a:pt x="144" y="3720"/>
                </a:lnTo>
                <a:cubicBezTo>
                  <a:pt x="144" y="3698"/>
                  <a:pt x="162" y="3680"/>
                  <a:pt x="184" y="3680"/>
                </a:cubicBezTo>
                <a:lnTo>
                  <a:pt x="232" y="3680"/>
                </a:lnTo>
                <a:lnTo>
                  <a:pt x="248" y="3680"/>
                </a:lnTo>
                <a:lnTo>
                  <a:pt x="208" y="3720"/>
                </a:lnTo>
                <a:lnTo>
                  <a:pt x="208" y="3688"/>
                </a:lnTo>
                <a:lnTo>
                  <a:pt x="208" y="3624"/>
                </a:lnTo>
                <a:cubicBezTo>
                  <a:pt x="208" y="3602"/>
                  <a:pt x="226" y="3584"/>
                  <a:pt x="248" y="3584"/>
                </a:cubicBezTo>
                <a:lnTo>
                  <a:pt x="264" y="3584"/>
                </a:lnTo>
                <a:lnTo>
                  <a:pt x="224" y="3624"/>
                </a:lnTo>
                <a:lnTo>
                  <a:pt x="224" y="3528"/>
                </a:lnTo>
                <a:cubicBezTo>
                  <a:pt x="224" y="3506"/>
                  <a:pt x="242" y="3488"/>
                  <a:pt x="264" y="3488"/>
                </a:cubicBezTo>
                <a:lnTo>
                  <a:pt x="280" y="3488"/>
                </a:lnTo>
                <a:lnTo>
                  <a:pt x="296" y="3488"/>
                </a:lnTo>
                <a:lnTo>
                  <a:pt x="256" y="3528"/>
                </a:lnTo>
                <a:lnTo>
                  <a:pt x="256" y="3464"/>
                </a:lnTo>
                <a:cubicBezTo>
                  <a:pt x="256" y="3442"/>
                  <a:pt x="274" y="3424"/>
                  <a:pt x="296" y="3424"/>
                </a:cubicBezTo>
                <a:lnTo>
                  <a:pt x="312" y="3424"/>
                </a:lnTo>
                <a:lnTo>
                  <a:pt x="344" y="3424"/>
                </a:lnTo>
                <a:lnTo>
                  <a:pt x="304" y="3464"/>
                </a:lnTo>
                <a:lnTo>
                  <a:pt x="304" y="3400"/>
                </a:lnTo>
                <a:cubicBezTo>
                  <a:pt x="304" y="3378"/>
                  <a:pt x="322" y="3360"/>
                  <a:pt x="344" y="3360"/>
                </a:cubicBezTo>
                <a:lnTo>
                  <a:pt x="360" y="3360"/>
                </a:lnTo>
                <a:lnTo>
                  <a:pt x="320" y="3400"/>
                </a:lnTo>
                <a:lnTo>
                  <a:pt x="320" y="3336"/>
                </a:lnTo>
                <a:cubicBezTo>
                  <a:pt x="320" y="3314"/>
                  <a:pt x="338" y="3296"/>
                  <a:pt x="360" y="3296"/>
                </a:cubicBezTo>
                <a:lnTo>
                  <a:pt x="392" y="3296"/>
                </a:lnTo>
                <a:lnTo>
                  <a:pt x="352" y="3336"/>
                </a:lnTo>
                <a:lnTo>
                  <a:pt x="352" y="3304"/>
                </a:lnTo>
                <a:cubicBezTo>
                  <a:pt x="352" y="3282"/>
                  <a:pt x="370" y="3264"/>
                  <a:pt x="392" y="3264"/>
                </a:cubicBezTo>
                <a:lnTo>
                  <a:pt x="408" y="3264"/>
                </a:lnTo>
                <a:lnTo>
                  <a:pt x="368" y="3304"/>
                </a:lnTo>
                <a:lnTo>
                  <a:pt x="368" y="3272"/>
                </a:lnTo>
                <a:cubicBezTo>
                  <a:pt x="368" y="3250"/>
                  <a:pt x="386" y="3232"/>
                  <a:pt x="408" y="3232"/>
                </a:cubicBezTo>
                <a:lnTo>
                  <a:pt x="424" y="3232"/>
                </a:lnTo>
                <a:lnTo>
                  <a:pt x="384" y="3272"/>
                </a:lnTo>
                <a:lnTo>
                  <a:pt x="384" y="3208"/>
                </a:lnTo>
                <a:cubicBezTo>
                  <a:pt x="384" y="3186"/>
                  <a:pt x="402" y="3168"/>
                  <a:pt x="424" y="3168"/>
                </a:cubicBezTo>
                <a:lnTo>
                  <a:pt x="440" y="3168"/>
                </a:lnTo>
                <a:lnTo>
                  <a:pt x="400" y="3208"/>
                </a:lnTo>
                <a:lnTo>
                  <a:pt x="400" y="3176"/>
                </a:lnTo>
                <a:cubicBezTo>
                  <a:pt x="400" y="3154"/>
                  <a:pt x="418" y="3136"/>
                  <a:pt x="440" y="3136"/>
                </a:cubicBezTo>
                <a:lnTo>
                  <a:pt x="472" y="3136"/>
                </a:lnTo>
                <a:lnTo>
                  <a:pt x="488" y="3136"/>
                </a:lnTo>
                <a:lnTo>
                  <a:pt x="448" y="3176"/>
                </a:lnTo>
                <a:lnTo>
                  <a:pt x="448" y="3112"/>
                </a:lnTo>
                <a:cubicBezTo>
                  <a:pt x="448" y="3090"/>
                  <a:pt x="466" y="3072"/>
                  <a:pt x="488" y="3072"/>
                </a:cubicBezTo>
                <a:lnTo>
                  <a:pt x="520" y="3072"/>
                </a:lnTo>
                <a:lnTo>
                  <a:pt x="480" y="3112"/>
                </a:lnTo>
                <a:lnTo>
                  <a:pt x="480" y="3080"/>
                </a:lnTo>
                <a:cubicBezTo>
                  <a:pt x="480" y="3058"/>
                  <a:pt x="498" y="3040"/>
                  <a:pt x="520" y="3040"/>
                </a:cubicBezTo>
                <a:lnTo>
                  <a:pt x="536" y="3040"/>
                </a:lnTo>
                <a:lnTo>
                  <a:pt x="496" y="3080"/>
                </a:lnTo>
                <a:lnTo>
                  <a:pt x="496" y="2984"/>
                </a:lnTo>
                <a:cubicBezTo>
                  <a:pt x="496" y="2962"/>
                  <a:pt x="514" y="2944"/>
                  <a:pt x="536" y="2944"/>
                </a:cubicBezTo>
                <a:lnTo>
                  <a:pt x="552" y="2944"/>
                </a:lnTo>
                <a:lnTo>
                  <a:pt x="568" y="2944"/>
                </a:lnTo>
                <a:lnTo>
                  <a:pt x="528" y="2984"/>
                </a:lnTo>
                <a:lnTo>
                  <a:pt x="528" y="2952"/>
                </a:lnTo>
                <a:cubicBezTo>
                  <a:pt x="528" y="2930"/>
                  <a:pt x="546" y="2912"/>
                  <a:pt x="568" y="2912"/>
                </a:cubicBezTo>
                <a:lnTo>
                  <a:pt x="584" y="2912"/>
                </a:lnTo>
                <a:lnTo>
                  <a:pt x="544" y="2952"/>
                </a:lnTo>
                <a:lnTo>
                  <a:pt x="544" y="2920"/>
                </a:lnTo>
                <a:cubicBezTo>
                  <a:pt x="544" y="2898"/>
                  <a:pt x="562" y="2880"/>
                  <a:pt x="584" y="2880"/>
                </a:cubicBezTo>
                <a:lnTo>
                  <a:pt x="600" y="2880"/>
                </a:lnTo>
                <a:lnTo>
                  <a:pt x="560" y="2920"/>
                </a:lnTo>
                <a:lnTo>
                  <a:pt x="560" y="2888"/>
                </a:lnTo>
                <a:cubicBezTo>
                  <a:pt x="560" y="2866"/>
                  <a:pt x="578" y="2848"/>
                  <a:pt x="600" y="2848"/>
                </a:cubicBezTo>
                <a:lnTo>
                  <a:pt x="616" y="2848"/>
                </a:lnTo>
                <a:lnTo>
                  <a:pt x="576" y="2888"/>
                </a:lnTo>
                <a:lnTo>
                  <a:pt x="576" y="2856"/>
                </a:lnTo>
                <a:cubicBezTo>
                  <a:pt x="576" y="2834"/>
                  <a:pt x="594" y="2816"/>
                  <a:pt x="616" y="2816"/>
                </a:cubicBezTo>
                <a:lnTo>
                  <a:pt x="632" y="2816"/>
                </a:lnTo>
                <a:lnTo>
                  <a:pt x="592" y="2856"/>
                </a:lnTo>
                <a:lnTo>
                  <a:pt x="592" y="2824"/>
                </a:lnTo>
                <a:cubicBezTo>
                  <a:pt x="592" y="2802"/>
                  <a:pt x="610" y="2784"/>
                  <a:pt x="632" y="2784"/>
                </a:cubicBezTo>
                <a:lnTo>
                  <a:pt x="664" y="2784"/>
                </a:lnTo>
                <a:lnTo>
                  <a:pt x="624" y="2824"/>
                </a:lnTo>
                <a:lnTo>
                  <a:pt x="624" y="2792"/>
                </a:lnTo>
                <a:cubicBezTo>
                  <a:pt x="624" y="2770"/>
                  <a:pt x="642" y="2752"/>
                  <a:pt x="664" y="2752"/>
                </a:cubicBezTo>
                <a:lnTo>
                  <a:pt x="680" y="2752"/>
                </a:lnTo>
                <a:lnTo>
                  <a:pt x="696" y="2752"/>
                </a:lnTo>
                <a:lnTo>
                  <a:pt x="728" y="2752"/>
                </a:lnTo>
                <a:lnTo>
                  <a:pt x="688" y="2792"/>
                </a:lnTo>
                <a:lnTo>
                  <a:pt x="688" y="2744"/>
                </a:lnTo>
                <a:cubicBezTo>
                  <a:pt x="688" y="2722"/>
                  <a:pt x="706" y="2704"/>
                  <a:pt x="728" y="2704"/>
                </a:cubicBezTo>
                <a:lnTo>
                  <a:pt x="744" y="2704"/>
                </a:lnTo>
                <a:lnTo>
                  <a:pt x="704" y="2744"/>
                </a:lnTo>
                <a:lnTo>
                  <a:pt x="704" y="2712"/>
                </a:lnTo>
                <a:cubicBezTo>
                  <a:pt x="704" y="2690"/>
                  <a:pt x="722" y="2672"/>
                  <a:pt x="744" y="2672"/>
                </a:cubicBezTo>
                <a:lnTo>
                  <a:pt x="760" y="2672"/>
                </a:lnTo>
                <a:lnTo>
                  <a:pt x="720" y="2712"/>
                </a:lnTo>
                <a:lnTo>
                  <a:pt x="720" y="2680"/>
                </a:lnTo>
                <a:cubicBezTo>
                  <a:pt x="720" y="2658"/>
                  <a:pt x="738" y="2640"/>
                  <a:pt x="760" y="2640"/>
                </a:cubicBezTo>
                <a:lnTo>
                  <a:pt x="776" y="2640"/>
                </a:lnTo>
                <a:lnTo>
                  <a:pt x="792" y="2640"/>
                </a:lnTo>
                <a:lnTo>
                  <a:pt x="752" y="2680"/>
                </a:lnTo>
                <a:lnTo>
                  <a:pt x="752" y="2648"/>
                </a:lnTo>
                <a:cubicBezTo>
                  <a:pt x="752" y="2626"/>
                  <a:pt x="770" y="2608"/>
                  <a:pt x="792" y="2608"/>
                </a:cubicBezTo>
                <a:lnTo>
                  <a:pt x="840" y="2608"/>
                </a:lnTo>
                <a:lnTo>
                  <a:pt x="800" y="2648"/>
                </a:lnTo>
                <a:lnTo>
                  <a:pt x="800" y="2584"/>
                </a:lnTo>
                <a:cubicBezTo>
                  <a:pt x="800" y="2562"/>
                  <a:pt x="818" y="2544"/>
                  <a:pt x="840" y="2544"/>
                </a:cubicBezTo>
                <a:lnTo>
                  <a:pt x="856" y="2544"/>
                </a:lnTo>
                <a:lnTo>
                  <a:pt x="816" y="2584"/>
                </a:lnTo>
                <a:lnTo>
                  <a:pt x="816" y="2488"/>
                </a:lnTo>
                <a:cubicBezTo>
                  <a:pt x="816" y="2466"/>
                  <a:pt x="834" y="2448"/>
                  <a:pt x="856" y="2448"/>
                </a:cubicBezTo>
                <a:lnTo>
                  <a:pt x="872" y="2448"/>
                </a:lnTo>
                <a:lnTo>
                  <a:pt x="832" y="2488"/>
                </a:lnTo>
                <a:lnTo>
                  <a:pt x="832" y="2456"/>
                </a:lnTo>
                <a:cubicBezTo>
                  <a:pt x="832" y="2434"/>
                  <a:pt x="850" y="2416"/>
                  <a:pt x="872" y="2416"/>
                </a:cubicBezTo>
                <a:lnTo>
                  <a:pt x="888" y="2416"/>
                </a:lnTo>
                <a:lnTo>
                  <a:pt x="936" y="2416"/>
                </a:lnTo>
                <a:lnTo>
                  <a:pt x="952" y="2416"/>
                </a:lnTo>
                <a:lnTo>
                  <a:pt x="912" y="2456"/>
                </a:lnTo>
                <a:lnTo>
                  <a:pt x="912" y="2424"/>
                </a:lnTo>
                <a:lnTo>
                  <a:pt x="912" y="2392"/>
                </a:lnTo>
                <a:cubicBezTo>
                  <a:pt x="912" y="2370"/>
                  <a:pt x="930" y="2352"/>
                  <a:pt x="952" y="2352"/>
                </a:cubicBezTo>
                <a:lnTo>
                  <a:pt x="984" y="2352"/>
                </a:lnTo>
                <a:lnTo>
                  <a:pt x="1016" y="2352"/>
                </a:lnTo>
                <a:lnTo>
                  <a:pt x="976" y="2392"/>
                </a:lnTo>
                <a:lnTo>
                  <a:pt x="976" y="2360"/>
                </a:lnTo>
                <a:cubicBezTo>
                  <a:pt x="976" y="2338"/>
                  <a:pt x="994" y="2320"/>
                  <a:pt x="1016" y="2320"/>
                </a:cubicBezTo>
                <a:lnTo>
                  <a:pt x="1032" y="2320"/>
                </a:lnTo>
                <a:lnTo>
                  <a:pt x="992" y="2360"/>
                </a:lnTo>
                <a:lnTo>
                  <a:pt x="992" y="2296"/>
                </a:lnTo>
                <a:cubicBezTo>
                  <a:pt x="992" y="2274"/>
                  <a:pt x="1010" y="2256"/>
                  <a:pt x="1032" y="2256"/>
                </a:cubicBezTo>
                <a:lnTo>
                  <a:pt x="1048" y="2256"/>
                </a:lnTo>
                <a:lnTo>
                  <a:pt x="1080" y="2256"/>
                </a:lnTo>
                <a:lnTo>
                  <a:pt x="1096" y="2256"/>
                </a:lnTo>
                <a:lnTo>
                  <a:pt x="1056" y="2296"/>
                </a:lnTo>
                <a:lnTo>
                  <a:pt x="1056" y="2264"/>
                </a:lnTo>
                <a:cubicBezTo>
                  <a:pt x="1056" y="2242"/>
                  <a:pt x="1074" y="2224"/>
                  <a:pt x="1096" y="2224"/>
                </a:cubicBezTo>
                <a:lnTo>
                  <a:pt x="1112" y="2224"/>
                </a:lnTo>
                <a:lnTo>
                  <a:pt x="1072" y="2264"/>
                </a:lnTo>
                <a:lnTo>
                  <a:pt x="1072" y="2200"/>
                </a:lnTo>
                <a:cubicBezTo>
                  <a:pt x="1072" y="2178"/>
                  <a:pt x="1090" y="2160"/>
                  <a:pt x="1112" y="2160"/>
                </a:cubicBezTo>
                <a:lnTo>
                  <a:pt x="1128" y="2160"/>
                </a:lnTo>
                <a:lnTo>
                  <a:pt x="1088" y="2200"/>
                </a:lnTo>
                <a:lnTo>
                  <a:pt x="1088" y="2168"/>
                </a:lnTo>
                <a:cubicBezTo>
                  <a:pt x="1088" y="2146"/>
                  <a:pt x="1106" y="2128"/>
                  <a:pt x="1128" y="2128"/>
                </a:cubicBezTo>
                <a:lnTo>
                  <a:pt x="1160" y="2128"/>
                </a:lnTo>
                <a:lnTo>
                  <a:pt x="1208" y="2128"/>
                </a:lnTo>
                <a:lnTo>
                  <a:pt x="1240" y="2128"/>
                </a:lnTo>
                <a:lnTo>
                  <a:pt x="1272" y="2128"/>
                </a:lnTo>
                <a:lnTo>
                  <a:pt x="1232" y="2168"/>
                </a:lnTo>
                <a:lnTo>
                  <a:pt x="1232" y="2120"/>
                </a:lnTo>
                <a:cubicBezTo>
                  <a:pt x="1232" y="2098"/>
                  <a:pt x="1250" y="2080"/>
                  <a:pt x="1272" y="2080"/>
                </a:cubicBezTo>
                <a:lnTo>
                  <a:pt x="1304" y="2080"/>
                </a:lnTo>
                <a:lnTo>
                  <a:pt x="1264" y="2120"/>
                </a:lnTo>
                <a:lnTo>
                  <a:pt x="1264" y="2088"/>
                </a:lnTo>
                <a:cubicBezTo>
                  <a:pt x="1264" y="2066"/>
                  <a:pt x="1282" y="2048"/>
                  <a:pt x="1304" y="2048"/>
                </a:cubicBezTo>
                <a:lnTo>
                  <a:pt x="1320" y="2048"/>
                </a:lnTo>
                <a:lnTo>
                  <a:pt x="1280" y="2088"/>
                </a:lnTo>
                <a:lnTo>
                  <a:pt x="1280" y="2056"/>
                </a:lnTo>
                <a:cubicBezTo>
                  <a:pt x="1280" y="2034"/>
                  <a:pt x="1298" y="2016"/>
                  <a:pt x="1320" y="2016"/>
                </a:cubicBezTo>
                <a:lnTo>
                  <a:pt x="1352" y="2016"/>
                </a:lnTo>
                <a:lnTo>
                  <a:pt x="1368" y="2016"/>
                </a:lnTo>
                <a:lnTo>
                  <a:pt x="1384" y="2016"/>
                </a:lnTo>
                <a:lnTo>
                  <a:pt x="1432" y="2016"/>
                </a:lnTo>
                <a:lnTo>
                  <a:pt x="1392" y="2056"/>
                </a:lnTo>
                <a:lnTo>
                  <a:pt x="1392" y="2024"/>
                </a:lnTo>
                <a:cubicBezTo>
                  <a:pt x="1392" y="2002"/>
                  <a:pt x="1410" y="1984"/>
                  <a:pt x="1432" y="1984"/>
                </a:cubicBezTo>
                <a:lnTo>
                  <a:pt x="1496" y="1984"/>
                </a:lnTo>
                <a:lnTo>
                  <a:pt x="1456" y="2024"/>
                </a:lnTo>
                <a:lnTo>
                  <a:pt x="1456" y="1992"/>
                </a:lnTo>
                <a:cubicBezTo>
                  <a:pt x="1456" y="1970"/>
                  <a:pt x="1474" y="1952"/>
                  <a:pt x="1496" y="1952"/>
                </a:cubicBezTo>
                <a:lnTo>
                  <a:pt x="1512" y="1952"/>
                </a:lnTo>
                <a:lnTo>
                  <a:pt x="1472" y="1992"/>
                </a:lnTo>
                <a:lnTo>
                  <a:pt x="1472" y="1928"/>
                </a:lnTo>
                <a:cubicBezTo>
                  <a:pt x="1472" y="1906"/>
                  <a:pt x="1490" y="1888"/>
                  <a:pt x="1512" y="1888"/>
                </a:cubicBezTo>
                <a:lnTo>
                  <a:pt x="1544" y="1888"/>
                </a:lnTo>
                <a:lnTo>
                  <a:pt x="1504" y="1928"/>
                </a:lnTo>
                <a:lnTo>
                  <a:pt x="1504" y="1896"/>
                </a:lnTo>
                <a:cubicBezTo>
                  <a:pt x="1504" y="1874"/>
                  <a:pt x="1522" y="1856"/>
                  <a:pt x="1544" y="1856"/>
                </a:cubicBezTo>
                <a:lnTo>
                  <a:pt x="1560" y="1856"/>
                </a:lnTo>
                <a:lnTo>
                  <a:pt x="1592" y="1856"/>
                </a:lnTo>
                <a:lnTo>
                  <a:pt x="1640" y="1856"/>
                </a:lnTo>
                <a:lnTo>
                  <a:pt x="1600" y="1896"/>
                </a:lnTo>
                <a:lnTo>
                  <a:pt x="1600" y="1864"/>
                </a:lnTo>
                <a:cubicBezTo>
                  <a:pt x="1600" y="1842"/>
                  <a:pt x="1618" y="1824"/>
                  <a:pt x="1640" y="1824"/>
                </a:cubicBezTo>
                <a:lnTo>
                  <a:pt x="1656" y="1824"/>
                </a:lnTo>
                <a:lnTo>
                  <a:pt x="1672" y="1824"/>
                </a:lnTo>
                <a:lnTo>
                  <a:pt x="1632" y="1864"/>
                </a:lnTo>
                <a:lnTo>
                  <a:pt x="1632" y="1832"/>
                </a:lnTo>
                <a:cubicBezTo>
                  <a:pt x="1632" y="1810"/>
                  <a:pt x="1650" y="1792"/>
                  <a:pt x="1672" y="1792"/>
                </a:cubicBezTo>
                <a:lnTo>
                  <a:pt x="1688" y="1792"/>
                </a:lnTo>
                <a:lnTo>
                  <a:pt x="1816" y="1792"/>
                </a:lnTo>
                <a:lnTo>
                  <a:pt x="1832" y="1792"/>
                </a:lnTo>
                <a:lnTo>
                  <a:pt x="1792" y="1832"/>
                </a:lnTo>
                <a:lnTo>
                  <a:pt x="1792" y="1800"/>
                </a:lnTo>
                <a:cubicBezTo>
                  <a:pt x="1792" y="1778"/>
                  <a:pt x="1810" y="1760"/>
                  <a:pt x="1832" y="1760"/>
                </a:cubicBezTo>
                <a:lnTo>
                  <a:pt x="1848" y="1760"/>
                </a:lnTo>
                <a:lnTo>
                  <a:pt x="1808" y="1800"/>
                </a:lnTo>
                <a:lnTo>
                  <a:pt x="1808" y="1768"/>
                </a:lnTo>
                <a:cubicBezTo>
                  <a:pt x="1808" y="1746"/>
                  <a:pt x="1826" y="1728"/>
                  <a:pt x="1848" y="1728"/>
                </a:cubicBezTo>
                <a:lnTo>
                  <a:pt x="1864" y="1728"/>
                </a:lnTo>
                <a:lnTo>
                  <a:pt x="1896" y="1728"/>
                </a:lnTo>
                <a:lnTo>
                  <a:pt x="1856" y="1768"/>
                </a:lnTo>
                <a:lnTo>
                  <a:pt x="1856" y="1720"/>
                </a:lnTo>
                <a:cubicBezTo>
                  <a:pt x="1856" y="1698"/>
                  <a:pt x="1874" y="1680"/>
                  <a:pt x="1896" y="1680"/>
                </a:cubicBezTo>
                <a:lnTo>
                  <a:pt x="2008" y="1680"/>
                </a:lnTo>
                <a:lnTo>
                  <a:pt x="2040" y="1680"/>
                </a:lnTo>
                <a:lnTo>
                  <a:pt x="2000" y="1720"/>
                </a:lnTo>
                <a:lnTo>
                  <a:pt x="2000" y="1688"/>
                </a:lnTo>
                <a:cubicBezTo>
                  <a:pt x="2000" y="1666"/>
                  <a:pt x="2018" y="1648"/>
                  <a:pt x="2040" y="1648"/>
                </a:cubicBezTo>
                <a:lnTo>
                  <a:pt x="2072" y="1648"/>
                </a:lnTo>
                <a:lnTo>
                  <a:pt x="2032" y="1688"/>
                </a:lnTo>
                <a:lnTo>
                  <a:pt x="2032" y="1656"/>
                </a:lnTo>
                <a:cubicBezTo>
                  <a:pt x="2032" y="1634"/>
                  <a:pt x="2050" y="1616"/>
                  <a:pt x="2072" y="1616"/>
                </a:cubicBezTo>
                <a:lnTo>
                  <a:pt x="2088" y="1616"/>
                </a:lnTo>
                <a:lnTo>
                  <a:pt x="2048" y="1656"/>
                </a:lnTo>
                <a:lnTo>
                  <a:pt x="2048" y="1560"/>
                </a:lnTo>
                <a:cubicBezTo>
                  <a:pt x="2048" y="1538"/>
                  <a:pt x="2066" y="1520"/>
                  <a:pt x="2088" y="1520"/>
                </a:cubicBezTo>
                <a:lnTo>
                  <a:pt x="2136" y="1520"/>
                </a:lnTo>
                <a:lnTo>
                  <a:pt x="2096" y="1560"/>
                </a:lnTo>
                <a:lnTo>
                  <a:pt x="2096" y="1528"/>
                </a:lnTo>
                <a:cubicBezTo>
                  <a:pt x="2096" y="1506"/>
                  <a:pt x="2114" y="1488"/>
                  <a:pt x="2136" y="1488"/>
                </a:cubicBezTo>
                <a:lnTo>
                  <a:pt x="2184" y="1488"/>
                </a:lnTo>
                <a:lnTo>
                  <a:pt x="2264" y="1488"/>
                </a:lnTo>
                <a:lnTo>
                  <a:pt x="2280" y="1488"/>
                </a:lnTo>
                <a:lnTo>
                  <a:pt x="2360" y="1488"/>
                </a:lnTo>
                <a:lnTo>
                  <a:pt x="2392" y="1488"/>
                </a:lnTo>
                <a:lnTo>
                  <a:pt x="2352" y="1528"/>
                </a:lnTo>
                <a:lnTo>
                  <a:pt x="2352" y="1496"/>
                </a:lnTo>
                <a:cubicBezTo>
                  <a:pt x="2352" y="1474"/>
                  <a:pt x="2370" y="1456"/>
                  <a:pt x="2392" y="1456"/>
                </a:cubicBezTo>
                <a:lnTo>
                  <a:pt x="2472" y="1456"/>
                </a:lnTo>
                <a:lnTo>
                  <a:pt x="2432" y="1496"/>
                </a:lnTo>
                <a:lnTo>
                  <a:pt x="2432" y="1464"/>
                </a:lnTo>
                <a:cubicBezTo>
                  <a:pt x="2432" y="1442"/>
                  <a:pt x="2450" y="1424"/>
                  <a:pt x="2472" y="1424"/>
                </a:cubicBezTo>
                <a:lnTo>
                  <a:pt x="2600" y="1424"/>
                </a:lnTo>
                <a:lnTo>
                  <a:pt x="2712" y="1424"/>
                </a:lnTo>
                <a:lnTo>
                  <a:pt x="2672" y="1464"/>
                </a:lnTo>
                <a:lnTo>
                  <a:pt x="2672" y="1432"/>
                </a:lnTo>
                <a:cubicBezTo>
                  <a:pt x="2672" y="1410"/>
                  <a:pt x="2690" y="1392"/>
                  <a:pt x="2712" y="1392"/>
                </a:cubicBezTo>
                <a:lnTo>
                  <a:pt x="2744" y="1392"/>
                </a:lnTo>
                <a:lnTo>
                  <a:pt x="2760" y="1392"/>
                </a:lnTo>
                <a:lnTo>
                  <a:pt x="2720" y="1432"/>
                </a:lnTo>
                <a:lnTo>
                  <a:pt x="2720" y="1352"/>
                </a:lnTo>
                <a:cubicBezTo>
                  <a:pt x="2720" y="1330"/>
                  <a:pt x="2738" y="1312"/>
                  <a:pt x="2760" y="1312"/>
                </a:cubicBezTo>
                <a:lnTo>
                  <a:pt x="2776" y="1312"/>
                </a:lnTo>
                <a:lnTo>
                  <a:pt x="2792" y="1312"/>
                </a:lnTo>
                <a:lnTo>
                  <a:pt x="2824" y="1312"/>
                </a:lnTo>
                <a:lnTo>
                  <a:pt x="2856" y="1312"/>
                </a:lnTo>
                <a:lnTo>
                  <a:pt x="2904" y="1312"/>
                </a:lnTo>
                <a:lnTo>
                  <a:pt x="2968" y="1312"/>
                </a:lnTo>
                <a:lnTo>
                  <a:pt x="2928" y="1352"/>
                </a:lnTo>
                <a:lnTo>
                  <a:pt x="2928" y="1320"/>
                </a:lnTo>
                <a:cubicBezTo>
                  <a:pt x="2928" y="1298"/>
                  <a:pt x="2946" y="1280"/>
                  <a:pt x="2968" y="1280"/>
                </a:cubicBezTo>
                <a:lnTo>
                  <a:pt x="3016" y="1280"/>
                </a:lnTo>
                <a:lnTo>
                  <a:pt x="3128" y="1280"/>
                </a:lnTo>
                <a:lnTo>
                  <a:pt x="3160" y="1280"/>
                </a:lnTo>
                <a:lnTo>
                  <a:pt x="3176" y="1280"/>
                </a:lnTo>
                <a:lnTo>
                  <a:pt x="3192" y="1280"/>
                </a:lnTo>
                <a:lnTo>
                  <a:pt x="3152" y="1320"/>
                </a:lnTo>
                <a:lnTo>
                  <a:pt x="3152" y="1288"/>
                </a:lnTo>
                <a:cubicBezTo>
                  <a:pt x="3152" y="1266"/>
                  <a:pt x="3170" y="1248"/>
                  <a:pt x="3192" y="1248"/>
                </a:cubicBezTo>
                <a:lnTo>
                  <a:pt x="3240" y="1248"/>
                </a:lnTo>
                <a:lnTo>
                  <a:pt x="3448" y="1248"/>
                </a:lnTo>
                <a:lnTo>
                  <a:pt x="3528" y="1248"/>
                </a:lnTo>
                <a:lnTo>
                  <a:pt x="3560" y="1248"/>
                </a:lnTo>
                <a:lnTo>
                  <a:pt x="3576" y="1248"/>
                </a:lnTo>
                <a:lnTo>
                  <a:pt x="3608" y="1248"/>
                </a:lnTo>
                <a:lnTo>
                  <a:pt x="3640" y="1248"/>
                </a:lnTo>
                <a:lnTo>
                  <a:pt x="3656" y="1248"/>
                </a:lnTo>
                <a:lnTo>
                  <a:pt x="3616" y="1288"/>
                </a:lnTo>
                <a:lnTo>
                  <a:pt x="3616" y="1256"/>
                </a:lnTo>
                <a:cubicBezTo>
                  <a:pt x="3616" y="1234"/>
                  <a:pt x="3634" y="1216"/>
                  <a:pt x="3656" y="1216"/>
                </a:cubicBezTo>
                <a:lnTo>
                  <a:pt x="3752" y="1216"/>
                </a:lnTo>
                <a:lnTo>
                  <a:pt x="3800" y="1216"/>
                </a:lnTo>
                <a:lnTo>
                  <a:pt x="3816" y="1216"/>
                </a:lnTo>
                <a:lnTo>
                  <a:pt x="3832" y="1216"/>
                </a:lnTo>
                <a:lnTo>
                  <a:pt x="3928" y="1216"/>
                </a:lnTo>
                <a:lnTo>
                  <a:pt x="3992" y="1216"/>
                </a:lnTo>
                <a:lnTo>
                  <a:pt x="4056" y="1216"/>
                </a:lnTo>
                <a:lnTo>
                  <a:pt x="4120" y="1216"/>
                </a:lnTo>
                <a:lnTo>
                  <a:pt x="4080" y="1256"/>
                </a:lnTo>
                <a:lnTo>
                  <a:pt x="4080" y="1224"/>
                </a:lnTo>
                <a:cubicBezTo>
                  <a:pt x="4080" y="1202"/>
                  <a:pt x="4098" y="1184"/>
                  <a:pt x="4120" y="1184"/>
                </a:cubicBezTo>
                <a:lnTo>
                  <a:pt x="4216" y="1184"/>
                </a:lnTo>
                <a:lnTo>
                  <a:pt x="4264" y="1184"/>
                </a:lnTo>
                <a:lnTo>
                  <a:pt x="4328" y="1184"/>
                </a:lnTo>
                <a:lnTo>
                  <a:pt x="4440" y="1184"/>
                </a:lnTo>
                <a:lnTo>
                  <a:pt x="4400" y="1224"/>
                </a:lnTo>
                <a:lnTo>
                  <a:pt x="4400" y="1192"/>
                </a:lnTo>
                <a:cubicBezTo>
                  <a:pt x="4400" y="1170"/>
                  <a:pt x="4418" y="1152"/>
                  <a:pt x="4440" y="1152"/>
                </a:cubicBezTo>
                <a:lnTo>
                  <a:pt x="4456" y="1152"/>
                </a:lnTo>
                <a:lnTo>
                  <a:pt x="4416" y="1192"/>
                </a:lnTo>
                <a:lnTo>
                  <a:pt x="4416" y="1160"/>
                </a:lnTo>
                <a:cubicBezTo>
                  <a:pt x="4416" y="1138"/>
                  <a:pt x="4434" y="1120"/>
                  <a:pt x="4456" y="1120"/>
                </a:cubicBezTo>
                <a:lnTo>
                  <a:pt x="4504" y="1120"/>
                </a:lnTo>
                <a:lnTo>
                  <a:pt x="4552" y="1120"/>
                </a:lnTo>
                <a:lnTo>
                  <a:pt x="4512" y="1160"/>
                </a:lnTo>
                <a:lnTo>
                  <a:pt x="4512" y="1096"/>
                </a:lnTo>
                <a:cubicBezTo>
                  <a:pt x="4512" y="1074"/>
                  <a:pt x="4530" y="1056"/>
                  <a:pt x="4552" y="1056"/>
                </a:cubicBezTo>
                <a:lnTo>
                  <a:pt x="4568" y="1056"/>
                </a:lnTo>
                <a:lnTo>
                  <a:pt x="4584" y="1056"/>
                </a:lnTo>
                <a:lnTo>
                  <a:pt x="4544" y="1096"/>
                </a:lnTo>
                <a:lnTo>
                  <a:pt x="4544" y="1048"/>
                </a:lnTo>
                <a:cubicBezTo>
                  <a:pt x="4544" y="1026"/>
                  <a:pt x="4562" y="1008"/>
                  <a:pt x="4584" y="1008"/>
                </a:cubicBezTo>
                <a:lnTo>
                  <a:pt x="4824" y="1008"/>
                </a:lnTo>
                <a:lnTo>
                  <a:pt x="4784" y="1048"/>
                </a:lnTo>
                <a:lnTo>
                  <a:pt x="4784" y="1016"/>
                </a:lnTo>
                <a:cubicBezTo>
                  <a:pt x="4784" y="994"/>
                  <a:pt x="4802" y="976"/>
                  <a:pt x="4824" y="976"/>
                </a:cubicBezTo>
                <a:lnTo>
                  <a:pt x="4888" y="976"/>
                </a:lnTo>
                <a:lnTo>
                  <a:pt x="4848" y="1016"/>
                </a:lnTo>
                <a:lnTo>
                  <a:pt x="4848" y="984"/>
                </a:lnTo>
                <a:cubicBezTo>
                  <a:pt x="4848" y="962"/>
                  <a:pt x="4866" y="944"/>
                  <a:pt x="4888" y="944"/>
                </a:cubicBezTo>
                <a:lnTo>
                  <a:pt x="4952" y="944"/>
                </a:lnTo>
                <a:lnTo>
                  <a:pt x="5080" y="944"/>
                </a:lnTo>
                <a:lnTo>
                  <a:pt x="5112" y="944"/>
                </a:lnTo>
                <a:lnTo>
                  <a:pt x="5072" y="984"/>
                </a:lnTo>
                <a:lnTo>
                  <a:pt x="5072" y="952"/>
                </a:lnTo>
                <a:cubicBezTo>
                  <a:pt x="5072" y="930"/>
                  <a:pt x="5090" y="912"/>
                  <a:pt x="5112" y="912"/>
                </a:cubicBezTo>
                <a:lnTo>
                  <a:pt x="5160" y="912"/>
                </a:lnTo>
                <a:lnTo>
                  <a:pt x="5352" y="912"/>
                </a:lnTo>
                <a:lnTo>
                  <a:pt x="5400" y="912"/>
                </a:lnTo>
                <a:lnTo>
                  <a:pt x="5432" y="912"/>
                </a:lnTo>
                <a:lnTo>
                  <a:pt x="5512" y="912"/>
                </a:lnTo>
                <a:lnTo>
                  <a:pt x="5560" y="912"/>
                </a:lnTo>
                <a:lnTo>
                  <a:pt x="5520" y="952"/>
                </a:lnTo>
                <a:lnTo>
                  <a:pt x="5520" y="920"/>
                </a:lnTo>
                <a:cubicBezTo>
                  <a:pt x="5520" y="898"/>
                  <a:pt x="5538" y="880"/>
                  <a:pt x="5560" y="880"/>
                </a:cubicBezTo>
                <a:lnTo>
                  <a:pt x="5592" y="880"/>
                </a:lnTo>
                <a:lnTo>
                  <a:pt x="5608" y="880"/>
                </a:lnTo>
                <a:lnTo>
                  <a:pt x="5568" y="920"/>
                </a:lnTo>
                <a:lnTo>
                  <a:pt x="5568" y="888"/>
                </a:lnTo>
                <a:cubicBezTo>
                  <a:pt x="5568" y="866"/>
                  <a:pt x="5586" y="848"/>
                  <a:pt x="5608" y="848"/>
                </a:cubicBezTo>
                <a:lnTo>
                  <a:pt x="5640" y="848"/>
                </a:lnTo>
                <a:lnTo>
                  <a:pt x="5688" y="848"/>
                </a:lnTo>
                <a:lnTo>
                  <a:pt x="5704" y="848"/>
                </a:lnTo>
                <a:lnTo>
                  <a:pt x="5752" y="848"/>
                </a:lnTo>
                <a:lnTo>
                  <a:pt x="5768" y="848"/>
                </a:lnTo>
                <a:lnTo>
                  <a:pt x="5784" y="848"/>
                </a:lnTo>
                <a:lnTo>
                  <a:pt x="5800" y="848"/>
                </a:lnTo>
                <a:lnTo>
                  <a:pt x="5848" y="848"/>
                </a:lnTo>
                <a:lnTo>
                  <a:pt x="5880" y="848"/>
                </a:lnTo>
                <a:lnTo>
                  <a:pt x="5896" y="848"/>
                </a:lnTo>
                <a:lnTo>
                  <a:pt x="5960" y="848"/>
                </a:lnTo>
                <a:lnTo>
                  <a:pt x="5976" y="848"/>
                </a:lnTo>
                <a:lnTo>
                  <a:pt x="5936" y="888"/>
                </a:lnTo>
                <a:lnTo>
                  <a:pt x="5936" y="856"/>
                </a:lnTo>
                <a:cubicBezTo>
                  <a:pt x="5936" y="834"/>
                  <a:pt x="5954" y="816"/>
                  <a:pt x="5976" y="816"/>
                </a:cubicBezTo>
                <a:lnTo>
                  <a:pt x="5992" y="816"/>
                </a:lnTo>
                <a:lnTo>
                  <a:pt x="6008" y="816"/>
                </a:lnTo>
                <a:lnTo>
                  <a:pt x="6056" y="816"/>
                </a:lnTo>
                <a:lnTo>
                  <a:pt x="6072" y="816"/>
                </a:lnTo>
                <a:lnTo>
                  <a:pt x="6104" y="816"/>
                </a:lnTo>
                <a:lnTo>
                  <a:pt x="6120" y="816"/>
                </a:lnTo>
                <a:lnTo>
                  <a:pt x="6168" y="816"/>
                </a:lnTo>
                <a:lnTo>
                  <a:pt x="6184" y="816"/>
                </a:lnTo>
                <a:lnTo>
                  <a:pt x="6200" y="816"/>
                </a:lnTo>
                <a:lnTo>
                  <a:pt x="6216" y="816"/>
                </a:lnTo>
                <a:lnTo>
                  <a:pt x="6264" y="816"/>
                </a:lnTo>
                <a:lnTo>
                  <a:pt x="6296" y="816"/>
                </a:lnTo>
                <a:lnTo>
                  <a:pt x="6312" y="816"/>
                </a:lnTo>
                <a:lnTo>
                  <a:pt x="6360" y="816"/>
                </a:lnTo>
                <a:lnTo>
                  <a:pt x="6376" y="816"/>
                </a:lnTo>
                <a:lnTo>
                  <a:pt x="6392" y="816"/>
                </a:lnTo>
                <a:lnTo>
                  <a:pt x="6408" y="816"/>
                </a:lnTo>
                <a:lnTo>
                  <a:pt x="6424" y="816"/>
                </a:lnTo>
                <a:lnTo>
                  <a:pt x="6488" y="816"/>
                </a:lnTo>
                <a:lnTo>
                  <a:pt x="6448" y="856"/>
                </a:lnTo>
                <a:lnTo>
                  <a:pt x="6448" y="808"/>
                </a:lnTo>
                <a:cubicBezTo>
                  <a:pt x="6448" y="786"/>
                  <a:pt x="6466" y="768"/>
                  <a:pt x="6488" y="768"/>
                </a:cubicBezTo>
                <a:lnTo>
                  <a:pt x="6504" y="768"/>
                </a:lnTo>
                <a:lnTo>
                  <a:pt x="6520" y="768"/>
                </a:lnTo>
                <a:lnTo>
                  <a:pt x="6584" y="768"/>
                </a:lnTo>
                <a:lnTo>
                  <a:pt x="6600" y="768"/>
                </a:lnTo>
                <a:lnTo>
                  <a:pt x="6632" y="768"/>
                </a:lnTo>
                <a:lnTo>
                  <a:pt x="6592" y="808"/>
                </a:lnTo>
                <a:lnTo>
                  <a:pt x="6592" y="776"/>
                </a:lnTo>
                <a:cubicBezTo>
                  <a:pt x="6592" y="754"/>
                  <a:pt x="6610" y="736"/>
                  <a:pt x="6632" y="736"/>
                </a:cubicBezTo>
                <a:lnTo>
                  <a:pt x="6648" y="736"/>
                </a:lnTo>
                <a:lnTo>
                  <a:pt x="6680" y="736"/>
                </a:lnTo>
                <a:lnTo>
                  <a:pt x="6712" y="736"/>
                </a:lnTo>
                <a:lnTo>
                  <a:pt x="6728" y="736"/>
                </a:lnTo>
                <a:lnTo>
                  <a:pt x="6744" y="736"/>
                </a:lnTo>
                <a:lnTo>
                  <a:pt x="6776" y="736"/>
                </a:lnTo>
                <a:lnTo>
                  <a:pt x="6824" y="736"/>
                </a:lnTo>
                <a:lnTo>
                  <a:pt x="6872" y="736"/>
                </a:lnTo>
                <a:lnTo>
                  <a:pt x="6888" y="736"/>
                </a:lnTo>
                <a:lnTo>
                  <a:pt x="6936" y="736"/>
                </a:lnTo>
                <a:lnTo>
                  <a:pt x="6984" y="736"/>
                </a:lnTo>
                <a:lnTo>
                  <a:pt x="7000" y="736"/>
                </a:lnTo>
                <a:lnTo>
                  <a:pt x="7032" y="736"/>
                </a:lnTo>
                <a:lnTo>
                  <a:pt x="7080" y="736"/>
                </a:lnTo>
                <a:lnTo>
                  <a:pt x="7096" y="736"/>
                </a:lnTo>
                <a:lnTo>
                  <a:pt x="7112" y="736"/>
                </a:lnTo>
                <a:lnTo>
                  <a:pt x="7128" y="736"/>
                </a:lnTo>
                <a:lnTo>
                  <a:pt x="7192" y="736"/>
                </a:lnTo>
                <a:lnTo>
                  <a:pt x="7208" y="736"/>
                </a:lnTo>
                <a:lnTo>
                  <a:pt x="7224" y="736"/>
                </a:lnTo>
                <a:lnTo>
                  <a:pt x="7240" y="736"/>
                </a:lnTo>
                <a:lnTo>
                  <a:pt x="7272" y="736"/>
                </a:lnTo>
                <a:lnTo>
                  <a:pt x="7288" y="736"/>
                </a:lnTo>
                <a:lnTo>
                  <a:pt x="7304" y="736"/>
                </a:lnTo>
                <a:lnTo>
                  <a:pt x="7320" y="736"/>
                </a:lnTo>
                <a:lnTo>
                  <a:pt x="7336" y="736"/>
                </a:lnTo>
                <a:lnTo>
                  <a:pt x="7352" y="736"/>
                </a:lnTo>
                <a:lnTo>
                  <a:pt x="7384" y="736"/>
                </a:lnTo>
                <a:lnTo>
                  <a:pt x="7416" y="736"/>
                </a:lnTo>
                <a:lnTo>
                  <a:pt x="7432" y="736"/>
                </a:lnTo>
                <a:lnTo>
                  <a:pt x="7448" y="736"/>
                </a:lnTo>
                <a:lnTo>
                  <a:pt x="7464" y="736"/>
                </a:lnTo>
                <a:lnTo>
                  <a:pt x="7424" y="776"/>
                </a:lnTo>
                <a:lnTo>
                  <a:pt x="7424" y="728"/>
                </a:lnTo>
                <a:cubicBezTo>
                  <a:pt x="7424" y="706"/>
                  <a:pt x="7442" y="688"/>
                  <a:pt x="7464" y="688"/>
                </a:cubicBezTo>
                <a:lnTo>
                  <a:pt x="7496" y="688"/>
                </a:lnTo>
                <a:lnTo>
                  <a:pt x="7528" y="688"/>
                </a:lnTo>
                <a:lnTo>
                  <a:pt x="7544" y="688"/>
                </a:lnTo>
                <a:lnTo>
                  <a:pt x="7560" y="688"/>
                </a:lnTo>
                <a:lnTo>
                  <a:pt x="7608" y="688"/>
                </a:lnTo>
                <a:lnTo>
                  <a:pt x="7640" y="688"/>
                </a:lnTo>
                <a:lnTo>
                  <a:pt x="7656" y="688"/>
                </a:lnTo>
                <a:lnTo>
                  <a:pt x="7704" y="688"/>
                </a:lnTo>
                <a:lnTo>
                  <a:pt x="7736" y="688"/>
                </a:lnTo>
                <a:lnTo>
                  <a:pt x="7752" y="688"/>
                </a:lnTo>
                <a:lnTo>
                  <a:pt x="7800" y="688"/>
                </a:lnTo>
                <a:lnTo>
                  <a:pt x="7816" y="688"/>
                </a:lnTo>
                <a:lnTo>
                  <a:pt x="7832" y="688"/>
                </a:lnTo>
                <a:lnTo>
                  <a:pt x="7848" y="688"/>
                </a:lnTo>
                <a:lnTo>
                  <a:pt x="7864" y="688"/>
                </a:lnTo>
                <a:lnTo>
                  <a:pt x="7896" y="688"/>
                </a:lnTo>
                <a:lnTo>
                  <a:pt x="7928" y="688"/>
                </a:lnTo>
                <a:lnTo>
                  <a:pt x="7960" y="688"/>
                </a:lnTo>
                <a:lnTo>
                  <a:pt x="7976" y="688"/>
                </a:lnTo>
                <a:lnTo>
                  <a:pt x="7992" y="688"/>
                </a:lnTo>
                <a:lnTo>
                  <a:pt x="7952" y="728"/>
                </a:lnTo>
                <a:lnTo>
                  <a:pt x="7952" y="664"/>
                </a:lnTo>
                <a:cubicBezTo>
                  <a:pt x="7952" y="642"/>
                  <a:pt x="7970" y="624"/>
                  <a:pt x="7992" y="624"/>
                </a:cubicBezTo>
                <a:lnTo>
                  <a:pt x="8024" y="624"/>
                </a:lnTo>
                <a:lnTo>
                  <a:pt x="8040" y="624"/>
                </a:lnTo>
                <a:lnTo>
                  <a:pt x="8056" y="624"/>
                </a:lnTo>
                <a:lnTo>
                  <a:pt x="8072" y="624"/>
                </a:lnTo>
                <a:lnTo>
                  <a:pt x="8088" y="624"/>
                </a:lnTo>
                <a:lnTo>
                  <a:pt x="8104" y="624"/>
                </a:lnTo>
                <a:lnTo>
                  <a:pt x="8136" y="624"/>
                </a:lnTo>
                <a:lnTo>
                  <a:pt x="8168" y="624"/>
                </a:lnTo>
                <a:lnTo>
                  <a:pt x="8200" y="624"/>
                </a:lnTo>
                <a:lnTo>
                  <a:pt x="8160" y="664"/>
                </a:lnTo>
                <a:lnTo>
                  <a:pt x="8160" y="616"/>
                </a:lnTo>
                <a:cubicBezTo>
                  <a:pt x="8160" y="594"/>
                  <a:pt x="8178" y="576"/>
                  <a:pt x="8200" y="576"/>
                </a:cubicBezTo>
                <a:lnTo>
                  <a:pt x="8216" y="576"/>
                </a:lnTo>
                <a:lnTo>
                  <a:pt x="8232" y="576"/>
                </a:lnTo>
                <a:lnTo>
                  <a:pt x="8248" y="576"/>
                </a:lnTo>
                <a:lnTo>
                  <a:pt x="8264" y="576"/>
                </a:lnTo>
                <a:lnTo>
                  <a:pt x="8312" y="576"/>
                </a:lnTo>
                <a:lnTo>
                  <a:pt x="8344" y="576"/>
                </a:lnTo>
                <a:lnTo>
                  <a:pt x="8360" y="576"/>
                </a:lnTo>
                <a:lnTo>
                  <a:pt x="8376" y="576"/>
                </a:lnTo>
                <a:lnTo>
                  <a:pt x="8408" y="576"/>
                </a:lnTo>
                <a:lnTo>
                  <a:pt x="8424" y="576"/>
                </a:lnTo>
                <a:lnTo>
                  <a:pt x="8440" y="576"/>
                </a:lnTo>
                <a:lnTo>
                  <a:pt x="8456" y="576"/>
                </a:lnTo>
                <a:lnTo>
                  <a:pt x="8472" y="576"/>
                </a:lnTo>
                <a:lnTo>
                  <a:pt x="8520" y="576"/>
                </a:lnTo>
                <a:lnTo>
                  <a:pt x="8536" y="576"/>
                </a:lnTo>
                <a:lnTo>
                  <a:pt x="8552" y="576"/>
                </a:lnTo>
                <a:lnTo>
                  <a:pt x="8512" y="616"/>
                </a:lnTo>
                <a:lnTo>
                  <a:pt x="8512" y="488"/>
                </a:lnTo>
                <a:cubicBezTo>
                  <a:pt x="8512" y="466"/>
                  <a:pt x="8530" y="448"/>
                  <a:pt x="8552" y="448"/>
                </a:cubicBezTo>
                <a:lnTo>
                  <a:pt x="8568" y="448"/>
                </a:lnTo>
                <a:lnTo>
                  <a:pt x="8584" y="448"/>
                </a:lnTo>
                <a:lnTo>
                  <a:pt x="8632" y="448"/>
                </a:lnTo>
                <a:lnTo>
                  <a:pt x="8648" y="448"/>
                </a:lnTo>
                <a:lnTo>
                  <a:pt x="8664" y="448"/>
                </a:lnTo>
                <a:lnTo>
                  <a:pt x="8680" y="448"/>
                </a:lnTo>
                <a:lnTo>
                  <a:pt x="8728" y="448"/>
                </a:lnTo>
                <a:lnTo>
                  <a:pt x="8744" y="448"/>
                </a:lnTo>
                <a:lnTo>
                  <a:pt x="8760" y="448"/>
                </a:lnTo>
                <a:lnTo>
                  <a:pt x="8776" y="448"/>
                </a:lnTo>
                <a:lnTo>
                  <a:pt x="8792" y="448"/>
                </a:lnTo>
                <a:lnTo>
                  <a:pt x="8808" y="448"/>
                </a:lnTo>
                <a:lnTo>
                  <a:pt x="8768" y="488"/>
                </a:lnTo>
                <a:lnTo>
                  <a:pt x="8768" y="424"/>
                </a:lnTo>
                <a:cubicBezTo>
                  <a:pt x="8768" y="402"/>
                  <a:pt x="8786" y="384"/>
                  <a:pt x="8808" y="384"/>
                </a:cubicBezTo>
                <a:lnTo>
                  <a:pt x="8824" y="384"/>
                </a:lnTo>
                <a:lnTo>
                  <a:pt x="8856" y="384"/>
                </a:lnTo>
                <a:lnTo>
                  <a:pt x="8872" y="384"/>
                </a:lnTo>
                <a:lnTo>
                  <a:pt x="8936" y="384"/>
                </a:lnTo>
                <a:lnTo>
                  <a:pt x="8968" y="384"/>
                </a:lnTo>
                <a:lnTo>
                  <a:pt x="9032" y="384"/>
                </a:lnTo>
                <a:lnTo>
                  <a:pt x="9064" y="384"/>
                </a:lnTo>
                <a:lnTo>
                  <a:pt x="9080" y="384"/>
                </a:lnTo>
                <a:lnTo>
                  <a:pt x="9040" y="424"/>
                </a:lnTo>
                <a:lnTo>
                  <a:pt x="9040" y="344"/>
                </a:lnTo>
                <a:cubicBezTo>
                  <a:pt x="9040" y="322"/>
                  <a:pt x="9058" y="304"/>
                  <a:pt x="9080" y="304"/>
                </a:cubicBezTo>
                <a:lnTo>
                  <a:pt x="9096" y="304"/>
                </a:lnTo>
                <a:lnTo>
                  <a:pt x="9144" y="304"/>
                </a:lnTo>
                <a:lnTo>
                  <a:pt x="9160" y="304"/>
                </a:lnTo>
                <a:lnTo>
                  <a:pt x="9176" y="304"/>
                </a:lnTo>
                <a:lnTo>
                  <a:pt x="9272" y="304"/>
                </a:lnTo>
                <a:lnTo>
                  <a:pt x="9288" y="304"/>
                </a:lnTo>
                <a:lnTo>
                  <a:pt x="9320" y="304"/>
                </a:lnTo>
                <a:lnTo>
                  <a:pt x="9400" y="304"/>
                </a:lnTo>
                <a:lnTo>
                  <a:pt x="9416" y="304"/>
                </a:lnTo>
                <a:lnTo>
                  <a:pt x="9448" y="304"/>
                </a:lnTo>
                <a:lnTo>
                  <a:pt x="9480" y="304"/>
                </a:lnTo>
                <a:lnTo>
                  <a:pt x="9496" y="304"/>
                </a:lnTo>
                <a:lnTo>
                  <a:pt x="9512" y="304"/>
                </a:lnTo>
                <a:lnTo>
                  <a:pt x="9528" y="304"/>
                </a:lnTo>
                <a:lnTo>
                  <a:pt x="9544" y="304"/>
                </a:lnTo>
                <a:lnTo>
                  <a:pt x="9560" y="304"/>
                </a:lnTo>
                <a:lnTo>
                  <a:pt x="9672" y="304"/>
                </a:lnTo>
                <a:lnTo>
                  <a:pt x="9704" y="304"/>
                </a:lnTo>
                <a:lnTo>
                  <a:pt x="9800" y="304"/>
                </a:lnTo>
                <a:lnTo>
                  <a:pt x="9816" y="304"/>
                </a:lnTo>
                <a:lnTo>
                  <a:pt x="9832" y="304"/>
                </a:lnTo>
                <a:lnTo>
                  <a:pt x="9864" y="304"/>
                </a:lnTo>
                <a:lnTo>
                  <a:pt x="9880" y="304"/>
                </a:lnTo>
                <a:lnTo>
                  <a:pt x="9896" y="304"/>
                </a:lnTo>
                <a:lnTo>
                  <a:pt x="9912" y="304"/>
                </a:lnTo>
                <a:lnTo>
                  <a:pt x="9976" y="304"/>
                </a:lnTo>
                <a:lnTo>
                  <a:pt x="10008" y="304"/>
                </a:lnTo>
                <a:lnTo>
                  <a:pt x="10024" y="304"/>
                </a:lnTo>
                <a:lnTo>
                  <a:pt x="10072" y="304"/>
                </a:lnTo>
                <a:lnTo>
                  <a:pt x="10120" y="304"/>
                </a:lnTo>
                <a:lnTo>
                  <a:pt x="10136" y="304"/>
                </a:lnTo>
                <a:lnTo>
                  <a:pt x="10096" y="344"/>
                </a:lnTo>
                <a:lnTo>
                  <a:pt x="10096" y="248"/>
                </a:lnTo>
                <a:cubicBezTo>
                  <a:pt x="10096" y="226"/>
                  <a:pt x="10114" y="208"/>
                  <a:pt x="10136" y="208"/>
                </a:cubicBezTo>
                <a:lnTo>
                  <a:pt x="10152" y="208"/>
                </a:lnTo>
                <a:lnTo>
                  <a:pt x="10216" y="208"/>
                </a:lnTo>
                <a:lnTo>
                  <a:pt x="10232" y="208"/>
                </a:lnTo>
                <a:lnTo>
                  <a:pt x="10296" y="208"/>
                </a:lnTo>
                <a:lnTo>
                  <a:pt x="10256" y="248"/>
                </a:lnTo>
                <a:lnTo>
                  <a:pt x="10256" y="152"/>
                </a:lnTo>
                <a:cubicBezTo>
                  <a:pt x="10256" y="130"/>
                  <a:pt x="10274" y="112"/>
                  <a:pt x="10296" y="112"/>
                </a:cubicBezTo>
                <a:lnTo>
                  <a:pt x="10312" y="112"/>
                </a:lnTo>
                <a:lnTo>
                  <a:pt x="10328" y="112"/>
                </a:lnTo>
                <a:lnTo>
                  <a:pt x="10408" y="112"/>
                </a:lnTo>
                <a:lnTo>
                  <a:pt x="10472" y="112"/>
                </a:lnTo>
                <a:lnTo>
                  <a:pt x="10520" y="112"/>
                </a:lnTo>
                <a:lnTo>
                  <a:pt x="10536" y="112"/>
                </a:lnTo>
                <a:lnTo>
                  <a:pt x="10584" y="112"/>
                </a:lnTo>
                <a:lnTo>
                  <a:pt x="10600" y="112"/>
                </a:lnTo>
                <a:lnTo>
                  <a:pt x="10616" y="112"/>
                </a:lnTo>
                <a:lnTo>
                  <a:pt x="10632" y="112"/>
                </a:lnTo>
                <a:lnTo>
                  <a:pt x="10680" y="112"/>
                </a:lnTo>
                <a:lnTo>
                  <a:pt x="10640" y="152"/>
                </a:lnTo>
                <a:lnTo>
                  <a:pt x="10640" y="40"/>
                </a:lnTo>
                <a:cubicBezTo>
                  <a:pt x="10640" y="18"/>
                  <a:pt x="10658" y="0"/>
                  <a:pt x="10680" y="0"/>
                </a:cubicBezTo>
                <a:lnTo>
                  <a:pt x="10696" y="0"/>
                </a:lnTo>
                <a:lnTo>
                  <a:pt x="10712" y="0"/>
                </a:lnTo>
                <a:lnTo>
                  <a:pt x="10728" y="0"/>
                </a:lnTo>
                <a:lnTo>
                  <a:pt x="10760" y="0"/>
                </a:lnTo>
                <a:lnTo>
                  <a:pt x="10792" y="0"/>
                </a:lnTo>
                <a:lnTo>
                  <a:pt x="10824" y="0"/>
                </a:lnTo>
                <a:lnTo>
                  <a:pt x="10888" y="0"/>
                </a:lnTo>
                <a:lnTo>
                  <a:pt x="10904" y="0"/>
                </a:lnTo>
                <a:lnTo>
                  <a:pt x="10952" y="0"/>
                </a:lnTo>
                <a:lnTo>
                  <a:pt x="11000" y="0"/>
                </a:lnTo>
                <a:lnTo>
                  <a:pt x="11112" y="0"/>
                </a:lnTo>
                <a:lnTo>
                  <a:pt x="11128" y="0"/>
                </a:lnTo>
                <a:lnTo>
                  <a:pt x="11144" y="0"/>
                </a:lnTo>
                <a:cubicBezTo>
                  <a:pt x="11167" y="0"/>
                  <a:pt x="11184" y="18"/>
                  <a:pt x="11184" y="40"/>
                </a:cubicBezTo>
                <a:cubicBezTo>
                  <a:pt x="11184" y="63"/>
                  <a:pt x="11167" y="80"/>
                  <a:pt x="11144" y="80"/>
                </a:cubicBezTo>
                <a:lnTo>
                  <a:pt x="11128" y="80"/>
                </a:lnTo>
                <a:lnTo>
                  <a:pt x="11112" y="80"/>
                </a:lnTo>
                <a:lnTo>
                  <a:pt x="11000" y="80"/>
                </a:lnTo>
                <a:lnTo>
                  <a:pt x="10952" y="80"/>
                </a:lnTo>
                <a:lnTo>
                  <a:pt x="10904" y="80"/>
                </a:lnTo>
                <a:lnTo>
                  <a:pt x="10888" y="80"/>
                </a:lnTo>
                <a:lnTo>
                  <a:pt x="10824" y="80"/>
                </a:lnTo>
                <a:lnTo>
                  <a:pt x="10792" y="80"/>
                </a:lnTo>
                <a:lnTo>
                  <a:pt x="10760" y="80"/>
                </a:lnTo>
                <a:lnTo>
                  <a:pt x="10728" y="80"/>
                </a:lnTo>
                <a:lnTo>
                  <a:pt x="10712" y="80"/>
                </a:lnTo>
                <a:lnTo>
                  <a:pt x="10696" y="80"/>
                </a:lnTo>
                <a:lnTo>
                  <a:pt x="10680" y="80"/>
                </a:lnTo>
                <a:lnTo>
                  <a:pt x="10720" y="40"/>
                </a:lnTo>
                <a:lnTo>
                  <a:pt x="10720" y="152"/>
                </a:lnTo>
                <a:cubicBezTo>
                  <a:pt x="10720" y="175"/>
                  <a:pt x="10703" y="192"/>
                  <a:pt x="10680" y="192"/>
                </a:cubicBezTo>
                <a:lnTo>
                  <a:pt x="10632" y="192"/>
                </a:lnTo>
                <a:lnTo>
                  <a:pt x="10616" y="192"/>
                </a:lnTo>
                <a:lnTo>
                  <a:pt x="10600" y="192"/>
                </a:lnTo>
                <a:lnTo>
                  <a:pt x="10584" y="192"/>
                </a:lnTo>
                <a:lnTo>
                  <a:pt x="10536" y="192"/>
                </a:lnTo>
                <a:lnTo>
                  <a:pt x="10520" y="192"/>
                </a:lnTo>
                <a:lnTo>
                  <a:pt x="10472" y="192"/>
                </a:lnTo>
                <a:lnTo>
                  <a:pt x="10408" y="192"/>
                </a:lnTo>
                <a:lnTo>
                  <a:pt x="10328" y="192"/>
                </a:lnTo>
                <a:lnTo>
                  <a:pt x="10312" y="192"/>
                </a:lnTo>
                <a:lnTo>
                  <a:pt x="10296" y="192"/>
                </a:lnTo>
                <a:lnTo>
                  <a:pt x="10336" y="152"/>
                </a:lnTo>
                <a:lnTo>
                  <a:pt x="10336" y="248"/>
                </a:lnTo>
                <a:cubicBezTo>
                  <a:pt x="10336" y="271"/>
                  <a:pt x="10319" y="288"/>
                  <a:pt x="10296" y="288"/>
                </a:cubicBezTo>
                <a:lnTo>
                  <a:pt x="10232" y="288"/>
                </a:lnTo>
                <a:lnTo>
                  <a:pt x="10216" y="288"/>
                </a:lnTo>
                <a:lnTo>
                  <a:pt x="10152" y="288"/>
                </a:lnTo>
                <a:lnTo>
                  <a:pt x="10136" y="288"/>
                </a:lnTo>
                <a:lnTo>
                  <a:pt x="10176" y="248"/>
                </a:lnTo>
                <a:lnTo>
                  <a:pt x="10176" y="344"/>
                </a:lnTo>
                <a:cubicBezTo>
                  <a:pt x="10176" y="367"/>
                  <a:pt x="10159" y="384"/>
                  <a:pt x="10136" y="384"/>
                </a:cubicBezTo>
                <a:lnTo>
                  <a:pt x="10120" y="384"/>
                </a:lnTo>
                <a:lnTo>
                  <a:pt x="10072" y="384"/>
                </a:lnTo>
                <a:lnTo>
                  <a:pt x="10024" y="384"/>
                </a:lnTo>
                <a:lnTo>
                  <a:pt x="10008" y="384"/>
                </a:lnTo>
                <a:lnTo>
                  <a:pt x="9976" y="384"/>
                </a:lnTo>
                <a:lnTo>
                  <a:pt x="9912" y="384"/>
                </a:lnTo>
                <a:lnTo>
                  <a:pt x="9896" y="384"/>
                </a:lnTo>
                <a:lnTo>
                  <a:pt x="9880" y="384"/>
                </a:lnTo>
                <a:lnTo>
                  <a:pt x="9864" y="384"/>
                </a:lnTo>
                <a:lnTo>
                  <a:pt x="9832" y="384"/>
                </a:lnTo>
                <a:lnTo>
                  <a:pt x="9816" y="384"/>
                </a:lnTo>
                <a:lnTo>
                  <a:pt x="9800" y="384"/>
                </a:lnTo>
                <a:lnTo>
                  <a:pt x="9704" y="384"/>
                </a:lnTo>
                <a:lnTo>
                  <a:pt x="9672" y="384"/>
                </a:lnTo>
                <a:lnTo>
                  <a:pt x="9560" y="384"/>
                </a:lnTo>
                <a:lnTo>
                  <a:pt x="9544" y="384"/>
                </a:lnTo>
                <a:lnTo>
                  <a:pt x="9528" y="384"/>
                </a:lnTo>
                <a:lnTo>
                  <a:pt x="9512" y="384"/>
                </a:lnTo>
                <a:lnTo>
                  <a:pt x="9496" y="384"/>
                </a:lnTo>
                <a:lnTo>
                  <a:pt x="9480" y="384"/>
                </a:lnTo>
                <a:lnTo>
                  <a:pt x="9448" y="384"/>
                </a:lnTo>
                <a:lnTo>
                  <a:pt x="9416" y="384"/>
                </a:lnTo>
                <a:lnTo>
                  <a:pt x="9400" y="384"/>
                </a:lnTo>
                <a:lnTo>
                  <a:pt x="9320" y="384"/>
                </a:lnTo>
                <a:lnTo>
                  <a:pt x="9288" y="384"/>
                </a:lnTo>
                <a:lnTo>
                  <a:pt x="9272" y="384"/>
                </a:lnTo>
                <a:lnTo>
                  <a:pt x="9176" y="384"/>
                </a:lnTo>
                <a:lnTo>
                  <a:pt x="9160" y="384"/>
                </a:lnTo>
                <a:lnTo>
                  <a:pt x="9144" y="384"/>
                </a:lnTo>
                <a:lnTo>
                  <a:pt x="9096" y="384"/>
                </a:lnTo>
                <a:lnTo>
                  <a:pt x="9080" y="384"/>
                </a:lnTo>
                <a:lnTo>
                  <a:pt x="9120" y="344"/>
                </a:lnTo>
                <a:lnTo>
                  <a:pt x="9120" y="424"/>
                </a:lnTo>
                <a:cubicBezTo>
                  <a:pt x="9120" y="447"/>
                  <a:pt x="9103" y="464"/>
                  <a:pt x="9080" y="464"/>
                </a:cubicBezTo>
                <a:lnTo>
                  <a:pt x="9064" y="464"/>
                </a:lnTo>
                <a:lnTo>
                  <a:pt x="9032" y="464"/>
                </a:lnTo>
                <a:lnTo>
                  <a:pt x="8968" y="464"/>
                </a:lnTo>
                <a:lnTo>
                  <a:pt x="8936" y="464"/>
                </a:lnTo>
                <a:lnTo>
                  <a:pt x="8872" y="464"/>
                </a:lnTo>
                <a:lnTo>
                  <a:pt x="8856" y="464"/>
                </a:lnTo>
                <a:lnTo>
                  <a:pt x="8824" y="464"/>
                </a:lnTo>
                <a:lnTo>
                  <a:pt x="8808" y="464"/>
                </a:lnTo>
                <a:lnTo>
                  <a:pt x="8848" y="424"/>
                </a:lnTo>
                <a:lnTo>
                  <a:pt x="8848" y="488"/>
                </a:lnTo>
                <a:cubicBezTo>
                  <a:pt x="8848" y="511"/>
                  <a:pt x="8831" y="528"/>
                  <a:pt x="8808" y="528"/>
                </a:cubicBezTo>
                <a:lnTo>
                  <a:pt x="8792" y="528"/>
                </a:lnTo>
                <a:lnTo>
                  <a:pt x="8776" y="528"/>
                </a:lnTo>
                <a:lnTo>
                  <a:pt x="8760" y="528"/>
                </a:lnTo>
                <a:lnTo>
                  <a:pt x="8744" y="528"/>
                </a:lnTo>
                <a:lnTo>
                  <a:pt x="8728" y="528"/>
                </a:lnTo>
                <a:lnTo>
                  <a:pt x="8680" y="528"/>
                </a:lnTo>
                <a:lnTo>
                  <a:pt x="8664" y="528"/>
                </a:lnTo>
                <a:lnTo>
                  <a:pt x="8648" y="528"/>
                </a:lnTo>
                <a:lnTo>
                  <a:pt x="8632" y="528"/>
                </a:lnTo>
                <a:lnTo>
                  <a:pt x="8584" y="528"/>
                </a:lnTo>
                <a:lnTo>
                  <a:pt x="8568" y="528"/>
                </a:lnTo>
                <a:lnTo>
                  <a:pt x="8552" y="528"/>
                </a:lnTo>
                <a:lnTo>
                  <a:pt x="8592" y="488"/>
                </a:lnTo>
                <a:lnTo>
                  <a:pt x="8592" y="616"/>
                </a:lnTo>
                <a:cubicBezTo>
                  <a:pt x="8592" y="639"/>
                  <a:pt x="8575" y="656"/>
                  <a:pt x="8552" y="656"/>
                </a:cubicBezTo>
                <a:lnTo>
                  <a:pt x="8536" y="656"/>
                </a:lnTo>
                <a:lnTo>
                  <a:pt x="8520" y="656"/>
                </a:lnTo>
                <a:lnTo>
                  <a:pt x="8472" y="656"/>
                </a:lnTo>
                <a:lnTo>
                  <a:pt x="8456" y="656"/>
                </a:lnTo>
                <a:lnTo>
                  <a:pt x="8440" y="656"/>
                </a:lnTo>
                <a:lnTo>
                  <a:pt x="8424" y="656"/>
                </a:lnTo>
                <a:lnTo>
                  <a:pt x="8408" y="656"/>
                </a:lnTo>
                <a:lnTo>
                  <a:pt x="8376" y="656"/>
                </a:lnTo>
                <a:lnTo>
                  <a:pt x="8360" y="656"/>
                </a:lnTo>
                <a:lnTo>
                  <a:pt x="8344" y="656"/>
                </a:lnTo>
                <a:lnTo>
                  <a:pt x="8312" y="656"/>
                </a:lnTo>
                <a:lnTo>
                  <a:pt x="8264" y="656"/>
                </a:lnTo>
                <a:lnTo>
                  <a:pt x="8248" y="656"/>
                </a:lnTo>
                <a:lnTo>
                  <a:pt x="8232" y="656"/>
                </a:lnTo>
                <a:lnTo>
                  <a:pt x="8216" y="656"/>
                </a:lnTo>
                <a:lnTo>
                  <a:pt x="8200" y="656"/>
                </a:lnTo>
                <a:lnTo>
                  <a:pt x="8240" y="616"/>
                </a:lnTo>
                <a:lnTo>
                  <a:pt x="8240" y="664"/>
                </a:lnTo>
                <a:cubicBezTo>
                  <a:pt x="8240" y="687"/>
                  <a:pt x="8223" y="704"/>
                  <a:pt x="8200" y="704"/>
                </a:cubicBezTo>
                <a:lnTo>
                  <a:pt x="8168" y="704"/>
                </a:lnTo>
                <a:lnTo>
                  <a:pt x="8136" y="704"/>
                </a:lnTo>
                <a:lnTo>
                  <a:pt x="8104" y="704"/>
                </a:lnTo>
                <a:lnTo>
                  <a:pt x="8088" y="704"/>
                </a:lnTo>
                <a:lnTo>
                  <a:pt x="8072" y="704"/>
                </a:lnTo>
                <a:lnTo>
                  <a:pt x="8056" y="704"/>
                </a:lnTo>
                <a:lnTo>
                  <a:pt x="8040" y="704"/>
                </a:lnTo>
                <a:lnTo>
                  <a:pt x="8024" y="704"/>
                </a:lnTo>
                <a:lnTo>
                  <a:pt x="7992" y="704"/>
                </a:lnTo>
                <a:lnTo>
                  <a:pt x="8032" y="664"/>
                </a:lnTo>
                <a:lnTo>
                  <a:pt x="8032" y="728"/>
                </a:lnTo>
                <a:cubicBezTo>
                  <a:pt x="8032" y="751"/>
                  <a:pt x="8015" y="768"/>
                  <a:pt x="7992" y="768"/>
                </a:cubicBezTo>
                <a:lnTo>
                  <a:pt x="7976" y="768"/>
                </a:lnTo>
                <a:lnTo>
                  <a:pt x="7960" y="768"/>
                </a:lnTo>
                <a:lnTo>
                  <a:pt x="7928" y="768"/>
                </a:lnTo>
                <a:lnTo>
                  <a:pt x="7896" y="768"/>
                </a:lnTo>
                <a:lnTo>
                  <a:pt x="7864" y="768"/>
                </a:lnTo>
                <a:lnTo>
                  <a:pt x="7848" y="768"/>
                </a:lnTo>
                <a:lnTo>
                  <a:pt x="7832" y="768"/>
                </a:lnTo>
                <a:lnTo>
                  <a:pt x="7816" y="768"/>
                </a:lnTo>
                <a:lnTo>
                  <a:pt x="7800" y="768"/>
                </a:lnTo>
                <a:lnTo>
                  <a:pt x="7752" y="768"/>
                </a:lnTo>
                <a:lnTo>
                  <a:pt x="7736" y="768"/>
                </a:lnTo>
                <a:lnTo>
                  <a:pt x="7704" y="768"/>
                </a:lnTo>
                <a:lnTo>
                  <a:pt x="7656" y="768"/>
                </a:lnTo>
                <a:lnTo>
                  <a:pt x="7640" y="768"/>
                </a:lnTo>
                <a:lnTo>
                  <a:pt x="7608" y="768"/>
                </a:lnTo>
                <a:lnTo>
                  <a:pt x="7560" y="768"/>
                </a:lnTo>
                <a:lnTo>
                  <a:pt x="7544" y="768"/>
                </a:lnTo>
                <a:lnTo>
                  <a:pt x="7528" y="768"/>
                </a:lnTo>
                <a:lnTo>
                  <a:pt x="7496" y="768"/>
                </a:lnTo>
                <a:lnTo>
                  <a:pt x="7464" y="768"/>
                </a:lnTo>
                <a:lnTo>
                  <a:pt x="7504" y="728"/>
                </a:lnTo>
                <a:lnTo>
                  <a:pt x="7504" y="776"/>
                </a:lnTo>
                <a:cubicBezTo>
                  <a:pt x="7504" y="799"/>
                  <a:pt x="7487" y="816"/>
                  <a:pt x="7464" y="816"/>
                </a:cubicBezTo>
                <a:lnTo>
                  <a:pt x="7448" y="816"/>
                </a:lnTo>
                <a:lnTo>
                  <a:pt x="7432" y="816"/>
                </a:lnTo>
                <a:lnTo>
                  <a:pt x="7416" y="816"/>
                </a:lnTo>
                <a:lnTo>
                  <a:pt x="7384" y="816"/>
                </a:lnTo>
                <a:lnTo>
                  <a:pt x="7352" y="816"/>
                </a:lnTo>
                <a:lnTo>
                  <a:pt x="7336" y="816"/>
                </a:lnTo>
                <a:lnTo>
                  <a:pt x="7320" y="816"/>
                </a:lnTo>
                <a:lnTo>
                  <a:pt x="7304" y="816"/>
                </a:lnTo>
                <a:lnTo>
                  <a:pt x="7288" y="816"/>
                </a:lnTo>
                <a:lnTo>
                  <a:pt x="7272" y="816"/>
                </a:lnTo>
                <a:lnTo>
                  <a:pt x="7240" y="816"/>
                </a:lnTo>
                <a:lnTo>
                  <a:pt x="7224" y="816"/>
                </a:lnTo>
                <a:lnTo>
                  <a:pt x="7208" y="816"/>
                </a:lnTo>
                <a:lnTo>
                  <a:pt x="7192" y="816"/>
                </a:lnTo>
                <a:lnTo>
                  <a:pt x="7128" y="816"/>
                </a:lnTo>
                <a:lnTo>
                  <a:pt x="7112" y="816"/>
                </a:lnTo>
                <a:lnTo>
                  <a:pt x="7096" y="816"/>
                </a:lnTo>
                <a:lnTo>
                  <a:pt x="7080" y="816"/>
                </a:lnTo>
                <a:lnTo>
                  <a:pt x="7032" y="816"/>
                </a:lnTo>
                <a:lnTo>
                  <a:pt x="7000" y="816"/>
                </a:lnTo>
                <a:lnTo>
                  <a:pt x="6984" y="816"/>
                </a:lnTo>
                <a:lnTo>
                  <a:pt x="6936" y="816"/>
                </a:lnTo>
                <a:lnTo>
                  <a:pt x="6888" y="816"/>
                </a:lnTo>
                <a:lnTo>
                  <a:pt x="6872" y="816"/>
                </a:lnTo>
                <a:lnTo>
                  <a:pt x="6824" y="816"/>
                </a:lnTo>
                <a:lnTo>
                  <a:pt x="6776" y="816"/>
                </a:lnTo>
                <a:lnTo>
                  <a:pt x="6744" y="816"/>
                </a:lnTo>
                <a:lnTo>
                  <a:pt x="6728" y="816"/>
                </a:lnTo>
                <a:lnTo>
                  <a:pt x="6712" y="816"/>
                </a:lnTo>
                <a:lnTo>
                  <a:pt x="6680" y="816"/>
                </a:lnTo>
                <a:lnTo>
                  <a:pt x="6648" y="816"/>
                </a:lnTo>
                <a:lnTo>
                  <a:pt x="6632" y="816"/>
                </a:lnTo>
                <a:lnTo>
                  <a:pt x="6672" y="776"/>
                </a:lnTo>
                <a:lnTo>
                  <a:pt x="6672" y="808"/>
                </a:lnTo>
                <a:cubicBezTo>
                  <a:pt x="6672" y="831"/>
                  <a:pt x="6655" y="848"/>
                  <a:pt x="6632" y="848"/>
                </a:cubicBezTo>
                <a:lnTo>
                  <a:pt x="6600" y="848"/>
                </a:lnTo>
                <a:lnTo>
                  <a:pt x="6584" y="848"/>
                </a:lnTo>
                <a:lnTo>
                  <a:pt x="6520" y="848"/>
                </a:lnTo>
                <a:lnTo>
                  <a:pt x="6504" y="848"/>
                </a:lnTo>
                <a:lnTo>
                  <a:pt x="6488" y="848"/>
                </a:lnTo>
                <a:lnTo>
                  <a:pt x="6528" y="808"/>
                </a:lnTo>
                <a:lnTo>
                  <a:pt x="6528" y="856"/>
                </a:lnTo>
                <a:cubicBezTo>
                  <a:pt x="6528" y="879"/>
                  <a:pt x="6511" y="896"/>
                  <a:pt x="6488" y="896"/>
                </a:cubicBezTo>
                <a:lnTo>
                  <a:pt x="6424" y="896"/>
                </a:lnTo>
                <a:lnTo>
                  <a:pt x="6408" y="896"/>
                </a:lnTo>
                <a:lnTo>
                  <a:pt x="6392" y="896"/>
                </a:lnTo>
                <a:lnTo>
                  <a:pt x="6376" y="896"/>
                </a:lnTo>
                <a:lnTo>
                  <a:pt x="6360" y="896"/>
                </a:lnTo>
                <a:lnTo>
                  <a:pt x="6312" y="896"/>
                </a:lnTo>
                <a:lnTo>
                  <a:pt x="6296" y="896"/>
                </a:lnTo>
                <a:lnTo>
                  <a:pt x="6264" y="896"/>
                </a:lnTo>
                <a:lnTo>
                  <a:pt x="6216" y="896"/>
                </a:lnTo>
                <a:lnTo>
                  <a:pt x="6200" y="896"/>
                </a:lnTo>
                <a:lnTo>
                  <a:pt x="6184" y="896"/>
                </a:lnTo>
                <a:lnTo>
                  <a:pt x="6168" y="896"/>
                </a:lnTo>
                <a:lnTo>
                  <a:pt x="6120" y="896"/>
                </a:lnTo>
                <a:lnTo>
                  <a:pt x="6104" y="896"/>
                </a:lnTo>
                <a:lnTo>
                  <a:pt x="6072" y="896"/>
                </a:lnTo>
                <a:lnTo>
                  <a:pt x="6056" y="896"/>
                </a:lnTo>
                <a:lnTo>
                  <a:pt x="6008" y="896"/>
                </a:lnTo>
                <a:lnTo>
                  <a:pt x="5992" y="896"/>
                </a:lnTo>
                <a:lnTo>
                  <a:pt x="5976" y="896"/>
                </a:lnTo>
                <a:lnTo>
                  <a:pt x="6016" y="856"/>
                </a:lnTo>
                <a:lnTo>
                  <a:pt x="6016" y="888"/>
                </a:lnTo>
                <a:cubicBezTo>
                  <a:pt x="6016" y="911"/>
                  <a:pt x="5999" y="928"/>
                  <a:pt x="5976" y="928"/>
                </a:cubicBezTo>
                <a:lnTo>
                  <a:pt x="5960" y="928"/>
                </a:lnTo>
                <a:lnTo>
                  <a:pt x="5896" y="928"/>
                </a:lnTo>
                <a:lnTo>
                  <a:pt x="5880" y="928"/>
                </a:lnTo>
                <a:lnTo>
                  <a:pt x="5848" y="928"/>
                </a:lnTo>
                <a:lnTo>
                  <a:pt x="5800" y="928"/>
                </a:lnTo>
                <a:lnTo>
                  <a:pt x="5784" y="928"/>
                </a:lnTo>
                <a:lnTo>
                  <a:pt x="5768" y="928"/>
                </a:lnTo>
                <a:lnTo>
                  <a:pt x="5752" y="928"/>
                </a:lnTo>
                <a:lnTo>
                  <a:pt x="5704" y="928"/>
                </a:lnTo>
                <a:lnTo>
                  <a:pt x="5688" y="928"/>
                </a:lnTo>
                <a:lnTo>
                  <a:pt x="5640" y="928"/>
                </a:lnTo>
                <a:lnTo>
                  <a:pt x="5608" y="928"/>
                </a:lnTo>
                <a:lnTo>
                  <a:pt x="5648" y="888"/>
                </a:lnTo>
                <a:lnTo>
                  <a:pt x="5648" y="920"/>
                </a:lnTo>
                <a:cubicBezTo>
                  <a:pt x="5648" y="943"/>
                  <a:pt x="5631" y="960"/>
                  <a:pt x="5608" y="960"/>
                </a:cubicBezTo>
                <a:lnTo>
                  <a:pt x="5592" y="960"/>
                </a:lnTo>
                <a:lnTo>
                  <a:pt x="5560" y="960"/>
                </a:lnTo>
                <a:lnTo>
                  <a:pt x="5600" y="920"/>
                </a:lnTo>
                <a:lnTo>
                  <a:pt x="5600" y="952"/>
                </a:lnTo>
                <a:cubicBezTo>
                  <a:pt x="5600" y="975"/>
                  <a:pt x="5583" y="992"/>
                  <a:pt x="5560" y="992"/>
                </a:cubicBezTo>
                <a:lnTo>
                  <a:pt x="5512" y="992"/>
                </a:lnTo>
                <a:lnTo>
                  <a:pt x="5432" y="992"/>
                </a:lnTo>
                <a:lnTo>
                  <a:pt x="5400" y="992"/>
                </a:lnTo>
                <a:lnTo>
                  <a:pt x="5352" y="992"/>
                </a:lnTo>
                <a:lnTo>
                  <a:pt x="5160" y="992"/>
                </a:lnTo>
                <a:lnTo>
                  <a:pt x="5112" y="992"/>
                </a:lnTo>
                <a:lnTo>
                  <a:pt x="5152" y="952"/>
                </a:lnTo>
                <a:lnTo>
                  <a:pt x="5152" y="984"/>
                </a:lnTo>
                <a:cubicBezTo>
                  <a:pt x="5152" y="1007"/>
                  <a:pt x="5135" y="1024"/>
                  <a:pt x="5112" y="1024"/>
                </a:cubicBezTo>
                <a:lnTo>
                  <a:pt x="5080" y="1024"/>
                </a:lnTo>
                <a:lnTo>
                  <a:pt x="4952" y="1024"/>
                </a:lnTo>
                <a:lnTo>
                  <a:pt x="4888" y="1024"/>
                </a:lnTo>
                <a:lnTo>
                  <a:pt x="4928" y="984"/>
                </a:lnTo>
                <a:lnTo>
                  <a:pt x="4928" y="1016"/>
                </a:lnTo>
                <a:cubicBezTo>
                  <a:pt x="4928" y="1039"/>
                  <a:pt x="4911" y="1056"/>
                  <a:pt x="4888" y="1056"/>
                </a:cubicBezTo>
                <a:lnTo>
                  <a:pt x="4824" y="1056"/>
                </a:lnTo>
                <a:lnTo>
                  <a:pt x="4864" y="1016"/>
                </a:lnTo>
                <a:lnTo>
                  <a:pt x="4864" y="1048"/>
                </a:lnTo>
                <a:cubicBezTo>
                  <a:pt x="4864" y="1071"/>
                  <a:pt x="4847" y="1088"/>
                  <a:pt x="4824" y="1088"/>
                </a:cubicBezTo>
                <a:lnTo>
                  <a:pt x="4584" y="1088"/>
                </a:lnTo>
                <a:lnTo>
                  <a:pt x="4624" y="1048"/>
                </a:lnTo>
                <a:lnTo>
                  <a:pt x="4624" y="1096"/>
                </a:lnTo>
                <a:cubicBezTo>
                  <a:pt x="4624" y="1119"/>
                  <a:pt x="4607" y="1136"/>
                  <a:pt x="4584" y="1136"/>
                </a:cubicBezTo>
                <a:lnTo>
                  <a:pt x="4568" y="1136"/>
                </a:lnTo>
                <a:lnTo>
                  <a:pt x="4552" y="1136"/>
                </a:lnTo>
                <a:lnTo>
                  <a:pt x="4592" y="1096"/>
                </a:lnTo>
                <a:lnTo>
                  <a:pt x="4592" y="1160"/>
                </a:lnTo>
                <a:cubicBezTo>
                  <a:pt x="4592" y="1183"/>
                  <a:pt x="4575" y="1200"/>
                  <a:pt x="4552" y="1200"/>
                </a:cubicBezTo>
                <a:lnTo>
                  <a:pt x="4504" y="1200"/>
                </a:lnTo>
                <a:lnTo>
                  <a:pt x="4456" y="1200"/>
                </a:lnTo>
                <a:lnTo>
                  <a:pt x="4496" y="1160"/>
                </a:lnTo>
                <a:lnTo>
                  <a:pt x="4496" y="1192"/>
                </a:lnTo>
                <a:cubicBezTo>
                  <a:pt x="4496" y="1215"/>
                  <a:pt x="4479" y="1232"/>
                  <a:pt x="4456" y="1232"/>
                </a:cubicBezTo>
                <a:lnTo>
                  <a:pt x="4440" y="1232"/>
                </a:lnTo>
                <a:lnTo>
                  <a:pt x="4480" y="1192"/>
                </a:lnTo>
                <a:lnTo>
                  <a:pt x="4480" y="1224"/>
                </a:lnTo>
                <a:cubicBezTo>
                  <a:pt x="4480" y="1247"/>
                  <a:pt x="4463" y="1264"/>
                  <a:pt x="4440" y="1264"/>
                </a:cubicBezTo>
                <a:lnTo>
                  <a:pt x="4328" y="1264"/>
                </a:lnTo>
                <a:lnTo>
                  <a:pt x="4264" y="1264"/>
                </a:lnTo>
                <a:lnTo>
                  <a:pt x="4216" y="1264"/>
                </a:lnTo>
                <a:lnTo>
                  <a:pt x="4120" y="1264"/>
                </a:lnTo>
                <a:lnTo>
                  <a:pt x="4160" y="1224"/>
                </a:lnTo>
                <a:lnTo>
                  <a:pt x="4160" y="1256"/>
                </a:lnTo>
                <a:cubicBezTo>
                  <a:pt x="4160" y="1279"/>
                  <a:pt x="4143" y="1296"/>
                  <a:pt x="4120" y="1296"/>
                </a:cubicBezTo>
                <a:lnTo>
                  <a:pt x="4056" y="1296"/>
                </a:lnTo>
                <a:lnTo>
                  <a:pt x="3992" y="1296"/>
                </a:lnTo>
                <a:lnTo>
                  <a:pt x="3928" y="1296"/>
                </a:lnTo>
                <a:lnTo>
                  <a:pt x="3832" y="1296"/>
                </a:lnTo>
                <a:lnTo>
                  <a:pt x="3816" y="1296"/>
                </a:lnTo>
                <a:lnTo>
                  <a:pt x="3800" y="1296"/>
                </a:lnTo>
                <a:lnTo>
                  <a:pt x="3752" y="1296"/>
                </a:lnTo>
                <a:lnTo>
                  <a:pt x="3656" y="1296"/>
                </a:lnTo>
                <a:lnTo>
                  <a:pt x="3696" y="1256"/>
                </a:lnTo>
                <a:lnTo>
                  <a:pt x="3696" y="1288"/>
                </a:lnTo>
                <a:cubicBezTo>
                  <a:pt x="3696" y="1311"/>
                  <a:pt x="3679" y="1328"/>
                  <a:pt x="3656" y="1328"/>
                </a:cubicBezTo>
                <a:lnTo>
                  <a:pt x="3640" y="1328"/>
                </a:lnTo>
                <a:lnTo>
                  <a:pt x="3608" y="1328"/>
                </a:lnTo>
                <a:lnTo>
                  <a:pt x="3576" y="1328"/>
                </a:lnTo>
                <a:lnTo>
                  <a:pt x="3560" y="1328"/>
                </a:lnTo>
                <a:lnTo>
                  <a:pt x="3528" y="1328"/>
                </a:lnTo>
                <a:lnTo>
                  <a:pt x="3448" y="1328"/>
                </a:lnTo>
                <a:lnTo>
                  <a:pt x="3240" y="1328"/>
                </a:lnTo>
                <a:lnTo>
                  <a:pt x="3192" y="1328"/>
                </a:lnTo>
                <a:lnTo>
                  <a:pt x="3232" y="1288"/>
                </a:lnTo>
                <a:lnTo>
                  <a:pt x="3232" y="1320"/>
                </a:lnTo>
                <a:cubicBezTo>
                  <a:pt x="3232" y="1343"/>
                  <a:pt x="3215" y="1360"/>
                  <a:pt x="3192" y="1360"/>
                </a:cubicBezTo>
                <a:lnTo>
                  <a:pt x="3176" y="1360"/>
                </a:lnTo>
                <a:lnTo>
                  <a:pt x="3160" y="1360"/>
                </a:lnTo>
                <a:lnTo>
                  <a:pt x="3128" y="1360"/>
                </a:lnTo>
                <a:lnTo>
                  <a:pt x="3016" y="1360"/>
                </a:lnTo>
                <a:lnTo>
                  <a:pt x="2968" y="1360"/>
                </a:lnTo>
                <a:lnTo>
                  <a:pt x="3008" y="1320"/>
                </a:lnTo>
                <a:lnTo>
                  <a:pt x="3008" y="1352"/>
                </a:lnTo>
                <a:cubicBezTo>
                  <a:pt x="3008" y="1375"/>
                  <a:pt x="2991" y="1392"/>
                  <a:pt x="2968" y="1392"/>
                </a:cubicBezTo>
                <a:lnTo>
                  <a:pt x="2904" y="1392"/>
                </a:lnTo>
                <a:lnTo>
                  <a:pt x="2856" y="1392"/>
                </a:lnTo>
                <a:lnTo>
                  <a:pt x="2824" y="1392"/>
                </a:lnTo>
                <a:lnTo>
                  <a:pt x="2792" y="1392"/>
                </a:lnTo>
                <a:lnTo>
                  <a:pt x="2776" y="1392"/>
                </a:lnTo>
                <a:lnTo>
                  <a:pt x="2760" y="1392"/>
                </a:lnTo>
                <a:lnTo>
                  <a:pt x="2800" y="1352"/>
                </a:lnTo>
                <a:lnTo>
                  <a:pt x="2800" y="1432"/>
                </a:lnTo>
                <a:cubicBezTo>
                  <a:pt x="2800" y="1455"/>
                  <a:pt x="2783" y="1472"/>
                  <a:pt x="2760" y="1472"/>
                </a:cubicBezTo>
                <a:lnTo>
                  <a:pt x="2744" y="1472"/>
                </a:lnTo>
                <a:lnTo>
                  <a:pt x="2712" y="1472"/>
                </a:lnTo>
                <a:lnTo>
                  <a:pt x="2752" y="1432"/>
                </a:lnTo>
                <a:lnTo>
                  <a:pt x="2752" y="1464"/>
                </a:lnTo>
                <a:cubicBezTo>
                  <a:pt x="2752" y="1487"/>
                  <a:pt x="2735" y="1504"/>
                  <a:pt x="2712" y="1504"/>
                </a:cubicBezTo>
                <a:lnTo>
                  <a:pt x="2600" y="1504"/>
                </a:lnTo>
                <a:lnTo>
                  <a:pt x="2472" y="1504"/>
                </a:lnTo>
                <a:lnTo>
                  <a:pt x="2512" y="1464"/>
                </a:lnTo>
                <a:lnTo>
                  <a:pt x="2512" y="1496"/>
                </a:lnTo>
                <a:cubicBezTo>
                  <a:pt x="2512" y="1519"/>
                  <a:pt x="2495" y="1536"/>
                  <a:pt x="2472" y="1536"/>
                </a:cubicBezTo>
                <a:lnTo>
                  <a:pt x="2392" y="1536"/>
                </a:lnTo>
                <a:lnTo>
                  <a:pt x="2432" y="1496"/>
                </a:lnTo>
                <a:lnTo>
                  <a:pt x="2432" y="1528"/>
                </a:lnTo>
                <a:cubicBezTo>
                  <a:pt x="2432" y="1551"/>
                  <a:pt x="2415" y="1568"/>
                  <a:pt x="2392" y="1568"/>
                </a:cubicBezTo>
                <a:lnTo>
                  <a:pt x="2360" y="1568"/>
                </a:lnTo>
                <a:lnTo>
                  <a:pt x="2280" y="1568"/>
                </a:lnTo>
                <a:lnTo>
                  <a:pt x="2264" y="1568"/>
                </a:lnTo>
                <a:lnTo>
                  <a:pt x="2184" y="1568"/>
                </a:lnTo>
                <a:lnTo>
                  <a:pt x="2136" y="1568"/>
                </a:lnTo>
                <a:lnTo>
                  <a:pt x="2176" y="1528"/>
                </a:lnTo>
                <a:lnTo>
                  <a:pt x="2176" y="1560"/>
                </a:lnTo>
                <a:cubicBezTo>
                  <a:pt x="2176" y="1583"/>
                  <a:pt x="2159" y="1600"/>
                  <a:pt x="2136" y="1600"/>
                </a:cubicBezTo>
                <a:lnTo>
                  <a:pt x="2088" y="1600"/>
                </a:lnTo>
                <a:lnTo>
                  <a:pt x="2128" y="1560"/>
                </a:lnTo>
                <a:lnTo>
                  <a:pt x="2128" y="1656"/>
                </a:lnTo>
                <a:cubicBezTo>
                  <a:pt x="2128" y="1679"/>
                  <a:pt x="2111" y="1696"/>
                  <a:pt x="2088" y="1696"/>
                </a:cubicBezTo>
                <a:lnTo>
                  <a:pt x="2072" y="1696"/>
                </a:lnTo>
                <a:lnTo>
                  <a:pt x="2112" y="1656"/>
                </a:lnTo>
                <a:lnTo>
                  <a:pt x="2112" y="1688"/>
                </a:lnTo>
                <a:cubicBezTo>
                  <a:pt x="2112" y="1711"/>
                  <a:pt x="2095" y="1728"/>
                  <a:pt x="2072" y="1728"/>
                </a:cubicBezTo>
                <a:lnTo>
                  <a:pt x="2040" y="1728"/>
                </a:lnTo>
                <a:lnTo>
                  <a:pt x="2080" y="1688"/>
                </a:lnTo>
                <a:lnTo>
                  <a:pt x="2080" y="1720"/>
                </a:lnTo>
                <a:cubicBezTo>
                  <a:pt x="2080" y="1743"/>
                  <a:pt x="2063" y="1760"/>
                  <a:pt x="2040" y="1760"/>
                </a:cubicBezTo>
                <a:lnTo>
                  <a:pt x="2008" y="1760"/>
                </a:lnTo>
                <a:lnTo>
                  <a:pt x="1896" y="1760"/>
                </a:lnTo>
                <a:lnTo>
                  <a:pt x="1936" y="1720"/>
                </a:lnTo>
                <a:lnTo>
                  <a:pt x="1936" y="1768"/>
                </a:lnTo>
                <a:cubicBezTo>
                  <a:pt x="1936" y="1791"/>
                  <a:pt x="1919" y="1808"/>
                  <a:pt x="1896" y="1808"/>
                </a:cubicBezTo>
                <a:lnTo>
                  <a:pt x="1864" y="1808"/>
                </a:lnTo>
                <a:lnTo>
                  <a:pt x="1848" y="1808"/>
                </a:lnTo>
                <a:lnTo>
                  <a:pt x="1888" y="1768"/>
                </a:lnTo>
                <a:lnTo>
                  <a:pt x="1888" y="1800"/>
                </a:lnTo>
                <a:cubicBezTo>
                  <a:pt x="1888" y="1823"/>
                  <a:pt x="1871" y="1840"/>
                  <a:pt x="1848" y="1840"/>
                </a:cubicBezTo>
                <a:lnTo>
                  <a:pt x="1832" y="1840"/>
                </a:lnTo>
                <a:lnTo>
                  <a:pt x="1872" y="1800"/>
                </a:lnTo>
                <a:lnTo>
                  <a:pt x="1872" y="1832"/>
                </a:lnTo>
                <a:cubicBezTo>
                  <a:pt x="1872" y="1855"/>
                  <a:pt x="1855" y="1872"/>
                  <a:pt x="1832" y="1872"/>
                </a:cubicBezTo>
                <a:lnTo>
                  <a:pt x="1816" y="1872"/>
                </a:lnTo>
                <a:lnTo>
                  <a:pt x="1688" y="1872"/>
                </a:lnTo>
                <a:lnTo>
                  <a:pt x="1672" y="1872"/>
                </a:lnTo>
                <a:lnTo>
                  <a:pt x="1712" y="1832"/>
                </a:lnTo>
                <a:lnTo>
                  <a:pt x="1712" y="1864"/>
                </a:lnTo>
                <a:cubicBezTo>
                  <a:pt x="1712" y="1887"/>
                  <a:pt x="1695" y="1904"/>
                  <a:pt x="1672" y="1904"/>
                </a:cubicBezTo>
                <a:lnTo>
                  <a:pt x="1656" y="1904"/>
                </a:lnTo>
                <a:lnTo>
                  <a:pt x="1640" y="1904"/>
                </a:lnTo>
                <a:lnTo>
                  <a:pt x="1680" y="1864"/>
                </a:lnTo>
                <a:lnTo>
                  <a:pt x="1680" y="1896"/>
                </a:lnTo>
                <a:cubicBezTo>
                  <a:pt x="1680" y="1919"/>
                  <a:pt x="1663" y="1936"/>
                  <a:pt x="1640" y="1936"/>
                </a:cubicBezTo>
                <a:lnTo>
                  <a:pt x="1592" y="1936"/>
                </a:lnTo>
                <a:lnTo>
                  <a:pt x="1560" y="1936"/>
                </a:lnTo>
                <a:lnTo>
                  <a:pt x="1544" y="1936"/>
                </a:lnTo>
                <a:lnTo>
                  <a:pt x="1584" y="1896"/>
                </a:lnTo>
                <a:lnTo>
                  <a:pt x="1584" y="1928"/>
                </a:lnTo>
                <a:cubicBezTo>
                  <a:pt x="1584" y="1951"/>
                  <a:pt x="1567" y="1968"/>
                  <a:pt x="1544" y="1968"/>
                </a:cubicBezTo>
                <a:lnTo>
                  <a:pt x="1512" y="1968"/>
                </a:lnTo>
                <a:lnTo>
                  <a:pt x="1552" y="1928"/>
                </a:lnTo>
                <a:lnTo>
                  <a:pt x="1552" y="1992"/>
                </a:lnTo>
                <a:cubicBezTo>
                  <a:pt x="1552" y="2015"/>
                  <a:pt x="1535" y="2032"/>
                  <a:pt x="1512" y="2032"/>
                </a:cubicBezTo>
                <a:lnTo>
                  <a:pt x="1496" y="2032"/>
                </a:lnTo>
                <a:lnTo>
                  <a:pt x="1536" y="1992"/>
                </a:lnTo>
                <a:lnTo>
                  <a:pt x="1536" y="2024"/>
                </a:lnTo>
                <a:cubicBezTo>
                  <a:pt x="1536" y="2047"/>
                  <a:pt x="1519" y="2064"/>
                  <a:pt x="1496" y="2064"/>
                </a:cubicBezTo>
                <a:lnTo>
                  <a:pt x="1432" y="2064"/>
                </a:lnTo>
                <a:lnTo>
                  <a:pt x="1472" y="2024"/>
                </a:lnTo>
                <a:lnTo>
                  <a:pt x="1472" y="2056"/>
                </a:lnTo>
                <a:cubicBezTo>
                  <a:pt x="1472" y="2079"/>
                  <a:pt x="1455" y="2096"/>
                  <a:pt x="1432" y="2096"/>
                </a:cubicBezTo>
                <a:lnTo>
                  <a:pt x="1384" y="2096"/>
                </a:lnTo>
                <a:lnTo>
                  <a:pt x="1368" y="2096"/>
                </a:lnTo>
                <a:lnTo>
                  <a:pt x="1352" y="2096"/>
                </a:lnTo>
                <a:lnTo>
                  <a:pt x="1320" y="2096"/>
                </a:lnTo>
                <a:lnTo>
                  <a:pt x="1360" y="2056"/>
                </a:lnTo>
                <a:lnTo>
                  <a:pt x="1360" y="2088"/>
                </a:lnTo>
                <a:cubicBezTo>
                  <a:pt x="1360" y="2111"/>
                  <a:pt x="1343" y="2128"/>
                  <a:pt x="1320" y="2128"/>
                </a:cubicBezTo>
                <a:lnTo>
                  <a:pt x="1304" y="2128"/>
                </a:lnTo>
                <a:lnTo>
                  <a:pt x="1344" y="2088"/>
                </a:lnTo>
                <a:lnTo>
                  <a:pt x="1344" y="2120"/>
                </a:lnTo>
                <a:cubicBezTo>
                  <a:pt x="1344" y="2143"/>
                  <a:pt x="1327" y="2160"/>
                  <a:pt x="1304" y="2160"/>
                </a:cubicBezTo>
                <a:lnTo>
                  <a:pt x="1272" y="2160"/>
                </a:lnTo>
                <a:lnTo>
                  <a:pt x="1312" y="2120"/>
                </a:lnTo>
                <a:lnTo>
                  <a:pt x="1312" y="2168"/>
                </a:lnTo>
                <a:cubicBezTo>
                  <a:pt x="1312" y="2191"/>
                  <a:pt x="1295" y="2208"/>
                  <a:pt x="1272" y="2208"/>
                </a:cubicBezTo>
                <a:lnTo>
                  <a:pt x="1240" y="2208"/>
                </a:lnTo>
                <a:lnTo>
                  <a:pt x="1208" y="2208"/>
                </a:lnTo>
                <a:lnTo>
                  <a:pt x="1160" y="2208"/>
                </a:lnTo>
                <a:lnTo>
                  <a:pt x="1128" y="2208"/>
                </a:lnTo>
                <a:lnTo>
                  <a:pt x="1168" y="2168"/>
                </a:lnTo>
                <a:lnTo>
                  <a:pt x="1168" y="2200"/>
                </a:lnTo>
                <a:cubicBezTo>
                  <a:pt x="1168" y="2223"/>
                  <a:pt x="1151" y="2240"/>
                  <a:pt x="1128" y="2240"/>
                </a:cubicBezTo>
                <a:lnTo>
                  <a:pt x="1112" y="2240"/>
                </a:lnTo>
                <a:lnTo>
                  <a:pt x="1152" y="2200"/>
                </a:lnTo>
                <a:lnTo>
                  <a:pt x="1152" y="2264"/>
                </a:lnTo>
                <a:cubicBezTo>
                  <a:pt x="1152" y="2287"/>
                  <a:pt x="1135" y="2304"/>
                  <a:pt x="1112" y="2304"/>
                </a:cubicBezTo>
                <a:lnTo>
                  <a:pt x="1096" y="2304"/>
                </a:lnTo>
                <a:lnTo>
                  <a:pt x="1136" y="2264"/>
                </a:lnTo>
                <a:lnTo>
                  <a:pt x="1136" y="2296"/>
                </a:lnTo>
                <a:cubicBezTo>
                  <a:pt x="1136" y="2319"/>
                  <a:pt x="1119" y="2336"/>
                  <a:pt x="1096" y="2336"/>
                </a:cubicBezTo>
                <a:lnTo>
                  <a:pt x="1080" y="2336"/>
                </a:lnTo>
                <a:lnTo>
                  <a:pt x="1048" y="2336"/>
                </a:lnTo>
                <a:lnTo>
                  <a:pt x="1032" y="2336"/>
                </a:lnTo>
                <a:lnTo>
                  <a:pt x="1072" y="2296"/>
                </a:lnTo>
                <a:lnTo>
                  <a:pt x="1072" y="2360"/>
                </a:lnTo>
                <a:cubicBezTo>
                  <a:pt x="1072" y="2383"/>
                  <a:pt x="1055" y="2400"/>
                  <a:pt x="1032" y="2400"/>
                </a:cubicBezTo>
                <a:lnTo>
                  <a:pt x="1016" y="2400"/>
                </a:lnTo>
                <a:lnTo>
                  <a:pt x="1056" y="2360"/>
                </a:lnTo>
                <a:lnTo>
                  <a:pt x="1056" y="2392"/>
                </a:lnTo>
                <a:cubicBezTo>
                  <a:pt x="1056" y="2415"/>
                  <a:pt x="1039" y="2432"/>
                  <a:pt x="1016" y="2432"/>
                </a:cubicBezTo>
                <a:lnTo>
                  <a:pt x="984" y="2432"/>
                </a:lnTo>
                <a:lnTo>
                  <a:pt x="952" y="2432"/>
                </a:lnTo>
                <a:lnTo>
                  <a:pt x="992" y="2392"/>
                </a:lnTo>
                <a:lnTo>
                  <a:pt x="992" y="2424"/>
                </a:lnTo>
                <a:lnTo>
                  <a:pt x="992" y="2456"/>
                </a:lnTo>
                <a:cubicBezTo>
                  <a:pt x="992" y="2479"/>
                  <a:pt x="975" y="2496"/>
                  <a:pt x="952" y="2496"/>
                </a:cubicBezTo>
                <a:lnTo>
                  <a:pt x="936" y="2496"/>
                </a:lnTo>
                <a:lnTo>
                  <a:pt x="888" y="2496"/>
                </a:lnTo>
                <a:lnTo>
                  <a:pt x="872" y="2496"/>
                </a:lnTo>
                <a:lnTo>
                  <a:pt x="912" y="2456"/>
                </a:lnTo>
                <a:lnTo>
                  <a:pt x="912" y="2488"/>
                </a:lnTo>
                <a:cubicBezTo>
                  <a:pt x="912" y="2511"/>
                  <a:pt x="895" y="2528"/>
                  <a:pt x="872" y="2528"/>
                </a:cubicBezTo>
                <a:lnTo>
                  <a:pt x="856" y="2528"/>
                </a:lnTo>
                <a:lnTo>
                  <a:pt x="896" y="2488"/>
                </a:lnTo>
                <a:lnTo>
                  <a:pt x="896" y="2584"/>
                </a:lnTo>
                <a:cubicBezTo>
                  <a:pt x="896" y="2607"/>
                  <a:pt x="879" y="2624"/>
                  <a:pt x="856" y="2624"/>
                </a:cubicBezTo>
                <a:lnTo>
                  <a:pt x="840" y="2624"/>
                </a:lnTo>
                <a:lnTo>
                  <a:pt x="880" y="2584"/>
                </a:lnTo>
                <a:lnTo>
                  <a:pt x="880" y="2648"/>
                </a:lnTo>
                <a:cubicBezTo>
                  <a:pt x="880" y="2671"/>
                  <a:pt x="863" y="2688"/>
                  <a:pt x="840" y="2688"/>
                </a:cubicBezTo>
                <a:lnTo>
                  <a:pt x="792" y="2688"/>
                </a:lnTo>
                <a:lnTo>
                  <a:pt x="832" y="2648"/>
                </a:lnTo>
                <a:lnTo>
                  <a:pt x="832" y="2680"/>
                </a:lnTo>
                <a:cubicBezTo>
                  <a:pt x="832" y="2703"/>
                  <a:pt x="815" y="2720"/>
                  <a:pt x="792" y="2720"/>
                </a:cubicBezTo>
                <a:lnTo>
                  <a:pt x="776" y="2720"/>
                </a:lnTo>
                <a:lnTo>
                  <a:pt x="760" y="2720"/>
                </a:lnTo>
                <a:lnTo>
                  <a:pt x="800" y="2680"/>
                </a:lnTo>
                <a:lnTo>
                  <a:pt x="800" y="2712"/>
                </a:lnTo>
                <a:cubicBezTo>
                  <a:pt x="800" y="2735"/>
                  <a:pt x="783" y="2752"/>
                  <a:pt x="760" y="2752"/>
                </a:cubicBezTo>
                <a:lnTo>
                  <a:pt x="744" y="2752"/>
                </a:lnTo>
                <a:lnTo>
                  <a:pt x="784" y="2712"/>
                </a:lnTo>
                <a:lnTo>
                  <a:pt x="784" y="2744"/>
                </a:lnTo>
                <a:cubicBezTo>
                  <a:pt x="784" y="2767"/>
                  <a:pt x="767" y="2784"/>
                  <a:pt x="744" y="2784"/>
                </a:cubicBezTo>
                <a:lnTo>
                  <a:pt x="728" y="2784"/>
                </a:lnTo>
                <a:lnTo>
                  <a:pt x="768" y="2744"/>
                </a:lnTo>
                <a:lnTo>
                  <a:pt x="768" y="2792"/>
                </a:lnTo>
                <a:cubicBezTo>
                  <a:pt x="768" y="2815"/>
                  <a:pt x="751" y="2832"/>
                  <a:pt x="728" y="2832"/>
                </a:cubicBezTo>
                <a:lnTo>
                  <a:pt x="696" y="2832"/>
                </a:lnTo>
                <a:lnTo>
                  <a:pt x="680" y="2832"/>
                </a:lnTo>
                <a:lnTo>
                  <a:pt x="664" y="2832"/>
                </a:lnTo>
                <a:lnTo>
                  <a:pt x="704" y="2792"/>
                </a:lnTo>
                <a:lnTo>
                  <a:pt x="704" y="2824"/>
                </a:lnTo>
                <a:cubicBezTo>
                  <a:pt x="704" y="2847"/>
                  <a:pt x="687" y="2864"/>
                  <a:pt x="664" y="2864"/>
                </a:cubicBezTo>
                <a:lnTo>
                  <a:pt x="632" y="2864"/>
                </a:lnTo>
                <a:lnTo>
                  <a:pt x="672" y="2824"/>
                </a:lnTo>
                <a:lnTo>
                  <a:pt x="672" y="2856"/>
                </a:lnTo>
                <a:cubicBezTo>
                  <a:pt x="672" y="2879"/>
                  <a:pt x="655" y="2896"/>
                  <a:pt x="632" y="2896"/>
                </a:cubicBezTo>
                <a:lnTo>
                  <a:pt x="616" y="2896"/>
                </a:lnTo>
                <a:lnTo>
                  <a:pt x="656" y="2856"/>
                </a:lnTo>
                <a:lnTo>
                  <a:pt x="656" y="2888"/>
                </a:lnTo>
                <a:cubicBezTo>
                  <a:pt x="656" y="2911"/>
                  <a:pt x="639" y="2928"/>
                  <a:pt x="616" y="2928"/>
                </a:cubicBezTo>
                <a:lnTo>
                  <a:pt x="600" y="2928"/>
                </a:lnTo>
                <a:lnTo>
                  <a:pt x="640" y="2888"/>
                </a:lnTo>
                <a:lnTo>
                  <a:pt x="640" y="2920"/>
                </a:lnTo>
                <a:cubicBezTo>
                  <a:pt x="640" y="2943"/>
                  <a:pt x="623" y="2960"/>
                  <a:pt x="600" y="2960"/>
                </a:cubicBezTo>
                <a:lnTo>
                  <a:pt x="584" y="2960"/>
                </a:lnTo>
                <a:lnTo>
                  <a:pt x="624" y="2920"/>
                </a:lnTo>
                <a:lnTo>
                  <a:pt x="624" y="2952"/>
                </a:lnTo>
                <a:cubicBezTo>
                  <a:pt x="624" y="2975"/>
                  <a:pt x="607" y="2992"/>
                  <a:pt x="584" y="2992"/>
                </a:cubicBezTo>
                <a:lnTo>
                  <a:pt x="568" y="2992"/>
                </a:lnTo>
                <a:lnTo>
                  <a:pt x="608" y="2952"/>
                </a:lnTo>
                <a:lnTo>
                  <a:pt x="608" y="2984"/>
                </a:lnTo>
                <a:cubicBezTo>
                  <a:pt x="608" y="3007"/>
                  <a:pt x="591" y="3024"/>
                  <a:pt x="568" y="3024"/>
                </a:cubicBezTo>
                <a:lnTo>
                  <a:pt x="552" y="3024"/>
                </a:lnTo>
                <a:lnTo>
                  <a:pt x="536" y="3024"/>
                </a:lnTo>
                <a:lnTo>
                  <a:pt x="576" y="2984"/>
                </a:lnTo>
                <a:lnTo>
                  <a:pt x="576" y="3080"/>
                </a:lnTo>
                <a:cubicBezTo>
                  <a:pt x="576" y="3103"/>
                  <a:pt x="559" y="3120"/>
                  <a:pt x="536" y="3120"/>
                </a:cubicBezTo>
                <a:lnTo>
                  <a:pt x="520" y="3120"/>
                </a:lnTo>
                <a:lnTo>
                  <a:pt x="560" y="3080"/>
                </a:lnTo>
                <a:lnTo>
                  <a:pt x="560" y="3112"/>
                </a:lnTo>
                <a:cubicBezTo>
                  <a:pt x="560" y="3135"/>
                  <a:pt x="543" y="3152"/>
                  <a:pt x="520" y="3152"/>
                </a:cubicBezTo>
                <a:lnTo>
                  <a:pt x="488" y="3152"/>
                </a:lnTo>
                <a:lnTo>
                  <a:pt x="528" y="3112"/>
                </a:lnTo>
                <a:lnTo>
                  <a:pt x="528" y="3176"/>
                </a:lnTo>
                <a:cubicBezTo>
                  <a:pt x="528" y="3199"/>
                  <a:pt x="511" y="3216"/>
                  <a:pt x="488" y="3216"/>
                </a:cubicBezTo>
                <a:lnTo>
                  <a:pt x="472" y="3216"/>
                </a:lnTo>
                <a:lnTo>
                  <a:pt x="440" y="3216"/>
                </a:lnTo>
                <a:lnTo>
                  <a:pt x="480" y="3176"/>
                </a:lnTo>
                <a:lnTo>
                  <a:pt x="480" y="3208"/>
                </a:lnTo>
                <a:cubicBezTo>
                  <a:pt x="480" y="3231"/>
                  <a:pt x="463" y="3248"/>
                  <a:pt x="440" y="3248"/>
                </a:cubicBezTo>
                <a:lnTo>
                  <a:pt x="424" y="3248"/>
                </a:lnTo>
                <a:lnTo>
                  <a:pt x="464" y="3208"/>
                </a:lnTo>
                <a:lnTo>
                  <a:pt x="464" y="3272"/>
                </a:lnTo>
                <a:cubicBezTo>
                  <a:pt x="464" y="3295"/>
                  <a:pt x="447" y="3312"/>
                  <a:pt x="424" y="3312"/>
                </a:cubicBezTo>
                <a:lnTo>
                  <a:pt x="408" y="3312"/>
                </a:lnTo>
                <a:lnTo>
                  <a:pt x="448" y="3272"/>
                </a:lnTo>
                <a:lnTo>
                  <a:pt x="448" y="3304"/>
                </a:lnTo>
                <a:cubicBezTo>
                  <a:pt x="448" y="3327"/>
                  <a:pt x="431" y="3344"/>
                  <a:pt x="408" y="3344"/>
                </a:cubicBezTo>
                <a:lnTo>
                  <a:pt x="392" y="3344"/>
                </a:lnTo>
                <a:lnTo>
                  <a:pt x="432" y="3304"/>
                </a:lnTo>
                <a:lnTo>
                  <a:pt x="432" y="3336"/>
                </a:lnTo>
                <a:cubicBezTo>
                  <a:pt x="432" y="3359"/>
                  <a:pt x="415" y="3376"/>
                  <a:pt x="392" y="3376"/>
                </a:cubicBezTo>
                <a:lnTo>
                  <a:pt x="360" y="3376"/>
                </a:lnTo>
                <a:lnTo>
                  <a:pt x="400" y="3336"/>
                </a:lnTo>
                <a:lnTo>
                  <a:pt x="400" y="3400"/>
                </a:lnTo>
                <a:cubicBezTo>
                  <a:pt x="400" y="3423"/>
                  <a:pt x="383" y="3440"/>
                  <a:pt x="360" y="3440"/>
                </a:cubicBezTo>
                <a:lnTo>
                  <a:pt x="344" y="3440"/>
                </a:lnTo>
                <a:lnTo>
                  <a:pt x="384" y="3400"/>
                </a:lnTo>
                <a:lnTo>
                  <a:pt x="384" y="3464"/>
                </a:lnTo>
                <a:cubicBezTo>
                  <a:pt x="384" y="3487"/>
                  <a:pt x="367" y="3504"/>
                  <a:pt x="344" y="3504"/>
                </a:cubicBezTo>
                <a:lnTo>
                  <a:pt x="312" y="3504"/>
                </a:lnTo>
                <a:lnTo>
                  <a:pt x="296" y="3504"/>
                </a:lnTo>
                <a:lnTo>
                  <a:pt x="336" y="3464"/>
                </a:lnTo>
                <a:lnTo>
                  <a:pt x="336" y="3528"/>
                </a:lnTo>
                <a:cubicBezTo>
                  <a:pt x="336" y="3551"/>
                  <a:pt x="319" y="3568"/>
                  <a:pt x="296" y="3568"/>
                </a:cubicBezTo>
                <a:lnTo>
                  <a:pt x="280" y="3568"/>
                </a:lnTo>
                <a:lnTo>
                  <a:pt x="264" y="3568"/>
                </a:lnTo>
                <a:lnTo>
                  <a:pt x="304" y="3528"/>
                </a:lnTo>
                <a:lnTo>
                  <a:pt x="304" y="3624"/>
                </a:lnTo>
                <a:cubicBezTo>
                  <a:pt x="304" y="3647"/>
                  <a:pt x="287" y="3664"/>
                  <a:pt x="264" y="3664"/>
                </a:cubicBezTo>
                <a:lnTo>
                  <a:pt x="248" y="3664"/>
                </a:lnTo>
                <a:lnTo>
                  <a:pt x="288" y="3624"/>
                </a:lnTo>
                <a:lnTo>
                  <a:pt x="288" y="3688"/>
                </a:lnTo>
                <a:lnTo>
                  <a:pt x="288" y="3720"/>
                </a:lnTo>
                <a:cubicBezTo>
                  <a:pt x="288" y="3743"/>
                  <a:pt x="271" y="3760"/>
                  <a:pt x="248" y="3760"/>
                </a:cubicBezTo>
                <a:lnTo>
                  <a:pt x="232" y="3760"/>
                </a:lnTo>
                <a:lnTo>
                  <a:pt x="184" y="3760"/>
                </a:lnTo>
                <a:lnTo>
                  <a:pt x="224" y="3720"/>
                </a:lnTo>
                <a:lnTo>
                  <a:pt x="224" y="3784"/>
                </a:lnTo>
                <a:cubicBezTo>
                  <a:pt x="224" y="3807"/>
                  <a:pt x="207" y="3824"/>
                  <a:pt x="184" y="3824"/>
                </a:cubicBezTo>
                <a:lnTo>
                  <a:pt x="168" y="3824"/>
                </a:lnTo>
                <a:lnTo>
                  <a:pt x="136" y="3824"/>
                </a:lnTo>
                <a:lnTo>
                  <a:pt x="120" y="3824"/>
                </a:lnTo>
                <a:lnTo>
                  <a:pt x="104" y="3824"/>
                </a:lnTo>
                <a:lnTo>
                  <a:pt x="144" y="3784"/>
                </a:lnTo>
                <a:lnTo>
                  <a:pt x="144" y="3848"/>
                </a:lnTo>
                <a:cubicBezTo>
                  <a:pt x="144" y="3871"/>
                  <a:pt x="127" y="3888"/>
                  <a:pt x="104" y="3888"/>
                </a:cubicBezTo>
                <a:lnTo>
                  <a:pt x="88" y="3888"/>
                </a:lnTo>
                <a:lnTo>
                  <a:pt x="128" y="3848"/>
                </a:lnTo>
                <a:lnTo>
                  <a:pt x="128" y="3880"/>
                </a:lnTo>
                <a:cubicBezTo>
                  <a:pt x="128" y="3903"/>
                  <a:pt x="111" y="3920"/>
                  <a:pt x="88" y="3920"/>
                </a:cubicBezTo>
                <a:lnTo>
                  <a:pt x="72" y="3920"/>
                </a:lnTo>
                <a:lnTo>
                  <a:pt x="40" y="3920"/>
                </a:lnTo>
                <a:cubicBezTo>
                  <a:pt x="18" y="3920"/>
                  <a:pt x="0" y="3903"/>
                  <a:pt x="0" y="3880"/>
                </a:cubicBezTo>
                <a:cubicBezTo>
                  <a:pt x="0" y="3858"/>
                  <a:pt x="18" y="3840"/>
                  <a:pt x="40" y="3840"/>
                </a:cubicBezTo>
                <a:close/>
              </a:path>
            </a:pathLst>
          </a:custGeom>
          <a:solidFill>
            <a:srgbClr val="FFFF00"/>
          </a:solidFill>
          <a:ln w="6" cap="flat">
            <a:solidFill>
              <a:srgbClr val="FFFF00"/>
            </a:solidFill>
            <a:prstDash val="solid"/>
            <a:bevel/>
            <a:headEnd/>
            <a:tailEnd/>
          </a:ln>
        </p:spPr>
        <p:txBody>
          <a:bodyPr>
            <a:prstTxWarp prst="textNoShape">
              <a:avLst/>
            </a:prstTxWarp>
          </a:bodyPr>
          <a:lstStyle/>
          <a:p>
            <a:endParaRPr lang="fr-FR"/>
          </a:p>
        </p:txBody>
      </p:sp>
      <p:sp>
        <p:nvSpPr>
          <p:cNvPr id="41993" name="Rectangle 14"/>
          <p:cNvSpPr>
            <a:spLocks noChangeArrowheads="1"/>
          </p:cNvSpPr>
          <p:nvPr/>
        </p:nvSpPr>
        <p:spPr bwMode="auto">
          <a:xfrm>
            <a:off x="1192213" y="4776788"/>
            <a:ext cx="200025"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0</a:t>
            </a:r>
            <a:endParaRPr lang="en-US"/>
          </a:p>
        </p:txBody>
      </p:sp>
      <p:sp>
        <p:nvSpPr>
          <p:cNvPr id="41994" name="Rectangle 15"/>
          <p:cNvSpPr>
            <a:spLocks noChangeArrowheads="1"/>
          </p:cNvSpPr>
          <p:nvPr/>
        </p:nvSpPr>
        <p:spPr bwMode="auto">
          <a:xfrm>
            <a:off x="1022350" y="4127500"/>
            <a:ext cx="361950"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0.1</a:t>
            </a:r>
            <a:endParaRPr lang="en-US"/>
          </a:p>
        </p:txBody>
      </p:sp>
      <p:sp>
        <p:nvSpPr>
          <p:cNvPr id="41995" name="Rectangle 16"/>
          <p:cNvSpPr>
            <a:spLocks noChangeArrowheads="1"/>
          </p:cNvSpPr>
          <p:nvPr/>
        </p:nvSpPr>
        <p:spPr bwMode="auto">
          <a:xfrm>
            <a:off x="1022350" y="3476625"/>
            <a:ext cx="361950"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0.2</a:t>
            </a:r>
            <a:endParaRPr lang="en-US"/>
          </a:p>
        </p:txBody>
      </p:sp>
      <p:sp>
        <p:nvSpPr>
          <p:cNvPr id="41996" name="Rectangle 17"/>
          <p:cNvSpPr>
            <a:spLocks noChangeArrowheads="1"/>
          </p:cNvSpPr>
          <p:nvPr/>
        </p:nvSpPr>
        <p:spPr bwMode="auto">
          <a:xfrm>
            <a:off x="1022350" y="2825750"/>
            <a:ext cx="361950"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0.3</a:t>
            </a:r>
            <a:endParaRPr lang="en-US"/>
          </a:p>
        </p:txBody>
      </p:sp>
      <p:sp>
        <p:nvSpPr>
          <p:cNvPr id="41997" name="Rectangle 18"/>
          <p:cNvSpPr>
            <a:spLocks noChangeArrowheads="1"/>
          </p:cNvSpPr>
          <p:nvPr/>
        </p:nvSpPr>
        <p:spPr bwMode="auto">
          <a:xfrm>
            <a:off x="1022350" y="2174875"/>
            <a:ext cx="361950"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0.4</a:t>
            </a:r>
            <a:endParaRPr lang="en-US"/>
          </a:p>
        </p:txBody>
      </p:sp>
      <p:sp>
        <p:nvSpPr>
          <p:cNvPr id="41998" name="Rectangle 19"/>
          <p:cNvSpPr>
            <a:spLocks noChangeArrowheads="1"/>
          </p:cNvSpPr>
          <p:nvPr/>
        </p:nvSpPr>
        <p:spPr bwMode="auto">
          <a:xfrm>
            <a:off x="1022350" y="1524000"/>
            <a:ext cx="361950"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0.5</a:t>
            </a:r>
            <a:endParaRPr lang="en-US"/>
          </a:p>
        </p:txBody>
      </p:sp>
      <p:sp>
        <p:nvSpPr>
          <p:cNvPr id="41999" name="Rectangle 20"/>
          <p:cNvSpPr>
            <a:spLocks noChangeArrowheads="1"/>
          </p:cNvSpPr>
          <p:nvPr/>
        </p:nvSpPr>
        <p:spPr bwMode="auto">
          <a:xfrm>
            <a:off x="1423988" y="5075238"/>
            <a:ext cx="200025"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0</a:t>
            </a:r>
            <a:endParaRPr lang="en-US"/>
          </a:p>
        </p:txBody>
      </p:sp>
      <p:sp>
        <p:nvSpPr>
          <p:cNvPr id="42000" name="Rectangle 21"/>
          <p:cNvSpPr>
            <a:spLocks noChangeArrowheads="1"/>
          </p:cNvSpPr>
          <p:nvPr/>
        </p:nvSpPr>
        <p:spPr bwMode="auto">
          <a:xfrm>
            <a:off x="3021013" y="5075238"/>
            <a:ext cx="200025"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6</a:t>
            </a:r>
            <a:endParaRPr lang="en-US"/>
          </a:p>
        </p:txBody>
      </p:sp>
      <p:sp>
        <p:nvSpPr>
          <p:cNvPr id="42001" name="Rectangle 22"/>
          <p:cNvSpPr>
            <a:spLocks noChangeArrowheads="1"/>
          </p:cNvSpPr>
          <p:nvPr/>
        </p:nvSpPr>
        <p:spPr bwMode="auto">
          <a:xfrm>
            <a:off x="4559300" y="5075238"/>
            <a:ext cx="304800"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12</a:t>
            </a:r>
            <a:endParaRPr lang="en-US"/>
          </a:p>
        </p:txBody>
      </p:sp>
      <p:sp>
        <p:nvSpPr>
          <p:cNvPr id="42002" name="Rectangle 23"/>
          <p:cNvSpPr>
            <a:spLocks noChangeArrowheads="1"/>
          </p:cNvSpPr>
          <p:nvPr/>
        </p:nvSpPr>
        <p:spPr bwMode="auto">
          <a:xfrm>
            <a:off x="6156325" y="5075238"/>
            <a:ext cx="304800"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18</a:t>
            </a:r>
            <a:endParaRPr lang="en-US"/>
          </a:p>
        </p:txBody>
      </p:sp>
      <p:sp>
        <p:nvSpPr>
          <p:cNvPr id="42003" name="Rectangle 24"/>
          <p:cNvSpPr>
            <a:spLocks noChangeArrowheads="1"/>
          </p:cNvSpPr>
          <p:nvPr/>
        </p:nvSpPr>
        <p:spPr bwMode="auto">
          <a:xfrm>
            <a:off x="7753350" y="5075238"/>
            <a:ext cx="304800"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24</a:t>
            </a:r>
            <a:endParaRPr lang="en-US"/>
          </a:p>
        </p:txBody>
      </p:sp>
      <p:sp>
        <p:nvSpPr>
          <p:cNvPr id="42004" name="Freeform 25"/>
          <p:cNvSpPr>
            <a:spLocks/>
          </p:cNvSpPr>
          <p:nvPr/>
        </p:nvSpPr>
        <p:spPr bwMode="auto">
          <a:xfrm>
            <a:off x="1704975" y="1765300"/>
            <a:ext cx="295275" cy="47625"/>
          </a:xfrm>
          <a:custGeom>
            <a:avLst/>
            <a:gdLst>
              <a:gd name="T0" fmla="*/ 40 w 496"/>
              <a:gd name="T1" fmla="*/ 0 h 80"/>
              <a:gd name="T2" fmla="*/ 456 w 496"/>
              <a:gd name="T3" fmla="*/ 0 h 80"/>
              <a:gd name="T4" fmla="*/ 496 w 496"/>
              <a:gd name="T5" fmla="*/ 40 h 80"/>
              <a:gd name="T6" fmla="*/ 456 w 496"/>
              <a:gd name="T7" fmla="*/ 80 h 80"/>
              <a:gd name="T8" fmla="*/ 40 w 496"/>
              <a:gd name="T9" fmla="*/ 80 h 80"/>
              <a:gd name="T10" fmla="*/ 0 w 496"/>
              <a:gd name="T11" fmla="*/ 40 h 80"/>
              <a:gd name="T12" fmla="*/ 40 w 496"/>
              <a:gd name="T13" fmla="*/ 0 h 80"/>
              <a:gd name="T14" fmla="*/ 0 60000 65536"/>
              <a:gd name="T15" fmla="*/ 0 60000 65536"/>
              <a:gd name="T16" fmla="*/ 0 60000 65536"/>
              <a:gd name="T17" fmla="*/ 0 60000 65536"/>
              <a:gd name="T18" fmla="*/ 0 60000 65536"/>
              <a:gd name="T19" fmla="*/ 0 60000 65536"/>
              <a:gd name="T20" fmla="*/ 0 60000 65536"/>
              <a:gd name="T21" fmla="*/ 0 w 496"/>
              <a:gd name="T22" fmla="*/ 0 h 80"/>
              <a:gd name="T23" fmla="*/ 496 w 496"/>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6" h="80">
                <a:moveTo>
                  <a:pt x="40" y="0"/>
                </a:moveTo>
                <a:lnTo>
                  <a:pt x="456" y="0"/>
                </a:lnTo>
                <a:cubicBezTo>
                  <a:pt x="479" y="0"/>
                  <a:pt x="496" y="18"/>
                  <a:pt x="496" y="40"/>
                </a:cubicBezTo>
                <a:cubicBezTo>
                  <a:pt x="496" y="63"/>
                  <a:pt x="479" y="80"/>
                  <a:pt x="456" y="80"/>
                </a:cubicBezTo>
                <a:lnTo>
                  <a:pt x="40" y="80"/>
                </a:lnTo>
                <a:cubicBezTo>
                  <a:pt x="18" y="80"/>
                  <a:pt x="0" y="63"/>
                  <a:pt x="0" y="40"/>
                </a:cubicBezTo>
                <a:cubicBezTo>
                  <a:pt x="0" y="18"/>
                  <a:pt x="18" y="0"/>
                  <a:pt x="40" y="0"/>
                </a:cubicBezTo>
                <a:close/>
              </a:path>
            </a:pathLst>
          </a:custGeom>
          <a:solidFill>
            <a:srgbClr val="00B0F0"/>
          </a:solidFill>
          <a:ln w="6" cap="flat">
            <a:solidFill>
              <a:srgbClr val="00B0F0"/>
            </a:solidFill>
            <a:prstDash val="solid"/>
            <a:bevel/>
            <a:headEnd/>
            <a:tailEnd/>
          </a:ln>
        </p:spPr>
        <p:txBody>
          <a:bodyPr>
            <a:prstTxWarp prst="textNoShape">
              <a:avLst/>
            </a:prstTxWarp>
          </a:bodyPr>
          <a:lstStyle/>
          <a:p>
            <a:endParaRPr lang="fr-FR"/>
          </a:p>
        </p:txBody>
      </p:sp>
      <p:sp>
        <p:nvSpPr>
          <p:cNvPr id="42005" name="Rectangle 26"/>
          <p:cNvSpPr>
            <a:spLocks noChangeArrowheads="1"/>
          </p:cNvSpPr>
          <p:nvPr/>
        </p:nvSpPr>
        <p:spPr bwMode="auto">
          <a:xfrm>
            <a:off x="2006600" y="1687513"/>
            <a:ext cx="619125"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TAVR</a:t>
            </a:r>
            <a:endParaRPr lang="en-US"/>
          </a:p>
        </p:txBody>
      </p:sp>
      <p:sp>
        <p:nvSpPr>
          <p:cNvPr id="42006" name="Freeform 27"/>
          <p:cNvSpPr>
            <a:spLocks/>
          </p:cNvSpPr>
          <p:nvPr/>
        </p:nvSpPr>
        <p:spPr bwMode="auto">
          <a:xfrm>
            <a:off x="1704975" y="2070100"/>
            <a:ext cx="295275" cy="47625"/>
          </a:xfrm>
          <a:custGeom>
            <a:avLst/>
            <a:gdLst>
              <a:gd name="T0" fmla="*/ 40 w 496"/>
              <a:gd name="T1" fmla="*/ 0 h 80"/>
              <a:gd name="T2" fmla="*/ 456 w 496"/>
              <a:gd name="T3" fmla="*/ 0 h 80"/>
              <a:gd name="T4" fmla="*/ 496 w 496"/>
              <a:gd name="T5" fmla="*/ 40 h 80"/>
              <a:gd name="T6" fmla="*/ 456 w 496"/>
              <a:gd name="T7" fmla="*/ 80 h 80"/>
              <a:gd name="T8" fmla="*/ 40 w 496"/>
              <a:gd name="T9" fmla="*/ 80 h 80"/>
              <a:gd name="T10" fmla="*/ 0 w 496"/>
              <a:gd name="T11" fmla="*/ 40 h 80"/>
              <a:gd name="T12" fmla="*/ 40 w 496"/>
              <a:gd name="T13" fmla="*/ 0 h 80"/>
              <a:gd name="T14" fmla="*/ 0 60000 65536"/>
              <a:gd name="T15" fmla="*/ 0 60000 65536"/>
              <a:gd name="T16" fmla="*/ 0 60000 65536"/>
              <a:gd name="T17" fmla="*/ 0 60000 65536"/>
              <a:gd name="T18" fmla="*/ 0 60000 65536"/>
              <a:gd name="T19" fmla="*/ 0 60000 65536"/>
              <a:gd name="T20" fmla="*/ 0 60000 65536"/>
              <a:gd name="T21" fmla="*/ 0 w 496"/>
              <a:gd name="T22" fmla="*/ 0 h 80"/>
              <a:gd name="T23" fmla="*/ 496 w 496"/>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6" h="80">
                <a:moveTo>
                  <a:pt x="40" y="0"/>
                </a:moveTo>
                <a:lnTo>
                  <a:pt x="456" y="0"/>
                </a:lnTo>
                <a:cubicBezTo>
                  <a:pt x="479" y="0"/>
                  <a:pt x="496" y="18"/>
                  <a:pt x="496" y="40"/>
                </a:cubicBezTo>
                <a:cubicBezTo>
                  <a:pt x="496" y="63"/>
                  <a:pt x="479" y="80"/>
                  <a:pt x="456" y="80"/>
                </a:cubicBezTo>
                <a:lnTo>
                  <a:pt x="40" y="80"/>
                </a:lnTo>
                <a:cubicBezTo>
                  <a:pt x="18" y="80"/>
                  <a:pt x="0" y="63"/>
                  <a:pt x="0" y="40"/>
                </a:cubicBezTo>
                <a:cubicBezTo>
                  <a:pt x="0" y="18"/>
                  <a:pt x="18" y="0"/>
                  <a:pt x="40" y="0"/>
                </a:cubicBezTo>
                <a:close/>
              </a:path>
            </a:pathLst>
          </a:custGeom>
          <a:solidFill>
            <a:srgbClr val="FFFF00"/>
          </a:solidFill>
          <a:ln w="6" cap="flat">
            <a:solidFill>
              <a:srgbClr val="FFFF00"/>
            </a:solidFill>
            <a:prstDash val="solid"/>
            <a:bevel/>
            <a:headEnd/>
            <a:tailEnd/>
          </a:ln>
        </p:spPr>
        <p:txBody>
          <a:bodyPr>
            <a:prstTxWarp prst="textNoShape">
              <a:avLst/>
            </a:prstTxWarp>
          </a:bodyPr>
          <a:lstStyle/>
          <a:p>
            <a:endParaRPr lang="fr-FR"/>
          </a:p>
        </p:txBody>
      </p:sp>
      <p:sp>
        <p:nvSpPr>
          <p:cNvPr id="42007" name="Rectangle 28"/>
          <p:cNvSpPr>
            <a:spLocks noChangeArrowheads="1"/>
          </p:cNvSpPr>
          <p:nvPr/>
        </p:nvSpPr>
        <p:spPr bwMode="auto">
          <a:xfrm>
            <a:off x="2006600" y="1989138"/>
            <a:ext cx="495300" cy="2571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FFFFFF"/>
                </a:solidFill>
              </a:rPr>
              <a:t>AVR</a:t>
            </a:r>
            <a:endParaRPr lang="en-US"/>
          </a:p>
        </p:txBody>
      </p:sp>
      <p:sp>
        <p:nvSpPr>
          <p:cNvPr id="44" name="Rectangle 43"/>
          <p:cNvSpPr>
            <a:spLocks noChangeArrowheads="1"/>
          </p:cNvSpPr>
          <p:nvPr/>
        </p:nvSpPr>
        <p:spPr bwMode="auto">
          <a:xfrm>
            <a:off x="484188" y="5703888"/>
            <a:ext cx="8232775" cy="700087"/>
          </a:xfrm>
          <a:prstGeom prst="rect">
            <a:avLst/>
          </a:prstGeom>
          <a:solidFill>
            <a:srgbClr val="0A3247">
              <a:alpha val="27058"/>
            </a:srgbClr>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endParaRPr lang="fr-FR">
              <a:solidFill>
                <a:srgbClr val="FFFFFF"/>
              </a:solidFill>
            </a:endParaRPr>
          </a:p>
        </p:txBody>
      </p:sp>
      <p:sp>
        <p:nvSpPr>
          <p:cNvPr id="42009" name="TextBox 19"/>
          <p:cNvSpPr txBox="1">
            <a:spLocks noChangeArrowheads="1"/>
          </p:cNvSpPr>
          <p:nvPr/>
        </p:nvSpPr>
        <p:spPr bwMode="auto">
          <a:xfrm>
            <a:off x="1504950" y="5378450"/>
            <a:ext cx="6448425" cy="307975"/>
          </a:xfrm>
          <a:prstGeom prst="rect">
            <a:avLst/>
          </a:prstGeom>
          <a:noFill/>
          <a:ln w="9525">
            <a:noFill/>
            <a:miter lim="800000"/>
            <a:headEnd/>
            <a:tailEnd/>
          </a:ln>
        </p:spPr>
        <p:txBody>
          <a:bodyPr>
            <a:prstTxWarp prst="textNoShape">
              <a:avLst/>
            </a:prstTxWarp>
            <a:spAutoFit/>
          </a:bodyPr>
          <a:lstStyle/>
          <a:p>
            <a:pPr algn="ctr"/>
            <a:r>
              <a:rPr lang="en-US" sz="1400">
                <a:solidFill>
                  <a:schemeClr val="bg1"/>
                </a:solidFill>
              </a:rPr>
              <a:t>Months</a:t>
            </a:r>
          </a:p>
        </p:txBody>
      </p:sp>
      <p:graphicFrame>
        <p:nvGraphicFramePr>
          <p:cNvPr id="43" name="Table 42"/>
          <p:cNvGraphicFramePr>
            <a:graphicFrameLocks noGrp="1"/>
          </p:cNvGraphicFramePr>
          <p:nvPr/>
        </p:nvGraphicFramePr>
        <p:xfrm>
          <a:off x="484188" y="5727700"/>
          <a:ext cx="8194675" cy="676276"/>
        </p:xfrm>
        <a:graphic>
          <a:graphicData uri="http://schemas.openxmlformats.org/drawingml/2006/table">
            <a:tbl>
              <a:tblPr/>
              <a:tblGrid>
                <a:gridCol w="1811337"/>
                <a:gridCol w="1581150"/>
                <a:gridCol w="1628775"/>
                <a:gridCol w="1609725"/>
                <a:gridCol w="1563688"/>
              </a:tblGrid>
              <a:tr h="3381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B0F0"/>
                          </a:solidFill>
                          <a:effectLst/>
                          <a:latin typeface="Arial" charset="0"/>
                        </a:rPr>
                        <a:t>     348</a:t>
                      </a:r>
                    </a:p>
                  </a:txBody>
                  <a:tcPr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B0F0"/>
                          </a:solidFill>
                          <a:effectLst/>
                          <a:latin typeface="Arial" charset="0"/>
                        </a:rPr>
                        <a:t>298</a:t>
                      </a:r>
                    </a:p>
                  </a:txBody>
                  <a:tcPr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B0F0"/>
                          </a:solidFill>
                          <a:effectLst/>
                          <a:latin typeface="Arial" charset="0"/>
                        </a:rPr>
                        <a:t>260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B0F0"/>
                          </a:solidFill>
                          <a:effectLst/>
                          <a:latin typeface="Arial" charset="0"/>
                        </a:rPr>
                        <a:t>147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B0F0"/>
                          </a:solidFill>
                          <a:effectLst/>
                          <a:latin typeface="Arial" charset="0"/>
                        </a:rPr>
                        <a:t>67</a:t>
                      </a:r>
                    </a:p>
                  </a:txBody>
                  <a:tcPr anchor="ctr" horzOverflow="overflow">
                    <a:lnL>
                      <a:noFill/>
                    </a:lnL>
                    <a:lnR>
                      <a:noFill/>
                    </a:lnR>
                    <a:lnT>
                      <a:noFill/>
                    </a:lnT>
                    <a:lnB>
                      <a:noFill/>
                    </a:lnB>
                    <a:lnTlToBr>
                      <a:noFill/>
                    </a:lnTlToBr>
                    <a:lnBlToTr>
                      <a:noFill/>
                    </a:lnBlToTr>
                    <a:noFill/>
                  </a:tcPr>
                </a:tc>
              </a:tr>
              <a:tr h="3381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00"/>
                          </a:solidFill>
                          <a:effectLst/>
                          <a:latin typeface="Arial" charset="0"/>
                        </a:rPr>
                        <a:t>     351</a:t>
                      </a:r>
                    </a:p>
                  </a:txBody>
                  <a:tcPr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00"/>
                          </a:solidFill>
                          <a:effectLst/>
                          <a:latin typeface="Arial" charset="0"/>
                        </a:rPr>
                        <a:t>252</a:t>
                      </a:r>
                    </a:p>
                  </a:txBody>
                  <a:tcPr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00"/>
                          </a:solidFill>
                          <a:effectLst/>
                          <a:latin typeface="Arial" charset="0"/>
                        </a:rPr>
                        <a:t>236</a:t>
                      </a:r>
                    </a:p>
                  </a:txBody>
                  <a:tcPr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00"/>
                          </a:solidFill>
                          <a:effectLst/>
                          <a:latin typeface="Arial" charset="0"/>
                        </a:rPr>
                        <a:t>139</a:t>
                      </a:r>
                    </a:p>
                  </a:txBody>
                  <a:tcPr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00"/>
                          </a:solidFill>
                          <a:effectLst/>
                          <a:latin typeface="Arial" charset="0"/>
                        </a:rPr>
                        <a:t>65</a:t>
                      </a:r>
                    </a:p>
                  </a:txBody>
                  <a:tcPr anchor="ctr" horzOverflow="overflow">
                    <a:lnL>
                      <a:noFill/>
                    </a:lnL>
                    <a:lnR>
                      <a:noFill/>
                    </a:lnR>
                    <a:lnT>
                      <a:noFill/>
                    </a:lnT>
                    <a:lnB>
                      <a:noFill/>
                    </a:lnB>
                    <a:lnTlToBr>
                      <a:noFill/>
                    </a:lnTlToBr>
                    <a:lnBlToTr>
                      <a:noFill/>
                    </a:lnBlToTr>
                    <a:noFill/>
                  </a:tcPr>
                </a:tc>
              </a:tr>
            </a:tbl>
          </a:graphicData>
        </a:graphic>
      </p:graphicFrame>
      <p:sp>
        <p:nvSpPr>
          <p:cNvPr id="42021" name="TextBox 44"/>
          <p:cNvSpPr txBox="1">
            <a:spLocks noChangeArrowheads="1"/>
          </p:cNvSpPr>
          <p:nvPr/>
        </p:nvSpPr>
        <p:spPr bwMode="auto">
          <a:xfrm>
            <a:off x="481013" y="5378450"/>
            <a:ext cx="1828800" cy="307975"/>
          </a:xfrm>
          <a:prstGeom prst="rect">
            <a:avLst/>
          </a:prstGeom>
          <a:noFill/>
          <a:ln w="9525">
            <a:noFill/>
            <a:miter lim="800000"/>
            <a:headEnd/>
            <a:tailEnd/>
          </a:ln>
        </p:spPr>
        <p:txBody>
          <a:bodyPr>
            <a:prstTxWarp prst="textNoShape">
              <a:avLst/>
            </a:prstTxWarp>
            <a:spAutoFit/>
          </a:bodyPr>
          <a:lstStyle/>
          <a:p>
            <a:r>
              <a:rPr lang="en-US" sz="1400">
                <a:solidFill>
                  <a:schemeClr val="bg1"/>
                </a:solidFill>
              </a:rPr>
              <a:t>No. at Risk</a:t>
            </a:r>
          </a:p>
        </p:txBody>
      </p:sp>
      <p:sp>
        <p:nvSpPr>
          <p:cNvPr id="42022" name="Text Box 41"/>
          <p:cNvSpPr txBox="1">
            <a:spLocks noChangeArrowheads="1"/>
          </p:cNvSpPr>
          <p:nvPr/>
        </p:nvSpPr>
        <p:spPr bwMode="auto">
          <a:xfrm>
            <a:off x="471488" y="5754688"/>
            <a:ext cx="2928937" cy="277812"/>
          </a:xfrm>
          <a:prstGeom prst="rect">
            <a:avLst/>
          </a:prstGeom>
          <a:noFill/>
          <a:ln w="9525">
            <a:noFill/>
            <a:miter lim="800000"/>
            <a:headEnd/>
            <a:tailEnd/>
          </a:ln>
        </p:spPr>
        <p:txBody>
          <a:bodyPr>
            <a:prstTxWarp prst="textNoShape">
              <a:avLst/>
            </a:prstTxWarp>
            <a:spAutoFit/>
          </a:bodyPr>
          <a:lstStyle/>
          <a:p>
            <a:pPr>
              <a:spcBef>
                <a:spcPct val="50000"/>
              </a:spcBef>
            </a:pPr>
            <a:r>
              <a:rPr lang="en-US" sz="1200" b="1">
                <a:solidFill>
                  <a:srgbClr val="00B0F0"/>
                </a:solidFill>
                <a:ea typeface="Arial" charset="0"/>
                <a:cs typeface="Arial" charset="0"/>
              </a:rPr>
              <a:t>TAVR</a:t>
            </a:r>
          </a:p>
        </p:txBody>
      </p:sp>
      <p:sp>
        <p:nvSpPr>
          <p:cNvPr id="42023" name="Text Box 42"/>
          <p:cNvSpPr txBox="1">
            <a:spLocks noChangeArrowheads="1"/>
          </p:cNvSpPr>
          <p:nvPr/>
        </p:nvSpPr>
        <p:spPr bwMode="auto">
          <a:xfrm>
            <a:off x="471488" y="6083300"/>
            <a:ext cx="2938462" cy="277813"/>
          </a:xfrm>
          <a:prstGeom prst="rect">
            <a:avLst/>
          </a:prstGeom>
          <a:noFill/>
          <a:ln w="9525">
            <a:noFill/>
            <a:miter lim="800000"/>
            <a:headEnd/>
            <a:tailEnd/>
          </a:ln>
        </p:spPr>
        <p:txBody>
          <a:bodyPr>
            <a:prstTxWarp prst="textNoShape">
              <a:avLst/>
            </a:prstTxWarp>
            <a:spAutoFit/>
          </a:bodyPr>
          <a:lstStyle/>
          <a:p>
            <a:pPr>
              <a:spcBef>
                <a:spcPct val="50000"/>
              </a:spcBef>
            </a:pPr>
            <a:r>
              <a:rPr lang="en-US" sz="1200" b="1">
                <a:solidFill>
                  <a:srgbClr val="FFFF00"/>
                </a:solidFill>
                <a:ea typeface="Arial" charset="0"/>
                <a:cs typeface="Arial" charset="0"/>
              </a:rPr>
              <a:t>AVR</a:t>
            </a:r>
          </a:p>
        </p:txBody>
      </p:sp>
      <p:sp>
        <p:nvSpPr>
          <p:cNvPr id="48" name="TextBox 19"/>
          <p:cNvSpPr txBox="1">
            <a:spLocks noChangeArrowheads="1"/>
          </p:cNvSpPr>
          <p:nvPr/>
        </p:nvSpPr>
        <p:spPr bwMode="auto">
          <a:xfrm>
            <a:off x="4211638" y="2592388"/>
            <a:ext cx="1020762" cy="369887"/>
          </a:xfrm>
          <a:prstGeom prst="rect">
            <a:avLst/>
          </a:prstGeom>
          <a:noFill/>
          <a:ln w="9525">
            <a:noFill/>
            <a:miter lim="800000"/>
            <a:headEnd/>
            <a:tailEnd/>
          </a:ln>
        </p:spPr>
        <p:txBody>
          <a:bodyPr>
            <a:prstTxWarp prst="textNoShape">
              <a:avLst/>
            </a:prstTxWarp>
            <a:spAutoFit/>
          </a:bodyPr>
          <a:lstStyle/>
          <a:p>
            <a:pPr algn="ctr"/>
            <a:r>
              <a:rPr lang="en-US" b="1">
                <a:solidFill>
                  <a:srgbClr val="FFFF00"/>
                </a:solidFill>
              </a:rPr>
              <a:t>26.8</a:t>
            </a:r>
          </a:p>
        </p:txBody>
      </p:sp>
      <p:sp>
        <p:nvSpPr>
          <p:cNvPr id="49" name="TextBox 19"/>
          <p:cNvSpPr txBox="1">
            <a:spLocks noChangeArrowheads="1"/>
          </p:cNvSpPr>
          <p:nvPr/>
        </p:nvSpPr>
        <p:spPr bwMode="auto">
          <a:xfrm>
            <a:off x="4205288" y="3441700"/>
            <a:ext cx="1019175" cy="368300"/>
          </a:xfrm>
          <a:prstGeom prst="rect">
            <a:avLst/>
          </a:prstGeom>
          <a:noFill/>
          <a:ln w="9525">
            <a:noFill/>
            <a:miter lim="800000"/>
            <a:headEnd/>
            <a:tailEnd/>
          </a:ln>
        </p:spPr>
        <p:txBody>
          <a:bodyPr>
            <a:prstTxWarp prst="textNoShape">
              <a:avLst/>
            </a:prstTxWarp>
            <a:spAutoFit/>
          </a:bodyPr>
          <a:lstStyle/>
          <a:p>
            <a:pPr algn="ctr"/>
            <a:r>
              <a:rPr lang="en-US" b="1">
                <a:solidFill>
                  <a:srgbClr val="00B0F0"/>
                </a:solidFill>
              </a:rPr>
              <a:t>24.2</a:t>
            </a:r>
          </a:p>
        </p:txBody>
      </p:sp>
      <p:sp>
        <p:nvSpPr>
          <p:cNvPr id="13" name="Rectangle 2"/>
          <p:cNvSpPr>
            <a:spLocks noGrp="1" noChangeArrowheads="1"/>
          </p:cNvSpPr>
          <p:nvPr>
            <p:ph type="title"/>
          </p:nvPr>
        </p:nvSpPr>
        <p:spPr>
          <a:xfrm>
            <a:off x="388938" y="171450"/>
            <a:ext cx="6507162" cy="952500"/>
          </a:xfrm>
        </p:spPr>
        <p:txBody>
          <a:bodyPr vert="horz" wrap="square" lIns="91440" tIns="45720" rIns="91440" bIns="45720" numCol="1" anchorCtr="0" compatLnSpc="1">
            <a:prstTxWarp prst="textNoShape">
              <a:avLst/>
            </a:prstTxWarp>
          </a:bodyPr>
          <a:lstStyle/>
          <a:p>
            <a:pPr algn="l"/>
            <a:r>
              <a:rPr lang="en-US" sz="2400" b="1" dirty="0" smtClean="0">
                <a:solidFill>
                  <a:srgbClr val="4F81BD"/>
                </a:solidFill>
                <a:effectLst>
                  <a:outerShdw blurRad="38100" dist="38100" dir="2700000" algn="tl">
                    <a:srgbClr val="DDDDDD"/>
                  </a:outerShdw>
                </a:effectLst>
                <a:latin typeface="Arial" charset="0"/>
                <a:cs typeface="Arial" charset="0"/>
              </a:rPr>
              <a:t>Operable patient, Primary </a:t>
            </a:r>
            <a:r>
              <a:rPr lang="en-US" sz="2400" b="1" dirty="0">
                <a:solidFill>
                  <a:srgbClr val="4F81BD"/>
                </a:solidFill>
                <a:effectLst>
                  <a:outerShdw blurRad="38100" dist="38100" dir="2700000" algn="tl">
                    <a:srgbClr val="DDDDDD"/>
                  </a:outerShdw>
                </a:effectLst>
                <a:latin typeface="Arial" charset="0"/>
                <a:cs typeface="Arial" charset="0"/>
              </a:rPr>
              <a:t>Endpoint:</a:t>
            </a:r>
            <a:br>
              <a:rPr lang="en-US" sz="2400" b="1" dirty="0">
                <a:solidFill>
                  <a:srgbClr val="4F81BD"/>
                </a:solidFill>
                <a:effectLst>
                  <a:outerShdw blurRad="38100" dist="38100" dir="2700000" algn="tl">
                    <a:srgbClr val="DDDDDD"/>
                  </a:outerShdw>
                </a:effectLst>
                <a:latin typeface="Arial" charset="0"/>
                <a:cs typeface="Arial" charset="0"/>
              </a:rPr>
            </a:br>
            <a:r>
              <a:rPr lang="en-US" sz="2400" b="1" dirty="0">
                <a:solidFill>
                  <a:srgbClr val="4F81BD"/>
                </a:solidFill>
                <a:effectLst>
                  <a:outerShdw blurRad="38100" dist="38100" dir="2700000" algn="tl">
                    <a:srgbClr val="DDDDDD"/>
                  </a:outerShdw>
                </a:effectLst>
                <a:latin typeface="Arial" charset="0"/>
                <a:cs typeface="Arial" charset="0"/>
              </a:rPr>
              <a:t>All-Cause Mortality at 1 Year</a:t>
            </a:r>
          </a:p>
        </p:txBody>
      </p:sp>
      <p:sp>
        <p:nvSpPr>
          <p:cNvPr id="14" name="Text Box 43"/>
          <p:cNvSpPr txBox="1">
            <a:spLocks noChangeArrowheads="1"/>
          </p:cNvSpPr>
          <p:nvPr/>
        </p:nvSpPr>
        <p:spPr bwMode="auto">
          <a:xfrm>
            <a:off x="4232275" y="1444625"/>
            <a:ext cx="2805113" cy="922338"/>
          </a:xfrm>
          <a:prstGeom prst="rect">
            <a:avLst/>
          </a:prstGeom>
          <a:noFill/>
          <a:ln w="9525">
            <a:noFill/>
            <a:miter lim="800000"/>
            <a:headEnd/>
            <a:tailEnd/>
          </a:ln>
        </p:spPr>
        <p:txBody>
          <a:bodyPr>
            <a:prstTxWarp prst="textNoShape">
              <a:avLst/>
            </a:prstTxWarp>
            <a:spAutoFit/>
          </a:bodyPr>
          <a:lstStyle/>
          <a:p>
            <a:pPr marL="0" lvl="1" algn="ctr"/>
            <a:r>
              <a:rPr lang="en-US">
                <a:ea typeface="Arial" charset="0"/>
                <a:cs typeface="Arial" charset="0"/>
              </a:rPr>
              <a:t>HR [95% CI] =</a:t>
            </a:r>
            <a:br>
              <a:rPr lang="en-US">
                <a:ea typeface="Arial" charset="0"/>
                <a:cs typeface="Arial" charset="0"/>
              </a:rPr>
            </a:br>
            <a:r>
              <a:rPr lang="en-US">
                <a:ea typeface="Arial" charset="0"/>
                <a:cs typeface="Arial" charset="0"/>
              </a:rPr>
              <a:t>0.93 [0.71, 1.22]</a:t>
            </a:r>
          </a:p>
          <a:p>
            <a:pPr marL="0" lvl="1" algn="ctr"/>
            <a:r>
              <a:rPr lang="en-US">
                <a:solidFill>
                  <a:srgbClr val="F9DA55"/>
                </a:solidFill>
                <a:ea typeface="Arial" charset="0"/>
                <a:cs typeface="Arial" charset="0"/>
              </a:rPr>
              <a:t>P (log rank) = 0.62</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wipe(left)">
                                      <p:cBhvr>
                                        <p:cTn id="7" dur="1000"/>
                                        <p:tgtEl>
                                          <p:spTgt spid="10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10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36"/>
                                        </p:tgtEl>
                                        <p:attrNameLst>
                                          <p:attrName>style.visibility</p:attrName>
                                        </p:attrNameLst>
                                      </p:cBhvr>
                                      <p:to>
                                        <p:strVal val="visible"/>
                                      </p:to>
                                    </p:set>
                                    <p:animEffect transition="in" filter="wipe(left)">
                                      <p:cBhvr>
                                        <p:cTn id="15" dur="1000"/>
                                        <p:tgtEl>
                                          <p:spTgt spid="103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left)">
                                      <p:cBhvr>
                                        <p:cTn id="18" dur="1000"/>
                                        <p:tgtEl>
                                          <p:spTgt spid="49"/>
                                        </p:tgtEl>
                                      </p:cBhvr>
                                    </p:animEffec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animBg="1"/>
      <p:bldP spid="1037" grpId="0" animBg="1"/>
      <p:bldP spid="48" grpId="0"/>
      <p:bldP spid="49"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04280"/>
            <a:ext cx="8229600" cy="1143000"/>
          </a:xfrm>
        </p:spPr>
        <p:txBody>
          <a:bodyPr rtlCol="0">
            <a:norm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fr-FR" dirty="0" smtClean="0">
                <a:solidFill>
                  <a:schemeClr val="tx2">
                    <a:lumMod val="50000"/>
                  </a:schemeClr>
                </a:solidFill>
                <a:latin typeface="Century Gothic"/>
                <a:ea typeface="+mj-ea"/>
                <a:cs typeface="+mj-cs"/>
              </a:rPr>
              <a:t>Indications </a:t>
            </a:r>
            <a:endParaRPr lang="fr-FR" dirty="0">
              <a:solidFill>
                <a:schemeClr val="tx2">
                  <a:lumMod val="50000"/>
                </a:schemeClr>
              </a:solidFill>
              <a:latin typeface="Century Gothic"/>
              <a:ea typeface="+mj-ea"/>
              <a:cs typeface="+mj-cs"/>
            </a:endParaRPr>
          </a:p>
        </p:txBody>
      </p:sp>
      <p:sp>
        <p:nvSpPr>
          <p:cNvPr id="52227" name="ZoneTexte 2"/>
          <p:cNvSpPr txBox="1">
            <a:spLocks noChangeArrowheads="1"/>
          </p:cNvSpPr>
          <p:nvPr/>
        </p:nvSpPr>
        <p:spPr bwMode="auto">
          <a:xfrm>
            <a:off x="152400" y="1143598"/>
            <a:ext cx="8839200" cy="5632310"/>
          </a:xfrm>
          <a:prstGeom prst="rect">
            <a:avLst/>
          </a:prstGeom>
          <a:noFill/>
          <a:ln w="9525">
            <a:noFill/>
            <a:miter lim="800000"/>
            <a:headEnd/>
            <a:tailEnd/>
          </a:ln>
        </p:spPr>
        <p:txBody>
          <a:bodyPr>
            <a:prstTxWarp prst="textNoShape">
              <a:avLst/>
            </a:prstTxWarp>
            <a:spAutoFit/>
          </a:bodyPr>
          <a:lstStyle/>
          <a:p>
            <a:r>
              <a:rPr lang="fr-FR" sz="2400" dirty="0">
                <a:solidFill>
                  <a:srgbClr val="262673"/>
                </a:solidFill>
                <a:latin typeface="Century Gothic" charset="0"/>
              </a:rPr>
              <a:t>Existence d'une sténose aortique sénile dégénérative</a:t>
            </a:r>
            <a:r>
              <a:rPr lang="fr-FR" sz="2400" dirty="0" smtClean="0">
                <a:solidFill>
                  <a:srgbClr val="262673"/>
                </a:solidFill>
                <a:latin typeface="Century Gothic" charset="0"/>
              </a:rPr>
              <a:t> </a:t>
            </a:r>
          </a:p>
          <a:p>
            <a:endParaRPr lang="fr-FR" sz="2400" dirty="0" smtClean="0">
              <a:solidFill>
                <a:srgbClr val="262673"/>
              </a:solidFill>
              <a:latin typeface="Century Gothic" charset="0"/>
            </a:endParaRPr>
          </a:p>
          <a:p>
            <a:pPr>
              <a:buFontTx/>
              <a:buChar char="-"/>
            </a:pPr>
            <a:r>
              <a:rPr lang="fr-FR" sz="2400" dirty="0" smtClean="0">
                <a:solidFill>
                  <a:srgbClr val="262673"/>
                </a:solidFill>
                <a:latin typeface="Century Gothic" charset="0"/>
              </a:rPr>
              <a:t> avec </a:t>
            </a:r>
            <a:r>
              <a:rPr lang="fr-FR" sz="2400" dirty="0">
                <a:solidFill>
                  <a:srgbClr val="262673"/>
                </a:solidFill>
                <a:latin typeface="Century Gothic" charset="0"/>
              </a:rPr>
              <a:t>un </a:t>
            </a:r>
            <a:r>
              <a:rPr lang="fr-FR" sz="2400" dirty="0">
                <a:solidFill>
                  <a:srgbClr val="FF0000"/>
                </a:solidFill>
                <a:latin typeface="Century Gothic" charset="0"/>
              </a:rPr>
              <a:t>gradient moyen supérieur à 40 mm Hg </a:t>
            </a:r>
            <a:r>
              <a:rPr lang="fr-FR" sz="2400" dirty="0">
                <a:solidFill>
                  <a:srgbClr val="262673"/>
                </a:solidFill>
                <a:latin typeface="Century Gothic" charset="0"/>
              </a:rPr>
              <a:t>et/ou une vélocité</a:t>
            </a:r>
            <a:r>
              <a:rPr lang="fr-FR" sz="2400" dirty="0">
                <a:solidFill>
                  <a:srgbClr val="C3C2C5"/>
                </a:solidFill>
                <a:latin typeface="Century Gothic" charset="0"/>
              </a:rPr>
              <a:t> </a:t>
            </a:r>
            <a:r>
              <a:rPr lang="fr-FR" sz="2400" dirty="0">
                <a:solidFill>
                  <a:srgbClr val="FF0000"/>
                </a:solidFill>
                <a:latin typeface="Century Gothic" charset="0"/>
              </a:rPr>
              <a:t>supérieure</a:t>
            </a:r>
            <a:r>
              <a:rPr lang="fr-FR" sz="2400" dirty="0">
                <a:solidFill>
                  <a:srgbClr val="C3C2C5"/>
                </a:solidFill>
                <a:latin typeface="Century Gothic" charset="0"/>
              </a:rPr>
              <a:t> </a:t>
            </a:r>
            <a:r>
              <a:rPr lang="fr-FR" sz="2400" dirty="0">
                <a:solidFill>
                  <a:srgbClr val="FF0000"/>
                </a:solidFill>
                <a:latin typeface="Century Gothic" charset="0"/>
              </a:rPr>
              <a:t>à 4 m/sec</a:t>
            </a:r>
            <a:r>
              <a:rPr lang="fr-FR" sz="2400" dirty="0">
                <a:solidFill>
                  <a:srgbClr val="C3C2C5"/>
                </a:solidFill>
                <a:latin typeface="Century Gothic" charset="0"/>
              </a:rPr>
              <a:t> </a:t>
            </a:r>
            <a:r>
              <a:rPr lang="fr-FR" sz="2400" dirty="0">
                <a:solidFill>
                  <a:srgbClr val="262673"/>
                </a:solidFill>
                <a:latin typeface="Century Gothic" charset="0"/>
              </a:rPr>
              <a:t>ou une surface valvulaire initiale</a:t>
            </a:r>
            <a:r>
              <a:rPr lang="fr-FR" sz="2400" dirty="0">
                <a:solidFill>
                  <a:srgbClr val="C3C2C5"/>
                </a:solidFill>
                <a:latin typeface="Century Gothic" charset="0"/>
              </a:rPr>
              <a:t> </a:t>
            </a:r>
            <a:r>
              <a:rPr lang="fr-FR" sz="2400" dirty="0">
                <a:solidFill>
                  <a:srgbClr val="FF0000"/>
                </a:solidFill>
                <a:latin typeface="Century Gothic" charset="0"/>
              </a:rPr>
              <a:t>inférieure à 1 cm2 </a:t>
            </a:r>
            <a:r>
              <a:rPr lang="fr-FR" sz="2400" dirty="0">
                <a:solidFill>
                  <a:srgbClr val="262673"/>
                </a:solidFill>
                <a:latin typeface="Century Gothic" charset="0"/>
              </a:rPr>
              <a:t>(index &lt; 0,6 cm2</a:t>
            </a:r>
            <a:r>
              <a:rPr lang="fr-FR" sz="2400" dirty="0" smtClean="0">
                <a:solidFill>
                  <a:srgbClr val="262673"/>
                </a:solidFill>
                <a:latin typeface="Century Gothic" charset="0"/>
              </a:rPr>
              <a:t>)</a:t>
            </a:r>
          </a:p>
          <a:p>
            <a:r>
              <a:rPr lang="fr-FR" sz="2400" dirty="0" smtClean="0">
                <a:solidFill>
                  <a:srgbClr val="262673"/>
                </a:solidFill>
                <a:latin typeface="Century Gothic" charset="0"/>
              </a:rPr>
              <a:t> </a:t>
            </a:r>
            <a:r>
              <a:rPr lang="fr-FR" sz="2400" dirty="0">
                <a:solidFill>
                  <a:srgbClr val="C3C2C5"/>
                </a:solidFill>
                <a:latin typeface="Century Gothic" charset="0"/>
              </a:rPr>
              <a:t/>
            </a:r>
            <a:br>
              <a:rPr lang="fr-FR" sz="2400" dirty="0">
                <a:solidFill>
                  <a:srgbClr val="C3C2C5"/>
                </a:solidFill>
                <a:latin typeface="Century Gothic" charset="0"/>
              </a:rPr>
            </a:br>
            <a:r>
              <a:rPr lang="fr-FR" sz="2400" dirty="0">
                <a:solidFill>
                  <a:schemeClr val="tx2"/>
                </a:solidFill>
                <a:latin typeface="Century Gothic" charset="0"/>
              </a:rPr>
              <a:t>-</a:t>
            </a:r>
            <a:r>
              <a:rPr lang="fr-FR" sz="2400" dirty="0">
                <a:solidFill>
                  <a:srgbClr val="C3C2C5"/>
                </a:solidFill>
                <a:latin typeface="Century Gothic" charset="0"/>
              </a:rPr>
              <a:t> </a:t>
            </a:r>
            <a:r>
              <a:rPr lang="fr-FR" sz="2400" dirty="0">
                <a:solidFill>
                  <a:srgbClr val="FF0000"/>
                </a:solidFill>
                <a:latin typeface="Century Gothic" charset="0"/>
              </a:rPr>
              <a:t>symptômes liés au rétrécissement aortique</a:t>
            </a:r>
            <a:endParaRPr lang="fr-FR" sz="2400" dirty="0" smtClean="0">
              <a:solidFill>
                <a:srgbClr val="FF0000"/>
              </a:solidFill>
              <a:latin typeface="Century Gothic" charset="0"/>
            </a:endParaRPr>
          </a:p>
          <a:p>
            <a:r>
              <a:rPr lang="fr-FR" sz="2400" dirty="0" smtClean="0">
                <a:solidFill>
                  <a:srgbClr val="FF0000"/>
                </a:solidFill>
                <a:latin typeface="Century Gothic" charset="0"/>
              </a:rPr>
              <a:t>NYHA </a:t>
            </a:r>
            <a:r>
              <a:rPr lang="fr-FR" sz="2400" dirty="0">
                <a:solidFill>
                  <a:srgbClr val="FF0000"/>
                </a:solidFill>
                <a:latin typeface="Century Gothic" charset="0"/>
              </a:rPr>
              <a:t>≥ 2, </a:t>
            </a:r>
            <a:r>
              <a:rPr lang="fr-FR" sz="2400" dirty="0">
                <a:solidFill>
                  <a:srgbClr val="262673"/>
                </a:solidFill>
                <a:latin typeface="Century Gothic" charset="0"/>
              </a:rPr>
              <a:t>ou</a:t>
            </a:r>
            <a:r>
              <a:rPr lang="fr-FR" sz="2400" dirty="0">
                <a:solidFill>
                  <a:srgbClr val="FF0000"/>
                </a:solidFill>
                <a:latin typeface="Century Gothic" charset="0"/>
              </a:rPr>
              <a:t> classe 1 avec dysfonction ventriculaire (fraction d’éjection ventriculaire gauche (FEVG) &lt; 40 %)</a:t>
            </a:r>
            <a:r>
              <a:rPr lang="fr-FR" sz="2400" dirty="0" smtClean="0">
                <a:solidFill>
                  <a:srgbClr val="FF0000"/>
                </a:solidFill>
                <a:latin typeface="Century Gothic" charset="0"/>
              </a:rPr>
              <a:t> </a:t>
            </a:r>
          </a:p>
          <a:p>
            <a:r>
              <a:rPr lang="fr-FR" sz="2400" dirty="0" smtClean="0">
                <a:solidFill>
                  <a:srgbClr val="C3C2C5"/>
                </a:solidFill>
                <a:latin typeface="Century Gothic" charset="0"/>
              </a:rPr>
              <a:t/>
            </a:r>
            <a:br>
              <a:rPr lang="fr-FR" sz="2400" dirty="0" smtClean="0">
                <a:solidFill>
                  <a:srgbClr val="C3C2C5"/>
                </a:solidFill>
                <a:latin typeface="Century Gothic" charset="0"/>
              </a:rPr>
            </a:br>
            <a:r>
              <a:rPr lang="fr-FR" sz="2400" dirty="0">
                <a:solidFill>
                  <a:srgbClr val="1F497D"/>
                </a:solidFill>
                <a:latin typeface="Century Gothic" charset="0"/>
              </a:rPr>
              <a:t>-</a:t>
            </a:r>
            <a:r>
              <a:rPr lang="fr-FR" sz="2400" dirty="0">
                <a:solidFill>
                  <a:srgbClr val="FF0000"/>
                </a:solidFill>
                <a:latin typeface="Century Gothic" charset="0"/>
              </a:rPr>
              <a:t> </a:t>
            </a:r>
            <a:r>
              <a:rPr lang="fr-FR" sz="2400" dirty="0">
                <a:solidFill>
                  <a:srgbClr val="008000"/>
                </a:solidFill>
                <a:latin typeface="Century Gothic" charset="0"/>
              </a:rPr>
              <a:t>un </a:t>
            </a:r>
            <a:r>
              <a:rPr lang="fr-FR" sz="2400" dirty="0" err="1">
                <a:solidFill>
                  <a:srgbClr val="008000"/>
                </a:solidFill>
                <a:latin typeface="Century Gothic" charset="0"/>
              </a:rPr>
              <a:t>Logistic</a:t>
            </a:r>
            <a:r>
              <a:rPr lang="fr-FR" sz="2400" dirty="0">
                <a:solidFill>
                  <a:srgbClr val="008000"/>
                </a:solidFill>
                <a:latin typeface="Century Gothic" charset="0"/>
              </a:rPr>
              <a:t> </a:t>
            </a:r>
            <a:r>
              <a:rPr lang="fr-FR" sz="2400" dirty="0" err="1">
                <a:solidFill>
                  <a:srgbClr val="008000"/>
                </a:solidFill>
                <a:latin typeface="Century Gothic" charset="0"/>
              </a:rPr>
              <a:t>Euroscore</a:t>
            </a:r>
            <a:r>
              <a:rPr lang="fr-FR" sz="2400" dirty="0">
                <a:solidFill>
                  <a:srgbClr val="008000"/>
                </a:solidFill>
                <a:latin typeface="Century Gothic" charset="0"/>
              </a:rPr>
              <a:t> ≥ à 20 % et/ou un STS </a:t>
            </a:r>
            <a:r>
              <a:rPr lang="fr-FR" sz="2400" dirty="0" err="1">
                <a:solidFill>
                  <a:srgbClr val="008000"/>
                </a:solidFill>
                <a:latin typeface="Century Gothic" charset="0"/>
              </a:rPr>
              <a:t>Risk</a:t>
            </a:r>
            <a:r>
              <a:rPr lang="fr-FR" sz="2400" dirty="0">
                <a:solidFill>
                  <a:srgbClr val="008000"/>
                </a:solidFill>
                <a:latin typeface="Century Gothic" charset="0"/>
              </a:rPr>
              <a:t> </a:t>
            </a:r>
            <a:r>
              <a:rPr lang="fr-FR" sz="2400" dirty="0" err="1">
                <a:solidFill>
                  <a:srgbClr val="008000"/>
                </a:solidFill>
                <a:latin typeface="Century Gothic" charset="0"/>
              </a:rPr>
              <a:t>Calculator</a:t>
            </a:r>
            <a:r>
              <a:rPr lang="fr-FR" sz="2400" dirty="0">
                <a:solidFill>
                  <a:srgbClr val="008000"/>
                </a:solidFill>
                <a:latin typeface="Century Gothic" charset="0"/>
              </a:rPr>
              <a:t> supérieur ou égal à 10</a:t>
            </a:r>
            <a:r>
              <a:rPr lang="fr-FR" sz="2400" dirty="0" smtClean="0">
                <a:solidFill>
                  <a:srgbClr val="008000"/>
                </a:solidFill>
                <a:latin typeface="Century Gothic" charset="0"/>
              </a:rPr>
              <a:t> </a:t>
            </a:r>
            <a:r>
              <a:rPr lang="fr-FR" sz="2400" dirty="0" smtClean="0">
                <a:solidFill>
                  <a:srgbClr val="C3C2C5"/>
                </a:solidFill>
                <a:latin typeface="Century Gothic" charset="0"/>
              </a:rPr>
              <a:t/>
            </a:r>
            <a:br>
              <a:rPr lang="fr-FR" sz="2400" dirty="0" smtClean="0">
                <a:solidFill>
                  <a:srgbClr val="C3C2C5"/>
                </a:solidFill>
                <a:latin typeface="Century Gothic" charset="0"/>
              </a:rPr>
            </a:br>
            <a:r>
              <a:rPr lang="fr-FR" sz="2400" dirty="0">
                <a:solidFill>
                  <a:srgbClr val="008000"/>
                </a:solidFill>
                <a:latin typeface="Century Gothic" charset="0"/>
              </a:rPr>
              <a:t>Dans le cas où ces valeurs sont inférieures, </a:t>
            </a:r>
            <a:r>
              <a:rPr lang="fr-FR" sz="2400" dirty="0">
                <a:solidFill>
                  <a:srgbClr val="FF0000"/>
                </a:solidFill>
                <a:latin typeface="Century Gothic" charset="0"/>
              </a:rPr>
              <a:t>la confirmation des </a:t>
            </a:r>
            <a:r>
              <a:rPr lang="fr-FR" sz="2400" dirty="0" err="1">
                <a:solidFill>
                  <a:srgbClr val="FF0000"/>
                </a:solidFill>
                <a:latin typeface="Century Gothic" charset="0"/>
              </a:rPr>
              <a:t>comorbidités</a:t>
            </a:r>
            <a:r>
              <a:rPr lang="fr-FR" sz="2400" dirty="0">
                <a:solidFill>
                  <a:srgbClr val="FF0000"/>
                </a:solidFill>
                <a:latin typeface="Century Gothic" charset="0"/>
              </a:rPr>
              <a:t> non prises en compte par ces indices devra être produite collégialement par l’équipe.</a:t>
            </a:r>
          </a:p>
        </p:txBody>
      </p:sp>
      <p:sp>
        <p:nvSpPr>
          <p:cNvPr id="52228" name="ZoneTexte 3"/>
          <p:cNvSpPr txBox="1">
            <a:spLocks noChangeArrowheads="1"/>
          </p:cNvSpPr>
          <p:nvPr/>
        </p:nvSpPr>
        <p:spPr bwMode="auto">
          <a:xfrm>
            <a:off x="6815138" y="793750"/>
            <a:ext cx="184150" cy="369888"/>
          </a:xfrm>
          <a:prstGeom prst="rect">
            <a:avLst/>
          </a:prstGeom>
          <a:noFill/>
          <a:ln w="9525">
            <a:noFill/>
            <a:miter lim="800000"/>
            <a:headEnd/>
            <a:tailEnd/>
          </a:ln>
        </p:spPr>
        <p:txBody>
          <a:bodyPr wrap="none">
            <a:prstTxWarp prst="textNoShape">
              <a:avLst/>
            </a:prstTxWarp>
            <a:spAutoFit/>
          </a:bodyPr>
          <a:lstStyle/>
          <a:p>
            <a:endParaRPr lang="fr-FR">
              <a:latin typeface="Calibri"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err="1" smtClean="0">
                <a:solidFill>
                  <a:srgbClr val="4F81BD"/>
                </a:solidFill>
              </a:rPr>
              <a:t>Symptômes</a:t>
            </a:r>
            <a:endParaRPr lang="en-US" dirty="0">
              <a:solidFill>
                <a:srgbClr val="4F81BD"/>
              </a:solidFill>
            </a:endParaRPr>
          </a:p>
        </p:txBody>
      </p:sp>
      <p:sp>
        <p:nvSpPr>
          <p:cNvPr id="4099" name="Rectangle 3"/>
          <p:cNvSpPr>
            <a:spLocks noGrp="1" noChangeArrowheads="1"/>
          </p:cNvSpPr>
          <p:nvPr>
            <p:ph type="body" idx="1"/>
          </p:nvPr>
        </p:nvSpPr>
        <p:spPr/>
        <p:txBody>
          <a:bodyPr/>
          <a:lstStyle/>
          <a:p>
            <a:pPr eaLnBrk="1" hangingPunct="1"/>
            <a:r>
              <a:rPr lang="en-US" dirty="0" err="1" smtClean="0"/>
              <a:t>Classiques</a:t>
            </a:r>
            <a:r>
              <a:rPr lang="en-US" dirty="0" smtClean="0"/>
              <a:t> : </a:t>
            </a:r>
            <a:endParaRPr lang="en-US" dirty="0"/>
          </a:p>
          <a:p>
            <a:pPr lvl="1" eaLnBrk="1" hangingPunct="1"/>
            <a:r>
              <a:rPr lang="en-US" dirty="0" err="1" smtClean="0">
                <a:solidFill>
                  <a:srgbClr val="4F81BD"/>
                </a:solidFill>
              </a:rPr>
              <a:t>Dyspnée</a:t>
            </a:r>
            <a:r>
              <a:rPr lang="en-US" dirty="0" smtClean="0">
                <a:solidFill>
                  <a:srgbClr val="4F81BD"/>
                </a:solidFill>
              </a:rPr>
              <a:t> </a:t>
            </a:r>
          </a:p>
          <a:p>
            <a:pPr lvl="1" eaLnBrk="1" hangingPunct="1"/>
            <a:r>
              <a:rPr lang="en-US" dirty="0" err="1" smtClean="0">
                <a:solidFill>
                  <a:srgbClr val="4F81BD"/>
                </a:solidFill>
              </a:rPr>
              <a:t>Angor</a:t>
            </a:r>
            <a:endParaRPr lang="en-US" dirty="0">
              <a:solidFill>
                <a:srgbClr val="4F81BD"/>
              </a:solidFill>
            </a:endParaRPr>
          </a:p>
          <a:p>
            <a:pPr lvl="1" eaLnBrk="1" hangingPunct="1"/>
            <a:r>
              <a:rPr lang="en-US" dirty="0" smtClean="0">
                <a:solidFill>
                  <a:srgbClr val="4F81BD"/>
                </a:solidFill>
              </a:rPr>
              <a:t>Syncope ++</a:t>
            </a:r>
          </a:p>
          <a:p>
            <a:pPr lvl="1" eaLnBrk="1" hangingPunct="1"/>
            <a:endParaRPr lang="en-US" dirty="0">
              <a:solidFill>
                <a:srgbClr val="4F81BD"/>
              </a:solidFill>
            </a:endParaRPr>
          </a:p>
          <a:p>
            <a:pPr eaLnBrk="1" hangingPunct="1"/>
            <a:r>
              <a:rPr lang="en-US" dirty="0" err="1" smtClean="0"/>
              <a:t>Moins</a:t>
            </a:r>
            <a:r>
              <a:rPr lang="en-US" dirty="0" smtClean="0"/>
              <a:t> </a:t>
            </a:r>
            <a:r>
              <a:rPr lang="en-US" dirty="0" err="1" smtClean="0"/>
              <a:t>classiques</a:t>
            </a:r>
            <a:r>
              <a:rPr lang="en-US" dirty="0" smtClean="0"/>
              <a:t> :</a:t>
            </a:r>
          </a:p>
          <a:p>
            <a:pPr lvl="1" eaLnBrk="1" hangingPunct="1"/>
            <a:r>
              <a:rPr lang="en-US" dirty="0" smtClean="0"/>
              <a:t>Diminution des </a:t>
            </a:r>
            <a:r>
              <a:rPr lang="en-US" dirty="0" err="1" smtClean="0"/>
              <a:t>capacités</a:t>
            </a:r>
            <a:r>
              <a:rPr lang="en-US" dirty="0" smtClean="0"/>
              <a:t> </a:t>
            </a:r>
            <a:r>
              <a:rPr lang="en-US" dirty="0" err="1" smtClean="0"/>
              <a:t>fonctionnelles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19400" y="346980"/>
            <a:ext cx="4572000" cy="1295400"/>
          </a:xfrm>
        </p:spPr>
        <p:txBody>
          <a:bodyPr rtlCol="0">
            <a:noAutofit/>
            <a:scene3d>
              <a:camera prst="orthographicFront"/>
              <a:lightRig rig="soft" dir="t">
                <a:rot lat="0" lon="0" rev="16800000"/>
              </a:lightRig>
            </a:scene3d>
            <a:sp3d prstMaterial="softEdge">
              <a:bevelT w="38100" h="38100"/>
            </a:sp3d>
          </a:bodyPr>
          <a:lstStyle/>
          <a:p>
            <a:pPr algn="just" eaLnBrk="1" fontAlgn="auto" hangingPunct="1">
              <a:spcAft>
                <a:spcPts val="0"/>
              </a:spcAft>
              <a:defRPr/>
            </a:pPr>
            <a:r>
              <a:rPr lang="fr-FR" dirty="0" smtClean="0">
                <a:solidFill>
                  <a:srgbClr val="10253F"/>
                </a:solidFill>
                <a:latin typeface="Century Gothic"/>
                <a:ea typeface="+mj-ea"/>
                <a:cs typeface="+mj-cs"/>
              </a:rPr>
              <a:t/>
            </a:r>
            <a:br>
              <a:rPr lang="fr-FR" dirty="0" smtClean="0">
                <a:solidFill>
                  <a:srgbClr val="10253F"/>
                </a:solidFill>
                <a:latin typeface="Century Gothic"/>
                <a:ea typeface="+mj-ea"/>
                <a:cs typeface="+mj-cs"/>
              </a:rPr>
            </a:br>
            <a:r>
              <a:rPr lang="fr-FR" dirty="0" smtClean="0">
                <a:solidFill>
                  <a:srgbClr val="10253F"/>
                </a:solidFill>
                <a:latin typeface="Century Gothic"/>
                <a:ea typeface="+mj-ea"/>
                <a:cs typeface="+mj-cs"/>
              </a:rPr>
              <a:t>Indications</a:t>
            </a:r>
            <a:br>
              <a:rPr lang="fr-FR" dirty="0" smtClean="0">
                <a:solidFill>
                  <a:srgbClr val="10253F"/>
                </a:solidFill>
                <a:latin typeface="Century Gothic"/>
                <a:ea typeface="+mj-ea"/>
                <a:cs typeface="+mj-cs"/>
              </a:rPr>
            </a:br>
            <a:endParaRPr lang="fr-FR" dirty="0">
              <a:solidFill>
                <a:srgbClr val="10253F"/>
              </a:solidFill>
              <a:latin typeface="Century Gothic"/>
              <a:ea typeface="+mj-ea"/>
              <a:cs typeface="+mj-cs"/>
            </a:endParaRPr>
          </a:p>
        </p:txBody>
      </p:sp>
      <p:sp>
        <p:nvSpPr>
          <p:cNvPr id="53251" name="ZoneTexte 4"/>
          <p:cNvSpPr txBox="1">
            <a:spLocks noChangeArrowheads="1"/>
          </p:cNvSpPr>
          <p:nvPr/>
        </p:nvSpPr>
        <p:spPr bwMode="auto">
          <a:xfrm>
            <a:off x="0" y="1524000"/>
            <a:ext cx="9144000" cy="4154488"/>
          </a:xfrm>
          <a:prstGeom prst="rect">
            <a:avLst/>
          </a:prstGeom>
          <a:noFill/>
          <a:ln w="9525">
            <a:noFill/>
            <a:miter lim="800000"/>
            <a:headEnd/>
            <a:tailEnd/>
          </a:ln>
        </p:spPr>
        <p:txBody>
          <a:bodyPr>
            <a:prstTxWarp prst="textNoShape">
              <a:avLst/>
            </a:prstTxWarp>
            <a:spAutoFit/>
          </a:bodyPr>
          <a:lstStyle/>
          <a:p>
            <a:r>
              <a:rPr lang="fr-FR" sz="2400">
                <a:solidFill>
                  <a:srgbClr val="262673"/>
                </a:solidFill>
                <a:latin typeface="Century Gothic" charset="0"/>
              </a:rPr>
              <a:t>En l’état actuel du développement de la technologie, l’implantation d’une valve par voie transfémorale ou transapicale est indiquée chez les patients </a:t>
            </a:r>
            <a:r>
              <a:rPr lang="fr-FR" sz="2400">
                <a:solidFill>
                  <a:srgbClr val="FF0000"/>
                </a:solidFill>
                <a:latin typeface="Century Gothic" charset="0"/>
              </a:rPr>
              <a:t>symptomatiques avec sténose aortique sévère calcifiée, sélectionnés suite à une décision collégiale faisant intervenir </a:t>
            </a:r>
            <a:r>
              <a:rPr lang="fr-FR" sz="2400" i="1">
                <a:solidFill>
                  <a:srgbClr val="FF0000"/>
                </a:solidFill>
                <a:latin typeface="Century Gothic" charset="0"/>
              </a:rPr>
              <a:t>4 médecins </a:t>
            </a:r>
            <a:r>
              <a:rPr lang="fr-FR" sz="2400">
                <a:solidFill>
                  <a:srgbClr val="FF0000"/>
                </a:solidFill>
                <a:latin typeface="Century Gothic" charset="0"/>
              </a:rPr>
              <a:t>(cardiologue non interventionnel, cardiologue interventionnel, chirurgien cardiaque,  et anesthésiste).</a:t>
            </a:r>
          </a:p>
          <a:p>
            <a:endParaRPr lang="fr-FR" sz="2400">
              <a:solidFill>
                <a:srgbClr val="C3C2C5"/>
              </a:solidFill>
              <a:latin typeface="Century Gothic" charset="0"/>
            </a:endParaRPr>
          </a:p>
          <a:p>
            <a:r>
              <a:rPr lang="fr-FR" sz="2400">
                <a:solidFill>
                  <a:srgbClr val="C3C2C5"/>
                </a:solidFill>
                <a:latin typeface="Century Gothic" charset="0"/>
              </a:rPr>
              <a:t> </a:t>
            </a:r>
            <a:r>
              <a:rPr lang="fr-FR" sz="2400">
                <a:solidFill>
                  <a:srgbClr val="262673"/>
                </a:solidFill>
                <a:latin typeface="Century Gothic" charset="0"/>
              </a:rPr>
              <a:t>Deux sous-populations sont distinguées :</a:t>
            </a:r>
            <a:br>
              <a:rPr lang="fr-FR" sz="2400">
                <a:solidFill>
                  <a:srgbClr val="262673"/>
                </a:solidFill>
                <a:latin typeface="Century Gothic" charset="0"/>
              </a:rPr>
            </a:br>
            <a:r>
              <a:rPr lang="fr-FR" sz="2400">
                <a:solidFill>
                  <a:srgbClr val="262673"/>
                </a:solidFill>
                <a:latin typeface="Century Gothic" charset="0"/>
              </a:rPr>
              <a:t>- les patients contre-indiqués à la chirurgie conventionnelle ;</a:t>
            </a:r>
            <a:br>
              <a:rPr lang="fr-FR" sz="2400">
                <a:solidFill>
                  <a:srgbClr val="262673"/>
                </a:solidFill>
                <a:latin typeface="Century Gothic" charset="0"/>
              </a:rPr>
            </a:br>
            <a:r>
              <a:rPr lang="fr-FR" sz="2400">
                <a:solidFill>
                  <a:srgbClr val="262673"/>
                </a:solidFill>
                <a:latin typeface="Century Gothic" charset="0"/>
              </a:rPr>
              <a:t>- les patients à haut risque chirurgical </a:t>
            </a:r>
            <a:endParaRPr lang="fr-FR" sz="2400">
              <a:solidFill>
                <a:srgbClr val="262673"/>
              </a:solidFill>
              <a:latin typeface="Book Antiqua"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814006"/>
          </a:xfrm>
        </p:spPr>
        <p:txBody>
          <a:bodyPr/>
          <a:lstStyle/>
          <a:p>
            <a:r>
              <a:rPr lang="fr-FR" dirty="0" err="1" smtClean="0"/>
              <a:t>Euroscore</a:t>
            </a:r>
            <a:endParaRPr lang="fr-FR" dirty="0"/>
          </a:p>
        </p:txBody>
      </p:sp>
      <p:pic>
        <p:nvPicPr>
          <p:cNvPr id="3" name="Image 2" descr="en_a17tab01.gi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42667" y="814006"/>
            <a:ext cx="7439148" cy="5877123"/>
          </a:xfrm>
          <a:prstGeom prst="rect">
            <a:avLst/>
          </a:prstGeom>
        </p:spPr>
      </p:pic>
    </p:spTree>
    <p:extLst>
      <p:ext uri="{BB962C8B-B14F-4D97-AF65-F5344CB8AC3E}">
        <p14:creationId xmlns:p14="http://schemas.microsoft.com/office/powerpoint/2010/main" xmlns="" val="507430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1"/>
          <p:cNvSpPr>
            <a:spLocks/>
          </p:cNvSpPr>
          <p:nvPr/>
        </p:nvSpPr>
        <p:spPr bwMode="auto">
          <a:xfrm>
            <a:off x="874713" y="238125"/>
            <a:ext cx="7358062" cy="750888"/>
          </a:xfrm>
          <a:prstGeom prst="rect">
            <a:avLst/>
          </a:prstGeom>
          <a:noFill/>
          <a:ln w="12700">
            <a:noFill/>
            <a:miter lim="800000"/>
            <a:headEnd/>
            <a:tailEnd/>
          </a:ln>
        </p:spPr>
        <p:txBody>
          <a:bodyPr lIns="0" tIns="0" rIns="0" bIns="0" anchor="ctr">
            <a:prstTxWarp prst="textNoShape">
              <a:avLst/>
            </a:prstTxWarp>
          </a:bodyPr>
          <a:lstStyle/>
          <a:p>
            <a:pPr algn="ctr"/>
            <a:r>
              <a:rPr lang="en-US" sz="2900">
                <a:ea typeface="Gill Sans" charset="0"/>
                <a:cs typeface="Gill Sans" charset="0"/>
              </a:rPr>
              <a:t>INDICATIONS</a:t>
            </a:r>
            <a:br>
              <a:rPr lang="en-US" sz="2900">
                <a:ea typeface="Gill Sans" charset="0"/>
                <a:cs typeface="Gill Sans" charset="0"/>
              </a:rPr>
            </a:br>
            <a:endParaRPr lang="en-US" sz="2900">
              <a:ea typeface="Gill Sans" charset="0"/>
              <a:cs typeface="Gill Sans" charset="0"/>
            </a:endParaRPr>
          </a:p>
        </p:txBody>
      </p:sp>
      <p:sp>
        <p:nvSpPr>
          <p:cNvPr id="59394" name="Rectangle 2"/>
          <p:cNvSpPr>
            <a:spLocks/>
          </p:cNvSpPr>
          <p:nvPr/>
        </p:nvSpPr>
        <p:spPr bwMode="auto">
          <a:xfrm>
            <a:off x="3006725" y="984250"/>
            <a:ext cx="3554413" cy="1079500"/>
          </a:xfrm>
          <a:prstGeom prst="rect">
            <a:avLst/>
          </a:prstGeom>
          <a:noFill/>
          <a:ln w="6350">
            <a:noFill/>
            <a:miter lim="800000"/>
            <a:headEnd type="none" w="med" len="med"/>
            <a:tailEnd type="none" w="med" len="med"/>
          </a:ln>
        </p:spPr>
        <p:txBody>
          <a:bodyPr lIns="26788" tIns="26788" rIns="26788" bIns="26788">
            <a:prstTxWarp prst="textNoShape">
              <a:avLst/>
            </a:prstTxWarp>
          </a:bodyPr>
          <a:lstStyle/>
          <a:p>
            <a:pPr marL="212725" indent="-212725">
              <a:spcBef>
                <a:spcPts val="225"/>
              </a:spcBef>
              <a:buClr>
                <a:srgbClr val="F8F8F8"/>
              </a:buClr>
              <a:buSzPct val="100000"/>
              <a:buFont typeface="Gill Sans" charset="0"/>
              <a:buChar char="•"/>
            </a:pPr>
            <a:r>
              <a:rPr lang="en-US" sz="1700">
                <a:solidFill>
                  <a:srgbClr val="10253F"/>
                </a:solidFill>
                <a:ea typeface="Gill Sans" charset="0"/>
              </a:rPr>
              <a:t>Native Aortic Valve Disease</a:t>
            </a:r>
          </a:p>
          <a:p>
            <a:pPr marL="212725" indent="-212725">
              <a:spcBef>
                <a:spcPts val="225"/>
              </a:spcBef>
              <a:buClr>
                <a:srgbClr val="F8F8F8"/>
              </a:buClr>
              <a:buSzPct val="100000"/>
              <a:buFont typeface="Gill Sans" charset="0"/>
              <a:buChar char="•"/>
            </a:pPr>
            <a:r>
              <a:rPr lang="en-US" sz="1700">
                <a:solidFill>
                  <a:srgbClr val="10253F"/>
                </a:solidFill>
                <a:ea typeface="Lucida Grande" charset="0"/>
              </a:rPr>
              <a:t>Severe AS: AVAI ≤0.6 cm</a:t>
            </a:r>
            <a:r>
              <a:rPr lang="en-US" sz="1700" baseline="31000">
                <a:solidFill>
                  <a:srgbClr val="10253F"/>
                </a:solidFill>
                <a:ea typeface="Gill Sans" charset="0"/>
              </a:rPr>
              <a:t>2</a:t>
            </a:r>
            <a:r>
              <a:rPr lang="en-US" sz="1700">
                <a:solidFill>
                  <a:srgbClr val="10253F"/>
                </a:solidFill>
                <a:ea typeface="Gill Sans" charset="0"/>
              </a:rPr>
              <a:t>/m</a:t>
            </a:r>
            <a:r>
              <a:rPr lang="en-US" sz="1700" baseline="31000">
                <a:solidFill>
                  <a:srgbClr val="10253F"/>
                </a:solidFill>
                <a:ea typeface="Gill Sans" charset="0"/>
              </a:rPr>
              <a:t>2</a:t>
            </a:r>
            <a:endParaRPr lang="en-US" sz="1700">
              <a:solidFill>
                <a:srgbClr val="10253F"/>
              </a:solidFill>
              <a:ea typeface="Gill Sans" charset="0"/>
            </a:endParaRPr>
          </a:p>
          <a:p>
            <a:pPr marL="212725" indent="-212725">
              <a:spcBef>
                <a:spcPts val="225"/>
              </a:spcBef>
              <a:buClr>
                <a:srgbClr val="F8F8F8"/>
              </a:buClr>
              <a:buSzPct val="100000"/>
              <a:buFont typeface="Gill Sans" charset="0"/>
              <a:buChar char="•"/>
            </a:pPr>
            <a:r>
              <a:rPr lang="en-US" sz="1700">
                <a:solidFill>
                  <a:srgbClr val="10253F"/>
                </a:solidFill>
                <a:ea typeface="Lucida Grande" charset="0"/>
              </a:rPr>
              <a:t>27mm ≥AV annulus ≥20mm</a:t>
            </a:r>
            <a:endParaRPr lang="en-US" sz="1700">
              <a:solidFill>
                <a:srgbClr val="10253F"/>
              </a:solidFill>
              <a:ea typeface="Gill Sans" charset="0"/>
            </a:endParaRPr>
          </a:p>
        </p:txBody>
      </p:sp>
      <p:sp>
        <p:nvSpPr>
          <p:cNvPr id="59395" name="Line 3"/>
          <p:cNvSpPr>
            <a:spLocks noChangeShapeType="1"/>
          </p:cNvSpPr>
          <p:nvPr/>
        </p:nvSpPr>
        <p:spPr bwMode="auto">
          <a:xfrm>
            <a:off x="2320925" y="2133599"/>
            <a:ext cx="4983571" cy="0"/>
          </a:xfrm>
          <a:prstGeom prst="line">
            <a:avLst/>
          </a:prstGeom>
          <a:noFill/>
          <a:ln w="31750">
            <a:solidFill>
              <a:srgbClr val="FF0003"/>
            </a:solidFill>
            <a:prstDash val="solid"/>
            <a:round/>
            <a:headEnd type="none" w="med" len="med"/>
            <a:tailEnd type="none" w="med" len="med"/>
          </a:ln>
          <a:effectLst>
            <a:outerShdw blurRad="63500" dist="35920" dir="2700000" algn="ctr" rotWithShape="0">
              <a:srgbClr val="F8F8F8">
                <a:alpha val="74998"/>
              </a:srgbClr>
            </a:outerShdw>
          </a:effectLst>
        </p:spPr>
        <p:txBody>
          <a:bodyPr lIns="64291" tIns="32146" rIns="64291" bIns="32146">
            <a:prstTxWarp prst="textNoShape">
              <a:avLst/>
            </a:prstTxWarp>
          </a:bodyPr>
          <a:lstStyle/>
          <a:p>
            <a:pPr fontAlgn="auto">
              <a:spcBef>
                <a:spcPts val="0"/>
              </a:spcBef>
              <a:spcAft>
                <a:spcPts val="0"/>
              </a:spcAft>
              <a:defRPr/>
            </a:pPr>
            <a:endParaRPr lang="fr-FR">
              <a:latin typeface="Arial"/>
              <a:ea typeface="+mn-ea"/>
              <a:cs typeface="Arial"/>
            </a:endParaRPr>
          </a:p>
        </p:txBody>
      </p:sp>
      <p:sp>
        <p:nvSpPr>
          <p:cNvPr id="59396" name="Line 4"/>
          <p:cNvSpPr>
            <a:spLocks noChangeShapeType="1"/>
          </p:cNvSpPr>
          <p:nvPr/>
        </p:nvSpPr>
        <p:spPr bwMode="auto">
          <a:xfrm>
            <a:off x="2330450" y="2152650"/>
            <a:ext cx="0" cy="306388"/>
          </a:xfrm>
          <a:prstGeom prst="line">
            <a:avLst/>
          </a:prstGeom>
          <a:noFill/>
          <a:ln w="31750">
            <a:solidFill>
              <a:srgbClr val="FF0003"/>
            </a:solidFill>
            <a:prstDash val="solid"/>
            <a:round/>
            <a:headEnd type="none" w="med" len="med"/>
            <a:tailEnd type="none" w="med" len="med"/>
          </a:ln>
          <a:effectLst>
            <a:outerShdw blurRad="63500" dist="35920" dir="2700000" algn="ctr" rotWithShape="0">
              <a:srgbClr val="F8F8F8">
                <a:alpha val="74998"/>
              </a:srgbClr>
            </a:outerShdw>
          </a:effectLst>
        </p:spPr>
        <p:txBody>
          <a:bodyPr lIns="64291" tIns="32146" rIns="64291" bIns="32146">
            <a:prstTxWarp prst="textNoShape">
              <a:avLst/>
            </a:prstTxWarp>
          </a:bodyPr>
          <a:lstStyle/>
          <a:p>
            <a:pPr fontAlgn="auto">
              <a:spcBef>
                <a:spcPts val="0"/>
              </a:spcBef>
              <a:spcAft>
                <a:spcPts val="0"/>
              </a:spcAft>
              <a:defRPr/>
            </a:pPr>
            <a:endParaRPr lang="fr-FR">
              <a:latin typeface="Arial"/>
              <a:ea typeface="+mn-ea"/>
              <a:cs typeface="Arial"/>
            </a:endParaRPr>
          </a:p>
        </p:txBody>
      </p:sp>
      <p:sp>
        <p:nvSpPr>
          <p:cNvPr id="59397" name="Line 5"/>
          <p:cNvSpPr>
            <a:spLocks noChangeShapeType="1"/>
          </p:cNvSpPr>
          <p:nvPr/>
        </p:nvSpPr>
        <p:spPr bwMode="auto">
          <a:xfrm>
            <a:off x="4771939" y="2152650"/>
            <a:ext cx="0" cy="306388"/>
          </a:xfrm>
          <a:prstGeom prst="line">
            <a:avLst/>
          </a:prstGeom>
          <a:noFill/>
          <a:ln w="31750">
            <a:solidFill>
              <a:srgbClr val="FF0003"/>
            </a:solidFill>
            <a:prstDash val="solid"/>
            <a:round/>
            <a:headEnd type="none" w="med" len="med"/>
            <a:tailEnd type="none" w="med" len="med"/>
          </a:ln>
          <a:effectLst>
            <a:outerShdw blurRad="63500" dist="35920" dir="2700000" algn="ctr" rotWithShape="0">
              <a:srgbClr val="F8F8F8">
                <a:alpha val="74998"/>
              </a:srgbClr>
            </a:outerShdw>
          </a:effectLst>
        </p:spPr>
        <p:txBody>
          <a:bodyPr lIns="64291" tIns="32146" rIns="64291" bIns="32146">
            <a:prstTxWarp prst="textNoShape">
              <a:avLst/>
            </a:prstTxWarp>
          </a:bodyPr>
          <a:lstStyle/>
          <a:p>
            <a:pPr fontAlgn="auto">
              <a:spcBef>
                <a:spcPts val="0"/>
              </a:spcBef>
              <a:spcAft>
                <a:spcPts val="0"/>
              </a:spcAft>
              <a:defRPr/>
            </a:pPr>
            <a:endParaRPr lang="fr-FR">
              <a:latin typeface="Arial"/>
              <a:ea typeface="+mn-ea"/>
              <a:cs typeface="Arial"/>
            </a:endParaRPr>
          </a:p>
        </p:txBody>
      </p:sp>
      <p:sp>
        <p:nvSpPr>
          <p:cNvPr id="59398" name="Line 6"/>
          <p:cNvSpPr>
            <a:spLocks noChangeShapeType="1"/>
          </p:cNvSpPr>
          <p:nvPr/>
        </p:nvSpPr>
        <p:spPr bwMode="auto">
          <a:xfrm>
            <a:off x="7291128" y="2125914"/>
            <a:ext cx="0" cy="306388"/>
          </a:xfrm>
          <a:prstGeom prst="line">
            <a:avLst/>
          </a:prstGeom>
          <a:noFill/>
          <a:ln w="31750">
            <a:solidFill>
              <a:srgbClr val="FF0003"/>
            </a:solidFill>
            <a:prstDash val="solid"/>
            <a:round/>
            <a:headEnd type="none" w="med" len="med"/>
            <a:tailEnd type="none" w="med" len="med"/>
          </a:ln>
          <a:effectLst>
            <a:outerShdw blurRad="63500" dist="35920" dir="2700000" algn="ctr" rotWithShape="0">
              <a:srgbClr val="F8F8F8">
                <a:alpha val="74998"/>
              </a:srgbClr>
            </a:outerShdw>
          </a:effectLst>
        </p:spPr>
        <p:txBody>
          <a:bodyPr lIns="64291" tIns="32146" rIns="64291" bIns="32146">
            <a:prstTxWarp prst="textNoShape">
              <a:avLst/>
            </a:prstTxWarp>
          </a:bodyPr>
          <a:lstStyle/>
          <a:p>
            <a:pPr fontAlgn="auto">
              <a:spcBef>
                <a:spcPts val="0"/>
              </a:spcBef>
              <a:spcAft>
                <a:spcPts val="0"/>
              </a:spcAft>
              <a:defRPr/>
            </a:pPr>
            <a:endParaRPr lang="fr-FR">
              <a:latin typeface="Arial"/>
              <a:ea typeface="+mn-ea"/>
              <a:cs typeface="Arial"/>
            </a:endParaRPr>
          </a:p>
        </p:txBody>
      </p:sp>
      <p:sp>
        <p:nvSpPr>
          <p:cNvPr id="59399" name="Rectangle 7"/>
          <p:cNvSpPr>
            <a:spLocks/>
          </p:cNvSpPr>
          <p:nvPr/>
        </p:nvSpPr>
        <p:spPr bwMode="auto">
          <a:xfrm>
            <a:off x="1430338" y="2455863"/>
            <a:ext cx="1798637" cy="320675"/>
          </a:xfrm>
          <a:prstGeom prst="rect">
            <a:avLst/>
          </a:prstGeom>
          <a:noFill/>
          <a:ln w="9525">
            <a:solidFill>
              <a:schemeClr val="tx1"/>
            </a:solidFill>
            <a:prstDash val="solid"/>
            <a:miter lim="800000"/>
            <a:headEnd type="none" w="med" len="med"/>
            <a:tailEnd type="none" w="med" len="med"/>
          </a:ln>
        </p:spPr>
        <p:txBody>
          <a:bodyPr wrap="none" lIns="26788" tIns="26788" rIns="26788" bIns="26788">
            <a:prstTxWarp prst="textNoShape">
              <a:avLst/>
            </a:prstTxWarp>
          </a:bodyPr>
          <a:lstStyle/>
          <a:p>
            <a:pPr marL="212725" indent="-212725" algn="ctr"/>
            <a:r>
              <a:rPr lang="en-US" sz="1700" dirty="0">
                <a:effectLst>
                  <a:outerShdw blurRad="38100" dist="38100" dir="2700000" algn="tl">
                    <a:srgbClr val="DDDDDD"/>
                  </a:outerShdw>
                </a:effectLst>
                <a:ea typeface="Lucida Grande" charset="0"/>
                <a:cs typeface="Lucida Grande" charset="0"/>
              </a:rPr>
              <a:t>  Age ≥</a:t>
            </a:r>
            <a:r>
              <a:rPr lang="en-US" sz="1700" dirty="0" smtClean="0">
                <a:effectLst>
                  <a:outerShdw blurRad="38100" dist="38100" dir="2700000" algn="tl">
                    <a:srgbClr val="DDDDDD"/>
                  </a:outerShdw>
                </a:effectLst>
                <a:ea typeface="Lucida Grande" charset="0"/>
                <a:cs typeface="Lucida Grande" charset="0"/>
              </a:rPr>
              <a:t> </a:t>
            </a:r>
            <a:r>
              <a:rPr lang="en-US" sz="1700" dirty="0" smtClean="0">
                <a:effectLst>
                  <a:outerShdw blurRad="38100" dist="38100" dir="2700000" algn="tl">
                    <a:srgbClr val="DDDDDD"/>
                  </a:outerShdw>
                </a:effectLst>
                <a:ea typeface="Gill Sans" charset="0"/>
                <a:cs typeface="Gill Sans" charset="0"/>
              </a:rPr>
              <a:t>80y</a:t>
            </a:r>
          </a:p>
          <a:p>
            <a:pPr marL="212725" indent="-212725" algn="ctr"/>
            <a:r>
              <a:rPr lang="en-US" sz="1000" dirty="0">
                <a:effectLst>
                  <a:outerShdw blurRad="38100" dist="38100" dir="2700000" algn="tl">
                    <a:srgbClr val="DDDDDD"/>
                  </a:outerShdw>
                </a:effectLst>
                <a:ea typeface="Arial" charset="0"/>
                <a:cs typeface="Arial" charset="0"/>
                <a:sym typeface="Arial" charset="0"/>
              </a:rPr>
              <a:t>	</a:t>
            </a:r>
          </a:p>
        </p:txBody>
      </p:sp>
      <p:sp>
        <p:nvSpPr>
          <p:cNvPr id="59400" name="Rectangle 8"/>
          <p:cNvSpPr>
            <a:spLocks/>
          </p:cNvSpPr>
          <p:nvPr/>
        </p:nvSpPr>
        <p:spPr bwMode="auto">
          <a:xfrm>
            <a:off x="3460664" y="2446338"/>
            <a:ext cx="2624137" cy="625475"/>
          </a:xfrm>
          <a:prstGeom prst="rect">
            <a:avLst/>
          </a:prstGeom>
          <a:noFill/>
          <a:ln w="9525">
            <a:solidFill>
              <a:schemeClr val="tx1"/>
            </a:solidFill>
            <a:prstDash val="solid"/>
            <a:miter lim="800000"/>
            <a:headEnd type="none" w="med" len="med"/>
            <a:tailEnd type="none" w="med" len="med"/>
          </a:ln>
        </p:spPr>
        <p:txBody>
          <a:bodyPr lIns="26788" tIns="26788" rIns="26788" bIns="26788">
            <a:prstTxWarp prst="textNoShape">
              <a:avLst/>
            </a:prstTxWarp>
          </a:bodyPr>
          <a:lstStyle/>
          <a:p>
            <a:pPr marL="212725" indent="-212725" algn="ctr"/>
            <a:r>
              <a:rPr lang="en-US" sz="1700" dirty="0">
                <a:effectLst>
                  <a:outerShdw blurRad="38100" dist="38100" dir="2700000" algn="tl">
                    <a:srgbClr val="DDDDDD"/>
                  </a:outerShdw>
                </a:effectLst>
                <a:ea typeface="Gill Sans" charset="0"/>
              </a:rPr>
              <a:t>   </a:t>
            </a:r>
            <a:r>
              <a:rPr lang="en-US" sz="1700" dirty="0">
                <a:effectLst>
                  <a:outerShdw blurRad="38100" dist="38100" dir="2700000" algn="tl">
                    <a:srgbClr val="DDDDDD"/>
                  </a:outerShdw>
                </a:effectLst>
                <a:ea typeface="Lucida Grande" charset="0"/>
              </a:rPr>
              <a:t>Logistic </a:t>
            </a:r>
            <a:r>
              <a:rPr lang="en-US" sz="1700" dirty="0" err="1">
                <a:effectLst>
                  <a:outerShdw blurRad="38100" dist="38100" dir="2700000" algn="tl">
                    <a:srgbClr val="DDDDDD"/>
                  </a:outerShdw>
                </a:effectLst>
                <a:ea typeface="Lucida Grande" charset="0"/>
              </a:rPr>
              <a:t>EuroSCORE</a:t>
            </a:r>
            <a:r>
              <a:rPr lang="en-US" sz="1700" dirty="0">
                <a:effectLst>
                  <a:outerShdw blurRad="38100" dist="38100" dir="2700000" algn="tl">
                    <a:srgbClr val="DDDDDD"/>
                  </a:outerShdw>
                </a:effectLst>
                <a:ea typeface="Lucida Grande" charset="0"/>
              </a:rPr>
              <a:t> </a:t>
            </a:r>
            <a:r>
              <a:rPr lang="en-US" sz="1700" dirty="0" smtClean="0">
                <a:effectLst>
                  <a:outerShdw blurRad="38100" dist="38100" dir="2700000" algn="tl">
                    <a:srgbClr val="DDDDDD"/>
                  </a:outerShdw>
                </a:effectLst>
                <a:ea typeface="Lucida Grande" charset="0"/>
              </a:rPr>
              <a:t> </a:t>
            </a:r>
          </a:p>
          <a:p>
            <a:pPr marL="212725" indent="-212725" algn="ctr"/>
            <a:r>
              <a:rPr lang="en-US" sz="1700" dirty="0" smtClean="0">
                <a:effectLst>
                  <a:outerShdw blurRad="38100" dist="38100" dir="2700000" algn="tl">
                    <a:srgbClr val="DDDDDD"/>
                  </a:outerShdw>
                </a:effectLst>
                <a:ea typeface="Lucida Grande" charset="0"/>
              </a:rPr>
              <a:t>≥ </a:t>
            </a:r>
            <a:r>
              <a:rPr lang="en-US" sz="1700" dirty="0">
                <a:effectLst>
                  <a:outerShdw blurRad="38100" dist="38100" dir="2700000" algn="tl">
                    <a:srgbClr val="DDDDDD"/>
                  </a:outerShdw>
                </a:effectLst>
                <a:ea typeface="Gill Sans" charset="0"/>
              </a:rPr>
              <a:t>15% (20%)</a:t>
            </a:r>
            <a:endParaRPr lang="en-US" sz="2100" dirty="0">
              <a:effectLst>
                <a:outerShdw blurRad="38100" dist="38100" dir="2700000" algn="tl">
                  <a:srgbClr val="DDDDDD"/>
                </a:outerShdw>
              </a:effectLst>
              <a:ea typeface="Arial" charset="0"/>
              <a:cs typeface="Arial" charset="0"/>
              <a:sym typeface="Arial" charset="0"/>
            </a:endParaRPr>
          </a:p>
          <a:p>
            <a:pPr marL="212725" indent="-212725" algn="ctr"/>
            <a:r>
              <a:rPr lang="en-US" sz="1000" dirty="0">
                <a:effectLst>
                  <a:outerShdw blurRad="38100" dist="38100" dir="2700000" algn="tl">
                    <a:srgbClr val="DDDDDD"/>
                  </a:outerShdw>
                </a:effectLst>
                <a:ea typeface="Arial" charset="0"/>
                <a:cs typeface="Arial" charset="0"/>
                <a:sym typeface="Arial" charset="0"/>
              </a:rPr>
              <a:t>			</a:t>
            </a:r>
          </a:p>
        </p:txBody>
      </p:sp>
      <p:sp>
        <p:nvSpPr>
          <p:cNvPr id="59401" name="Rectangle 9"/>
          <p:cNvSpPr>
            <a:spLocks/>
          </p:cNvSpPr>
          <p:nvPr/>
        </p:nvSpPr>
        <p:spPr bwMode="auto">
          <a:xfrm>
            <a:off x="6348413" y="2432467"/>
            <a:ext cx="1884362" cy="447675"/>
          </a:xfrm>
          <a:prstGeom prst="rect">
            <a:avLst/>
          </a:prstGeom>
          <a:noFill/>
          <a:ln w="15875" cap="flat" cmpd="sng" algn="ctr">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1700" dirty="0" smtClean="0">
                <a:effectLst>
                  <a:outerShdw blurRad="38100" dist="38100" dir="2700000" algn="tl">
                    <a:srgbClr val="DDDDDD"/>
                  </a:outerShdw>
                </a:effectLst>
                <a:ea typeface="Lucida Grande" charset="0"/>
              </a:rPr>
              <a:t>Young patients</a:t>
            </a:r>
            <a:endParaRPr lang="en-US" sz="1700" dirty="0">
              <a:effectLst>
                <a:outerShdw blurRad="38100" dist="38100" dir="2700000" algn="tl">
                  <a:srgbClr val="DDDDDD"/>
                </a:outerShdw>
              </a:effectLst>
              <a:ea typeface="Lucida Grande" charset="0"/>
            </a:endParaRPr>
          </a:p>
        </p:txBody>
      </p:sp>
      <p:sp>
        <p:nvSpPr>
          <p:cNvPr id="59402" name="Rectangle 10"/>
          <p:cNvSpPr>
            <a:spLocks/>
          </p:cNvSpPr>
          <p:nvPr/>
        </p:nvSpPr>
        <p:spPr bwMode="auto">
          <a:xfrm>
            <a:off x="1785938" y="6203950"/>
            <a:ext cx="6000750" cy="554038"/>
          </a:xfrm>
          <a:prstGeom prst="rect">
            <a:avLst/>
          </a:prstGeom>
          <a:noFill/>
          <a:ln w="9525">
            <a:noFill/>
            <a:miter lim="800000"/>
            <a:headEnd type="none" w="med" len="med"/>
            <a:tailEnd type="none" w="med" len="med"/>
          </a:ln>
        </p:spPr>
        <p:txBody>
          <a:bodyPr lIns="26788" tIns="26788" rIns="26788" bIns="26788">
            <a:prstTxWarp prst="textNoShape">
              <a:avLst/>
            </a:prstTxWarp>
          </a:bodyPr>
          <a:lstStyle/>
          <a:p>
            <a:pPr>
              <a:buClr>
                <a:srgbClr val="FFFF00"/>
              </a:buClr>
              <a:buSzPct val="100000"/>
              <a:buFont typeface="Gill Sans" charset="0"/>
              <a:buChar char="•"/>
            </a:pPr>
            <a:r>
              <a:rPr lang="en-US" sz="1700">
                <a:solidFill>
                  <a:srgbClr val="A40800"/>
                </a:solidFill>
                <a:effectLst>
                  <a:outerShdw blurRad="38100" dist="38100" dir="2700000" algn="tl">
                    <a:srgbClr val="DDDDDD"/>
                  </a:outerShdw>
                </a:effectLst>
                <a:ea typeface="Gill Sans" charset="0"/>
              </a:rPr>
              <a:t> High risk and inoperable patients with severe AS</a:t>
            </a:r>
            <a:endParaRPr lang="en-US" sz="1700">
              <a:solidFill>
                <a:srgbClr val="A40800"/>
              </a:solidFill>
              <a:ea typeface="Gill Sans" charset="0"/>
            </a:endParaRPr>
          </a:p>
          <a:p>
            <a:pPr>
              <a:buClr>
                <a:srgbClr val="FFFF00"/>
              </a:buClr>
              <a:buSzPct val="100000"/>
              <a:buFont typeface="Gill Sans" charset="0"/>
              <a:buChar char="•"/>
            </a:pPr>
            <a:r>
              <a:rPr lang="en-US" sz="1700">
                <a:solidFill>
                  <a:srgbClr val="A40800"/>
                </a:solidFill>
                <a:effectLst>
                  <a:outerShdw blurRad="38100" dist="38100" dir="2700000" algn="tl">
                    <a:srgbClr val="DDDDDD"/>
                  </a:outerShdw>
                </a:effectLst>
                <a:ea typeface="Gill Sans" charset="0"/>
              </a:rPr>
              <a:t> Learning curve cases at new sites </a:t>
            </a:r>
          </a:p>
        </p:txBody>
      </p:sp>
      <p:grpSp>
        <p:nvGrpSpPr>
          <p:cNvPr id="54284" name="Group 11"/>
          <p:cNvGrpSpPr>
            <a:grpSpLocks/>
          </p:cNvGrpSpPr>
          <p:nvPr/>
        </p:nvGrpSpPr>
        <p:grpSpPr bwMode="auto">
          <a:xfrm>
            <a:off x="5139672" y="3385042"/>
            <a:ext cx="3832225" cy="2544762"/>
            <a:chOff x="2225" y="1"/>
            <a:chExt cx="3432" cy="2280"/>
          </a:xfrm>
        </p:grpSpPr>
        <p:sp>
          <p:nvSpPr>
            <p:cNvPr id="59404" name="Rectangle 12"/>
            <p:cNvSpPr>
              <a:spLocks/>
            </p:cNvSpPr>
            <p:nvPr/>
          </p:nvSpPr>
          <p:spPr bwMode="auto">
            <a:xfrm>
              <a:off x="2225" y="1"/>
              <a:ext cx="3432" cy="2280"/>
            </a:xfrm>
            <a:prstGeom prst="rect">
              <a:avLst/>
            </a:prstGeom>
            <a:noFill/>
            <a:ln w="9525">
              <a:noFill/>
              <a:miter lim="800000"/>
              <a:headEnd type="none" w="med" len="med"/>
              <a:tailEnd type="none" w="med" len="med"/>
            </a:ln>
          </p:spPr>
          <p:txBody>
            <a:bodyPr lIns="38100" tIns="38100" rIns="38100" bIns="38100">
              <a:prstTxWarp prst="textNoShape">
                <a:avLst/>
              </a:prstTxWarp>
            </a:bodyPr>
            <a:lstStyle/>
            <a:p>
              <a:pPr algn="just">
                <a:spcBef>
                  <a:spcPts val="163"/>
                </a:spcBef>
              </a:pPr>
              <a:r>
                <a:rPr lang="en-US" sz="1700" dirty="0">
                  <a:solidFill>
                    <a:srgbClr val="10253F"/>
                  </a:solidFill>
                  <a:effectLst>
                    <a:outerShdw blurRad="38100" dist="38100" dir="2700000" algn="tl">
                      <a:srgbClr val="DDDDDD"/>
                    </a:outerShdw>
                  </a:effectLst>
                  <a:ea typeface="Gill Sans" charset="0"/>
                </a:rPr>
                <a:t>Liver cirrhosis (Child A or B)</a:t>
              </a:r>
            </a:p>
            <a:p>
              <a:pPr algn="just">
                <a:spcBef>
                  <a:spcPts val="163"/>
                </a:spcBef>
              </a:pPr>
              <a:r>
                <a:rPr lang="en-US" sz="1700" dirty="0">
                  <a:solidFill>
                    <a:srgbClr val="10253F"/>
                  </a:solidFill>
                  <a:effectLst>
                    <a:outerShdw blurRad="38100" dist="38100" dir="2700000" algn="tl">
                      <a:srgbClr val="DDDDDD"/>
                    </a:outerShdw>
                  </a:effectLst>
                  <a:ea typeface="Gill Sans" charset="0"/>
                </a:rPr>
                <a:t>Pulmonary insufficiency: FEV1&lt;1L</a:t>
              </a:r>
            </a:p>
            <a:p>
              <a:pPr algn="just">
                <a:spcBef>
                  <a:spcPts val="163"/>
                </a:spcBef>
              </a:pPr>
              <a:r>
                <a:rPr lang="en-US" sz="1700" dirty="0">
                  <a:solidFill>
                    <a:srgbClr val="10253F"/>
                  </a:solidFill>
                  <a:effectLst>
                    <a:outerShdw blurRad="38100" dist="38100" dir="2700000" algn="tl">
                      <a:srgbClr val="DDDDDD"/>
                    </a:outerShdw>
                  </a:effectLst>
                  <a:ea typeface="Gill Sans" charset="0"/>
                </a:rPr>
                <a:t>Previous cardiac surgery</a:t>
              </a:r>
            </a:p>
            <a:p>
              <a:pPr algn="just">
                <a:spcBef>
                  <a:spcPts val="163"/>
                </a:spcBef>
              </a:pPr>
              <a:r>
                <a:rPr lang="en-US" sz="1700" dirty="0">
                  <a:solidFill>
                    <a:srgbClr val="10253F"/>
                  </a:solidFill>
                  <a:effectLst>
                    <a:outerShdw blurRad="38100" dist="38100" dir="2700000" algn="tl">
                      <a:srgbClr val="DDDDDD"/>
                    </a:outerShdw>
                  </a:effectLst>
                  <a:ea typeface="Gill Sans" charset="0"/>
                </a:rPr>
                <a:t>PHT (PAP&gt;60mmHg)</a:t>
              </a:r>
            </a:p>
            <a:p>
              <a:pPr algn="just">
                <a:spcBef>
                  <a:spcPts val="163"/>
                </a:spcBef>
              </a:pPr>
              <a:r>
                <a:rPr lang="en-US" sz="1700" dirty="0">
                  <a:solidFill>
                    <a:srgbClr val="10253F"/>
                  </a:solidFill>
                  <a:effectLst>
                    <a:outerShdw blurRad="38100" dist="38100" dir="2700000" algn="tl">
                      <a:srgbClr val="DDDDDD"/>
                    </a:outerShdw>
                  </a:effectLst>
                  <a:ea typeface="Gill Sans" charset="0"/>
                </a:rPr>
                <a:t>Recurrent </a:t>
              </a:r>
              <a:r>
                <a:rPr lang="en-US" sz="1700" dirty="0" smtClean="0">
                  <a:solidFill>
                    <a:srgbClr val="10253F"/>
                  </a:solidFill>
                  <a:effectLst>
                    <a:outerShdw blurRad="38100" dist="38100" dir="2700000" algn="tl">
                      <a:srgbClr val="DDDDDD"/>
                    </a:outerShdw>
                  </a:effectLst>
                  <a:ea typeface="Gill Sans" charset="0"/>
                </a:rPr>
                <a:t>PE’s</a:t>
              </a:r>
              <a:endParaRPr lang="en-US" sz="1700" dirty="0">
                <a:solidFill>
                  <a:srgbClr val="10253F"/>
                </a:solidFill>
                <a:effectLst>
                  <a:outerShdw blurRad="38100" dist="38100" dir="2700000" algn="tl">
                    <a:srgbClr val="DDDDDD"/>
                  </a:outerShdw>
                </a:effectLst>
                <a:ea typeface="Gill Sans" charset="0"/>
              </a:endParaRPr>
            </a:p>
            <a:p>
              <a:pPr algn="just">
                <a:spcBef>
                  <a:spcPts val="163"/>
                </a:spcBef>
              </a:pPr>
              <a:r>
                <a:rPr lang="en-US" sz="1700" dirty="0">
                  <a:solidFill>
                    <a:srgbClr val="10253F"/>
                  </a:solidFill>
                  <a:effectLst>
                    <a:outerShdw blurRad="38100" dist="38100" dir="2700000" algn="tl">
                      <a:srgbClr val="DDDDDD"/>
                    </a:outerShdw>
                  </a:effectLst>
                  <a:ea typeface="Gill Sans" charset="0"/>
                </a:rPr>
                <a:t>RV failure</a:t>
              </a:r>
            </a:p>
            <a:p>
              <a:pPr algn="just">
                <a:spcBef>
                  <a:spcPts val="163"/>
                </a:spcBef>
              </a:pPr>
              <a:r>
                <a:rPr lang="en-US" sz="1700" dirty="0">
                  <a:solidFill>
                    <a:srgbClr val="10253F"/>
                  </a:solidFill>
                  <a:effectLst>
                    <a:outerShdw blurRad="38100" dist="38100" dir="2700000" algn="tl">
                      <a:srgbClr val="DDDDDD"/>
                    </a:outerShdw>
                  </a:effectLst>
                  <a:ea typeface="Gill Sans" charset="0"/>
                </a:rPr>
                <a:t>Hostile thorax (radiation, </a:t>
              </a:r>
              <a:r>
                <a:rPr lang="en-US" sz="1700" dirty="0" err="1">
                  <a:solidFill>
                    <a:srgbClr val="10253F"/>
                  </a:solidFill>
                  <a:effectLst>
                    <a:outerShdw blurRad="38100" dist="38100" dir="2700000" algn="tl">
                      <a:srgbClr val="DDDDDD"/>
                    </a:outerShdw>
                  </a:effectLst>
                  <a:ea typeface="Gill Sans" charset="0"/>
                </a:rPr>
                <a:t>burns,etc</a:t>
              </a:r>
              <a:r>
                <a:rPr lang="en-US" sz="1700" dirty="0">
                  <a:solidFill>
                    <a:srgbClr val="10253F"/>
                  </a:solidFill>
                  <a:effectLst>
                    <a:outerShdw blurRad="38100" dist="38100" dir="2700000" algn="tl">
                      <a:srgbClr val="DDDDDD"/>
                    </a:outerShdw>
                  </a:effectLst>
                  <a:ea typeface="Gill Sans" charset="0"/>
                </a:rPr>
                <a:t>)</a:t>
              </a:r>
            </a:p>
            <a:p>
              <a:pPr algn="just">
                <a:spcBef>
                  <a:spcPts val="163"/>
                </a:spcBef>
              </a:pPr>
              <a:r>
                <a:rPr lang="en-US" sz="1700" dirty="0">
                  <a:solidFill>
                    <a:srgbClr val="10253F"/>
                  </a:solidFill>
                  <a:effectLst>
                    <a:outerShdw blurRad="38100" dist="38100" dir="2700000" algn="tl">
                      <a:srgbClr val="DDDDDD"/>
                    </a:outerShdw>
                  </a:effectLst>
                  <a:ea typeface="Gill Sans" charset="0"/>
                </a:rPr>
                <a:t>Severe connective tissue disease</a:t>
              </a:r>
            </a:p>
            <a:p>
              <a:pPr algn="just">
                <a:spcBef>
                  <a:spcPts val="163"/>
                </a:spcBef>
              </a:pPr>
              <a:r>
                <a:rPr lang="en-US" sz="1700" dirty="0" err="1">
                  <a:solidFill>
                    <a:srgbClr val="10253F"/>
                  </a:solidFill>
                  <a:effectLst>
                    <a:outerShdw blurRad="38100" dist="38100" dir="2700000" algn="tl">
                      <a:srgbClr val="DDDDDD"/>
                    </a:outerShdw>
                  </a:effectLst>
                  <a:ea typeface="Gill Sans" charset="0"/>
                </a:rPr>
                <a:t>Cachexia</a:t>
              </a:r>
              <a:r>
                <a:rPr lang="en-US" sz="1700" dirty="0">
                  <a:solidFill>
                    <a:srgbClr val="10253F"/>
                  </a:solidFill>
                  <a:effectLst>
                    <a:outerShdw blurRad="38100" dist="38100" dir="2700000" algn="tl">
                      <a:srgbClr val="DDDDDD"/>
                    </a:outerShdw>
                  </a:effectLst>
                  <a:ea typeface="Gill Sans" charset="0"/>
                </a:rPr>
                <a:t> </a:t>
              </a:r>
            </a:p>
          </p:txBody>
        </p:sp>
      </p:grpSp>
    </p:spTree>
  </p:cSld>
  <p:clrMapOvr>
    <a:masterClrMapping/>
  </p:clrMapOvr>
  <p:transition spd="med">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1"/>
          <p:cNvSpPr>
            <a:spLocks noGrp="1"/>
          </p:cNvSpPr>
          <p:nvPr>
            <p:ph type="title"/>
          </p:nvPr>
        </p:nvSpPr>
        <p:spPr>
          <a:xfrm>
            <a:off x="298450" y="2392363"/>
            <a:ext cx="8229600" cy="1143000"/>
          </a:xfrm>
        </p:spPr>
        <p:txBody>
          <a:bodyPr/>
          <a:lstStyle/>
          <a:p>
            <a:pPr eaLnBrk="1" hangingPunct="1"/>
            <a:r>
              <a:rPr lang="fr-FR" sz="5400" smtClean="0">
                <a:solidFill>
                  <a:srgbClr val="10253F"/>
                </a:solidFill>
                <a:ea typeface="ＭＳ Ｐゴシック" charset="-128"/>
                <a:cs typeface="ＭＳ Ｐゴシック" charset="-128"/>
              </a:rPr>
              <a:t>Bilan d’Eligibilté</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1"/>
          <p:cNvSpPr>
            <a:spLocks noGrp="1"/>
          </p:cNvSpPr>
          <p:nvPr>
            <p:ph type="title"/>
          </p:nvPr>
        </p:nvSpPr>
        <p:spPr/>
        <p:txBody>
          <a:bodyPr/>
          <a:lstStyle/>
          <a:p>
            <a:pPr eaLnBrk="1" hangingPunct="1"/>
            <a:endParaRPr lang="fr-FR" smtClean="0">
              <a:ea typeface="ＭＳ Ｐゴシック" charset="-128"/>
              <a:cs typeface="ＭＳ Ｐゴシック" charset="-128"/>
            </a:endParaRPr>
          </a:p>
        </p:txBody>
      </p:sp>
      <p:pic>
        <p:nvPicPr>
          <p:cNvPr id="56323" name="Image 3"/>
          <p:cNvPicPr>
            <a:picLocks noChangeAspect="1"/>
          </p:cNvPicPr>
          <p:nvPr/>
        </p:nvPicPr>
        <p:blipFill>
          <a:blip r:embed="rId2"/>
          <a:srcRect/>
          <a:stretch>
            <a:fillRect/>
          </a:stretch>
        </p:blipFill>
        <p:spPr bwMode="auto">
          <a:xfrm>
            <a:off x="457200" y="685800"/>
            <a:ext cx="8229600"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2775" y="228600"/>
            <a:ext cx="7918450" cy="788894"/>
          </a:xfrm>
        </p:spPr>
        <p:txBody>
          <a:bodyPr rtlCol="0">
            <a:norm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nl-NL" dirty="0" err="1">
                <a:solidFill>
                  <a:schemeClr val="accent1">
                    <a:lumMod val="50000"/>
                  </a:schemeClr>
                </a:solidFill>
                <a:ea typeface="+mj-ea"/>
                <a:cs typeface="+mj-cs"/>
              </a:rPr>
              <a:t>Angio</a:t>
            </a:r>
            <a:r>
              <a:rPr lang="nl-NL" dirty="0">
                <a:solidFill>
                  <a:schemeClr val="accent1">
                    <a:lumMod val="50000"/>
                  </a:schemeClr>
                </a:solidFill>
                <a:ea typeface="+mj-ea"/>
                <a:cs typeface="+mj-cs"/>
              </a:rPr>
              <a:t> of </a:t>
            </a:r>
            <a:r>
              <a:rPr lang="nl-NL" dirty="0" err="1">
                <a:solidFill>
                  <a:schemeClr val="accent1">
                    <a:lumMod val="50000"/>
                  </a:schemeClr>
                </a:solidFill>
                <a:ea typeface="+mj-ea"/>
                <a:cs typeface="+mj-cs"/>
              </a:rPr>
              <a:t>Aortic</a:t>
            </a:r>
            <a:r>
              <a:rPr lang="nl-NL" dirty="0">
                <a:solidFill>
                  <a:schemeClr val="accent1">
                    <a:lumMod val="50000"/>
                  </a:schemeClr>
                </a:solidFill>
                <a:ea typeface="+mj-ea"/>
                <a:cs typeface="+mj-cs"/>
              </a:rPr>
              <a:t> Root</a:t>
            </a:r>
          </a:p>
        </p:txBody>
      </p:sp>
      <p:pic>
        <p:nvPicPr>
          <p:cNvPr id="57347" name="Picture 4" descr="Ao Root angio lines"/>
          <p:cNvPicPr>
            <a:picLocks noChangeAspect="1" noChangeArrowheads="1"/>
          </p:cNvPicPr>
          <p:nvPr/>
        </p:nvPicPr>
        <p:blipFill>
          <a:blip r:embed="rId2"/>
          <a:srcRect/>
          <a:stretch>
            <a:fillRect/>
          </a:stretch>
        </p:blipFill>
        <p:spPr bwMode="auto">
          <a:xfrm>
            <a:off x="971550" y="1052513"/>
            <a:ext cx="6408738" cy="4397375"/>
          </a:xfrm>
          <a:prstGeom prst="rect">
            <a:avLst/>
          </a:prstGeom>
          <a:noFill/>
          <a:ln w="9525">
            <a:noFill/>
            <a:miter lim="800000"/>
            <a:headEnd/>
            <a:tailEnd/>
          </a:ln>
        </p:spPr>
      </p:pic>
      <p:cxnSp>
        <p:nvCxnSpPr>
          <p:cNvPr id="8" name="Rechte verbindingslijn met pijl 7"/>
          <p:cNvCxnSpPr/>
          <p:nvPr/>
        </p:nvCxnSpPr>
        <p:spPr>
          <a:xfrm flipV="1">
            <a:off x="4071938" y="2643188"/>
            <a:ext cx="2143125" cy="185737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Tekstvak 8"/>
          <p:cNvSpPr txBox="1">
            <a:spLocks noChangeArrowheads="1"/>
          </p:cNvSpPr>
          <p:nvPr/>
        </p:nvSpPr>
        <p:spPr bwMode="auto">
          <a:xfrm>
            <a:off x="6215063" y="2286000"/>
            <a:ext cx="642937" cy="276225"/>
          </a:xfrm>
          <a:prstGeom prst="rect">
            <a:avLst/>
          </a:prstGeom>
          <a:noFill/>
          <a:ln w="9525">
            <a:noFill/>
            <a:miter lim="800000"/>
            <a:headEnd/>
            <a:tailEnd/>
          </a:ln>
        </p:spPr>
        <p:txBody>
          <a:bodyPr>
            <a:prstTxWarp prst="textNoShape">
              <a:avLst/>
            </a:prstTxWarp>
            <a:spAutoFit/>
          </a:bodyPr>
          <a:lstStyle/>
          <a:p>
            <a:r>
              <a:rPr lang="nl-NL" sz="1200">
                <a:solidFill>
                  <a:schemeClr val="bg1"/>
                </a:solidFill>
                <a:latin typeface="Verdana" charset="0"/>
              </a:rPr>
              <a:t>sinus</a:t>
            </a:r>
          </a:p>
        </p:txBody>
      </p:sp>
      <p:cxnSp>
        <p:nvCxnSpPr>
          <p:cNvPr id="11" name="Rechte verbindingslijn met pijl 10"/>
          <p:cNvCxnSpPr/>
          <p:nvPr/>
        </p:nvCxnSpPr>
        <p:spPr>
          <a:xfrm flipV="1">
            <a:off x="3714750" y="2357438"/>
            <a:ext cx="1571625" cy="128587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2" name="Tekstvak 11"/>
          <p:cNvSpPr txBox="1">
            <a:spLocks noChangeArrowheads="1"/>
          </p:cNvSpPr>
          <p:nvPr/>
        </p:nvSpPr>
        <p:spPr bwMode="auto">
          <a:xfrm>
            <a:off x="5286375" y="2000250"/>
            <a:ext cx="642938" cy="276225"/>
          </a:xfrm>
          <a:prstGeom prst="rect">
            <a:avLst/>
          </a:prstGeom>
          <a:noFill/>
          <a:ln w="9525">
            <a:noFill/>
            <a:miter lim="800000"/>
            <a:headEnd/>
            <a:tailEnd/>
          </a:ln>
        </p:spPr>
        <p:txBody>
          <a:bodyPr>
            <a:prstTxWarp prst="textNoShape">
              <a:avLst/>
            </a:prstTxWarp>
            <a:spAutoFit/>
          </a:bodyPr>
          <a:lstStyle/>
          <a:p>
            <a:r>
              <a:rPr lang="nl-NL" sz="1200">
                <a:solidFill>
                  <a:schemeClr val="bg1"/>
                </a:solidFill>
                <a:latin typeface="Verdana" charset="0"/>
              </a:rPr>
              <a:t>STJ</a:t>
            </a:r>
          </a:p>
        </p:txBody>
      </p:sp>
      <p:cxnSp>
        <p:nvCxnSpPr>
          <p:cNvPr id="14" name="Rechte verbindingslijn met pijl 13"/>
          <p:cNvCxnSpPr/>
          <p:nvPr/>
        </p:nvCxnSpPr>
        <p:spPr>
          <a:xfrm rot="16200000" flipV="1">
            <a:off x="3250407" y="1750218"/>
            <a:ext cx="2857500" cy="221456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kstvak 14"/>
          <p:cNvSpPr txBox="1">
            <a:spLocks noChangeArrowheads="1"/>
          </p:cNvSpPr>
          <p:nvPr/>
        </p:nvSpPr>
        <p:spPr bwMode="auto">
          <a:xfrm>
            <a:off x="2928938" y="1214438"/>
            <a:ext cx="642937" cy="276225"/>
          </a:xfrm>
          <a:prstGeom prst="rect">
            <a:avLst/>
          </a:prstGeom>
          <a:noFill/>
          <a:ln w="9525">
            <a:noFill/>
            <a:miter lim="800000"/>
            <a:headEnd/>
            <a:tailEnd/>
          </a:ln>
        </p:spPr>
        <p:txBody>
          <a:bodyPr>
            <a:prstTxWarp prst="textNoShape">
              <a:avLst/>
            </a:prstTxWarp>
            <a:spAutoFit/>
          </a:bodyPr>
          <a:lstStyle/>
          <a:p>
            <a:r>
              <a:rPr lang="nl-NL" sz="1200">
                <a:solidFill>
                  <a:schemeClr val="bg1"/>
                </a:solidFill>
                <a:latin typeface="Verdana" charset="0"/>
              </a:rPr>
              <a:t>5 cm</a:t>
            </a:r>
          </a:p>
        </p:txBody>
      </p:sp>
      <p:cxnSp>
        <p:nvCxnSpPr>
          <p:cNvPr id="17" name="Rechte verbindingslijn met pijl 16"/>
          <p:cNvCxnSpPr/>
          <p:nvPr/>
        </p:nvCxnSpPr>
        <p:spPr>
          <a:xfrm flipV="1">
            <a:off x="2786063" y="1143000"/>
            <a:ext cx="1928812" cy="64293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9" name="Tekstvak 18"/>
          <p:cNvSpPr txBox="1">
            <a:spLocks noChangeArrowheads="1"/>
          </p:cNvSpPr>
          <p:nvPr/>
        </p:nvSpPr>
        <p:spPr bwMode="auto">
          <a:xfrm>
            <a:off x="4857750" y="1214438"/>
            <a:ext cx="1428750" cy="276225"/>
          </a:xfrm>
          <a:prstGeom prst="rect">
            <a:avLst/>
          </a:prstGeom>
          <a:noFill/>
          <a:ln w="9525">
            <a:noFill/>
            <a:miter lim="800000"/>
            <a:headEnd/>
            <a:tailEnd/>
          </a:ln>
        </p:spPr>
        <p:txBody>
          <a:bodyPr>
            <a:prstTxWarp prst="textNoShape">
              <a:avLst/>
            </a:prstTxWarp>
            <a:spAutoFit/>
          </a:bodyPr>
          <a:lstStyle/>
          <a:p>
            <a:r>
              <a:rPr lang="nl-NL" sz="1200">
                <a:solidFill>
                  <a:schemeClr val="bg1"/>
                </a:solidFill>
                <a:latin typeface="Verdana" charset="0"/>
              </a:rPr>
              <a:t>Ascending AO</a:t>
            </a:r>
          </a:p>
        </p:txBody>
      </p:sp>
      <p:cxnSp>
        <p:nvCxnSpPr>
          <p:cNvPr id="21" name="Rechte verbindingslijn met pijl 20"/>
          <p:cNvCxnSpPr/>
          <p:nvPr/>
        </p:nvCxnSpPr>
        <p:spPr>
          <a:xfrm rot="16200000" flipV="1">
            <a:off x="5179219" y="2536031"/>
            <a:ext cx="1143000" cy="9286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3" name="Tekstvak 22"/>
          <p:cNvSpPr txBox="1">
            <a:spLocks noChangeArrowheads="1"/>
          </p:cNvSpPr>
          <p:nvPr/>
        </p:nvSpPr>
        <p:spPr bwMode="auto">
          <a:xfrm>
            <a:off x="5786438" y="3571875"/>
            <a:ext cx="1428750" cy="276225"/>
          </a:xfrm>
          <a:prstGeom prst="rect">
            <a:avLst/>
          </a:prstGeom>
          <a:noFill/>
          <a:ln w="9525">
            <a:noFill/>
            <a:miter lim="800000"/>
            <a:headEnd/>
            <a:tailEnd/>
          </a:ln>
        </p:spPr>
        <p:txBody>
          <a:bodyPr>
            <a:prstTxWarp prst="textNoShape">
              <a:avLst/>
            </a:prstTxWarp>
            <a:spAutoFit/>
          </a:bodyPr>
          <a:lstStyle/>
          <a:p>
            <a:r>
              <a:rPr lang="nl-NL" sz="1200">
                <a:solidFill>
                  <a:schemeClr val="bg1"/>
                </a:solidFill>
                <a:latin typeface="Verdana" charset="0"/>
              </a:rPr>
              <a:t>Sinus height</a:t>
            </a:r>
          </a:p>
        </p:txBody>
      </p:sp>
      <p:sp>
        <p:nvSpPr>
          <p:cNvPr id="16" name="Rectangle 2"/>
          <p:cNvSpPr>
            <a:spLocks/>
          </p:cNvSpPr>
          <p:nvPr/>
        </p:nvSpPr>
        <p:spPr bwMode="auto">
          <a:xfrm>
            <a:off x="3213100" y="5605463"/>
            <a:ext cx="1968500" cy="1108075"/>
          </a:xfrm>
          <a:prstGeom prst="rect">
            <a:avLst/>
          </a:prstGeom>
          <a:noFill/>
          <a:ln w="12700">
            <a:noFill/>
            <a:miter lim="800000"/>
            <a:headEnd/>
            <a:tailEnd/>
          </a:ln>
        </p:spPr>
        <p:txBody>
          <a:bodyPr lIns="0" tIns="0" rIns="0" bIns="0" anchor="ctr">
            <a:prstTxWarp prst="textNoShape">
              <a:avLst/>
            </a:prstTxWarp>
            <a:spAutoFit/>
          </a:bodyPr>
          <a:lstStyle/>
          <a:p>
            <a:r>
              <a:rPr lang="en-US" b="1">
                <a:solidFill>
                  <a:srgbClr val="10253F"/>
                </a:solidFill>
                <a:latin typeface="Calibri" charset="0"/>
                <a:ea typeface="Futura" charset="0"/>
                <a:cs typeface="Futura" charset="0"/>
                <a:sym typeface="Futura" charset="0"/>
              </a:rPr>
              <a:t>Diamètre</a:t>
            </a:r>
          </a:p>
          <a:p>
            <a:r>
              <a:rPr lang="en-US" b="1">
                <a:solidFill>
                  <a:srgbClr val="10253F"/>
                </a:solidFill>
                <a:latin typeface="Calibri" charset="0"/>
                <a:ea typeface="Futura" charset="0"/>
                <a:cs typeface="Futura" charset="0"/>
                <a:sym typeface="Futura" charset="0"/>
              </a:rPr>
              <a:t>Calcification</a:t>
            </a:r>
          </a:p>
          <a:p>
            <a:r>
              <a:rPr lang="en-US" b="1">
                <a:solidFill>
                  <a:srgbClr val="10253F"/>
                </a:solidFill>
                <a:latin typeface="Calibri" charset="0"/>
                <a:ea typeface="Futura" charset="0"/>
                <a:cs typeface="Futura" charset="0"/>
                <a:sym typeface="Futura" charset="0"/>
              </a:rPr>
              <a:t>Athéromatose</a:t>
            </a:r>
          </a:p>
          <a:p>
            <a:r>
              <a:rPr lang="en-US" b="1">
                <a:solidFill>
                  <a:srgbClr val="10253F"/>
                </a:solidFill>
                <a:latin typeface="Calibri" charset="0"/>
                <a:ea typeface="Futura" charset="0"/>
                <a:cs typeface="Futura" charset="0"/>
                <a:sym typeface="Futura" charset="0"/>
              </a:rPr>
              <a:t>Angulation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0-#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0-#ppt_w/2"/>
                                          </p:val>
                                        </p:tav>
                                        <p:tav tm="100000">
                                          <p:val>
                                            <p:strVal val="#ppt_x"/>
                                          </p:val>
                                        </p:tav>
                                      </p:tavLst>
                                    </p:anim>
                                    <p:anim calcmode="lin" valueType="num">
                                      <p:cBhvr additive="base">
                                        <p:cTn id="38" dur="10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0-#ppt_w/2"/>
                                          </p:val>
                                        </p:tav>
                                        <p:tav tm="100000">
                                          <p:val>
                                            <p:strVal val="#ppt_x"/>
                                          </p:val>
                                        </p:tav>
                                      </p:tavLst>
                                    </p:anim>
                                    <p:anim calcmode="lin" valueType="num">
                                      <p:cBhvr additive="base">
                                        <p:cTn id="42"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1000" fill="hold"/>
                                        <p:tgtEl>
                                          <p:spTgt spid="21"/>
                                        </p:tgtEl>
                                        <p:attrNameLst>
                                          <p:attrName>ppt_x</p:attrName>
                                        </p:attrNameLst>
                                      </p:cBhvr>
                                      <p:tavLst>
                                        <p:tav tm="0">
                                          <p:val>
                                            <p:strVal val="#ppt_x"/>
                                          </p:val>
                                        </p:tav>
                                        <p:tav tm="100000">
                                          <p:val>
                                            <p:strVal val="#ppt_x"/>
                                          </p:val>
                                        </p:tav>
                                      </p:tavLst>
                                    </p:anim>
                                    <p:anim calcmode="lin" valueType="num">
                                      <p:cBhvr additive="base">
                                        <p:cTn id="48" dur="10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1000" fill="hold"/>
                                        <p:tgtEl>
                                          <p:spTgt spid="23"/>
                                        </p:tgtEl>
                                        <p:attrNameLst>
                                          <p:attrName>ppt_x</p:attrName>
                                        </p:attrNameLst>
                                      </p:cBhvr>
                                      <p:tavLst>
                                        <p:tav tm="0">
                                          <p:val>
                                            <p:strVal val="#ppt_x"/>
                                          </p:val>
                                        </p:tav>
                                        <p:tav tm="100000">
                                          <p:val>
                                            <p:strVal val="#ppt_x"/>
                                          </p:val>
                                        </p:tav>
                                      </p:tavLst>
                                    </p:anim>
                                    <p:anim calcmode="lin" valueType="num">
                                      <p:cBhvr additive="base">
                                        <p:cTn id="5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499"/>
                                          </p:stCondLst>
                                        </p:cTn>
                                        <p:tgtEl>
                                          <p:spTgt spid="16">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16">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16">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499"/>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9" grpId="0"/>
      <p:bldP spid="23" grpId="0"/>
      <p:bldP spid="1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a:xfrm>
            <a:off x="468313" y="152400"/>
            <a:ext cx="8229600" cy="838200"/>
          </a:xfrm>
        </p:spPr>
        <p:txBody>
          <a:bodyPr rtlCol="0">
            <a:norm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nl-NL" dirty="0">
                <a:solidFill>
                  <a:srgbClr val="10253F"/>
                </a:solidFill>
                <a:ea typeface="+mj-ea"/>
                <a:cs typeface="+mj-cs"/>
              </a:rPr>
              <a:t>CT </a:t>
            </a:r>
            <a:r>
              <a:rPr lang="nl-NL" dirty="0" err="1">
                <a:solidFill>
                  <a:srgbClr val="10253F"/>
                </a:solidFill>
                <a:ea typeface="+mj-ea"/>
                <a:cs typeface="+mj-cs"/>
              </a:rPr>
              <a:t>reconstruction</a:t>
            </a:r>
            <a:r>
              <a:rPr lang="nl-NL" dirty="0">
                <a:solidFill>
                  <a:srgbClr val="10253F"/>
                </a:solidFill>
                <a:ea typeface="+mj-ea"/>
                <a:cs typeface="+mj-cs"/>
              </a:rPr>
              <a:t> of </a:t>
            </a:r>
            <a:r>
              <a:rPr lang="nl-NL" dirty="0" err="1">
                <a:solidFill>
                  <a:srgbClr val="10253F"/>
                </a:solidFill>
                <a:ea typeface="+mj-ea"/>
                <a:cs typeface="+mj-cs"/>
              </a:rPr>
              <a:t>Aortic</a:t>
            </a:r>
            <a:r>
              <a:rPr lang="nl-NL" dirty="0">
                <a:solidFill>
                  <a:srgbClr val="10253F"/>
                </a:solidFill>
                <a:ea typeface="+mj-ea"/>
                <a:cs typeface="+mj-cs"/>
              </a:rPr>
              <a:t> root</a:t>
            </a:r>
          </a:p>
        </p:txBody>
      </p:sp>
      <p:pic>
        <p:nvPicPr>
          <p:cNvPr id="58371" name="Picture 2"/>
          <p:cNvPicPr>
            <a:picLocks noChangeAspect="1" noChangeArrowheads="1"/>
          </p:cNvPicPr>
          <p:nvPr/>
        </p:nvPicPr>
        <p:blipFill>
          <a:blip r:embed="rId2"/>
          <a:srcRect/>
          <a:stretch>
            <a:fillRect/>
          </a:stretch>
        </p:blipFill>
        <p:spPr bwMode="auto">
          <a:xfrm>
            <a:off x="193675" y="1333500"/>
            <a:ext cx="4352925" cy="3905250"/>
          </a:xfrm>
          <a:prstGeom prst="rect">
            <a:avLst/>
          </a:prstGeom>
          <a:noFill/>
          <a:ln w="9525">
            <a:noFill/>
            <a:miter lim="800000"/>
            <a:headEnd/>
            <a:tailEnd/>
          </a:ln>
        </p:spPr>
      </p:pic>
      <p:sp>
        <p:nvSpPr>
          <p:cNvPr id="26" name="Tekstvak 25"/>
          <p:cNvSpPr txBox="1">
            <a:spLocks noChangeArrowheads="1"/>
          </p:cNvSpPr>
          <p:nvPr/>
        </p:nvSpPr>
        <p:spPr bwMode="auto">
          <a:xfrm>
            <a:off x="4643438" y="3286125"/>
            <a:ext cx="928687" cy="276225"/>
          </a:xfrm>
          <a:prstGeom prst="rect">
            <a:avLst/>
          </a:prstGeom>
          <a:noFill/>
          <a:ln w="9525">
            <a:noFill/>
            <a:miter lim="800000"/>
            <a:headEnd/>
            <a:tailEnd/>
          </a:ln>
        </p:spPr>
        <p:txBody>
          <a:bodyPr>
            <a:prstTxWarp prst="textNoShape">
              <a:avLst/>
            </a:prstTxWarp>
            <a:spAutoFit/>
          </a:bodyPr>
          <a:lstStyle/>
          <a:p>
            <a:r>
              <a:rPr lang="nl-NL" sz="1200">
                <a:solidFill>
                  <a:schemeClr val="bg1"/>
                </a:solidFill>
                <a:latin typeface="Verdana" charset="0"/>
              </a:rPr>
              <a:t>height</a:t>
            </a:r>
          </a:p>
        </p:txBody>
      </p:sp>
      <p:pic>
        <p:nvPicPr>
          <p:cNvPr id="58373" name="Picture 1"/>
          <p:cNvPicPr>
            <a:picLocks noChangeAspect="1" noChangeArrowheads="1"/>
          </p:cNvPicPr>
          <p:nvPr/>
        </p:nvPicPr>
        <p:blipFill>
          <a:blip r:embed="rId3"/>
          <a:srcRect/>
          <a:stretch>
            <a:fillRect/>
          </a:stretch>
        </p:blipFill>
        <p:spPr bwMode="auto">
          <a:xfrm>
            <a:off x="4672013" y="1333500"/>
            <a:ext cx="4232275" cy="3905250"/>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930775" y="1530350"/>
            <a:ext cx="4213225" cy="450850"/>
          </a:xfrm>
        </p:spPr>
        <p:txBody>
          <a:bodyPr>
            <a:normAutofit fontScale="90000"/>
          </a:bodyPr>
          <a:lstStyle/>
          <a:p>
            <a:pPr eaLnBrk="1" hangingPunct="1"/>
            <a:r>
              <a:rPr lang="en-US" sz="2900" smtClean="0">
                <a:ea typeface="ＭＳ Ｐゴシック" charset="-128"/>
                <a:cs typeface="ＭＳ Ｐゴシック" charset="-128"/>
              </a:rPr>
              <a:t>Selection de patient</a:t>
            </a:r>
          </a:p>
        </p:txBody>
      </p:sp>
      <p:pic>
        <p:nvPicPr>
          <p:cNvPr id="59395" name="Picture 3" descr="TCT2009-2"/>
          <p:cNvPicPr>
            <a:picLocks noChangeAspect="1" noChangeArrowheads="1"/>
          </p:cNvPicPr>
          <p:nvPr/>
        </p:nvPicPr>
        <p:blipFill>
          <a:blip r:embed="rId3"/>
          <a:srcRect/>
          <a:stretch>
            <a:fillRect/>
          </a:stretch>
        </p:blipFill>
        <p:spPr bwMode="auto">
          <a:xfrm>
            <a:off x="482600" y="1343025"/>
            <a:ext cx="4530725" cy="4530725"/>
          </a:xfrm>
          <a:prstGeom prst="rect">
            <a:avLst/>
          </a:prstGeom>
          <a:noFill/>
          <a:ln w="9525">
            <a:noFill/>
            <a:miter lim="800000"/>
            <a:headEnd/>
            <a:tailEnd/>
          </a:ln>
        </p:spPr>
      </p:pic>
      <p:sp>
        <p:nvSpPr>
          <p:cNvPr id="59396" name="Text Box 4"/>
          <p:cNvSpPr txBox="1">
            <a:spLocks noChangeArrowheads="1"/>
          </p:cNvSpPr>
          <p:nvPr/>
        </p:nvSpPr>
        <p:spPr bwMode="auto">
          <a:xfrm>
            <a:off x="5737225" y="3255963"/>
            <a:ext cx="2154238" cy="1158875"/>
          </a:xfrm>
          <a:prstGeom prst="rect">
            <a:avLst/>
          </a:prstGeom>
          <a:noFill/>
          <a:ln w="9525">
            <a:noFill/>
            <a:miter lim="800000"/>
            <a:headEnd/>
            <a:tailEnd/>
          </a:ln>
        </p:spPr>
        <p:txBody>
          <a:bodyPr wrap="none">
            <a:prstTxWarp prst="textNoShape">
              <a:avLst/>
            </a:prstTxWarp>
            <a:spAutoFit/>
          </a:bodyPr>
          <a:lstStyle/>
          <a:p>
            <a:pPr>
              <a:lnSpc>
                <a:spcPct val="130000"/>
              </a:lnSpc>
            </a:pPr>
            <a:r>
              <a:rPr lang="fr-FR">
                <a:latin typeface="Calibri" charset="0"/>
              </a:rPr>
              <a:t>Calcifiée +</a:t>
            </a:r>
          </a:p>
          <a:p>
            <a:pPr>
              <a:lnSpc>
                <a:spcPct val="130000"/>
              </a:lnSpc>
            </a:pPr>
            <a:r>
              <a:rPr lang="fr-FR">
                <a:latin typeface="Calibri" charset="0"/>
              </a:rPr>
              <a:t>Tortueuse ++</a:t>
            </a:r>
          </a:p>
          <a:p>
            <a:pPr>
              <a:lnSpc>
                <a:spcPct val="130000"/>
              </a:lnSpc>
            </a:pPr>
            <a:r>
              <a:rPr lang="fr-FR">
                <a:latin typeface="Calibri" charset="0"/>
              </a:rPr>
              <a:t>Diamètre = 6.0 mm</a:t>
            </a:r>
          </a:p>
        </p:txBody>
      </p:sp>
      <p:sp>
        <p:nvSpPr>
          <p:cNvPr id="59397" name="Rectangle 5"/>
          <p:cNvSpPr>
            <a:spLocks noChangeArrowheads="1"/>
          </p:cNvSpPr>
          <p:nvPr/>
        </p:nvSpPr>
        <p:spPr bwMode="auto">
          <a:xfrm>
            <a:off x="5743575" y="2133600"/>
            <a:ext cx="1917700" cy="369888"/>
          </a:xfrm>
          <a:prstGeom prst="rect">
            <a:avLst/>
          </a:prstGeom>
          <a:noFill/>
          <a:ln w="9525">
            <a:noFill/>
            <a:miter lim="800000"/>
            <a:headEnd/>
            <a:tailEnd/>
          </a:ln>
        </p:spPr>
        <p:txBody>
          <a:bodyPr wrap="none">
            <a:prstTxWarp prst="textNoShape">
              <a:avLst/>
            </a:prstTxWarp>
            <a:spAutoFit/>
          </a:bodyPr>
          <a:lstStyle/>
          <a:p>
            <a:r>
              <a:rPr lang="fr-FR">
                <a:latin typeface="Calibri" charset="0"/>
              </a:rPr>
              <a:t>a) contre-indiqué </a:t>
            </a:r>
          </a:p>
        </p:txBody>
      </p:sp>
      <p:sp>
        <p:nvSpPr>
          <p:cNvPr id="59398" name="Rectangle 6"/>
          <p:cNvSpPr>
            <a:spLocks noChangeArrowheads="1"/>
          </p:cNvSpPr>
          <p:nvPr/>
        </p:nvSpPr>
        <p:spPr bwMode="auto">
          <a:xfrm>
            <a:off x="5822950" y="2778125"/>
            <a:ext cx="1274763" cy="369888"/>
          </a:xfrm>
          <a:prstGeom prst="rect">
            <a:avLst/>
          </a:prstGeom>
          <a:noFill/>
          <a:ln w="9525">
            <a:noFill/>
            <a:miter lim="800000"/>
            <a:headEnd/>
            <a:tailEnd/>
          </a:ln>
        </p:spPr>
        <p:txBody>
          <a:bodyPr wrap="none">
            <a:prstTxWarp prst="textNoShape">
              <a:avLst/>
            </a:prstTxWarp>
            <a:spAutoFit/>
          </a:bodyPr>
          <a:lstStyle/>
          <a:p>
            <a:r>
              <a:rPr lang="fr-FR">
                <a:latin typeface="Calibri" charset="0"/>
              </a:rPr>
              <a:t>b) à risque</a:t>
            </a:r>
          </a:p>
        </p:txBody>
      </p:sp>
      <p:sp>
        <p:nvSpPr>
          <p:cNvPr id="59399" name="Rectangle 3"/>
          <p:cNvSpPr>
            <a:spLocks noChangeArrowheads="1"/>
          </p:cNvSpPr>
          <p:nvPr/>
        </p:nvSpPr>
        <p:spPr bwMode="auto">
          <a:xfrm>
            <a:off x="914400" y="228600"/>
            <a:ext cx="7467600" cy="990600"/>
          </a:xfrm>
          <a:prstGeom prst="rect">
            <a:avLst/>
          </a:prstGeom>
          <a:noFill/>
          <a:ln w="9525">
            <a:noFill/>
            <a:miter lim="800000"/>
            <a:headEnd/>
            <a:tailEnd/>
          </a:ln>
        </p:spPr>
        <p:txBody>
          <a:bodyPr anchor="ctr">
            <a:prstTxWarp prst="textNoShape">
              <a:avLst/>
            </a:prstTxWarp>
          </a:bodyPr>
          <a:lstStyle/>
          <a:p>
            <a:pPr algn="ctr"/>
            <a:r>
              <a:rPr lang="fr-FR" sz="3200" dirty="0" smtClean="0">
                <a:solidFill>
                  <a:srgbClr val="161645"/>
                </a:solidFill>
                <a:latin typeface="Calibri" charset="0"/>
              </a:rPr>
              <a:t>TAVI </a:t>
            </a:r>
            <a:r>
              <a:rPr lang="fr-FR" sz="3200" dirty="0" err="1" smtClean="0">
                <a:solidFill>
                  <a:srgbClr val="161645"/>
                </a:solidFill>
                <a:latin typeface="Calibri" charset="0"/>
              </a:rPr>
              <a:t>Trans</a:t>
            </a:r>
            <a:r>
              <a:rPr lang="fr-FR" sz="3200" dirty="0" err="1">
                <a:solidFill>
                  <a:srgbClr val="161645"/>
                </a:solidFill>
                <a:latin typeface="Calibri" charset="0"/>
              </a:rPr>
              <a:t>-fémorale</a:t>
            </a:r>
            <a:endParaRPr lang="fr-FR" sz="2800" dirty="0">
              <a:solidFill>
                <a:srgbClr val="161645"/>
              </a:solidFill>
              <a:latin typeface="Times New Roman"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152400"/>
            <a:ext cx="8229600" cy="1143000"/>
          </a:xfrm>
        </p:spPr>
        <p:txBody>
          <a:bodyPr/>
          <a:lstStyle/>
          <a:p>
            <a:pPr eaLnBrk="1" hangingPunct="1"/>
            <a:r>
              <a:rPr lang="en-US" smtClean="0">
                <a:solidFill>
                  <a:srgbClr val="222268"/>
                </a:solidFill>
                <a:ea typeface="ＭＳ Ｐゴシック" charset="-128"/>
                <a:cs typeface="ＭＳ Ｐゴシック" charset="-128"/>
              </a:rPr>
              <a:t>Angio-Aortographie</a:t>
            </a:r>
          </a:p>
        </p:txBody>
      </p:sp>
      <p:pic>
        <p:nvPicPr>
          <p:cNvPr id="61443" name="Picture 3" descr="TCT2009-1"/>
          <p:cNvPicPr>
            <a:picLocks noChangeAspect="1" noChangeArrowheads="1"/>
          </p:cNvPicPr>
          <p:nvPr/>
        </p:nvPicPr>
        <p:blipFill>
          <a:blip r:embed="rId3"/>
          <a:srcRect/>
          <a:stretch>
            <a:fillRect/>
          </a:stretch>
        </p:blipFill>
        <p:spPr bwMode="auto">
          <a:xfrm>
            <a:off x="503238" y="1136650"/>
            <a:ext cx="4581525" cy="4581525"/>
          </a:xfrm>
          <a:prstGeom prst="rect">
            <a:avLst/>
          </a:prstGeom>
          <a:noFill/>
          <a:ln w="9525">
            <a:noFill/>
            <a:miter lim="800000"/>
            <a:headEnd/>
            <a:tailEnd/>
          </a:ln>
        </p:spPr>
      </p:pic>
      <p:sp>
        <p:nvSpPr>
          <p:cNvPr id="61444" name="Text Box 4"/>
          <p:cNvSpPr txBox="1">
            <a:spLocks noChangeArrowheads="1"/>
          </p:cNvSpPr>
          <p:nvPr/>
        </p:nvSpPr>
        <p:spPr bwMode="auto">
          <a:xfrm>
            <a:off x="5724525" y="2151063"/>
            <a:ext cx="2159000" cy="1519237"/>
          </a:xfrm>
          <a:prstGeom prst="rect">
            <a:avLst/>
          </a:prstGeom>
          <a:noFill/>
          <a:ln w="9525">
            <a:noFill/>
            <a:miter lim="800000"/>
            <a:headEnd/>
            <a:tailEnd/>
          </a:ln>
        </p:spPr>
        <p:txBody>
          <a:bodyPr wrap="none">
            <a:prstTxWarp prst="textNoShape">
              <a:avLst/>
            </a:prstTxWarp>
            <a:spAutoFit/>
          </a:bodyPr>
          <a:lstStyle/>
          <a:p>
            <a:pPr>
              <a:lnSpc>
                <a:spcPct val="130000"/>
              </a:lnSpc>
            </a:pPr>
            <a:r>
              <a:rPr lang="fr-FR">
                <a:latin typeface="Calibri" charset="0"/>
              </a:rPr>
              <a:t>Feasibility &amp; </a:t>
            </a:r>
            <a:r>
              <a:rPr lang="fr-FR" i="1">
                <a:latin typeface="Calibri" charset="0"/>
              </a:rPr>
              <a:t>Safety</a:t>
            </a:r>
            <a:endParaRPr lang="fr-FR">
              <a:latin typeface="Calibri" charset="0"/>
            </a:endParaRPr>
          </a:p>
          <a:p>
            <a:pPr>
              <a:lnSpc>
                <a:spcPct val="130000"/>
              </a:lnSpc>
            </a:pPr>
            <a:endParaRPr lang="fr-FR">
              <a:latin typeface="Calibri" charset="0"/>
            </a:endParaRPr>
          </a:p>
          <a:p>
            <a:pPr>
              <a:lnSpc>
                <a:spcPct val="130000"/>
              </a:lnSpc>
            </a:pPr>
            <a:r>
              <a:rPr lang="fr-FR">
                <a:latin typeface="Calibri" charset="0"/>
              </a:rPr>
              <a:t>Calcifications +</a:t>
            </a:r>
          </a:p>
          <a:p>
            <a:pPr>
              <a:lnSpc>
                <a:spcPct val="130000"/>
              </a:lnSpc>
            </a:pPr>
            <a:r>
              <a:rPr lang="fr-FR">
                <a:latin typeface="Calibri" charset="0"/>
              </a:rPr>
              <a:t>Tortuosités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1"/>
          <p:cNvSpPr>
            <a:spLocks noGrp="1"/>
          </p:cNvSpPr>
          <p:nvPr>
            <p:ph type="title"/>
          </p:nvPr>
        </p:nvSpPr>
        <p:spPr/>
        <p:txBody>
          <a:bodyPr/>
          <a:lstStyle/>
          <a:p>
            <a:pPr eaLnBrk="1" hangingPunct="1"/>
            <a:r>
              <a:rPr lang="fr-FR" smtClean="0">
                <a:solidFill>
                  <a:srgbClr val="10253F"/>
                </a:solidFill>
                <a:latin typeface="Arial" charset="0"/>
                <a:ea typeface="Arial" charset="0"/>
                <a:cs typeface="Arial" charset="0"/>
              </a:rPr>
              <a:t>Voies d’accés</a:t>
            </a:r>
          </a:p>
        </p:txBody>
      </p:sp>
      <p:sp>
        <p:nvSpPr>
          <p:cNvPr id="63491" name="Espace réservé du contenu 2"/>
          <p:cNvSpPr>
            <a:spLocks noGrp="1"/>
          </p:cNvSpPr>
          <p:nvPr>
            <p:ph idx="1"/>
          </p:nvPr>
        </p:nvSpPr>
        <p:spPr>
          <a:xfrm>
            <a:off x="215900" y="1600200"/>
            <a:ext cx="4479925" cy="4525963"/>
          </a:xfrm>
        </p:spPr>
        <p:txBody>
          <a:bodyPr/>
          <a:lstStyle/>
          <a:p>
            <a:pPr eaLnBrk="1" hangingPunct="1"/>
            <a:r>
              <a:rPr lang="fr-FR" smtClean="0">
                <a:solidFill>
                  <a:srgbClr val="10253F"/>
                </a:solidFill>
                <a:latin typeface="Arial" charset="0"/>
                <a:ea typeface="Arial" charset="0"/>
                <a:cs typeface="Arial" charset="0"/>
              </a:rPr>
              <a:t>Transfémorale: percutanée, mini abord. </a:t>
            </a:r>
          </a:p>
          <a:p>
            <a:pPr eaLnBrk="1" hangingPunct="1">
              <a:buFont typeface="Arial" charset="0"/>
              <a:buNone/>
            </a:pPr>
            <a:endParaRPr lang="fr-FR" smtClean="0">
              <a:solidFill>
                <a:srgbClr val="10253F"/>
              </a:solidFill>
              <a:latin typeface="Arial" charset="0"/>
              <a:ea typeface="Arial" charset="0"/>
              <a:cs typeface="Arial" charset="0"/>
            </a:endParaRPr>
          </a:p>
          <a:p>
            <a:pPr eaLnBrk="1" hangingPunct="1"/>
            <a:r>
              <a:rPr lang="fr-FR" smtClean="0">
                <a:solidFill>
                  <a:srgbClr val="10253F"/>
                </a:solidFill>
                <a:latin typeface="Arial" charset="0"/>
                <a:ea typeface="Arial" charset="0"/>
                <a:cs typeface="Arial" charset="0"/>
              </a:rPr>
              <a:t>Voie sous clavière</a:t>
            </a:r>
          </a:p>
          <a:p>
            <a:pPr eaLnBrk="1" hangingPunct="1"/>
            <a:endParaRPr lang="fr-FR" smtClean="0">
              <a:solidFill>
                <a:srgbClr val="10253F"/>
              </a:solidFill>
              <a:latin typeface="Arial" charset="0"/>
              <a:ea typeface="Arial" charset="0"/>
              <a:cs typeface="Arial" charset="0"/>
            </a:endParaRPr>
          </a:p>
          <a:p>
            <a:pPr eaLnBrk="1" hangingPunct="1"/>
            <a:r>
              <a:rPr lang="fr-FR" smtClean="0">
                <a:solidFill>
                  <a:srgbClr val="10253F"/>
                </a:solidFill>
                <a:latin typeface="Arial" charset="0"/>
                <a:ea typeface="Arial" charset="0"/>
                <a:cs typeface="Arial" charset="0"/>
              </a:rPr>
              <a:t>Transapical: thoracotomie gauche</a:t>
            </a:r>
          </a:p>
          <a:p>
            <a:pPr eaLnBrk="1" hangingPunct="1"/>
            <a:endParaRPr lang="fr-FR" smtClean="0">
              <a:solidFill>
                <a:srgbClr val="10253F"/>
              </a:solidFill>
              <a:latin typeface="Arial" charset="0"/>
              <a:ea typeface="Arial" charset="0"/>
              <a:cs typeface="Arial" charset="0"/>
            </a:endParaRPr>
          </a:p>
          <a:p>
            <a:pPr eaLnBrk="1" hangingPunct="1"/>
            <a:endParaRPr lang="fr-FR" smtClean="0">
              <a:solidFill>
                <a:srgbClr val="10253F"/>
              </a:solidFill>
              <a:latin typeface="Arial" charset="0"/>
              <a:ea typeface="Arial" charset="0"/>
              <a:cs typeface="Arial" charset="0"/>
            </a:endParaRPr>
          </a:p>
          <a:p>
            <a:pPr eaLnBrk="1" hangingPunct="1"/>
            <a:endParaRPr lang="fr-FR" smtClean="0">
              <a:solidFill>
                <a:srgbClr val="10253F"/>
              </a:solidFill>
              <a:latin typeface="Arial" charset="0"/>
              <a:ea typeface="Arial" charset="0"/>
              <a:cs typeface="Arial" charset="0"/>
            </a:endParaRPr>
          </a:p>
        </p:txBody>
      </p:sp>
      <p:pic>
        <p:nvPicPr>
          <p:cNvPr id="63492" name="Picture 2"/>
          <p:cNvPicPr>
            <a:picLocks noChangeAspect="1" noChangeArrowheads="1"/>
          </p:cNvPicPr>
          <p:nvPr/>
        </p:nvPicPr>
        <p:blipFill>
          <a:blip r:embed="rId2"/>
          <a:srcRect/>
          <a:stretch>
            <a:fillRect/>
          </a:stretch>
        </p:blipFill>
        <p:spPr bwMode="auto">
          <a:xfrm>
            <a:off x="4695825" y="1417638"/>
            <a:ext cx="4143375" cy="4645025"/>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a:solidFill>
                  <a:srgbClr val="4F81BD"/>
                </a:solidFill>
              </a:rPr>
              <a:t>Diagnostic Testing</a:t>
            </a:r>
          </a:p>
        </p:txBody>
      </p:sp>
      <p:sp>
        <p:nvSpPr>
          <p:cNvPr id="5123" name="Rectangle 3"/>
          <p:cNvSpPr>
            <a:spLocks noGrp="1" noChangeArrowheads="1"/>
          </p:cNvSpPr>
          <p:nvPr>
            <p:ph type="body" idx="1"/>
          </p:nvPr>
        </p:nvSpPr>
        <p:spPr/>
        <p:txBody>
          <a:bodyPr/>
          <a:lstStyle/>
          <a:p>
            <a:pPr eaLnBrk="1" hangingPunct="1"/>
            <a:r>
              <a:rPr lang="en-US" sz="2800" dirty="0">
                <a:solidFill>
                  <a:srgbClr val="4F81BD"/>
                </a:solidFill>
              </a:rPr>
              <a:t>Doppler echocardiography </a:t>
            </a:r>
            <a:r>
              <a:rPr lang="en-US" sz="2800" dirty="0"/>
              <a:t>is the recommended initial test for patients with classic symptoms of AS</a:t>
            </a:r>
            <a:r>
              <a:rPr lang="en-US" sz="2800" baseline="30000" dirty="0"/>
              <a:t>7</a:t>
            </a:r>
            <a:endParaRPr lang="en-US" sz="2800" dirty="0"/>
          </a:p>
          <a:p>
            <a:pPr eaLnBrk="1" hangingPunct="1"/>
            <a:r>
              <a:rPr lang="en-US" sz="2800" dirty="0"/>
              <a:t>Estimates aortic jet velocity, mean </a:t>
            </a:r>
            <a:r>
              <a:rPr lang="en-US" sz="2800" dirty="0" err="1"/>
              <a:t>gradiant</a:t>
            </a:r>
            <a:r>
              <a:rPr lang="en-US" sz="2800" dirty="0"/>
              <a:t>, and aortic valve area </a:t>
            </a:r>
          </a:p>
          <a:p>
            <a:pPr eaLnBrk="1" hangingPunct="1"/>
            <a:r>
              <a:rPr lang="en-US" sz="2800" dirty="0"/>
              <a:t>Echocardiography is well validated and compares with cardiac catheterization</a:t>
            </a:r>
          </a:p>
          <a:p>
            <a:pPr eaLnBrk="1" hangingPunct="1"/>
            <a:r>
              <a:rPr lang="en-US" sz="2800" dirty="0"/>
              <a:t>Provides information regarding LV function and coexisting abnormalities of other valves</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dirty="0" err="1" smtClean="0">
                <a:solidFill>
                  <a:srgbClr val="222268"/>
                </a:solidFill>
                <a:ea typeface="ＭＳ Ｐゴシック" charset="-128"/>
                <a:cs typeface="ＭＳ Ｐゴシック" charset="-128"/>
              </a:rPr>
              <a:t>Voie</a:t>
            </a:r>
            <a:r>
              <a:rPr lang="en-US" dirty="0" smtClean="0">
                <a:solidFill>
                  <a:srgbClr val="222268"/>
                </a:solidFill>
                <a:ea typeface="ＭＳ Ｐゴシック" charset="-128"/>
                <a:cs typeface="ＭＳ Ｐゴシック" charset="-128"/>
              </a:rPr>
              <a:t> </a:t>
            </a:r>
            <a:r>
              <a:rPr lang="en-US" dirty="0" err="1" smtClean="0">
                <a:solidFill>
                  <a:srgbClr val="222268"/>
                </a:solidFill>
                <a:ea typeface="ＭＳ Ｐゴシック" charset="-128"/>
                <a:cs typeface="ＭＳ Ｐゴシック" charset="-128"/>
              </a:rPr>
              <a:t>sous-clavière</a:t>
            </a:r>
            <a:r>
              <a:rPr lang="en-US" dirty="0" smtClean="0">
                <a:solidFill>
                  <a:srgbClr val="222268"/>
                </a:solidFill>
                <a:ea typeface="ＭＳ Ｐゴシック" charset="-128"/>
                <a:cs typeface="ＭＳ Ｐゴシック" charset="-128"/>
              </a:rPr>
              <a:t> = alternative</a:t>
            </a:r>
          </a:p>
        </p:txBody>
      </p:sp>
      <p:sp>
        <p:nvSpPr>
          <p:cNvPr id="64515" name="Rectangle 3"/>
          <p:cNvSpPr>
            <a:spLocks noGrp="1" noChangeArrowheads="1"/>
          </p:cNvSpPr>
          <p:nvPr>
            <p:ph type="body" sz="half" idx="1"/>
          </p:nvPr>
        </p:nvSpPr>
        <p:spPr>
          <a:xfrm>
            <a:off x="685800" y="1479550"/>
            <a:ext cx="3810000" cy="4387850"/>
          </a:xfrm>
        </p:spPr>
        <p:txBody>
          <a:bodyPr/>
          <a:lstStyle/>
          <a:p>
            <a:pPr eaLnBrk="1" hangingPunct="1">
              <a:buFontTx/>
              <a:buNone/>
            </a:pPr>
            <a:r>
              <a:rPr lang="en-US" sz="2400" smtClean="0">
                <a:solidFill>
                  <a:srgbClr val="161645"/>
                </a:solidFill>
                <a:ea typeface="ＭＳ Ｐゴシック" charset="-128"/>
                <a:cs typeface="ＭＳ Ｐゴシック" charset="-128"/>
              </a:rPr>
              <a:t>Vs Transapicale</a:t>
            </a:r>
          </a:p>
          <a:p>
            <a:pPr eaLnBrk="1" hangingPunct="1">
              <a:buFontTx/>
              <a:buNone/>
            </a:pPr>
            <a:endParaRPr lang="en-US" sz="2400" smtClean="0">
              <a:solidFill>
                <a:srgbClr val="161645"/>
              </a:solidFill>
              <a:ea typeface="ＭＳ Ｐゴシック" charset="-128"/>
              <a:cs typeface="ＭＳ Ｐゴシック" charset="-128"/>
            </a:endParaRPr>
          </a:p>
          <a:p>
            <a:pPr eaLnBrk="1" hangingPunct="1">
              <a:buFont typeface="Wingdings" charset="2"/>
              <a:buChar char="Ø"/>
            </a:pPr>
            <a:r>
              <a:rPr lang="en-US" sz="2400" smtClean="0">
                <a:solidFill>
                  <a:srgbClr val="161645"/>
                </a:solidFill>
                <a:ea typeface="ＭＳ Ｐゴシック" charset="-128"/>
                <a:cs typeface="ＭＳ Ｐゴシック" charset="-128"/>
              </a:rPr>
              <a:t>Mitigates or eliminates trauma to the heart</a:t>
            </a:r>
          </a:p>
          <a:p>
            <a:pPr eaLnBrk="1" hangingPunct="1">
              <a:buFont typeface="Wingdings" charset="2"/>
              <a:buChar char="Ø"/>
            </a:pPr>
            <a:r>
              <a:rPr lang="en-US" sz="2400" smtClean="0">
                <a:solidFill>
                  <a:srgbClr val="161645"/>
                </a:solidFill>
                <a:ea typeface="ＭＳ Ｐゴシック" charset="-128"/>
                <a:cs typeface="ＭＳ Ｐゴシック" charset="-128"/>
              </a:rPr>
              <a:t>Recovery time is faster and lower risk (drainage ports are not needed)</a:t>
            </a:r>
          </a:p>
          <a:p>
            <a:pPr eaLnBrk="1" hangingPunct="1">
              <a:buFont typeface="Wingdings" charset="2"/>
              <a:buChar char="Ø"/>
            </a:pPr>
            <a:endParaRPr lang="en-US" sz="2400" smtClean="0">
              <a:solidFill>
                <a:srgbClr val="161645"/>
              </a:solidFill>
              <a:ea typeface="ＭＳ Ｐゴシック" charset="-128"/>
              <a:cs typeface="ＭＳ Ｐゴシック" charset="-128"/>
            </a:endParaRPr>
          </a:p>
        </p:txBody>
      </p:sp>
      <p:sp>
        <p:nvSpPr>
          <p:cNvPr id="64516" name="Rectangle 4"/>
          <p:cNvSpPr>
            <a:spLocks noGrp="1" noChangeArrowheads="1"/>
          </p:cNvSpPr>
          <p:nvPr>
            <p:ph type="body" sz="half" idx="2"/>
          </p:nvPr>
        </p:nvSpPr>
        <p:spPr>
          <a:xfrm>
            <a:off x="4648200" y="1447800"/>
            <a:ext cx="4038600" cy="4525963"/>
          </a:xfrm>
        </p:spPr>
        <p:txBody>
          <a:bodyPr/>
          <a:lstStyle/>
          <a:p>
            <a:pPr eaLnBrk="1" hangingPunct="1">
              <a:buFontTx/>
              <a:buNone/>
            </a:pPr>
            <a:r>
              <a:rPr lang="en-US" sz="2400" smtClean="0">
                <a:solidFill>
                  <a:srgbClr val="161645"/>
                </a:solidFill>
                <a:ea typeface="ＭＳ Ｐゴシック" charset="-128"/>
                <a:cs typeface="ＭＳ Ｐゴシック" charset="-128"/>
              </a:rPr>
              <a:t>Vs Transfémorale</a:t>
            </a:r>
          </a:p>
          <a:p>
            <a:pPr eaLnBrk="1" hangingPunct="1">
              <a:buFontTx/>
              <a:buNone/>
            </a:pPr>
            <a:endParaRPr lang="en-US" sz="2400" smtClean="0">
              <a:solidFill>
                <a:srgbClr val="161645"/>
              </a:solidFill>
              <a:ea typeface="ＭＳ Ｐゴシック" charset="-128"/>
              <a:cs typeface="ＭＳ Ｐゴシック" charset="-128"/>
            </a:endParaRPr>
          </a:p>
          <a:p>
            <a:pPr eaLnBrk="1" hangingPunct="1">
              <a:buFont typeface="Wingdings" charset="2"/>
              <a:buChar char="Ø"/>
            </a:pPr>
            <a:r>
              <a:rPr lang="en-US" sz="2400" smtClean="0">
                <a:solidFill>
                  <a:srgbClr val="161645"/>
                </a:solidFill>
                <a:ea typeface="ＭＳ Ｐゴシック" charset="-128"/>
                <a:cs typeface="ＭＳ Ｐゴシック" charset="-128"/>
              </a:rPr>
              <a:t>Bypasses aortic arch</a:t>
            </a:r>
          </a:p>
          <a:p>
            <a:pPr eaLnBrk="1" hangingPunct="1">
              <a:buFont typeface="Wingdings" charset="2"/>
              <a:buChar char="Ø"/>
            </a:pPr>
            <a:r>
              <a:rPr lang="en-US" sz="2400" smtClean="0">
                <a:solidFill>
                  <a:srgbClr val="161645"/>
                </a:solidFill>
                <a:ea typeface="ＭＳ Ｐゴシック" charset="-128"/>
                <a:cs typeface="ＭＳ Ｐゴシック" charset="-128"/>
              </a:rPr>
              <a:t>Not limited by femoral vasculature</a:t>
            </a:r>
          </a:p>
          <a:p>
            <a:pPr eaLnBrk="1" hangingPunct="1">
              <a:buFont typeface="Wingdings" charset="2"/>
              <a:buChar char="Ø"/>
            </a:pPr>
            <a:r>
              <a:rPr lang="en-US" sz="2400" smtClean="0">
                <a:solidFill>
                  <a:srgbClr val="161645"/>
                </a:solidFill>
                <a:ea typeface="ＭＳ Ｐゴシック" charset="-128"/>
                <a:cs typeface="ＭＳ Ｐゴシック" charset="-128"/>
              </a:rPr>
              <a:t>Able to visually control closure </a:t>
            </a:r>
          </a:p>
          <a:p>
            <a:pPr eaLnBrk="1" hangingPunct="1">
              <a:buFont typeface="Wingdings" charset="2"/>
              <a:buChar char="Ø"/>
            </a:pPr>
            <a:r>
              <a:rPr lang="en-US" sz="2400" smtClean="0">
                <a:solidFill>
                  <a:srgbClr val="161645"/>
                </a:solidFill>
                <a:ea typeface="ＭＳ Ｐゴシック" charset="-128"/>
                <a:cs typeface="ＭＳ Ｐゴシック" charset="-128"/>
              </a:rPr>
              <a:t>Better control of delivery catheter and guidewire</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28588" y="3465513"/>
            <a:ext cx="4011612" cy="4572000"/>
          </a:xfrm>
          <a:prstGeom prst="rect">
            <a:avLst/>
          </a:prstGeom>
          <a:noFill/>
          <a:ln w="9525">
            <a:noFill/>
            <a:miter lim="800000"/>
            <a:headEnd/>
            <a:tailEnd/>
          </a:ln>
        </p:spPr>
      </p:pic>
      <p:pic>
        <p:nvPicPr>
          <p:cNvPr id="66563" name="Picture 7" descr="Ascendraillustrations 005-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054225" y="3384550"/>
            <a:ext cx="3670300" cy="4724400"/>
          </a:xfrm>
          <a:prstGeom prst="rect">
            <a:avLst/>
          </a:prstGeom>
          <a:noFill/>
          <a:ln w="9525">
            <a:noFill/>
            <a:miter lim="800000"/>
            <a:headEnd/>
            <a:tailEnd/>
          </a:ln>
        </p:spPr>
      </p:pic>
      <p:pic>
        <p:nvPicPr>
          <p:cNvPr id="66564" name="Picture 8"/>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516313" y="3381375"/>
            <a:ext cx="4079875" cy="4800600"/>
          </a:xfrm>
          <a:prstGeom prst="rect">
            <a:avLst/>
          </a:prstGeom>
          <a:noFill/>
          <a:ln w="9525">
            <a:noFill/>
            <a:miter lim="800000"/>
            <a:headEnd/>
            <a:tailEnd/>
          </a:ln>
        </p:spPr>
      </p:pic>
      <p:pic>
        <p:nvPicPr>
          <p:cNvPr id="66565" name="Picture 9"/>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186363" y="3429000"/>
            <a:ext cx="3994150" cy="4724400"/>
          </a:xfrm>
          <a:prstGeom prst="rect">
            <a:avLst/>
          </a:prstGeom>
          <a:noFill/>
          <a:ln w="9525">
            <a:noFill/>
            <a:miter lim="800000"/>
            <a:headEnd/>
            <a:tailEnd/>
          </a:ln>
        </p:spPr>
      </p:pic>
      <p:pic>
        <p:nvPicPr>
          <p:cNvPr id="66566" name="Picture 10" descr="Ascendraillustrations 009"/>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980238" y="3357563"/>
            <a:ext cx="1839912" cy="2286000"/>
          </a:xfrm>
          <a:prstGeom prst="rect">
            <a:avLst/>
          </a:prstGeom>
          <a:noFill/>
          <a:ln w="9525">
            <a:noFill/>
            <a:miter lim="800000"/>
            <a:headEnd/>
            <a:tailEnd/>
          </a:ln>
        </p:spPr>
      </p:pic>
      <p:pic>
        <p:nvPicPr>
          <p:cNvPr id="66567" name="Picture 9" descr="Apogee1 (2)"/>
          <p:cNvPicPr>
            <a:picLocks noChangeAspect="1" noChangeArrowheads="1"/>
          </p:cNvPicPr>
          <p:nvPr/>
        </p:nvPicPr>
        <p:blipFill>
          <a:blip r:embed="rId8"/>
          <a:srcRect/>
          <a:stretch>
            <a:fillRect/>
          </a:stretch>
        </p:blipFill>
        <p:spPr bwMode="auto">
          <a:xfrm>
            <a:off x="322263" y="1260475"/>
            <a:ext cx="2089150" cy="1952625"/>
          </a:xfrm>
          <a:prstGeom prst="rect">
            <a:avLst/>
          </a:prstGeom>
          <a:noFill/>
          <a:ln w="9525">
            <a:noFill/>
            <a:miter lim="800000"/>
            <a:headEnd/>
            <a:tailEnd/>
          </a:ln>
        </p:spPr>
      </p:pic>
      <p:sp>
        <p:nvSpPr>
          <p:cNvPr id="66568" name="Text Box 10"/>
          <p:cNvSpPr txBox="1">
            <a:spLocks noChangeArrowheads="1"/>
          </p:cNvSpPr>
          <p:nvPr/>
        </p:nvSpPr>
        <p:spPr bwMode="auto">
          <a:xfrm>
            <a:off x="2635250" y="2662238"/>
            <a:ext cx="3886200" cy="336550"/>
          </a:xfrm>
          <a:prstGeom prst="rect">
            <a:avLst/>
          </a:prstGeom>
          <a:noFill/>
          <a:ln w="9525">
            <a:noFill/>
            <a:miter lim="800000"/>
            <a:headEnd/>
            <a:tailEnd/>
          </a:ln>
        </p:spPr>
        <p:txBody>
          <a:bodyPr>
            <a:prstTxWarp prst="textNoShape">
              <a:avLst/>
            </a:prstTxWarp>
            <a:spAutoFit/>
          </a:bodyPr>
          <a:lstStyle/>
          <a:p>
            <a:r>
              <a:rPr lang="en-US" sz="1600" b="1"/>
              <a:t>Anterior mini-thoracotomy</a:t>
            </a:r>
            <a:endParaRPr lang="en-US" sz="1600"/>
          </a:p>
        </p:txBody>
      </p:sp>
      <p:sp>
        <p:nvSpPr>
          <p:cNvPr id="66569" name="Line 11"/>
          <p:cNvSpPr>
            <a:spLocks noChangeShapeType="1"/>
          </p:cNvSpPr>
          <p:nvPr/>
        </p:nvSpPr>
        <p:spPr bwMode="auto">
          <a:xfrm flipH="1" flipV="1">
            <a:off x="1687513" y="2473325"/>
            <a:ext cx="981075" cy="328613"/>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fr-FR"/>
          </a:p>
        </p:txBody>
      </p:sp>
      <p:sp>
        <p:nvSpPr>
          <p:cNvPr id="66570" name="Rectangle 16"/>
          <p:cNvSpPr>
            <a:spLocks noChangeArrowheads="1"/>
          </p:cNvSpPr>
          <p:nvPr/>
        </p:nvSpPr>
        <p:spPr bwMode="auto">
          <a:xfrm>
            <a:off x="-36513" y="5688013"/>
            <a:ext cx="9251951" cy="1196975"/>
          </a:xfrm>
          <a:prstGeom prst="rect">
            <a:avLst/>
          </a:prstGeom>
          <a:gradFill rotWithShape="1">
            <a:gsLst>
              <a:gs pos="0">
                <a:srgbClr val="969696"/>
              </a:gs>
              <a:gs pos="100000">
                <a:srgbClr val="454545"/>
              </a:gs>
            </a:gsLst>
            <a:lin ang="5400000" scaled="1"/>
          </a:gradFill>
          <a:ln w="9525">
            <a:noFill/>
            <a:miter lim="800000"/>
            <a:headEnd/>
            <a:tailEnd/>
          </a:ln>
        </p:spPr>
        <p:txBody>
          <a:bodyPr wrap="none" anchor="ctr">
            <a:prstTxWarp prst="textNoShape">
              <a:avLst/>
            </a:prstTxWarp>
          </a:bodyPr>
          <a:lstStyle/>
          <a:p>
            <a:endParaRPr lang="fr-FR"/>
          </a:p>
        </p:txBody>
      </p:sp>
      <p:sp>
        <p:nvSpPr>
          <p:cNvPr id="66571" name="Text Box 12"/>
          <p:cNvSpPr txBox="1">
            <a:spLocks noChangeArrowheads="1"/>
          </p:cNvSpPr>
          <p:nvPr/>
        </p:nvSpPr>
        <p:spPr bwMode="auto">
          <a:xfrm>
            <a:off x="625475" y="5656263"/>
            <a:ext cx="3225800" cy="5810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a:solidFill>
                  <a:schemeClr val="bg1"/>
                </a:solidFill>
              </a:rPr>
              <a:t>Guidewire and Sheath Introducer insertion</a:t>
            </a:r>
          </a:p>
        </p:txBody>
      </p:sp>
      <p:sp>
        <p:nvSpPr>
          <p:cNvPr id="66572" name="Text Box 13"/>
          <p:cNvSpPr txBox="1">
            <a:spLocks noChangeArrowheads="1"/>
          </p:cNvSpPr>
          <p:nvPr/>
        </p:nvSpPr>
        <p:spPr bwMode="auto">
          <a:xfrm>
            <a:off x="3938588" y="5661025"/>
            <a:ext cx="1425575" cy="8255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a:solidFill>
                  <a:schemeClr val="bg1"/>
                </a:solidFill>
              </a:rPr>
              <a:t>Balloon Aortic Valvuloplasty           </a:t>
            </a:r>
          </a:p>
        </p:txBody>
      </p:sp>
      <p:sp>
        <p:nvSpPr>
          <p:cNvPr id="66573" name="Text Box 14"/>
          <p:cNvSpPr txBox="1">
            <a:spLocks noChangeArrowheads="1"/>
          </p:cNvSpPr>
          <p:nvPr/>
        </p:nvSpPr>
        <p:spPr bwMode="auto">
          <a:xfrm>
            <a:off x="5738813" y="5656263"/>
            <a:ext cx="1425575" cy="5810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a:solidFill>
                  <a:schemeClr val="bg1"/>
                </a:solidFill>
              </a:rPr>
              <a:t>Valve Placement</a:t>
            </a:r>
          </a:p>
        </p:txBody>
      </p:sp>
      <p:sp>
        <p:nvSpPr>
          <p:cNvPr id="66574" name="Text Box 15"/>
          <p:cNvSpPr txBox="1">
            <a:spLocks noChangeArrowheads="1"/>
          </p:cNvSpPr>
          <p:nvPr/>
        </p:nvSpPr>
        <p:spPr bwMode="auto">
          <a:xfrm>
            <a:off x="7308850" y="5656263"/>
            <a:ext cx="1425575" cy="5810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a:solidFill>
                  <a:schemeClr val="bg1"/>
                </a:solidFill>
              </a:rPr>
              <a:t>Final     Position</a:t>
            </a:r>
          </a:p>
        </p:txBody>
      </p:sp>
      <p:sp>
        <p:nvSpPr>
          <p:cNvPr id="66575" name="Rectangle 17"/>
          <p:cNvSpPr>
            <a:spLocks/>
          </p:cNvSpPr>
          <p:nvPr/>
        </p:nvSpPr>
        <p:spPr bwMode="auto">
          <a:xfrm>
            <a:off x="2411413" y="1436734"/>
            <a:ext cx="6337300" cy="1143000"/>
          </a:xfrm>
          <a:prstGeom prst="rect">
            <a:avLst/>
          </a:prstGeom>
          <a:noFill/>
          <a:ln w="9525">
            <a:noFill/>
            <a:miter lim="800000"/>
            <a:headEnd/>
            <a:tailEnd/>
          </a:ln>
        </p:spPr>
        <p:txBody>
          <a:bodyPr anchor="ctr">
            <a:prstTxWarp prst="textNoShape">
              <a:avLst/>
            </a:prstTxWarp>
          </a:bodyPr>
          <a:lstStyle/>
          <a:p>
            <a:pPr algn="r" eaLnBrk="0" hangingPunct="0"/>
            <a:r>
              <a:rPr lang="en-US" dirty="0">
                <a:solidFill>
                  <a:srgbClr val="000000"/>
                </a:solidFill>
                <a:ea typeface="Arial" charset="0"/>
                <a:cs typeface="Arial" charset="0"/>
              </a:rPr>
              <a:t>Edwards SAPIEN™ </a:t>
            </a:r>
            <a:r>
              <a:rPr lang="en-US" dirty="0" err="1">
                <a:solidFill>
                  <a:srgbClr val="000000"/>
                </a:solidFill>
                <a:ea typeface="Arial" charset="0"/>
                <a:cs typeface="Arial" charset="0"/>
              </a:rPr>
              <a:t>Transcatheter</a:t>
            </a:r>
            <a:r>
              <a:rPr lang="en-US" dirty="0">
                <a:solidFill>
                  <a:srgbClr val="000000"/>
                </a:solidFill>
                <a:ea typeface="Arial" charset="0"/>
                <a:cs typeface="Arial" charset="0"/>
              </a:rPr>
              <a:t> Heart Valve</a:t>
            </a:r>
            <a:r>
              <a:rPr lang="en-US" b="1" dirty="0">
                <a:solidFill>
                  <a:srgbClr val="000000"/>
                </a:solidFill>
                <a:ea typeface="Arial" charset="0"/>
                <a:cs typeface="Arial" charset="0"/>
              </a:rPr>
              <a:t> </a:t>
            </a:r>
            <a:br>
              <a:rPr lang="en-US" b="1" dirty="0">
                <a:solidFill>
                  <a:srgbClr val="000000"/>
                </a:solidFill>
                <a:ea typeface="Arial" charset="0"/>
                <a:cs typeface="Arial" charset="0"/>
              </a:rPr>
            </a:br>
            <a:r>
              <a:rPr lang="en-US" b="1" dirty="0" err="1">
                <a:solidFill>
                  <a:srgbClr val="000000"/>
                </a:solidFill>
                <a:ea typeface="Arial" charset="0"/>
                <a:cs typeface="Arial" charset="0"/>
              </a:rPr>
              <a:t>Transapical</a:t>
            </a:r>
            <a:r>
              <a:rPr lang="en-US" b="1" dirty="0">
                <a:solidFill>
                  <a:srgbClr val="000000"/>
                </a:solidFill>
                <a:ea typeface="Arial" charset="0"/>
                <a:cs typeface="Arial" charset="0"/>
              </a:rPr>
              <a:t> Approach</a:t>
            </a:r>
          </a:p>
        </p:txBody>
      </p:sp>
      <p:sp>
        <p:nvSpPr>
          <p:cNvPr id="16"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err="1" smtClean="0">
                <a:ln>
                  <a:noFill/>
                </a:ln>
                <a:solidFill>
                  <a:srgbClr val="222268"/>
                </a:solidFill>
                <a:effectLst/>
                <a:uLnTx/>
                <a:uFillTx/>
                <a:latin typeface="+mj-lt"/>
                <a:ea typeface="ＭＳ Ｐゴシック" charset="-128"/>
                <a:cs typeface="ＭＳ Ｐゴシック" charset="-128"/>
              </a:rPr>
              <a:t>Voie</a:t>
            </a:r>
            <a:r>
              <a:rPr lang="en-US" sz="4400" dirty="0" smtClean="0">
                <a:solidFill>
                  <a:srgbClr val="222268"/>
                </a:solidFill>
                <a:latin typeface="+mj-lt"/>
              </a:rPr>
              <a:t> trans </a:t>
            </a:r>
            <a:r>
              <a:rPr lang="en-US" sz="4400" dirty="0" err="1" smtClean="0">
                <a:solidFill>
                  <a:srgbClr val="222268"/>
                </a:solidFill>
                <a:latin typeface="+mj-lt"/>
              </a:rPr>
              <a:t>apicale</a:t>
            </a:r>
            <a:r>
              <a:rPr lang="en-US" sz="4400" dirty="0" smtClean="0">
                <a:solidFill>
                  <a:srgbClr val="222268"/>
                </a:solidFill>
                <a:latin typeface="+mj-lt"/>
              </a:rPr>
              <a:t> </a:t>
            </a:r>
            <a:r>
              <a:rPr kumimoji="0" lang="en-US" sz="4400" b="0" i="0" u="none" strike="noStrike" kern="1200" cap="none" spc="0" normalizeH="0" baseline="0" noProof="0" dirty="0" smtClean="0">
                <a:ln>
                  <a:noFill/>
                </a:ln>
                <a:solidFill>
                  <a:srgbClr val="222268"/>
                </a:solidFill>
                <a:effectLst/>
                <a:uLnTx/>
                <a:uFillTx/>
                <a:latin typeface="+mj-lt"/>
                <a:ea typeface="ＭＳ Ｐゴシック" charset="-128"/>
                <a:cs typeface="ＭＳ Ｐゴシック" charset="-128"/>
              </a:rPr>
              <a:t>= alternative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mdconsult.com/das/book/body/129233858-2/0/1492/f4-u1.0-B978-1-4160-2805-5..50080-X..gr1.jpg"/>
          <p:cNvPicPr>
            <a:picLocks noChangeAspect="1" noChangeArrowheads="1"/>
          </p:cNvPicPr>
          <p:nvPr/>
        </p:nvPicPr>
        <p:blipFill>
          <a:blip r:embed="rId2"/>
          <a:srcRect/>
          <a:stretch>
            <a:fillRect/>
          </a:stretch>
        </p:blipFill>
        <p:spPr bwMode="auto">
          <a:xfrm>
            <a:off x="-469900" y="0"/>
            <a:ext cx="96139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solidFill>
                  <a:srgbClr val="4F81BD"/>
                </a:solidFill>
              </a:rPr>
              <a:t>Classifications of </a:t>
            </a:r>
            <a:r>
              <a:rPr lang="en-US" dirty="0" smtClean="0">
                <a:solidFill>
                  <a:srgbClr val="4F81BD"/>
                </a:solidFill>
              </a:rPr>
              <a:t>Severity</a:t>
            </a:r>
            <a:endParaRPr lang="en-US" dirty="0">
              <a:solidFill>
                <a:srgbClr val="4F81BD"/>
              </a:solidFill>
            </a:endParaRPr>
          </a:p>
        </p:txBody>
      </p:sp>
      <p:graphicFrame>
        <p:nvGraphicFramePr>
          <p:cNvPr id="22571" name="Group 43"/>
          <p:cNvGraphicFramePr>
            <a:graphicFrameLocks noGrp="1"/>
          </p:cNvGraphicFramePr>
          <p:nvPr>
            <p:ph idx="1"/>
          </p:nvPr>
        </p:nvGraphicFramePr>
        <p:xfrm>
          <a:off x="457200" y="1371600"/>
          <a:ext cx="8229600" cy="5368735"/>
        </p:xfrm>
        <a:graphic>
          <a:graphicData uri="http://schemas.openxmlformats.org/drawingml/2006/table">
            <a:tbl>
              <a:tblPr/>
              <a:tblGrid>
                <a:gridCol w="2057400"/>
                <a:gridCol w="2057400"/>
                <a:gridCol w="2057400"/>
                <a:gridCol w="2057400"/>
              </a:tblGrid>
              <a:tr h="9048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fr-FR" sz="2800" b="0" i="0" u="none" strike="noStrike" cap="none" normalizeH="0" baseline="0">
                        <a:ln>
                          <a:noFill/>
                        </a:ln>
                        <a:solidFill>
                          <a:schemeClr val="tx1"/>
                        </a:solidFill>
                        <a:effectLst>
                          <a:outerShdw blurRad="38100" dist="38100" dir="2700000" algn="tl">
                            <a:srgbClr val="000000"/>
                          </a:outerShdw>
                        </a:effectLst>
                        <a:latin typeface="Tahom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Aortic Jet Velocity (m/s)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Mean Gradient (mm Hg)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Aortic valve Area (cm</a:t>
                      </a:r>
                      <a:r>
                        <a:rPr kumimoji="0" lang="en-US" sz="2800" b="0" i="0" u="none" strike="noStrike" cap="none" normalizeH="0" baseline="30000">
                          <a:ln>
                            <a:noFill/>
                          </a:ln>
                          <a:solidFill>
                            <a:schemeClr val="tx1"/>
                          </a:solidFill>
                          <a:effectLst>
                            <a:outerShdw blurRad="38100" dist="38100" dir="2700000" algn="tl">
                              <a:srgbClr val="000000"/>
                            </a:outerShdw>
                          </a:effectLst>
                          <a:latin typeface="Tahoma" charset="0"/>
                        </a:rPr>
                        <a:t>2</a:t>
                      </a: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Normal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&lt; 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rPr>
                        <a:t>=4(velocity)</a:t>
                      </a:r>
                      <a:r>
                        <a:rPr kumimoji="0" lang="en-US" sz="2400" b="0" i="0" u="none" strike="noStrike" cap="none" normalizeH="0" baseline="30000">
                          <a:ln>
                            <a:noFill/>
                          </a:ln>
                          <a:solidFill>
                            <a:schemeClr val="tx1"/>
                          </a:solidFill>
                          <a:effectLst>
                            <a:outerShdw blurRad="38100" dist="38100" dir="2700000" algn="tl">
                              <a:srgbClr val="000000"/>
                            </a:outerShdw>
                          </a:effectLst>
                          <a:latin typeface="Tahoma" charset="0"/>
                        </a:rPr>
                        <a:t>2</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400" b="0" i="0" u="none" strike="noStrike" cap="none" normalizeH="0" baseline="30000">
                          <a:ln>
                            <a:noFill/>
                          </a:ln>
                          <a:solidFill>
                            <a:schemeClr val="tx1"/>
                          </a:solidFill>
                          <a:effectLst>
                            <a:outerShdw blurRad="38100" dist="38100" dir="2700000" algn="tl">
                              <a:srgbClr val="000000"/>
                            </a:outerShdw>
                          </a:effectLst>
                          <a:latin typeface="Tahoma" charset="0"/>
                        </a:rPr>
                        <a:t>Bernoulli’s equation</a:t>
                      </a:r>
                      <a:endPar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3 – 4 </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(nickel)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Mild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2.5 – 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&lt; 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1.5 –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Moderate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3 – 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25 – 40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1 – 1.5 </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rPr>
                        <a:t>(golf tee)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dirty="0">
                          <a:ln>
                            <a:noFill/>
                          </a:ln>
                          <a:solidFill>
                            <a:schemeClr val="accent2"/>
                          </a:solidFill>
                          <a:effectLst>
                            <a:outerShdw blurRad="38100" dist="38100" dir="2700000" algn="tl">
                              <a:srgbClr val="000000"/>
                            </a:outerShdw>
                          </a:effectLst>
                          <a:latin typeface="Tahoma" charset="0"/>
                        </a:rPr>
                        <a:t>Severe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dirty="0">
                          <a:ln>
                            <a:noFill/>
                          </a:ln>
                          <a:solidFill>
                            <a:schemeClr val="accent2"/>
                          </a:solidFill>
                          <a:effectLst>
                            <a:outerShdw blurRad="38100" dist="38100" dir="2700000" algn="tl">
                              <a:srgbClr val="000000"/>
                            </a:outerShdw>
                          </a:effectLst>
                          <a:latin typeface="Tahoma" charset="0"/>
                        </a:rPr>
                        <a:t>&gt; 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dirty="0">
                          <a:ln>
                            <a:noFill/>
                          </a:ln>
                          <a:solidFill>
                            <a:schemeClr val="accent2"/>
                          </a:solidFill>
                          <a:effectLst>
                            <a:outerShdw blurRad="38100" dist="38100" dir="2700000" algn="tl">
                              <a:srgbClr val="000000"/>
                            </a:outerShdw>
                          </a:effectLst>
                          <a:latin typeface="Tahoma" charset="0"/>
                        </a:rPr>
                        <a:t>&gt; 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dirty="0">
                          <a:ln>
                            <a:noFill/>
                          </a:ln>
                          <a:solidFill>
                            <a:schemeClr val="accent2"/>
                          </a:solidFill>
                          <a:effectLst>
                            <a:outerShdw blurRad="38100" dist="38100" dir="2700000" algn="tl">
                              <a:srgbClr val="000000"/>
                            </a:outerShdw>
                          </a:effectLst>
                          <a:latin typeface="Tahoma" charset="0"/>
                        </a:rPr>
                        <a:t>&lt; </a:t>
                      </a:r>
                      <a:r>
                        <a:rPr kumimoji="0" lang="en-US" sz="2800" b="0" i="0" u="none" strike="noStrike" cap="none" normalizeH="0" baseline="0" dirty="0" smtClean="0">
                          <a:ln>
                            <a:noFill/>
                          </a:ln>
                          <a:solidFill>
                            <a:schemeClr val="accent2"/>
                          </a:solidFill>
                          <a:effectLst>
                            <a:outerShdw blurRad="38100" dist="38100" dir="2700000" algn="tl">
                              <a:srgbClr val="000000"/>
                            </a:outerShdw>
                          </a:effectLst>
                          <a:latin typeface="Tahoma" charset="0"/>
                        </a:rPr>
                        <a:t>1</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sz="2800" b="0" i="0" u="none" strike="noStrike" cap="none" normalizeH="0" baseline="0" dirty="0" smtClean="0">
                          <a:ln>
                            <a:noFill/>
                          </a:ln>
                          <a:solidFill>
                            <a:schemeClr val="accent2"/>
                          </a:solidFill>
                          <a:effectLst>
                            <a:outerShdw blurRad="38100" dist="38100" dir="2700000" algn="tl">
                              <a:srgbClr val="000000"/>
                            </a:outerShdw>
                          </a:effectLst>
                          <a:latin typeface="Tahoma" charset="0"/>
                        </a:rPr>
                        <a:t>0.6 cm</a:t>
                      </a:r>
                      <a:r>
                        <a:rPr kumimoji="0" lang="en-US" sz="2800" b="0" i="0" u="none" strike="noStrike" cap="none" normalizeH="0" baseline="30000" dirty="0" smtClean="0">
                          <a:ln>
                            <a:noFill/>
                          </a:ln>
                          <a:solidFill>
                            <a:schemeClr val="accent2"/>
                          </a:solidFill>
                          <a:effectLst>
                            <a:outerShdw blurRad="38100" dist="38100" dir="2700000" algn="tl">
                              <a:srgbClr val="000000"/>
                            </a:outerShdw>
                          </a:effectLst>
                          <a:latin typeface="Tahoma" charset="0"/>
                        </a:rPr>
                        <a:t>2</a:t>
                      </a:r>
                      <a:r>
                        <a:rPr kumimoji="0" lang="en-US" sz="2800" b="0" i="0" u="none" strike="noStrike" cap="none" normalizeH="0" baseline="0" dirty="0" smtClean="0">
                          <a:ln>
                            <a:noFill/>
                          </a:ln>
                          <a:solidFill>
                            <a:schemeClr val="accent2"/>
                          </a:solidFill>
                          <a:effectLst>
                            <a:outerShdw blurRad="38100" dist="38100" dir="2700000" algn="tl">
                              <a:srgbClr val="000000"/>
                            </a:outerShdw>
                          </a:effectLst>
                          <a:latin typeface="Tahoma" charset="0"/>
                        </a:rPr>
                        <a:t>/m</a:t>
                      </a:r>
                      <a:r>
                        <a:rPr kumimoji="0" lang="en-US" sz="2800" b="0" i="0" u="none" strike="noStrike" cap="none" normalizeH="0" baseline="30000" dirty="0" smtClean="0">
                          <a:ln>
                            <a:noFill/>
                          </a:ln>
                          <a:solidFill>
                            <a:schemeClr val="accent2"/>
                          </a:solidFill>
                          <a:effectLst>
                            <a:outerShdw blurRad="38100" dist="38100" dir="2700000" algn="tl">
                              <a:srgbClr val="000000"/>
                            </a:outerShdw>
                          </a:effectLst>
                          <a:latin typeface="Tahoma" charset="0"/>
                        </a:rPr>
                        <a:t>2</a:t>
                      </a:r>
                      <a:endParaRPr kumimoji="0" lang="en-US" sz="2800" b="0" i="0" u="none" strike="noStrike" cap="none" normalizeH="0" baseline="30000" dirty="0">
                        <a:ln>
                          <a:noFill/>
                        </a:ln>
                        <a:solidFill>
                          <a:schemeClr val="accent2"/>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F 7"/>
          <p:cNvPicPr>
            <a:picLocks noChangeAspect="1" noChangeArrowheads="1"/>
          </p:cNvPicPr>
          <p:nvPr/>
        </p:nvPicPr>
        <p:blipFill>
          <a:blip r:embed="rId2"/>
          <a:srcRect l="4993" r="19925"/>
          <a:stretch>
            <a:fillRect/>
          </a:stretch>
        </p:blipFill>
        <p:spPr bwMode="auto">
          <a:xfrm>
            <a:off x="608013" y="1676400"/>
            <a:ext cx="3582987" cy="2379663"/>
          </a:xfrm>
          <a:prstGeom prst="rect">
            <a:avLst/>
          </a:prstGeom>
          <a:noFill/>
          <a:ln w="9525">
            <a:noFill/>
            <a:miter lim="800000"/>
            <a:headEnd/>
            <a:tailEnd/>
          </a:ln>
        </p:spPr>
      </p:pic>
      <p:pic>
        <p:nvPicPr>
          <p:cNvPr id="17411" name="Picture 5" descr="F 1"/>
          <p:cNvPicPr>
            <a:picLocks noChangeAspect="1" noChangeArrowheads="1"/>
          </p:cNvPicPr>
          <p:nvPr/>
        </p:nvPicPr>
        <p:blipFill>
          <a:blip r:embed="rId3"/>
          <a:srcRect l="8333"/>
          <a:stretch>
            <a:fillRect/>
          </a:stretch>
        </p:blipFill>
        <p:spPr bwMode="auto">
          <a:xfrm>
            <a:off x="5029200" y="1676400"/>
            <a:ext cx="3505200" cy="2365375"/>
          </a:xfrm>
          <a:prstGeom prst="rect">
            <a:avLst/>
          </a:prstGeom>
          <a:noFill/>
          <a:ln w="9525">
            <a:noFill/>
            <a:miter lim="800000"/>
            <a:headEnd/>
            <a:tailEnd/>
          </a:ln>
        </p:spPr>
      </p:pic>
      <p:pic>
        <p:nvPicPr>
          <p:cNvPr id="17412" name="Picture 7" descr="klep23"/>
          <p:cNvPicPr>
            <a:picLocks noChangeAspect="1" noChangeArrowheads="1"/>
          </p:cNvPicPr>
          <p:nvPr/>
        </p:nvPicPr>
        <p:blipFill>
          <a:blip r:embed="rId4"/>
          <a:srcRect r="9322"/>
          <a:stretch>
            <a:fillRect/>
          </a:stretch>
        </p:blipFill>
        <p:spPr bwMode="auto">
          <a:xfrm>
            <a:off x="608013" y="4200525"/>
            <a:ext cx="3582987" cy="2352675"/>
          </a:xfrm>
          <a:prstGeom prst="rect">
            <a:avLst/>
          </a:prstGeom>
          <a:noFill/>
          <a:ln w="9525">
            <a:noFill/>
            <a:miter lim="800000"/>
            <a:headEnd/>
            <a:tailEnd/>
          </a:ln>
        </p:spPr>
      </p:pic>
      <p:pic>
        <p:nvPicPr>
          <p:cNvPr id="17413" name="Picture 7" descr="klep12"/>
          <p:cNvPicPr>
            <a:picLocks noChangeAspect="1" noChangeArrowheads="1"/>
          </p:cNvPicPr>
          <p:nvPr/>
        </p:nvPicPr>
        <p:blipFill>
          <a:blip r:embed="rId5"/>
          <a:srcRect l="2563" r="7692" b="1817"/>
          <a:stretch>
            <a:fillRect/>
          </a:stretch>
        </p:blipFill>
        <p:spPr bwMode="auto">
          <a:xfrm>
            <a:off x="5038725" y="4200525"/>
            <a:ext cx="3495675" cy="2352675"/>
          </a:xfrm>
          <a:prstGeom prst="rect">
            <a:avLst/>
          </a:prstGeom>
          <a:noFill/>
          <a:ln w="9525">
            <a:noFill/>
            <a:miter lim="800000"/>
            <a:headEnd/>
            <a:tailEnd/>
          </a:ln>
        </p:spPr>
      </p:pic>
      <p:sp>
        <p:nvSpPr>
          <p:cNvPr id="17414" name="Text Box 7"/>
          <p:cNvSpPr txBox="1">
            <a:spLocks noChangeArrowheads="1"/>
          </p:cNvSpPr>
          <p:nvPr/>
        </p:nvSpPr>
        <p:spPr bwMode="auto">
          <a:xfrm>
            <a:off x="236183" y="945755"/>
            <a:ext cx="8696160" cy="369332"/>
          </a:xfrm>
          <a:prstGeom prst="rect">
            <a:avLst/>
          </a:prstGeom>
          <a:noFill/>
          <a:ln w="9525">
            <a:noFill/>
            <a:miter lim="800000"/>
            <a:headEnd/>
            <a:tailEnd/>
          </a:ln>
        </p:spPr>
        <p:txBody>
          <a:bodyPr wrap="square">
            <a:prstTxWarp prst="textNoShape">
              <a:avLst/>
            </a:prstTxWarp>
            <a:spAutoFit/>
          </a:bodyPr>
          <a:lstStyle/>
          <a:p>
            <a:pPr>
              <a:spcBef>
                <a:spcPct val="30000"/>
              </a:spcBef>
            </a:pPr>
            <a:r>
              <a:rPr lang="en-US" b="1" dirty="0">
                <a:solidFill>
                  <a:srgbClr val="10253F"/>
                </a:solidFill>
              </a:rPr>
              <a:t>Causes </a:t>
            </a:r>
            <a:r>
              <a:rPr lang="en-US" b="1" dirty="0" smtClean="0">
                <a:solidFill>
                  <a:srgbClr val="10253F"/>
                </a:solidFill>
              </a:rPr>
              <a:t>–</a:t>
            </a:r>
            <a:r>
              <a:rPr lang="en-US" dirty="0" smtClean="0">
                <a:solidFill>
                  <a:srgbClr val="10253F"/>
                </a:solidFill>
              </a:rPr>
              <a:t> </a:t>
            </a:r>
            <a:r>
              <a:rPr lang="en-US" dirty="0" err="1" smtClean="0">
                <a:solidFill>
                  <a:srgbClr val="10253F"/>
                </a:solidFill>
              </a:rPr>
              <a:t>Anomalie</a:t>
            </a:r>
            <a:r>
              <a:rPr lang="en-US" dirty="0" smtClean="0">
                <a:solidFill>
                  <a:srgbClr val="10253F"/>
                </a:solidFill>
              </a:rPr>
              <a:t> </a:t>
            </a:r>
            <a:r>
              <a:rPr lang="en-US" dirty="0" err="1" smtClean="0">
                <a:solidFill>
                  <a:srgbClr val="10253F"/>
                </a:solidFill>
              </a:rPr>
              <a:t>congénitale</a:t>
            </a:r>
            <a:r>
              <a:rPr lang="en-US" dirty="0" smtClean="0">
                <a:solidFill>
                  <a:srgbClr val="10253F"/>
                </a:solidFill>
              </a:rPr>
              <a:t>, RAA, </a:t>
            </a:r>
            <a:r>
              <a:rPr lang="en-US" dirty="0" err="1" smtClean="0">
                <a:solidFill>
                  <a:srgbClr val="10253F"/>
                </a:solidFill>
              </a:rPr>
              <a:t>diabète</a:t>
            </a:r>
            <a:r>
              <a:rPr lang="en-US" dirty="0" smtClean="0">
                <a:solidFill>
                  <a:srgbClr val="10253F"/>
                </a:solidFill>
              </a:rPr>
              <a:t>, </a:t>
            </a:r>
            <a:r>
              <a:rPr lang="en-US" dirty="0" err="1" smtClean="0">
                <a:solidFill>
                  <a:srgbClr val="10253F"/>
                </a:solidFill>
              </a:rPr>
              <a:t>calcificationset</a:t>
            </a:r>
            <a:r>
              <a:rPr lang="en-US" dirty="0" smtClean="0">
                <a:solidFill>
                  <a:srgbClr val="10253F"/>
                </a:solidFill>
              </a:rPr>
              <a:t> </a:t>
            </a:r>
            <a:r>
              <a:rPr lang="en-US" dirty="0" err="1" smtClean="0">
                <a:solidFill>
                  <a:srgbClr val="10253F"/>
                </a:solidFill>
              </a:rPr>
              <a:t>dégénérescence</a:t>
            </a:r>
            <a:r>
              <a:rPr lang="en-US" dirty="0" smtClean="0">
                <a:solidFill>
                  <a:srgbClr val="10253F"/>
                </a:solidFill>
              </a:rPr>
              <a:t>.</a:t>
            </a:r>
            <a:endParaRPr lang="en-US" dirty="0">
              <a:solidFill>
                <a:srgbClr val="10253F"/>
              </a:solidFill>
            </a:endParaRPr>
          </a:p>
        </p:txBody>
      </p:sp>
      <p:sp>
        <p:nvSpPr>
          <p:cNvPr id="7" name="ZoneTexte 6"/>
          <p:cNvSpPr txBox="1"/>
          <p:nvPr/>
        </p:nvSpPr>
        <p:spPr>
          <a:xfrm>
            <a:off x="2829269" y="254008"/>
            <a:ext cx="3520465" cy="461665"/>
          </a:xfrm>
          <a:prstGeom prst="rect">
            <a:avLst/>
          </a:prstGeom>
          <a:noFill/>
        </p:spPr>
        <p:txBody>
          <a:bodyPr wrap="none" rtlCol="0">
            <a:spAutoFit/>
          </a:bodyPr>
          <a:lstStyle/>
          <a:p>
            <a:r>
              <a:rPr lang="fr-FR" sz="2400" dirty="0" smtClean="0">
                <a:solidFill>
                  <a:schemeClr val="accent1"/>
                </a:solidFill>
              </a:rPr>
              <a:t>Rétrécissement aortique</a:t>
            </a:r>
            <a:endParaRPr lang="fr-FR" sz="2400" dirty="0">
              <a:solidFill>
                <a:schemeClr val="accent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pPr eaLnBrk="1" hangingPunct="1"/>
            <a:r>
              <a:rPr lang="fr-FR" smtClean="0">
                <a:solidFill>
                  <a:srgbClr val="10253F"/>
                </a:solidFill>
                <a:latin typeface="Century Gothic" charset="0"/>
                <a:ea typeface="Century Gothic" charset="0"/>
                <a:cs typeface="Century Gothic" charset="0"/>
              </a:rPr>
              <a:t>Comment traiter un RAC?</a:t>
            </a:r>
            <a:endParaRPr lang="fr-FR" smtClean="0">
              <a:solidFill>
                <a:srgbClr val="AB8619"/>
              </a:solidFill>
              <a:latin typeface="Century Gothic" charset="0"/>
              <a:ea typeface="Century Gothic" charset="0"/>
              <a:cs typeface="Century Gothic" charset="0"/>
            </a:endParaRPr>
          </a:p>
        </p:txBody>
      </p:sp>
      <p:sp>
        <p:nvSpPr>
          <p:cNvPr id="22531" name="Espace réservé du contenu 2"/>
          <p:cNvSpPr>
            <a:spLocks noGrp="1"/>
          </p:cNvSpPr>
          <p:nvPr>
            <p:ph idx="1"/>
          </p:nvPr>
        </p:nvSpPr>
        <p:spPr>
          <a:xfrm>
            <a:off x="457199" y="1600200"/>
            <a:ext cx="8513011" cy="4525963"/>
          </a:xfrm>
        </p:spPr>
        <p:txBody>
          <a:bodyPr/>
          <a:lstStyle/>
          <a:p>
            <a:pPr eaLnBrk="1" hangingPunct="1"/>
            <a:r>
              <a:rPr lang="fr-FR" dirty="0" smtClean="0">
                <a:solidFill>
                  <a:srgbClr val="10253F"/>
                </a:solidFill>
                <a:ea typeface="ＭＳ Ｐゴシック" charset="-128"/>
                <a:cs typeface="ＭＳ Ｐゴシック" charset="-128"/>
              </a:rPr>
              <a:t>Traitement médical?</a:t>
            </a:r>
          </a:p>
          <a:p>
            <a:pPr eaLnBrk="1" hangingPunct="1"/>
            <a:r>
              <a:rPr lang="fr-FR" dirty="0" smtClean="0">
                <a:solidFill>
                  <a:schemeClr val="bg1">
                    <a:lumMod val="65000"/>
                  </a:schemeClr>
                </a:solidFill>
                <a:ea typeface="ＭＳ Ｐゴシック" charset="-128"/>
                <a:cs typeface="ＭＳ Ｐゴシック" charset="-128"/>
              </a:rPr>
              <a:t>Remplacement chirurgical</a:t>
            </a:r>
          </a:p>
          <a:p>
            <a:pPr eaLnBrk="1" hangingPunct="1"/>
            <a:r>
              <a:rPr lang="fr-FR" dirty="0" smtClean="0">
                <a:solidFill>
                  <a:schemeClr val="bg1">
                    <a:lumMod val="65000"/>
                  </a:schemeClr>
                </a:solidFill>
                <a:ea typeface="ＭＳ Ｐゴシック" charset="-128"/>
                <a:cs typeface="ＭＳ Ｐゴシック" charset="-128"/>
              </a:rPr>
              <a:t>Valvuloplastie percutanée</a:t>
            </a:r>
          </a:p>
        </p:txBody>
      </p:sp>
      <p:pic>
        <p:nvPicPr>
          <p:cNvPr id="22532" name="Picture 7" descr="klep23"/>
          <p:cNvPicPr>
            <a:picLocks noChangeAspect="1" noChangeArrowheads="1"/>
          </p:cNvPicPr>
          <p:nvPr/>
        </p:nvPicPr>
        <p:blipFill>
          <a:blip r:embed="rId2"/>
          <a:srcRect r="9322"/>
          <a:stretch>
            <a:fillRect/>
          </a:stretch>
        </p:blipFill>
        <p:spPr bwMode="auto">
          <a:xfrm>
            <a:off x="3397250" y="4548188"/>
            <a:ext cx="3054350" cy="2005012"/>
          </a:xfrm>
          <a:prstGeom prst="rect">
            <a:avLst/>
          </a:prstGeom>
          <a:noFill/>
          <a:ln w="9525">
            <a:noFill/>
            <a:miter lim="800000"/>
            <a:headEnd/>
            <a:tailEnd/>
          </a:ln>
        </p:spPr>
      </p:pic>
    </p:spTree>
    <p:extLst>
      <p:ext uri="{BB962C8B-B14F-4D97-AF65-F5344CB8AC3E}">
        <p14:creationId xmlns:p14="http://schemas.microsoft.com/office/powerpoint/2010/main" xmlns="" val="1192858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dirty="0" err="1" smtClean="0"/>
              <a:t>Traitement</a:t>
            </a:r>
            <a:endParaRPr lang="en-US" dirty="0"/>
          </a:p>
        </p:txBody>
      </p:sp>
      <p:sp>
        <p:nvSpPr>
          <p:cNvPr id="17411" name="Rectangle 3"/>
          <p:cNvSpPr>
            <a:spLocks noGrp="1" noChangeArrowheads="1"/>
          </p:cNvSpPr>
          <p:nvPr>
            <p:ph type="body" idx="1"/>
          </p:nvPr>
        </p:nvSpPr>
        <p:spPr/>
        <p:txBody>
          <a:bodyPr/>
          <a:lstStyle/>
          <a:p>
            <a:pPr eaLnBrk="1" hangingPunct="1"/>
            <a:r>
              <a:rPr lang="en-US" sz="2800" dirty="0" err="1" smtClean="0"/>
              <a:t>Aucune</a:t>
            </a:r>
            <a:r>
              <a:rPr lang="en-US" sz="2800" dirty="0" smtClean="0"/>
              <a:t> </a:t>
            </a:r>
            <a:r>
              <a:rPr lang="en-US" sz="2800" dirty="0" err="1" smtClean="0"/>
              <a:t>efficacité</a:t>
            </a:r>
            <a:r>
              <a:rPr lang="en-US" sz="2800" dirty="0" smtClean="0"/>
              <a:t> du </a:t>
            </a:r>
            <a:r>
              <a:rPr lang="en-US" sz="2800" dirty="0" err="1" smtClean="0"/>
              <a:t>traitement</a:t>
            </a:r>
            <a:r>
              <a:rPr lang="en-US" sz="2800" dirty="0" smtClean="0"/>
              <a:t> </a:t>
            </a:r>
            <a:r>
              <a:rPr lang="en-US" sz="2800" dirty="0" err="1" smtClean="0"/>
              <a:t>médical</a:t>
            </a:r>
            <a:r>
              <a:rPr lang="en-US" sz="2800" dirty="0" smtClean="0"/>
              <a:t> du RAO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1264</Words>
  <Application>Microsoft Office PowerPoint</Application>
  <PresentationFormat>Affichage à l'écran (4:3)</PresentationFormat>
  <Paragraphs>308</Paragraphs>
  <Slides>41</Slides>
  <Notes>13</Notes>
  <HiddenSlides>12</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Thème Office</vt:lpstr>
      <vt:lpstr>Diapositive 1</vt:lpstr>
      <vt:lpstr>Généralités</vt:lpstr>
      <vt:lpstr>Symptômes</vt:lpstr>
      <vt:lpstr>Diagnostic Testing</vt:lpstr>
      <vt:lpstr>Diapositive 5</vt:lpstr>
      <vt:lpstr>Classifications of Severity</vt:lpstr>
      <vt:lpstr>Diapositive 7</vt:lpstr>
      <vt:lpstr>Comment traiter un RAC?</vt:lpstr>
      <vt:lpstr>Traitement</vt:lpstr>
      <vt:lpstr>Diapositive 10</vt:lpstr>
      <vt:lpstr>Comment traiter un RAC?</vt:lpstr>
      <vt:lpstr>Treatment</vt:lpstr>
      <vt:lpstr>Traitement chirurgical</vt:lpstr>
      <vt:lpstr>Prothèses</vt:lpstr>
      <vt:lpstr>Remplacement valvulaire aortique par mini-thoracotomie</vt:lpstr>
      <vt:lpstr>Comment traiter un RAC?</vt:lpstr>
      <vt:lpstr>Diapositive 17</vt:lpstr>
      <vt:lpstr>Changement de pratique</vt:lpstr>
      <vt:lpstr>Valvular heart disease in the community:  European experience.  Iung B, Baron G, Tornos P, Gohlke-Bärwolf C, Butchart EG, Vahanian A</vt:lpstr>
      <vt:lpstr>THE PAST</vt:lpstr>
      <vt:lpstr>Valves aortiques percutanées</vt:lpstr>
      <vt:lpstr>Diapositive 22</vt:lpstr>
      <vt:lpstr>Diapositive 23</vt:lpstr>
      <vt:lpstr>Diapositive 24</vt:lpstr>
      <vt:lpstr>Diapositive 25</vt:lpstr>
      <vt:lpstr>PARTNER Study Design</vt:lpstr>
      <vt:lpstr>Inoperable PARTNER Cohort Primary Endpoint: All-Cause Mortality</vt:lpstr>
      <vt:lpstr>Operable patient, Primary Endpoint: All-Cause Mortality at 1 Year</vt:lpstr>
      <vt:lpstr>Indications </vt:lpstr>
      <vt:lpstr> Indications </vt:lpstr>
      <vt:lpstr>Euroscore</vt:lpstr>
      <vt:lpstr>Diapositive 32</vt:lpstr>
      <vt:lpstr>Bilan d’Eligibilté</vt:lpstr>
      <vt:lpstr>Diapositive 34</vt:lpstr>
      <vt:lpstr>Angio of Aortic Root</vt:lpstr>
      <vt:lpstr>CT reconstruction of Aortic root</vt:lpstr>
      <vt:lpstr>Selection de patient</vt:lpstr>
      <vt:lpstr>Angio-Aortographie</vt:lpstr>
      <vt:lpstr>Voies d’accés</vt:lpstr>
      <vt:lpstr>Voie sous-clavière = alternative</vt:lpstr>
      <vt:lpstr>Diapositive 41</vt:lpstr>
    </vt:vector>
  </TitlesOfParts>
  <Company>ccvb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thomas modine</dc:creator>
  <cp:lastModifiedBy>E&amp;P</cp:lastModifiedBy>
  <cp:revision>24</cp:revision>
  <dcterms:created xsi:type="dcterms:W3CDTF">2012-01-30T19:14:18Z</dcterms:created>
  <dcterms:modified xsi:type="dcterms:W3CDTF">2012-10-03T17:26:48Z</dcterms:modified>
</cp:coreProperties>
</file>