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3" r:id="rId17"/>
    <p:sldId id="271" r:id="rId18"/>
    <p:sldId id="272" r:id="rId19"/>
    <p:sldId id="274"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7" d="100"/>
          <a:sy n="57" d="100"/>
        </p:scale>
        <p:origin x="72" y="4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99BB45-EA36-4DBB-815D-5DD38F6A6AD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E183ECA-B6F3-4B06-8081-4310E64268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CBD86979-6D30-4770-91A6-2FE7927DCE30}"/>
              </a:ext>
            </a:extLst>
          </p:cNvPr>
          <p:cNvSpPr>
            <a:spLocks noGrp="1"/>
          </p:cNvSpPr>
          <p:nvPr>
            <p:ph type="dt" sz="half" idx="10"/>
          </p:nvPr>
        </p:nvSpPr>
        <p:spPr/>
        <p:txBody>
          <a:bodyPr/>
          <a:lstStyle/>
          <a:p>
            <a:fld id="{5867651A-0354-4559-8662-5741F0C25B63}" type="datetimeFigureOut">
              <a:rPr lang="fr-FR" smtClean="0"/>
              <a:t>18/09/2019</a:t>
            </a:fld>
            <a:endParaRPr lang="fr-FR"/>
          </a:p>
        </p:txBody>
      </p:sp>
      <p:sp>
        <p:nvSpPr>
          <p:cNvPr id="5" name="Espace réservé du pied de page 4">
            <a:extLst>
              <a:ext uri="{FF2B5EF4-FFF2-40B4-BE49-F238E27FC236}">
                <a16:creationId xmlns:a16="http://schemas.microsoft.com/office/drawing/2014/main" id="{F0999543-9CDD-46F8-928E-FAF8D56C95D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957B71C-9465-4736-92F2-659836D05070}"/>
              </a:ext>
            </a:extLst>
          </p:cNvPr>
          <p:cNvSpPr>
            <a:spLocks noGrp="1"/>
          </p:cNvSpPr>
          <p:nvPr>
            <p:ph type="sldNum" sz="quarter" idx="12"/>
          </p:nvPr>
        </p:nvSpPr>
        <p:spPr/>
        <p:txBody>
          <a:bodyPr/>
          <a:lstStyle/>
          <a:p>
            <a:fld id="{81BD98BC-DF4A-4711-90CF-56BC11634752}" type="slidenum">
              <a:rPr lang="fr-FR" smtClean="0"/>
              <a:t>‹N°›</a:t>
            </a:fld>
            <a:endParaRPr lang="fr-FR"/>
          </a:p>
        </p:txBody>
      </p:sp>
    </p:spTree>
    <p:extLst>
      <p:ext uri="{BB962C8B-B14F-4D97-AF65-F5344CB8AC3E}">
        <p14:creationId xmlns:p14="http://schemas.microsoft.com/office/powerpoint/2010/main" val="2479379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54FF70-14EA-4B2D-AB4E-9DB7C8C1FBA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F4B7EEF-64E0-45F8-A714-EED6FBA7B8EE}"/>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718576E-E9EA-41B8-8FAA-6FF951D8EDC9}"/>
              </a:ext>
            </a:extLst>
          </p:cNvPr>
          <p:cNvSpPr>
            <a:spLocks noGrp="1"/>
          </p:cNvSpPr>
          <p:nvPr>
            <p:ph type="dt" sz="half" idx="10"/>
          </p:nvPr>
        </p:nvSpPr>
        <p:spPr/>
        <p:txBody>
          <a:bodyPr/>
          <a:lstStyle/>
          <a:p>
            <a:fld id="{5867651A-0354-4559-8662-5741F0C25B63}" type="datetimeFigureOut">
              <a:rPr lang="fr-FR" smtClean="0"/>
              <a:t>18/09/2019</a:t>
            </a:fld>
            <a:endParaRPr lang="fr-FR"/>
          </a:p>
        </p:txBody>
      </p:sp>
      <p:sp>
        <p:nvSpPr>
          <p:cNvPr id="5" name="Espace réservé du pied de page 4">
            <a:extLst>
              <a:ext uri="{FF2B5EF4-FFF2-40B4-BE49-F238E27FC236}">
                <a16:creationId xmlns:a16="http://schemas.microsoft.com/office/drawing/2014/main" id="{6D77D37F-C8EB-4481-AC10-5B33333AE44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150CD0C-4D23-4481-98EB-8E33112976AC}"/>
              </a:ext>
            </a:extLst>
          </p:cNvPr>
          <p:cNvSpPr>
            <a:spLocks noGrp="1"/>
          </p:cNvSpPr>
          <p:nvPr>
            <p:ph type="sldNum" sz="quarter" idx="12"/>
          </p:nvPr>
        </p:nvSpPr>
        <p:spPr/>
        <p:txBody>
          <a:bodyPr/>
          <a:lstStyle/>
          <a:p>
            <a:fld id="{81BD98BC-DF4A-4711-90CF-56BC11634752}" type="slidenum">
              <a:rPr lang="fr-FR" smtClean="0"/>
              <a:t>‹N°›</a:t>
            </a:fld>
            <a:endParaRPr lang="fr-FR"/>
          </a:p>
        </p:txBody>
      </p:sp>
    </p:spTree>
    <p:extLst>
      <p:ext uri="{BB962C8B-B14F-4D97-AF65-F5344CB8AC3E}">
        <p14:creationId xmlns:p14="http://schemas.microsoft.com/office/powerpoint/2010/main" val="1085338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CD0104E-C90C-4A06-A63F-5FBC8C407E96}"/>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D085CE89-E6C0-49CE-B2B1-3D93DFBB37DF}"/>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766E6F3-DB51-4DE4-BDE9-BCD61371299E}"/>
              </a:ext>
            </a:extLst>
          </p:cNvPr>
          <p:cNvSpPr>
            <a:spLocks noGrp="1"/>
          </p:cNvSpPr>
          <p:nvPr>
            <p:ph type="dt" sz="half" idx="10"/>
          </p:nvPr>
        </p:nvSpPr>
        <p:spPr/>
        <p:txBody>
          <a:bodyPr/>
          <a:lstStyle/>
          <a:p>
            <a:fld id="{5867651A-0354-4559-8662-5741F0C25B63}" type="datetimeFigureOut">
              <a:rPr lang="fr-FR" smtClean="0"/>
              <a:t>18/09/2019</a:t>
            </a:fld>
            <a:endParaRPr lang="fr-FR"/>
          </a:p>
        </p:txBody>
      </p:sp>
      <p:sp>
        <p:nvSpPr>
          <p:cNvPr id="5" name="Espace réservé du pied de page 4">
            <a:extLst>
              <a:ext uri="{FF2B5EF4-FFF2-40B4-BE49-F238E27FC236}">
                <a16:creationId xmlns:a16="http://schemas.microsoft.com/office/drawing/2014/main" id="{2A0BB815-40D1-412F-AC81-D02DCB65908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4CDB12A-B1FB-4223-88AB-F639AF063AFB}"/>
              </a:ext>
            </a:extLst>
          </p:cNvPr>
          <p:cNvSpPr>
            <a:spLocks noGrp="1"/>
          </p:cNvSpPr>
          <p:nvPr>
            <p:ph type="sldNum" sz="quarter" idx="12"/>
          </p:nvPr>
        </p:nvSpPr>
        <p:spPr/>
        <p:txBody>
          <a:bodyPr/>
          <a:lstStyle/>
          <a:p>
            <a:fld id="{81BD98BC-DF4A-4711-90CF-56BC11634752}" type="slidenum">
              <a:rPr lang="fr-FR" smtClean="0"/>
              <a:t>‹N°›</a:t>
            </a:fld>
            <a:endParaRPr lang="fr-FR"/>
          </a:p>
        </p:txBody>
      </p:sp>
    </p:spTree>
    <p:extLst>
      <p:ext uri="{BB962C8B-B14F-4D97-AF65-F5344CB8AC3E}">
        <p14:creationId xmlns:p14="http://schemas.microsoft.com/office/powerpoint/2010/main" val="1686757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ACAD3D-BA9E-4D7D-BDDE-9A16E308597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AF895CA-C15C-448C-A644-B8FD78B6CDE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89EA425-9628-4DEC-A0BD-7CF542004EA2}"/>
              </a:ext>
            </a:extLst>
          </p:cNvPr>
          <p:cNvSpPr>
            <a:spLocks noGrp="1"/>
          </p:cNvSpPr>
          <p:nvPr>
            <p:ph type="dt" sz="half" idx="10"/>
          </p:nvPr>
        </p:nvSpPr>
        <p:spPr/>
        <p:txBody>
          <a:bodyPr/>
          <a:lstStyle/>
          <a:p>
            <a:fld id="{5867651A-0354-4559-8662-5741F0C25B63}" type="datetimeFigureOut">
              <a:rPr lang="fr-FR" smtClean="0"/>
              <a:t>18/09/2019</a:t>
            </a:fld>
            <a:endParaRPr lang="fr-FR"/>
          </a:p>
        </p:txBody>
      </p:sp>
      <p:sp>
        <p:nvSpPr>
          <p:cNvPr id="5" name="Espace réservé du pied de page 4">
            <a:extLst>
              <a:ext uri="{FF2B5EF4-FFF2-40B4-BE49-F238E27FC236}">
                <a16:creationId xmlns:a16="http://schemas.microsoft.com/office/drawing/2014/main" id="{BDD569EB-3AB5-45F4-8FDF-3F881199718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4E48090-BD69-48C1-8FE5-860F109458A9}"/>
              </a:ext>
            </a:extLst>
          </p:cNvPr>
          <p:cNvSpPr>
            <a:spLocks noGrp="1"/>
          </p:cNvSpPr>
          <p:nvPr>
            <p:ph type="sldNum" sz="quarter" idx="12"/>
          </p:nvPr>
        </p:nvSpPr>
        <p:spPr/>
        <p:txBody>
          <a:bodyPr/>
          <a:lstStyle/>
          <a:p>
            <a:fld id="{81BD98BC-DF4A-4711-90CF-56BC11634752}" type="slidenum">
              <a:rPr lang="fr-FR" smtClean="0"/>
              <a:t>‹N°›</a:t>
            </a:fld>
            <a:endParaRPr lang="fr-FR"/>
          </a:p>
        </p:txBody>
      </p:sp>
    </p:spTree>
    <p:extLst>
      <p:ext uri="{BB962C8B-B14F-4D97-AF65-F5344CB8AC3E}">
        <p14:creationId xmlns:p14="http://schemas.microsoft.com/office/powerpoint/2010/main" val="1867493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DFCFDE-4515-4302-91EF-A0AB41041C5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DE11EFF-5F1C-420D-A2E1-7FE47C9D96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8CE0E3B-645D-48CB-A71E-870B3B08422E}"/>
              </a:ext>
            </a:extLst>
          </p:cNvPr>
          <p:cNvSpPr>
            <a:spLocks noGrp="1"/>
          </p:cNvSpPr>
          <p:nvPr>
            <p:ph type="dt" sz="half" idx="10"/>
          </p:nvPr>
        </p:nvSpPr>
        <p:spPr/>
        <p:txBody>
          <a:bodyPr/>
          <a:lstStyle/>
          <a:p>
            <a:fld id="{5867651A-0354-4559-8662-5741F0C25B63}" type="datetimeFigureOut">
              <a:rPr lang="fr-FR" smtClean="0"/>
              <a:t>18/09/2019</a:t>
            </a:fld>
            <a:endParaRPr lang="fr-FR"/>
          </a:p>
        </p:txBody>
      </p:sp>
      <p:sp>
        <p:nvSpPr>
          <p:cNvPr id="5" name="Espace réservé du pied de page 4">
            <a:extLst>
              <a:ext uri="{FF2B5EF4-FFF2-40B4-BE49-F238E27FC236}">
                <a16:creationId xmlns:a16="http://schemas.microsoft.com/office/drawing/2014/main" id="{B3255DC5-1C7C-4B78-BD71-93D1AEC1A4D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1E48C33-3C08-45AA-9E69-86B5FFDF00F8}"/>
              </a:ext>
            </a:extLst>
          </p:cNvPr>
          <p:cNvSpPr>
            <a:spLocks noGrp="1"/>
          </p:cNvSpPr>
          <p:nvPr>
            <p:ph type="sldNum" sz="quarter" idx="12"/>
          </p:nvPr>
        </p:nvSpPr>
        <p:spPr/>
        <p:txBody>
          <a:bodyPr/>
          <a:lstStyle/>
          <a:p>
            <a:fld id="{81BD98BC-DF4A-4711-90CF-56BC11634752}" type="slidenum">
              <a:rPr lang="fr-FR" smtClean="0"/>
              <a:t>‹N°›</a:t>
            </a:fld>
            <a:endParaRPr lang="fr-FR"/>
          </a:p>
        </p:txBody>
      </p:sp>
    </p:spTree>
    <p:extLst>
      <p:ext uri="{BB962C8B-B14F-4D97-AF65-F5344CB8AC3E}">
        <p14:creationId xmlns:p14="http://schemas.microsoft.com/office/powerpoint/2010/main" val="2316754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5DD700-50B3-45E9-873C-B1804D9E8E2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F333ED6-0DE8-4482-9781-7A0E558E1AF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9548740-164B-4FF0-BE28-516F845450B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0FF56BBB-EE50-4E34-913B-0C2717259474}"/>
              </a:ext>
            </a:extLst>
          </p:cNvPr>
          <p:cNvSpPr>
            <a:spLocks noGrp="1"/>
          </p:cNvSpPr>
          <p:nvPr>
            <p:ph type="dt" sz="half" idx="10"/>
          </p:nvPr>
        </p:nvSpPr>
        <p:spPr/>
        <p:txBody>
          <a:bodyPr/>
          <a:lstStyle/>
          <a:p>
            <a:fld id="{5867651A-0354-4559-8662-5741F0C25B63}" type="datetimeFigureOut">
              <a:rPr lang="fr-FR" smtClean="0"/>
              <a:t>18/09/2019</a:t>
            </a:fld>
            <a:endParaRPr lang="fr-FR"/>
          </a:p>
        </p:txBody>
      </p:sp>
      <p:sp>
        <p:nvSpPr>
          <p:cNvPr id="6" name="Espace réservé du pied de page 5">
            <a:extLst>
              <a:ext uri="{FF2B5EF4-FFF2-40B4-BE49-F238E27FC236}">
                <a16:creationId xmlns:a16="http://schemas.microsoft.com/office/drawing/2014/main" id="{2CEABFE2-61ED-4A18-9983-AFD4F0C727B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EE0D8A8-55A6-4A76-A59E-2F8A0F4AE180}"/>
              </a:ext>
            </a:extLst>
          </p:cNvPr>
          <p:cNvSpPr>
            <a:spLocks noGrp="1"/>
          </p:cNvSpPr>
          <p:nvPr>
            <p:ph type="sldNum" sz="quarter" idx="12"/>
          </p:nvPr>
        </p:nvSpPr>
        <p:spPr/>
        <p:txBody>
          <a:bodyPr/>
          <a:lstStyle/>
          <a:p>
            <a:fld id="{81BD98BC-DF4A-4711-90CF-56BC11634752}" type="slidenum">
              <a:rPr lang="fr-FR" smtClean="0"/>
              <a:t>‹N°›</a:t>
            </a:fld>
            <a:endParaRPr lang="fr-FR"/>
          </a:p>
        </p:txBody>
      </p:sp>
    </p:spTree>
    <p:extLst>
      <p:ext uri="{BB962C8B-B14F-4D97-AF65-F5344CB8AC3E}">
        <p14:creationId xmlns:p14="http://schemas.microsoft.com/office/powerpoint/2010/main" val="1654506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602F15-ACCF-43F0-A7E1-3E732ECFC2C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006C6DB-D3E2-4007-A45B-DC00DD32D3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8A351BD-65B3-49E6-AF47-89C5F19F3D2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522262F5-4C5B-405D-9D5D-B774799109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9EC4CEA-F205-4FBD-8C85-F50BB07EC0B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B468545-BEA3-4147-AFD0-BFCEC09A79D0}"/>
              </a:ext>
            </a:extLst>
          </p:cNvPr>
          <p:cNvSpPr>
            <a:spLocks noGrp="1"/>
          </p:cNvSpPr>
          <p:nvPr>
            <p:ph type="dt" sz="half" idx="10"/>
          </p:nvPr>
        </p:nvSpPr>
        <p:spPr/>
        <p:txBody>
          <a:bodyPr/>
          <a:lstStyle/>
          <a:p>
            <a:fld id="{5867651A-0354-4559-8662-5741F0C25B63}" type="datetimeFigureOut">
              <a:rPr lang="fr-FR" smtClean="0"/>
              <a:t>18/09/2019</a:t>
            </a:fld>
            <a:endParaRPr lang="fr-FR"/>
          </a:p>
        </p:txBody>
      </p:sp>
      <p:sp>
        <p:nvSpPr>
          <p:cNvPr id="8" name="Espace réservé du pied de page 7">
            <a:extLst>
              <a:ext uri="{FF2B5EF4-FFF2-40B4-BE49-F238E27FC236}">
                <a16:creationId xmlns:a16="http://schemas.microsoft.com/office/drawing/2014/main" id="{C0640BCE-25D4-4C84-BB1B-BDB733C8D26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1F65375-C6D2-4759-8CB8-D9016EFD61E7}"/>
              </a:ext>
            </a:extLst>
          </p:cNvPr>
          <p:cNvSpPr>
            <a:spLocks noGrp="1"/>
          </p:cNvSpPr>
          <p:nvPr>
            <p:ph type="sldNum" sz="quarter" idx="12"/>
          </p:nvPr>
        </p:nvSpPr>
        <p:spPr/>
        <p:txBody>
          <a:bodyPr/>
          <a:lstStyle/>
          <a:p>
            <a:fld id="{81BD98BC-DF4A-4711-90CF-56BC11634752}" type="slidenum">
              <a:rPr lang="fr-FR" smtClean="0"/>
              <a:t>‹N°›</a:t>
            </a:fld>
            <a:endParaRPr lang="fr-FR"/>
          </a:p>
        </p:txBody>
      </p:sp>
    </p:spTree>
    <p:extLst>
      <p:ext uri="{BB962C8B-B14F-4D97-AF65-F5344CB8AC3E}">
        <p14:creationId xmlns:p14="http://schemas.microsoft.com/office/powerpoint/2010/main" val="2857350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D166B5-1913-46C0-A7C8-90C82AC39C14}"/>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356C286-730B-4636-AE3B-9FB95924899D}"/>
              </a:ext>
            </a:extLst>
          </p:cNvPr>
          <p:cNvSpPr>
            <a:spLocks noGrp="1"/>
          </p:cNvSpPr>
          <p:nvPr>
            <p:ph type="dt" sz="half" idx="10"/>
          </p:nvPr>
        </p:nvSpPr>
        <p:spPr/>
        <p:txBody>
          <a:bodyPr/>
          <a:lstStyle/>
          <a:p>
            <a:fld id="{5867651A-0354-4559-8662-5741F0C25B63}" type="datetimeFigureOut">
              <a:rPr lang="fr-FR" smtClean="0"/>
              <a:t>18/09/2019</a:t>
            </a:fld>
            <a:endParaRPr lang="fr-FR"/>
          </a:p>
        </p:txBody>
      </p:sp>
      <p:sp>
        <p:nvSpPr>
          <p:cNvPr id="4" name="Espace réservé du pied de page 3">
            <a:extLst>
              <a:ext uri="{FF2B5EF4-FFF2-40B4-BE49-F238E27FC236}">
                <a16:creationId xmlns:a16="http://schemas.microsoft.com/office/drawing/2014/main" id="{55CC44A0-19A9-4786-A657-E9D8E45CD1C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B0E726EF-52F1-41C0-9397-0D4FC3F403AD}"/>
              </a:ext>
            </a:extLst>
          </p:cNvPr>
          <p:cNvSpPr>
            <a:spLocks noGrp="1"/>
          </p:cNvSpPr>
          <p:nvPr>
            <p:ph type="sldNum" sz="quarter" idx="12"/>
          </p:nvPr>
        </p:nvSpPr>
        <p:spPr/>
        <p:txBody>
          <a:bodyPr/>
          <a:lstStyle/>
          <a:p>
            <a:fld id="{81BD98BC-DF4A-4711-90CF-56BC11634752}" type="slidenum">
              <a:rPr lang="fr-FR" smtClean="0"/>
              <a:t>‹N°›</a:t>
            </a:fld>
            <a:endParaRPr lang="fr-FR"/>
          </a:p>
        </p:txBody>
      </p:sp>
    </p:spTree>
    <p:extLst>
      <p:ext uri="{BB962C8B-B14F-4D97-AF65-F5344CB8AC3E}">
        <p14:creationId xmlns:p14="http://schemas.microsoft.com/office/powerpoint/2010/main" val="858834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477A0FD-56D0-4403-B475-6AA73C677ED8}"/>
              </a:ext>
            </a:extLst>
          </p:cNvPr>
          <p:cNvSpPr>
            <a:spLocks noGrp="1"/>
          </p:cNvSpPr>
          <p:nvPr>
            <p:ph type="dt" sz="half" idx="10"/>
          </p:nvPr>
        </p:nvSpPr>
        <p:spPr/>
        <p:txBody>
          <a:bodyPr/>
          <a:lstStyle/>
          <a:p>
            <a:fld id="{5867651A-0354-4559-8662-5741F0C25B63}" type="datetimeFigureOut">
              <a:rPr lang="fr-FR" smtClean="0"/>
              <a:t>18/09/2019</a:t>
            </a:fld>
            <a:endParaRPr lang="fr-FR"/>
          </a:p>
        </p:txBody>
      </p:sp>
      <p:sp>
        <p:nvSpPr>
          <p:cNvPr id="3" name="Espace réservé du pied de page 2">
            <a:extLst>
              <a:ext uri="{FF2B5EF4-FFF2-40B4-BE49-F238E27FC236}">
                <a16:creationId xmlns:a16="http://schemas.microsoft.com/office/drawing/2014/main" id="{013ABE05-BFF2-45DD-BA5C-D24CFD8CDF6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E9714833-03C6-498B-BF4E-6BC7507CB03D}"/>
              </a:ext>
            </a:extLst>
          </p:cNvPr>
          <p:cNvSpPr>
            <a:spLocks noGrp="1"/>
          </p:cNvSpPr>
          <p:nvPr>
            <p:ph type="sldNum" sz="quarter" idx="12"/>
          </p:nvPr>
        </p:nvSpPr>
        <p:spPr/>
        <p:txBody>
          <a:bodyPr/>
          <a:lstStyle/>
          <a:p>
            <a:fld id="{81BD98BC-DF4A-4711-90CF-56BC11634752}" type="slidenum">
              <a:rPr lang="fr-FR" smtClean="0"/>
              <a:t>‹N°›</a:t>
            </a:fld>
            <a:endParaRPr lang="fr-FR"/>
          </a:p>
        </p:txBody>
      </p:sp>
    </p:spTree>
    <p:extLst>
      <p:ext uri="{BB962C8B-B14F-4D97-AF65-F5344CB8AC3E}">
        <p14:creationId xmlns:p14="http://schemas.microsoft.com/office/powerpoint/2010/main" val="2347924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91547C-DF60-49A5-AA44-7ADADE65214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F509C014-8892-4948-B943-58656DE9B8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16701B8-6474-4EE1-BC48-D5886436C5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47598A4-6B94-4B13-A5CA-304EC730272E}"/>
              </a:ext>
            </a:extLst>
          </p:cNvPr>
          <p:cNvSpPr>
            <a:spLocks noGrp="1"/>
          </p:cNvSpPr>
          <p:nvPr>
            <p:ph type="dt" sz="half" idx="10"/>
          </p:nvPr>
        </p:nvSpPr>
        <p:spPr/>
        <p:txBody>
          <a:bodyPr/>
          <a:lstStyle/>
          <a:p>
            <a:fld id="{5867651A-0354-4559-8662-5741F0C25B63}" type="datetimeFigureOut">
              <a:rPr lang="fr-FR" smtClean="0"/>
              <a:t>18/09/2019</a:t>
            </a:fld>
            <a:endParaRPr lang="fr-FR"/>
          </a:p>
        </p:txBody>
      </p:sp>
      <p:sp>
        <p:nvSpPr>
          <p:cNvPr id="6" name="Espace réservé du pied de page 5">
            <a:extLst>
              <a:ext uri="{FF2B5EF4-FFF2-40B4-BE49-F238E27FC236}">
                <a16:creationId xmlns:a16="http://schemas.microsoft.com/office/drawing/2014/main" id="{029E87DD-AC06-4B37-8DFB-15EE8BB7F4A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083C9FC-3E2C-42E7-B270-73D4421D2A43}"/>
              </a:ext>
            </a:extLst>
          </p:cNvPr>
          <p:cNvSpPr>
            <a:spLocks noGrp="1"/>
          </p:cNvSpPr>
          <p:nvPr>
            <p:ph type="sldNum" sz="quarter" idx="12"/>
          </p:nvPr>
        </p:nvSpPr>
        <p:spPr/>
        <p:txBody>
          <a:bodyPr/>
          <a:lstStyle/>
          <a:p>
            <a:fld id="{81BD98BC-DF4A-4711-90CF-56BC11634752}" type="slidenum">
              <a:rPr lang="fr-FR" smtClean="0"/>
              <a:t>‹N°›</a:t>
            </a:fld>
            <a:endParaRPr lang="fr-FR"/>
          </a:p>
        </p:txBody>
      </p:sp>
    </p:spTree>
    <p:extLst>
      <p:ext uri="{BB962C8B-B14F-4D97-AF65-F5344CB8AC3E}">
        <p14:creationId xmlns:p14="http://schemas.microsoft.com/office/powerpoint/2010/main" val="1728044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92541E-2803-450C-8AFD-1B0BDDF05A8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D4257AD2-959B-4FE7-90E1-C7A7C70BA0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C4F64904-EE03-4E57-B226-45719E028A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C191B21-1F98-4362-A013-899202D2F8D0}"/>
              </a:ext>
            </a:extLst>
          </p:cNvPr>
          <p:cNvSpPr>
            <a:spLocks noGrp="1"/>
          </p:cNvSpPr>
          <p:nvPr>
            <p:ph type="dt" sz="half" idx="10"/>
          </p:nvPr>
        </p:nvSpPr>
        <p:spPr/>
        <p:txBody>
          <a:bodyPr/>
          <a:lstStyle/>
          <a:p>
            <a:fld id="{5867651A-0354-4559-8662-5741F0C25B63}" type="datetimeFigureOut">
              <a:rPr lang="fr-FR" smtClean="0"/>
              <a:t>18/09/2019</a:t>
            </a:fld>
            <a:endParaRPr lang="fr-FR"/>
          </a:p>
        </p:txBody>
      </p:sp>
      <p:sp>
        <p:nvSpPr>
          <p:cNvPr id="6" name="Espace réservé du pied de page 5">
            <a:extLst>
              <a:ext uri="{FF2B5EF4-FFF2-40B4-BE49-F238E27FC236}">
                <a16:creationId xmlns:a16="http://schemas.microsoft.com/office/drawing/2014/main" id="{60FA10F5-0D3C-437C-A324-DDED0DE63C6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1F24289-D824-42D3-BA08-133A35D24B85}"/>
              </a:ext>
            </a:extLst>
          </p:cNvPr>
          <p:cNvSpPr>
            <a:spLocks noGrp="1"/>
          </p:cNvSpPr>
          <p:nvPr>
            <p:ph type="sldNum" sz="quarter" idx="12"/>
          </p:nvPr>
        </p:nvSpPr>
        <p:spPr/>
        <p:txBody>
          <a:bodyPr/>
          <a:lstStyle/>
          <a:p>
            <a:fld id="{81BD98BC-DF4A-4711-90CF-56BC11634752}" type="slidenum">
              <a:rPr lang="fr-FR" smtClean="0"/>
              <a:t>‹N°›</a:t>
            </a:fld>
            <a:endParaRPr lang="fr-FR"/>
          </a:p>
        </p:txBody>
      </p:sp>
    </p:spTree>
    <p:extLst>
      <p:ext uri="{BB962C8B-B14F-4D97-AF65-F5344CB8AC3E}">
        <p14:creationId xmlns:p14="http://schemas.microsoft.com/office/powerpoint/2010/main" val="716184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2B79326-5D42-4504-AB96-112EF21C17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566429C-E01A-46B9-A2F0-087372CD65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E78EB2D-2542-482F-AD55-BDC66EBEDD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67651A-0354-4559-8662-5741F0C25B63}" type="datetimeFigureOut">
              <a:rPr lang="fr-FR" smtClean="0"/>
              <a:t>18/09/2019</a:t>
            </a:fld>
            <a:endParaRPr lang="fr-FR"/>
          </a:p>
        </p:txBody>
      </p:sp>
      <p:sp>
        <p:nvSpPr>
          <p:cNvPr id="5" name="Espace réservé du pied de page 4">
            <a:extLst>
              <a:ext uri="{FF2B5EF4-FFF2-40B4-BE49-F238E27FC236}">
                <a16:creationId xmlns:a16="http://schemas.microsoft.com/office/drawing/2014/main" id="{0450B0C4-638E-4708-90A7-251F1112BD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088B09F-099F-416F-8D3B-B0C6F47015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BD98BC-DF4A-4711-90CF-56BC11634752}" type="slidenum">
              <a:rPr lang="fr-FR" smtClean="0"/>
              <a:t>‹N°›</a:t>
            </a:fld>
            <a:endParaRPr lang="fr-FR"/>
          </a:p>
        </p:txBody>
      </p:sp>
    </p:spTree>
    <p:extLst>
      <p:ext uri="{BB962C8B-B14F-4D97-AF65-F5344CB8AC3E}">
        <p14:creationId xmlns:p14="http://schemas.microsoft.com/office/powerpoint/2010/main" val="3518865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199273-EA26-4449-AEE5-90F0B9C7E58A}"/>
              </a:ext>
            </a:extLst>
          </p:cNvPr>
          <p:cNvSpPr>
            <a:spLocks noGrp="1"/>
          </p:cNvSpPr>
          <p:nvPr>
            <p:ph type="ctrTitle"/>
          </p:nvPr>
        </p:nvSpPr>
        <p:spPr/>
        <p:txBody>
          <a:bodyPr/>
          <a:lstStyle/>
          <a:p>
            <a:r>
              <a:rPr lang="fr-FR" dirty="0"/>
              <a:t>TROUBLE BIPOLAIRE</a:t>
            </a:r>
          </a:p>
        </p:txBody>
      </p:sp>
      <p:sp>
        <p:nvSpPr>
          <p:cNvPr id="3" name="Sous-titre 2">
            <a:extLst>
              <a:ext uri="{FF2B5EF4-FFF2-40B4-BE49-F238E27FC236}">
                <a16:creationId xmlns:a16="http://schemas.microsoft.com/office/drawing/2014/main" id="{82783310-D172-4DDF-9E79-2E324D65A4DD}"/>
              </a:ext>
            </a:extLst>
          </p:cNvPr>
          <p:cNvSpPr>
            <a:spLocks noGrp="1"/>
          </p:cNvSpPr>
          <p:nvPr>
            <p:ph type="subTitle" idx="1"/>
          </p:nvPr>
        </p:nvSpPr>
        <p:spPr/>
        <p:txBody>
          <a:bodyPr/>
          <a:lstStyle/>
          <a:p>
            <a:r>
              <a:rPr lang="fr-FR" dirty="0"/>
              <a:t>DIAGNOTIC ET TRAITEMENT</a:t>
            </a:r>
          </a:p>
        </p:txBody>
      </p:sp>
    </p:spTree>
    <p:extLst>
      <p:ext uri="{BB962C8B-B14F-4D97-AF65-F5344CB8AC3E}">
        <p14:creationId xmlns:p14="http://schemas.microsoft.com/office/powerpoint/2010/main" val="2264476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24BBF0-3833-42E5-8537-496B49315E4F}"/>
              </a:ext>
            </a:extLst>
          </p:cNvPr>
          <p:cNvSpPr>
            <a:spLocks noGrp="1"/>
          </p:cNvSpPr>
          <p:nvPr>
            <p:ph type="title"/>
          </p:nvPr>
        </p:nvSpPr>
        <p:spPr/>
        <p:txBody>
          <a:bodyPr/>
          <a:lstStyle/>
          <a:p>
            <a:r>
              <a:rPr lang="fr-FR" dirty="0"/>
              <a:t>Critères diagnostiques d’épisode dépressif</a:t>
            </a:r>
          </a:p>
        </p:txBody>
      </p:sp>
      <p:sp>
        <p:nvSpPr>
          <p:cNvPr id="3" name="Espace réservé du contenu 2">
            <a:extLst>
              <a:ext uri="{FF2B5EF4-FFF2-40B4-BE49-F238E27FC236}">
                <a16:creationId xmlns:a16="http://schemas.microsoft.com/office/drawing/2014/main" id="{481DDA55-1AFC-4177-92C0-6F07AEB58CE4}"/>
              </a:ext>
            </a:extLst>
          </p:cNvPr>
          <p:cNvSpPr>
            <a:spLocks noGrp="1"/>
          </p:cNvSpPr>
          <p:nvPr>
            <p:ph idx="1"/>
          </p:nvPr>
        </p:nvSpPr>
        <p:spPr/>
        <p:txBody>
          <a:bodyPr>
            <a:normAutofit fontScale="92500" lnSpcReduction="10000"/>
          </a:bodyPr>
          <a:lstStyle/>
          <a:p>
            <a:pPr marL="0" indent="0">
              <a:buNone/>
            </a:pPr>
            <a:r>
              <a:rPr lang="fr-FR" dirty="0"/>
              <a:t>A. Au moins 5 des symptômes suivants doivent avoir été présents pendant une même période d’une durée de 2 semaines et représentent un changement par rapport au fonctionnement antérieur ; au moins un des symptômes est soit (1) une humeur dépressive, soit (2) une perte d’intérêt ou de plaisir.</a:t>
            </a:r>
          </a:p>
          <a:p>
            <a:pPr marL="0" indent="0">
              <a:buNone/>
            </a:pPr>
            <a:r>
              <a:rPr lang="fr-FR" dirty="0"/>
              <a:t>* humeur dépressive présente pratiquement toute la journée, presque tous les jours</a:t>
            </a:r>
          </a:p>
          <a:p>
            <a:pPr marL="0" indent="0">
              <a:buNone/>
            </a:pPr>
            <a:r>
              <a:rPr lang="fr-FR" dirty="0"/>
              <a:t>* diminution marquée de l’intérêt ou du plaisir pour toutes ou presque toutes les activités pratiquement toute la journée, presque tous les jours </a:t>
            </a:r>
          </a:p>
          <a:p>
            <a:pPr marL="0" indent="0">
              <a:buNone/>
            </a:pPr>
            <a:r>
              <a:rPr lang="fr-FR" dirty="0"/>
              <a:t>* perte ou gain de poids significatif en l’absence de régime ou diminution ou augmentation de l’appétit presque tous les jours.</a:t>
            </a:r>
          </a:p>
          <a:p>
            <a:endParaRPr lang="fr-FR" dirty="0"/>
          </a:p>
        </p:txBody>
      </p:sp>
    </p:spTree>
    <p:extLst>
      <p:ext uri="{BB962C8B-B14F-4D97-AF65-F5344CB8AC3E}">
        <p14:creationId xmlns:p14="http://schemas.microsoft.com/office/powerpoint/2010/main" val="1760524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1F4744-3037-482C-BF22-8C1FBE1EBA81}"/>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DE549C09-B314-4BA1-AD32-23E0C9302E6D}"/>
              </a:ext>
            </a:extLst>
          </p:cNvPr>
          <p:cNvSpPr>
            <a:spLocks noGrp="1"/>
          </p:cNvSpPr>
          <p:nvPr>
            <p:ph idx="1"/>
          </p:nvPr>
        </p:nvSpPr>
        <p:spPr/>
        <p:txBody>
          <a:bodyPr/>
          <a:lstStyle/>
          <a:p>
            <a:pPr marL="0" indent="0">
              <a:buNone/>
            </a:pPr>
            <a:r>
              <a:rPr lang="fr-FR" dirty="0"/>
              <a:t>* insomnie ou hypersomnie presque tous les jours.</a:t>
            </a:r>
          </a:p>
          <a:p>
            <a:pPr marL="0" indent="0">
              <a:buNone/>
            </a:pPr>
            <a:r>
              <a:rPr lang="fr-FR" dirty="0"/>
              <a:t>* agitation ou ralentissement psychomoteur presque tous les jours </a:t>
            </a:r>
          </a:p>
          <a:p>
            <a:pPr marL="0" indent="0">
              <a:buNone/>
            </a:pPr>
            <a:r>
              <a:rPr lang="fr-FR" dirty="0"/>
              <a:t>* fatigue ou perte d’énergie tous les jours.</a:t>
            </a:r>
          </a:p>
          <a:p>
            <a:pPr marL="0" indent="0">
              <a:buNone/>
            </a:pPr>
            <a:r>
              <a:rPr lang="fr-FR" dirty="0"/>
              <a:t>* sentiment de dévalorisation ou de culpabilité excessive ou inappropriée tous les jours </a:t>
            </a:r>
          </a:p>
          <a:p>
            <a:pPr marL="0" indent="0">
              <a:buNone/>
            </a:pPr>
            <a:r>
              <a:rPr lang="fr-FR" dirty="0"/>
              <a:t>* diminution de l’aptitude à penser ou à se concentrer ou indécision presque tous les jours </a:t>
            </a:r>
          </a:p>
          <a:p>
            <a:pPr marL="0" indent="0">
              <a:buNone/>
            </a:pPr>
            <a:r>
              <a:rPr lang="fr-FR" dirty="0"/>
              <a:t>* pensées de mort récurrentes, idées suicidaires récurrentes sans plan précis ou tentative de suicide ou plan précis pour se suicider.</a:t>
            </a:r>
          </a:p>
          <a:p>
            <a:endParaRPr lang="fr-FR" dirty="0"/>
          </a:p>
        </p:txBody>
      </p:sp>
    </p:spTree>
    <p:extLst>
      <p:ext uri="{BB962C8B-B14F-4D97-AF65-F5344CB8AC3E}">
        <p14:creationId xmlns:p14="http://schemas.microsoft.com/office/powerpoint/2010/main" val="4029078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04E956-7742-490B-8656-EDC71EE52481}"/>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C8563DFD-B842-4789-BEA7-18CC383B05EC}"/>
              </a:ext>
            </a:extLst>
          </p:cNvPr>
          <p:cNvSpPr>
            <a:spLocks noGrp="1"/>
          </p:cNvSpPr>
          <p:nvPr>
            <p:ph idx="1"/>
          </p:nvPr>
        </p:nvSpPr>
        <p:spPr/>
        <p:txBody>
          <a:bodyPr/>
          <a:lstStyle/>
          <a:p>
            <a:pPr marL="0" indent="0">
              <a:buNone/>
            </a:pPr>
            <a:r>
              <a:rPr lang="fr-FR" dirty="0"/>
              <a:t>B. Les symptômes induisent une détresse cliniquement significative ou une altération du fonctionnement social, professionnel ou dans d’autres domaines importants.</a:t>
            </a:r>
          </a:p>
          <a:p>
            <a:pPr marL="0" indent="0">
              <a:buNone/>
            </a:pPr>
            <a:r>
              <a:rPr lang="fr-FR" dirty="0"/>
              <a:t>C. Les symptômes ne sont pas imputables aux effets physiologiques directs d’une substance ou d’une autre affection médicale générale.</a:t>
            </a:r>
          </a:p>
          <a:p>
            <a:endParaRPr lang="fr-FR" dirty="0"/>
          </a:p>
        </p:txBody>
      </p:sp>
    </p:spTree>
    <p:extLst>
      <p:ext uri="{BB962C8B-B14F-4D97-AF65-F5344CB8AC3E}">
        <p14:creationId xmlns:p14="http://schemas.microsoft.com/office/powerpoint/2010/main" val="2766647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598599-ACE5-4733-BB17-E62274E09AED}"/>
              </a:ext>
            </a:extLst>
          </p:cNvPr>
          <p:cNvSpPr>
            <a:spLocks noGrp="1"/>
          </p:cNvSpPr>
          <p:nvPr>
            <p:ph type="title"/>
          </p:nvPr>
        </p:nvSpPr>
        <p:spPr/>
        <p:txBody>
          <a:bodyPr/>
          <a:lstStyle/>
          <a:p>
            <a:r>
              <a:rPr lang="fr-FR" dirty="0"/>
              <a:t>Critères d’intensité de l’épisode thymique</a:t>
            </a:r>
          </a:p>
        </p:txBody>
      </p:sp>
      <p:sp>
        <p:nvSpPr>
          <p:cNvPr id="3" name="Espace réservé du contenu 2">
            <a:extLst>
              <a:ext uri="{FF2B5EF4-FFF2-40B4-BE49-F238E27FC236}">
                <a16:creationId xmlns:a16="http://schemas.microsoft.com/office/drawing/2014/main" id="{1B0773F8-4A10-4929-96DB-7A447BDCE64C}"/>
              </a:ext>
            </a:extLst>
          </p:cNvPr>
          <p:cNvSpPr>
            <a:spLocks noGrp="1"/>
          </p:cNvSpPr>
          <p:nvPr>
            <p:ph idx="1"/>
          </p:nvPr>
        </p:nvSpPr>
        <p:spPr/>
        <p:txBody>
          <a:bodyPr/>
          <a:lstStyle/>
          <a:p>
            <a:pPr marL="0" indent="0">
              <a:buNone/>
            </a:pPr>
            <a:r>
              <a:rPr lang="fr-FR" dirty="0"/>
              <a:t>* léger (symptômes justes suffisants au diagnostic d’épisode dépressif caractérisé/peu de perturbations sociales ou professionnelles),</a:t>
            </a:r>
          </a:p>
          <a:p>
            <a:pPr marL="0" indent="0">
              <a:buNone/>
            </a:pPr>
            <a:r>
              <a:rPr lang="fr-FR" dirty="0"/>
              <a:t>* moyen (plus de symptômes que nécessaire/ perturbations modérées sociales ou professionnelles),</a:t>
            </a:r>
          </a:p>
          <a:p>
            <a:pPr marL="0" indent="0">
              <a:buNone/>
            </a:pPr>
            <a:r>
              <a:rPr lang="fr-FR" dirty="0"/>
              <a:t>* sévère (quasiment tous les symptômes/ perturbations nettes sociales ou professionnelles).</a:t>
            </a:r>
          </a:p>
          <a:p>
            <a:endParaRPr lang="fr-FR" dirty="0"/>
          </a:p>
        </p:txBody>
      </p:sp>
    </p:spTree>
    <p:extLst>
      <p:ext uri="{BB962C8B-B14F-4D97-AF65-F5344CB8AC3E}">
        <p14:creationId xmlns:p14="http://schemas.microsoft.com/office/powerpoint/2010/main" val="1324498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8DA190-01C7-408E-93C9-DA1488096A37}"/>
              </a:ext>
            </a:extLst>
          </p:cNvPr>
          <p:cNvSpPr>
            <a:spLocks noGrp="1"/>
          </p:cNvSpPr>
          <p:nvPr>
            <p:ph type="title"/>
          </p:nvPr>
        </p:nvSpPr>
        <p:spPr/>
        <p:txBody>
          <a:bodyPr/>
          <a:lstStyle/>
          <a:p>
            <a:r>
              <a:rPr lang="fr-FR" dirty="0"/>
              <a:t>Caractéristiques cliniques de l’épisode</a:t>
            </a:r>
          </a:p>
        </p:txBody>
      </p:sp>
      <p:sp>
        <p:nvSpPr>
          <p:cNvPr id="3" name="Espace réservé du contenu 2">
            <a:extLst>
              <a:ext uri="{FF2B5EF4-FFF2-40B4-BE49-F238E27FC236}">
                <a16:creationId xmlns:a16="http://schemas.microsoft.com/office/drawing/2014/main" id="{58E08B28-F78A-4E1F-818C-6B4021D1948D}"/>
              </a:ext>
            </a:extLst>
          </p:cNvPr>
          <p:cNvSpPr>
            <a:spLocks noGrp="1"/>
          </p:cNvSpPr>
          <p:nvPr>
            <p:ph idx="1"/>
          </p:nvPr>
        </p:nvSpPr>
        <p:spPr/>
        <p:txBody>
          <a:bodyPr>
            <a:normAutofit/>
          </a:bodyPr>
          <a:lstStyle/>
          <a:p>
            <a:r>
              <a:rPr lang="fr-FR" dirty="0"/>
              <a:t> Avec caractéristiques psychotiques</a:t>
            </a:r>
          </a:p>
          <a:p>
            <a:r>
              <a:rPr lang="fr-FR" dirty="0"/>
              <a:t>Avec caractéristiques mixtes : associé à un risque très augmenté de suicide </a:t>
            </a:r>
          </a:p>
          <a:p>
            <a:r>
              <a:rPr lang="fr-FR" dirty="0"/>
              <a:t> Avec caractéristiques anxieuses</a:t>
            </a:r>
          </a:p>
          <a:p>
            <a:r>
              <a:rPr lang="fr-FR" dirty="0"/>
              <a:t>Avec début en péri-partum</a:t>
            </a:r>
          </a:p>
          <a:p>
            <a:r>
              <a:rPr lang="fr-FR" dirty="0"/>
              <a:t> Avec caractéristiques catatoniques</a:t>
            </a:r>
          </a:p>
          <a:p>
            <a:r>
              <a:rPr lang="fr-FR" dirty="0"/>
              <a:t> Caractère saisonnier</a:t>
            </a:r>
          </a:p>
          <a:p>
            <a:r>
              <a:rPr lang="fr-FR" dirty="0"/>
              <a:t>Cycles rapides : pronostic plus sévère et résistance thérapeutique, présence sur les 12 derniers mois d’au moins 4 épisodes thymiques.</a:t>
            </a:r>
          </a:p>
          <a:p>
            <a:endParaRPr lang="fr-FR" dirty="0"/>
          </a:p>
          <a:p>
            <a:endParaRPr lang="fr-FR" dirty="0"/>
          </a:p>
        </p:txBody>
      </p:sp>
    </p:spTree>
    <p:extLst>
      <p:ext uri="{BB962C8B-B14F-4D97-AF65-F5344CB8AC3E}">
        <p14:creationId xmlns:p14="http://schemas.microsoft.com/office/powerpoint/2010/main" val="1215784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CF1446-9B0E-4364-BC0D-F3D61537BFFD}"/>
              </a:ext>
            </a:extLst>
          </p:cNvPr>
          <p:cNvSpPr>
            <a:spLocks noGrp="1"/>
          </p:cNvSpPr>
          <p:nvPr>
            <p:ph type="title"/>
          </p:nvPr>
        </p:nvSpPr>
        <p:spPr/>
        <p:txBody>
          <a:bodyPr>
            <a:normAutofit fontScale="90000"/>
          </a:bodyPr>
          <a:lstStyle/>
          <a:p>
            <a:r>
              <a:rPr lang="fr-FR" dirty="0"/>
              <a:t> Comorbidités psychiatriques et non-psychiatriques</a:t>
            </a:r>
            <a:br>
              <a:rPr lang="fr-FR" dirty="0"/>
            </a:br>
            <a:endParaRPr lang="fr-FR" dirty="0"/>
          </a:p>
        </p:txBody>
      </p:sp>
      <p:sp>
        <p:nvSpPr>
          <p:cNvPr id="3" name="Espace réservé du contenu 2">
            <a:extLst>
              <a:ext uri="{FF2B5EF4-FFF2-40B4-BE49-F238E27FC236}">
                <a16:creationId xmlns:a16="http://schemas.microsoft.com/office/drawing/2014/main" id="{E39BE56F-403B-4062-AA5A-66AC5127D564}"/>
              </a:ext>
            </a:extLst>
          </p:cNvPr>
          <p:cNvSpPr>
            <a:spLocks noGrp="1"/>
          </p:cNvSpPr>
          <p:nvPr>
            <p:ph idx="1"/>
          </p:nvPr>
        </p:nvSpPr>
        <p:spPr/>
        <p:txBody>
          <a:bodyPr>
            <a:normAutofit fontScale="85000" lnSpcReduction="20000"/>
          </a:bodyPr>
          <a:lstStyle/>
          <a:p>
            <a:pPr marL="0" indent="0">
              <a:buNone/>
            </a:pPr>
            <a:r>
              <a:rPr lang="fr-FR" dirty="0"/>
              <a:t>* troubles addictifs : environ 40 % à 60 % vie entière. En particulier l’alcool (30-40 %), le cannabis (10-25 %), la cocaïne et les psychostimulants (10 %), et les sédatifs (&lt; 10 %) ;</a:t>
            </a:r>
          </a:p>
          <a:p>
            <a:pPr marL="0" indent="0">
              <a:buNone/>
            </a:pPr>
            <a:r>
              <a:rPr lang="fr-FR" dirty="0"/>
              <a:t>* troubles anxieux : environ 40 % vie entière. En particulier le trouble panique (15-25 %), les phobies sociales (10-20 %), les phobies simples (10 %) ;</a:t>
            </a:r>
          </a:p>
          <a:p>
            <a:pPr marL="0" indent="0">
              <a:buNone/>
            </a:pPr>
            <a:r>
              <a:rPr lang="fr-FR" dirty="0"/>
              <a:t>* TDAH : environ 30 % ;</a:t>
            </a:r>
          </a:p>
          <a:p>
            <a:pPr marL="0" indent="0">
              <a:buNone/>
            </a:pPr>
            <a:r>
              <a:rPr lang="fr-FR" dirty="0"/>
              <a:t>* trouble de personnalité : environ 30 % (surtout personnalité borderline)</a:t>
            </a:r>
          </a:p>
          <a:p>
            <a:pPr marL="0" indent="0">
              <a:buNone/>
            </a:pPr>
            <a:r>
              <a:rPr lang="fr-FR" dirty="0"/>
              <a:t>* trouble des conduites alimentaires : 15 à 30 % vie entière ;</a:t>
            </a:r>
          </a:p>
          <a:p>
            <a:pPr marL="0" indent="0">
              <a:buNone/>
            </a:pPr>
            <a:r>
              <a:rPr lang="fr-FR" dirty="0"/>
              <a:t>* trouble obsessionnel compulsif : 10 à 30 % vie entière ;</a:t>
            </a:r>
          </a:p>
          <a:p>
            <a:pPr marL="0" indent="0">
              <a:buNone/>
            </a:pPr>
            <a:r>
              <a:rPr lang="fr-FR" dirty="0"/>
              <a:t>* comorbidités non-psychiatriques : maladie métabolique, maladie cardiovasculaire, syndrome d’apnée obstructive du sommeil, pathologies endocriniennes, maladies inflammatoires chroniques</a:t>
            </a:r>
          </a:p>
        </p:txBody>
      </p:sp>
    </p:spTree>
    <p:extLst>
      <p:ext uri="{BB962C8B-B14F-4D97-AF65-F5344CB8AC3E}">
        <p14:creationId xmlns:p14="http://schemas.microsoft.com/office/powerpoint/2010/main" val="1542283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ADA3AA-5564-4A67-907C-E92585D7D96E}"/>
              </a:ext>
            </a:extLst>
          </p:cNvPr>
          <p:cNvSpPr>
            <a:spLocks noGrp="1"/>
          </p:cNvSpPr>
          <p:nvPr>
            <p:ph type="title"/>
          </p:nvPr>
        </p:nvSpPr>
        <p:spPr/>
        <p:txBody>
          <a:bodyPr/>
          <a:lstStyle/>
          <a:p>
            <a:r>
              <a:rPr lang="fr-FR" dirty="0"/>
              <a:t>Diagnostics différentiels</a:t>
            </a:r>
            <a:br>
              <a:rPr lang="fr-FR" dirty="0"/>
            </a:br>
            <a:endParaRPr lang="fr-FR" dirty="0"/>
          </a:p>
        </p:txBody>
      </p:sp>
      <p:sp>
        <p:nvSpPr>
          <p:cNvPr id="3" name="Espace réservé du contenu 2">
            <a:extLst>
              <a:ext uri="{FF2B5EF4-FFF2-40B4-BE49-F238E27FC236}">
                <a16:creationId xmlns:a16="http://schemas.microsoft.com/office/drawing/2014/main" id="{DA611DD6-74A3-4E07-938E-13E72E6A79AD}"/>
              </a:ext>
            </a:extLst>
          </p:cNvPr>
          <p:cNvSpPr>
            <a:spLocks noGrp="1"/>
          </p:cNvSpPr>
          <p:nvPr>
            <p:ph idx="1"/>
          </p:nvPr>
        </p:nvSpPr>
        <p:spPr/>
        <p:txBody>
          <a:bodyPr>
            <a:normAutofit/>
          </a:bodyPr>
          <a:lstStyle/>
          <a:p>
            <a:pPr marL="0" indent="0">
              <a:buNone/>
            </a:pPr>
            <a:r>
              <a:rPr lang="fr-FR" dirty="0"/>
              <a:t>* toxiques : C’est le diagnostic différentiel le plus fréquent +++ </a:t>
            </a:r>
          </a:p>
          <a:p>
            <a:pPr marL="0" indent="0">
              <a:buNone/>
            </a:pPr>
            <a:r>
              <a:rPr lang="fr-FR" dirty="0"/>
              <a:t>* neurologiques : tumeur cérébrale, sclérose en plaque, accident vasculaire cérébral, un début de démence (surtout si patients de plus de 40 ans avec des troubles bipolaires d’apparition tardive), épilepsie focale (rare) ;</a:t>
            </a:r>
          </a:p>
          <a:p>
            <a:pPr marL="0" indent="0">
              <a:buNone/>
            </a:pPr>
            <a:r>
              <a:rPr lang="fr-FR" dirty="0"/>
              <a:t>* endocriniennes : hypo-et hyper-thyroïdie, hypercorticisme</a:t>
            </a:r>
          </a:p>
          <a:p>
            <a:pPr marL="0" indent="0">
              <a:buNone/>
            </a:pPr>
            <a:r>
              <a:rPr lang="fr-FR" dirty="0"/>
              <a:t>* métaboliques : hypoglycémie, troubles ioniques, maladie de Wilson, </a:t>
            </a:r>
          </a:p>
          <a:p>
            <a:pPr marL="0" indent="0">
              <a:buNone/>
            </a:pPr>
            <a:r>
              <a:rPr lang="fr-FR" dirty="0"/>
              <a:t>* Iatrogéniques : corticoïdes, antidépresseurs, interféron-alpha, bétabloquants, L-Dopa.</a:t>
            </a:r>
          </a:p>
          <a:p>
            <a:endParaRPr lang="fr-FR" dirty="0"/>
          </a:p>
        </p:txBody>
      </p:sp>
    </p:spTree>
    <p:extLst>
      <p:ext uri="{BB962C8B-B14F-4D97-AF65-F5344CB8AC3E}">
        <p14:creationId xmlns:p14="http://schemas.microsoft.com/office/powerpoint/2010/main" val="3312685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C81A47-61CB-4245-9003-EBC6A489BFB9}"/>
              </a:ext>
            </a:extLst>
          </p:cNvPr>
          <p:cNvSpPr>
            <a:spLocks noGrp="1"/>
          </p:cNvSpPr>
          <p:nvPr>
            <p:ph type="title"/>
          </p:nvPr>
        </p:nvSpPr>
        <p:spPr/>
        <p:txBody>
          <a:bodyPr/>
          <a:lstStyle/>
          <a:p>
            <a:r>
              <a:rPr lang="fr-FR" dirty="0"/>
              <a:t>Pronostic et évolution</a:t>
            </a:r>
            <a:br>
              <a:rPr lang="fr-FR" dirty="0"/>
            </a:br>
            <a:endParaRPr lang="fr-FR" dirty="0"/>
          </a:p>
        </p:txBody>
      </p:sp>
      <p:sp>
        <p:nvSpPr>
          <p:cNvPr id="3" name="Espace réservé du contenu 2">
            <a:extLst>
              <a:ext uri="{FF2B5EF4-FFF2-40B4-BE49-F238E27FC236}">
                <a16:creationId xmlns:a16="http://schemas.microsoft.com/office/drawing/2014/main" id="{0566ABBA-2C76-487A-932B-DC3D3272CBD3}"/>
              </a:ext>
            </a:extLst>
          </p:cNvPr>
          <p:cNvSpPr>
            <a:spLocks noGrp="1"/>
          </p:cNvSpPr>
          <p:nvPr>
            <p:ph idx="1"/>
          </p:nvPr>
        </p:nvSpPr>
        <p:spPr/>
        <p:txBody>
          <a:bodyPr>
            <a:normAutofit/>
          </a:bodyPr>
          <a:lstStyle/>
          <a:p>
            <a:pPr marL="0" indent="0">
              <a:buNone/>
            </a:pPr>
            <a:r>
              <a:rPr lang="fr-FR" dirty="0"/>
              <a:t>Le pronostic de la maladie dépend en partie d’une prise en charge précoce et adaptée. A défaut, il peut se compliquer de :</a:t>
            </a:r>
          </a:p>
          <a:p>
            <a:pPr marL="0" indent="0">
              <a:buNone/>
            </a:pPr>
            <a:r>
              <a:rPr lang="fr-FR" dirty="0"/>
              <a:t>* cycles rapides ;</a:t>
            </a:r>
          </a:p>
          <a:p>
            <a:pPr marL="0" indent="0">
              <a:buNone/>
            </a:pPr>
            <a:r>
              <a:rPr lang="fr-FR" dirty="0"/>
              <a:t>*Comorbidités psychiatriques et non psychiatriques</a:t>
            </a:r>
          </a:p>
          <a:p>
            <a:pPr marL="0" indent="0">
              <a:buNone/>
            </a:pPr>
            <a:r>
              <a:rPr lang="fr-FR" dirty="0"/>
              <a:t>* de suicide (15 % des patients ayant un trouble bipolaire décèdent par suicide) ;</a:t>
            </a:r>
          </a:p>
          <a:p>
            <a:pPr marL="0" indent="0">
              <a:buNone/>
            </a:pPr>
            <a:r>
              <a:rPr lang="fr-FR" dirty="0"/>
              <a:t>* d’actes médicolégaux </a:t>
            </a:r>
          </a:p>
          <a:p>
            <a:pPr marL="0" indent="0">
              <a:buNone/>
            </a:pPr>
            <a:r>
              <a:rPr lang="fr-FR" dirty="0"/>
              <a:t>* de désinsertion familiale (3 fois plus de divorces chez les sujets atteints de trouble bipolaire), professionnelle et sociale </a:t>
            </a:r>
          </a:p>
          <a:p>
            <a:endParaRPr lang="fr-FR" dirty="0"/>
          </a:p>
        </p:txBody>
      </p:sp>
    </p:spTree>
    <p:extLst>
      <p:ext uri="{BB962C8B-B14F-4D97-AF65-F5344CB8AC3E}">
        <p14:creationId xmlns:p14="http://schemas.microsoft.com/office/powerpoint/2010/main" val="3690920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5D3020-718D-4565-8563-98CF28561614}"/>
              </a:ext>
            </a:extLst>
          </p:cNvPr>
          <p:cNvSpPr>
            <a:spLocks noGrp="1"/>
          </p:cNvSpPr>
          <p:nvPr>
            <p:ph type="title"/>
          </p:nvPr>
        </p:nvSpPr>
        <p:spPr/>
        <p:txBody>
          <a:bodyPr/>
          <a:lstStyle/>
          <a:p>
            <a:r>
              <a:rPr lang="fr-FR" dirty="0"/>
              <a:t>Prise en charge psychiatrique</a:t>
            </a:r>
          </a:p>
        </p:txBody>
      </p:sp>
      <p:sp>
        <p:nvSpPr>
          <p:cNvPr id="3" name="Espace réservé du contenu 2">
            <a:extLst>
              <a:ext uri="{FF2B5EF4-FFF2-40B4-BE49-F238E27FC236}">
                <a16:creationId xmlns:a16="http://schemas.microsoft.com/office/drawing/2014/main" id="{A4D020A8-FA1D-4173-A960-C3EF91802DF4}"/>
              </a:ext>
            </a:extLst>
          </p:cNvPr>
          <p:cNvSpPr>
            <a:spLocks noGrp="1"/>
          </p:cNvSpPr>
          <p:nvPr>
            <p:ph idx="1"/>
          </p:nvPr>
        </p:nvSpPr>
        <p:spPr/>
        <p:txBody>
          <a:bodyPr>
            <a:normAutofit lnSpcReduction="10000"/>
          </a:bodyPr>
          <a:lstStyle/>
          <a:p>
            <a:r>
              <a:rPr lang="fr-FR" dirty="0"/>
              <a:t>Hospitalisation complète dans les formes sévères : en mode libre ou sous contrainte si nécessaire</a:t>
            </a:r>
          </a:p>
          <a:p>
            <a:r>
              <a:rPr lang="fr-FR" dirty="0"/>
              <a:t>Sauvegarde de justice </a:t>
            </a:r>
          </a:p>
          <a:p>
            <a:r>
              <a:rPr lang="fr-FR" dirty="0"/>
              <a:t>Traitement pharmacologique:</a:t>
            </a:r>
          </a:p>
          <a:p>
            <a:pPr marL="0" indent="0">
              <a:buNone/>
            </a:pPr>
            <a:r>
              <a:rPr lang="fr-FR" dirty="0"/>
              <a:t>  * thymorégulateurs : traitement de fond, au long cours</a:t>
            </a:r>
          </a:p>
          <a:p>
            <a:pPr marL="0" indent="0">
              <a:buNone/>
            </a:pPr>
            <a:r>
              <a:rPr lang="fr-FR" dirty="0"/>
              <a:t>  * anxiolytiques , sédatifs :  traitement symptomatique en phase aigue</a:t>
            </a:r>
          </a:p>
          <a:p>
            <a:r>
              <a:rPr lang="fr-FR" dirty="0"/>
              <a:t>Education thérapeutique</a:t>
            </a:r>
          </a:p>
          <a:p>
            <a:r>
              <a:rPr lang="fr-FR" dirty="0"/>
              <a:t>Psychothérapie: de soutien, TCC</a:t>
            </a:r>
          </a:p>
          <a:p>
            <a:r>
              <a:rPr lang="fr-FR" dirty="0"/>
              <a:t>Réhabilitation psychosociale</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32590413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C4F956-0C8F-4017-97AF-2A7CFDD9AC6B}"/>
              </a:ext>
            </a:extLst>
          </p:cNvPr>
          <p:cNvSpPr>
            <a:spLocks noGrp="1"/>
          </p:cNvSpPr>
          <p:nvPr>
            <p:ph type="title"/>
          </p:nvPr>
        </p:nvSpPr>
        <p:spPr/>
        <p:txBody>
          <a:bodyPr/>
          <a:lstStyle/>
          <a:p>
            <a:r>
              <a:rPr lang="fr-FR" dirty="0"/>
              <a:t>Conclusion</a:t>
            </a:r>
          </a:p>
        </p:txBody>
      </p:sp>
      <p:sp>
        <p:nvSpPr>
          <p:cNvPr id="3" name="Espace réservé du contenu 2">
            <a:extLst>
              <a:ext uri="{FF2B5EF4-FFF2-40B4-BE49-F238E27FC236}">
                <a16:creationId xmlns:a16="http://schemas.microsoft.com/office/drawing/2014/main" id="{49CF3435-399B-45E8-A4A4-8F347EEDEFB5}"/>
              </a:ext>
            </a:extLst>
          </p:cNvPr>
          <p:cNvSpPr>
            <a:spLocks noGrp="1"/>
          </p:cNvSpPr>
          <p:nvPr>
            <p:ph idx="1"/>
          </p:nvPr>
        </p:nvSpPr>
        <p:spPr/>
        <p:txBody>
          <a:bodyPr/>
          <a:lstStyle/>
          <a:p>
            <a:pPr marL="0" indent="0">
              <a:buNone/>
            </a:pPr>
            <a:r>
              <a:rPr lang="fr-FR" dirty="0"/>
              <a:t>Une relation de confiance  et le respect du contexte et de la temporalité de chaque patient et de ses personnes ressources </a:t>
            </a:r>
          </a:p>
          <a:p>
            <a:pPr marL="0" indent="0">
              <a:buNone/>
            </a:pPr>
            <a:r>
              <a:rPr lang="fr-FR" dirty="0"/>
              <a:t>Évaluation systématique du risque suicidaire</a:t>
            </a:r>
          </a:p>
          <a:p>
            <a:pPr marL="0" indent="0">
              <a:buNone/>
            </a:pPr>
            <a:r>
              <a:rPr lang="fr-FR" dirty="0"/>
              <a:t>Les antidépresseurs sont à proscrire en général</a:t>
            </a:r>
          </a:p>
        </p:txBody>
      </p:sp>
    </p:spTree>
    <p:extLst>
      <p:ext uri="{BB962C8B-B14F-4D97-AF65-F5344CB8AC3E}">
        <p14:creationId xmlns:p14="http://schemas.microsoft.com/office/powerpoint/2010/main" val="4224770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A7B8FA-9802-4466-B89D-E919F220AC04}"/>
              </a:ext>
            </a:extLst>
          </p:cNvPr>
          <p:cNvSpPr>
            <a:spLocks noGrp="1"/>
          </p:cNvSpPr>
          <p:nvPr>
            <p:ph type="title"/>
          </p:nvPr>
        </p:nvSpPr>
        <p:spPr/>
        <p:txBody>
          <a:bodyPr/>
          <a:lstStyle/>
          <a:p>
            <a:pPr algn="ctr"/>
            <a:r>
              <a:rPr lang="fr-FR" dirty="0"/>
              <a:t>Introduction</a:t>
            </a:r>
          </a:p>
        </p:txBody>
      </p:sp>
      <p:sp>
        <p:nvSpPr>
          <p:cNvPr id="3" name="Espace réservé du contenu 2">
            <a:extLst>
              <a:ext uri="{FF2B5EF4-FFF2-40B4-BE49-F238E27FC236}">
                <a16:creationId xmlns:a16="http://schemas.microsoft.com/office/drawing/2014/main" id="{EBB4669E-9BAD-4D41-8709-E8DB517F0654}"/>
              </a:ext>
            </a:extLst>
          </p:cNvPr>
          <p:cNvSpPr>
            <a:spLocks noGrp="1"/>
          </p:cNvSpPr>
          <p:nvPr>
            <p:ph idx="1"/>
          </p:nvPr>
        </p:nvSpPr>
        <p:spPr/>
        <p:txBody>
          <a:bodyPr/>
          <a:lstStyle/>
          <a:p>
            <a:r>
              <a:rPr lang="fr-FR" dirty="0"/>
              <a:t>Trouble psychiatrique sévère, chronique et fréquent. </a:t>
            </a:r>
          </a:p>
          <a:p>
            <a:r>
              <a:rPr lang="fr-FR" dirty="0"/>
              <a:t>Changements pathologiques de l’humeur et de l’énergie qui peuvent être augmentées (la manie) ou diminuées (la dépression). </a:t>
            </a:r>
          </a:p>
          <a:p>
            <a:r>
              <a:rPr lang="fr-FR" dirty="0"/>
              <a:t>Le trouble bipolaire est d’origine multifactorielle, mêlant des facteurs de risque génétiques et environnementaux.</a:t>
            </a:r>
          </a:p>
          <a:p>
            <a:r>
              <a:rPr lang="fr-FR" dirty="0"/>
              <a:t>La présence d’un apparenté de premier degré atteint de trouble bipolaire multiplie par 10 le risque de développer la maladie pour un sujet.</a:t>
            </a:r>
          </a:p>
          <a:p>
            <a:endParaRPr lang="fr-FR" dirty="0"/>
          </a:p>
        </p:txBody>
      </p:sp>
    </p:spTree>
    <p:extLst>
      <p:ext uri="{BB962C8B-B14F-4D97-AF65-F5344CB8AC3E}">
        <p14:creationId xmlns:p14="http://schemas.microsoft.com/office/powerpoint/2010/main" val="539984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C3FCD7-794E-447F-99B8-6A6FE307BDD9}"/>
              </a:ext>
            </a:extLst>
          </p:cNvPr>
          <p:cNvSpPr>
            <a:spLocks noGrp="1"/>
          </p:cNvSpPr>
          <p:nvPr>
            <p:ph type="title"/>
          </p:nvPr>
        </p:nvSpPr>
        <p:spPr/>
        <p:txBody>
          <a:bodyPr/>
          <a:lstStyle/>
          <a:p>
            <a:r>
              <a:rPr lang="fr-FR" dirty="0"/>
              <a:t>Données épidémiologiques</a:t>
            </a:r>
          </a:p>
        </p:txBody>
      </p:sp>
      <p:sp>
        <p:nvSpPr>
          <p:cNvPr id="3" name="Espace réservé du contenu 2">
            <a:extLst>
              <a:ext uri="{FF2B5EF4-FFF2-40B4-BE49-F238E27FC236}">
                <a16:creationId xmlns:a16="http://schemas.microsoft.com/office/drawing/2014/main" id="{82979A8A-B9C6-474B-9436-986C2B4D6B03}"/>
              </a:ext>
            </a:extLst>
          </p:cNvPr>
          <p:cNvSpPr>
            <a:spLocks noGrp="1"/>
          </p:cNvSpPr>
          <p:nvPr>
            <p:ph idx="1"/>
          </p:nvPr>
        </p:nvSpPr>
        <p:spPr/>
        <p:txBody>
          <a:bodyPr>
            <a:normAutofit fontScale="92500" lnSpcReduction="10000"/>
          </a:bodyPr>
          <a:lstStyle/>
          <a:p>
            <a:r>
              <a:rPr lang="fr-FR" dirty="0"/>
              <a:t>1 à 4 % de la population générale est atteinte des formes typiques du trouble bipolaire. </a:t>
            </a:r>
          </a:p>
          <a:p>
            <a:r>
              <a:rPr lang="fr-FR" dirty="0"/>
              <a:t>10 % de la population générale en incluant les formes atypiques. </a:t>
            </a:r>
          </a:p>
          <a:p>
            <a:r>
              <a:rPr lang="fr-FR" dirty="0"/>
              <a:t>Deuxième pathologie la plus suicidogène après l’anorexie mentale.</a:t>
            </a:r>
          </a:p>
          <a:p>
            <a:r>
              <a:rPr lang="fr-FR" dirty="0"/>
              <a:t>L’âge de début du trouble bipolaire est traditionnellement entre 15 et 25 ans.</a:t>
            </a:r>
          </a:p>
          <a:p>
            <a:r>
              <a:rPr lang="fr-FR" dirty="0"/>
              <a:t>Le sex-ratio = 1 </a:t>
            </a:r>
          </a:p>
          <a:p>
            <a:r>
              <a:rPr lang="fr-FR" dirty="0"/>
              <a:t>Le retard diagnostic est d’environ 10 ans =&gt; morbi-mortalité très augmentée.</a:t>
            </a:r>
          </a:p>
          <a:p>
            <a:r>
              <a:rPr lang="fr-FR" dirty="0"/>
              <a:t>Selon l’OMS, le trouble bipolaire fait partie des dix maladies les plus invalidantes et coûteuses.</a:t>
            </a:r>
          </a:p>
          <a:p>
            <a:endParaRPr lang="fr-FR" dirty="0"/>
          </a:p>
        </p:txBody>
      </p:sp>
    </p:spTree>
    <p:extLst>
      <p:ext uri="{BB962C8B-B14F-4D97-AF65-F5344CB8AC3E}">
        <p14:creationId xmlns:p14="http://schemas.microsoft.com/office/powerpoint/2010/main" val="624059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F32E66-70A3-40D4-BDC2-06D0E58DE3B5}"/>
              </a:ext>
            </a:extLst>
          </p:cNvPr>
          <p:cNvSpPr>
            <a:spLocks noGrp="1"/>
          </p:cNvSpPr>
          <p:nvPr>
            <p:ph type="title"/>
          </p:nvPr>
        </p:nvSpPr>
        <p:spPr/>
        <p:txBody>
          <a:bodyPr/>
          <a:lstStyle/>
          <a:p>
            <a:r>
              <a:rPr lang="fr-FR" dirty="0"/>
              <a:t>Diagnostic positif</a:t>
            </a:r>
          </a:p>
        </p:txBody>
      </p:sp>
      <p:sp>
        <p:nvSpPr>
          <p:cNvPr id="3" name="Espace réservé du contenu 2">
            <a:extLst>
              <a:ext uri="{FF2B5EF4-FFF2-40B4-BE49-F238E27FC236}">
                <a16:creationId xmlns:a16="http://schemas.microsoft.com/office/drawing/2014/main" id="{07442F3D-EAEA-4761-A677-E9990D46196A}"/>
              </a:ext>
            </a:extLst>
          </p:cNvPr>
          <p:cNvSpPr>
            <a:spLocks noGrp="1"/>
          </p:cNvSpPr>
          <p:nvPr>
            <p:ph idx="1"/>
          </p:nvPr>
        </p:nvSpPr>
        <p:spPr/>
        <p:txBody>
          <a:bodyPr>
            <a:normAutofit/>
          </a:bodyPr>
          <a:lstStyle/>
          <a:p>
            <a:pPr marL="0" indent="0">
              <a:buNone/>
            </a:pPr>
            <a:r>
              <a:rPr lang="fr-FR" dirty="0"/>
              <a:t> Anamnèse :</a:t>
            </a:r>
          </a:p>
          <a:p>
            <a:pPr marL="0" indent="0">
              <a:buNone/>
            </a:pPr>
            <a:r>
              <a:rPr lang="fr-FR" dirty="0"/>
              <a:t>- recherche d’antécédents d’épisodes thymiques, y compris sous traitement antidépresseur,</a:t>
            </a:r>
          </a:p>
          <a:p>
            <a:pPr marL="0" indent="0">
              <a:buNone/>
            </a:pPr>
            <a:r>
              <a:rPr lang="fr-FR" dirty="0"/>
              <a:t>- antécédents personnels de tentative de suicide,</a:t>
            </a:r>
          </a:p>
          <a:p>
            <a:pPr marL="0" indent="0">
              <a:buNone/>
            </a:pPr>
            <a:r>
              <a:rPr lang="fr-FR" dirty="0"/>
              <a:t>- s’aider de la présence d’un tiers lorsque le patient est d’accord et en sa présence, notamment pour repérer des signes d’hypomanies ;</a:t>
            </a:r>
          </a:p>
          <a:p>
            <a:pPr marL="0" indent="0">
              <a:buNone/>
            </a:pPr>
            <a:r>
              <a:rPr lang="fr-FR" dirty="0"/>
              <a:t>- antécédents familiaux psychiatriques (en particulier de trouble de l’humeur et de tentatives de suicide) et addictologiques</a:t>
            </a:r>
          </a:p>
        </p:txBody>
      </p:sp>
    </p:spTree>
    <p:extLst>
      <p:ext uri="{BB962C8B-B14F-4D97-AF65-F5344CB8AC3E}">
        <p14:creationId xmlns:p14="http://schemas.microsoft.com/office/powerpoint/2010/main" val="2374845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18765F-4A16-4F15-8EE0-AE615C20DC20}"/>
              </a:ext>
            </a:extLst>
          </p:cNvPr>
          <p:cNvSpPr>
            <a:spLocks noGrp="1"/>
          </p:cNvSpPr>
          <p:nvPr>
            <p:ph type="title"/>
          </p:nvPr>
        </p:nvSpPr>
        <p:spPr/>
        <p:txBody>
          <a:bodyPr/>
          <a:lstStyle/>
          <a:p>
            <a:endParaRPr lang="fr-FR" dirty="0"/>
          </a:p>
        </p:txBody>
      </p:sp>
      <p:sp>
        <p:nvSpPr>
          <p:cNvPr id="3" name="Espace réservé du contenu 2">
            <a:extLst>
              <a:ext uri="{FF2B5EF4-FFF2-40B4-BE49-F238E27FC236}">
                <a16:creationId xmlns:a16="http://schemas.microsoft.com/office/drawing/2014/main" id="{062536A1-D46A-4006-AC76-E2A7EE500929}"/>
              </a:ext>
            </a:extLst>
          </p:cNvPr>
          <p:cNvSpPr>
            <a:spLocks noGrp="1"/>
          </p:cNvSpPr>
          <p:nvPr>
            <p:ph idx="1"/>
          </p:nvPr>
        </p:nvSpPr>
        <p:spPr/>
        <p:txBody>
          <a:bodyPr>
            <a:normAutofit/>
          </a:bodyPr>
          <a:lstStyle/>
          <a:p>
            <a:pPr marL="0" indent="0">
              <a:buNone/>
            </a:pPr>
            <a:r>
              <a:rPr lang="fr-FR" dirty="0"/>
              <a:t>Caractérisation de l’épisode actuel :</a:t>
            </a:r>
          </a:p>
          <a:p>
            <a:pPr marL="0" indent="0">
              <a:buNone/>
            </a:pPr>
            <a:r>
              <a:rPr lang="fr-FR" dirty="0"/>
              <a:t>- évaluation des perturbations psychoaffectives (humeur, émotions, et contenu de la pensée), du fonctionnement psychomoteur et des altérations physiologiques (sommeil et rythmes, alimentation, sexualité)</a:t>
            </a:r>
          </a:p>
          <a:p>
            <a:pPr marL="0" indent="0">
              <a:buNone/>
            </a:pPr>
            <a:r>
              <a:rPr lang="fr-FR" dirty="0"/>
              <a:t>- évaluer le fonctionnement familial, social et professionnel.</a:t>
            </a:r>
          </a:p>
          <a:p>
            <a:pPr marL="0" indent="0">
              <a:buNone/>
            </a:pPr>
            <a:r>
              <a:rPr lang="fr-FR" dirty="0"/>
              <a:t>- rechercher systématiquement la présence d’idées suicidaires,</a:t>
            </a:r>
          </a:p>
          <a:p>
            <a:pPr marL="0" indent="0">
              <a:buNone/>
            </a:pPr>
            <a:endParaRPr lang="fr-FR" dirty="0"/>
          </a:p>
          <a:p>
            <a:endParaRPr lang="fr-FR" dirty="0"/>
          </a:p>
        </p:txBody>
      </p:sp>
    </p:spTree>
    <p:extLst>
      <p:ext uri="{BB962C8B-B14F-4D97-AF65-F5344CB8AC3E}">
        <p14:creationId xmlns:p14="http://schemas.microsoft.com/office/powerpoint/2010/main" val="2094175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5EB77E-54CB-4B3F-8E28-55A5201461B8}"/>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5CAE0024-198B-4F5F-B308-FBC2C3F488D6}"/>
              </a:ext>
            </a:extLst>
          </p:cNvPr>
          <p:cNvSpPr>
            <a:spLocks noGrp="1"/>
          </p:cNvSpPr>
          <p:nvPr>
            <p:ph idx="1"/>
          </p:nvPr>
        </p:nvSpPr>
        <p:spPr/>
        <p:txBody>
          <a:bodyPr/>
          <a:lstStyle/>
          <a:p>
            <a:pPr marL="0" indent="0">
              <a:buNone/>
            </a:pPr>
            <a:r>
              <a:rPr lang="fr-FR" dirty="0"/>
              <a:t> - rechercher une réponse atypique à un traitement antidépresseur : non-réponse thérapeutique, aggravation des symptômes, apparition d’une agitation, apparition de symptômes d’hypomanie,</a:t>
            </a:r>
          </a:p>
          <a:p>
            <a:pPr marL="0" indent="0">
              <a:buNone/>
            </a:pPr>
            <a:endParaRPr lang="fr-FR" dirty="0"/>
          </a:p>
          <a:p>
            <a:pPr marL="0" indent="0">
              <a:buNone/>
            </a:pPr>
            <a:r>
              <a:rPr lang="fr-FR" dirty="0"/>
              <a:t>- rechercher systématiquement les comorbidités psychiatriques (troubles addictifs, troubles anxieux, troubles du sommeil et des rythmes, etc.) et non-psychiatriques (maladies cardio-vasculaires, syndrome métabolique, etc.).</a:t>
            </a:r>
          </a:p>
          <a:p>
            <a:endParaRPr lang="fr-FR" dirty="0"/>
          </a:p>
        </p:txBody>
      </p:sp>
    </p:spTree>
    <p:extLst>
      <p:ext uri="{BB962C8B-B14F-4D97-AF65-F5344CB8AC3E}">
        <p14:creationId xmlns:p14="http://schemas.microsoft.com/office/powerpoint/2010/main" val="1039209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B8E2A1-99D8-4A3B-B364-8A1D4734C6F0}"/>
              </a:ext>
            </a:extLst>
          </p:cNvPr>
          <p:cNvSpPr>
            <a:spLocks noGrp="1"/>
          </p:cNvSpPr>
          <p:nvPr>
            <p:ph type="title"/>
          </p:nvPr>
        </p:nvSpPr>
        <p:spPr/>
        <p:txBody>
          <a:bodyPr/>
          <a:lstStyle/>
          <a:p>
            <a:r>
              <a:rPr lang="fr-FR" dirty="0"/>
              <a:t>Critères diagnostiques d’épisode maniaque</a:t>
            </a:r>
          </a:p>
        </p:txBody>
      </p:sp>
      <p:sp>
        <p:nvSpPr>
          <p:cNvPr id="3" name="Espace réservé du contenu 2">
            <a:extLst>
              <a:ext uri="{FF2B5EF4-FFF2-40B4-BE49-F238E27FC236}">
                <a16:creationId xmlns:a16="http://schemas.microsoft.com/office/drawing/2014/main" id="{6FABEB84-924E-4C9E-8CB3-190869001BB0}"/>
              </a:ext>
            </a:extLst>
          </p:cNvPr>
          <p:cNvSpPr>
            <a:spLocks noGrp="1"/>
          </p:cNvSpPr>
          <p:nvPr>
            <p:ph idx="1"/>
          </p:nvPr>
        </p:nvSpPr>
        <p:spPr/>
        <p:txBody>
          <a:bodyPr/>
          <a:lstStyle/>
          <a:p>
            <a:pPr marL="0" indent="0">
              <a:buNone/>
            </a:pPr>
            <a:r>
              <a:rPr lang="fr-FR" dirty="0"/>
              <a:t>A. Une période nettement délimitée durant laquelle l’humeur est élevée, expansive ou irritable de façon anormale et persistante, avec une augmentation anormale et persistante de l’activité orientée vers un but ou de l’énergie, persistant la plupart du temps, presque tous les jours, pendant au moins une semaine (ou toute autre durée si une hospitalisation est nécessaire).</a:t>
            </a:r>
          </a:p>
          <a:p>
            <a:endParaRPr lang="fr-FR" dirty="0"/>
          </a:p>
        </p:txBody>
      </p:sp>
    </p:spTree>
    <p:extLst>
      <p:ext uri="{BB962C8B-B14F-4D97-AF65-F5344CB8AC3E}">
        <p14:creationId xmlns:p14="http://schemas.microsoft.com/office/powerpoint/2010/main" val="3573609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AC8B13-03DA-4896-B44C-CE4A926049A0}"/>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316208B9-4C1D-4C29-BD30-B7E5DF57C146}"/>
              </a:ext>
            </a:extLst>
          </p:cNvPr>
          <p:cNvSpPr>
            <a:spLocks noGrp="1"/>
          </p:cNvSpPr>
          <p:nvPr>
            <p:ph idx="1"/>
          </p:nvPr>
        </p:nvSpPr>
        <p:spPr/>
        <p:txBody>
          <a:bodyPr>
            <a:normAutofit fontScale="85000" lnSpcReduction="20000"/>
          </a:bodyPr>
          <a:lstStyle/>
          <a:p>
            <a:r>
              <a:rPr lang="fr-FR" dirty="0"/>
              <a:t>B. Au cours de cette période de perturbation de l’humeur et d’augmentation de l’énergie ou de l’activité, au moins 3 des symptômes suivants (4 si l’humeur est seulement irritable) sont présents avec une intensité significative et représentent un changement notable au comportement habituel :</a:t>
            </a:r>
          </a:p>
          <a:p>
            <a:r>
              <a:rPr lang="fr-FR" dirty="0"/>
              <a:t>* augmentation de l’estime de soi ou idées de grandeur,</a:t>
            </a:r>
          </a:p>
          <a:p>
            <a:r>
              <a:rPr lang="fr-FR" dirty="0"/>
              <a:t>* réduction du besoin de sommeil </a:t>
            </a:r>
          </a:p>
          <a:p>
            <a:r>
              <a:rPr lang="fr-FR" dirty="0"/>
              <a:t>* plus grande communicabilité que d’habitude ou désir constant de parler,</a:t>
            </a:r>
          </a:p>
          <a:p>
            <a:r>
              <a:rPr lang="fr-FR" dirty="0"/>
              <a:t>* fuite des idées ou sensations subjectives que les pensées défilent,</a:t>
            </a:r>
          </a:p>
          <a:p>
            <a:r>
              <a:rPr lang="fr-FR" dirty="0"/>
              <a:t>* distractibilité </a:t>
            </a:r>
          </a:p>
          <a:p>
            <a:r>
              <a:rPr lang="fr-FR" dirty="0"/>
              <a:t>* augmentation de l’activité orientée vers un but (social, professionnel, scolaire ou sexuel) ou agitation psychomotrice</a:t>
            </a:r>
          </a:p>
          <a:p>
            <a:r>
              <a:rPr lang="fr-FR" dirty="0"/>
              <a:t>* engagement excessif dans des activités a potentiel élevé de conséquences dommageables </a:t>
            </a:r>
          </a:p>
          <a:p>
            <a:endParaRPr lang="fr-FR" dirty="0"/>
          </a:p>
        </p:txBody>
      </p:sp>
    </p:spTree>
    <p:extLst>
      <p:ext uri="{BB962C8B-B14F-4D97-AF65-F5344CB8AC3E}">
        <p14:creationId xmlns:p14="http://schemas.microsoft.com/office/powerpoint/2010/main" val="2407328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FF7638-560F-4358-84BF-59564D634F93}"/>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037671D-8CE6-4951-A6E5-792EF7009EAD}"/>
              </a:ext>
            </a:extLst>
          </p:cNvPr>
          <p:cNvSpPr>
            <a:spLocks noGrp="1"/>
          </p:cNvSpPr>
          <p:nvPr>
            <p:ph idx="1"/>
          </p:nvPr>
        </p:nvSpPr>
        <p:spPr/>
        <p:txBody>
          <a:bodyPr/>
          <a:lstStyle/>
          <a:p>
            <a:pPr marL="0" indent="0">
              <a:buNone/>
            </a:pPr>
            <a:r>
              <a:rPr lang="fr-FR" dirty="0"/>
              <a:t>C. La perturbation de l’humeur est suffisamment grave pour entrainer une altération marquée du fonctionnement professionnel ou des activités sociales, ou pour nécessiter une hospitalisation afin de prévenir des conséquences dommageables pour le sujet ou pour autrui, ou bien il existe des caractéristiques psychotiques.</a:t>
            </a:r>
          </a:p>
          <a:p>
            <a:pPr marL="0" indent="0">
              <a:buNone/>
            </a:pPr>
            <a:r>
              <a:rPr lang="fr-FR" dirty="0"/>
              <a:t>D. L’épisode n’est pas imputable aux effets physiologiques d’une substance ou à une autre affection médicale générale.</a:t>
            </a:r>
          </a:p>
          <a:p>
            <a:endParaRPr lang="fr-FR" dirty="0"/>
          </a:p>
        </p:txBody>
      </p:sp>
    </p:spTree>
    <p:extLst>
      <p:ext uri="{BB962C8B-B14F-4D97-AF65-F5344CB8AC3E}">
        <p14:creationId xmlns:p14="http://schemas.microsoft.com/office/powerpoint/2010/main" val="151869830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1268</Words>
  <Application>Microsoft Office PowerPoint</Application>
  <PresentationFormat>Grand écran</PresentationFormat>
  <Paragraphs>99</Paragraphs>
  <Slides>19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19</vt:i4>
      </vt:variant>
    </vt:vector>
  </HeadingPairs>
  <TitlesOfParts>
    <vt:vector size="23" baseType="lpstr">
      <vt:lpstr>Arial</vt:lpstr>
      <vt:lpstr>Calibri</vt:lpstr>
      <vt:lpstr>Calibri Light</vt:lpstr>
      <vt:lpstr>Thème Office</vt:lpstr>
      <vt:lpstr>TROUBLE BIPOLAIRE</vt:lpstr>
      <vt:lpstr>Introduction</vt:lpstr>
      <vt:lpstr>Données épidémiologiques</vt:lpstr>
      <vt:lpstr>Diagnostic positif</vt:lpstr>
      <vt:lpstr>Présentation PowerPoint</vt:lpstr>
      <vt:lpstr>Présentation PowerPoint</vt:lpstr>
      <vt:lpstr>Critères diagnostiques d’épisode maniaque</vt:lpstr>
      <vt:lpstr>Présentation PowerPoint</vt:lpstr>
      <vt:lpstr>Présentation PowerPoint</vt:lpstr>
      <vt:lpstr>Critères diagnostiques d’épisode dépressif</vt:lpstr>
      <vt:lpstr>Présentation PowerPoint</vt:lpstr>
      <vt:lpstr>Présentation PowerPoint</vt:lpstr>
      <vt:lpstr>Critères d’intensité de l’épisode thymique</vt:lpstr>
      <vt:lpstr>Caractéristiques cliniques de l’épisode</vt:lpstr>
      <vt:lpstr> Comorbidités psychiatriques et non-psychiatriques </vt:lpstr>
      <vt:lpstr>Diagnostics différentiels </vt:lpstr>
      <vt:lpstr>Pronostic et évolution </vt:lpstr>
      <vt:lpstr>Prise en charge psychiatrique</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TROUBLE BIPOLAIRE</dc:title>
  <dc:creator>Caroline Ribeiro</dc:creator>
  <cp:lastModifiedBy>Caroline Ribeiro</cp:lastModifiedBy>
  <cp:revision>11</cp:revision>
  <dcterms:created xsi:type="dcterms:W3CDTF">2019-09-18T21:22:31Z</dcterms:created>
  <dcterms:modified xsi:type="dcterms:W3CDTF">2019-09-18T23:03:01Z</dcterms:modified>
</cp:coreProperties>
</file>