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7"/>
  </p:notesMasterIdLst>
  <p:handoutMasterIdLst>
    <p:handoutMasterId r:id="rId38"/>
  </p:handoutMasterIdLst>
  <p:sldIdLst>
    <p:sldId id="265" r:id="rId5"/>
    <p:sldId id="266" r:id="rId6"/>
    <p:sldId id="271" r:id="rId7"/>
    <p:sldId id="285" r:id="rId8"/>
    <p:sldId id="293" r:id="rId9"/>
    <p:sldId id="282" r:id="rId10"/>
    <p:sldId id="297" r:id="rId11"/>
    <p:sldId id="292" r:id="rId12"/>
    <p:sldId id="284" r:id="rId13"/>
    <p:sldId id="286" r:id="rId14"/>
    <p:sldId id="295" r:id="rId15"/>
    <p:sldId id="296" r:id="rId16"/>
    <p:sldId id="301" r:id="rId17"/>
    <p:sldId id="287" r:id="rId18"/>
    <p:sldId id="302" r:id="rId19"/>
    <p:sldId id="289" r:id="rId20"/>
    <p:sldId id="305" r:id="rId21"/>
    <p:sldId id="290" r:id="rId22"/>
    <p:sldId id="303" r:id="rId23"/>
    <p:sldId id="281" r:id="rId24"/>
    <p:sldId id="270" r:id="rId25"/>
    <p:sldId id="306" r:id="rId26"/>
    <p:sldId id="272" r:id="rId27"/>
    <p:sldId id="275" r:id="rId28"/>
    <p:sldId id="274" r:id="rId29"/>
    <p:sldId id="276" r:id="rId30"/>
    <p:sldId id="273" r:id="rId31"/>
    <p:sldId id="277" r:id="rId32"/>
    <p:sldId id="278" r:id="rId33"/>
    <p:sldId id="279" r:id="rId34"/>
    <p:sldId id="280" r:id="rId35"/>
    <p:sldId id="308" r:id="rId3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howGuides="1">
      <p:cViewPr>
        <p:scale>
          <a:sx n="101" d="100"/>
          <a:sy n="101" d="100"/>
        </p:scale>
        <p:origin x="-546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9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D3219A-75C0-4E09-81D8-07B08B329A80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885645-4090-46EC-B88C-5C997E9166C1}" type="datetime1">
              <a:rPr lang="fr-FR" noProof="0" smtClean="0"/>
              <a:t>14/03/2019</a:t>
            </a:fld>
            <a:endParaRPr lang="fr-FR" noProof="0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5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77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1A7A5D-B13D-49C4-B7F4-D583D6F53063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2D1425-9EE9-4038-A8F9-3BCD47DCED41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D98CB-F975-4422-A942-38F1FA9B0C27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 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C25AFF-DB74-486A-8B15-3C26CDA56CCE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4C305-DA62-421D-B6E0-6A29EC9487A1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EB3533-04B5-4E8F-A993-CD9A2A6EA72A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AE710-946E-4C7F-A4E2-6F595348EE98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FE9B5D-81FF-42C1-9024-9AEDAF5F2CA4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F7A0C4-452C-4C07-8B09-455C66DECD3B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FA9488-D589-4DC3-BEE3-1C92FD8BA2B2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79D9A7-8BEC-4B5F-8006-B7A03D5A75BF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 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C3A8D3-7C0E-4B37-B51D-D6F35AA2428B}" type="datetime1">
              <a:rPr lang="fr-FR" smtClean="0"/>
              <a:t>14/03/2019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CB735F6-E3EB-4234-8FB8-612347B3ACA8}" type="datetime1">
              <a:rPr lang="fr-FR" noProof="0" smtClean="0"/>
              <a:t>14/03/2019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dirty="0"/>
              <a:t>Nouveautés en Diabétologie en 2019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/>
              <a:t>Dr Marie Lepage</a:t>
            </a:r>
          </a:p>
          <a:p>
            <a:pPr rtl="0"/>
            <a:r>
              <a:rPr lang="fr-FR" dirty="0"/>
              <a:t>14 mars 2019</a:t>
            </a:r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FE044-CFB6-416D-BED0-FAA1ADAD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 de prévention secondaire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59689A-00B0-48A8-B261-FE0B951AB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DT2 évoluant depuis plusieurs années. Risque CV élevé</a:t>
            </a:r>
          </a:p>
          <a:p>
            <a:r>
              <a:rPr lang="fr-FR" dirty="0"/>
              <a:t>Objectif glycémique : 7 % </a:t>
            </a:r>
          </a:p>
          <a:p>
            <a:endParaRPr lang="fr-FR" dirty="0"/>
          </a:p>
          <a:p>
            <a:r>
              <a:rPr lang="fr-FR" dirty="0"/>
              <a:t>Connaitre la fonction rénale</a:t>
            </a:r>
          </a:p>
          <a:p>
            <a:r>
              <a:rPr lang="fr-FR" dirty="0" err="1"/>
              <a:t>Réevalution</a:t>
            </a:r>
            <a:r>
              <a:rPr lang="fr-FR" dirty="0"/>
              <a:t> du quotidien avec le patient</a:t>
            </a:r>
          </a:p>
          <a:p>
            <a:endParaRPr lang="fr-FR" dirty="0"/>
          </a:p>
          <a:p>
            <a:r>
              <a:rPr lang="fr-FR" dirty="0"/>
              <a:t>Renforcement du traitement : An GLP1, </a:t>
            </a:r>
            <a:r>
              <a:rPr lang="fr-FR" i="1" dirty="0"/>
              <a:t>ISTLG2, </a:t>
            </a:r>
            <a:r>
              <a:rPr lang="fr-FR" dirty="0"/>
              <a:t>Insuline</a:t>
            </a:r>
          </a:p>
        </p:txBody>
      </p:sp>
    </p:spTree>
    <p:extLst>
      <p:ext uri="{BB962C8B-B14F-4D97-AF65-F5344CB8AC3E}">
        <p14:creationId xmlns:p14="http://schemas.microsoft.com/office/powerpoint/2010/main" val="22509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C627B5-27B7-4708-9316-3F4CE11E9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6883EF-50CE-41BA-8B73-85947A7A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87CF6E-07AB-4655-A5F5-86899C1A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Synthèse par classe thérapeutique</a:t>
            </a:r>
            <a:br>
              <a:rPr lang="fr-FR" dirty="0"/>
            </a:br>
            <a:r>
              <a:rPr lang="fr-FR" dirty="0"/>
              <a:t> les  biguanides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1F205F-BE92-4A74-8FF5-A03398B3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Débuter doucement : 500 ou 850  x 1 puis 2</a:t>
            </a:r>
          </a:p>
          <a:p>
            <a:endParaRPr lang="fr-FR" dirty="0"/>
          </a:p>
          <a:p>
            <a:r>
              <a:rPr lang="fr-FR" dirty="0"/>
              <a:t>Dose max 3000 mg en Europe mais 2000 mg /j : suffisant </a:t>
            </a:r>
          </a:p>
          <a:p>
            <a:r>
              <a:rPr lang="fr-FR" dirty="0"/>
              <a:t>Pas la peine de rajouter 1G si association fixe IDPP4 et B</a:t>
            </a:r>
          </a:p>
          <a:p>
            <a:endParaRPr lang="fr-FR" dirty="0"/>
          </a:p>
          <a:p>
            <a:r>
              <a:rPr lang="fr-FR" dirty="0"/>
              <a:t>CI si clairance </a:t>
            </a:r>
            <a:r>
              <a:rPr lang="fr-FR" dirty="0" err="1"/>
              <a:t>créat</a:t>
            </a:r>
            <a:r>
              <a:rPr lang="fr-FR" dirty="0"/>
              <a:t> &lt; 30 ml/mn</a:t>
            </a:r>
          </a:p>
          <a:p>
            <a:r>
              <a:rPr lang="fr-FR" dirty="0"/>
              <a:t>     Si &lt; 45 ml/min : diminution de la dose 500 x 2 ou 3</a:t>
            </a:r>
          </a:p>
        </p:txBody>
      </p:sp>
    </p:spTree>
    <p:extLst>
      <p:ext uri="{BB962C8B-B14F-4D97-AF65-F5344CB8AC3E}">
        <p14:creationId xmlns:p14="http://schemas.microsoft.com/office/powerpoint/2010/main" val="156893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7AC5D-72AF-40CB-9ED3-D0586D4D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Synthèse par classe thérapeutique</a:t>
            </a:r>
            <a:br>
              <a:rPr lang="fr-FR" dirty="0"/>
            </a:br>
            <a:r>
              <a:rPr lang="fr-FR" dirty="0"/>
              <a:t>			les I DPP4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8451C6-C9DB-4255-ABF4-A31B36350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Rappel : pas hypo, neutre sur poids, </a:t>
            </a:r>
          </a:p>
          <a:p>
            <a:endParaRPr lang="fr-FR" dirty="0"/>
          </a:p>
          <a:p>
            <a:r>
              <a:rPr lang="fr-FR" dirty="0"/>
              <a:t>INCRETINE : sitagliptine   ( Januvia , </a:t>
            </a:r>
            <a:r>
              <a:rPr lang="fr-FR" dirty="0" err="1"/>
              <a:t>Xelevia</a:t>
            </a:r>
            <a:r>
              <a:rPr lang="fr-FR" dirty="0"/>
              <a:t> )    </a:t>
            </a:r>
          </a:p>
          <a:p>
            <a:r>
              <a:rPr lang="fr-FR" dirty="0"/>
              <a:t>                      </a:t>
            </a:r>
            <a:r>
              <a:rPr lang="fr-FR" dirty="0" err="1"/>
              <a:t>vidagliptine</a:t>
            </a:r>
            <a:r>
              <a:rPr lang="fr-FR" dirty="0"/>
              <a:t>   ( </a:t>
            </a:r>
            <a:r>
              <a:rPr lang="fr-FR" dirty="0" err="1"/>
              <a:t>Galvus</a:t>
            </a:r>
            <a:r>
              <a:rPr lang="fr-FR" dirty="0"/>
              <a:t> )</a:t>
            </a:r>
          </a:p>
          <a:p>
            <a:r>
              <a:rPr lang="fr-FR" dirty="0"/>
              <a:t>                      </a:t>
            </a:r>
            <a:r>
              <a:rPr lang="fr-FR" dirty="0" err="1"/>
              <a:t>saxagliptine</a:t>
            </a:r>
            <a:r>
              <a:rPr lang="fr-FR" dirty="0"/>
              <a:t>   ( </a:t>
            </a:r>
            <a:r>
              <a:rPr lang="fr-FR" dirty="0" err="1"/>
              <a:t>Onglyza</a:t>
            </a:r>
            <a:r>
              <a:rPr lang="fr-FR" dirty="0"/>
              <a:t> )</a:t>
            </a:r>
          </a:p>
          <a:p>
            <a:r>
              <a:rPr lang="fr-FR" dirty="0"/>
              <a:t>                      </a:t>
            </a:r>
            <a:r>
              <a:rPr lang="fr-FR" dirty="0" err="1"/>
              <a:t>linagliptine</a:t>
            </a:r>
            <a:r>
              <a:rPr lang="fr-FR" dirty="0"/>
              <a:t>                        </a:t>
            </a:r>
          </a:p>
          <a:p>
            <a:r>
              <a:rPr lang="fr-FR" dirty="0"/>
              <a:t>                      </a:t>
            </a:r>
            <a:r>
              <a:rPr lang="fr-FR" dirty="0" err="1"/>
              <a:t>alogliptine</a:t>
            </a:r>
            <a:r>
              <a:rPr lang="fr-FR" dirty="0"/>
              <a:t>          </a:t>
            </a:r>
          </a:p>
          <a:p>
            <a:r>
              <a:rPr lang="fr-FR" dirty="0"/>
              <a:t>Associé à la metformine , à adapter à la fonction rénale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97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87CF6E-07AB-4655-A5F5-86899C1A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Analogues du GLP1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1F205F-BE92-4A74-8FF5-A03398B3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Durée action courte   : Byetta x2/j</a:t>
            </a:r>
          </a:p>
          <a:p>
            <a:endParaRPr lang="fr-FR" dirty="0"/>
          </a:p>
          <a:p>
            <a:r>
              <a:rPr lang="fr-FR" dirty="0"/>
              <a:t>Durée d’action longue : </a:t>
            </a:r>
          </a:p>
          <a:p>
            <a:pPr lvl="1"/>
            <a:r>
              <a:rPr lang="fr-FR" dirty="0" err="1"/>
              <a:t>Liraglutide</a:t>
            </a:r>
            <a:r>
              <a:rPr lang="fr-FR" dirty="0"/>
              <a:t> ( </a:t>
            </a:r>
            <a:r>
              <a:rPr lang="fr-FR" dirty="0" err="1"/>
              <a:t>Victoza</a:t>
            </a:r>
            <a:r>
              <a:rPr lang="fr-FR" dirty="0"/>
              <a:t> ) 1/j    Etude leader : bénéfice CV </a:t>
            </a:r>
          </a:p>
          <a:p>
            <a:pPr lvl="1"/>
            <a:r>
              <a:rPr lang="fr-FR" dirty="0" err="1"/>
              <a:t>Dalaglutide</a:t>
            </a:r>
            <a:r>
              <a:rPr lang="fr-FR" dirty="0"/>
              <a:t>  (</a:t>
            </a:r>
            <a:r>
              <a:rPr lang="fr-FR" dirty="0" err="1"/>
              <a:t>Trulicity</a:t>
            </a:r>
            <a:r>
              <a:rPr lang="fr-FR" dirty="0"/>
              <a:t> ) 1/</a:t>
            </a:r>
            <a:r>
              <a:rPr lang="fr-FR" dirty="0" err="1"/>
              <a:t>sem</a:t>
            </a:r>
            <a:endParaRPr lang="fr-FR" dirty="0"/>
          </a:p>
          <a:p>
            <a:pPr lvl="1"/>
            <a:r>
              <a:rPr lang="fr-FR" dirty="0" err="1"/>
              <a:t>Exenatide</a:t>
            </a:r>
            <a:r>
              <a:rPr lang="fr-FR" dirty="0"/>
              <a:t> retard : </a:t>
            </a:r>
            <a:r>
              <a:rPr lang="fr-FR" dirty="0" err="1"/>
              <a:t>Byduréon</a:t>
            </a:r>
            <a:r>
              <a:rPr lang="fr-FR" dirty="0"/>
              <a:t> : peu utilisé 1/</a:t>
            </a:r>
            <a:r>
              <a:rPr lang="fr-FR" dirty="0" err="1"/>
              <a:t>sem</a:t>
            </a:r>
            <a:endParaRPr lang="fr-FR" dirty="0"/>
          </a:p>
          <a:p>
            <a:pPr lvl="1"/>
            <a:r>
              <a:rPr lang="fr-FR" dirty="0"/>
              <a:t> </a:t>
            </a:r>
            <a:r>
              <a:rPr lang="fr-FR" dirty="0" err="1"/>
              <a:t>Semaglutide</a:t>
            </a:r>
            <a:r>
              <a:rPr lang="fr-FR" dirty="0"/>
              <a:t> pas encore en France  ( </a:t>
            </a:r>
            <a:r>
              <a:rPr lang="fr-FR" dirty="0" err="1"/>
              <a:t>etude</a:t>
            </a:r>
            <a:r>
              <a:rPr lang="fr-FR" dirty="0"/>
              <a:t> SUSTAIN 6)</a:t>
            </a:r>
          </a:p>
          <a:p>
            <a:pPr lvl="1"/>
            <a:r>
              <a:rPr lang="fr-FR" dirty="0"/>
              <a:t>Bénéfice sur la réduction de microalbuminurie</a:t>
            </a:r>
          </a:p>
          <a:p>
            <a:pPr marL="457200" lvl="1" indent="0">
              <a:buNone/>
            </a:pPr>
            <a:r>
              <a:rPr lang="fr-FR" dirty="0"/>
              <a:t>Éviter si </a:t>
            </a:r>
            <a:r>
              <a:rPr lang="fr-FR" dirty="0" err="1"/>
              <a:t>atcd</a:t>
            </a:r>
            <a:r>
              <a:rPr lang="fr-FR" dirty="0"/>
              <a:t> pancréatite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87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C4FF5-2D34-4ADA-882B-EF386378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Inhibiteur du SGLT2 : </a:t>
            </a:r>
            <a:r>
              <a:rPr lang="fr-FR" dirty="0" err="1"/>
              <a:t>glifozines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A7F2BB-155C-437B-A840-D93805F25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Empaglifozine</a:t>
            </a:r>
            <a:r>
              <a:rPr lang="fr-FR" dirty="0"/>
              <a:t> : traitement oraux</a:t>
            </a:r>
          </a:p>
          <a:p>
            <a:r>
              <a:rPr lang="fr-FR" dirty="0" err="1"/>
              <a:t>Canaglifozine</a:t>
            </a:r>
            <a:endParaRPr lang="fr-FR" dirty="0"/>
          </a:p>
          <a:p>
            <a:r>
              <a:rPr lang="fr-FR" dirty="0" err="1"/>
              <a:t>Dapaglifozine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	diminution glycémie par augmentation excrétion U du glucose : bloque </a:t>
            </a:r>
            <a:r>
              <a:rPr lang="fr-FR" dirty="0" err="1"/>
              <a:t>réapsorption</a:t>
            </a:r>
            <a:r>
              <a:rPr lang="fr-FR" dirty="0"/>
              <a:t> tubulaire du glucose</a:t>
            </a:r>
          </a:p>
          <a:p>
            <a:pPr marL="0" indent="0">
              <a:buNone/>
            </a:pPr>
            <a:r>
              <a:rPr lang="fr-FR" dirty="0"/>
              <a:t>	Très efficace qd fonction rénale normale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  Pas d’</a:t>
            </a:r>
            <a:r>
              <a:rPr lang="fr-FR" dirty="0" err="1"/>
              <a:t>hypoglycémie,Dim</a:t>
            </a:r>
            <a:r>
              <a:rPr lang="fr-FR" dirty="0"/>
              <a:t> poids, TA, Efficacité MACE, HF</a:t>
            </a:r>
          </a:p>
          <a:p>
            <a:pPr marL="0" indent="0">
              <a:buNone/>
            </a:pPr>
            <a:r>
              <a:rPr lang="fr-FR" dirty="0"/>
              <a:t>Effets secondaires : </a:t>
            </a:r>
            <a:r>
              <a:rPr lang="fr-FR" dirty="0" err="1"/>
              <a:t>Inf</a:t>
            </a:r>
            <a:r>
              <a:rPr lang="fr-FR" dirty="0"/>
              <a:t> U , G, amputations , Cétose</a:t>
            </a:r>
          </a:p>
        </p:txBody>
      </p:sp>
    </p:spTree>
    <p:extLst>
      <p:ext uri="{BB962C8B-B14F-4D97-AF65-F5344CB8AC3E}">
        <p14:creationId xmlns:p14="http://schemas.microsoft.com/office/powerpoint/2010/main" val="29503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C04E4-85AB-4EE4-9D7F-B9E2EDA6B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 d’action des </a:t>
            </a:r>
            <a:r>
              <a:rPr lang="fr-FR" dirty="0" err="1"/>
              <a:t>Inh</a:t>
            </a:r>
            <a:r>
              <a:rPr lang="fr-FR" dirty="0"/>
              <a:t> GLT2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6A9928B-9338-4B06-A212-8E9C809EE3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2100" y="1825625"/>
            <a:ext cx="9791700" cy="4351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800" dirty="0"/>
              <a:t>Effets 2aires:</a:t>
            </a:r>
          </a:p>
          <a:p>
            <a:pPr eaLnBrk="1" hangingPunct="1">
              <a:buFontTx/>
              <a:buNone/>
            </a:pPr>
            <a:r>
              <a:rPr lang="fr-FR" altLang="fr-FR" sz="2800" dirty="0"/>
              <a:t>- Cas d’acidocétose </a:t>
            </a:r>
            <a:r>
              <a:rPr lang="fr-FR" altLang="fr-FR" sz="2800" b="1" dirty="0"/>
              <a:t>normo glycémique</a:t>
            </a:r>
          </a:p>
          <a:p>
            <a:pPr eaLnBrk="1" hangingPunct="1">
              <a:buFontTx/>
              <a:buNone/>
            </a:pPr>
            <a:r>
              <a:rPr lang="fr-FR" altLang="fr-FR" sz="2800" dirty="0"/>
              <a:t>- Infections génitales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0AFA92-816A-43A9-8B17-DFD9C266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20" y="2956402"/>
            <a:ext cx="5495876" cy="371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94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7AC2A53-01CD-465F-94CF-349D25F1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2" y="107091"/>
            <a:ext cx="9944490" cy="634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9E9B1-B89E-4946-8358-06A39188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Insulines récentes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ACD419-3BD6-4D21-B3D0-28E4256CB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Abasaglar</a:t>
            </a:r>
            <a:r>
              <a:rPr lang="fr-FR" dirty="0"/>
              <a:t> : bio similaire de la </a:t>
            </a:r>
            <a:r>
              <a:rPr lang="fr-FR" dirty="0" err="1"/>
              <a:t>Glargine</a:t>
            </a:r>
            <a:r>
              <a:rPr lang="fr-FR" dirty="0"/>
              <a:t> U 100</a:t>
            </a:r>
          </a:p>
          <a:p>
            <a:pPr lvl="2"/>
            <a:r>
              <a:rPr lang="fr-FR" dirty="0"/>
              <a:t>Pas d’adaptation de posologie quand passage Lantus –ABASAGLAR</a:t>
            </a:r>
          </a:p>
          <a:p>
            <a:r>
              <a:rPr lang="fr-FR" dirty="0" err="1"/>
              <a:t>Dégludec</a:t>
            </a:r>
            <a:r>
              <a:rPr lang="fr-FR" dirty="0"/>
              <a:t> ,</a:t>
            </a:r>
            <a:r>
              <a:rPr lang="fr-FR" dirty="0" err="1"/>
              <a:t>Trésiba</a:t>
            </a:r>
            <a:r>
              <a:rPr lang="fr-FR" dirty="0"/>
              <a:t> U 100 , cartouche</a:t>
            </a:r>
          </a:p>
          <a:p>
            <a:pPr lvl="2"/>
            <a:r>
              <a:rPr lang="fr-FR" dirty="0"/>
              <a:t>Profil lent et stable , effet hypo nocturne</a:t>
            </a:r>
          </a:p>
          <a:p>
            <a:pPr lvl="2"/>
            <a:r>
              <a:rPr lang="fr-FR" dirty="0"/>
              <a:t>Equivalence CV pour </a:t>
            </a:r>
            <a:r>
              <a:rPr lang="fr-FR" dirty="0" err="1"/>
              <a:t>Dégludec</a:t>
            </a:r>
            <a:r>
              <a:rPr lang="fr-FR" dirty="0"/>
              <a:t>/ </a:t>
            </a:r>
            <a:r>
              <a:rPr lang="fr-FR" dirty="0" err="1"/>
              <a:t>Glargine</a:t>
            </a:r>
            <a:r>
              <a:rPr lang="fr-FR" dirty="0"/>
              <a:t> U1OO</a:t>
            </a:r>
          </a:p>
          <a:p>
            <a:r>
              <a:rPr lang="fr-FR" dirty="0"/>
              <a:t>Analogues lents , U200 U 300</a:t>
            </a:r>
          </a:p>
          <a:p>
            <a:pPr lvl="1"/>
            <a:r>
              <a:rPr lang="fr-FR" dirty="0" err="1"/>
              <a:t>Toujeo</a:t>
            </a:r>
            <a:r>
              <a:rPr lang="fr-FR" dirty="0"/>
              <a:t> = </a:t>
            </a:r>
            <a:r>
              <a:rPr lang="fr-FR" dirty="0" err="1"/>
              <a:t>Glargine</a:t>
            </a:r>
            <a:r>
              <a:rPr lang="fr-FR" dirty="0"/>
              <a:t> U300 : attention lors changement d’insuline</a:t>
            </a:r>
          </a:p>
          <a:p>
            <a:pPr marL="457200" lvl="1" indent="0">
              <a:buNone/>
            </a:pPr>
            <a:r>
              <a:rPr lang="fr-FR" dirty="0"/>
              <a:t> </a:t>
            </a:r>
            <a:r>
              <a:rPr lang="fr-FR" dirty="0" err="1"/>
              <a:t>Trésiba</a:t>
            </a:r>
            <a:r>
              <a:rPr lang="fr-FR" dirty="0"/>
              <a:t> </a:t>
            </a:r>
            <a:r>
              <a:rPr lang="fr-FR" dirty="0" err="1"/>
              <a:t>Dégludec</a:t>
            </a:r>
            <a:r>
              <a:rPr lang="fr-FR" dirty="0"/>
              <a:t>  U 200 stylo:  </a:t>
            </a:r>
          </a:p>
          <a:p>
            <a:pPr marL="1828800" lvl="4" indent="0">
              <a:buNone/>
            </a:pPr>
            <a:endParaRPr lang="fr-FR" dirty="0"/>
          </a:p>
          <a:p>
            <a:pPr lvl="4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4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dirty="0"/>
              <a:t>PLAN DE LA PRESENTATION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dirty="0"/>
              <a:t>SITUATIONS CLINIQUES interactifs</a:t>
            </a:r>
          </a:p>
          <a:p>
            <a:pPr lvl="0"/>
            <a:r>
              <a:rPr lang="fr-FR" dirty="0"/>
              <a:t>Les traitements antidiabétiques au vue des dernières recommandations ADA/EASD et de la SFD</a:t>
            </a:r>
          </a:p>
          <a:p>
            <a:pPr lvl="0"/>
            <a:r>
              <a:rPr lang="fr-FR" dirty="0"/>
              <a:t>Mise au point thérapeutiques</a:t>
            </a:r>
          </a:p>
          <a:p>
            <a:pPr lvl="1"/>
            <a:r>
              <a:rPr lang="fr-FR" dirty="0"/>
              <a:t>ADO, AGLP1, </a:t>
            </a:r>
            <a:r>
              <a:rPr lang="fr-FR" dirty="0" err="1"/>
              <a:t>Inh</a:t>
            </a:r>
            <a:r>
              <a:rPr lang="fr-FR" dirty="0"/>
              <a:t> SGLT2, XULTOPHY, INSULINE</a:t>
            </a:r>
          </a:p>
          <a:p>
            <a:pPr lvl="0"/>
            <a:r>
              <a:rPr lang="fr-FR" dirty="0"/>
              <a:t>La surveillance glycémique </a:t>
            </a:r>
          </a:p>
          <a:p>
            <a:pPr lvl="1"/>
            <a:r>
              <a:rPr lang="fr-FR" dirty="0"/>
              <a:t>Mesure continue du glucose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9CDF9-3CA2-4D73-A5B5-2B259131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	XULTOPHY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03815-F812-45FB-983C-4452F432A5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2100" y="1825625"/>
            <a:ext cx="9791700" cy="4351338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fr-FR" altLang="fr-FR" sz="2400" b="1" dirty="0"/>
              <a:t>XULTOPHY</a:t>
            </a:r>
            <a:r>
              <a:rPr lang="fr-FR" altLang="fr-FR" sz="2400" dirty="0"/>
              <a:t> solution injectable SC 100 UI/</a:t>
            </a:r>
            <a:r>
              <a:rPr lang="fr-FR" altLang="fr-FR" sz="2400" dirty="0" err="1"/>
              <a:t>mL</a:t>
            </a:r>
            <a:r>
              <a:rPr lang="fr-FR" altLang="fr-FR" sz="2400" dirty="0"/>
              <a:t> + 3,6 mg/</a:t>
            </a:r>
            <a:r>
              <a:rPr lang="fr-FR" altLang="fr-FR" sz="2400" dirty="0" err="1"/>
              <a:t>mL</a:t>
            </a:r>
            <a:r>
              <a:rPr lang="fr-FR" altLang="fr-FR" sz="2400" dirty="0"/>
              <a:t> est la première association fixe d'insuline basale (insuline </a:t>
            </a:r>
            <a:r>
              <a:rPr lang="fr-FR" altLang="fr-FR" sz="2400" dirty="0" err="1"/>
              <a:t>dégludec</a:t>
            </a:r>
            <a:r>
              <a:rPr lang="fr-FR" altLang="fr-FR" sz="2400" dirty="0"/>
              <a:t>) et d'analogue du GLP-1 (</a:t>
            </a:r>
            <a:r>
              <a:rPr lang="fr-FR" altLang="fr-FR" sz="2400" dirty="0" err="1"/>
              <a:t>liraglutide</a:t>
            </a:r>
            <a:r>
              <a:rPr lang="fr-FR" altLang="fr-FR" sz="2400" dirty="0"/>
              <a:t>) avec une administration en 1 injection quotidienne   </a:t>
            </a:r>
          </a:p>
          <a:p>
            <a:pPr>
              <a:buFontTx/>
              <a:buNone/>
            </a:pPr>
            <a:endParaRPr lang="fr-FR" altLang="fr-FR" sz="2400" dirty="0"/>
          </a:p>
          <a:p>
            <a:pPr>
              <a:buFontTx/>
              <a:buNone/>
            </a:pPr>
            <a:r>
              <a:rPr lang="fr-FR" altLang="fr-FR" sz="2400" dirty="0"/>
              <a:t>Stylo prérempli multidose jetable pouvant délivrer de 1 à 50 doses </a:t>
            </a:r>
          </a:p>
          <a:p>
            <a:pPr>
              <a:buFontTx/>
              <a:buNone/>
            </a:pPr>
            <a:r>
              <a:rPr lang="fr-FR" altLang="fr-FR" sz="2400" dirty="0"/>
              <a:t>Une dose unitaire contient 1 unité d'insuline </a:t>
            </a:r>
            <a:r>
              <a:rPr lang="fr-FR" altLang="fr-FR" sz="2400" dirty="0" err="1"/>
              <a:t>dégludec</a:t>
            </a:r>
            <a:r>
              <a:rPr lang="fr-FR" altLang="fr-FR" sz="2400" dirty="0"/>
              <a:t> et 0,036 mg de </a:t>
            </a:r>
            <a:r>
              <a:rPr lang="fr-FR" altLang="fr-FR" sz="2400" dirty="0" err="1"/>
              <a:t>liraglutide</a:t>
            </a:r>
            <a:r>
              <a:rPr lang="fr-FR" altLang="fr-FR" sz="2400" dirty="0"/>
              <a:t>.  ( 16 UI = 0,6 mg de </a:t>
            </a:r>
            <a:r>
              <a:rPr lang="fr-FR" altLang="fr-FR" sz="2400" dirty="0" err="1"/>
              <a:t>liraglutide</a:t>
            </a:r>
            <a:r>
              <a:rPr lang="fr-FR" altLang="fr-FR" sz="2400" dirty="0"/>
              <a:t> )</a:t>
            </a:r>
            <a:br>
              <a:rPr lang="fr-FR" altLang="fr-FR" sz="2400" dirty="0"/>
            </a:br>
            <a:endParaRPr lang="fr-FR" altLang="fr-FR" sz="2400" dirty="0"/>
          </a:p>
          <a:p>
            <a:pPr>
              <a:buFontTx/>
              <a:buNone/>
            </a:pPr>
            <a:r>
              <a:rPr lang="fr-FR" altLang="fr-FR" sz="2400" dirty="0"/>
              <a:t>La prescription initiale de XULTOPHY est réservée aux spécialistes en endocrinologie, diabète et maladies métaboliques, ou en médecine interne.</a:t>
            </a:r>
          </a:p>
          <a:p>
            <a:pPr>
              <a:buFontTx/>
              <a:buNone/>
            </a:pPr>
            <a:br>
              <a:rPr lang="fr-FR" altLang="fr-FR" sz="2400" dirty="0"/>
            </a:br>
            <a:endParaRPr lang="fr-FR" altLang="fr-FR" sz="2400" dirty="0"/>
          </a:p>
        </p:txBody>
      </p:sp>
    </p:spTree>
    <p:extLst>
      <p:ext uri="{BB962C8B-B14F-4D97-AF65-F5344CB8AC3E}">
        <p14:creationId xmlns:p14="http://schemas.microsoft.com/office/powerpoint/2010/main" val="41019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7517B-F5BA-4D0F-B6B7-E199154A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XULTOPHY  suite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20D0E-5473-4BBC-85C4-1990660A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Initialement : quand patient recevait séparément une Ins lente et un analogue GLP1</a:t>
            </a:r>
          </a:p>
          <a:p>
            <a:r>
              <a:rPr lang="fr-FR" dirty="0"/>
              <a:t>  c’est possible de prescrire l’association d’emblée ( patient ayant déjà soit une Ins lente soit un An GLP1</a:t>
            </a:r>
          </a:p>
          <a:p>
            <a:endParaRPr lang="fr-FR" dirty="0"/>
          </a:p>
          <a:p>
            <a:r>
              <a:rPr lang="fr-FR" dirty="0"/>
              <a:t>L’insuline </a:t>
            </a:r>
            <a:r>
              <a:rPr lang="fr-FR" dirty="0" err="1"/>
              <a:t>Dégludec</a:t>
            </a:r>
            <a:r>
              <a:rPr lang="fr-FR" dirty="0"/>
              <a:t> maintenant disponible : TRESIBA</a:t>
            </a:r>
          </a:p>
          <a:p>
            <a:endParaRPr lang="fr-FR" dirty="0"/>
          </a:p>
          <a:p>
            <a:r>
              <a:rPr lang="fr-FR" dirty="0"/>
              <a:t>Les règles de prescription devraient s ’élargir prochainement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00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5AC95-9AC4-46C3-80F7-486FCA90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Surveillance glycémique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4E260A-7027-4B4C-B941-273B6F931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DT2 sans insuline  : 200 bandelettes /an</a:t>
            </a:r>
          </a:p>
          <a:p>
            <a:r>
              <a:rPr lang="fr-FR" dirty="0"/>
              <a:t>DT1 ou DT2 </a:t>
            </a:r>
            <a:r>
              <a:rPr lang="fr-FR" dirty="0" err="1"/>
              <a:t>insulino</a:t>
            </a:r>
            <a:r>
              <a:rPr lang="fr-FR" dirty="0"/>
              <a:t>-traités : pas de limite</a:t>
            </a:r>
          </a:p>
          <a:p>
            <a:pPr lvl="1"/>
            <a:r>
              <a:rPr lang="fr-FR" dirty="0"/>
              <a:t>Pas forcement nécessaire en monothérapie</a:t>
            </a:r>
          </a:p>
          <a:p>
            <a:pPr lvl="1"/>
            <a:r>
              <a:rPr lang="fr-FR" dirty="0"/>
              <a:t>anxiogène</a:t>
            </a:r>
          </a:p>
          <a:p>
            <a:pPr lvl="1"/>
            <a:r>
              <a:rPr lang="fr-FR" dirty="0"/>
              <a:t>Discuter du bénéfice avec le patient</a:t>
            </a:r>
          </a:p>
          <a:p>
            <a:pPr lvl="1"/>
            <a:r>
              <a:rPr lang="fr-FR" dirty="0"/>
              <a:t>Qd HbA1c augmente pour sensibiliser le patient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fr-FR" dirty="0"/>
              <a:t>Utilité du carnet ?? </a:t>
            </a:r>
          </a:p>
          <a:p>
            <a:pPr lvl="1"/>
            <a:r>
              <a:rPr lang="fr-FR" dirty="0"/>
              <a:t>Les lecteurs ont tous des mémoires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59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A8B99C-B23E-4A4B-8BC4-0D79880C3EFF}"/>
              </a:ext>
            </a:extLst>
          </p:cNvPr>
          <p:cNvSpPr txBox="1">
            <a:spLocks noChangeArrowheads="1"/>
          </p:cNvSpPr>
          <p:nvPr/>
        </p:nvSpPr>
        <p:spPr>
          <a:xfrm>
            <a:off x="2622331" y="274208"/>
            <a:ext cx="8802413" cy="1143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dirty="0"/>
              <a:t>L’autosurveillance glycémique ASG</a:t>
            </a:r>
            <a:br>
              <a:rPr lang="fr-FR" altLang="fr-FR" sz="4000" dirty="0"/>
            </a:br>
            <a:r>
              <a:rPr lang="fr-FR" altLang="fr-FR" sz="4000" dirty="0"/>
              <a:t>de l’ASG 1.0 à l’ASG 2.0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BFEC6D1-3627-4353-B3F3-1D6513BFE0F8}"/>
              </a:ext>
            </a:extLst>
          </p:cNvPr>
          <p:cNvSpPr txBox="1">
            <a:spLocks noChangeArrowheads="1"/>
          </p:cNvSpPr>
          <p:nvPr/>
        </p:nvSpPr>
        <p:spPr>
          <a:xfrm>
            <a:off x="5654566" y="1988840"/>
            <a:ext cx="6027682" cy="792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fr-FR" altLang="fr-FR" sz="2000" b="1" i="1" dirty="0">
                <a:solidFill>
                  <a:srgbClr val="0000FF"/>
                </a:solidFill>
              </a:rPr>
              <a:t>Une nouvelle ère de l’autosurveillance glycémique : la surveillance continue du glucose</a:t>
            </a:r>
            <a:r>
              <a:rPr lang="fr-FR" altLang="fr-FR" sz="2000" dirty="0"/>
              <a:t>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0BF59CD-5ADE-4751-B4A5-11D07F65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90" y="4608489"/>
            <a:ext cx="2932813" cy="224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EF23FE8-D973-4616-A950-043ED2DB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07" y="3231931"/>
            <a:ext cx="6190593" cy="335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BF99D518-D705-4252-B698-CAE904DC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371" y="2133438"/>
            <a:ext cx="1355836" cy="431962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529D75-1119-4F7F-A776-BB585E718470}"/>
              </a:ext>
            </a:extLst>
          </p:cNvPr>
          <p:cNvSpPr/>
          <p:nvPr/>
        </p:nvSpPr>
        <p:spPr>
          <a:xfrm>
            <a:off x="1001111" y="2028496"/>
            <a:ext cx="3242440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fr-FR" sz="2400" b="1" i="1" dirty="0">
                <a:solidFill>
                  <a:srgbClr val="0000FF"/>
                </a:solidFill>
              </a:rPr>
              <a:t>L’autosurveillance glycémique classique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 </a:t>
            </a:r>
            <a:endParaRPr lang="fr-FR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8F1125D-8318-46CD-93B6-16113830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9" y="2781300"/>
            <a:ext cx="2617076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42B07-78E6-4CA7-99FE-C5A85390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365126"/>
            <a:ext cx="9029700" cy="591316"/>
          </a:xfrm>
        </p:spPr>
        <p:txBody>
          <a:bodyPr>
            <a:normAutofit/>
          </a:bodyPr>
          <a:lstStyle/>
          <a:p>
            <a:r>
              <a:rPr lang="fr-FR" sz="3200" dirty="0"/>
              <a:t>LA MESURE CONTINUE DU GLUCOSE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50BE71-FC3E-441D-A509-2AA48D3E15EE}"/>
              </a:ext>
            </a:extLst>
          </p:cNvPr>
          <p:cNvSpPr/>
          <p:nvPr/>
        </p:nvSpPr>
        <p:spPr>
          <a:xfrm>
            <a:off x="1897117" y="1277201"/>
            <a:ext cx="73046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 dirty="0">
                <a:solidFill>
                  <a:schemeClr val="accent1">
                    <a:lumMod val="75000"/>
                  </a:schemeClr>
                </a:solidFill>
              </a:rPr>
              <a:t>2 dispositifs remboursés en France : Juin 2017</a:t>
            </a:r>
          </a:p>
          <a:p>
            <a:r>
              <a:rPr lang="fr-FR" altLang="fr-FR" sz="2000" dirty="0"/>
              <a:t>Le Free Style Libre</a:t>
            </a:r>
          </a:p>
          <a:p>
            <a:r>
              <a:rPr lang="fr-FR" altLang="fr-FR" sz="2000" dirty="0"/>
              <a:t>Le </a:t>
            </a:r>
            <a:r>
              <a:rPr lang="fr-FR" altLang="fr-FR" sz="2000" dirty="0" err="1"/>
              <a:t>Dexcom</a:t>
            </a:r>
            <a:r>
              <a:rPr lang="fr-FR" altLang="fr-FR" sz="2000" dirty="0"/>
              <a:t> G4</a:t>
            </a:r>
          </a:p>
          <a:p>
            <a:pPr lvl="1"/>
            <a:r>
              <a:rPr lang="fr-FR" altLang="fr-FR" sz="2000" dirty="0"/>
              <a:t>indiqué chez les patients atteins d’un diabète de types 1 ou 2 (adultes et enfants âgés de plus de 4 ans) traités par insulinothérapie (administration par pompe à insuline, ou ≥ 3 injections par jour) </a:t>
            </a:r>
          </a:p>
          <a:p>
            <a:pPr lvl="1"/>
            <a:r>
              <a:rPr lang="fr-FR" altLang="fr-FR" sz="2000" dirty="0"/>
              <a:t>Prérequis:  réaliser ≥ 3 glycémies capillaires /j</a:t>
            </a:r>
          </a:p>
          <a:p>
            <a:endParaRPr lang="fr-FR" altLang="fr-FR" sz="2000" dirty="0"/>
          </a:p>
          <a:p>
            <a:r>
              <a:rPr lang="fr-FR" altLang="fr-FR" sz="2000" dirty="0">
                <a:solidFill>
                  <a:schemeClr val="accent1">
                    <a:lumMod val="75000"/>
                  </a:schemeClr>
                </a:solidFill>
              </a:rPr>
              <a:t>Depuis Mars 2018</a:t>
            </a:r>
          </a:p>
          <a:p>
            <a:r>
              <a:rPr lang="fr-FR" altLang="fr-FR" sz="2000" dirty="0">
                <a:solidFill>
                  <a:schemeClr val="accent1">
                    <a:lumMod val="75000"/>
                  </a:schemeClr>
                </a:solidFill>
              </a:rPr>
              <a:t>1 dispositif couplé à la pompe à insuline </a:t>
            </a:r>
            <a:r>
              <a:rPr lang="fr-FR" altLang="fr-FR" sz="2000" dirty="0" err="1">
                <a:solidFill>
                  <a:schemeClr val="accent1">
                    <a:lumMod val="75000"/>
                  </a:schemeClr>
                </a:solidFill>
              </a:rPr>
              <a:t>Medtronic</a:t>
            </a:r>
            <a:r>
              <a:rPr lang="fr-FR" altLang="fr-FR" sz="2000" dirty="0">
                <a:solidFill>
                  <a:schemeClr val="accent1">
                    <a:lumMod val="75000"/>
                  </a:schemeClr>
                </a:solidFill>
              </a:rPr>
              <a:t> 640G </a:t>
            </a:r>
            <a:r>
              <a:rPr lang="fr-FR" altLang="fr-FR" sz="2000" dirty="0"/>
              <a:t>avec fonction arrêt des débits d’insuline avant hypoglycémie </a:t>
            </a:r>
          </a:p>
          <a:p>
            <a:r>
              <a:rPr lang="fr-FR" altLang="fr-FR" sz="2000" dirty="0"/>
              <a:t>si HbA1c &gt;=8% et/ou hypoglycémies sévères</a:t>
            </a:r>
          </a:p>
          <a:p>
            <a:endParaRPr lang="fr-FR" altLang="fr-FR" sz="2000" dirty="0"/>
          </a:p>
          <a:p>
            <a:r>
              <a:rPr lang="fr-FR" altLang="fr-FR" sz="2000" dirty="0"/>
              <a:t>IPRO 2 : holter glycémique non rembourse ( </a:t>
            </a:r>
            <a:r>
              <a:rPr lang="fr-FR" altLang="fr-FR" sz="2000" dirty="0" err="1"/>
              <a:t>Medtronic</a:t>
            </a:r>
            <a:r>
              <a:rPr lang="fr-FR" altLang="fr-FR" sz="20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513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43B405-4F37-4254-BB8D-635134FB03D4}"/>
              </a:ext>
            </a:extLst>
          </p:cNvPr>
          <p:cNvSpPr/>
          <p:nvPr/>
        </p:nvSpPr>
        <p:spPr>
          <a:xfrm>
            <a:off x="2343807" y="299545"/>
            <a:ext cx="7819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4400" dirty="0">
                <a:solidFill>
                  <a:schemeClr val="accent1"/>
                </a:solidFill>
              </a:rPr>
              <a:t>L’autosurveillance glycémique 2.0</a:t>
            </a:r>
            <a:endParaRPr lang="fr-FR" sz="4400" dirty="0">
              <a:solidFill>
                <a:schemeClr val="accent1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39ED711-4C70-4909-BA59-E1435FA8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1" y="2433145"/>
            <a:ext cx="2986909" cy="442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504DD07-86E3-4AA3-BE91-BF4406B8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48" y="1660634"/>
            <a:ext cx="2853558" cy="519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FA950F9-52C6-48B0-AD58-8754B738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75" y="1923393"/>
            <a:ext cx="3946494" cy="436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6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C55245BB-AC32-43E2-9EF9-6301D81E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9" y="185738"/>
            <a:ext cx="2590799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70A94-6BD8-4AE4-9D54-83FB705F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4966" y="3429000"/>
            <a:ext cx="2149365" cy="3267075"/>
          </a:xfrm>
          <a:prstGeom prst="rect">
            <a:avLst/>
          </a:pr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BF1865-64FD-410D-9998-1F99BB8D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85738"/>
            <a:ext cx="3946633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058EA58-EA5E-4D1F-BD70-BB3EC45E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28" y="3357563"/>
            <a:ext cx="794056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5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58EBA9-5E6D-4632-BD61-38E485D6B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4100" y="365125"/>
            <a:ext cx="9029700" cy="1325563"/>
          </a:xfrm>
        </p:spPr>
        <p:txBody>
          <a:bodyPr/>
          <a:lstStyle/>
          <a:p>
            <a:pPr eaLnBrk="1" hangingPunct="1"/>
            <a:r>
              <a:rPr lang="fr-FR" altLang="fr-FR" sz="4000" dirty="0"/>
              <a:t>Evolutions majeures pour le patient et le soignant (2)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40C54CA-FA48-41CC-9DE9-F1F0E3D267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4716" y="1825624"/>
            <a:ext cx="9609083" cy="489574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fr-FR" altLang="fr-FR" sz="2400" dirty="0">
                <a:solidFill>
                  <a:schemeClr val="accent1"/>
                </a:solidFill>
              </a:rPr>
              <a:t>Une évaluation statistique reflétant l’équilibre glycémique, sa variabilité et les événements inaperçus:</a:t>
            </a:r>
          </a:p>
          <a:p>
            <a:pPr lvl="2" eaLnBrk="1" hangingPunct="1"/>
            <a:r>
              <a:rPr lang="fr-FR" altLang="fr-FR" sz="2400" dirty="0"/>
              <a:t>Distribution autour de la médiane glycémique 25-75</a:t>
            </a:r>
            <a:r>
              <a:rPr lang="fr-FR" altLang="fr-FR" sz="2400" baseline="30000" dirty="0"/>
              <a:t>ème</a:t>
            </a:r>
            <a:r>
              <a:rPr lang="fr-FR" altLang="fr-FR" sz="2400" dirty="0"/>
              <a:t> percentile</a:t>
            </a:r>
          </a:p>
          <a:p>
            <a:pPr lvl="1" eaLnBrk="1" hangingPunct="1"/>
            <a:r>
              <a:rPr lang="fr-FR" altLang="fr-FR" dirty="0"/>
              <a:t>HbA1c estimée:  </a:t>
            </a:r>
            <a:r>
              <a:rPr lang="fr-FR" altLang="fr-FR" dirty="0">
                <a:solidFill>
                  <a:schemeClr val="accent1"/>
                </a:solidFill>
              </a:rPr>
              <a:t>eHbA1c</a:t>
            </a:r>
          </a:p>
          <a:p>
            <a:pPr lvl="1" eaLnBrk="1" hangingPunct="1"/>
            <a:r>
              <a:rPr lang="fr-FR" altLang="fr-FR" dirty="0"/>
              <a:t>Le profil glycémique ambulatoire: </a:t>
            </a:r>
            <a:r>
              <a:rPr lang="fr-FR" altLang="fr-FR" dirty="0">
                <a:solidFill>
                  <a:schemeClr val="accent1"/>
                </a:solidFill>
              </a:rPr>
              <a:t>AGP</a:t>
            </a:r>
          </a:p>
          <a:p>
            <a:pPr lvl="2" eaLnBrk="1" hangingPunct="1"/>
            <a:r>
              <a:rPr lang="fr-FR" altLang="fr-FR" sz="2400" dirty="0"/>
              <a:t>Profil glycémique sur une journée type </a:t>
            </a:r>
          </a:p>
          <a:p>
            <a:pPr lvl="2" eaLnBrk="1" hangingPunct="1"/>
            <a:r>
              <a:rPr lang="fr-FR" altLang="fr-FR" sz="2400" dirty="0"/>
              <a:t>Périodes avec une fréquence élevée en hypoglycémie</a:t>
            </a:r>
          </a:p>
          <a:p>
            <a:pPr lvl="1" eaLnBrk="1" hangingPunct="1"/>
            <a:r>
              <a:rPr lang="fr-FR" altLang="fr-FR" dirty="0"/>
              <a:t>% de temps passé</a:t>
            </a:r>
            <a:r>
              <a:rPr lang="fr-FR" altLang="fr-FR" dirty="0">
                <a:solidFill>
                  <a:srgbClr val="0000FF"/>
                </a:solidFill>
              </a:rPr>
              <a:t> </a:t>
            </a:r>
          </a:p>
          <a:p>
            <a:pPr lvl="2" eaLnBrk="1" hangingPunct="1"/>
            <a:r>
              <a:rPr lang="fr-FR" altLang="fr-FR" sz="2400" dirty="0"/>
              <a:t>Au dessus de 180 mg/dl</a:t>
            </a:r>
          </a:p>
          <a:p>
            <a:pPr lvl="2" eaLnBrk="1" hangingPunct="1"/>
            <a:r>
              <a:rPr lang="fr-FR" altLang="fr-FR" sz="2400" dirty="0"/>
              <a:t>Dans la fourchette 70-180 mg/dl  = </a:t>
            </a:r>
            <a:r>
              <a:rPr lang="fr-FR" altLang="fr-FR" sz="2400" dirty="0">
                <a:solidFill>
                  <a:schemeClr val="accent1"/>
                </a:solidFill>
              </a:rPr>
              <a:t>TIR  </a:t>
            </a:r>
            <a:r>
              <a:rPr lang="fr-FR" altLang="fr-FR" sz="2400" dirty="0"/>
              <a:t>Time In Range  (soit temps dans la cible &gt;= 60-70% )</a:t>
            </a:r>
          </a:p>
          <a:p>
            <a:pPr lvl="2" eaLnBrk="1" hangingPunct="1"/>
            <a:r>
              <a:rPr lang="fr-FR" altLang="fr-FR" sz="2400" dirty="0"/>
              <a:t>En dessous de 70 mg/dl (cible &lt; 5-10%)</a:t>
            </a:r>
          </a:p>
        </p:txBody>
      </p:sp>
    </p:spTree>
    <p:extLst>
      <p:ext uri="{BB962C8B-B14F-4D97-AF65-F5344CB8AC3E}">
        <p14:creationId xmlns:p14="http://schemas.microsoft.com/office/powerpoint/2010/main" val="34992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D192856-1E67-4E71-BA70-9EA454C2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4038" y="880407"/>
            <a:ext cx="9063037" cy="58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70EF4-7E1F-42F6-9489-2569F46D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Avantages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5BAC39-9B4A-4542-90DD-DF54E4EB5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DT1</a:t>
            </a:r>
          </a:p>
          <a:p>
            <a:r>
              <a:rPr lang="fr-FR" dirty="0"/>
              <a:t>  amélioration significative de l’HbA1c et diminution des hypoglycémies</a:t>
            </a:r>
          </a:p>
          <a:p>
            <a:endParaRPr lang="fr-FR" dirty="0"/>
          </a:p>
          <a:p>
            <a:r>
              <a:rPr lang="fr-FR" dirty="0"/>
              <a:t>DT2 : amélioration modeste de l’HbA1c</a:t>
            </a:r>
          </a:p>
          <a:p>
            <a:endParaRPr lang="fr-FR" dirty="0"/>
          </a:p>
          <a:p>
            <a:r>
              <a:rPr lang="fr-FR" dirty="0"/>
              <a:t>Amélioration de la qualité de vie</a:t>
            </a:r>
          </a:p>
          <a:p>
            <a:r>
              <a:rPr lang="fr-FR" dirty="0"/>
              <a:t>Lecteur de glycémie et de cétonémie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6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6F8D5-74A5-4B41-95EA-71F813FD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PRESENTATION CLINIQUE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58181E-ACBD-4083-824B-EA97E7380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Patiente de 49 ans. DT2 découvert il y a 4 ans lors d’un bilan biologique </a:t>
            </a:r>
          </a:p>
          <a:p>
            <a:r>
              <a:rPr lang="fr-FR" dirty="0"/>
              <a:t>Poids : 74 kg  Taille : 1m62 soit BMI 28,2 kg m²</a:t>
            </a:r>
          </a:p>
          <a:p>
            <a:endParaRPr lang="fr-FR" dirty="0"/>
          </a:p>
          <a:p>
            <a:r>
              <a:rPr lang="fr-FR" dirty="0"/>
              <a:t>Traitement : Metformine 1000 x 2</a:t>
            </a:r>
          </a:p>
          <a:p>
            <a:endParaRPr lang="fr-FR" dirty="0"/>
          </a:p>
          <a:p>
            <a:r>
              <a:rPr lang="fr-FR" dirty="0"/>
              <a:t>Au  dernier bilan , l’HbA1c est 7,6 % ( 6,7 au précédent contrôle)</a:t>
            </a:r>
          </a:p>
          <a:p>
            <a:r>
              <a:rPr lang="fr-FR" dirty="0">
                <a:solidFill>
                  <a:srgbClr val="0070C0"/>
                </a:solidFill>
              </a:rPr>
              <a:t>QUE PROPOSEZ VOUS ?	</a:t>
            </a:r>
          </a:p>
        </p:txBody>
      </p:sp>
    </p:spTree>
    <p:extLst>
      <p:ext uri="{BB962C8B-B14F-4D97-AF65-F5344CB8AC3E}">
        <p14:creationId xmlns:p14="http://schemas.microsoft.com/office/powerpoint/2010/main" val="10729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4E53B-6D03-404C-B98F-5E50C785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à prendre en compte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3C6921-4B10-4C8C-8F94-18A23FA09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0" y="1507183"/>
            <a:ext cx="9791700" cy="491884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Mesure du glucose interstitiel</a:t>
            </a:r>
          </a:p>
          <a:p>
            <a:pPr lvl="1"/>
            <a:r>
              <a:rPr lang="fr-FR" dirty="0"/>
              <a:t>Décalage avec </a:t>
            </a:r>
            <a:r>
              <a:rPr lang="fr-FR" dirty="0" err="1"/>
              <a:t>Glyc</a:t>
            </a:r>
            <a:r>
              <a:rPr lang="fr-FR" dirty="0"/>
              <a:t> capillaire surtout au moment de variabilité glycémie bien regarder les FLECHES DE TENDANCES</a:t>
            </a:r>
          </a:p>
          <a:p>
            <a:pPr lvl="1"/>
            <a:endParaRPr lang="fr-FR" dirty="0"/>
          </a:p>
          <a:p>
            <a:r>
              <a:rPr lang="fr-FR" dirty="0"/>
              <a:t>Moins bonne fiabilité juste après la pose ou les repas</a:t>
            </a:r>
          </a:p>
          <a:p>
            <a:r>
              <a:rPr lang="fr-FR" dirty="0"/>
              <a:t>Importance du nombre de scan  ( 10/j) </a:t>
            </a:r>
          </a:p>
          <a:p>
            <a:pPr lvl="2"/>
            <a:r>
              <a:rPr lang="fr-FR" dirty="0"/>
              <a:t>Perte de données</a:t>
            </a:r>
          </a:p>
          <a:p>
            <a:endParaRPr lang="fr-FR" dirty="0"/>
          </a:p>
          <a:p>
            <a:r>
              <a:rPr lang="fr-FR" dirty="0"/>
              <a:t>Inconvénients : </a:t>
            </a:r>
          </a:p>
          <a:p>
            <a:pPr lvl="1"/>
            <a:r>
              <a:rPr lang="fr-FR" dirty="0"/>
              <a:t>décollement du capteur</a:t>
            </a:r>
          </a:p>
          <a:p>
            <a:pPr lvl="1"/>
            <a:r>
              <a:rPr lang="fr-FR" dirty="0"/>
              <a:t>Allergie </a:t>
            </a:r>
          </a:p>
          <a:p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10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3F9D-5AE1-4318-B1A7-F6900732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Règles de prescription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E90E64-2FDA-4B6C-B8B7-F2C74E7FD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Prescription initiale associée à une éducation à l’utilisation du système ( pose, scan, interprétation des flèches de tendance …)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Consultation d’évaluation 3 mois plus tard pour apprécier l’utilisation du système par le patient et sa poursuite ou non</a:t>
            </a:r>
          </a:p>
          <a:p>
            <a:endParaRPr lang="fr-FR" dirty="0"/>
          </a:p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prescription et 1</a:t>
            </a:r>
            <a:r>
              <a:rPr lang="fr-FR" baseline="30000" dirty="0"/>
              <a:t>er</a:t>
            </a:r>
            <a:r>
              <a:rPr lang="fr-FR" dirty="0"/>
              <a:t> renouvellement par un Diabétologue ou un pédiatre diabétologue ensuite possible par le médecin généraliste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26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DE61A-5B19-4518-809E-97D63247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2DBB5A-B323-4185-A9DB-F779AA3F3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Choix thérapeutique s’est élargie</a:t>
            </a:r>
          </a:p>
          <a:p>
            <a:endParaRPr lang="fr-FR" dirty="0"/>
          </a:p>
          <a:p>
            <a:r>
              <a:rPr lang="fr-FR" dirty="0"/>
              <a:t>Apport nouvelles technologies …et c’est pas fini !</a:t>
            </a:r>
          </a:p>
          <a:p>
            <a:endParaRPr lang="fr-FR" dirty="0"/>
          </a:p>
          <a:p>
            <a:r>
              <a:rPr lang="fr-FR" dirty="0"/>
              <a:t>Patient est au cœur de la prise en charge : ETP</a:t>
            </a:r>
          </a:p>
          <a:p>
            <a:pPr lvl="2"/>
            <a:r>
              <a:rPr lang="fr-FR" dirty="0"/>
              <a:t>Choix concerté et éclairé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09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F596A-7EC5-4213-AB8E-8BAE2426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 de prévention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F58F9B-5823-484E-8108-E991C1237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DT2 </a:t>
            </a:r>
            <a:r>
              <a:rPr lang="fr-FR" dirty="0" err="1"/>
              <a:t>recent</a:t>
            </a:r>
            <a:endParaRPr lang="fr-FR" dirty="0"/>
          </a:p>
          <a:p>
            <a:endParaRPr lang="fr-FR" dirty="0"/>
          </a:p>
          <a:p>
            <a:r>
              <a:rPr lang="fr-FR" dirty="0"/>
              <a:t>Objectif glycémique &lt; 6,5 % ( 1,1 d’écart à l’objectif )</a:t>
            </a:r>
          </a:p>
          <a:p>
            <a:endParaRPr lang="fr-FR" dirty="0"/>
          </a:p>
          <a:p>
            <a:r>
              <a:rPr lang="fr-FR" dirty="0"/>
              <a:t>Mise au point éducative, observance, </a:t>
            </a:r>
            <a:r>
              <a:rPr lang="fr-FR" dirty="0" err="1"/>
              <a:t>tolerance</a:t>
            </a:r>
            <a:r>
              <a:rPr lang="fr-FR" dirty="0"/>
              <a:t>, mode de vie….</a:t>
            </a:r>
          </a:p>
          <a:p>
            <a:endParaRPr lang="fr-FR" dirty="0"/>
          </a:p>
          <a:p>
            <a:r>
              <a:rPr lang="fr-FR" dirty="0"/>
              <a:t>Renforcement du traitement , I DPP4, SU </a:t>
            </a:r>
          </a:p>
          <a:p>
            <a:pPr lvl="2"/>
            <a:r>
              <a:rPr lang="fr-FR" dirty="0"/>
              <a:t>Surveillance glycémique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37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B70D0E0-9B36-49A6-8F2C-7FA5920C2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865" y="0"/>
            <a:ext cx="10424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841E541-D4C9-4C6A-B408-CFD0FAAE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55" y="42041"/>
            <a:ext cx="9454055" cy="675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9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3CECD3-AF8A-4865-9485-1A7CC65AE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107" y="-626076"/>
            <a:ext cx="9181785" cy="62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10586D-6C58-47DB-B531-ABE9196A9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287" y="-47297"/>
            <a:ext cx="10072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011A5F-8373-4AAD-BC03-933DE6C4F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PRESENTATION CLINIQUE 2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D1678D-18A1-4139-9682-ACFA3D72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Homme de 67 ans</a:t>
            </a:r>
          </a:p>
          <a:p>
            <a:r>
              <a:rPr lang="fr-FR" dirty="0"/>
              <a:t> DT2 depuis 2002 . Obésité de grade 2 ( IMC = 38 kg/m²)</a:t>
            </a:r>
          </a:p>
          <a:p>
            <a:r>
              <a:rPr lang="fr-FR" dirty="0"/>
              <a:t>Cardiopathie ischémique stentée en 2014</a:t>
            </a:r>
          </a:p>
          <a:p>
            <a:r>
              <a:rPr lang="fr-FR" dirty="0"/>
              <a:t>HTA</a:t>
            </a:r>
          </a:p>
          <a:p>
            <a:r>
              <a:rPr lang="fr-FR" dirty="0"/>
              <a:t>Au dernier bilan bio : HbA1c à 8,5 %</a:t>
            </a:r>
          </a:p>
          <a:p>
            <a:endParaRPr lang="fr-FR" dirty="0"/>
          </a:p>
          <a:p>
            <a:r>
              <a:rPr lang="fr-FR" dirty="0"/>
              <a:t>Parmi ses traitements : </a:t>
            </a:r>
            <a:r>
              <a:rPr lang="fr-FR" dirty="0" err="1"/>
              <a:t>Janumet</a:t>
            </a:r>
            <a:r>
              <a:rPr lang="fr-FR" dirty="0"/>
              <a:t> 50/1000 : 2cp/j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QUE PROPOSEZ VOUS  ?</a:t>
            </a:r>
          </a:p>
        </p:txBody>
      </p:sp>
    </p:spTree>
    <p:extLst>
      <p:ext uri="{BB962C8B-B14F-4D97-AF65-F5344CB8AC3E}">
        <p14:creationId xmlns:p14="http://schemas.microsoft.com/office/powerpoint/2010/main" val="11231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dèle de conception Cloud skipp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6290_TF03460508.potx" id="{51D5EDB0-2B33-4937-8DF6-51E8AD0D01A6}" vid="{35AA3B10-5F9D-4026-A6E1-289470B794C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DD01B8-816B-49B7-8C81-03AB51D87C54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40262f94-9f35-4ac3-9a90-690165a166b7"/>
    <ds:schemaRef ds:uri="http://purl.org/dc/elements/1.1/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Diapositives de conception Cloud skipper</Template>
  <TotalTime>363</TotalTime>
  <Words>1023</Words>
  <Application>Microsoft Office PowerPoint</Application>
  <PresentationFormat>Grand écran</PresentationFormat>
  <Paragraphs>184</Paragraphs>
  <Slides>32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Cambria</vt:lpstr>
      <vt:lpstr>Modèle de conception Cloud skipper</vt:lpstr>
      <vt:lpstr>Nouveautés en Diabétologie en 2019</vt:lpstr>
      <vt:lpstr>PLAN DE LA PRESENTATION</vt:lpstr>
      <vt:lpstr>PRESENTATION CLINIQUE 1</vt:lpstr>
      <vt:lpstr>Situation de prévention primaire</vt:lpstr>
      <vt:lpstr>Présentation PowerPoint</vt:lpstr>
      <vt:lpstr>Présentation PowerPoint</vt:lpstr>
      <vt:lpstr>Présentation PowerPoint</vt:lpstr>
      <vt:lpstr>Présentation PowerPoint</vt:lpstr>
      <vt:lpstr>PRESENTATION CLINIQUE 2 </vt:lpstr>
      <vt:lpstr>Situation de prévention secondaire</vt:lpstr>
      <vt:lpstr>Présentation PowerPoint</vt:lpstr>
      <vt:lpstr>Présentation PowerPoint</vt:lpstr>
      <vt:lpstr>Synthèse par classe thérapeutique  les  biguanides</vt:lpstr>
      <vt:lpstr>Synthèse par classe thérapeutique    les I DPP4</vt:lpstr>
      <vt:lpstr>Les Analogues du GLP1</vt:lpstr>
      <vt:lpstr>Inhibiteur du SGLT2 : glifozines</vt:lpstr>
      <vt:lpstr>Mode d’action des Inh GLT2</vt:lpstr>
      <vt:lpstr>Présentation PowerPoint</vt:lpstr>
      <vt:lpstr>Insulines récentes</vt:lpstr>
      <vt:lpstr>  XULTOPHY</vt:lpstr>
      <vt:lpstr>XULTOPHY  suite</vt:lpstr>
      <vt:lpstr>Surveillance glycémique</vt:lpstr>
      <vt:lpstr>Présentation PowerPoint</vt:lpstr>
      <vt:lpstr>LA MESURE CONTINUE DU GLUCOSE</vt:lpstr>
      <vt:lpstr>Présentation PowerPoint</vt:lpstr>
      <vt:lpstr>Présentation PowerPoint</vt:lpstr>
      <vt:lpstr>Evolutions majeures pour le patient et le soignant (2)</vt:lpstr>
      <vt:lpstr>Présentation PowerPoint</vt:lpstr>
      <vt:lpstr>Avantages</vt:lpstr>
      <vt:lpstr>Points à prendre en compte</vt:lpstr>
      <vt:lpstr>Règles de prescription</vt:lpstr>
      <vt:lpstr>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Nouveautés en Diabétologie en 2019</dc:title>
  <dc:creator>gmadunca@aol.com</dc:creator>
  <cp:lastModifiedBy>gmadunca@aol.com</cp:lastModifiedBy>
  <cp:revision>41</cp:revision>
  <dcterms:created xsi:type="dcterms:W3CDTF">2019-03-12T15:41:14Z</dcterms:created>
  <dcterms:modified xsi:type="dcterms:W3CDTF">2019-03-14T16:10:41Z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