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7" r:id="rId3"/>
    <p:sldMasterId id="2147483699" r:id="rId4"/>
    <p:sldMasterId id="2147483712" r:id="rId5"/>
    <p:sldMasterId id="2147483724" r:id="rId6"/>
    <p:sldMasterId id="2147483736" r:id="rId7"/>
    <p:sldMasterId id="2147483748" r:id="rId8"/>
    <p:sldMasterId id="2147483760" r:id="rId9"/>
  </p:sldMasterIdLst>
  <p:notesMasterIdLst>
    <p:notesMasterId r:id="rId65"/>
  </p:notesMasterIdLst>
  <p:sldIdLst>
    <p:sldId id="256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85" r:id="rId32"/>
    <p:sldId id="286" r:id="rId33"/>
    <p:sldId id="287" r:id="rId34"/>
    <p:sldId id="288" r:id="rId35"/>
    <p:sldId id="295" r:id="rId36"/>
    <p:sldId id="289" r:id="rId37"/>
    <p:sldId id="290" r:id="rId38"/>
    <p:sldId id="293" r:id="rId39"/>
    <p:sldId id="296" r:id="rId40"/>
    <p:sldId id="302" r:id="rId41"/>
    <p:sldId id="297" r:id="rId42"/>
    <p:sldId id="298" r:id="rId43"/>
    <p:sldId id="299" r:id="rId44"/>
    <p:sldId id="300" r:id="rId45"/>
    <p:sldId id="301" r:id="rId46"/>
    <p:sldId id="344" r:id="rId47"/>
    <p:sldId id="280" r:id="rId48"/>
    <p:sldId id="284" r:id="rId49"/>
    <p:sldId id="281" r:id="rId50"/>
    <p:sldId id="282" r:id="rId51"/>
    <p:sldId id="283" r:id="rId52"/>
    <p:sldId id="350" r:id="rId53"/>
    <p:sldId id="35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slide" Target="slides/slide54.xml"/><Relationship Id="rId68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61" Type="http://schemas.openxmlformats.org/officeDocument/2006/relationships/slide" Target="slides/slide52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viewProps" Target="viewProps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CABFB5-39BD-4D9A-9645-764B6B06BE49}" type="datetimeFigureOut">
              <a:rPr lang="fr-FR"/>
              <a:pPr>
                <a:defRPr/>
              </a:pPr>
              <a:t>09/04/2014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F25D4FD-06E0-48B5-B322-3278E150B22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62370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925F6B-B1B5-4F17-B128-70AB2979D0D9}" type="slidenum">
              <a:rPr lang="fr-FR" sz="2400" b="1" smtClean="0">
                <a:solidFill>
                  <a:srgbClr val="000000"/>
                </a:solidFill>
                <a:latin typeface="Univers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fr-FR" sz="2400" b="1" smtClean="0">
              <a:solidFill>
                <a:srgbClr val="000000"/>
              </a:solidFill>
              <a:latin typeface="Univers"/>
              <a:cs typeface="Arial" charset="0"/>
            </a:endParaRPr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816233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847D7A-4DDA-4193-8860-C775873A1D17}" type="slidenum">
              <a:rPr lang="fr-FR" sz="2400" b="1" smtClean="0">
                <a:solidFill>
                  <a:srgbClr val="000000"/>
                </a:solidFill>
                <a:latin typeface="Univers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fr-FR" sz="2400" b="1" smtClean="0">
              <a:solidFill>
                <a:srgbClr val="000000"/>
              </a:solidFill>
              <a:latin typeface="Univers"/>
              <a:cs typeface="Arial" charset="0"/>
            </a:endParaRPr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FR" smtClean="0"/>
              <a:t>On a regroupé asthme persistant léger à modéré</a:t>
            </a:r>
          </a:p>
          <a:p>
            <a:pPr eaLnBrk="1" hangingPunct="1">
              <a:spcBef>
                <a:spcPct val="0"/>
              </a:spcBef>
            </a:pPr>
            <a:r>
              <a:rPr lang="fr-FR" smtClean="0"/>
              <a:t>On insiste sur les exacerbations</a:t>
            </a:r>
          </a:p>
        </p:txBody>
      </p:sp>
    </p:spTree>
    <p:extLst>
      <p:ext uri="{BB962C8B-B14F-4D97-AF65-F5344CB8AC3E}">
        <p14:creationId xmlns:p14="http://schemas.microsoft.com/office/powerpoint/2010/main" val="1826351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4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1606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14FA8E-5BF2-4C63-A395-8482D7F278CD}" type="slidenum">
              <a:rPr lang="fr-F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fr-F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94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32971B4-B357-4DA0-9E22-50EB3407EAA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E4BA9E0-CEB8-4BCE-A718-4B991CF18FF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0DD9350-5474-4D14-8C32-4DFF4CFEAC7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82455D7-92BD-4D28-A5C7-B265559A3D1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37325" y="381000"/>
            <a:ext cx="2035175" cy="59055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28625" y="381000"/>
            <a:ext cx="5956300" cy="59055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6250" y="381000"/>
            <a:ext cx="8096250" cy="8572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28625" y="1373188"/>
            <a:ext cx="8140700" cy="4913312"/>
          </a:xfrm>
        </p:spPr>
        <p:txBody>
          <a:bodyPr/>
          <a:lstStyle/>
          <a:p>
            <a:pPr lvl="0"/>
            <a:endParaRPr lang="fr-FR" noProof="0" smtClean="0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28625" y="381000"/>
            <a:ext cx="8143875" cy="59055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Univers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Univers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Univers" pitchFamily="34" charset="0"/>
              </a:defRPr>
            </a:lvl1pPr>
          </a:lstStyle>
          <a:p>
            <a:pPr>
              <a:defRPr/>
            </a:pPr>
            <a:fld id="{B175B5BF-0774-4EAB-B49D-D11B073F1AC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Univers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Univers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Univers" pitchFamily="34" charset="0"/>
              </a:defRPr>
            </a:lvl1pPr>
          </a:lstStyle>
          <a:p>
            <a:pPr>
              <a:defRPr/>
            </a:pPr>
            <a:fld id="{31A73509-F53B-41DB-967A-AD2344FF9CB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Univers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Univers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Univers" pitchFamily="34" charset="0"/>
              </a:defRPr>
            </a:lvl1pPr>
          </a:lstStyle>
          <a:p>
            <a:pPr>
              <a:defRPr/>
            </a:pPr>
            <a:fld id="{0F5CD350-3A52-463D-AE81-A356B25C074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Univers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Univers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Univers" pitchFamily="34" charset="0"/>
              </a:defRPr>
            </a:lvl1pPr>
          </a:lstStyle>
          <a:p>
            <a:pPr>
              <a:defRPr/>
            </a:pPr>
            <a:fld id="{95221760-5050-4302-90DA-228A5FF9AE9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Univers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Univers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Univers" pitchFamily="34" charset="0"/>
              </a:defRPr>
            </a:lvl1pPr>
          </a:lstStyle>
          <a:p>
            <a:pPr>
              <a:defRPr/>
            </a:pPr>
            <a:fld id="{1E518A11-23BD-4876-B7D0-EBC619A5583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Univers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Univers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Univers" pitchFamily="34" charset="0"/>
              </a:defRPr>
            </a:lvl1pPr>
          </a:lstStyle>
          <a:p>
            <a:pPr>
              <a:defRPr/>
            </a:pPr>
            <a:fld id="{94284CAB-E1D0-461B-BF00-BD94ED0C1A7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Univers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Univers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Univers" pitchFamily="34" charset="0"/>
              </a:defRPr>
            </a:lvl1pPr>
          </a:lstStyle>
          <a:p>
            <a:pPr>
              <a:defRPr/>
            </a:pPr>
            <a:fld id="{1AA4968C-F790-4B1F-B377-A98746DF0F2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Univers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Univers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Univers" pitchFamily="34" charset="0"/>
              </a:defRPr>
            </a:lvl1pPr>
          </a:lstStyle>
          <a:p>
            <a:pPr>
              <a:defRPr/>
            </a:pPr>
            <a:fld id="{AB592522-44A0-46CF-8CD7-D29B19C3F04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Univers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Univers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Univers" pitchFamily="34" charset="0"/>
              </a:defRPr>
            </a:lvl1pPr>
          </a:lstStyle>
          <a:p>
            <a:pPr>
              <a:defRPr/>
            </a:pPr>
            <a:fld id="{E3AEBA84-9226-418D-8A6D-97215D7E86C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Univers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Univers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Univers" pitchFamily="34" charset="0"/>
              </a:defRPr>
            </a:lvl1pPr>
          </a:lstStyle>
          <a:p>
            <a:pPr>
              <a:defRPr/>
            </a:pPr>
            <a:fld id="{01125661-36BB-422B-9F07-AC493238182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Univers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Univers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Univers" pitchFamily="34" charset="0"/>
              </a:defRPr>
            </a:lvl1pPr>
          </a:lstStyle>
          <a:p>
            <a:pPr>
              <a:defRPr/>
            </a:pPr>
            <a:fld id="{8CDD4AB3-D41D-4CED-A2D4-46C5F61D91E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Univers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Univers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b="1">
                <a:latin typeface="Univers" pitchFamily="34" charset="0"/>
              </a:defRPr>
            </a:lvl1pPr>
          </a:lstStyle>
          <a:p>
            <a:pPr>
              <a:defRPr/>
            </a:pPr>
            <a:fld id="{E16341B1-DD7F-4A61-9668-BF44CFF7E70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</p:cSld>
  <p:clrMapOvr>
    <a:masterClrMapping/>
  </p:clrMapOvr>
  <p:transition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 spd="med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3994150" cy="4875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03750" y="1447800"/>
            <a:ext cx="3994150" cy="4875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</p:cSld>
  <p:clrMapOvr>
    <a:masterClrMapping/>
  </p:clrMapOvr>
  <p:transition spd="med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 spd="med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83363" y="192088"/>
            <a:ext cx="2041525" cy="61309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92088"/>
            <a:ext cx="5973763" cy="61309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 spd="med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28625" y="1373188"/>
            <a:ext cx="3994150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5175" y="1373188"/>
            <a:ext cx="3994150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28625" y="1373188"/>
            <a:ext cx="3994150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5175" y="1373188"/>
            <a:ext cx="3994150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37325" y="381000"/>
            <a:ext cx="2035175" cy="59055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28625" y="381000"/>
            <a:ext cx="5956300" cy="59055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6250" y="381000"/>
            <a:ext cx="8096250" cy="8572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28625" y="1373188"/>
            <a:ext cx="8140700" cy="4913312"/>
          </a:xfrm>
        </p:spPr>
        <p:txBody>
          <a:bodyPr/>
          <a:lstStyle/>
          <a:p>
            <a:pPr lvl="0"/>
            <a:endParaRPr lang="fr-FR" noProof="0" smtClean="0"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28625" y="1373188"/>
            <a:ext cx="3994150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5175" y="1373188"/>
            <a:ext cx="3994150" cy="4913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37325" y="381000"/>
            <a:ext cx="2035175" cy="59055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28625" y="381000"/>
            <a:ext cx="5956300" cy="59055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A93C92E-CD67-4E83-91C6-A359DA6C416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419806B-78CE-45EB-B2A2-09D0AC77672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C22B9AD-C248-44E7-B187-4B92C174043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4A949B3-DF7C-484C-BD3C-F2F70B42E72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F9F4A73-9254-4D0B-BEFF-5C37C361A82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1F66E2F-BDD6-48EA-B40F-94C6E721BB3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D9EF516-7C0B-443F-BDA6-98C557BCB27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C32848E-F9AD-4E76-B95F-FCBB0D85D31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B3ED3E5-1212-4921-8D90-D819DFC6D23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079AF49-880A-44BC-89B2-44376B4BD16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B60B917-B4F1-4405-9D2E-5427BAD3ED9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2254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2254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D81B4D10-D3AE-4CEF-9C9F-2B5C298068C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ECBEDF3-7914-4293-8EE0-E58CB88F97D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A5D7414-B49B-49C2-9528-6FCF53DE660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B1769EE-1B8A-4DF1-9A96-D2416961160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82280D1-8E4C-417E-B86F-4E1EECC6B05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95A6463-86D7-48F7-8501-94856C5AFC5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87B1D6E-6FAB-4D7F-B5B4-D0ED691AD76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F55BA76-187F-4E8D-B069-323A074033D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8C26E63-EFF9-41E7-93AC-D7864042E8D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E3EF4C8-C809-4693-A07C-7DBC65F1303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C6D067D-6D63-42B4-950B-1E067C09638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B8BA7-F614-4EA4-802F-FFC1725270BD}" type="datetimeFigureOut">
              <a:rPr lang="fr-FR"/>
              <a:pPr>
                <a:defRPr/>
              </a:pPr>
              <a:t>09/04/2014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F18F5-C9AE-43A9-A782-EEA3A6C488A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C71CC-787B-40EB-832B-08F246502EA9}" type="datetimeFigureOut">
              <a:rPr lang="fr-FR"/>
              <a:pPr>
                <a:defRPr/>
              </a:pPr>
              <a:t>09/04/2014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5DA9E-D30C-4278-AB1B-C1C9D0EF624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32445-3DF6-4D17-892C-F2AA06189B33}" type="datetimeFigureOut">
              <a:rPr lang="fr-FR"/>
              <a:pPr>
                <a:defRPr/>
              </a:pPr>
              <a:t>09/04/2014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F8B42-9202-4256-BBEF-D1727BE9D94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B42EF-1D13-4F93-BC48-A9CDDAAB4720}" type="datetimeFigureOut">
              <a:rPr lang="fr-FR"/>
              <a:pPr>
                <a:defRPr/>
              </a:pPr>
              <a:t>09/04/2014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73866-003E-461F-9F52-41465E984FA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AAF83-284A-4C39-B355-7AF39E6D21C6}" type="datetimeFigureOut">
              <a:rPr lang="fr-FR"/>
              <a:pPr>
                <a:defRPr/>
              </a:pPr>
              <a:t>09/04/2014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2A099-CE1A-410C-9AF4-EE85E24C584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D6885-F3EE-453D-B258-7104AB7CE250}" type="datetimeFigureOut">
              <a:rPr lang="fr-FR"/>
              <a:pPr>
                <a:defRPr/>
              </a:pPr>
              <a:t>09/04/2014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98EF9-C793-4241-9D31-8BEFA9096C7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76C20-4CE1-47DE-BED8-AFD3F8627745}" type="datetimeFigureOut">
              <a:rPr lang="fr-FR"/>
              <a:pPr>
                <a:defRPr/>
              </a:pPr>
              <a:t>09/04/2014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C1888-B8E1-42C4-83CC-C7A7C23877D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F6D6E-E985-48F9-A22D-AACA2B46B227}" type="datetimeFigureOut">
              <a:rPr lang="fr-FR"/>
              <a:pPr>
                <a:defRPr/>
              </a:pPr>
              <a:t>09/04/2014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99614-0CB4-4EDA-94D3-94951B9B0B7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151EE-1711-43F0-99EE-46F3AB7C6126}" type="datetimeFigureOut">
              <a:rPr lang="fr-FR"/>
              <a:pPr>
                <a:defRPr/>
              </a:pPr>
              <a:t>09/04/2014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20B60-EC41-492E-9E5B-E7D7EA05D2E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A97C1-6721-441D-A456-06D61B6AA5A7}" type="datetimeFigureOut">
              <a:rPr lang="fr-FR"/>
              <a:pPr>
                <a:defRPr/>
              </a:pPr>
              <a:t>09/04/2014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61EAD-30D6-4700-888A-DE4B6877E50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B685B-79FF-48BA-AB91-298BE998D9E5}" type="datetimeFigureOut">
              <a:rPr lang="fr-FR"/>
              <a:pPr>
                <a:defRPr/>
              </a:pPr>
              <a:t>09/04/2014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21505-85DB-4DD9-9DD6-F9F74B55D34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2BC224D-21EF-48AF-A438-EC450ADDF8C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A77FD2A-1DC2-46A5-8F96-2FF958B4BA3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28F3B0C-0FAB-463F-A795-00CD8C2FC02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961E001-C557-4E5C-9B26-8E8DE0EF494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0272D3E-771B-483D-BE3C-C9268A9412C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71ECF1E-8C99-4140-BA0F-C1AF4F55795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F3F5118-75B6-44BE-B97B-5C58ACA9ACF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381000"/>
            <a:ext cx="8096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78594" tIns="89298" rIns="178594" bIns="892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1373188"/>
            <a:ext cx="8140700" cy="491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24505" tIns="112250" rIns="224505" bIns="1122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6" r:id="rId1"/>
    <p:sldLayoutId id="2147483945" r:id="rId2"/>
    <p:sldLayoutId id="2147483944" r:id="rId3"/>
    <p:sldLayoutId id="2147483943" r:id="rId4"/>
    <p:sldLayoutId id="2147483942" r:id="rId5"/>
    <p:sldLayoutId id="2147483941" r:id="rId6"/>
    <p:sldLayoutId id="2147483940" r:id="rId7"/>
    <p:sldLayoutId id="2147483939" r:id="rId8"/>
    <p:sldLayoutId id="2147483938" r:id="rId9"/>
    <p:sldLayoutId id="2147483937" r:id="rId10"/>
    <p:sldLayoutId id="2147483936" r:id="rId11"/>
    <p:sldLayoutId id="2147483935" r:id="rId12"/>
    <p:sldLayoutId id="2147483934" r:id="rId13"/>
  </p:sldLayoutIdLst>
  <p:transition spd="med"/>
  <p:txStyles>
    <p:titleStyle>
      <a:lvl1pPr algn="ctr" defTabSz="1785938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333399"/>
          </a:solidFill>
          <a:latin typeface="+mj-lt"/>
          <a:ea typeface="+mj-ea"/>
          <a:cs typeface="+mj-cs"/>
        </a:defRPr>
      </a:lvl1pPr>
      <a:lvl2pPr algn="ctr" defTabSz="1785938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333399"/>
          </a:solidFill>
          <a:latin typeface="Arial" charset="0"/>
        </a:defRPr>
      </a:lvl2pPr>
      <a:lvl3pPr algn="ctr" defTabSz="1785938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333399"/>
          </a:solidFill>
          <a:latin typeface="Arial" charset="0"/>
        </a:defRPr>
      </a:lvl3pPr>
      <a:lvl4pPr algn="ctr" defTabSz="1785938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333399"/>
          </a:solidFill>
          <a:latin typeface="Arial" charset="0"/>
        </a:defRPr>
      </a:lvl4pPr>
      <a:lvl5pPr algn="ctr" defTabSz="1785938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333399"/>
          </a:solidFill>
          <a:latin typeface="Arial" charset="0"/>
        </a:defRPr>
      </a:lvl5pPr>
      <a:lvl6pPr marL="457200" algn="ctr" defTabSz="1785938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333399"/>
          </a:solidFill>
          <a:latin typeface="Arial" charset="0"/>
        </a:defRPr>
      </a:lvl6pPr>
      <a:lvl7pPr marL="914400" algn="ctr" defTabSz="1785938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333399"/>
          </a:solidFill>
          <a:latin typeface="Arial" charset="0"/>
        </a:defRPr>
      </a:lvl7pPr>
      <a:lvl8pPr marL="1371600" algn="ctr" defTabSz="1785938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333399"/>
          </a:solidFill>
          <a:latin typeface="Arial" charset="0"/>
        </a:defRPr>
      </a:lvl8pPr>
      <a:lvl9pPr marL="1828800" algn="ctr" defTabSz="1785938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333399"/>
          </a:solidFill>
          <a:latin typeface="Arial" charset="0"/>
        </a:defRPr>
      </a:lvl9pPr>
    </p:titleStyle>
    <p:bodyStyle>
      <a:lvl1pPr marL="357188" indent="-357188" algn="l" defTabSz="2244725" rtl="0" eaLnBrk="0" fontAlgn="base" hangingPunct="0">
        <a:spcBef>
          <a:spcPct val="20000"/>
        </a:spcBef>
        <a:spcAft>
          <a:spcPct val="0"/>
        </a:spcAft>
        <a:buClr>
          <a:srgbClr val="99CCFF"/>
        </a:buClr>
        <a:buSzPct val="80000"/>
        <a:buFont typeface="Wingdings" pitchFamily="2" charset="2"/>
        <a:buChar char="n"/>
        <a:defRPr sz="2600">
          <a:solidFill>
            <a:srgbClr val="333399"/>
          </a:solidFill>
          <a:latin typeface="+mn-lt"/>
          <a:ea typeface="+mn-ea"/>
          <a:cs typeface="+mn-cs"/>
        </a:defRPr>
      </a:lvl1pPr>
      <a:lvl2pPr marL="958850" indent="-363538" algn="l" defTabSz="2244725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90000"/>
        <a:buFont typeface="Wingdings" pitchFamily="2" charset="2"/>
        <a:buChar char="l"/>
        <a:defRPr sz="2200">
          <a:solidFill>
            <a:srgbClr val="333399"/>
          </a:solidFill>
          <a:latin typeface="+mn-lt"/>
        </a:defRPr>
      </a:lvl2pPr>
      <a:lvl3pPr marL="1524000" indent="-279400" algn="l" defTabSz="2244725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Char char="–"/>
        <a:defRPr sz="2000">
          <a:solidFill>
            <a:srgbClr val="333399"/>
          </a:solidFill>
          <a:latin typeface="+mn-lt"/>
        </a:defRPr>
      </a:lvl3pPr>
      <a:lvl4pPr marL="3929063" indent="-558800" algn="l" defTabSz="2244725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rgbClr val="FEDD80"/>
          </a:solidFill>
          <a:latin typeface="+mn-lt"/>
        </a:defRPr>
      </a:lvl4pPr>
      <a:lvl5pPr marL="5049838" indent="-558800" algn="l" defTabSz="2244725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rgbClr val="FEDD80"/>
          </a:solidFill>
          <a:latin typeface="+mn-lt"/>
        </a:defRPr>
      </a:lvl5pPr>
      <a:lvl6pPr marL="5507038" indent="-558800" algn="l" defTabSz="2244725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rgbClr val="FEDD80"/>
          </a:solidFill>
          <a:latin typeface="+mn-lt"/>
        </a:defRPr>
      </a:lvl6pPr>
      <a:lvl7pPr marL="5964238" indent="-558800" algn="l" defTabSz="2244725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rgbClr val="FEDD80"/>
          </a:solidFill>
          <a:latin typeface="+mn-lt"/>
        </a:defRPr>
      </a:lvl7pPr>
      <a:lvl8pPr marL="6421438" indent="-558800" algn="l" defTabSz="2244725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rgbClr val="FEDD80"/>
          </a:solidFill>
          <a:latin typeface="+mn-lt"/>
        </a:defRPr>
      </a:lvl8pPr>
      <a:lvl9pPr marL="6878638" indent="-558800" algn="l" defTabSz="2244725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rgbClr val="FEDD80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effectLst/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effectLst/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ffectLst/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CF0733A-6EFF-473C-A761-9B4DBF089A9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4188" y="192088"/>
            <a:ext cx="8140700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78594" tIns="89298" rIns="178594" bIns="892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et modifiez le titre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140700" cy="487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24505" tIns="112250" rIns="224505" bIns="1122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7" r:id="rId1"/>
    <p:sldLayoutId id="2147483956" r:id="rId2"/>
    <p:sldLayoutId id="2147483955" r:id="rId3"/>
    <p:sldLayoutId id="2147483954" r:id="rId4"/>
    <p:sldLayoutId id="2147483953" r:id="rId5"/>
    <p:sldLayoutId id="2147483952" r:id="rId6"/>
    <p:sldLayoutId id="2147483951" r:id="rId7"/>
    <p:sldLayoutId id="2147483950" r:id="rId8"/>
    <p:sldLayoutId id="2147483949" r:id="rId9"/>
    <p:sldLayoutId id="2147483948" r:id="rId10"/>
    <p:sldLayoutId id="2147483947" r:id="rId11"/>
  </p:sldLayoutIdLst>
  <p:transition spd="med">
    <p:wipe dir="r"/>
  </p:transition>
  <p:txStyles>
    <p:titleStyle>
      <a:lvl1pPr algn="ctr" defTabSz="1785938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FFD728"/>
          </a:solidFill>
          <a:latin typeface="+mj-lt"/>
          <a:ea typeface="+mj-ea"/>
          <a:cs typeface="+mj-cs"/>
        </a:defRPr>
      </a:lvl1pPr>
      <a:lvl2pPr algn="ctr" defTabSz="1785938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FFD728"/>
          </a:solidFill>
          <a:latin typeface="Arial" pitchFamily="34" charset="0"/>
        </a:defRPr>
      </a:lvl2pPr>
      <a:lvl3pPr algn="ctr" defTabSz="1785938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FFD728"/>
          </a:solidFill>
          <a:latin typeface="Arial" pitchFamily="34" charset="0"/>
        </a:defRPr>
      </a:lvl3pPr>
      <a:lvl4pPr algn="ctr" defTabSz="1785938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FFD728"/>
          </a:solidFill>
          <a:latin typeface="Arial" pitchFamily="34" charset="0"/>
        </a:defRPr>
      </a:lvl4pPr>
      <a:lvl5pPr algn="ctr" defTabSz="1785938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FFD728"/>
          </a:solidFill>
          <a:latin typeface="Arial" pitchFamily="34" charset="0"/>
        </a:defRPr>
      </a:lvl5pPr>
      <a:lvl6pPr marL="457200" algn="ctr" defTabSz="1785938" rtl="0" fontAlgn="base">
        <a:spcBef>
          <a:spcPct val="0"/>
        </a:spcBef>
        <a:spcAft>
          <a:spcPct val="0"/>
        </a:spcAft>
        <a:defRPr sz="3400" b="1">
          <a:solidFill>
            <a:srgbClr val="FFD728"/>
          </a:solidFill>
          <a:latin typeface="Arial" pitchFamily="34" charset="0"/>
        </a:defRPr>
      </a:lvl6pPr>
      <a:lvl7pPr marL="914400" algn="ctr" defTabSz="1785938" rtl="0" fontAlgn="base">
        <a:spcBef>
          <a:spcPct val="0"/>
        </a:spcBef>
        <a:spcAft>
          <a:spcPct val="0"/>
        </a:spcAft>
        <a:defRPr sz="3400" b="1">
          <a:solidFill>
            <a:srgbClr val="FFD728"/>
          </a:solidFill>
          <a:latin typeface="Arial" pitchFamily="34" charset="0"/>
        </a:defRPr>
      </a:lvl7pPr>
      <a:lvl8pPr marL="1371600" algn="ctr" defTabSz="1785938" rtl="0" fontAlgn="base">
        <a:spcBef>
          <a:spcPct val="0"/>
        </a:spcBef>
        <a:spcAft>
          <a:spcPct val="0"/>
        </a:spcAft>
        <a:defRPr sz="3400" b="1">
          <a:solidFill>
            <a:srgbClr val="FFD728"/>
          </a:solidFill>
          <a:latin typeface="Arial" pitchFamily="34" charset="0"/>
        </a:defRPr>
      </a:lvl8pPr>
      <a:lvl9pPr marL="1828800" algn="ctr" defTabSz="1785938" rtl="0" fontAlgn="base">
        <a:spcBef>
          <a:spcPct val="0"/>
        </a:spcBef>
        <a:spcAft>
          <a:spcPct val="0"/>
        </a:spcAft>
        <a:defRPr sz="3400" b="1">
          <a:solidFill>
            <a:srgbClr val="FFD728"/>
          </a:solidFill>
          <a:latin typeface="Arial" pitchFamily="34" charset="0"/>
        </a:defRPr>
      </a:lvl9pPr>
    </p:titleStyle>
    <p:bodyStyle>
      <a:lvl1pPr marL="377825" indent="-377825" algn="l" defTabSz="2244725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99CCFF"/>
        </a:buClr>
        <a:buSzPct val="80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860425" indent="-290513" algn="l" defTabSz="2244725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SzPct val="80000"/>
        <a:buChar char="–"/>
        <a:defRPr sz="2600">
          <a:solidFill>
            <a:schemeClr val="tx1"/>
          </a:solidFill>
          <a:latin typeface="+mn-lt"/>
        </a:defRPr>
      </a:lvl2pPr>
      <a:lvl3pPr marL="1435100" indent="-287338" algn="l" defTabSz="2244725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SzPct val="60000"/>
        <a:buFont typeface="Wingdings (PCL6)"/>
        <a:buChar char="l"/>
        <a:defRPr sz="2200">
          <a:solidFill>
            <a:schemeClr val="tx1"/>
          </a:solidFill>
          <a:latin typeface="+mn-lt"/>
        </a:defRPr>
      </a:lvl3pPr>
      <a:lvl4pPr marL="1997075" indent="-287338" algn="l" defTabSz="2244725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570163" indent="-287338" algn="l" defTabSz="2244725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5pPr>
      <a:lvl6pPr marL="3027363" indent="-287338" algn="l" defTabSz="2244725" rtl="0" fontAlgn="base">
        <a:lnSpc>
          <a:spcPct val="11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6pPr>
      <a:lvl7pPr marL="3484563" indent="-287338" algn="l" defTabSz="2244725" rtl="0" fontAlgn="base">
        <a:lnSpc>
          <a:spcPct val="11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7pPr>
      <a:lvl8pPr marL="3941763" indent="-287338" algn="l" defTabSz="2244725" rtl="0" fontAlgn="base">
        <a:lnSpc>
          <a:spcPct val="11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8pPr>
      <a:lvl9pPr marL="4398963" indent="-287338" algn="l" defTabSz="2244725" rtl="0" fontAlgn="base">
        <a:lnSpc>
          <a:spcPct val="11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381000"/>
            <a:ext cx="8096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78594" tIns="89298" rIns="178594" bIns="892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1373188"/>
            <a:ext cx="8140700" cy="491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24505" tIns="112250" rIns="224505" bIns="1122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9" r:id="rId1"/>
    <p:sldLayoutId id="2147483968" r:id="rId2"/>
    <p:sldLayoutId id="2147483967" r:id="rId3"/>
    <p:sldLayoutId id="2147483966" r:id="rId4"/>
    <p:sldLayoutId id="2147483965" r:id="rId5"/>
    <p:sldLayoutId id="2147483964" r:id="rId6"/>
    <p:sldLayoutId id="2147483963" r:id="rId7"/>
    <p:sldLayoutId id="2147483962" r:id="rId8"/>
    <p:sldLayoutId id="2147483961" r:id="rId9"/>
    <p:sldLayoutId id="2147483960" r:id="rId10"/>
    <p:sldLayoutId id="2147483959" r:id="rId11"/>
    <p:sldLayoutId id="2147483958" r:id="rId12"/>
  </p:sldLayoutIdLst>
  <p:transition spd="med"/>
  <p:txStyles>
    <p:titleStyle>
      <a:lvl1pPr algn="ctr" defTabSz="1785938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333399"/>
          </a:solidFill>
          <a:latin typeface="+mj-lt"/>
          <a:ea typeface="+mj-ea"/>
          <a:cs typeface="+mj-cs"/>
        </a:defRPr>
      </a:lvl1pPr>
      <a:lvl2pPr algn="ctr" defTabSz="1785938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333399"/>
          </a:solidFill>
          <a:latin typeface="Arial" pitchFamily="34" charset="0"/>
        </a:defRPr>
      </a:lvl2pPr>
      <a:lvl3pPr algn="ctr" defTabSz="1785938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333399"/>
          </a:solidFill>
          <a:latin typeface="Arial" pitchFamily="34" charset="0"/>
        </a:defRPr>
      </a:lvl3pPr>
      <a:lvl4pPr algn="ctr" defTabSz="1785938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333399"/>
          </a:solidFill>
          <a:latin typeface="Arial" pitchFamily="34" charset="0"/>
        </a:defRPr>
      </a:lvl4pPr>
      <a:lvl5pPr algn="ctr" defTabSz="1785938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333399"/>
          </a:solidFill>
          <a:latin typeface="Arial" pitchFamily="34" charset="0"/>
        </a:defRPr>
      </a:lvl5pPr>
      <a:lvl6pPr marL="457200" algn="ctr" defTabSz="1785938" rtl="0" fontAlgn="base">
        <a:spcBef>
          <a:spcPct val="0"/>
        </a:spcBef>
        <a:spcAft>
          <a:spcPct val="0"/>
        </a:spcAft>
        <a:defRPr sz="3400" b="1">
          <a:solidFill>
            <a:srgbClr val="333399"/>
          </a:solidFill>
          <a:latin typeface="Arial" pitchFamily="34" charset="0"/>
        </a:defRPr>
      </a:lvl6pPr>
      <a:lvl7pPr marL="914400" algn="ctr" defTabSz="1785938" rtl="0" fontAlgn="base">
        <a:spcBef>
          <a:spcPct val="0"/>
        </a:spcBef>
        <a:spcAft>
          <a:spcPct val="0"/>
        </a:spcAft>
        <a:defRPr sz="3400" b="1">
          <a:solidFill>
            <a:srgbClr val="333399"/>
          </a:solidFill>
          <a:latin typeface="Arial" pitchFamily="34" charset="0"/>
        </a:defRPr>
      </a:lvl7pPr>
      <a:lvl8pPr marL="1371600" algn="ctr" defTabSz="1785938" rtl="0" fontAlgn="base">
        <a:spcBef>
          <a:spcPct val="0"/>
        </a:spcBef>
        <a:spcAft>
          <a:spcPct val="0"/>
        </a:spcAft>
        <a:defRPr sz="3400" b="1">
          <a:solidFill>
            <a:srgbClr val="333399"/>
          </a:solidFill>
          <a:latin typeface="Arial" pitchFamily="34" charset="0"/>
        </a:defRPr>
      </a:lvl8pPr>
      <a:lvl9pPr marL="1828800" algn="ctr" defTabSz="1785938" rtl="0" fontAlgn="base">
        <a:spcBef>
          <a:spcPct val="0"/>
        </a:spcBef>
        <a:spcAft>
          <a:spcPct val="0"/>
        </a:spcAft>
        <a:defRPr sz="3400" b="1">
          <a:solidFill>
            <a:srgbClr val="333399"/>
          </a:solidFill>
          <a:latin typeface="Arial" pitchFamily="34" charset="0"/>
        </a:defRPr>
      </a:lvl9pPr>
    </p:titleStyle>
    <p:bodyStyle>
      <a:lvl1pPr marL="357188" indent="-357188" algn="l" defTabSz="2244725" rtl="0" eaLnBrk="0" fontAlgn="base" hangingPunct="0">
        <a:spcBef>
          <a:spcPct val="20000"/>
        </a:spcBef>
        <a:spcAft>
          <a:spcPct val="0"/>
        </a:spcAft>
        <a:buClr>
          <a:srgbClr val="99CCFF"/>
        </a:buClr>
        <a:buSzPct val="80000"/>
        <a:buFont typeface="Wingdings" pitchFamily="2" charset="2"/>
        <a:buChar char="n"/>
        <a:defRPr sz="2600">
          <a:solidFill>
            <a:srgbClr val="333399"/>
          </a:solidFill>
          <a:latin typeface="+mn-lt"/>
          <a:ea typeface="+mn-ea"/>
          <a:cs typeface="+mn-cs"/>
        </a:defRPr>
      </a:lvl1pPr>
      <a:lvl2pPr marL="958850" indent="-363538" algn="l" defTabSz="2244725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90000"/>
        <a:buFont typeface="Wingdings" pitchFamily="2" charset="2"/>
        <a:buChar char="l"/>
        <a:defRPr sz="2200">
          <a:solidFill>
            <a:srgbClr val="333399"/>
          </a:solidFill>
          <a:latin typeface="+mn-lt"/>
        </a:defRPr>
      </a:lvl2pPr>
      <a:lvl3pPr marL="1524000" indent="-279400" algn="l" defTabSz="2244725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Char char="–"/>
        <a:defRPr sz="2000">
          <a:solidFill>
            <a:srgbClr val="333399"/>
          </a:solidFill>
          <a:latin typeface="+mn-lt"/>
        </a:defRPr>
      </a:lvl3pPr>
      <a:lvl4pPr marL="3929063" indent="-558800" algn="l" defTabSz="2244725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rgbClr val="FEDD80"/>
          </a:solidFill>
          <a:latin typeface="+mn-lt"/>
        </a:defRPr>
      </a:lvl4pPr>
      <a:lvl5pPr marL="5049838" indent="-558800" algn="l" defTabSz="2244725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rgbClr val="FEDD80"/>
          </a:solidFill>
          <a:latin typeface="+mn-lt"/>
        </a:defRPr>
      </a:lvl5pPr>
      <a:lvl6pPr marL="5507038" indent="-558800" algn="l" defTabSz="2244725" rtl="0" fontAlgn="base">
        <a:spcBef>
          <a:spcPct val="20000"/>
        </a:spcBef>
        <a:spcAft>
          <a:spcPct val="0"/>
        </a:spcAft>
        <a:buChar char="–"/>
        <a:defRPr sz="3000">
          <a:solidFill>
            <a:srgbClr val="FEDD80"/>
          </a:solidFill>
          <a:latin typeface="+mn-lt"/>
        </a:defRPr>
      </a:lvl6pPr>
      <a:lvl7pPr marL="5964238" indent="-558800" algn="l" defTabSz="2244725" rtl="0" fontAlgn="base">
        <a:spcBef>
          <a:spcPct val="20000"/>
        </a:spcBef>
        <a:spcAft>
          <a:spcPct val="0"/>
        </a:spcAft>
        <a:buChar char="–"/>
        <a:defRPr sz="3000">
          <a:solidFill>
            <a:srgbClr val="FEDD80"/>
          </a:solidFill>
          <a:latin typeface="+mn-lt"/>
        </a:defRPr>
      </a:lvl7pPr>
      <a:lvl8pPr marL="6421438" indent="-558800" algn="l" defTabSz="2244725" rtl="0" fontAlgn="base">
        <a:spcBef>
          <a:spcPct val="20000"/>
        </a:spcBef>
        <a:spcAft>
          <a:spcPct val="0"/>
        </a:spcAft>
        <a:buChar char="–"/>
        <a:defRPr sz="3000">
          <a:solidFill>
            <a:srgbClr val="FEDD80"/>
          </a:solidFill>
          <a:latin typeface="+mn-lt"/>
        </a:defRPr>
      </a:lvl8pPr>
      <a:lvl9pPr marL="6878638" indent="-558800" algn="l" defTabSz="2244725" rtl="0" fontAlgn="base">
        <a:spcBef>
          <a:spcPct val="20000"/>
        </a:spcBef>
        <a:spcAft>
          <a:spcPct val="0"/>
        </a:spcAft>
        <a:buChar char="–"/>
        <a:defRPr sz="3000">
          <a:solidFill>
            <a:srgbClr val="FEDD80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381000"/>
            <a:ext cx="8096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78594" tIns="89298" rIns="178594" bIns="892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1373188"/>
            <a:ext cx="8140700" cy="491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24505" tIns="112250" rIns="224505" bIns="1122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0" r:id="rId1"/>
    <p:sldLayoutId id="2147483979" r:id="rId2"/>
    <p:sldLayoutId id="2147483978" r:id="rId3"/>
    <p:sldLayoutId id="2147483977" r:id="rId4"/>
    <p:sldLayoutId id="2147483976" r:id="rId5"/>
    <p:sldLayoutId id="2147483975" r:id="rId6"/>
    <p:sldLayoutId id="2147483974" r:id="rId7"/>
    <p:sldLayoutId id="2147483973" r:id="rId8"/>
    <p:sldLayoutId id="2147483972" r:id="rId9"/>
    <p:sldLayoutId id="2147483971" r:id="rId10"/>
    <p:sldLayoutId id="2147483970" r:id="rId11"/>
  </p:sldLayoutIdLst>
  <p:transition spd="med"/>
  <p:txStyles>
    <p:titleStyle>
      <a:lvl1pPr algn="ctr" defTabSz="1785938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333399"/>
          </a:solidFill>
          <a:latin typeface="+mj-lt"/>
          <a:ea typeface="+mj-ea"/>
          <a:cs typeface="+mj-cs"/>
        </a:defRPr>
      </a:lvl1pPr>
      <a:lvl2pPr algn="ctr" defTabSz="1785938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333399"/>
          </a:solidFill>
          <a:latin typeface="Arial" charset="0"/>
        </a:defRPr>
      </a:lvl2pPr>
      <a:lvl3pPr algn="ctr" defTabSz="1785938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333399"/>
          </a:solidFill>
          <a:latin typeface="Arial" charset="0"/>
        </a:defRPr>
      </a:lvl3pPr>
      <a:lvl4pPr algn="ctr" defTabSz="1785938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333399"/>
          </a:solidFill>
          <a:latin typeface="Arial" charset="0"/>
        </a:defRPr>
      </a:lvl4pPr>
      <a:lvl5pPr algn="ctr" defTabSz="1785938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333399"/>
          </a:solidFill>
          <a:latin typeface="Arial" charset="0"/>
        </a:defRPr>
      </a:lvl5pPr>
      <a:lvl6pPr marL="457200" algn="ctr" defTabSz="1785938" rtl="0" fontAlgn="base">
        <a:spcBef>
          <a:spcPct val="0"/>
        </a:spcBef>
        <a:spcAft>
          <a:spcPct val="0"/>
        </a:spcAft>
        <a:defRPr sz="3400" b="1">
          <a:solidFill>
            <a:srgbClr val="333399"/>
          </a:solidFill>
          <a:latin typeface="Arial" charset="0"/>
        </a:defRPr>
      </a:lvl6pPr>
      <a:lvl7pPr marL="914400" algn="ctr" defTabSz="1785938" rtl="0" fontAlgn="base">
        <a:spcBef>
          <a:spcPct val="0"/>
        </a:spcBef>
        <a:spcAft>
          <a:spcPct val="0"/>
        </a:spcAft>
        <a:defRPr sz="3400" b="1">
          <a:solidFill>
            <a:srgbClr val="333399"/>
          </a:solidFill>
          <a:latin typeface="Arial" charset="0"/>
        </a:defRPr>
      </a:lvl7pPr>
      <a:lvl8pPr marL="1371600" algn="ctr" defTabSz="1785938" rtl="0" fontAlgn="base">
        <a:spcBef>
          <a:spcPct val="0"/>
        </a:spcBef>
        <a:spcAft>
          <a:spcPct val="0"/>
        </a:spcAft>
        <a:defRPr sz="3400" b="1">
          <a:solidFill>
            <a:srgbClr val="333399"/>
          </a:solidFill>
          <a:latin typeface="Arial" charset="0"/>
        </a:defRPr>
      </a:lvl8pPr>
      <a:lvl9pPr marL="1828800" algn="ctr" defTabSz="1785938" rtl="0" fontAlgn="base">
        <a:spcBef>
          <a:spcPct val="0"/>
        </a:spcBef>
        <a:spcAft>
          <a:spcPct val="0"/>
        </a:spcAft>
        <a:defRPr sz="3400" b="1">
          <a:solidFill>
            <a:srgbClr val="333399"/>
          </a:solidFill>
          <a:latin typeface="Arial" charset="0"/>
        </a:defRPr>
      </a:lvl9pPr>
    </p:titleStyle>
    <p:bodyStyle>
      <a:lvl1pPr marL="357188" indent="-357188" algn="l" defTabSz="2244725" rtl="0" eaLnBrk="0" fontAlgn="base" hangingPunct="0">
        <a:spcBef>
          <a:spcPct val="20000"/>
        </a:spcBef>
        <a:spcAft>
          <a:spcPct val="0"/>
        </a:spcAft>
        <a:buClr>
          <a:srgbClr val="99CCFF"/>
        </a:buClr>
        <a:buSzPct val="80000"/>
        <a:buFont typeface="Wingdings" pitchFamily="2" charset="2"/>
        <a:buChar char="n"/>
        <a:defRPr sz="2600">
          <a:solidFill>
            <a:srgbClr val="333399"/>
          </a:solidFill>
          <a:latin typeface="+mn-lt"/>
          <a:ea typeface="+mn-ea"/>
          <a:cs typeface="+mn-cs"/>
        </a:defRPr>
      </a:lvl1pPr>
      <a:lvl2pPr marL="958850" indent="-363538" algn="l" defTabSz="2244725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90000"/>
        <a:buFont typeface="Wingdings" pitchFamily="2" charset="2"/>
        <a:buChar char="l"/>
        <a:defRPr sz="2200">
          <a:solidFill>
            <a:srgbClr val="333399"/>
          </a:solidFill>
          <a:latin typeface="+mn-lt"/>
        </a:defRPr>
      </a:lvl2pPr>
      <a:lvl3pPr marL="1524000" indent="-279400" algn="l" defTabSz="2244725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Char char="–"/>
        <a:defRPr sz="2000">
          <a:solidFill>
            <a:srgbClr val="333399"/>
          </a:solidFill>
          <a:latin typeface="+mn-lt"/>
        </a:defRPr>
      </a:lvl3pPr>
      <a:lvl4pPr marL="3929063" indent="-558800" algn="l" defTabSz="2244725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rgbClr val="FEDD80"/>
          </a:solidFill>
          <a:latin typeface="+mn-lt"/>
        </a:defRPr>
      </a:lvl4pPr>
      <a:lvl5pPr marL="5049838" indent="-558800" algn="l" defTabSz="2244725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rgbClr val="FEDD80"/>
          </a:solidFill>
          <a:latin typeface="+mn-lt"/>
        </a:defRPr>
      </a:lvl5pPr>
      <a:lvl6pPr marL="5507038" indent="-558800" algn="l" defTabSz="2244725" rtl="0" fontAlgn="base">
        <a:spcBef>
          <a:spcPct val="20000"/>
        </a:spcBef>
        <a:spcAft>
          <a:spcPct val="0"/>
        </a:spcAft>
        <a:buChar char="–"/>
        <a:defRPr sz="3000">
          <a:solidFill>
            <a:srgbClr val="FEDD80"/>
          </a:solidFill>
          <a:latin typeface="+mn-lt"/>
        </a:defRPr>
      </a:lvl6pPr>
      <a:lvl7pPr marL="5964238" indent="-558800" algn="l" defTabSz="2244725" rtl="0" fontAlgn="base">
        <a:spcBef>
          <a:spcPct val="20000"/>
        </a:spcBef>
        <a:spcAft>
          <a:spcPct val="0"/>
        </a:spcAft>
        <a:buChar char="–"/>
        <a:defRPr sz="3000">
          <a:solidFill>
            <a:srgbClr val="FEDD80"/>
          </a:solidFill>
          <a:latin typeface="+mn-lt"/>
        </a:defRPr>
      </a:lvl7pPr>
      <a:lvl8pPr marL="6421438" indent="-558800" algn="l" defTabSz="2244725" rtl="0" fontAlgn="base">
        <a:spcBef>
          <a:spcPct val="20000"/>
        </a:spcBef>
        <a:spcAft>
          <a:spcPct val="0"/>
        </a:spcAft>
        <a:buChar char="–"/>
        <a:defRPr sz="3000">
          <a:solidFill>
            <a:srgbClr val="FEDD80"/>
          </a:solidFill>
          <a:latin typeface="+mn-lt"/>
        </a:defRPr>
      </a:lvl8pPr>
      <a:lvl9pPr marL="6878638" indent="-558800" algn="l" defTabSz="2244725" rtl="0" fontAlgn="base">
        <a:spcBef>
          <a:spcPct val="20000"/>
        </a:spcBef>
        <a:spcAft>
          <a:spcPct val="0"/>
        </a:spcAft>
        <a:buChar char="–"/>
        <a:defRPr sz="3000">
          <a:solidFill>
            <a:srgbClr val="FEDD80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EA0B09-4075-4BAE-99C0-022BE3AF182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1" lang="fr-FR" sz="24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1" lang="fr-FR" sz="24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1" lang="fr-FR" sz="24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1" lang="fr-FR" sz="24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1" lang="fr-FR" sz="24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1" lang="fr-FR" sz="24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1" lang="fr-FR" sz="24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788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7885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2151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51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51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B379FA-6522-4148-A74B-A610916809A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91139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446C04-F79B-441B-9B51-54C53A0EA0C5}" type="datetimeFigureOut">
              <a:rPr lang="fr-FR"/>
              <a:pPr>
                <a:defRPr/>
              </a:pPr>
              <a:t>09/04/2014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82276C-4EDA-463F-A04D-8A0C040F630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0" r:id="rId2"/>
    <p:sldLayoutId id="2147483989" r:id="rId3"/>
    <p:sldLayoutId id="2147483988" r:id="rId4"/>
    <p:sldLayoutId id="2147483987" r:id="rId5"/>
    <p:sldLayoutId id="2147483986" r:id="rId6"/>
    <p:sldLayoutId id="2147483985" r:id="rId7"/>
    <p:sldLayoutId id="2147483984" r:id="rId8"/>
    <p:sldLayoutId id="2147483983" r:id="rId9"/>
    <p:sldLayoutId id="2147483982" r:id="rId10"/>
    <p:sldLayoutId id="21474839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80FDAE-BEAD-4F3A-A2DD-EDE7A2226BA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FR" sz="4800" b="1" smtClean="0">
                <a:solidFill>
                  <a:srgbClr val="0000FF"/>
                </a:solidFill>
              </a:rPr>
              <a:t>TOUT CE QUI SIFFLE N’EST PAS DE L’ASTHME</a:t>
            </a:r>
          </a:p>
        </p:txBody>
      </p:sp>
      <p:sp>
        <p:nvSpPr>
          <p:cNvPr id="190466" name="Sous-titre 2"/>
          <p:cNvSpPr>
            <a:spLocks noGrp="1"/>
          </p:cNvSpPr>
          <p:nvPr>
            <p:ph type="subTitle" idx="1"/>
          </p:nvPr>
        </p:nvSpPr>
        <p:spPr>
          <a:xfrm>
            <a:off x="5148263" y="5876925"/>
            <a:ext cx="3995737" cy="504825"/>
          </a:xfrm>
        </p:spPr>
        <p:txBody>
          <a:bodyPr/>
          <a:lstStyle/>
          <a:p>
            <a:pPr eaLnBrk="1" hangingPunct="1"/>
            <a:r>
              <a:rPr lang="fr-FR" sz="2800" i="1" smtClean="0">
                <a:solidFill>
                  <a:srgbClr val="0000FF"/>
                </a:solidFill>
              </a:rPr>
              <a:t>S Sagot   Mars 2014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Titre 1"/>
          <p:cNvSpPr>
            <a:spLocks noGrp="1"/>
          </p:cNvSpPr>
          <p:nvPr>
            <p:ph type="title" idx="4294967295"/>
          </p:nvPr>
        </p:nvSpPr>
        <p:spPr>
          <a:xfrm>
            <a:off x="323850" y="333375"/>
            <a:ext cx="8820150" cy="1201738"/>
          </a:xfrm>
        </p:spPr>
        <p:txBody>
          <a:bodyPr anchor="t"/>
          <a:lstStyle/>
          <a:p>
            <a:pPr eaLnBrk="1" hangingPunct="1"/>
            <a:r>
              <a:rPr lang="fr-FR" sz="4000" b="1" smtClean="0">
                <a:solidFill>
                  <a:schemeClr val="accent2"/>
                </a:solidFill>
              </a:rPr>
              <a:t>Autres examens complémentaires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 lnSpcReduction="10000"/>
          </a:bodyPr>
          <a:lstStyle/>
          <a:p>
            <a:pPr marL="411163" eaLnBrk="1" hangingPunct="1">
              <a:lnSpc>
                <a:spcPct val="90000"/>
              </a:lnSpc>
              <a:defRPr/>
            </a:pPr>
            <a:r>
              <a:rPr lang="fr-FR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ENQUÊTE ALLERGOLOGIQUE  :</a:t>
            </a:r>
          </a:p>
          <a:p>
            <a:pPr marL="411163" eaLnBrk="1" hangingPunct="1">
              <a:lnSpc>
                <a:spcPct val="90000"/>
              </a:lnSpc>
              <a:buFontTx/>
              <a:buNone/>
              <a:defRPr/>
            </a:pPr>
            <a:r>
              <a:rPr lang="fr-FR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 </a:t>
            </a:r>
            <a:r>
              <a:rPr lang="fr-FR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NON SYSTÉMATIQUE</a:t>
            </a:r>
          </a:p>
          <a:p>
            <a:pPr marL="739775" lvl="1" eaLnBrk="1" hangingPunct="1">
              <a:lnSpc>
                <a:spcPct val="90000"/>
              </a:lnSpc>
              <a:defRPr/>
            </a:pPr>
            <a:r>
              <a:rPr lang="fr-FR" sz="2600" dirty="0" smtClean="0"/>
              <a:t>Symptômes persistants</a:t>
            </a:r>
          </a:p>
          <a:p>
            <a:pPr marL="739775" lvl="1" eaLnBrk="1" hangingPunct="1">
              <a:lnSpc>
                <a:spcPct val="90000"/>
              </a:lnSpc>
              <a:defRPr/>
            </a:pPr>
            <a:r>
              <a:rPr lang="fr-FR" sz="2600" dirty="0" smtClean="0"/>
              <a:t>Signes respiratoires ou extra respiratoires d’allergie</a:t>
            </a:r>
          </a:p>
          <a:p>
            <a:pPr marL="739775" lvl="1" eaLnBrk="1" hangingPunct="1">
              <a:lnSpc>
                <a:spcPct val="90000"/>
              </a:lnSpc>
              <a:defRPr/>
            </a:pPr>
            <a:r>
              <a:rPr lang="fr-FR" sz="2600" dirty="0" smtClean="0"/>
              <a:t>ATCD familiaux marqués</a:t>
            </a:r>
          </a:p>
          <a:p>
            <a:pPr marL="739775" lvl="1" eaLnBrk="1" hangingPunct="1">
              <a:lnSpc>
                <a:spcPct val="90000"/>
              </a:lnSpc>
              <a:defRPr/>
            </a:pPr>
            <a:endParaRPr lang="fr-FR" sz="2600" dirty="0" smtClean="0"/>
          </a:p>
          <a:p>
            <a:pPr marL="411163" eaLnBrk="1" hangingPunct="1">
              <a:lnSpc>
                <a:spcPct val="90000"/>
              </a:lnSpc>
              <a:defRPr/>
            </a:pPr>
            <a:r>
              <a:rPr lang="fr-FR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Les investigations</a:t>
            </a:r>
          </a:p>
          <a:p>
            <a:pPr marL="739775" lvl="1" eaLnBrk="1" hangingPunct="1">
              <a:lnSpc>
                <a:spcPct val="90000"/>
              </a:lnSpc>
              <a:defRPr/>
            </a:pPr>
            <a:r>
              <a:rPr lang="fr-FR" sz="2600" dirty="0" err="1" smtClean="0"/>
              <a:t>Prick</a:t>
            </a:r>
            <a:r>
              <a:rPr lang="fr-FR" sz="2600" dirty="0" smtClean="0"/>
              <a:t> tests en première intention</a:t>
            </a:r>
          </a:p>
          <a:p>
            <a:pPr marL="739775" lvl="1" eaLnBrk="1" hangingPunct="1">
              <a:lnSpc>
                <a:spcPct val="90000"/>
              </a:lnSpc>
              <a:defRPr/>
            </a:pPr>
            <a:r>
              <a:rPr lang="fr-FR" sz="2600" dirty="0" smtClean="0"/>
              <a:t>Tests </a:t>
            </a:r>
            <a:r>
              <a:rPr lang="fr-FR" sz="2600" dirty="0" err="1" smtClean="0"/>
              <a:t>multiallergéniques</a:t>
            </a:r>
            <a:r>
              <a:rPr lang="fr-FR" sz="2600" dirty="0" smtClean="0"/>
              <a:t> : alternative a contrario</a:t>
            </a:r>
          </a:p>
          <a:p>
            <a:pPr marL="739775" lvl="1" eaLnBrk="1" hangingPunct="1">
              <a:lnSpc>
                <a:spcPct val="90000"/>
              </a:lnSpc>
              <a:defRPr/>
            </a:pPr>
            <a:r>
              <a:rPr lang="fr-FR" sz="2600" dirty="0" err="1" smtClean="0"/>
              <a:t>IgE</a:t>
            </a:r>
            <a:r>
              <a:rPr lang="fr-FR" sz="2600" dirty="0" smtClean="0"/>
              <a:t> totales ou </a:t>
            </a:r>
            <a:r>
              <a:rPr lang="fr-FR" sz="2600" dirty="0" err="1" smtClean="0"/>
              <a:t>IgEs</a:t>
            </a:r>
            <a:r>
              <a:rPr lang="fr-FR" sz="2600" dirty="0" smtClean="0"/>
              <a:t> : pas en 1</a:t>
            </a:r>
            <a:r>
              <a:rPr lang="fr-FR" sz="2600" baseline="30000" dirty="0" smtClean="0"/>
              <a:t>ère</a:t>
            </a:r>
            <a:r>
              <a:rPr lang="fr-FR" sz="2600" dirty="0" smtClean="0"/>
              <a:t> intention</a:t>
            </a:r>
          </a:p>
          <a:p>
            <a:pPr marL="739775" lvl="1" eaLnBrk="1" hangingPunct="1">
              <a:lnSpc>
                <a:spcPct val="90000"/>
              </a:lnSpc>
              <a:defRPr/>
            </a:pPr>
            <a:r>
              <a:rPr lang="fr-FR" sz="26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Attention à l’interprétation!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3182938"/>
            <a:ext cx="7772400" cy="1470025"/>
          </a:xfrm>
        </p:spPr>
        <p:txBody>
          <a:bodyPr/>
          <a:lstStyle/>
          <a:p>
            <a:pPr eaLnBrk="1" hangingPunct="1"/>
            <a:r>
              <a:rPr lang="fr-FR" sz="4000" b="1" smtClean="0">
                <a:solidFill>
                  <a:schemeClr val="accent2"/>
                </a:solidFill>
              </a:rPr>
              <a:t>III. QUAND TRAITER? </a:t>
            </a:r>
            <a:br>
              <a:rPr lang="fr-FR" sz="4000" b="1" smtClean="0">
                <a:solidFill>
                  <a:schemeClr val="accent2"/>
                </a:solidFill>
              </a:rPr>
            </a:br>
            <a:r>
              <a:rPr lang="fr-FR" sz="4000" b="1" smtClean="0">
                <a:solidFill>
                  <a:schemeClr val="accent2"/>
                </a:solidFill>
              </a:rPr>
              <a:t>QUELS OBJECTIFS ?</a:t>
            </a:r>
            <a:br>
              <a:rPr lang="fr-FR" sz="4000" b="1" smtClean="0">
                <a:solidFill>
                  <a:schemeClr val="accent2"/>
                </a:solidFill>
              </a:rPr>
            </a:br>
            <a:endParaRPr lang="fr-FR" sz="4000" b="1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0800"/>
            <a:ext cx="8640762" cy="714375"/>
          </a:xfrm>
        </p:spPr>
        <p:txBody>
          <a:bodyPr/>
          <a:lstStyle/>
          <a:p>
            <a:pPr eaLnBrk="1" hangingPunct="1"/>
            <a:r>
              <a:rPr lang="fr-FR" sz="2600" smtClean="0"/>
              <a:t>Classification de la sévérité avant traitement</a:t>
            </a:r>
          </a:p>
        </p:txBody>
      </p:sp>
      <p:graphicFrame>
        <p:nvGraphicFramePr>
          <p:cNvPr id="31747" name="Group 3"/>
          <p:cNvGraphicFramePr>
            <a:graphicFrameLocks noGrp="1"/>
          </p:cNvGraphicFramePr>
          <p:nvPr>
            <p:ph idx="1"/>
          </p:nvPr>
        </p:nvGraphicFramePr>
        <p:xfrm>
          <a:off x="468313" y="989013"/>
          <a:ext cx="8280400" cy="3952878"/>
        </p:xfrm>
        <a:graphic>
          <a:graphicData uri="http://schemas.openxmlformats.org/drawingml/2006/table">
            <a:tbl>
              <a:tblPr/>
              <a:tblGrid>
                <a:gridCol w="2070100"/>
                <a:gridCol w="2068512"/>
                <a:gridCol w="2070100"/>
                <a:gridCol w="2071688"/>
              </a:tblGrid>
              <a:tr h="801688">
                <a:tc>
                  <a:txBody>
                    <a:bodyPr/>
                    <a:lstStyle/>
                    <a:p>
                      <a:pPr marL="357188" marR="0" lvl="0" indent="-357188" algn="r" defTabSz="22447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Stade</a:t>
                      </a:r>
                    </a:p>
                    <a:p>
                      <a:pPr marL="357188" marR="0" lvl="0" indent="-357188" algn="ctr" defTabSz="22447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357188" marR="0" lvl="0" indent="-357188" algn="l" defTabSz="22447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Paramètres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7188" marR="0" lvl="0" indent="-357188" algn="ctr" defTabSz="22447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Asthme intermittent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7188" marR="0" lvl="0" indent="-357188" algn="ctr" defTabSz="22447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Asthme persistant</a:t>
                      </a:r>
                    </a:p>
                    <a:p>
                      <a:pPr marL="357188" marR="0" lvl="0" indent="-357188" algn="ctr" defTabSz="22447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léger à modéré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7188" marR="0" lvl="0" indent="-357188" algn="ctr" defTabSz="22447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Asthme persistant</a:t>
                      </a:r>
                    </a:p>
                    <a:p>
                      <a:pPr marL="357188" marR="0" lvl="0" indent="-357188" algn="ctr" defTabSz="22447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sévère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357188" marR="0" lvl="0" indent="-357188" algn="l" defTabSz="22447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Symptômes jour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7188" marR="0" lvl="0" indent="-357188" algn="ctr" defTabSz="22447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&lt; 1 jour / semaine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7188" marR="0" lvl="0" indent="-357188" algn="ctr" defTabSz="22447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1 à 2 jours / semaine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7188" marR="0" lvl="0" indent="-357188" algn="ctr" defTabSz="22447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&gt; 2 jours / semaine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357188" marR="0" lvl="0" indent="-357188" algn="l" defTabSz="22447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Symptômes nuit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7188" marR="0" lvl="0" indent="-357188" algn="ctr" defTabSz="22447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&lt; 1 nuit / mois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7188" marR="0" lvl="0" indent="-357188" algn="ctr" defTabSz="22447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1 à 2 nuits / mois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7188" marR="0" lvl="0" indent="-357188" algn="ctr" defTabSz="22447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&gt; 2 nuits / mois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513">
                <a:tc>
                  <a:txBody>
                    <a:bodyPr/>
                    <a:lstStyle/>
                    <a:p>
                      <a:pPr marL="357188" marR="0" lvl="0" indent="-357188" algn="l" defTabSz="22447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Retentissement sur</a:t>
                      </a:r>
                    </a:p>
                    <a:p>
                      <a:pPr marL="357188" marR="0" lvl="0" indent="-357188" algn="l" defTabSz="22447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activités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7188" marR="0" lvl="0" indent="-357188" algn="ctr" defTabSz="22447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Aucun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7188" marR="0" lvl="0" indent="-357188" algn="ctr" defTabSz="22447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Léger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7188" marR="0" lvl="0" indent="-357188" algn="ctr" defTabSz="22447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Important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5338">
                <a:tc>
                  <a:txBody>
                    <a:bodyPr/>
                    <a:lstStyle/>
                    <a:p>
                      <a:pPr marL="357188" marR="0" lvl="0" indent="-357188" algn="l" defTabSz="22447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β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2 mimétiques de</a:t>
                      </a:r>
                    </a:p>
                    <a:p>
                      <a:pPr marL="357188" marR="0" lvl="0" indent="-357188" algn="l" defTabSz="22447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courte durée d’action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7188" marR="0" lvl="0" indent="-357188" algn="ctr" defTabSz="22447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&lt; 1 jour / semaine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7188" marR="0" lvl="0" indent="-357188" algn="ctr" defTabSz="22447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1 à 2 jours / semaine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7188" marR="0" lvl="0" indent="-357188" algn="ctr" defTabSz="22447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&gt; 4 jours par mois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357188" marR="0" lvl="0" indent="-357188" algn="l" defTabSz="22447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Exacerbations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7188" marR="0" lvl="0" indent="-357188" algn="ctr" defTabSz="22447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0 à 1 dans l’année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7188" marR="0" lvl="0" indent="-357188" algn="ctr" defTabSz="22447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≥ 2 sur les 6 derniers mois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7188" marR="0" lvl="0" indent="-357188" algn="ctr" defTabSz="22447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≥ 2 en 6 mois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2792" name="Text Box 41"/>
          <p:cNvSpPr txBox="1">
            <a:spLocks noChangeArrowheads="1"/>
          </p:cNvSpPr>
          <p:nvPr/>
        </p:nvSpPr>
        <p:spPr bwMode="auto">
          <a:xfrm>
            <a:off x="71438" y="4986338"/>
            <a:ext cx="8964612" cy="1768475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400">
                <a:solidFill>
                  <a:srgbClr val="333399"/>
                </a:solidFill>
              </a:rPr>
              <a:t> </a:t>
            </a:r>
            <a:r>
              <a:rPr lang="fr-FR" sz="1600" b="1">
                <a:solidFill>
                  <a:srgbClr val="333399"/>
                </a:solidFill>
              </a:rPr>
              <a:t>A ces trois stades de sévérité, il convient d’ajouter l’asthme intermittent sévère, défini par la survenue d’exacerbations fréquentes, viro-induites sans symptôme intercritique</a:t>
            </a:r>
          </a:p>
          <a:p>
            <a:pPr>
              <a:buFont typeface="Wingdings" pitchFamily="2" charset="2"/>
              <a:buChar char="Ø"/>
            </a:pPr>
            <a:endParaRPr lang="fr-FR" sz="1600" b="1">
              <a:solidFill>
                <a:srgbClr val="333399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sz="1200" b="1">
                <a:solidFill>
                  <a:srgbClr val="333399"/>
                </a:solidFill>
              </a:rPr>
              <a:t> </a:t>
            </a:r>
            <a:r>
              <a:rPr lang="fr-FR" sz="2000" b="1">
                <a:solidFill>
                  <a:srgbClr val="FF0000"/>
                </a:solidFill>
              </a:rPr>
              <a:t>En pratique, deux points importants :</a:t>
            </a:r>
          </a:p>
          <a:p>
            <a:pPr lvl="1">
              <a:buFont typeface="Wingdings" pitchFamily="2" charset="2"/>
              <a:buChar char="Ø"/>
            </a:pPr>
            <a:r>
              <a:rPr lang="fr-FR" sz="2000" b="1">
                <a:solidFill>
                  <a:srgbClr val="FF0000"/>
                </a:solidFill>
              </a:rPr>
              <a:t> la fréquence des exacerbations</a:t>
            </a:r>
          </a:p>
          <a:p>
            <a:pPr lvl="1">
              <a:buFont typeface="Wingdings" pitchFamily="2" charset="2"/>
              <a:buChar char="Ø"/>
            </a:pPr>
            <a:r>
              <a:rPr lang="fr-FR" sz="2000" b="1">
                <a:solidFill>
                  <a:srgbClr val="FF0000"/>
                </a:solidFill>
              </a:rPr>
              <a:t>symptômes intercritiques en particulier nocturnes : OUI/NON?</a:t>
            </a:r>
          </a:p>
        </p:txBody>
      </p:sp>
      <p:sp>
        <p:nvSpPr>
          <p:cNvPr id="202793" name="Rectangle 42"/>
          <p:cNvSpPr>
            <a:spLocks noChangeArrowheads="1"/>
          </p:cNvSpPr>
          <p:nvPr/>
        </p:nvSpPr>
        <p:spPr bwMode="auto">
          <a:xfrm>
            <a:off x="6804025" y="620713"/>
            <a:ext cx="2184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i="1">
                <a:solidFill>
                  <a:srgbClr val="333399"/>
                </a:solidFill>
              </a:rPr>
              <a:t>Recommandations HAS 2009</a:t>
            </a:r>
          </a:p>
        </p:txBody>
      </p:sp>
      <p:sp>
        <p:nvSpPr>
          <p:cNvPr id="140331" name="Line 43"/>
          <p:cNvSpPr>
            <a:spLocks noChangeShapeType="1"/>
          </p:cNvSpPr>
          <p:nvPr/>
        </p:nvSpPr>
        <p:spPr bwMode="auto">
          <a:xfrm>
            <a:off x="468313" y="4221163"/>
            <a:ext cx="8207375" cy="0"/>
          </a:xfrm>
          <a:prstGeom prst="line">
            <a:avLst/>
          </a:prstGeom>
          <a:noFill/>
          <a:ln w="38100">
            <a:solidFill>
              <a:srgbClr val="C0C0C0"/>
            </a:solidFill>
            <a:prstDash val="sysDot"/>
            <a:round/>
            <a:headEnd/>
            <a:tailEnd/>
          </a:ln>
          <a:effectLst/>
          <a:extLst/>
        </p:spPr>
        <p:txBody>
          <a:bodyPr/>
          <a:lstStyle/>
          <a:p>
            <a:pPr algn="ctr" eaLnBrk="0" hangingPunct="0">
              <a:defRPr/>
            </a:pPr>
            <a:endParaRPr lang="fr-FR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vers" pitchFamily="34" charset="0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5775"/>
            <a:ext cx="8229600" cy="1143000"/>
          </a:xfrm>
        </p:spPr>
        <p:txBody>
          <a:bodyPr/>
          <a:lstStyle/>
          <a:p>
            <a:pPr eaLnBrk="1" hangingPunct="1"/>
            <a:r>
              <a:rPr lang="fr-FR" b="1" smtClean="0">
                <a:solidFill>
                  <a:schemeClr val="accent2"/>
                </a:solidFill>
              </a:rPr>
              <a:t>OBJECTIF : LE CONTRÔLE!</a:t>
            </a:r>
          </a:p>
        </p:txBody>
      </p:sp>
      <p:sp>
        <p:nvSpPr>
          <p:cNvPr id="20480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27225"/>
            <a:ext cx="8229600" cy="4525963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fr-FR" sz="3300" b="1" smtClean="0">
                <a:solidFill>
                  <a:srgbClr val="FF0000"/>
                </a:solidFill>
              </a:rPr>
              <a:t>DEFINITION DU CONTRÔLE TOTAL :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fr-FR" sz="2700" smtClean="0"/>
              <a:t>absence de symptôme diurne et nocturne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fr-FR" sz="2700" smtClean="0"/>
              <a:t>absence de recours aux </a:t>
            </a:r>
            <a:r>
              <a:rPr lang="el-GR" sz="2700" smtClean="0">
                <a:cs typeface="Times New Roman" pitchFamily="18" charset="0"/>
              </a:rPr>
              <a:t>β</a:t>
            </a:r>
            <a:r>
              <a:rPr lang="fr-FR" sz="2700" smtClean="0">
                <a:cs typeface="Times New Roman" pitchFamily="18" charset="0"/>
              </a:rPr>
              <a:t>2 CA</a:t>
            </a:r>
            <a:endParaRPr lang="el-GR" sz="2700" smtClean="0">
              <a:cs typeface="Times New Roman" pitchFamily="18" charset="0"/>
            </a:endParaRPr>
          </a:p>
          <a:p>
            <a:pPr marL="990600" lvl="1" indent="-533400" eaLnBrk="1" hangingPunct="1">
              <a:lnSpc>
                <a:spcPct val="80000"/>
              </a:lnSpc>
            </a:pPr>
            <a:r>
              <a:rPr lang="fr-FR" sz="2700" smtClean="0"/>
              <a:t>activité physique normale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fr-FR" sz="2700" smtClean="0"/>
              <a:t>pas d’absentéisme (de la crèche ou au travail pour les parents)</a:t>
            </a:r>
          </a:p>
          <a:p>
            <a:pPr marL="990600" lvl="1" indent="-533400" eaLnBrk="1" hangingPunct="1">
              <a:lnSpc>
                <a:spcPct val="80000"/>
              </a:lnSpc>
            </a:pPr>
            <a:r>
              <a:rPr lang="fr-FR" sz="2700" smtClean="0"/>
              <a:t>absence d’exacerbation et/ou de recours aux soins pour asthme en urgence</a:t>
            </a:r>
          </a:p>
          <a:p>
            <a:pPr marL="990600" lvl="1" indent="-533400" eaLnBrk="1" hangingPunct="1">
              <a:lnSpc>
                <a:spcPct val="80000"/>
              </a:lnSpc>
            </a:pPr>
            <a:endParaRPr lang="fr-FR" sz="2700" smtClean="0"/>
          </a:p>
          <a:p>
            <a:pPr marL="609600" indent="-609600" eaLnBrk="1" hangingPunct="1">
              <a:buFontTx/>
              <a:buNone/>
            </a:pPr>
            <a:r>
              <a:rPr lang="fr-FR" sz="2000" smtClean="0"/>
              <a:t>	</a:t>
            </a:r>
            <a:r>
              <a:rPr lang="fr-FR" sz="2000" b="1" i="1" smtClean="0"/>
              <a:t>En tenant compte de la variabilité saisonnière de l’asthme de l’enfant et du nourrisson, on peut accepter dans les critères de bon contrôle la survenue d’une exacerbation dans l’année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246313"/>
            <a:ext cx="7772400" cy="1470025"/>
          </a:xfrm>
        </p:spPr>
        <p:txBody>
          <a:bodyPr/>
          <a:lstStyle/>
          <a:p>
            <a:pPr eaLnBrk="1" hangingPunct="1"/>
            <a:r>
              <a:rPr lang="fr-FR" b="1" smtClean="0">
                <a:solidFill>
                  <a:schemeClr val="accent2"/>
                </a:solidFill>
              </a:rPr>
              <a:t>IV. COMMENT TRAITER?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4450"/>
            <a:ext cx="8229600" cy="762000"/>
          </a:xfrm>
        </p:spPr>
        <p:txBody>
          <a:bodyPr/>
          <a:lstStyle/>
          <a:p>
            <a:pPr eaLnBrk="1" hangingPunct="1"/>
            <a:r>
              <a:rPr lang="fr-FR" sz="3800" smtClean="0"/>
              <a:t>Traitement  </a:t>
            </a:r>
          </a:p>
        </p:txBody>
      </p:sp>
      <p:sp>
        <p:nvSpPr>
          <p:cNvPr id="206850" name="Text Box 3"/>
          <p:cNvSpPr txBox="1">
            <a:spLocks noChangeArrowheads="1"/>
          </p:cNvSpPr>
          <p:nvPr/>
        </p:nvSpPr>
        <p:spPr bwMode="auto">
          <a:xfrm>
            <a:off x="5075238" y="6521450"/>
            <a:ext cx="40687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i="1">
                <a:solidFill>
                  <a:srgbClr val="FFFFFF"/>
                </a:solidFill>
              </a:rPr>
              <a:t>Recommandations HAS à paraître en 2009</a:t>
            </a:r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893175" cy="57975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FR" sz="2400" b="1" smtClean="0">
                <a:solidFill>
                  <a:srgbClr val="FF0000"/>
                </a:solidFill>
              </a:rPr>
              <a:t> </a:t>
            </a:r>
            <a:r>
              <a:rPr lang="fr-FR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Contrôle de l’environnement</a:t>
            </a:r>
          </a:p>
          <a:p>
            <a:pPr marL="1136650" lvl="1" indent="-957263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FR" b="1" smtClean="0">
                <a:solidFill>
                  <a:srgbClr val="0033CC"/>
                </a:solidFill>
              </a:rPr>
              <a:t>-  Éviction : tabagisme  /autres irritants  </a:t>
            </a:r>
          </a:p>
          <a:p>
            <a:pPr marL="1136650" lvl="1" indent="-957263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FR" b="1" smtClean="0">
                <a:solidFill>
                  <a:srgbClr val="0033CC"/>
                </a:solidFill>
              </a:rPr>
              <a:t>- Chez l’enfant sensibilisé :</a:t>
            </a:r>
          </a:p>
          <a:p>
            <a:pPr marL="1697038" lvl="2" indent="-381000" eaLnBrk="1" hangingPunct="1">
              <a:lnSpc>
                <a:spcPct val="90000"/>
              </a:lnSpc>
              <a:buFontTx/>
              <a:buNone/>
              <a:defRPr/>
            </a:pPr>
            <a:r>
              <a:rPr lang="fr-FR" sz="1800" b="1" smtClean="0">
                <a:solidFill>
                  <a:schemeClr val="bg2"/>
                </a:solidFill>
              </a:rPr>
              <a:t>réduire l’exposition aux allergènes identifiés</a:t>
            </a:r>
          </a:p>
          <a:p>
            <a:pPr marL="1697038" lvl="2" indent="-381000" eaLnBrk="1" hangingPunct="1">
              <a:lnSpc>
                <a:spcPct val="90000"/>
              </a:lnSpc>
              <a:buFontTx/>
              <a:buNone/>
              <a:defRPr/>
            </a:pPr>
            <a:r>
              <a:rPr lang="fr-FR" sz="1800" b="1" smtClean="0">
                <a:solidFill>
                  <a:schemeClr val="bg2"/>
                </a:solidFill>
              </a:rPr>
              <a:t>éviter l’exposition aux moisissures visibles  </a:t>
            </a:r>
          </a:p>
          <a:p>
            <a:pPr marL="1136650" lvl="1" indent="-957263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FR" b="1" smtClean="0">
                <a:solidFill>
                  <a:srgbClr val="0033CC"/>
                </a:solidFill>
              </a:rPr>
              <a:t>- Mesures d’hygiène (période virale saisonnière)</a:t>
            </a:r>
          </a:p>
          <a:p>
            <a:pPr marL="1136650" lvl="1" indent="-957263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FR" b="1" smtClean="0"/>
              <a:t> </a:t>
            </a:r>
            <a:endParaRPr lang="fr-FR" sz="1800" b="1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FR" sz="2400" b="1" smtClean="0">
                <a:solidFill>
                  <a:srgbClr val="FF0000"/>
                </a:solidFill>
              </a:rPr>
              <a:t> </a:t>
            </a:r>
            <a:r>
              <a:rPr lang="fr-FR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PEC des facteurs aggravants ou associés</a:t>
            </a:r>
          </a:p>
          <a:p>
            <a:pPr marL="1136650" lvl="1" indent="-957263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FR" b="1" smtClean="0">
                <a:solidFill>
                  <a:srgbClr val="0033CC"/>
                </a:solidFill>
              </a:rPr>
              <a:t>- ORL (rhinite allergique?) </a:t>
            </a:r>
          </a:p>
          <a:p>
            <a:pPr marL="1136650" lvl="1" indent="-957263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FR" b="1" smtClean="0">
                <a:solidFill>
                  <a:srgbClr val="0033CC"/>
                </a:solidFill>
              </a:rPr>
              <a:t>- DA - Allergie alimentaire </a:t>
            </a:r>
          </a:p>
          <a:p>
            <a:pPr marL="1136650" lvl="1" indent="-957263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FR" b="1" smtClean="0">
                <a:solidFill>
                  <a:srgbClr val="0033CC"/>
                </a:solidFill>
              </a:rPr>
              <a:t>- RGO</a:t>
            </a:r>
          </a:p>
          <a:p>
            <a:pPr marL="1136650" lvl="1" indent="-957263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FR" b="1" smtClean="0">
                <a:solidFill>
                  <a:srgbClr val="0033CC"/>
                </a:solidFill>
              </a:rPr>
              <a:t>- Vaccination anti-grippale (à partir de six mois).</a:t>
            </a:r>
          </a:p>
          <a:p>
            <a:pPr marL="1136650" lvl="1" indent="-957263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fr-FR" b="1" smtClean="0">
              <a:solidFill>
                <a:srgbClr val="0033CC"/>
              </a:solidFill>
            </a:endParaRPr>
          </a:p>
          <a:p>
            <a:pPr marL="1136650" lvl="1" indent="-957263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FR" sz="2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Plan d’action </a:t>
            </a:r>
            <a:r>
              <a:rPr lang="fr-FR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</a:p>
          <a:p>
            <a:pPr marL="1136650" lvl="1" indent="-957263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FR" b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- préciser le recours au </a:t>
            </a:r>
            <a:r>
              <a:rPr lang="el-GR" b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β</a:t>
            </a:r>
            <a:r>
              <a:rPr lang="fr-FR" b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2 CA + consignes de CS en urgence</a:t>
            </a:r>
            <a:endParaRPr lang="fr-FR" sz="2500" b="1" smtClean="0">
              <a:solidFill>
                <a:srgbClr val="0033CC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fr-FR" sz="2400" b="1" smtClean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-36513" y="3357563"/>
            <a:ext cx="1335088" cy="260350"/>
          </a:xfrm>
          <a:prstGeom prst="rect">
            <a:avLst/>
          </a:prstGeom>
          <a:noFill/>
          <a:ln>
            <a:noFill/>
          </a:ln>
          <a:extLst/>
        </p:spPr>
        <p:txBody>
          <a:bodyPr lIns="78638" tIns="39319" rIns="78638" bIns="39319"/>
          <a:lstStyle/>
          <a:p>
            <a:pPr>
              <a:defRPr/>
            </a:pPr>
            <a:r>
              <a:rPr lang="fr-FR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0"/>
                <a:cs typeface="Arial" pitchFamily="34" charset="0"/>
              </a:rPr>
              <a:t>Stade de sévérité 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-36513" y="5516563"/>
            <a:ext cx="1500188" cy="260350"/>
          </a:xfrm>
          <a:prstGeom prst="rect">
            <a:avLst/>
          </a:prstGeom>
          <a:noFill/>
          <a:ln>
            <a:noFill/>
          </a:ln>
          <a:extLst/>
        </p:spPr>
        <p:txBody>
          <a:bodyPr lIns="78638" tIns="39319" rIns="78638" bIns="39319"/>
          <a:lstStyle/>
          <a:p>
            <a:pPr>
              <a:defRPr/>
            </a:pPr>
            <a:r>
              <a:rPr lang="fr-FR"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0"/>
              </a:rPr>
              <a:t>Traitement de fond</a:t>
            </a:r>
            <a:endParaRPr lang="fr-FR" sz="20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ＭＳ Ｐゴシック" charset="0"/>
            </a:endParaRP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2214563" y="6113463"/>
            <a:ext cx="844550" cy="411162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lIns="78638" tIns="39319" rIns="78638" bIns="39319"/>
          <a:lstStyle/>
          <a:p>
            <a:pPr>
              <a:defRPr/>
            </a:pPr>
            <a:r>
              <a:rPr lang="fr-FR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0"/>
                <a:cs typeface="Arial" pitchFamily="34" charset="0"/>
              </a:rPr>
              <a:t>NON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3708400" y="5540375"/>
            <a:ext cx="1412875" cy="912813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lIns="78638" tIns="39319" rIns="78638" bIns="39319"/>
          <a:lstStyle/>
          <a:p>
            <a:pPr>
              <a:defRPr/>
            </a:pPr>
            <a:r>
              <a:rPr lang="fr-FR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0"/>
                <a:cs typeface="Arial" pitchFamily="34" charset="0"/>
              </a:rPr>
              <a:t>CSI   </a:t>
            </a:r>
          </a:p>
          <a:p>
            <a:pPr>
              <a:defRPr/>
            </a:pPr>
            <a:r>
              <a:rPr lang="fr-FR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0"/>
                <a:cs typeface="Arial" pitchFamily="34" charset="0"/>
              </a:rPr>
              <a:t>dose faible à moyenne</a:t>
            </a: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5364163" y="5284788"/>
            <a:ext cx="1512887" cy="952500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lIns="78638" tIns="39319" rIns="78638" bIns="39319"/>
          <a:lstStyle>
            <a:lvl1pPr>
              <a:defRPr sz="2400" b="1">
                <a:solidFill>
                  <a:schemeClr val="tx1"/>
                </a:solidFill>
                <a:latin typeface="Univers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Univers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Univers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Univers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Univer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Univer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Univer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Univer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Univers" pitchFamily="34" charset="0"/>
              </a:defRPr>
            </a:lvl9pPr>
          </a:lstStyle>
          <a:p>
            <a:pPr>
              <a:defRPr/>
            </a:pPr>
            <a:r>
              <a:rPr lang="fr-FR" sz="1800" b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CSI  </a:t>
            </a:r>
          </a:p>
          <a:p>
            <a:pPr>
              <a:defRPr/>
            </a:pPr>
            <a:r>
              <a:rPr lang="fr-FR" sz="1800" b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dose forte</a:t>
            </a:r>
          </a:p>
          <a:p>
            <a:pPr>
              <a:defRPr/>
            </a:pPr>
            <a:r>
              <a:rPr lang="fr-FR" sz="1800" b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± BDCA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7045325" y="4557713"/>
            <a:ext cx="2063750" cy="1679575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lIns="78638" tIns="39319" rIns="78638" bIns="39319"/>
          <a:lstStyle>
            <a:lvl1pPr>
              <a:defRPr sz="2400" b="1">
                <a:solidFill>
                  <a:schemeClr val="tx1"/>
                </a:solidFill>
                <a:latin typeface="Univers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Univers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Univers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Univers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Univer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Univer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Univer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Univer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Univers" pitchFamily="34" charset="0"/>
              </a:defRPr>
            </a:lvl9pPr>
          </a:lstStyle>
          <a:p>
            <a:pPr>
              <a:defRPr/>
            </a:pPr>
            <a:r>
              <a:rPr lang="fr-FR" sz="1800" b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CSI nébulisés</a:t>
            </a:r>
          </a:p>
          <a:p>
            <a:pPr>
              <a:defRPr/>
            </a:pPr>
            <a:r>
              <a:rPr lang="fr-FR" sz="1800" b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Budésonide              1 à 2 mg/j</a:t>
            </a:r>
          </a:p>
          <a:p>
            <a:pPr>
              <a:defRPr/>
            </a:pPr>
            <a:r>
              <a:rPr lang="fr-FR" sz="1800" b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Béclométhasone 0.8 à 1.6 mg/j</a:t>
            </a:r>
          </a:p>
          <a:p>
            <a:pPr>
              <a:defRPr/>
            </a:pPr>
            <a:r>
              <a:rPr lang="fr-FR" sz="1800" b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± BDCA</a:t>
            </a:r>
          </a:p>
        </p:txBody>
      </p:sp>
      <p:sp>
        <p:nvSpPr>
          <p:cNvPr id="207879" name="Freeform 8"/>
          <p:cNvSpPr>
            <a:spLocks/>
          </p:cNvSpPr>
          <p:nvPr/>
        </p:nvSpPr>
        <p:spPr bwMode="auto">
          <a:xfrm>
            <a:off x="4354513" y="1412875"/>
            <a:ext cx="3313112" cy="1747838"/>
          </a:xfrm>
          <a:custGeom>
            <a:avLst/>
            <a:gdLst>
              <a:gd name="T0" fmla="*/ 0 w 3060"/>
              <a:gd name="T1" fmla="*/ 0 h 1260"/>
              <a:gd name="T2" fmla="*/ 2147483647 w 3060"/>
              <a:gd name="T3" fmla="*/ 0 h 1260"/>
              <a:gd name="T4" fmla="*/ 2147483647 w 3060"/>
              <a:gd name="T5" fmla="*/ 2147483647 h 1260"/>
              <a:gd name="T6" fmla="*/ 0 w 3060"/>
              <a:gd name="T7" fmla="*/ 0 h 1260"/>
              <a:gd name="T8" fmla="*/ 0 60000 65536"/>
              <a:gd name="T9" fmla="*/ 0 60000 65536"/>
              <a:gd name="T10" fmla="*/ 0 60000 65536"/>
              <a:gd name="T11" fmla="*/ 0 60000 65536"/>
              <a:gd name="T12" fmla="*/ 0 w 3060"/>
              <a:gd name="T13" fmla="*/ 0 h 1260"/>
              <a:gd name="T14" fmla="*/ 3060 w 3060"/>
              <a:gd name="T15" fmla="*/ 1260 h 12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60" h="1260">
                <a:moveTo>
                  <a:pt x="0" y="0"/>
                </a:moveTo>
                <a:lnTo>
                  <a:pt x="3060" y="0"/>
                </a:lnTo>
                <a:lnTo>
                  <a:pt x="1620" y="126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lin ang="5400000" scaled="1"/>
          </a:gradFill>
          <a:ln w="9525">
            <a:solidFill>
              <a:srgbClr val="CC99FF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5362575" y="1412875"/>
            <a:ext cx="2449513" cy="582613"/>
          </a:xfrm>
          <a:prstGeom prst="rect">
            <a:avLst/>
          </a:prstGeom>
          <a:noFill/>
          <a:ln>
            <a:noFill/>
          </a:ln>
          <a:extLst/>
        </p:spPr>
        <p:txBody>
          <a:bodyPr lIns="78638" tIns="39319" rIns="78638" bIns="39319"/>
          <a:lstStyle/>
          <a:p>
            <a:pPr>
              <a:defRPr/>
            </a:pPr>
            <a:r>
              <a:rPr lang="fr-FR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0"/>
                <a:cs typeface="Arial" pitchFamily="34" charset="0"/>
              </a:rPr>
              <a:t>Cs spécialisée  :</a:t>
            </a:r>
          </a:p>
          <a:p>
            <a:pPr>
              <a:defRPr/>
            </a:pPr>
            <a:r>
              <a:rPr lang="fr-FR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ea typeface="ＭＳ Ｐゴシック" charset="0"/>
                <a:cs typeface="Arial" pitchFamily="34" charset="0"/>
              </a:rPr>
              <a:t>D</a:t>
            </a:r>
            <a:r>
              <a:rPr lang="fr-FR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0"/>
                <a:cs typeface="Arial" pitchFamily="34" charset="0"/>
              </a:rPr>
              <a:t> différentiels</a:t>
            </a:r>
          </a:p>
          <a:p>
            <a:pPr>
              <a:defRPr/>
            </a:pPr>
            <a:r>
              <a:rPr lang="fr-FR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0"/>
                <a:cs typeface="Arial" pitchFamily="34" charset="0"/>
              </a:rPr>
              <a:t>Facteurs associés</a:t>
            </a:r>
          </a:p>
          <a:p>
            <a:pPr>
              <a:defRPr/>
            </a:pPr>
            <a:r>
              <a:rPr lang="fr-FR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0"/>
                <a:cs typeface="Arial" pitchFamily="34" charset="0"/>
              </a:rPr>
              <a:t>Observance</a:t>
            </a:r>
          </a:p>
        </p:txBody>
      </p:sp>
      <p:grpSp>
        <p:nvGrpSpPr>
          <p:cNvPr id="207881" name="Group 10"/>
          <p:cNvGrpSpPr>
            <a:grpSpLocks/>
          </p:cNvGrpSpPr>
          <p:nvPr/>
        </p:nvGrpSpPr>
        <p:grpSpPr bwMode="auto">
          <a:xfrm>
            <a:off x="2171700" y="4438650"/>
            <a:ext cx="4838700" cy="1092200"/>
            <a:chOff x="1368" y="2858"/>
            <a:chExt cx="3048" cy="688"/>
          </a:xfrm>
        </p:grpSpPr>
        <p:grpSp>
          <p:nvGrpSpPr>
            <p:cNvPr id="207910" name="Group 11"/>
            <p:cNvGrpSpPr>
              <a:grpSpLocks/>
            </p:cNvGrpSpPr>
            <p:nvPr/>
          </p:nvGrpSpPr>
          <p:grpSpPr bwMode="auto">
            <a:xfrm>
              <a:off x="1368" y="3330"/>
              <a:ext cx="989" cy="216"/>
              <a:chOff x="1335" y="1117"/>
              <a:chExt cx="101" cy="52"/>
            </a:xfrm>
          </p:grpSpPr>
          <p:sp>
            <p:nvSpPr>
              <p:cNvPr id="207917" name="Freeform 12"/>
              <p:cNvSpPr>
                <a:spLocks/>
              </p:cNvSpPr>
              <p:nvPr/>
            </p:nvSpPr>
            <p:spPr bwMode="auto">
              <a:xfrm>
                <a:off x="1335" y="1117"/>
                <a:ext cx="101" cy="52"/>
              </a:xfrm>
              <a:custGeom>
                <a:avLst/>
                <a:gdLst>
                  <a:gd name="T0" fmla="*/ 29 w 101"/>
                  <a:gd name="T1" fmla="*/ 52 h 52"/>
                  <a:gd name="T2" fmla="*/ 58 w 101"/>
                  <a:gd name="T3" fmla="*/ 35 h 52"/>
                  <a:gd name="T4" fmla="*/ 43 w 101"/>
                  <a:gd name="T5" fmla="*/ 35 h 52"/>
                  <a:gd name="T6" fmla="*/ 43 w 101"/>
                  <a:gd name="T7" fmla="*/ 17 h 52"/>
                  <a:gd name="T8" fmla="*/ 101 w 101"/>
                  <a:gd name="T9" fmla="*/ 17 h 52"/>
                  <a:gd name="T10" fmla="*/ 101 w 101"/>
                  <a:gd name="T11" fmla="*/ 0 h 52"/>
                  <a:gd name="T12" fmla="*/ 15 w 101"/>
                  <a:gd name="T13" fmla="*/ 0 h 52"/>
                  <a:gd name="T14" fmla="*/ 15 w 101"/>
                  <a:gd name="T15" fmla="*/ 35 h 52"/>
                  <a:gd name="T16" fmla="*/ 0 w 101"/>
                  <a:gd name="T17" fmla="*/ 35 h 52"/>
                  <a:gd name="T18" fmla="*/ 29 w 101"/>
                  <a:gd name="T19" fmla="*/ 52 h 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1"/>
                  <a:gd name="T31" fmla="*/ 0 h 52"/>
                  <a:gd name="T32" fmla="*/ 101 w 101"/>
                  <a:gd name="T33" fmla="*/ 52 h 5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1" h="52">
                    <a:moveTo>
                      <a:pt x="29" y="52"/>
                    </a:moveTo>
                    <a:lnTo>
                      <a:pt x="58" y="35"/>
                    </a:lnTo>
                    <a:lnTo>
                      <a:pt x="43" y="35"/>
                    </a:lnTo>
                    <a:lnTo>
                      <a:pt x="43" y="17"/>
                    </a:lnTo>
                    <a:lnTo>
                      <a:pt x="101" y="17"/>
                    </a:lnTo>
                    <a:lnTo>
                      <a:pt x="101" y="0"/>
                    </a:lnTo>
                    <a:lnTo>
                      <a:pt x="15" y="0"/>
                    </a:lnTo>
                    <a:lnTo>
                      <a:pt x="15" y="35"/>
                    </a:lnTo>
                    <a:lnTo>
                      <a:pt x="0" y="35"/>
                    </a:lnTo>
                    <a:lnTo>
                      <a:pt x="29" y="52"/>
                    </a:lnTo>
                    <a:close/>
                  </a:path>
                </a:pathLst>
              </a:custGeom>
              <a:solidFill>
                <a:srgbClr val="0099CC"/>
              </a:solidFill>
              <a:ln w="9525">
                <a:solidFill>
                  <a:srgbClr val="0099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7918" name="Freeform 13"/>
              <p:cNvSpPr>
                <a:spLocks/>
              </p:cNvSpPr>
              <p:nvPr/>
            </p:nvSpPr>
            <p:spPr bwMode="auto">
              <a:xfrm>
                <a:off x="1335" y="1117"/>
                <a:ext cx="101" cy="52"/>
              </a:xfrm>
              <a:custGeom>
                <a:avLst/>
                <a:gdLst>
                  <a:gd name="T0" fmla="*/ 29 w 101"/>
                  <a:gd name="T1" fmla="*/ 52 h 52"/>
                  <a:gd name="T2" fmla="*/ 58 w 101"/>
                  <a:gd name="T3" fmla="*/ 35 h 52"/>
                  <a:gd name="T4" fmla="*/ 43 w 101"/>
                  <a:gd name="T5" fmla="*/ 35 h 52"/>
                  <a:gd name="T6" fmla="*/ 43 w 101"/>
                  <a:gd name="T7" fmla="*/ 17 h 52"/>
                  <a:gd name="T8" fmla="*/ 101 w 101"/>
                  <a:gd name="T9" fmla="*/ 17 h 52"/>
                  <a:gd name="T10" fmla="*/ 101 w 101"/>
                  <a:gd name="T11" fmla="*/ 0 h 52"/>
                  <a:gd name="T12" fmla="*/ 15 w 101"/>
                  <a:gd name="T13" fmla="*/ 0 h 52"/>
                  <a:gd name="T14" fmla="*/ 15 w 101"/>
                  <a:gd name="T15" fmla="*/ 35 h 52"/>
                  <a:gd name="T16" fmla="*/ 0 w 101"/>
                  <a:gd name="T17" fmla="*/ 35 h 52"/>
                  <a:gd name="T18" fmla="*/ 29 w 101"/>
                  <a:gd name="T19" fmla="*/ 52 h 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1"/>
                  <a:gd name="T31" fmla="*/ 0 h 52"/>
                  <a:gd name="T32" fmla="*/ 101 w 101"/>
                  <a:gd name="T33" fmla="*/ 52 h 5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1" h="52">
                    <a:moveTo>
                      <a:pt x="29" y="52"/>
                    </a:moveTo>
                    <a:lnTo>
                      <a:pt x="58" y="35"/>
                    </a:lnTo>
                    <a:lnTo>
                      <a:pt x="43" y="35"/>
                    </a:lnTo>
                    <a:lnTo>
                      <a:pt x="43" y="17"/>
                    </a:lnTo>
                    <a:lnTo>
                      <a:pt x="101" y="17"/>
                    </a:lnTo>
                    <a:lnTo>
                      <a:pt x="101" y="0"/>
                    </a:lnTo>
                    <a:lnTo>
                      <a:pt x="15" y="0"/>
                    </a:lnTo>
                    <a:lnTo>
                      <a:pt x="15" y="35"/>
                    </a:lnTo>
                    <a:lnTo>
                      <a:pt x="0" y="35"/>
                    </a:lnTo>
                    <a:lnTo>
                      <a:pt x="29" y="52"/>
                    </a:lnTo>
                    <a:close/>
                  </a:path>
                </a:pathLst>
              </a:custGeom>
              <a:solidFill>
                <a:srgbClr val="0099CC"/>
              </a:solidFill>
              <a:ln w="6350" cap="rnd">
                <a:solidFill>
                  <a:srgbClr val="0099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07911" name="Group 14"/>
            <p:cNvGrpSpPr>
              <a:grpSpLocks/>
            </p:cNvGrpSpPr>
            <p:nvPr/>
          </p:nvGrpSpPr>
          <p:grpSpPr bwMode="auto">
            <a:xfrm>
              <a:off x="2357" y="3073"/>
              <a:ext cx="1031" cy="215"/>
              <a:chOff x="1335" y="1117"/>
              <a:chExt cx="101" cy="52"/>
            </a:xfrm>
          </p:grpSpPr>
          <p:sp>
            <p:nvSpPr>
              <p:cNvPr id="207915" name="Freeform 15"/>
              <p:cNvSpPr>
                <a:spLocks/>
              </p:cNvSpPr>
              <p:nvPr/>
            </p:nvSpPr>
            <p:spPr bwMode="auto">
              <a:xfrm>
                <a:off x="1335" y="1117"/>
                <a:ext cx="101" cy="52"/>
              </a:xfrm>
              <a:custGeom>
                <a:avLst/>
                <a:gdLst>
                  <a:gd name="T0" fmla="*/ 29 w 101"/>
                  <a:gd name="T1" fmla="*/ 52 h 52"/>
                  <a:gd name="T2" fmla="*/ 58 w 101"/>
                  <a:gd name="T3" fmla="*/ 35 h 52"/>
                  <a:gd name="T4" fmla="*/ 43 w 101"/>
                  <a:gd name="T5" fmla="*/ 35 h 52"/>
                  <a:gd name="T6" fmla="*/ 43 w 101"/>
                  <a:gd name="T7" fmla="*/ 17 h 52"/>
                  <a:gd name="T8" fmla="*/ 101 w 101"/>
                  <a:gd name="T9" fmla="*/ 17 h 52"/>
                  <a:gd name="T10" fmla="*/ 101 w 101"/>
                  <a:gd name="T11" fmla="*/ 0 h 52"/>
                  <a:gd name="T12" fmla="*/ 15 w 101"/>
                  <a:gd name="T13" fmla="*/ 0 h 52"/>
                  <a:gd name="T14" fmla="*/ 15 w 101"/>
                  <a:gd name="T15" fmla="*/ 35 h 52"/>
                  <a:gd name="T16" fmla="*/ 0 w 101"/>
                  <a:gd name="T17" fmla="*/ 35 h 52"/>
                  <a:gd name="T18" fmla="*/ 29 w 101"/>
                  <a:gd name="T19" fmla="*/ 52 h 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1"/>
                  <a:gd name="T31" fmla="*/ 0 h 52"/>
                  <a:gd name="T32" fmla="*/ 101 w 101"/>
                  <a:gd name="T33" fmla="*/ 52 h 5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1" h="52">
                    <a:moveTo>
                      <a:pt x="29" y="52"/>
                    </a:moveTo>
                    <a:lnTo>
                      <a:pt x="58" y="35"/>
                    </a:lnTo>
                    <a:lnTo>
                      <a:pt x="43" y="35"/>
                    </a:lnTo>
                    <a:lnTo>
                      <a:pt x="43" y="17"/>
                    </a:lnTo>
                    <a:lnTo>
                      <a:pt x="101" y="17"/>
                    </a:lnTo>
                    <a:lnTo>
                      <a:pt x="101" y="0"/>
                    </a:lnTo>
                    <a:lnTo>
                      <a:pt x="15" y="0"/>
                    </a:lnTo>
                    <a:lnTo>
                      <a:pt x="15" y="35"/>
                    </a:lnTo>
                    <a:lnTo>
                      <a:pt x="0" y="35"/>
                    </a:lnTo>
                    <a:lnTo>
                      <a:pt x="29" y="52"/>
                    </a:lnTo>
                    <a:close/>
                  </a:path>
                </a:pathLst>
              </a:custGeom>
              <a:solidFill>
                <a:srgbClr val="0099CC"/>
              </a:solidFill>
              <a:ln w="9525">
                <a:solidFill>
                  <a:srgbClr val="0099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7916" name="Freeform 16"/>
              <p:cNvSpPr>
                <a:spLocks/>
              </p:cNvSpPr>
              <p:nvPr/>
            </p:nvSpPr>
            <p:spPr bwMode="auto">
              <a:xfrm>
                <a:off x="1335" y="1117"/>
                <a:ext cx="101" cy="52"/>
              </a:xfrm>
              <a:custGeom>
                <a:avLst/>
                <a:gdLst>
                  <a:gd name="T0" fmla="*/ 29 w 101"/>
                  <a:gd name="T1" fmla="*/ 52 h 52"/>
                  <a:gd name="T2" fmla="*/ 58 w 101"/>
                  <a:gd name="T3" fmla="*/ 35 h 52"/>
                  <a:gd name="T4" fmla="*/ 43 w 101"/>
                  <a:gd name="T5" fmla="*/ 35 h 52"/>
                  <a:gd name="T6" fmla="*/ 43 w 101"/>
                  <a:gd name="T7" fmla="*/ 17 h 52"/>
                  <a:gd name="T8" fmla="*/ 101 w 101"/>
                  <a:gd name="T9" fmla="*/ 17 h 52"/>
                  <a:gd name="T10" fmla="*/ 101 w 101"/>
                  <a:gd name="T11" fmla="*/ 0 h 52"/>
                  <a:gd name="T12" fmla="*/ 15 w 101"/>
                  <a:gd name="T13" fmla="*/ 0 h 52"/>
                  <a:gd name="T14" fmla="*/ 15 w 101"/>
                  <a:gd name="T15" fmla="*/ 35 h 52"/>
                  <a:gd name="T16" fmla="*/ 0 w 101"/>
                  <a:gd name="T17" fmla="*/ 35 h 52"/>
                  <a:gd name="T18" fmla="*/ 29 w 101"/>
                  <a:gd name="T19" fmla="*/ 52 h 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1"/>
                  <a:gd name="T31" fmla="*/ 0 h 52"/>
                  <a:gd name="T32" fmla="*/ 101 w 101"/>
                  <a:gd name="T33" fmla="*/ 52 h 5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1" h="52">
                    <a:moveTo>
                      <a:pt x="29" y="52"/>
                    </a:moveTo>
                    <a:lnTo>
                      <a:pt x="58" y="35"/>
                    </a:lnTo>
                    <a:lnTo>
                      <a:pt x="43" y="35"/>
                    </a:lnTo>
                    <a:lnTo>
                      <a:pt x="43" y="17"/>
                    </a:lnTo>
                    <a:lnTo>
                      <a:pt x="101" y="17"/>
                    </a:lnTo>
                    <a:lnTo>
                      <a:pt x="101" y="0"/>
                    </a:lnTo>
                    <a:lnTo>
                      <a:pt x="15" y="0"/>
                    </a:lnTo>
                    <a:lnTo>
                      <a:pt x="15" y="35"/>
                    </a:lnTo>
                    <a:lnTo>
                      <a:pt x="0" y="35"/>
                    </a:lnTo>
                    <a:lnTo>
                      <a:pt x="29" y="52"/>
                    </a:lnTo>
                    <a:close/>
                  </a:path>
                </a:pathLst>
              </a:custGeom>
              <a:solidFill>
                <a:srgbClr val="0099CC"/>
              </a:solidFill>
              <a:ln w="6350" cap="rnd">
                <a:solidFill>
                  <a:srgbClr val="0099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07912" name="Group 17"/>
            <p:cNvGrpSpPr>
              <a:grpSpLocks/>
            </p:cNvGrpSpPr>
            <p:nvPr/>
          </p:nvGrpSpPr>
          <p:grpSpPr bwMode="auto">
            <a:xfrm>
              <a:off x="3386" y="2858"/>
              <a:ext cx="1030" cy="215"/>
              <a:chOff x="1335" y="1117"/>
              <a:chExt cx="101" cy="52"/>
            </a:xfrm>
          </p:grpSpPr>
          <p:sp>
            <p:nvSpPr>
              <p:cNvPr id="207913" name="Freeform 18"/>
              <p:cNvSpPr>
                <a:spLocks/>
              </p:cNvSpPr>
              <p:nvPr/>
            </p:nvSpPr>
            <p:spPr bwMode="auto">
              <a:xfrm>
                <a:off x="1335" y="1117"/>
                <a:ext cx="101" cy="52"/>
              </a:xfrm>
              <a:custGeom>
                <a:avLst/>
                <a:gdLst>
                  <a:gd name="T0" fmla="*/ 29 w 101"/>
                  <a:gd name="T1" fmla="*/ 52 h 52"/>
                  <a:gd name="T2" fmla="*/ 58 w 101"/>
                  <a:gd name="T3" fmla="*/ 35 h 52"/>
                  <a:gd name="T4" fmla="*/ 43 w 101"/>
                  <a:gd name="T5" fmla="*/ 35 h 52"/>
                  <a:gd name="T6" fmla="*/ 43 w 101"/>
                  <a:gd name="T7" fmla="*/ 17 h 52"/>
                  <a:gd name="T8" fmla="*/ 101 w 101"/>
                  <a:gd name="T9" fmla="*/ 17 h 52"/>
                  <a:gd name="T10" fmla="*/ 101 w 101"/>
                  <a:gd name="T11" fmla="*/ 0 h 52"/>
                  <a:gd name="T12" fmla="*/ 15 w 101"/>
                  <a:gd name="T13" fmla="*/ 0 h 52"/>
                  <a:gd name="T14" fmla="*/ 15 w 101"/>
                  <a:gd name="T15" fmla="*/ 35 h 52"/>
                  <a:gd name="T16" fmla="*/ 0 w 101"/>
                  <a:gd name="T17" fmla="*/ 35 h 52"/>
                  <a:gd name="T18" fmla="*/ 29 w 101"/>
                  <a:gd name="T19" fmla="*/ 52 h 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1"/>
                  <a:gd name="T31" fmla="*/ 0 h 52"/>
                  <a:gd name="T32" fmla="*/ 101 w 101"/>
                  <a:gd name="T33" fmla="*/ 52 h 5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1" h="52">
                    <a:moveTo>
                      <a:pt x="29" y="52"/>
                    </a:moveTo>
                    <a:lnTo>
                      <a:pt x="58" y="35"/>
                    </a:lnTo>
                    <a:lnTo>
                      <a:pt x="43" y="35"/>
                    </a:lnTo>
                    <a:lnTo>
                      <a:pt x="43" y="17"/>
                    </a:lnTo>
                    <a:lnTo>
                      <a:pt x="101" y="17"/>
                    </a:lnTo>
                    <a:lnTo>
                      <a:pt x="101" y="0"/>
                    </a:lnTo>
                    <a:lnTo>
                      <a:pt x="15" y="0"/>
                    </a:lnTo>
                    <a:lnTo>
                      <a:pt x="15" y="35"/>
                    </a:lnTo>
                    <a:lnTo>
                      <a:pt x="0" y="35"/>
                    </a:lnTo>
                    <a:lnTo>
                      <a:pt x="29" y="52"/>
                    </a:lnTo>
                    <a:close/>
                  </a:path>
                </a:pathLst>
              </a:custGeom>
              <a:solidFill>
                <a:srgbClr val="0099CC"/>
              </a:solidFill>
              <a:ln w="9525">
                <a:solidFill>
                  <a:srgbClr val="0099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7914" name="Freeform 19"/>
              <p:cNvSpPr>
                <a:spLocks/>
              </p:cNvSpPr>
              <p:nvPr/>
            </p:nvSpPr>
            <p:spPr bwMode="auto">
              <a:xfrm>
                <a:off x="1335" y="1117"/>
                <a:ext cx="101" cy="52"/>
              </a:xfrm>
              <a:custGeom>
                <a:avLst/>
                <a:gdLst>
                  <a:gd name="T0" fmla="*/ 29 w 101"/>
                  <a:gd name="T1" fmla="*/ 52 h 52"/>
                  <a:gd name="T2" fmla="*/ 58 w 101"/>
                  <a:gd name="T3" fmla="*/ 35 h 52"/>
                  <a:gd name="T4" fmla="*/ 43 w 101"/>
                  <a:gd name="T5" fmla="*/ 35 h 52"/>
                  <a:gd name="T6" fmla="*/ 43 w 101"/>
                  <a:gd name="T7" fmla="*/ 17 h 52"/>
                  <a:gd name="T8" fmla="*/ 101 w 101"/>
                  <a:gd name="T9" fmla="*/ 17 h 52"/>
                  <a:gd name="T10" fmla="*/ 101 w 101"/>
                  <a:gd name="T11" fmla="*/ 0 h 52"/>
                  <a:gd name="T12" fmla="*/ 15 w 101"/>
                  <a:gd name="T13" fmla="*/ 0 h 52"/>
                  <a:gd name="T14" fmla="*/ 15 w 101"/>
                  <a:gd name="T15" fmla="*/ 35 h 52"/>
                  <a:gd name="T16" fmla="*/ 0 w 101"/>
                  <a:gd name="T17" fmla="*/ 35 h 52"/>
                  <a:gd name="T18" fmla="*/ 29 w 101"/>
                  <a:gd name="T19" fmla="*/ 52 h 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1"/>
                  <a:gd name="T31" fmla="*/ 0 h 52"/>
                  <a:gd name="T32" fmla="*/ 101 w 101"/>
                  <a:gd name="T33" fmla="*/ 52 h 5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1" h="52">
                    <a:moveTo>
                      <a:pt x="29" y="52"/>
                    </a:moveTo>
                    <a:lnTo>
                      <a:pt x="58" y="35"/>
                    </a:lnTo>
                    <a:lnTo>
                      <a:pt x="43" y="35"/>
                    </a:lnTo>
                    <a:lnTo>
                      <a:pt x="43" y="17"/>
                    </a:lnTo>
                    <a:lnTo>
                      <a:pt x="101" y="17"/>
                    </a:lnTo>
                    <a:lnTo>
                      <a:pt x="101" y="0"/>
                    </a:lnTo>
                    <a:lnTo>
                      <a:pt x="15" y="0"/>
                    </a:lnTo>
                    <a:lnTo>
                      <a:pt x="15" y="35"/>
                    </a:lnTo>
                    <a:lnTo>
                      <a:pt x="0" y="35"/>
                    </a:lnTo>
                    <a:lnTo>
                      <a:pt x="29" y="52"/>
                    </a:lnTo>
                    <a:close/>
                  </a:path>
                </a:pathLst>
              </a:custGeom>
              <a:solidFill>
                <a:srgbClr val="0099CC"/>
              </a:solidFill>
              <a:ln w="6350" cap="rnd">
                <a:solidFill>
                  <a:srgbClr val="0099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207882" name="Group 20"/>
          <p:cNvGrpSpPr>
            <a:grpSpLocks/>
          </p:cNvGrpSpPr>
          <p:nvPr/>
        </p:nvGrpSpPr>
        <p:grpSpPr bwMode="auto">
          <a:xfrm>
            <a:off x="2513013" y="4779963"/>
            <a:ext cx="4497387" cy="1173162"/>
            <a:chOff x="1583" y="3073"/>
            <a:chExt cx="2833" cy="739"/>
          </a:xfrm>
        </p:grpSpPr>
        <p:grpSp>
          <p:nvGrpSpPr>
            <p:cNvPr id="207901" name="Group 21"/>
            <p:cNvGrpSpPr>
              <a:grpSpLocks/>
            </p:cNvGrpSpPr>
            <p:nvPr/>
          </p:nvGrpSpPr>
          <p:grpSpPr bwMode="auto">
            <a:xfrm>
              <a:off x="1583" y="3546"/>
              <a:ext cx="773" cy="266"/>
              <a:chOff x="1243" y="1265"/>
              <a:chExt cx="294" cy="55"/>
            </a:xfrm>
          </p:grpSpPr>
          <p:sp>
            <p:nvSpPr>
              <p:cNvPr id="207908" name="Freeform 22"/>
              <p:cNvSpPr>
                <a:spLocks/>
              </p:cNvSpPr>
              <p:nvPr/>
            </p:nvSpPr>
            <p:spPr bwMode="auto">
              <a:xfrm>
                <a:off x="1243" y="1265"/>
                <a:ext cx="294" cy="55"/>
              </a:xfrm>
              <a:custGeom>
                <a:avLst/>
                <a:gdLst>
                  <a:gd name="T0" fmla="*/ 0 w 3127"/>
                  <a:gd name="T1" fmla="*/ 0 h 683"/>
                  <a:gd name="T2" fmla="*/ 0 w 3127"/>
                  <a:gd name="T3" fmla="*/ 0 h 683"/>
                  <a:gd name="T4" fmla="*/ 0 w 3127"/>
                  <a:gd name="T5" fmla="*/ 0 h 683"/>
                  <a:gd name="T6" fmla="*/ 0 w 3127"/>
                  <a:gd name="T7" fmla="*/ 0 h 683"/>
                  <a:gd name="T8" fmla="*/ 0 w 3127"/>
                  <a:gd name="T9" fmla="*/ 0 h 683"/>
                  <a:gd name="T10" fmla="*/ 0 w 3127"/>
                  <a:gd name="T11" fmla="*/ 0 h 683"/>
                  <a:gd name="T12" fmla="*/ 0 w 3127"/>
                  <a:gd name="T13" fmla="*/ 0 h 683"/>
                  <a:gd name="T14" fmla="*/ 0 w 3127"/>
                  <a:gd name="T15" fmla="*/ 0 h 683"/>
                  <a:gd name="T16" fmla="*/ 0 w 3127"/>
                  <a:gd name="T17" fmla="*/ 0 h 683"/>
                  <a:gd name="T18" fmla="*/ 0 w 3127"/>
                  <a:gd name="T19" fmla="*/ 0 h 683"/>
                  <a:gd name="T20" fmla="*/ 0 w 3127"/>
                  <a:gd name="T21" fmla="*/ 0 h 683"/>
                  <a:gd name="T22" fmla="*/ 0 w 3127"/>
                  <a:gd name="T23" fmla="*/ 0 h 68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127"/>
                  <a:gd name="T37" fmla="*/ 0 h 683"/>
                  <a:gd name="T38" fmla="*/ 3127 w 3127"/>
                  <a:gd name="T39" fmla="*/ 683 h 68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127" h="683">
                    <a:moveTo>
                      <a:pt x="3127" y="192"/>
                    </a:moveTo>
                    <a:lnTo>
                      <a:pt x="2190" y="0"/>
                    </a:lnTo>
                    <a:lnTo>
                      <a:pt x="2190" y="92"/>
                    </a:lnTo>
                    <a:lnTo>
                      <a:pt x="1799" y="92"/>
                    </a:lnTo>
                    <a:cubicBezTo>
                      <a:pt x="805" y="92"/>
                      <a:pt x="0" y="223"/>
                      <a:pt x="0" y="384"/>
                    </a:cubicBezTo>
                    <a:lnTo>
                      <a:pt x="0" y="683"/>
                    </a:lnTo>
                    <a:lnTo>
                      <a:pt x="937" y="683"/>
                    </a:lnTo>
                    <a:lnTo>
                      <a:pt x="937" y="384"/>
                    </a:lnTo>
                    <a:cubicBezTo>
                      <a:pt x="937" y="333"/>
                      <a:pt x="1323" y="292"/>
                      <a:pt x="1799" y="292"/>
                    </a:cubicBezTo>
                    <a:lnTo>
                      <a:pt x="2190" y="292"/>
                    </a:lnTo>
                    <a:lnTo>
                      <a:pt x="2190" y="384"/>
                    </a:lnTo>
                    <a:lnTo>
                      <a:pt x="3127" y="192"/>
                    </a:lnTo>
                    <a:close/>
                  </a:path>
                </a:pathLst>
              </a:custGeom>
              <a:solidFill>
                <a:srgbClr val="FF3300"/>
              </a:solidFill>
              <a:ln w="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7909" name="Freeform 23"/>
              <p:cNvSpPr>
                <a:spLocks/>
              </p:cNvSpPr>
              <p:nvPr/>
            </p:nvSpPr>
            <p:spPr bwMode="auto">
              <a:xfrm>
                <a:off x="1243" y="1265"/>
                <a:ext cx="294" cy="55"/>
              </a:xfrm>
              <a:custGeom>
                <a:avLst/>
                <a:gdLst>
                  <a:gd name="T0" fmla="*/ 0 w 3127"/>
                  <a:gd name="T1" fmla="*/ 0 h 683"/>
                  <a:gd name="T2" fmla="*/ 0 w 3127"/>
                  <a:gd name="T3" fmla="*/ 0 h 683"/>
                  <a:gd name="T4" fmla="*/ 0 w 3127"/>
                  <a:gd name="T5" fmla="*/ 0 h 683"/>
                  <a:gd name="T6" fmla="*/ 0 w 3127"/>
                  <a:gd name="T7" fmla="*/ 0 h 683"/>
                  <a:gd name="T8" fmla="*/ 0 w 3127"/>
                  <a:gd name="T9" fmla="*/ 0 h 683"/>
                  <a:gd name="T10" fmla="*/ 0 w 3127"/>
                  <a:gd name="T11" fmla="*/ 0 h 683"/>
                  <a:gd name="T12" fmla="*/ 0 w 3127"/>
                  <a:gd name="T13" fmla="*/ 0 h 683"/>
                  <a:gd name="T14" fmla="*/ 0 w 3127"/>
                  <a:gd name="T15" fmla="*/ 0 h 683"/>
                  <a:gd name="T16" fmla="*/ 0 w 3127"/>
                  <a:gd name="T17" fmla="*/ 0 h 683"/>
                  <a:gd name="T18" fmla="*/ 0 w 3127"/>
                  <a:gd name="T19" fmla="*/ 0 h 683"/>
                  <a:gd name="T20" fmla="*/ 0 w 3127"/>
                  <a:gd name="T21" fmla="*/ 0 h 683"/>
                  <a:gd name="T22" fmla="*/ 0 w 3127"/>
                  <a:gd name="T23" fmla="*/ 0 h 68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127"/>
                  <a:gd name="T37" fmla="*/ 0 h 683"/>
                  <a:gd name="T38" fmla="*/ 3127 w 3127"/>
                  <a:gd name="T39" fmla="*/ 683 h 68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127" h="683">
                    <a:moveTo>
                      <a:pt x="3127" y="192"/>
                    </a:moveTo>
                    <a:lnTo>
                      <a:pt x="2190" y="0"/>
                    </a:lnTo>
                    <a:lnTo>
                      <a:pt x="2190" y="92"/>
                    </a:lnTo>
                    <a:lnTo>
                      <a:pt x="1799" y="92"/>
                    </a:lnTo>
                    <a:cubicBezTo>
                      <a:pt x="805" y="92"/>
                      <a:pt x="0" y="223"/>
                      <a:pt x="0" y="384"/>
                    </a:cubicBezTo>
                    <a:lnTo>
                      <a:pt x="0" y="683"/>
                    </a:lnTo>
                    <a:lnTo>
                      <a:pt x="937" y="683"/>
                    </a:lnTo>
                    <a:lnTo>
                      <a:pt x="937" y="384"/>
                    </a:lnTo>
                    <a:cubicBezTo>
                      <a:pt x="937" y="333"/>
                      <a:pt x="1323" y="292"/>
                      <a:pt x="1799" y="292"/>
                    </a:cubicBezTo>
                    <a:lnTo>
                      <a:pt x="2190" y="292"/>
                    </a:lnTo>
                    <a:lnTo>
                      <a:pt x="2190" y="384"/>
                    </a:lnTo>
                    <a:lnTo>
                      <a:pt x="3127" y="192"/>
                    </a:lnTo>
                    <a:close/>
                  </a:path>
                </a:pathLst>
              </a:custGeom>
              <a:solidFill>
                <a:srgbClr val="FF3300"/>
              </a:solidFill>
              <a:ln w="6350" cap="rnd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07902" name="Group 24"/>
            <p:cNvGrpSpPr>
              <a:grpSpLocks/>
            </p:cNvGrpSpPr>
            <p:nvPr/>
          </p:nvGrpSpPr>
          <p:grpSpPr bwMode="auto">
            <a:xfrm>
              <a:off x="2656" y="3288"/>
              <a:ext cx="773" cy="266"/>
              <a:chOff x="1243" y="1265"/>
              <a:chExt cx="294" cy="55"/>
            </a:xfrm>
          </p:grpSpPr>
          <p:sp>
            <p:nvSpPr>
              <p:cNvPr id="207906" name="Freeform 25"/>
              <p:cNvSpPr>
                <a:spLocks/>
              </p:cNvSpPr>
              <p:nvPr/>
            </p:nvSpPr>
            <p:spPr bwMode="auto">
              <a:xfrm>
                <a:off x="1243" y="1265"/>
                <a:ext cx="294" cy="55"/>
              </a:xfrm>
              <a:custGeom>
                <a:avLst/>
                <a:gdLst>
                  <a:gd name="T0" fmla="*/ 0 w 3127"/>
                  <a:gd name="T1" fmla="*/ 0 h 683"/>
                  <a:gd name="T2" fmla="*/ 0 w 3127"/>
                  <a:gd name="T3" fmla="*/ 0 h 683"/>
                  <a:gd name="T4" fmla="*/ 0 w 3127"/>
                  <a:gd name="T5" fmla="*/ 0 h 683"/>
                  <a:gd name="T6" fmla="*/ 0 w 3127"/>
                  <a:gd name="T7" fmla="*/ 0 h 683"/>
                  <a:gd name="T8" fmla="*/ 0 w 3127"/>
                  <a:gd name="T9" fmla="*/ 0 h 683"/>
                  <a:gd name="T10" fmla="*/ 0 w 3127"/>
                  <a:gd name="T11" fmla="*/ 0 h 683"/>
                  <a:gd name="T12" fmla="*/ 0 w 3127"/>
                  <a:gd name="T13" fmla="*/ 0 h 683"/>
                  <a:gd name="T14" fmla="*/ 0 w 3127"/>
                  <a:gd name="T15" fmla="*/ 0 h 683"/>
                  <a:gd name="T16" fmla="*/ 0 w 3127"/>
                  <a:gd name="T17" fmla="*/ 0 h 683"/>
                  <a:gd name="T18" fmla="*/ 0 w 3127"/>
                  <a:gd name="T19" fmla="*/ 0 h 683"/>
                  <a:gd name="T20" fmla="*/ 0 w 3127"/>
                  <a:gd name="T21" fmla="*/ 0 h 683"/>
                  <a:gd name="T22" fmla="*/ 0 w 3127"/>
                  <a:gd name="T23" fmla="*/ 0 h 68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127"/>
                  <a:gd name="T37" fmla="*/ 0 h 683"/>
                  <a:gd name="T38" fmla="*/ 3127 w 3127"/>
                  <a:gd name="T39" fmla="*/ 683 h 68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127" h="683">
                    <a:moveTo>
                      <a:pt x="3127" y="192"/>
                    </a:moveTo>
                    <a:lnTo>
                      <a:pt x="2190" y="0"/>
                    </a:lnTo>
                    <a:lnTo>
                      <a:pt x="2190" y="92"/>
                    </a:lnTo>
                    <a:lnTo>
                      <a:pt x="1799" y="92"/>
                    </a:lnTo>
                    <a:cubicBezTo>
                      <a:pt x="805" y="92"/>
                      <a:pt x="0" y="223"/>
                      <a:pt x="0" y="384"/>
                    </a:cubicBezTo>
                    <a:lnTo>
                      <a:pt x="0" y="683"/>
                    </a:lnTo>
                    <a:lnTo>
                      <a:pt x="937" y="683"/>
                    </a:lnTo>
                    <a:lnTo>
                      <a:pt x="937" y="384"/>
                    </a:lnTo>
                    <a:cubicBezTo>
                      <a:pt x="937" y="333"/>
                      <a:pt x="1323" y="292"/>
                      <a:pt x="1799" y="292"/>
                    </a:cubicBezTo>
                    <a:lnTo>
                      <a:pt x="2190" y="292"/>
                    </a:lnTo>
                    <a:lnTo>
                      <a:pt x="2190" y="384"/>
                    </a:lnTo>
                    <a:lnTo>
                      <a:pt x="3127" y="192"/>
                    </a:lnTo>
                    <a:close/>
                  </a:path>
                </a:pathLst>
              </a:custGeom>
              <a:solidFill>
                <a:srgbClr val="FF3300"/>
              </a:solidFill>
              <a:ln w="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7907" name="Freeform 26"/>
              <p:cNvSpPr>
                <a:spLocks/>
              </p:cNvSpPr>
              <p:nvPr/>
            </p:nvSpPr>
            <p:spPr bwMode="auto">
              <a:xfrm>
                <a:off x="1243" y="1265"/>
                <a:ext cx="294" cy="55"/>
              </a:xfrm>
              <a:custGeom>
                <a:avLst/>
                <a:gdLst>
                  <a:gd name="T0" fmla="*/ 0 w 3127"/>
                  <a:gd name="T1" fmla="*/ 0 h 683"/>
                  <a:gd name="T2" fmla="*/ 0 w 3127"/>
                  <a:gd name="T3" fmla="*/ 0 h 683"/>
                  <a:gd name="T4" fmla="*/ 0 w 3127"/>
                  <a:gd name="T5" fmla="*/ 0 h 683"/>
                  <a:gd name="T6" fmla="*/ 0 w 3127"/>
                  <a:gd name="T7" fmla="*/ 0 h 683"/>
                  <a:gd name="T8" fmla="*/ 0 w 3127"/>
                  <a:gd name="T9" fmla="*/ 0 h 683"/>
                  <a:gd name="T10" fmla="*/ 0 w 3127"/>
                  <a:gd name="T11" fmla="*/ 0 h 683"/>
                  <a:gd name="T12" fmla="*/ 0 w 3127"/>
                  <a:gd name="T13" fmla="*/ 0 h 683"/>
                  <a:gd name="T14" fmla="*/ 0 w 3127"/>
                  <a:gd name="T15" fmla="*/ 0 h 683"/>
                  <a:gd name="T16" fmla="*/ 0 w 3127"/>
                  <a:gd name="T17" fmla="*/ 0 h 683"/>
                  <a:gd name="T18" fmla="*/ 0 w 3127"/>
                  <a:gd name="T19" fmla="*/ 0 h 683"/>
                  <a:gd name="T20" fmla="*/ 0 w 3127"/>
                  <a:gd name="T21" fmla="*/ 0 h 683"/>
                  <a:gd name="T22" fmla="*/ 0 w 3127"/>
                  <a:gd name="T23" fmla="*/ 0 h 68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127"/>
                  <a:gd name="T37" fmla="*/ 0 h 683"/>
                  <a:gd name="T38" fmla="*/ 3127 w 3127"/>
                  <a:gd name="T39" fmla="*/ 683 h 68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127" h="683">
                    <a:moveTo>
                      <a:pt x="3127" y="192"/>
                    </a:moveTo>
                    <a:lnTo>
                      <a:pt x="2190" y="0"/>
                    </a:lnTo>
                    <a:lnTo>
                      <a:pt x="2190" y="92"/>
                    </a:lnTo>
                    <a:lnTo>
                      <a:pt x="1799" y="92"/>
                    </a:lnTo>
                    <a:cubicBezTo>
                      <a:pt x="805" y="92"/>
                      <a:pt x="0" y="223"/>
                      <a:pt x="0" y="384"/>
                    </a:cubicBezTo>
                    <a:lnTo>
                      <a:pt x="0" y="683"/>
                    </a:lnTo>
                    <a:lnTo>
                      <a:pt x="937" y="683"/>
                    </a:lnTo>
                    <a:lnTo>
                      <a:pt x="937" y="384"/>
                    </a:lnTo>
                    <a:cubicBezTo>
                      <a:pt x="937" y="333"/>
                      <a:pt x="1323" y="292"/>
                      <a:pt x="1799" y="292"/>
                    </a:cubicBezTo>
                    <a:lnTo>
                      <a:pt x="2190" y="292"/>
                    </a:lnTo>
                    <a:lnTo>
                      <a:pt x="2190" y="384"/>
                    </a:lnTo>
                    <a:lnTo>
                      <a:pt x="3127" y="192"/>
                    </a:lnTo>
                    <a:close/>
                  </a:path>
                </a:pathLst>
              </a:custGeom>
              <a:solidFill>
                <a:srgbClr val="FF3300"/>
              </a:solidFill>
              <a:ln w="6350" cap="rnd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07903" name="Group 27"/>
            <p:cNvGrpSpPr>
              <a:grpSpLocks/>
            </p:cNvGrpSpPr>
            <p:nvPr/>
          </p:nvGrpSpPr>
          <p:grpSpPr bwMode="auto">
            <a:xfrm>
              <a:off x="3643" y="3073"/>
              <a:ext cx="773" cy="267"/>
              <a:chOff x="1243" y="1265"/>
              <a:chExt cx="294" cy="55"/>
            </a:xfrm>
          </p:grpSpPr>
          <p:sp>
            <p:nvSpPr>
              <p:cNvPr id="207904" name="Freeform 28"/>
              <p:cNvSpPr>
                <a:spLocks/>
              </p:cNvSpPr>
              <p:nvPr/>
            </p:nvSpPr>
            <p:spPr bwMode="auto">
              <a:xfrm>
                <a:off x="1243" y="1265"/>
                <a:ext cx="294" cy="55"/>
              </a:xfrm>
              <a:custGeom>
                <a:avLst/>
                <a:gdLst>
                  <a:gd name="T0" fmla="*/ 0 w 3127"/>
                  <a:gd name="T1" fmla="*/ 0 h 683"/>
                  <a:gd name="T2" fmla="*/ 0 w 3127"/>
                  <a:gd name="T3" fmla="*/ 0 h 683"/>
                  <a:gd name="T4" fmla="*/ 0 w 3127"/>
                  <a:gd name="T5" fmla="*/ 0 h 683"/>
                  <a:gd name="T6" fmla="*/ 0 w 3127"/>
                  <a:gd name="T7" fmla="*/ 0 h 683"/>
                  <a:gd name="T8" fmla="*/ 0 w 3127"/>
                  <a:gd name="T9" fmla="*/ 0 h 683"/>
                  <a:gd name="T10" fmla="*/ 0 w 3127"/>
                  <a:gd name="T11" fmla="*/ 0 h 683"/>
                  <a:gd name="T12" fmla="*/ 0 w 3127"/>
                  <a:gd name="T13" fmla="*/ 0 h 683"/>
                  <a:gd name="T14" fmla="*/ 0 w 3127"/>
                  <a:gd name="T15" fmla="*/ 0 h 683"/>
                  <a:gd name="T16" fmla="*/ 0 w 3127"/>
                  <a:gd name="T17" fmla="*/ 0 h 683"/>
                  <a:gd name="T18" fmla="*/ 0 w 3127"/>
                  <a:gd name="T19" fmla="*/ 0 h 683"/>
                  <a:gd name="T20" fmla="*/ 0 w 3127"/>
                  <a:gd name="T21" fmla="*/ 0 h 683"/>
                  <a:gd name="T22" fmla="*/ 0 w 3127"/>
                  <a:gd name="T23" fmla="*/ 0 h 68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127"/>
                  <a:gd name="T37" fmla="*/ 0 h 683"/>
                  <a:gd name="T38" fmla="*/ 3127 w 3127"/>
                  <a:gd name="T39" fmla="*/ 683 h 68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127" h="683">
                    <a:moveTo>
                      <a:pt x="3127" y="192"/>
                    </a:moveTo>
                    <a:lnTo>
                      <a:pt x="2190" y="0"/>
                    </a:lnTo>
                    <a:lnTo>
                      <a:pt x="2190" y="92"/>
                    </a:lnTo>
                    <a:lnTo>
                      <a:pt x="1799" y="92"/>
                    </a:lnTo>
                    <a:cubicBezTo>
                      <a:pt x="805" y="92"/>
                      <a:pt x="0" y="223"/>
                      <a:pt x="0" y="384"/>
                    </a:cubicBezTo>
                    <a:lnTo>
                      <a:pt x="0" y="683"/>
                    </a:lnTo>
                    <a:lnTo>
                      <a:pt x="937" y="683"/>
                    </a:lnTo>
                    <a:lnTo>
                      <a:pt x="937" y="384"/>
                    </a:lnTo>
                    <a:cubicBezTo>
                      <a:pt x="937" y="333"/>
                      <a:pt x="1323" y="292"/>
                      <a:pt x="1799" y="292"/>
                    </a:cubicBezTo>
                    <a:lnTo>
                      <a:pt x="2190" y="292"/>
                    </a:lnTo>
                    <a:lnTo>
                      <a:pt x="2190" y="384"/>
                    </a:lnTo>
                    <a:lnTo>
                      <a:pt x="3127" y="192"/>
                    </a:lnTo>
                    <a:close/>
                  </a:path>
                </a:pathLst>
              </a:custGeom>
              <a:solidFill>
                <a:srgbClr val="FF3300"/>
              </a:solidFill>
              <a:ln w="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7905" name="Freeform 29"/>
              <p:cNvSpPr>
                <a:spLocks/>
              </p:cNvSpPr>
              <p:nvPr/>
            </p:nvSpPr>
            <p:spPr bwMode="auto">
              <a:xfrm>
                <a:off x="1243" y="1265"/>
                <a:ext cx="294" cy="55"/>
              </a:xfrm>
              <a:custGeom>
                <a:avLst/>
                <a:gdLst>
                  <a:gd name="T0" fmla="*/ 0 w 3127"/>
                  <a:gd name="T1" fmla="*/ 0 h 683"/>
                  <a:gd name="T2" fmla="*/ 0 w 3127"/>
                  <a:gd name="T3" fmla="*/ 0 h 683"/>
                  <a:gd name="T4" fmla="*/ 0 w 3127"/>
                  <a:gd name="T5" fmla="*/ 0 h 683"/>
                  <a:gd name="T6" fmla="*/ 0 w 3127"/>
                  <a:gd name="T7" fmla="*/ 0 h 683"/>
                  <a:gd name="T8" fmla="*/ 0 w 3127"/>
                  <a:gd name="T9" fmla="*/ 0 h 683"/>
                  <a:gd name="T10" fmla="*/ 0 w 3127"/>
                  <a:gd name="T11" fmla="*/ 0 h 683"/>
                  <a:gd name="T12" fmla="*/ 0 w 3127"/>
                  <a:gd name="T13" fmla="*/ 0 h 683"/>
                  <a:gd name="T14" fmla="*/ 0 w 3127"/>
                  <a:gd name="T15" fmla="*/ 0 h 683"/>
                  <a:gd name="T16" fmla="*/ 0 w 3127"/>
                  <a:gd name="T17" fmla="*/ 0 h 683"/>
                  <a:gd name="T18" fmla="*/ 0 w 3127"/>
                  <a:gd name="T19" fmla="*/ 0 h 683"/>
                  <a:gd name="T20" fmla="*/ 0 w 3127"/>
                  <a:gd name="T21" fmla="*/ 0 h 683"/>
                  <a:gd name="T22" fmla="*/ 0 w 3127"/>
                  <a:gd name="T23" fmla="*/ 0 h 68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127"/>
                  <a:gd name="T37" fmla="*/ 0 h 683"/>
                  <a:gd name="T38" fmla="*/ 3127 w 3127"/>
                  <a:gd name="T39" fmla="*/ 683 h 68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127" h="683">
                    <a:moveTo>
                      <a:pt x="3127" y="192"/>
                    </a:moveTo>
                    <a:lnTo>
                      <a:pt x="2190" y="0"/>
                    </a:lnTo>
                    <a:lnTo>
                      <a:pt x="2190" y="92"/>
                    </a:lnTo>
                    <a:lnTo>
                      <a:pt x="1799" y="92"/>
                    </a:lnTo>
                    <a:cubicBezTo>
                      <a:pt x="805" y="92"/>
                      <a:pt x="0" y="223"/>
                      <a:pt x="0" y="384"/>
                    </a:cubicBezTo>
                    <a:lnTo>
                      <a:pt x="0" y="683"/>
                    </a:lnTo>
                    <a:lnTo>
                      <a:pt x="937" y="683"/>
                    </a:lnTo>
                    <a:lnTo>
                      <a:pt x="937" y="384"/>
                    </a:lnTo>
                    <a:cubicBezTo>
                      <a:pt x="937" y="333"/>
                      <a:pt x="1323" y="292"/>
                      <a:pt x="1799" y="292"/>
                    </a:cubicBezTo>
                    <a:lnTo>
                      <a:pt x="2190" y="292"/>
                    </a:lnTo>
                    <a:lnTo>
                      <a:pt x="2190" y="384"/>
                    </a:lnTo>
                    <a:lnTo>
                      <a:pt x="3127" y="192"/>
                    </a:lnTo>
                    <a:close/>
                  </a:path>
                </a:pathLst>
              </a:custGeom>
              <a:solidFill>
                <a:srgbClr val="FF3300"/>
              </a:solidFill>
              <a:ln w="6350" cap="rnd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56350" name="Rectangle 30"/>
          <p:cNvSpPr>
            <a:spLocks noChangeArrowheads="1"/>
          </p:cNvSpPr>
          <p:nvPr/>
        </p:nvSpPr>
        <p:spPr bwMode="auto">
          <a:xfrm>
            <a:off x="254000" y="-100013"/>
            <a:ext cx="9070975" cy="11969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defTabSz="1785938">
              <a:defRPr/>
            </a:pPr>
            <a:r>
              <a:rPr lang="fr-FR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ＭＳ Ｐゴシック" pitchFamily="34" charset="-128"/>
                <a:cs typeface="+mn-cs"/>
              </a:rPr>
              <a:t>TRAITEMENT DE L’ASTHME DU PETIT ENFANT- recommandations HAS - 2009 </a:t>
            </a:r>
          </a:p>
        </p:txBody>
      </p:sp>
      <p:sp>
        <p:nvSpPr>
          <p:cNvPr id="56351" name="Text Box 31"/>
          <p:cNvSpPr txBox="1">
            <a:spLocks noChangeArrowheads="1"/>
          </p:cNvSpPr>
          <p:nvPr/>
        </p:nvSpPr>
        <p:spPr bwMode="auto">
          <a:xfrm>
            <a:off x="5724525" y="908050"/>
            <a:ext cx="307975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Univers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Univers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Univers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Univers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Univer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Univer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Univer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Univer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Univers" pitchFamily="34" charset="0"/>
              </a:defRPr>
            </a:lvl9pPr>
          </a:lstStyle>
          <a:p>
            <a:pPr>
              <a:defRPr/>
            </a:pPr>
            <a:r>
              <a:rPr lang="fr-FR" sz="1800" u="sng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+mn-cs"/>
              </a:rPr>
              <a:t>www.has.fr et www.sp2a.fr</a:t>
            </a:r>
          </a:p>
        </p:txBody>
      </p:sp>
      <p:sp>
        <p:nvSpPr>
          <p:cNvPr id="207885" name="AutoShape 32"/>
          <p:cNvSpPr>
            <a:spLocks noChangeArrowheads="1"/>
          </p:cNvSpPr>
          <p:nvPr/>
        </p:nvSpPr>
        <p:spPr bwMode="auto">
          <a:xfrm>
            <a:off x="755650" y="2708275"/>
            <a:ext cx="8388350" cy="1944688"/>
          </a:xfrm>
          <a:prstGeom prst="notchedRightArrow">
            <a:avLst>
              <a:gd name="adj1" fmla="val 50000"/>
              <a:gd name="adj2" fmla="val 107837"/>
            </a:avLst>
          </a:prstGeom>
          <a:gradFill rotWithShape="1">
            <a:gsLst>
              <a:gs pos="0">
                <a:srgbClr val="FFFFFF"/>
              </a:gs>
              <a:gs pos="100000">
                <a:srgbClr val="66FFFF"/>
              </a:gs>
            </a:gsLst>
            <a:lin ang="0" scaled="1"/>
          </a:gradFill>
          <a:ln w="9525">
            <a:solidFill>
              <a:srgbClr val="66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56353" name="Text Box 33"/>
          <p:cNvSpPr txBox="1">
            <a:spLocks noChangeArrowheads="1"/>
          </p:cNvSpPr>
          <p:nvPr/>
        </p:nvSpPr>
        <p:spPr bwMode="auto">
          <a:xfrm>
            <a:off x="1692275" y="3429000"/>
            <a:ext cx="1655763" cy="222250"/>
          </a:xfrm>
          <a:prstGeom prst="rect">
            <a:avLst/>
          </a:prstGeom>
          <a:noFill/>
          <a:ln>
            <a:noFill/>
          </a:ln>
          <a:extLst/>
        </p:spPr>
        <p:txBody>
          <a:bodyPr lIns="78638" tIns="39319" rIns="78638" bIns="39319"/>
          <a:lstStyle/>
          <a:p>
            <a:pPr>
              <a:defRPr/>
            </a:pPr>
            <a:r>
              <a:rPr lang="fr-FR" sz="2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0"/>
              </a:rPr>
              <a:t>Intermittent</a:t>
            </a:r>
            <a:endParaRPr lang="fr-FR" sz="200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ＭＳ Ｐゴシック" charset="0"/>
            </a:endParaRPr>
          </a:p>
        </p:txBody>
      </p:sp>
      <p:sp>
        <p:nvSpPr>
          <p:cNvPr id="56354" name="Text Box 34"/>
          <p:cNvSpPr txBox="1">
            <a:spLocks noChangeArrowheads="1"/>
          </p:cNvSpPr>
          <p:nvPr/>
        </p:nvSpPr>
        <p:spPr bwMode="auto">
          <a:xfrm>
            <a:off x="3327400" y="3409950"/>
            <a:ext cx="2108200" cy="260350"/>
          </a:xfrm>
          <a:prstGeom prst="rect">
            <a:avLst/>
          </a:prstGeom>
          <a:noFill/>
          <a:ln>
            <a:noFill/>
          </a:ln>
          <a:extLst/>
        </p:spPr>
        <p:txBody>
          <a:bodyPr lIns="78638" tIns="39319" rIns="78638" bIns="39319"/>
          <a:lstStyle/>
          <a:p>
            <a:pPr>
              <a:defRPr/>
            </a:pPr>
            <a:r>
              <a:rPr lang="fr-FR" sz="2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0"/>
              </a:rPr>
              <a:t>Persistant léger à modéré</a:t>
            </a:r>
            <a:endParaRPr lang="fr-FR" sz="200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ＭＳ Ｐゴシック" charset="0"/>
            </a:endParaRPr>
          </a:p>
        </p:txBody>
      </p:sp>
      <p:sp>
        <p:nvSpPr>
          <p:cNvPr id="56355" name="Text Box 35"/>
          <p:cNvSpPr txBox="1">
            <a:spLocks noChangeArrowheads="1"/>
          </p:cNvSpPr>
          <p:nvPr/>
        </p:nvSpPr>
        <p:spPr bwMode="auto">
          <a:xfrm>
            <a:off x="6300788" y="3444875"/>
            <a:ext cx="1997075" cy="271463"/>
          </a:xfrm>
          <a:prstGeom prst="rect">
            <a:avLst/>
          </a:prstGeom>
          <a:noFill/>
          <a:ln>
            <a:noFill/>
          </a:ln>
          <a:extLst/>
        </p:spPr>
        <p:txBody>
          <a:bodyPr lIns="78638" tIns="39319" rIns="78638" bIns="39319"/>
          <a:lstStyle/>
          <a:p>
            <a:pPr>
              <a:defRPr/>
            </a:pPr>
            <a:r>
              <a:rPr lang="fr-FR" sz="2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0"/>
              </a:rPr>
              <a:t>Persistant  sévère</a:t>
            </a:r>
            <a:endParaRPr lang="fr-FR" sz="200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ＭＳ Ｐゴシック" charset="0"/>
            </a:endParaRPr>
          </a:p>
        </p:txBody>
      </p:sp>
      <p:sp>
        <p:nvSpPr>
          <p:cNvPr id="56356" name="Text Box 36"/>
          <p:cNvSpPr txBox="1">
            <a:spLocks noChangeArrowheads="1"/>
          </p:cNvSpPr>
          <p:nvPr/>
        </p:nvSpPr>
        <p:spPr bwMode="auto">
          <a:xfrm>
            <a:off x="5148263" y="3141663"/>
            <a:ext cx="1801812" cy="252412"/>
          </a:xfrm>
          <a:prstGeom prst="rect">
            <a:avLst/>
          </a:prstGeom>
          <a:noFill/>
          <a:ln>
            <a:noFill/>
          </a:ln>
          <a:extLst/>
        </p:spPr>
        <p:txBody>
          <a:bodyPr lIns="78638" tIns="39319" rIns="78638" bIns="39319"/>
          <a:lstStyle/>
          <a:p>
            <a:pPr>
              <a:defRPr/>
            </a:pPr>
            <a:r>
              <a:rPr lang="fr-FR" sz="20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0"/>
              </a:rPr>
              <a:t>Intermittent sévère</a:t>
            </a:r>
            <a:endParaRPr lang="fr-FR" sz="200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ＭＳ Ｐゴシック" charset="0"/>
            </a:endParaRPr>
          </a:p>
        </p:txBody>
      </p:sp>
      <p:sp>
        <p:nvSpPr>
          <p:cNvPr id="207890" name="AutoShape 37"/>
          <p:cNvSpPr>
            <a:spLocks noChangeArrowheads="1"/>
          </p:cNvSpPr>
          <p:nvPr/>
        </p:nvSpPr>
        <p:spPr bwMode="auto">
          <a:xfrm>
            <a:off x="107950" y="1458913"/>
            <a:ext cx="4248150" cy="1223962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0099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rgbClr val="000000"/>
              </a:solidFill>
              <a:ea typeface="MS PGothic" pitchFamily="34" charset="-128"/>
            </a:endParaRPr>
          </a:p>
        </p:txBody>
      </p:sp>
      <p:grpSp>
        <p:nvGrpSpPr>
          <p:cNvPr id="207891" name="Group 38"/>
          <p:cNvGrpSpPr>
            <a:grpSpLocks/>
          </p:cNvGrpSpPr>
          <p:nvPr/>
        </p:nvGrpSpPr>
        <p:grpSpPr bwMode="auto">
          <a:xfrm>
            <a:off x="263525" y="2278063"/>
            <a:ext cx="565150" cy="287337"/>
            <a:chOff x="1335" y="1117"/>
            <a:chExt cx="101" cy="52"/>
          </a:xfrm>
        </p:grpSpPr>
        <p:sp>
          <p:nvSpPr>
            <p:cNvPr id="207899" name="Freeform 39"/>
            <p:cNvSpPr>
              <a:spLocks/>
            </p:cNvSpPr>
            <p:nvPr/>
          </p:nvSpPr>
          <p:spPr bwMode="auto">
            <a:xfrm>
              <a:off x="1335" y="1117"/>
              <a:ext cx="101" cy="52"/>
            </a:xfrm>
            <a:custGeom>
              <a:avLst/>
              <a:gdLst>
                <a:gd name="T0" fmla="*/ 29 w 101"/>
                <a:gd name="T1" fmla="*/ 52 h 52"/>
                <a:gd name="T2" fmla="*/ 58 w 101"/>
                <a:gd name="T3" fmla="*/ 35 h 52"/>
                <a:gd name="T4" fmla="*/ 43 w 101"/>
                <a:gd name="T5" fmla="*/ 35 h 52"/>
                <a:gd name="T6" fmla="*/ 43 w 101"/>
                <a:gd name="T7" fmla="*/ 17 h 52"/>
                <a:gd name="T8" fmla="*/ 101 w 101"/>
                <a:gd name="T9" fmla="*/ 17 h 52"/>
                <a:gd name="T10" fmla="*/ 101 w 101"/>
                <a:gd name="T11" fmla="*/ 0 h 52"/>
                <a:gd name="T12" fmla="*/ 15 w 101"/>
                <a:gd name="T13" fmla="*/ 0 h 52"/>
                <a:gd name="T14" fmla="*/ 15 w 101"/>
                <a:gd name="T15" fmla="*/ 35 h 52"/>
                <a:gd name="T16" fmla="*/ 0 w 101"/>
                <a:gd name="T17" fmla="*/ 35 h 52"/>
                <a:gd name="T18" fmla="*/ 29 w 101"/>
                <a:gd name="T19" fmla="*/ 52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1"/>
                <a:gd name="T31" fmla="*/ 0 h 52"/>
                <a:gd name="T32" fmla="*/ 101 w 101"/>
                <a:gd name="T33" fmla="*/ 52 h 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1" h="52">
                  <a:moveTo>
                    <a:pt x="29" y="52"/>
                  </a:moveTo>
                  <a:lnTo>
                    <a:pt x="58" y="35"/>
                  </a:lnTo>
                  <a:lnTo>
                    <a:pt x="43" y="35"/>
                  </a:lnTo>
                  <a:lnTo>
                    <a:pt x="43" y="17"/>
                  </a:lnTo>
                  <a:lnTo>
                    <a:pt x="101" y="17"/>
                  </a:lnTo>
                  <a:lnTo>
                    <a:pt x="101" y="0"/>
                  </a:lnTo>
                  <a:lnTo>
                    <a:pt x="15" y="0"/>
                  </a:lnTo>
                  <a:lnTo>
                    <a:pt x="15" y="35"/>
                  </a:lnTo>
                  <a:lnTo>
                    <a:pt x="0" y="35"/>
                  </a:lnTo>
                  <a:lnTo>
                    <a:pt x="29" y="52"/>
                  </a:lnTo>
                  <a:close/>
                </a:path>
              </a:pathLst>
            </a:custGeom>
            <a:noFill/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7900" name="Freeform 40"/>
            <p:cNvSpPr>
              <a:spLocks/>
            </p:cNvSpPr>
            <p:nvPr/>
          </p:nvSpPr>
          <p:spPr bwMode="auto">
            <a:xfrm>
              <a:off x="1335" y="1117"/>
              <a:ext cx="101" cy="52"/>
            </a:xfrm>
            <a:custGeom>
              <a:avLst/>
              <a:gdLst>
                <a:gd name="T0" fmla="*/ 29 w 101"/>
                <a:gd name="T1" fmla="*/ 52 h 52"/>
                <a:gd name="T2" fmla="*/ 58 w 101"/>
                <a:gd name="T3" fmla="*/ 35 h 52"/>
                <a:gd name="T4" fmla="*/ 43 w 101"/>
                <a:gd name="T5" fmla="*/ 35 h 52"/>
                <a:gd name="T6" fmla="*/ 43 w 101"/>
                <a:gd name="T7" fmla="*/ 17 h 52"/>
                <a:gd name="T8" fmla="*/ 101 w 101"/>
                <a:gd name="T9" fmla="*/ 17 h 52"/>
                <a:gd name="T10" fmla="*/ 101 w 101"/>
                <a:gd name="T11" fmla="*/ 0 h 52"/>
                <a:gd name="T12" fmla="*/ 15 w 101"/>
                <a:gd name="T13" fmla="*/ 0 h 52"/>
                <a:gd name="T14" fmla="*/ 15 w 101"/>
                <a:gd name="T15" fmla="*/ 35 h 52"/>
                <a:gd name="T16" fmla="*/ 0 w 101"/>
                <a:gd name="T17" fmla="*/ 35 h 52"/>
                <a:gd name="T18" fmla="*/ 29 w 101"/>
                <a:gd name="T19" fmla="*/ 52 h 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1"/>
                <a:gd name="T31" fmla="*/ 0 h 52"/>
                <a:gd name="T32" fmla="*/ 101 w 101"/>
                <a:gd name="T33" fmla="*/ 52 h 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1" h="52">
                  <a:moveTo>
                    <a:pt x="29" y="52"/>
                  </a:moveTo>
                  <a:lnTo>
                    <a:pt x="58" y="35"/>
                  </a:lnTo>
                  <a:lnTo>
                    <a:pt x="43" y="35"/>
                  </a:lnTo>
                  <a:lnTo>
                    <a:pt x="43" y="17"/>
                  </a:lnTo>
                  <a:lnTo>
                    <a:pt x="101" y="17"/>
                  </a:lnTo>
                  <a:lnTo>
                    <a:pt x="101" y="0"/>
                  </a:lnTo>
                  <a:lnTo>
                    <a:pt x="15" y="0"/>
                  </a:lnTo>
                  <a:lnTo>
                    <a:pt x="15" y="35"/>
                  </a:lnTo>
                  <a:lnTo>
                    <a:pt x="0" y="35"/>
                  </a:lnTo>
                  <a:lnTo>
                    <a:pt x="29" y="52"/>
                  </a:lnTo>
                  <a:close/>
                </a:path>
              </a:pathLst>
            </a:custGeom>
            <a:solidFill>
              <a:srgbClr val="0099CC"/>
            </a:solidFill>
            <a:ln w="6350" cap="rnd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07892" name="Group 41"/>
          <p:cNvGrpSpPr>
            <a:grpSpLocks/>
          </p:cNvGrpSpPr>
          <p:nvPr/>
        </p:nvGrpSpPr>
        <p:grpSpPr bwMode="auto">
          <a:xfrm>
            <a:off x="366713" y="1628775"/>
            <a:ext cx="533400" cy="360363"/>
            <a:chOff x="1243" y="1265"/>
            <a:chExt cx="294" cy="55"/>
          </a:xfrm>
        </p:grpSpPr>
        <p:sp>
          <p:nvSpPr>
            <p:cNvPr id="207897" name="Freeform 42"/>
            <p:cNvSpPr>
              <a:spLocks/>
            </p:cNvSpPr>
            <p:nvPr/>
          </p:nvSpPr>
          <p:spPr bwMode="auto">
            <a:xfrm>
              <a:off x="1243" y="1265"/>
              <a:ext cx="294" cy="55"/>
            </a:xfrm>
            <a:custGeom>
              <a:avLst/>
              <a:gdLst>
                <a:gd name="T0" fmla="*/ 0 w 3127"/>
                <a:gd name="T1" fmla="*/ 0 h 683"/>
                <a:gd name="T2" fmla="*/ 0 w 3127"/>
                <a:gd name="T3" fmla="*/ 0 h 683"/>
                <a:gd name="T4" fmla="*/ 0 w 3127"/>
                <a:gd name="T5" fmla="*/ 0 h 683"/>
                <a:gd name="T6" fmla="*/ 0 w 3127"/>
                <a:gd name="T7" fmla="*/ 0 h 683"/>
                <a:gd name="T8" fmla="*/ 0 w 3127"/>
                <a:gd name="T9" fmla="*/ 0 h 683"/>
                <a:gd name="T10" fmla="*/ 0 w 3127"/>
                <a:gd name="T11" fmla="*/ 0 h 683"/>
                <a:gd name="T12" fmla="*/ 0 w 3127"/>
                <a:gd name="T13" fmla="*/ 0 h 683"/>
                <a:gd name="T14" fmla="*/ 0 w 3127"/>
                <a:gd name="T15" fmla="*/ 0 h 683"/>
                <a:gd name="T16" fmla="*/ 0 w 3127"/>
                <a:gd name="T17" fmla="*/ 0 h 683"/>
                <a:gd name="T18" fmla="*/ 0 w 3127"/>
                <a:gd name="T19" fmla="*/ 0 h 683"/>
                <a:gd name="T20" fmla="*/ 0 w 3127"/>
                <a:gd name="T21" fmla="*/ 0 h 683"/>
                <a:gd name="T22" fmla="*/ 0 w 3127"/>
                <a:gd name="T23" fmla="*/ 0 h 6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27"/>
                <a:gd name="T37" fmla="*/ 0 h 683"/>
                <a:gd name="T38" fmla="*/ 3127 w 3127"/>
                <a:gd name="T39" fmla="*/ 683 h 68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27" h="683">
                  <a:moveTo>
                    <a:pt x="3127" y="192"/>
                  </a:moveTo>
                  <a:lnTo>
                    <a:pt x="2190" y="0"/>
                  </a:lnTo>
                  <a:lnTo>
                    <a:pt x="2190" y="92"/>
                  </a:lnTo>
                  <a:lnTo>
                    <a:pt x="1799" y="92"/>
                  </a:lnTo>
                  <a:cubicBezTo>
                    <a:pt x="805" y="92"/>
                    <a:pt x="0" y="223"/>
                    <a:pt x="0" y="384"/>
                  </a:cubicBezTo>
                  <a:lnTo>
                    <a:pt x="0" y="683"/>
                  </a:lnTo>
                  <a:lnTo>
                    <a:pt x="937" y="683"/>
                  </a:lnTo>
                  <a:lnTo>
                    <a:pt x="937" y="384"/>
                  </a:lnTo>
                  <a:cubicBezTo>
                    <a:pt x="937" y="333"/>
                    <a:pt x="1323" y="292"/>
                    <a:pt x="1799" y="292"/>
                  </a:cubicBezTo>
                  <a:lnTo>
                    <a:pt x="2190" y="292"/>
                  </a:lnTo>
                  <a:lnTo>
                    <a:pt x="2190" y="384"/>
                  </a:lnTo>
                  <a:lnTo>
                    <a:pt x="3127" y="192"/>
                  </a:lnTo>
                  <a:close/>
                </a:path>
              </a:pathLst>
            </a:custGeom>
            <a:noFill/>
            <a:ln w="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7898" name="Freeform 43"/>
            <p:cNvSpPr>
              <a:spLocks/>
            </p:cNvSpPr>
            <p:nvPr/>
          </p:nvSpPr>
          <p:spPr bwMode="auto">
            <a:xfrm>
              <a:off x="1243" y="1265"/>
              <a:ext cx="294" cy="55"/>
            </a:xfrm>
            <a:custGeom>
              <a:avLst/>
              <a:gdLst>
                <a:gd name="T0" fmla="*/ 0 w 3127"/>
                <a:gd name="T1" fmla="*/ 0 h 683"/>
                <a:gd name="T2" fmla="*/ 0 w 3127"/>
                <a:gd name="T3" fmla="*/ 0 h 683"/>
                <a:gd name="T4" fmla="*/ 0 w 3127"/>
                <a:gd name="T5" fmla="*/ 0 h 683"/>
                <a:gd name="T6" fmla="*/ 0 w 3127"/>
                <a:gd name="T7" fmla="*/ 0 h 683"/>
                <a:gd name="T8" fmla="*/ 0 w 3127"/>
                <a:gd name="T9" fmla="*/ 0 h 683"/>
                <a:gd name="T10" fmla="*/ 0 w 3127"/>
                <a:gd name="T11" fmla="*/ 0 h 683"/>
                <a:gd name="T12" fmla="*/ 0 w 3127"/>
                <a:gd name="T13" fmla="*/ 0 h 683"/>
                <a:gd name="T14" fmla="*/ 0 w 3127"/>
                <a:gd name="T15" fmla="*/ 0 h 683"/>
                <a:gd name="T16" fmla="*/ 0 w 3127"/>
                <a:gd name="T17" fmla="*/ 0 h 683"/>
                <a:gd name="T18" fmla="*/ 0 w 3127"/>
                <a:gd name="T19" fmla="*/ 0 h 683"/>
                <a:gd name="T20" fmla="*/ 0 w 3127"/>
                <a:gd name="T21" fmla="*/ 0 h 683"/>
                <a:gd name="T22" fmla="*/ 0 w 3127"/>
                <a:gd name="T23" fmla="*/ 0 h 6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27"/>
                <a:gd name="T37" fmla="*/ 0 h 683"/>
                <a:gd name="T38" fmla="*/ 3127 w 3127"/>
                <a:gd name="T39" fmla="*/ 683 h 68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27" h="683">
                  <a:moveTo>
                    <a:pt x="3127" y="192"/>
                  </a:moveTo>
                  <a:lnTo>
                    <a:pt x="2190" y="0"/>
                  </a:lnTo>
                  <a:lnTo>
                    <a:pt x="2190" y="92"/>
                  </a:lnTo>
                  <a:lnTo>
                    <a:pt x="1799" y="92"/>
                  </a:lnTo>
                  <a:cubicBezTo>
                    <a:pt x="805" y="92"/>
                    <a:pt x="0" y="223"/>
                    <a:pt x="0" y="384"/>
                  </a:cubicBezTo>
                  <a:lnTo>
                    <a:pt x="0" y="683"/>
                  </a:lnTo>
                  <a:lnTo>
                    <a:pt x="937" y="683"/>
                  </a:lnTo>
                  <a:lnTo>
                    <a:pt x="937" y="384"/>
                  </a:lnTo>
                  <a:cubicBezTo>
                    <a:pt x="937" y="333"/>
                    <a:pt x="1323" y="292"/>
                    <a:pt x="1799" y="292"/>
                  </a:cubicBezTo>
                  <a:lnTo>
                    <a:pt x="2190" y="292"/>
                  </a:lnTo>
                  <a:lnTo>
                    <a:pt x="2190" y="384"/>
                  </a:lnTo>
                  <a:lnTo>
                    <a:pt x="3127" y="192"/>
                  </a:lnTo>
                  <a:close/>
                </a:path>
              </a:pathLst>
            </a:custGeom>
            <a:solidFill>
              <a:srgbClr val="FF6600"/>
            </a:solidFill>
            <a:ln w="6350" cap="rnd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6364" name="Text Box 44"/>
          <p:cNvSpPr txBox="1">
            <a:spLocks noChangeArrowheads="1"/>
          </p:cNvSpPr>
          <p:nvPr/>
        </p:nvSpPr>
        <p:spPr bwMode="auto">
          <a:xfrm>
            <a:off x="920750" y="2081213"/>
            <a:ext cx="3570288" cy="531812"/>
          </a:xfrm>
          <a:prstGeom prst="rect">
            <a:avLst/>
          </a:prstGeom>
          <a:noFill/>
          <a:ln>
            <a:noFill/>
          </a:ln>
          <a:extLst/>
        </p:spPr>
        <p:txBody>
          <a:bodyPr lIns="78638" tIns="39319" rIns="78638" bIns="39319"/>
          <a:lstStyle/>
          <a:p>
            <a:pPr>
              <a:defRPr/>
            </a:pPr>
            <a:r>
              <a:rPr lang="fr-FR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0"/>
              </a:rPr>
              <a:t>Asthme contrôlé 3 à 6 mois</a:t>
            </a:r>
          </a:p>
          <a:p>
            <a:pPr>
              <a:defRPr/>
            </a:pPr>
            <a:r>
              <a:rPr lang="fr-FR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0"/>
              </a:rPr>
              <a:t>Décroissance thérapeutique</a:t>
            </a:r>
            <a:endParaRPr lang="fr-FR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ＭＳ Ｐゴシック" charset="0"/>
            </a:endParaRPr>
          </a:p>
        </p:txBody>
      </p:sp>
      <p:sp>
        <p:nvSpPr>
          <p:cNvPr id="56365" name="Text Box 45"/>
          <p:cNvSpPr txBox="1">
            <a:spLocks noChangeArrowheads="1"/>
          </p:cNvSpPr>
          <p:nvPr/>
        </p:nvSpPr>
        <p:spPr bwMode="auto">
          <a:xfrm>
            <a:off x="1073150" y="1530350"/>
            <a:ext cx="4003675" cy="406400"/>
          </a:xfrm>
          <a:prstGeom prst="rect">
            <a:avLst/>
          </a:prstGeom>
          <a:noFill/>
          <a:ln>
            <a:noFill/>
          </a:ln>
          <a:extLst/>
        </p:spPr>
        <p:txBody>
          <a:bodyPr lIns="78638" tIns="39319" rIns="78638" bIns="39319"/>
          <a:lstStyle/>
          <a:p>
            <a:pPr>
              <a:defRPr/>
            </a:pPr>
            <a:r>
              <a:rPr lang="fr-FR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0"/>
                <a:cs typeface="Arial" pitchFamily="34" charset="0"/>
              </a:rPr>
              <a:t>Asthme non contrôlé 3 mois</a:t>
            </a:r>
          </a:p>
          <a:p>
            <a:pPr>
              <a:defRPr/>
            </a:pPr>
            <a:r>
              <a:rPr lang="fr-FR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charset="0"/>
                <a:cs typeface="Arial" pitchFamily="34" charset="0"/>
              </a:rPr>
              <a:t>Augmentation thérapeutique</a:t>
            </a:r>
          </a:p>
        </p:txBody>
      </p:sp>
      <p:sp>
        <p:nvSpPr>
          <p:cNvPr id="56366" name="Text Box 46"/>
          <p:cNvSpPr txBox="1">
            <a:spLocks noChangeArrowheads="1"/>
          </p:cNvSpPr>
          <p:nvPr/>
        </p:nvSpPr>
        <p:spPr bwMode="auto">
          <a:xfrm>
            <a:off x="3368675" y="6457950"/>
            <a:ext cx="1479550" cy="366713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0"/>
                <a:cs typeface="Arial" pitchFamily="34" charset="0"/>
              </a:rPr>
              <a:t>ou MK 4 mg</a:t>
            </a:r>
          </a:p>
        </p:txBody>
      </p:sp>
      <p:sp>
        <p:nvSpPr>
          <p:cNvPr id="56367" name="Text Box 47"/>
          <p:cNvSpPr txBox="1">
            <a:spLocks noChangeArrowheads="1"/>
          </p:cNvSpPr>
          <p:nvPr/>
        </p:nvSpPr>
        <p:spPr bwMode="auto">
          <a:xfrm>
            <a:off x="5343525" y="6157913"/>
            <a:ext cx="1492250" cy="366712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ＭＳ Ｐゴシック" charset="0"/>
                <a:cs typeface="Arial" pitchFamily="34" charset="0"/>
              </a:rPr>
              <a:t>ou ajout MK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19" name="Group 39"/>
          <p:cNvGraphicFramePr>
            <a:graphicFrameLocks noGrp="1"/>
          </p:cNvGraphicFramePr>
          <p:nvPr/>
        </p:nvGraphicFramePr>
        <p:xfrm>
          <a:off x="539750" y="1630363"/>
          <a:ext cx="8135938" cy="4678400"/>
        </p:xfrm>
        <a:graphic>
          <a:graphicData uri="http://schemas.openxmlformats.org/drawingml/2006/table">
            <a:tbl>
              <a:tblPr/>
              <a:tblGrid>
                <a:gridCol w="2085975"/>
                <a:gridCol w="2060575"/>
                <a:gridCol w="1987550"/>
                <a:gridCol w="2001838"/>
              </a:tblGrid>
              <a:tr h="140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Doses « faibles à moyennes 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(µg/j)</a:t>
                      </a:r>
                    </a:p>
                  </a:txBody>
                  <a:tcPr marL="90000" marR="90000" marT="46797" marB="4679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Doses « fortes »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 (µg/j)</a:t>
                      </a:r>
                    </a:p>
                  </a:txBody>
                  <a:tcPr marL="90000" marR="90000" marT="46797" marB="4679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Doses maximales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 (µg/j)</a:t>
                      </a:r>
                    </a:p>
                  </a:txBody>
                  <a:tcPr marL="90000" marR="90000" marT="46797" marB="4679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50195"/>
                      </a:srgbClr>
                    </a:solidFill>
                  </a:tcPr>
                </a:tc>
              </a:tr>
              <a:tr h="619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Béclométasone 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250-500</a:t>
                      </a:r>
                    </a:p>
                  </a:txBody>
                  <a:tcPr marL="90000" marR="90000" marT="46797" marB="4679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&gt; 500</a:t>
                      </a:r>
                    </a:p>
                  </a:txBody>
                  <a:tcPr marL="90000" marR="90000" marT="46797" marB="4679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1000</a:t>
                      </a:r>
                    </a:p>
                  </a:txBody>
                  <a:tcPr marL="90000" marR="90000" marT="46797" marB="4679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50195"/>
                      </a:srgbClr>
                    </a:solidFill>
                  </a:tcPr>
                </a:tc>
              </a:tr>
              <a:tr h="619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Budésonide 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200-400</a:t>
                      </a:r>
                    </a:p>
                  </a:txBody>
                  <a:tcPr marL="90000" marR="90000" marT="46797" marB="4679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&gt; 400</a:t>
                      </a:r>
                    </a:p>
                  </a:txBody>
                  <a:tcPr marL="90000" marR="90000" marT="46797" marB="4679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800</a:t>
                      </a:r>
                    </a:p>
                  </a:txBody>
                  <a:tcPr marL="90000" marR="90000" marT="46797" marB="4679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50195"/>
                      </a:srgbClr>
                    </a:solidFill>
                  </a:tcPr>
                </a:tc>
              </a:tr>
              <a:tr h="619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Fluticasone 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100-200</a:t>
                      </a:r>
                    </a:p>
                  </a:txBody>
                  <a:tcPr marL="90000" marR="90000" marT="46797" marB="4679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&gt; 200</a:t>
                      </a:r>
                    </a:p>
                  </a:txBody>
                  <a:tcPr marL="90000" marR="90000" marT="46797" marB="4679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400</a:t>
                      </a:r>
                    </a:p>
                  </a:txBody>
                  <a:tcPr marL="90000" marR="90000" marT="46797" marB="4679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50195"/>
                      </a:srgbClr>
                    </a:solidFill>
                  </a:tcPr>
                </a:tc>
              </a:tr>
              <a:tr h="6400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Budésonide nébulisé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797" marB="4679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>
                        <a:alpha val="50195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1000-2000</a:t>
                      </a:r>
                    </a:p>
                  </a:txBody>
                  <a:tcPr marL="90000" marR="90000" marT="46797" marB="4679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780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Béclométasone nébulisée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CCFF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800-1600</a:t>
                      </a:r>
                    </a:p>
                  </a:txBody>
                  <a:tcPr marL="90000" marR="90000" marT="46797" marB="46797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>
                        <a:alpha val="5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8932" name="Rectangle 37"/>
          <p:cNvSpPr>
            <a:spLocks noGrp="1" noChangeArrowheads="1"/>
          </p:cNvSpPr>
          <p:nvPr>
            <p:ph type="title" idx="4294967295"/>
          </p:nvPr>
        </p:nvSpPr>
        <p:spPr>
          <a:xfrm>
            <a:off x="325438" y="381000"/>
            <a:ext cx="8423275" cy="765175"/>
          </a:xfrm>
        </p:spPr>
        <p:txBody>
          <a:bodyPr/>
          <a:lstStyle/>
          <a:p>
            <a:pPr eaLnBrk="1" hangingPunct="1"/>
            <a:r>
              <a:rPr lang="fr-FR" sz="2800" b="1" smtClean="0">
                <a:solidFill>
                  <a:srgbClr val="0000FF"/>
                </a:solidFill>
                <a:latin typeface="Arial Black" pitchFamily="34" charset="0"/>
              </a:rPr>
              <a:t>POSOLOGIE DES CORTICOÏDES INHALÉS</a:t>
            </a:r>
            <a:r>
              <a:rPr lang="fr-FR" sz="2600" smtClean="0"/>
              <a:t> </a:t>
            </a:r>
          </a:p>
        </p:txBody>
      </p:sp>
      <p:sp>
        <p:nvSpPr>
          <p:cNvPr id="208933" name="Rectangle 38"/>
          <p:cNvSpPr>
            <a:spLocks noChangeArrowheads="1"/>
          </p:cNvSpPr>
          <p:nvPr/>
        </p:nvSpPr>
        <p:spPr bwMode="auto">
          <a:xfrm>
            <a:off x="4057650" y="6491288"/>
            <a:ext cx="508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i="1">
                <a:solidFill>
                  <a:srgbClr val="FFFFFF"/>
                </a:solidFill>
                <a:latin typeface="Verdana" pitchFamily="34" charset="0"/>
                <a:ea typeface="MS PGothic" pitchFamily="34" charset="-128"/>
              </a:rPr>
              <a:t>Recommandations HAS à paraître en 2009</a:t>
            </a:r>
          </a:p>
        </p:txBody>
      </p:sp>
      <p:sp>
        <p:nvSpPr>
          <p:cNvPr id="327720" name="Text Box 40"/>
          <p:cNvSpPr txBox="1">
            <a:spLocks noChangeArrowheads="1"/>
          </p:cNvSpPr>
          <p:nvPr/>
        </p:nvSpPr>
        <p:spPr bwMode="auto">
          <a:xfrm>
            <a:off x="5932488" y="6381750"/>
            <a:ext cx="1592262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fr-FR" sz="24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nivers" pitchFamily="34" charset="0"/>
                <a:cs typeface="+mn-cs"/>
              </a:rPr>
              <a:t>HAS 2009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246313"/>
            <a:ext cx="7772400" cy="1470025"/>
          </a:xfrm>
        </p:spPr>
        <p:txBody>
          <a:bodyPr/>
          <a:lstStyle/>
          <a:p>
            <a:pPr eaLnBrk="1" hangingPunct="1"/>
            <a:r>
              <a:rPr lang="fr-FR" sz="4000" b="1" smtClean="0">
                <a:solidFill>
                  <a:schemeClr val="accent2"/>
                </a:solidFill>
              </a:rPr>
              <a:t>V. COMMENT SURVEILLER ?</a:t>
            </a:r>
            <a:br>
              <a:rPr lang="fr-FR" sz="4000" b="1" smtClean="0">
                <a:solidFill>
                  <a:schemeClr val="accent2"/>
                </a:solidFill>
              </a:rPr>
            </a:br>
            <a:r>
              <a:rPr lang="fr-FR" sz="4000" b="1" smtClean="0">
                <a:solidFill>
                  <a:schemeClr val="accent2"/>
                </a:solidFill>
              </a:rPr>
              <a:t>QUAND S’INQUIETER?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re 1"/>
          <p:cNvSpPr>
            <a:spLocks noGrp="1"/>
          </p:cNvSpPr>
          <p:nvPr>
            <p:ph type="title" idx="4294967295"/>
          </p:nvPr>
        </p:nvSpPr>
        <p:spPr>
          <a:xfrm>
            <a:off x="457200" y="44450"/>
            <a:ext cx="8229600" cy="1143000"/>
          </a:xfrm>
          <a:extLst/>
        </p:spPr>
        <p:txBody>
          <a:bodyPr/>
          <a:lstStyle/>
          <a:p>
            <a:pPr>
              <a:defRPr/>
            </a:pPr>
            <a:r>
              <a:rPr lang="fr-FR" sz="3600" b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Suivre un jeune enfant asthmatique</a:t>
            </a:r>
          </a:p>
        </p:txBody>
      </p:sp>
      <p:sp>
        <p:nvSpPr>
          <p:cNvPr id="57347" name="Espace réservé du contenu 2"/>
          <p:cNvSpPr>
            <a:spLocks noGrp="1"/>
          </p:cNvSpPr>
          <p:nvPr>
            <p:ph idx="4294967295"/>
          </p:nvPr>
        </p:nvSpPr>
        <p:spPr>
          <a:xfrm>
            <a:off x="250825" y="1052513"/>
            <a:ext cx="8713788" cy="4525962"/>
          </a:xfrm>
          <a:extLst/>
        </p:spPr>
        <p:txBody>
          <a:bodyPr/>
          <a:lstStyle/>
          <a:p>
            <a:pPr>
              <a:defRPr/>
            </a:pP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Revoir l’enfant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qq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semaines après initiation et réévaluer le contrôle</a:t>
            </a:r>
          </a:p>
          <a:p>
            <a:pPr lvl="1">
              <a:defRPr/>
            </a:pPr>
            <a:r>
              <a:rPr lang="fr-F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Poursuivre si OK</a:t>
            </a:r>
          </a:p>
          <a:p>
            <a:pPr lvl="1">
              <a:defRPr/>
            </a:pPr>
            <a:r>
              <a:rPr lang="fr-F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Revoir observance – technique d’inhalation et ajuster si besoin</a:t>
            </a:r>
          </a:p>
          <a:p>
            <a:pPr lvl="1">
              <a:defRPr/>
            </a:pPr>
            <a:r>
              <a:rPr lang="fr-F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Pas de contrôle : </a:t>
            </a:r>
            <a:r>
              <a:rPr lang="fr-FR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Dg différentiel ??? </a:t>
            </a:r>
          </a:p>
          <a:p>
            <a:pPr>
              <a:defRPr/>
            </a:pP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 cas d’asthme </a:t>
            </a:r>
            <a:r>
              <a:rPr lang="fr-FR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viro</a:t>
            </a: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-induit … :</a:t>
            </a:r>
          </a:p>
          <a:p>
            <a:pPr lvl="1">
              <a:defRPr/>
            </a:pPr>
            <a:r>
              <a:rPr lang="fr-F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Possibilité arrêt du TT si contrôle OK - été</a:t>
            </a:r>
          </a:p>
          <a:p>
            <a:pPr>
              <a:defRPr/>
            </a:pPr>
            <a:r>
              <a:rPr lang="fr-F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Poursuivre le suivi et le TT si :</a:t>
            </a:r>
          </a:p>
          <a:p>
            <a:pPr lvl="1">
              <a:defRPr/>
            </a:pPr>
            <a:r>
              <a:rPr lang="fr-F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symptômes persistants et/ou sévères</a:t>
            </a:r>
          </a:p>
          <a:p>
            <a:pPr lvl="1">
              <a:defRPr/>
            </a:pPr>
            <a:r>
              <a:rPr lang="fr-FR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plus particulièrement si terrain allergique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71525"/>
            <a:ext cx="9144000" cy="857250"/>
          </a:xfrm>
        </p:spPr>
        <p:txBody>
          <a:bodyPr/>
          <a:lstStyle/>
          <a:p>
            <a:r>
              <a:rPr lang="fr-FR" sz="3600" smtClean="0">
                <a:solidFill>
                  <a:schemeClr val="bg1"/>
                </a:solidFill>
              </a:rPr>
              <a:t>Prise en charge du nourrisson siffleur</a:t>
            </a:r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2044700"/>
            <a:ext cx="8140700" cy="4913313"/>
          </a:xfrm>
        </p:spPr>
        <p:txBody>
          <a:bodyPr/>
          <a:lstStyle/>
          <a:p>
            <a:pPr marL="495300" indent="-495300">
              <a:lnSpc>
                <a:spcPct val="115000"/>
              </a:lnSpc>
              <a:buClr>
                <a:srgbClr val="333399"/>
              </a:buClr>
              <a:buFont typeface="Wingdings" pitchFamily="2" charset="2"/>
              <a:buAutoNum type="arabicPeriod"/>
              <a:defRPr/>
            </a:pPr>
            <a:r>
              <a:rPr lang="fr-FR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Quand l’évoquer?</a:t>
            </a:r>
          </a:p>
          <a:p>
            <a:pPr marL="495300" indent="-495300">
              <a:lnSpc>
                <a:spcPct val="115000"/>
              </a:lnSpc>
              <a:buClr>
                <a:srgbClr val="333399"/>
              </a:buClr>
              <a:buFont typeface="Wingdings" pitchFamily="2" charset="2"/>
              <a:buAutoNum type="arabicPeriod"/>
              <a:defRPr/>
            </a:pPr>
            <a:r>
              <a:rPr lang="fr-FR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Comment l’explorer?</a:t>
            </a:r>
          </a:p>
          <a:p>
            <a:pPr marL="495300" indent="-495300">
              <a:lnSpc>
                <a:spcPct val="115000"/>
              </a:lnSpc>
              <a:buClr>
                <a:srgbClr val="333399"/>
              </a:buClr>
              <a:buFont typeface="Wingdings" pitchFamily="2" charset="2"/>
              <a:buAutoNum type="arabicPeriod"/>
              <a:defRPr/>
            </a:pPr>
            <a:r>
              <a:rPr lang="fr-FR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Comment le traiter?</a:t>
            </a:r>
          </a:p>
          <a:p>
            <a:pPr marL="495300" indent="-495300">
              <a:lnSpc>
                <a:spcPct val="115000"/>
              </a:lnSpc>
              <a:buClr>
                <a:srgbClr val="333399"/>
              </a:buClr>
              <a:buFont typeface="Wingdings" pitchFamily="2" charset="2"/>
              <a:buAutoNum type="arabicPeriod"/>
              <a:defRPr/>
            </a:pPr>
            <a:r>
              <a:rPr lang="fr-FR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Comment le suivre?</a:t>
            </a:r>
          </a:p>
          <a:p>
            <a:pPr marL="495300" indent="-495300">
              <a:lnSpc>
                <a:spcPct val="115000"/>
              </a:lnSpc>
              <a:buClr>
                <a:srgbClr val="333399"/>
              </a:buClr>
              <a:buFont typeface="Wingdings" pitchFamily="2" charset="2"/>
              <a:buAutoNum type="arabicPeriod"/>
              <a:defRPr/>
            </a:pPr>
            <a:r>
              <a:rPr lang="fr-FR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Quand s’inquiéter?</a:t>
            </a:r>
          </a:p>
          <a:p>
            <a:pPr marL="495300" indent="-495300">
              <a:lnSpc>
                <a:spcPct val="115000"/>
              </a:lnSpc>
              <a:buClr>
                <a:srgbClr val="333399"/>
              </a:buClr>
              <a:buFont typeface="Wingdings" pitchFamily="2" charset="2"/>
              <a:buAutoNum type="arabicPeriod"/>
              <a:defRPr/>
            </a:pPr>
            <a:r>
              <a:rPr lang="fr-FR" sz="32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Devenir de l’asthme du nourrisson?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714375" y="1643063"/>
            <a:ext cx="2714625" cy="2071687"/>
          </a:xfrm>
          <a:prstGeom prst="rect">
            <a:avLst/>
          </a:prstGeom>
          <a:solidFill>
            <a:srgbClr val="FFFFFF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ATCD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Prématurité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Réanimation néonatale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BDP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Cardiopathie Shunt G-D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4191000" y="5105400"/>
            <a:ext cx="3962400" cy="50800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Univers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Univers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Univers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Univers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Univer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Univer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Univer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Univer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Univers" pitchFamily="34" charset="0"/>
              </a:defRPr>
            </a:lvl9pPr>
          </a:lstStyle>
          <a:p>
            <a:pPr algn="ctr">
              <a:defRPr/>
            </a:pPr>
            <a:r>
              <a:rPr lang="fr-FR" sz="1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Orientation diagnostique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4648200" y="6019800"/>
            <a:ext cx="3200400" cy="45720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Univers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Univers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Univers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Univers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Univer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Univer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Univer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Univer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Univers" pitchFamily="34" charset="0"/>
              </a:defRPr>
            </a:lvl9pPr>
          </a:lstStyle>
          <a:p>
            <a:pPr algn="ctr">
              <a:defRPr/>
            </a:pPr>
            <a:r>
              <a:rPr lang="fr-FR" sz="1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Investigations ciblées</a:t>
            </a:r>
            <a:endParaRPr lang="fr-FR" sz="1800" b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+mn-cs"/>
            </a:endParaRPr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6297613" y="5640388"/>
            <a:ext cx="4762" cy="2921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/>
        </p:spPr>
        <p:txBody>
          <a:bodyPr/>
          <a:lstStyle/>
          <a:p>
            <a:pPr algn="ctr" eaLnBrk="0" hangingPunct="0">
              <a:defRPr/>
            </a:pPr>
            <a:endParaRPr lang="fr-FR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vers" pitchFamily="34" charset="0"/>
              <a:cs typeface="+mn-cs"/>
            </a:endParaRP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3886200" y="381000"/>
            <a:ext cx="4495800" cy="434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99"/>
            </a:solidFill>
            <a:miter lim="800000"/>
            <a:headEnd/>
            <a:tailEnd/>
          </a:ln>
          <a:effectLst>
            <a:prstShdw prst="shdw17" dist="17961" dir="2700000">
              <a:srgbClr val="000099">
                <a:gamma/>
                <a:shade val="60000"/>
                <a:invGamma/>
              </a:srgbClr>
            </a:prst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Formes sévères</a:t>
            </a:r>
            <a:r>
              <a:rPr lang="fr-FR" sz="1600" dirty="0">
                <a:solidFill>
                  <a:srgbClr val="5F7791"/>
                </a:solidFill>
                <a:latin typeface="Tahoma" pitchFamily="34" charset="0"/>
                <a:cs typeface="+mn-cs"/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Formes inhabituelles </a:t>
            </a:r>
            <a:r>
              <a:rPr lang="fr-FR" sz="1600" dirty="0">
                <a:solidFill>
                  <a:srgbClr val="5F7791"/>
                </a:solidFill>
                <a:latin typeface="Tahoma" pitchFamily="34" charset="0"/>
                <a:cs typeface="+mn-cs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rgbClr val="FF9900"/>
                </a:solidFill>
                <a:latin typeface="Tahoma" pitchFamily="34" charset="0"/>
                <a:cs typeface="+mn-cs"/>
              </a:rPr>
              <a:t>Stridor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rgbClr val="FF9900"/>
                </a:solidFill>
                <a:latin typeface="Tahoma" pitchFamily="34" charset="0"/>
                <a:cs typeface="+mn-cs"/>
              </a:rPr>
              <a:t>Dyspnée deux temps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rgbClr val="FF9900"/>
                </a:solidFill>
                <a:latin typeface="Tahoma" pitchFamily="34" charset="0"/>
                <a:cs typeface="+mn-cs"/>
              </a:rPr>
              <a:t>Polypnée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rgbClr val="FF9900"/>
                </a:solidFill>
                <a:latin typeface="Tahoma" pitchFamily="34" charset="0"/>
                <a:cs typeface="+mn-cs"/>
              </a:rPr>
              <a:t>Signes inter critiques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rgbClr val="FF9900"/>
                </a:solidFill>
                <a:latin typeface="Tahoma" pitchFamily="34" charset="0"/>
                <a:cs typeface="+mn-cs"/>
              </a:rPr>
              <a:t>Déformation thoracique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rgbClr val="FF9900"/>
                </a:solidFill>
                <a:latin typeface="Tahoma" pitchFamily="34" charset="0"/>
                <a:cs typeface="+mn-cs"/>
              </a:rPr>
              <a:t>Toux productive matinale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rgbClr val="FF9900"/>
                </a:solidFill>
                <a:latin typeface="Tahoma" pitchFamily="34" charset="0"/>
                <a:cs typeface="+mn-cs"/>
              </a:rPr>
              <a:t>Bronchorrhée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Signes extra respiratoires associés</a:t>
            </a:r>
            <a:endParaRPr lang="fr-FR" sz="1600" dirty="0">
              <a:solidFill>
                <a:srgbClr val="5F7791"/>
              </a:solidFill>
              <a:latin typeface="Tahoma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rgbClr val="FF9900"/>
                </a:solidFill>
                <a:latin typeface="Tahoma" pitchFamily="34" charset="0"/>
                <a:cs typeface="+mn-cs"/>
              </a:rPr>
              <a:t>Cassure pondérale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rgbClr val="FF9900"/>
                </a:solidFill>
                <a:latin typeface="Tahoma" pitchFamily="34" charset="0"/>
                <a:cs typeface="+mn-cs"/>
              </a:rPr>
              <a:t>Diarrhée chronique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rgbClr val="FF9900"/>
                </a:solidFill>
                <a:latin typeface="Tahoma" pitchFamily="34" charset="0"/>
                <a:cs typeface="+mn-cs"/>
              </a:rPr>
              <a:t>Cardiopathie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rgbClr val="FF9900"/>
                </a:solidFill>
                <a:latin typeface="Tahoma" pitchFamily="34" charset="0"/>
                <a:cs typeface="+mn-cs"/>
              </a:rPr>
              <a:t>Douleurs abdominales</a:t>
            </a:r>
            <a:endParaRPr lang="fr-FR" sz="1600" dirty="0">
              <a:solidFill>
                <a:srgbClr val="5F7791"/>
              </a:solidFill>
              <a:latin typeface="Tahoma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Terrains particuliers</a:t>
            </a:r>
            <a:endParaRPr lang="fr-FR" sz="1600" dirty="0">
              <a:solidFill>
                <a:srgbClr val="5F7791"/>
              </a:solidFill>
              <a:latin typeface="Tahoma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solidFill>
                  <a:srgbClr val="FF9900"/>
                </a:solidFill>
                <a:latin typeface="Tahoma" pitchFamily="34" charset="0"/>
                <a:cs typeface="+mn-cs"/>
              </a:rPr>
              <a:t>Trisomie 21-Atrésie œsophage</a:t>
            </a:r>
            <a:r>
              <a:rPr lang="fr-FR" sz="1600" dirty="0">
                <a:solidFill>
                  <a:srgbClr val="5F7791"/>
                </a:solidFill>
                <a:latin typeface="Tahoma" pitchFamily="34" charset="0"/>
                <a:cs typeface="+mn-cs"/>
              </a:rPr>
              <a:t>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Rx</a:t>
            </a:r>
            <a:r>
              <a:rPr lang="fr-FR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 thorax anormale ou </a:t>
            </a:r>
            <a:r>
              <a:rPr lang="fr-FR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situs</a:t>
            </a:r>
            <a:r>
              <a:rPr lang="fr-FR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 </a:t>
            </a:r>
            <a:r>
              <a:rPr lang="fr-FR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inversus</a:t>
            </a:r>
            <a:endParaRPr lang="fr-FR" sz="1000" dirty="0">
              <a:solidFill>
                <a:srgbClr val="5F7791"/>
              </a:solidFill>
              <a:latin typeface="Corbel"/>
              <a:cs typeface="+mn-cs"/>
            </a:endParaRP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500063" y="357188"/>
            <a:ext cx="3009900" cy="685800"/>
          </a:xfrm>
          <a:prstGeom prst="rect">
            <a:avLst/>
          </a:prstGeom>
          <a:solidFill>
            <a:schemeClr val="tx1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Univers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Univers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Univers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Univers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Univer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Univer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Univer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Univer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Univers" pitchFamily="34" charset="0"/>
              </a:defRPr>
            </a:lvl9pPr>
          </a:lstStyle>
          <a:p>
            <a:pPr algn="ctr">
              <a:defRPr/>
            </a:pPr>
            <a:r>
              <a:rPr lang="fr-FR" sz="1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Signes d’alarme</a:t>
            </a:r>
          </a:p>
          <a:p>
            <a:pPr algn="ctr">
              <a:defRPr/>
            </a:pPr>
            <a:r>
              <a:rPr lang="fr-FR" sz="1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Clinique ou radiologique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381000" y="4876800"/>
            <a:ext cx="3200400" cy="68580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Univers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Univers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Univers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Univers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Univer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Univer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Univer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Univer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Univers" pitchFamily="34" charset="0"/>
              </a:defRPr>
            </a:lvl9pPr>
          </a:lstStyle>
          <a:p>
            <a:pPr algn="ctr">
              <a:defRPr/>
            </a:pPr>
            <a:r>
              <a:rPr lang="fr-FR" sz="1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Sans orientation diagnostique</a:t>
            </a:r>
            <a:endParaRPr lang="fr-FR" sz="2000">
              <a:solidFill>
                <a:srgbClr val="0000FF"/>
              </a:solidFill>
              <a:latin typeface="Corbel" pitchFamily="34" charset="0"/>
              <a:cs typeface="+mn-cs"/>
            </a:endParaRPr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 flipH="1">
            <a:off x="1905000" y="5638800"/>
            <a:ext cx="0" cy="304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xtLst/>
        </p:spPr>
        <p:txBody>
          <a:bodyPr/>
          <a:lstStyle/>
          <a:p>
            <a:pPr algn="ctr" eaLnBrk="0" hangingPunct="0">
              <a:defRPr/>
            </a:pPr>
            <a:endParaRPr lang="fr-FR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vers" pitchFamily="34" charset="0"/>
              <a:cs typeface="+mn-cs"/>
            </a:endParaRPr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381000" y="6019800"/>
            <a:ext cx="3200400" cy="45720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Univers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Univers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Univers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Univers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Univers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Univers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Univers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Univers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Univers" pitchFamily="34" charset="0"/>
              </a:defRPr>
            </a:lvl9pPr>
          </a:lstStyle>
          <a:p>
            <a:pPr algn="ctr">
              <a:defRPr/>
            </a:pPr>
            <a:r>
              <a:rPr lang="fr-FR" sz="1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Investigations larges</a:t>
            </a:r>
            <a:endParaRPr lang="fr-FR" sz="900" b="0">
              <a:solidFill>
                <a:srgbClr val="0000FF"/>
              </a:solidFill>
              <a:latin typeface="Corbel" pitchFamily="34" charset="0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nimBg="1"/>
      <p:bldP spid="31752" grpId="0" animBg="1"/>
      <p:bldP spid="31753" grpId="0" animBg="1"/>
      <p:bldP spid="31751" grpId="0" animBg="1"/>
      <p:bldP spid="31759" grpId="0" animBg="1"/>
      <p:bldP spid="31754" grpId="0" animBg="1"/>
      <p:bldP spid="3176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Titre 3"/>
          <p:cNvSpPr>
            <a:spLocks noGrp="1"/>
          </p:cNvSpPr>
          <p:nvPr>
            <p:ph type="title" idx="4294967295"/>
          </p:nvPr>
        </p:nvSpPr>
        <p:spPr>
          <a:xfrm>
            <a:off x="928688" y="142875"/>
            <a:ext cx="7643812" cy="642938"/>
          </a:xfrm>
        </p:spPr>
        <p:txBody>
          <a:bodyPr/>
          <a:lstStyle/>
          <a:p>
            <a:pPr eaLnBrk="1" hangingPunct="1"/>
            <a:r>
              <a:rPr lang="fr-FR" smtClean="0"/>
              <a:t>Diagnostics différentiels</a:t>
            </a: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4294967295"/>
          </p:nvPr>
        </p:nvGraphicFramePr>
        <p:xfrm>
          <a:off x="1000125" y="857250"/>
          <a:ext cx="7772400" cy="5786438"/>
        </p:xfrm>
        <a:graphic>
          <a:graphicData uri="http://schemas.openxmlformats.org/drawingml/2006/table">
            <a:tbl>
              <a:tblPr/>
              <a:tblGrid>
                <a:gridCol w="77724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Obstruction des voies aériennes proximales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041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 </a:t>
                      </a: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Dynamique</a:t>
                      </a: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: malacie trachéale et/ou bronchique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 Mécanique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 corps étranger inhalé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 anomalie des arcs aortiques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 kyste bronchogénique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 sténose trachéale/ bronchique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 tumeur/adénopathie/ granulome (tuberculose, mycobactérie atypique, corps étranger)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 compression par une cavité cardiaque dilatée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Obstruction des petites voies aériennes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1144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 Mucoviscidose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 Dysplasie bronchopulmonaire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 Dyskinésie ciliaire primitive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 Séquelle grave de virose (bronchiolite oblitérante)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Pathologies d’aspiration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Reflux gastro-oesophagien/Fistule oesotrachéale/Troubles de déglutition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Cardiopathies congénitales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-Shunt gauche-droit/Cardiomégalie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EE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</a:rPr>
                        <a:t>Pneumopathies répétées en contexte d’immunodépression</a:t>
                      </a:r>
                      <a:endParaRPr kumimoji="0" lang="fr-F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6357938" y="2000250"/>
            <a:ext cx="17113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+mn-cs"/>
              </a:rPr>
              <a:t>Fibroscopie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357938" y="3824288"/>
            <a:ext cx="206692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+mn-cs"/>
              </a:rPr>
              <a:t>Investigations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+mn-cs"/>
              </a:rPr>
              <a:t>Ciblées/ TDM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719888" y="5824538"/>
            <a:ext cx="20669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+mn-cs"/>
              </a:rPr>
              <a:t>Echo cœur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143625" y="6215063"/>
            <a:ext cx="27146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+mn-cs"/>
              </a:rPr>
              <a:t>IgGAM</a:t>
            </a:r>
            <a:r>
              <a:rPr lang="fr-F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+mn-cs"/>
              </a:rPr>
              <a:t>- </a:t>
            </a:r>
            <a:r>
              <a:rPr lang="fr-FR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+mn-cs"/>
              </a:rPr>
              <a:t>Ac</a:t>
            </a:r>
            <a:r>
              <a:rPr lang="fr-F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+mn-cs"/>
              </a:rPr>
              <a:t> vaccinaux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671888" y="533400"/>
            <a:ext cx="1876425" cy="635000"/>
          </a:xfrm>
          <a:prstGeom prst="rect">
            <a:avLst/>
          </a:prstGeom>
          <a:solidFill>
            <a:srgbClr val="FFFFFF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+mn-cs"/>
              </a:rPr>
              <a:t>Nourrisson Siffleur </a:t>
            </a:r>
          </a:p>
        </p:txBody>
      </p:sp>
      <p:sp>
        <p:nvSpPr>
          <p:cNvPr id="172035" name="Line 24"/>
          <p:cNvSpPr>
            <a:spLocks noChangeShapeType="1"/>
          </p:cNvSpPr>
          <p:nvPr/>
        </p:nvSpPr>
        <p:spPr bwMode="auto">
          <a:xfrm flipH="1">
            <a:off x="4648200" y="1274763"/>
            <a:ext cx="0" cy="4191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xtLst/>
        </p:spPr>
        <p:txBody>
          <a:bodyPr/>
          <a:lstStyle/>
          <a:p>
            <a:pPr algn="ctr" eaLnBrk="0" hangingPunct="0">
              <a:defRPr/>
            </a:pPr>
            <a:endParaRPr lang="fr-FR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vers" pitchFamily="34" charset="0"/>
              <a:cs typeface="+mn-cs"/>
            </a:endParaRPr>
          </a:p>
        </p:txBody>
      </p:sp>
      <p:grpSp>
        <p:nvGrpSpPr>
          <p:cNvPr id="214019" name="Group 51"/>
          <p:cNvGrpSpPr>
            <a:grpSpLocks/>
          </p:cNvGrpSpPr>
          <p:nvPr/>
        </p:nvGrpSpPr>
        <p:grpSpPr bwMode="auto">
          <a:xfrm>
            <a:off x="3132138" y="1773238"/>
            <a:ext cx="3009900" cy="4219575"/>
            <a:chOff x="1956" y="1118"/>
            <a:chExt cx="1896" cy="2658"/>
          </a:xfrm>
        </p:grpSpPr>
        <p:sp>
          <p:nvSpPr>
            <p:cNvPr id="30725" name="Text Box 5"/>
            <p:cNvSpPr txBox="1">
              <a:spLocks noChangeArrowheads="1"/>
            </p:cNvSpPr>
            <p:nvPr/>
          </p:nvSpPr>
          <p:spPr bwMode="auto">
            <a:xfrm>
              <a:off x="1956" y="1838"/>
              <a:ext cx="1896" cy="5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fr-FR" b="1" smtClean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+mn-cs"/>
                </a:rPr>
                <a:t>signes d’alarme</a:t>
              </a:r>
            </a:p>
            <a:p>
              <a:pPr algn="ctr">
                <a:defRPr/>
              </a:pPr>
              <a:r>
                <a:rPr lang="fr-FR" b="1" smtClean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+mn-cs"/>
                </a:rPr>
                <a:t>Clinique ou radiologique</a:t>
              </a:r>
            </a:p>
            <a:p>
              <a:pPr algn="ctr">
                <a:defRPr/>
              </a:pPr>
              <a:r>
                <a:rPr lang="fr-FR" b="1" smtClean="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+mn-cs"/>
                </a:rPr>
                <a:t>??</a:t>
              </a:r>
            </a:p>
          </p:txBody>
        </p:sp>
        <p:sp>
          <p:nvSpPr>
            <p:cNvPr id="30727" name="Text Box 7"/>
            <p:cNvSpPr txBox="1">
              <a:spLocks noChangeArrowheads="1"/>
            </p:cNvSpPr>
            <p:nvPr/>
          </p:nvSpPr>
          <p:spPr bwMode="auto">
            <a:xfrm>
              <a:off x="1992" y="2736"/>
              <a:ext cx="1824" cy="4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+mn-cs"/>
                </a:rPr>
                <a:t>“ Asthme du nourrisson ” probable</a:t>
              </a:r>
            </a:p>
          </p:txBody>
        </p:sp>
        <p:sp>
          <p:nvSpPr>
            <p:cNvPr id="30728" name="Text Box 8"/>
            <p:cNvSpPr txBox="1">
              <a:spLocks noChangeArrowheads="1"/>
            </p:cNvSpPr>
            <p:nvPr/>
          </p:nvSpPr>
          <p:spPr bwMode="auto">
            <a:xfrm>
              <a:off x="2352" y="3456"/>
              <a:ext cx="1152" cy="3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+mn-cs"/>
                </a:rPr>
                <a:t>traitement</a:t>
              </a:r>
            </a:p>
          </p:txBody>
        </p:sp>
        <p:sp>
          <p:nvSpPr>
            <p:cNvPr id="30738" name="Text Box 18"/>
            <p:cNvSpPr txBox="1">
              <a:spLocks noChangeArrowheads="1"/>
            </p:cNvSpPr>
            <p:nvPr/>
          </p:nvSpPr>
          <p:spPr bwMode="auto">
            <a:xfrm>
              <a:off x="2272" y="1118"/>
              <a:ext cx="1264" cy="4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+mn-cs"/>
                </a:rPr>
                <a:t>Rx thorax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+mn-cs"/>
                </a:rPr>
                <a:t>FACE insp/exp</a:t>
              </a:r>
            </a:p>
          </p:txBody>
        </p:sp>
        <p:sp>
          <p:nvSpPr>
            <p:cNvPr id="172057" name="Line 30"/>
            <p:cNvSpPr>
              <a:spLocks noChangeShapeType="1"/>
            </p:cNvSpPr>
            <p:nvPr/>
          </p:nvSpPr>
          <p:spPr bwMode="auto">
            <a:xfrm flipH="1">
              <a:off x="2928" y="1563"/>
              <a:ext cx="0" cy="264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fr-FR" sz="24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itchFamily="34" charset="0"/>
                <a:cs typeface="+mn-cs"/>
              </a:endParaRPr>
            </a:p>
          </p:txBody>
        </p:sp>
        <p:sp>
          <p:nvSpPr>
            <p:cNvPr id="172058" name="Line 31"/>
            <p:cNvSpPr>
              <a:spLocks noChangeShapeType="1"/>
            </p:cNvSpPr>
            <p:nvPr/>
          </p:nvSpPr>
          <p:spPr bwMode="auto">
            <a:xfrm flipH="1">
              <a:off x="2928" y="2448"/>
              <a:ext cx="0" cy="192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fr-FR" sz="24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itchFamily="34" charset="0"/>
                <a:cs typeface="+mn-cs"/>
              </a:endParaRPr>
            </a:p>
          </p:txBody>
        </p:sp>
        <p:sp>
          <p:nvSpPr>
            <p:cNvPr id="172059" name="Line 43"/>
            <p:cNvSpPr>
              <a:spLocks noChangeShapeType="1"/>
            </p:cNvSpPr>
            <p:nvPr/>
          </p:nvSpPr>
          <p:spPr bwMode="auto">
            <a:xfrm flipH="1">
              <a:off x="2928" y="3216"/>
              <a:ext cx="0" cy="192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 algn="ctr" eaLnBrk="0" hangingPunct="0">
                <a:defRPr/>
              </a:pPr>
              <a:endParaRPr lang="fr-FR" sz="24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itchFamily="34" charset="0"/>
                <a:cs typeface="+mn-cs"/>
              </a:endParaRPr>
            </a:p>
          </p:txBody>
        </p:sp>
      </p:grpSp>
      <p:grpSp>
        <p:nvGrpSpPr>
          <p:cNvPr id="214020" name="Group 52"/>
          <p:cNvGrpSpPr>
            <a:grpSpLocks/>
          </p:cNvGrpSpPr>
          <p:nvPr/>
        </p:nvGrpSpPr>
        <p:grpSpPr bwMode="auto">
          <a:xfrm>
            <a:off x="1066800" y="5334000"/>
            <a:ext cx="2514600" cy="1295400"/>
            <a:chOff x="672" y="3360"/>
            <a:chExt cx="1584" cy="816"/>
          </a:xfrm>
        </p:grpSpPr>
        <p:sp>
          <p:nvSpPr>
            <p:cNvPr id="30729" name="Text Box 9"/>
            <p:cNvSpPr txBox="1">
              <a:spLocks noChangeArrowheads="1"/>
            </p:cNvSpPr>
            <p:nvPr/>
          </p:nvSpPr>
          <p:spPr bwMode="auto">
            <a:xfrm>
              <a:off x="672" y="3360"/>
              <a:ext cx="912" cy="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+mn-cs"/>
                </a:rPr>
                <a:t>Efficace</a:t>
              </a:r>
            </a:p>
          </p:txBody>
        </p:sp>
        <p:sp>
          <p:nvSpPr>
            <p:cNvPr id="30731" name="Text Box 11"/>
            <p:cNvSpPr txBox="1">
              <a:spLocks noChangeArrowheads="1"/>
            </p:cNvSpPr>
            <p:nvPr/>
          </p:nvSpPr>
          <p:spPr bwMode="auto">
            <a:xfrm>
              <a:off x="768" y="3744"/>
              <a:ext cx="139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+mn-cs"/>
                </a:rPr>
                <a:t>Diagnostic compatible</a:t>
              </a:r>
            </a:p>
          </p:txBody>
        </p:sp>
        <p:sp>
          <p:nvSpPr>
            <p:cNvPr id="172051" name="Line 44"/>
            <p:cNvSpPr>
              <a:spLocks noChangeShapeType="1"/>
            </p:cNvSpPr>
            <p:nvPr/>
          </p:nvSpPr>
          <p:spPr bwMode="auto">
            <a:xfrm flipH="1" flipV="1">
              <a:off x="1680" y="3456"/>
              <a:ext cx="576" cy="14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fr-FR" sz="24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itchFamily="34" charset="0"/>
                <a:cs typeface="+mn-cs"/>
              </a:endParaRPr>
            </a:p>
          </p:txBody>
        </p:sp>
        <p:sp>
          <p:nvSpPr>
            <p:cNvPr id="172052" name="Line 45"/>
            <p:cNvSpPr>
              <a:spLocks noChangeShapeType="1"/>
            </p:cNvSpPr>
            <p:nvPr/>
          </p:nvSpPr>
          <p:spPr bwMode="auto">
            <a:xfrm>
              <a:off x="1152" y="3600"/>
              <a:ext cx="0" cy="9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fr-FR" sz="24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itchFamily="34" charset="0"/>
                <a:cs typeface="+mn-cs"/>
              </a:endParaRPr>
            </a:p>
          </p:txBody>
        </p:sp>
      </p:grpSp>
      <p:grpSp>
        <p:nvGrpSpPr>
          <p:cNvPr id="214021" name="Group 53"/>
          <p:cNvGrpSpPr>
            <a:grpSpLocks/>
          </p:cNvGrpSpPr>
          <p:nvPr/>
        </p:nvGrpSpPr>
        <p:grpSpPr bwMode="auto">
          <a:xfrm>
            <a:off x="5791200" y="5257800"/>
            <a:ext cx="3200400" cy="1479550"/>
            <a:chOff x="3648" y="3312"/>
            <a:chExt cx="2016" cy="932"/>
          </a:xfrm>
        </p:grpSpPr>
        <p:sp>
          <p:nvSpPr>
            <p:cNvPr id="30730" name="Text Box 10"/>
            <p:cNvSpPr txBox="1">
              <a:spLocks noChangeArrowheads="1"/>
            </p:cNvSpPr>
            <p:nvPr/>
          </p:nvSpPr>
          <p:spPr bwMode="auto">
            <a:xfrm>
              <a:off x="4224" y="3312"/>
              <a:ext cx="1008" cy="2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+mn-cs"/>
                </a:rPr>
                <a:t>Echec</a:t>
              </a:r>
            </a:p>
          </p:txBody>
        </p:sp>
        <p:sp>
          <p:nvSpPr>
            <p:cNvPr id="30762" name="Rectangle 42"/>
            <p:cNvSpPr>
              <a:spLocks noChangeArrowheads="1"/>
            </p:cNvSpPr>
            <p:nvPr/>
          </p:nvSpPr>
          <p:spPr bwMode="auto">
            <a:xfrm>
              <a:off x="3696" y="3840"/>
              <a:ext cx="1968" cy="40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Tahoma" pitchFamily="34" charset="0"/>
                  <a:cs typeface="+mn-cs"/>
                </a:rPr>
                <a:t>Investigations larges</a:t>
              </a:r>
            </a:p>
            <a:p>
              <a:pPr algn="ctr">
                <a:defRPr/>
              </a:pPr>
              <a:r>
                <a:rPr lang="fr-FR" b="1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Tahoma" pitchFamily="34" charset="0"/>
                  <a:cs typeface="+mn-cs"/>
                </a:rPr>
                <a:t>Discuter avis spécialisé</a:t>
              </a:r>
            </a:p>
          </p:txBody>
        </p:sp>
        <p:sp>
          <p:nvSpPr>
            <p:cNvPr id="172047" name="Line 46"/>
            <p:cNvSpPr>
              <a:spLocks noChangeShapeType="1"/>
            </p:cNvSpPr>
            <p:nvPr/>
          </p:nvSpPr>
          <p:spPr bwMode="auto">
            <a:xfrm flipV="1">
              <a:off x="3648" y="3456"/>
              <a:ext cx="480" cy="14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fr-FR" sz="24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itchFamily="34" charset="0"/>
                <a:cs typeface="+mn-cs"/>
              </a:endParaRPr>
            </a:p>
          </p:txBody>
        </p:sp>
        <p:sp>
          <p:nvSpPr>
            <p:cNvPr id="172048" name="Line 47"/>
            <p:cNvSpPr>
              <a:spLocks noChangeShapeType="1"/>
            </p:cNvSpPr>
            <p:nvPr/>
          </p:nvSpPr>
          <p:spPr bwMode="auto">
            <a:xfrm>
              <a:off x="4704" y="3648"/>
              <a:ext cx="0" cy="14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x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fr-FR" sz="24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itchFamily="34" charset="0"/>
                <a:cs typeface="+mn-cs"/>
              </a:endParaRPr>
            </a:p>
          </p:txBody>
        </p:sp>
      </p:grpSp>
      <p:sp>
        <p:nvSpPr>
          <p:cNvPr id="214022" name="Text Box 22"/>
          <p:cNvSpPr txBox="1">
            <a:spLocks noChangeArrowheads="1"/>
          </p:cNvSpPr>
          <p:nvPr/>
        </p:nvSpPr>
        <p:spPr bwMode="auto">
          <a:xfrm>
            <a:off x="3816350" y="3860800"/>
            <a:ext cx="765175" cy="3762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FFFFFF"/>
                </a:solidFill>
              </a:rPr>
              <a:t>NON </a:t>
            </a:r>
          </a:p>
        </p:txBody>
      </p:sp>
      <p:sp>
        <p:nvSpPr>
          <p:cNvPr id="172040" name="Line 23"/>
          <p:cNvSpPr>
            <a:spLocks noChangeShapeType="1"/>
          </p:cNvSpPr>
          <p:nvPr/>
        </p:nvSpPr>
        <p:spPr bwMode="auto">
          <a:xfrm>
            <a:off x="6443663" y="3357563"/>
            <a:ext cx="28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algn="ctr" eaLnBrk="0" hangingPunct="0">
              <a:defRPr/>
            </a:pPr>
            <a:endParaRPr lang="fr-FR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vers" pitchFamily="34" charset="0"/>
              <a:cs typeface="+mn-cs"/>
            </a:endParaRPr>
          </a:p>
        </p:txBody>
      </p:sp>
      <p:sp>
        <p:nvSpPr>
          <p:cNvPr id="214024" name="Text Box 24"/>
          <p:cNvSpPr txBox="1">
            <a:spLocks noChangeArrowheads="1"/>
          </p:cNvSpPr>
          <p:nvPr/>
        </p:nvSpPr>
        <p:spPr bwMode="auto">
          <a:xfrm>
            <a:off x="6856413" y="3160713"/>
            <a:ext cx="600075" cy="376237"/>
          </a:xfrm>
          <a:prstGeom prst="rec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FFFFFF"/>
                </a:solidFill>
              </a:rPr>
              <a:t>OUI</a:t>
            </a:r>
          </a:p>
        </p:txBody>
      </p:sp>
      <p:sp>
        <p:nvSpPr>
          <p:cNvPr id="172042" name="Line 25"/>
          <p:cNvSpPr>
            <a:spLocks noChangeShapeType="1"/>
          </p:cNvSpPr>
          <p:nvPr/>
        </p:nvSpPr>
        <p:spPr bwMode="auto">
          <a:xfrm>
            <a:off x="7164388" y="3573463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algn="ctr" eaLnBrk="0" hangingPunct="0">
              <a:defRPr/>
            </a:pPr>
            <a:endParaRPr lang="fr-FR" sz="2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vers" pitchFamily="34" charset="0"/>
              <a:cs typeface="+mn-cs"/>
            </a:endParaRPr>
          </a:p>
        </p:txBody>
      </p:sp>
      <p:sp>
        <p:nvSpPr>
          <p:cNvPr id="75802" name="Text Box 26"/>
          <p:cNvSpPr txBox="1">
            <a:spLocks noChangeArrowheads="1"/>
          </p:cNvSpPr>
          <p:nvPr/>
        </p:nvSpPr>
        <p:spPr bwMode="auto">
          <a:xfrm>
            <a:off x="6856413" y="3881438"/>
            <a:ext cx="2085975" cy="376237"/>
          </a:xfrm>
          <a:prstGeom prst="rec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n-lt"/>
                <a:cs typeface="+mn-cs"/>
              </a:rPr>
              <a:t>CS SPECIALIS</a:t>
            </a:r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+mn-lt"/>
                <a:cs typeface="Arial" pitchFamily="34" charset="0"/>
              </a:rPr>
              <a:t>ÉE</a:t>
            </a:r>
          </a:p>
        </p:txBody>
      </p:sp>
      <p:sp>
        <p:nvSpPr>
          <p:cNvPr id="75803" name="Text Box 27"/>
          <p:cNvSpPr txBox="1">
            <a:spLocks noChangeArrowheads="1"/>
          </p:cNvSpPr>
          <p:nvPr/>
        </p:nvSpPr>
        <p:spPr bwMode="auto">
          <a:xfrm>
            <a:off x="6351588" y="639763"/>
            <a:ext cx="2149475" cy="37623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D’après HAS 2009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TIMEO</a:t>
            </a:r>
            <a:r>
              <a:rPr lang="fr-F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 né </a:t>
            </a:r>
            <a:r>
              <a:rPr lang="fr-F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le 10/05/06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2017713"/>
            <a:ext cx="8343900" cy="484028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Antécédents familiaux</a:t>
            </a:r>
            <a:r>
              <a:rPr lang="fr-FR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fr-FR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fr-FR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Ø</a:t>
            </a:r>
            <a:endParaRPr lang="fr-FR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defRPr/>
            </a:pPr>
            <a:r>
              <a:rPr lang="fr-FR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Antécédents personnels :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2" eaLnBrk="1" hangingPunct="1">
              <a:defRPr/>
            </a:pPr>
            <a:endParaRPr lang="fr-FR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2" eaLnBrk="1" hangingPunct="1">
              <a:defRPr/>
            </a:pPr>
            <a:r>
              <a:rPr lang="fr-FR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Naissance à </a:t>
            </a:r>
            <a:r>
              <a:rPr lang="fr-F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38 SA – PN = 2800g–APGAR : 10/10.</a:t>
            </a:r>
          </a:p>
          <a:p>
            <a:pPr lvl="2"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Pas de problème en période néonatale.</a:t>
            </a:r>
          </a:p>
          <a:p>
            <a:pPr lvl="2"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Dans le carnet de santé, vous retrouvez : 	</a:t>
            </a:r>
          </a:p>
          <a:p>
            <a:pPr lvl="3" eaLnBrk="1" hangingPunct="1">
              <a:defRPr/>
            </a:pPr>
            <a:r>
              <a:rPr lang="fr-F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Une bronchiolite simple à 5 mois.</a:t>
            </a:r>
          </a:p>
          <a:p>
            <a:pPr lvl="3" eaLnBrk="1" hangingPunct="1">
              <a:defRPr/>
            </a:pPr>
            <a:r>
              <a:rPr lang="fr-F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Et une récidive à 7 mois.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TIMEO</a:t>
            </a:r>
            <a:r>
              <a:rPr lang="fr-F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 </a:t>
            </a:r>
            <a:r>
              <a:rPr lang="fr-F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né le 10/05/06</a:t>
            </a:r>
            <a:endParaRPr lang="fr-FR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fr-FR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Cs le 17/10/07 </a:t>
            </a:r>
            <a:r>
              <a:rPr lang="fr-FR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:</a:t>
            </a:r>
          </a:p>
          <a:p>
            <a:pPr marL="0" indent="0" eaLnBrk="1" hangingPunct="1">
              <a:buFontTx/>
              <a:buNone/>
              <a:defRPr/>
            </a:pPr>
            <a:endParaRPr lang="fr-FR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</a:endParaRPr>
          </a:p>
          <a:p>
            <a:pPr lvl="1" eaLnBrk="1" hangingPunct="1">
              <a:defRPr/>
            </a:pPr>
            <a:r>
              <a:rPr lang="fr-F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Rhinite puis toux sèche depuis la veille. </a:t>
            </a:r>
          </a:p>
          <a:p>
            <a:pPr lvl="1" eaLnBrk="1" hangingPunct="1">
              <a:defRPr/>
            </a:pPr>
            <a:r>
              <a:rPr lang="fr-F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Apparition d’un </a:t>
            </a:r>
            <a:r>
              <a:rPr lang="fr-FR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wheezing</a:t>
            </a:r>
            <a:r>
              <a:rPr lang="fr-F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 ce jour</a:t>
            </a:r>
            <a:r>
              <a:rPr lang="fr-F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.</a:t>
            </a:r>
            <a:endParaRPr lang="fr-FR" sz="2400" b="1" dirty="0"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</a:endParaRPr>
          </a:p>
          <a:p>
            <a:pPr lvl="1" eaLnBrk="1" hangingPunct="1">
              <a:defRPr/>
            </a:pPr>
            <a:r>
              <a:rPr lang="fr-F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A l’examen : </a:t>
            </a:r>
          </a:p>
          <a:p>
            <a:pPr lvl="2"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Bon état général, examen cutané normal.</a:t>
            </a:r>
          </a:p>
          <a:p>
            <a:pPr lvl="2"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FR = 40/min – Tirage intercostal modéré</a:t>
            </a:r>
          </a:p>
          <a:p>
            <a:pPr lvl="2"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Auscultation : sibilants diffus, MV bien perçu.</a:t>
            </a:r>
          </a:p>
          <a:p>
            <a:pPr lvl="2"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Pas d’autre anomalie.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009650"/>
          </a:xfrm>
        </p:spPr>
        <p:txBody>
          <a:bodyPr/>
          <a:lstStyle/>
          <a:p>
            <a:pPr eaLnBrk="1" hangingPunct="1">
              <a:defRPr/>
            </a:pPr>
            <a:r>
              <a:rPr lang="fr-F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TIMEO</a:t>
            </a:r>
            <a:r>
              <a:rPr lang="fr-F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 </a:t>
            </a:r>
            <a:r>
              <a:rPr lang="fr-F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né le 10/05/06</a:t>
            </a:r>
            <a:endParaRPr lang="fr-FR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268413"/>
            <a:ext cx="8893175" cy="5589587"/>
          </a:xfrm>
        </p:spPr>
        <p:txBody>
          <a:bodyPr/>
          <a:lstStyle/>
          <a:p>
            <a:pPr eaLnBrk="1" hangingPunct="1">
              <a:defRPr/>
            </a:pPr>
            <a:r>
              <a:rPr lang="fr-FR" b="1" dirty="0">
                <a:solidFill>
                  <a:srgbClr val="0000FF"/>
                </a:solidFill>
                <a:latin typeface="Arial Unicode MS" pitchFamily="34" charset="-128"/>
              </a:rPr>
              <a:t>Que recherchez-vous à l’interrogatoire </a:t>
            </a:r>
            <a:r>
              <a:rPr lang="fr-FR" b="1" dirty="0" smtClean="0">
                <a:solidFill>
                  <a:srgbClr val="0000FF"/>
                </a:solidFill>
                <a:latin typeface="Arial Unicode MS" pitchFamily="34" charset="-128"/>
              </a:rPr>
              <a:t>?</a:t>
            </a:r>
            <a:endParaRPr lang="fr-FR" sz="2800" b="1" dirty="0">
              <a:solidFill>
                <a:srgbClr val="0000FF"/>
              </a:solidFill>
              <a:latin typeface="Arial Unicode MS" pitchFamily="34" charset="-128"/>
            </a:endParaRPr>
          </a:p>
          <a:p>
            <a:pPr lvl="1" eaLnBrk="1" hangingPunct="1">
              <a:defRPr/>
            </a:pPr>
            <a:r>
              <a:rPr lang="fr-FR" sz="2400" b="1" dirty="0">
                <a:latin typeface="Arial Unicode MS" pitchFamily="34" charset="-128"/>
              </a:rPr>
              <a:t>Signes de gravité immédiats :</a:t>
            </a:r>
          </a:p>
          <a:p>
            <a:pPr lvl="2" eaLnBrk="1" hangingPunct="1">
              <a:defRPr/>
            </a:pPr>
            <a:r>
              <a:rPr lang="fr-F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Pas de signes digestifs, bonne prise alimentaire</a:t>
            </a:r>
          </a:p>
          <a:p>
            <a:pPr lvl="2" eaLnBrk="1" hangingPunct="1">
              <a:defRPr/>
            </a:pPr>
            <a:r>
              <a:rPr lang="fr-F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Pas d’épisode de cyanose ou de pauses respiratoires</a:t>
            </a:r>
          </a:p>
          <a:p>
            <a:pPr lvl="1" eaLnBrk="1" hangingPunct="1">
              <a:defRPr/>
            </a:pPr>
            <a:r>
              <a:rPr lang="fr-FR" sz="2400" b="1" dirty="0">
                <a:latin typeface="Arial Unicode MS" pitchFamily="34" charset="-128"/>
              </a:rPr>
              <a:t>Recherche de manifestations respiratoires chroniques, d’une cassure de la courbe </a:t>
            </a:r>
            <a:r>
              <a:rPr lang="fr-FR" sz="2400" b="1" dirty="0" smtClean="0">
                <a:latin typeface="Arial Unicode MS" pitchFamily="34" charset="-128"/>
              </a:rPr>
              <a:t>staturo-pondérale</a:t>
            </a:r>
            <a:r>
              <a:rPr lang="fr-FR" sz="2400" b="1" dirty="0">
                <a:latin typeface="Arial Unicode MS" pitchFamily="34" charset="-128"/>
              </a:rPr>
              <a:t>.</a:t>
            </a:r>
          </a:p>
          <a:p>
            <a:pPr lvl="2" eaLnBrk="1" hangingPunct="1">
              <a:defRPr/>
            </a:pPr>
            <a:r>
              <a:rPr lang="fr-F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Aucune manifestation </a:t>
            </a:r>
            <a:r>
              <a:rPr lang="fr-FR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intercritique</a:t>
            </a:r>
            <a:r>
              <a:rPr lang="fr-F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, courbe de croissance </a:t>
            </a:r>
            <a:r>
              <a:rPr lang="fr-FR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normale </a:t>
            </a:r>
            <a:endParaRPr lang="fr-FR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</a:endParaRPr>
          </a:p>
          <a:p>
            <a:pPr lvl="1" eaLnBrk="1" hangingPunct="1">
              <a:defRPr/>
            </a:pPr>
            <a:r>
              <a:rPr lang="fr-FR" sz="2400" b="1" dirty="0">
                <a:latin typeface="Arial Unicode MS" pitchFamily="34" charset="-128"/>
              </a:rPr>
              <a:t>Recherche de facteurs de risque environnementaux : tabagisme passif, moisissures, ….</a:t>
            </a:r>
          </a:p>
          <a:p>
            <a:pPr lvl="2" eaLnBrk="1" hangingPunct="1">
              <a:defRPr/>
            </a:pPr>
            <a:r>
              <a:rPr lang="fr-F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Bon environnement</a:t>
            </a:r>
          </a:p>
          <a:p>
            <a:pPr lvl="1" eaLnBrk="1" hangingPunct="1">
              <a:defRPr/>
            </a:pPr>
            <a:r>
              <a:rPr lang="fr-FR" sz="2400" b="1" dirty="0">
                <a:latin typeface="Arial Unicode MS" pitchFamily="34" charset="-128"/>
              </a:rPr>
              <a:t>Que s’est-il passé pendant l’été ? </a:t>
            </a:r>
          </a:p>
          <a:p>
            <a:pPr lvl="2" eaLnBrk="1" hangingPunct="1">
              <a:defRPr/>
            </a:pPr>
            <a:r>
              <a:rPr lang="fr-FR" sz="2000" b="1" dirty="0">
                <a:solidFill>
                  <a:srgbClr val="0000FF"/>
                </a:solidFill>
                <a:latin typeface="Arial Unicode MS" pitchFamily="34" charset="-128"/>
              </a:rPr>
              <a:t>Rien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TIMEO</a:t>
            </a:r>
            <a:r>
              <a:rPr lang="fr-F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 </a:t>
            </a:r>
            <a:r>
              <a:rPr lang="fr-F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né le 10/05/06</a:t>
            </a:r>
            <a:endParaRPr lang="fr-FR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2017713"/>
            <a:ext cx="8066088" cy="4114800"/>
          </a:xfrm>
        </p:spPr>
        <p:txBody>
          <a:bodyPr/>
          <a:lstStyle/>
          <a:p>
            <a:pPr eaLnBrk="1" hangingPunct="1">
              <a:defRPr/>
            </a:pPr>
            <a:r>
              <a:rPr lang="fr-F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Quel est votre diagnostic ?</a:t>
            </a:r>
          </a:p>
          <a:p>
            <a:pPr eaLnBrk="1" hangingPunct="1">
              <a:defRPr/>
            </a:pPr>
            <a:endParaRPr lang="fr-FR" b="1" dirty="0"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fr-FR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Asthme du nourrisson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fr-FR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induit par les infections virales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43013" y="-315913"/>
            <a:ext cx="7793037" cy="1462088"/>
          </a:xfrm>
        </p:spPr>
        <p:txBody>
          <a:bodyPr/>
          <a:lstStyle/>
          <a:p>
            <a:pPr eaLnBrk="1" hangingPunct="1">
              <a:defRPr/>
            </a:pPr>
            <a:r>
              <a:rPr lang="fr-F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TIMEO</a:t>
            </a:r>
            <a:r>
              <a:rPr lang="fr-F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 </a:t>
            </a:r>
            <a:r>
              <a:rPr lang="fr-F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né le 10/05/06</a:t>
            </a:r>
            <a:endParaRPr lang="fr-FR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268413"/>
            <a:ext cx="8640763" cy="5689600"/>
          </a:xfrm>
          <a:solidFill>
            <a:schemeClr val="bg1"/>
          </a:solidFill>
        </p:spPr>
        <p:txBody>
          <a:bodyPr/>
          <a:lstStyle/>
          <a:p>
            <a:pPr marL="609600" indent="-6096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r-F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Quelles propositions sont exactes ?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45000"/>
              </a:spcBef>
              <a:buFont typeface="Wingdings" pitchFamily="2" charset="2"/>
              <a:buAutoNum type="arabicPeriod"/>
              <a:defRPr/>
            </a:pPr>
            <a:r>
              <a:rPr lang="fr-FR" sz="20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Les béta2-mimétiques ne sont efficaces qu’à partir d’un an. 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45000"/>
              </a:spcBef>
              <a:buFont typeface="Wingdings" pitchFamily="2" charset="2"/>
              <a:buAutoNum type="arabicPeriod"/>
              <a:defRPr/>
            </a:pPr>
            <a:r>
              <a:rPr lang="fr-FR" sz="20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L’asthme du nourrisson est le plus souvent d’origine allergique (60%).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45000"/>
              </a:spcBef>
              <a:buFont typeface="Wingdings" pitchFamily="2" charset="2"/>
              <a:buAutoNum type="arabicPeriod"/>
              <a:defRPr/>
            </a:pPr>
            <a:r>
              <a:rPr lang="fr-FR" sz="20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Les nébulisations sont plus efficaces que les sprays par chambre d’inhalation chez le nourrisson.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45000"/>
              </a:spcBef>
              <a:buFont typeface="Wingdings" pitchFamily="2" charset="2"/>
              <a:buAutoNum type="arabicPeriod"/>
              <a:defRPr/>
            </a:pPr>
            <a:r>
              <a:rPr lang="fr-FR" sz="20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L’asthme du nourrisson est une groupe de pathologies hétérogènes dont l’expression commune est la survenue d’au moins 3 épisodes de sifflements expiratoires.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45000"/>
              </a:spcBef>
              <a:buFont typeface="Wingdings" pitchFamily="2" charset="2"/>
              <a:buAutoNum type="arabicPeriod"/>
              <a:defRPr/>
            </a:pPr>
            <a:r>
              <a:rPr lang="fr-FR" sz="20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La radiographie de thorax est un des éléments clés du diagnostic positif dans l’asthme du nourrisson.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45000"/>
              </a:spcBef>
              <a:buFont typeface="Wingdings" pitchFamily="2" charset="2"/>
              <a:buAutoNum type="arabicPeriod"/>
              <a:defRPr/>
            </a:pPr>
            <a:r>
              <a:rPr lang="fr-FR" sz="20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La naissance prématurée est un facteur de risque authentifié d’asthme du nourrisson.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45000"/>
              </a:spcBef>
              <a:buFont typeface="Wingdings" pitchFamily="2" charset="2"/>
              <a:buAutoNum type="arabicPeriod"/>
              <a:defRPr/>
            </a:pPr>
            <a:r>
              <a:rPr lang="fr-FR" sz="20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Tous les asthmes du nourrisson justifient d’un traitement de fond de l’asthme. 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45000"/>
              </a:spcBef>
              <a:buFont typeface="Wingdings" pitchFamily="2" charset="2"/>
              <a:buAutoNum type="arabicPeriod"/>
              <a:defRPr/>
            </a:pPr>
            <a:r>
              <a:rPr lang="fr-FR" sz="20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L’asthme du nourrisson évolue le plus souvent vers un asthme de l’enfant et de l’adulte.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43013" y="-315913"/>
            <a:ext cx="7793037" cy="1462088"/>
          </a:xfrm>
        </p:spPr>
        <p:txBody>
          <a:bodyPr/>
          <a:lstStyle/>
          <a:p>
            <a:pPr eaLnBrk="1" hangingPunct="1">
              <a:defRPr/>
            </a:pPr>
            <a:r>
              <a:rPr lang="fr-F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TIMEO</a:t>
            </a:r>
            <a:r>
              <a:rPr lang="fr-F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 </a:t>
            </a:r>
            <a:r>
              <a:rPr lang="fr-F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né le 10/05/06</a:t>
            </a:r>
            <a:endParaRPr lang="fr-FR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052513"/>
            <a:ext cx="8640763" cy="5905500"/>
          </a:xfrm>
          <a:solidFill>
            <a:schemeClr val="bg1"/>
          </a:solidFill>
        </p:spPr>
        <p:txBody>
          <a:bodyPr/>
          <a:lstStyle/>
          <a:p>
            <a:pPr marL="609600" indent="-6096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r-F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Quelles </a:t>
            </a:r>
            <a:r>
              <a:rPr lang="fr-F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propositions </a:t>
            </a:r>
            <a:r>
              <a:rPr lang="fr-F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sont exactes ?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45000"/>
              </a:spcBef>
              <a:buFont typeface="Wingdings" pitchFamily="2" charset="2"/>
              <a:buAutoNum type="arabicPeriod"/>
              <a:defRPr/>
            </a:pPr>
            <a:r>
              <a:rPr lang="fr-FR" sz="20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Les béta2-mimétiques ne sont efficaces qu’à partir d’un an. 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45000"/>
              </a:spcBef>
              <a:buFont typeface="Wingdings" pitchFamily="2" charset="2"/>
              <a:buAutoNum type="arabicPeriod"/>
              <a:defRPr/>
            </a:pPr>
            <a:r>
              <a:rPr lang="fr-FR" sz="20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L’asthme du nourrisson est le plus souvent d’origine allergique (60%).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45000"/>
              </a:spcBef>
              <a:buFont typeface="Wingdings" pitchFamily="2" charset="2"/>
              <a:buAutoNum type="arabicPeriod"/>
              <a:defRPr/>
            </a:pPr>
            <a:r>
              <a:rPr lang="fr-FR" sz="20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Les nébulisations sont plus efficaces que les sprays par chambre d’inhalation chez le nourrisson.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45000"/>
              </a:spcBef>
              <a:buFont typeface="Wingdings" pitchFamily="2" charset="2"/>
              <a:buAutoNum type="arabicPeriod"/>
              <a:defRPr/>
            </a:pPr>
            <a:r>
              <a:rPr lang="fr-F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L’asthme du nourrisson est une groupe de pathologies hétérogènes dont l’expression commune est la survenue d’au moins 3 épisodes de sifflements expiratoires.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45000"/>
              </a:spcBef>
              <a:buFont typeface="Wingdings" pitchFamily="2" charset="2"/>
              <a:buAutoNum type="arabicPeriod"/>
              <a:defRPr/>
            </a:pPr>
            <a:r>
              <a:rPr lang="fr-FR" sz="20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La radiographie de thorax est un des éléments clés du diagnostic positif dans l’asthme du nourrisson.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45000"/>
              </a:spcBef>
              <a:buFont typeface="Wingdings" pitchFamily="2" charset="2"/>
              <a:buAutoNum type="arabicPeriod"/>
              <a:defRPr/>
            </a:pPr>
            <a:r>
              <a:rPr lang="fr-FR" sz="20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La naissance prématurée est un facteur de risque authentifié d’asthme du nourrisson.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45000"/>
              </a:spcBef>
              <a:buFont typeface="Wingdings" pitchFamily="2" charset="2"/>
              <a:buAutoNum type="arabicPeriod"/>
              <a:defRPr/>
            </a:pPr>
            <a:r>
              <a:rPr lang="fr-FR" sz="20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Tous les asthmes du nourrisson justifient d’un traitement de fond de l’asthme. 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45000"/>
              </a:spcBef>
              <a:buFont typeface="Wingdings" pitchFamily="2" charset="2"/>
              <a:buAutoNum type="arabicPeriod"/>
              <a:defRPr/>
            </a:pPr>
            <a:r>
              <a:rPr lang="fr-FR" sz="20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L’asthme du nourrisson évolue le plus souvent vers un asthme de l’enfant et de l’adulte.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TIMEO</a:t>
            </a:r>
            <a:r>
              <a:rPr lang="fr-F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 </a:t>
            </a:r>
            <a:r>
              <a:rPr lang="fr-F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né le 10/05/06</a:t>
            </a:r>
            <a:endParaRPr lang="fr-FR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557338"/>
            <a:ext cx="8785225" cy="4967287"/>
          </a:xfrm>
        </p:spPr>
        <p:txBody>
          <a:bodyPr>
            <a:normAutofit fontScale="92500" lnSpcReduction="10000"/>
          </a:bodyPr>
          <a:lstStyle/>
          <a:p>
            <a:pPr marL="609600" indent="-6096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FR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Que faites-vous</a:t>
            </a:r>
            <a:r>
              <a:rPr lang="fr-FR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?</a:t>
            </a:r>
          </a:p>
          <a:p>
            <a:pPr marL="609600" indent="-60960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fr-FR" sz="28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</a:endParaRPr>
          </a:p>
          <a:p>
            <a:pPr marL="990600" lvl="1" indent="-533400" eaLnBrk="1" hangingPunct="1">
              <a:lnSpc>
                <a:spcPct val="90000"/>
              </a:lnSpc>
              <a:spcBef>
                <a:spcPct val="45000"/>
              </a:spcBef>
              <a:buClr>
                <a:srgbClr val="0000FF"/>
              </a:buClr>
              <a:buFont typeface="Wingdings" pitchFamily="2" charset="2"/>
              <a:buAutoNum type="arabicPeriod"/>
              <a:defRPr/>
            </a:pPr>
            <a:r>
              <a:rPr lang="fr-FR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Vous prescrivez une DRP, une corticothérapie générale et prévoyez de la kinésithérapie respiratoire si encombrement.</a:t>
            </a:r>
          </a:p>
          <a:p>
            <a:pPr marL="990600" lvl="1" indent="-533400" eaLnBrk="1" hangingPunct="1">
              <a:lnSpc>
                <a:spcPct val="90000"/>
              </a:lnSpc>
              <a:spcBef>
                <a:spcPct val="45000"/>
              </a:spcBef>
              <a:buClr>
                <a:srgbClr val="0000FF"/>
              </a:buClr>
              <a:buFont typeface="Wingdings" pitchFamily="2" charset="2"/>
              <a:buAutoNum type="arabicPeriod"/>
              <a:defRPr/>
            </a:pPr>
            <a:r>
              <a:rPr lang="fr-FR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Vous testez les béta2-mimétiques en spray avec chambre d’inhalation au cabinet et poursuivez le traitement à domicile si efficacité</a:t>
            </a:r>
          </a:p>
          <a:p>
            <a:pPr marL="990600" lvl="1" indent="-533400" eaLnBrk="1" hangingPunct="1">
              <a:lnSpc>
                <a:spcPct val="90000"/>
              </a:lnSpc>
              <a:spcBef>
                <a:spcPct val="45000"/>
              </a:spcBef>
              <a:buClr>
                <a:srgbClr val="0000FF"/>
              </a:buClr>
              <a:buFont typeface="Wingdings" pitchFamily="2" charset="2"/>
              <a:buAutoNum type="arabicPeriod"/>
              <a:defRPr/>
            </a:pPr>
            <a:r>
              <a:rPr lang="fr-FR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Vous prescrivez une corticothérapie inhalée de 2 semaines.</a:t>
            </a:r>
          </a:p>
          <a:p>
            <a:pPr marL="990600" lvl="1" indent="-533400" eaLnBrk="1" hangingPunct="1">
              <a:lnSpc>
                <a:spcPct val="90000"/>
              </a:lnSpc>
              <a:spcBef>
                <a:spcPct val="45000"/>
              </a:spcBef>
              <a:buClr>
                <a:srgbClr val="0000FF"/>
              </a:buClr>
              <a:buFont typeface="Wingdings" pitchFamily="2" charset="2"/>
              <a:buAutoNum type="arabicPeriod"/>
              <a:defRPr/>
            </a:pPr>
            <a:r>
              <a:rPr lang="fr-FR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Vous démarrez une corticothérapie inhalée prolongée</a:t>
            </a:r>
          </a:p>
          <a:p>
            <a:pPr marL="990600" lvl="1" indent="-533400" eaLnBrk="1" hangingPunct="1">
              <a:lnSpc>
                <a:spcPct val="90000"/>
              </a:lnSpc>
              <a:spcBef>
                <a:spcPct val="45000"/>
              </a:spcBef>
              <a:buClr>
                <a:srgbClr val="0000FF"/>
              </a:buClr>
              <a:buFont typeface="Wingdings" pitchFamily="2" charset="2"/>
              <a:buAutoNum type="arabicPeriod"/>
              <a:defRPr/>
            </a:pPr>
            <a:r>
              <a:rPr lang="fr-FR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Vous prescrivez une radiographie de thorax en urgence et le revoyez avec le résultat.</a:t>
            </a:r>
          </a:p>
          <a:p>
            <a:pPr marL="990600" lvl="1" indent="-533400" eaLnBrk="1" hangingPunct="1">
              <a:lnSpc>
                <a:spcPct val="90000"/>
              </a:lnSpc>
              <a:spcBef>
                <a:spcPct val="45000"/>
              </a:spcBef>
              <a:buClr>
                <a:srgbClr val="0000FF"/>
              </a:buClr>
              <a:buFont typeface="Wingdings" pitchFamily="2" charset="2"/>
              <a:buAutoNum type="arabicPeriod"/>
              <a:defRPr/>
            </a:pPr>
            <a:endParaRPr lang="fr-FR" sz="2000" b="1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606675"/>
            <a:ext cx="7772400" cy="1470025"/>
          </a:xfrm>
        </p:spPr>
        <p:txBody>
          <a:bodyPr/>
          <a:lstStyle/>
          <a:p>
            <a:pPr eaLnBrk="1" hangingPunct="1"/>
            <a:r>
              <a:rPr lang="fr-FR" sz="4000" b="1" smtClean="0">
                <a:solidFill>
                  <a:schemeClr val="accent2"/>
                </a:solidFill>
              </a:rPr>
              <a:t>I. QUAND EVOQUER L’ASTHME DU NOURRISSON?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pPr eaLnBrk="1" hangingPunct="1">
              <a:defRPr/>
            </a:pPr>
            <a:r>
              <a:rPr lang="fr-F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TIMEO</a:t>
            </a:r>
            <a:r>
              <a:rPr lang="fr-F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 </a:t>
            </a:r>
            <a:r>
              <a:rPr lang="fr-F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né le 10/05/06</a:t>
            </a:r>
            <a:endParaRPr lang="fr-FR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765175"/>
            <a:ext cx="8785225" cy="6767513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80000"/>
              </a:lnSpc>
              <a:defRPr/>
            </a:pPr>
            <a:r>
              <a:rPr lang="fr-FR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Bonne réponse aux </a:t>
            </a:r>
            <a:r>
              <a:rPr lang="fr-F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cs typeface="Arial" charset="0"/>
              </a:rPr>
              <a:t>b</a:t>
            </a:r>
            <a:r>
              <a:rPr lang="fr-FR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2-mimétiques, guérison complète en 5 jours.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fr-FR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Vous revoyez </a:t>
            </a:r>
            <a:r>
              <a:rPr lang="fr-FR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Timéo</a:t>
            </a:r>
            <a:r>
              <a:rPr lang="fr-FR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fin décembre pour les mêmes symptômes.</a:t>
            </a:r>
          </a:p>
          <a:p>
            <a:pPr marL="609600" indent="-6096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r-FR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Que </a:t>
            </a:r>
            <a:r>
              <a:rPr lang="fr-FR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faites-vous ? 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r-F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Vous </a:t>
            </a:r>
            <a:r>
              <a:rPr lang="fr-FR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renouvelez le même traitement, et</a:t>
            </a:r>
            <a:r>
              <a:rPr lang="fr-F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…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r-FR" sz="2400" b="1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marL="990600" lvl="1" indent="-533400" eaLnBrk="1" hangingPunct="1">
              <a:lnSpc>
                <a:spcPct val="80000"/>
              </a:lnSpc>
              <a:buClr>
                <a:srgbClr val="0000FF"/>
              </a:buClr>
              <a:buSzPct val="95000"/>
              <a:buFont typeface="Wingdings" pitchFamily="2" charset="2"/>
              <a:buAutoNum type="arabicPeriod"/>
              <a:defRPr/>
            </a:pPr>
            <a:r>
              <a:rPr lang="fr-FR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Vous prévoyez une radiographie de thorax si jamais faite.</a:t>
            </a:r>
          </a:p>
          <a:p>
            <a:pPr marL="990600" lvl="1" indent="-533400" eaLnBrk="1" hangingPunct="1">
              <a:lnSpc>
                <a:spcPct val="80000"/>
              </a:lnSpc>
              <a:buClr>
                <a:srgbClr val="0000FF"/>
              </a:buClr>
              <a:buSzPct val="95000"/>
              <a:buFont typeface="Wingdings" pitchFamily="2" charset="2"/>
              <a:buAutoNum type="arabicPeriod"/>
              <a:defRPr/>
            </a:pPr>
            <a:r>
              <a:rPr lang="fr-FR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Vous remettez votre diagnostic en cause et demandez un bilan </a:t>
            </a:r>
            <a:r>
              <a:rPr lang="fr-FR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immuno-allergologique</a:t>
            </a:r>
            <a:r>
              <a:rPr lang="fr-FR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.</a:t>
            </a:r>
          </a:p>
          <a:p>
            <a:pPr marL="990600" lvl="1" indent="-533400" eaLnBrk="1" hangingPunct="1">
              <a:lnSpc>
                <a:spcPct val="80000"/>
              </a:lnSpc>
              <a:buClr>
                <a:srgbClr val="0000FF"/>
              </a:buClr>
              <a:buSzPct val="95000"/>
              <a:buFont typeface="Wingdings" pitchFamily="2" charset="2"/>
              <a:buAutoNum type="arabicPeriod"/>
              <a:defRPr/>
            </a:pPr>
            <a:r>
              <a:rPr lang="fr-FR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Vous prévoyez une </a:t>
            </a:r>
            <a:r>
              <a:rPr lang="fr-FR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pHmétrie</a:t>
            </a:r>
            <a:r>
              <a:rPr lang="fr-FR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.</a:t>
            </a:r>
          </a:p>
          <a:p>
            <a:pPr marL="990600" lvl="1" indent="-533400" eaLnBrk="1" hangingPunct="1">
              <a:lnSpc>
                <a:spcPct val="80000"/>
              </a:lnSpc>
              <a:buClr>
                <a:srgbClr val="0000FF"/>
              </a:buClr>
              <a:buSzPct val="95000"/>
              <a:buFont typeface="Wingdings" pitchFamily="2" charset="2"/>
              <a:buAutoNum type="arabicPeriod"/>
              <a:defRPr/>
            </a:pPr>
            <a:r>
              <a:rPr lang="fr-FR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Vous adressez </a:t>
            </a:r>
            <a:r>
              <a:rPr lang="fr-FR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Timéo</a:t>
            </a:r>
            <a:r>
              <a:rPr lang="fr-FR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en Cs spécialisée</a:t>
            </a:r>
          </a:p>
          <a:p>
            <a:pPr marL="990600" lvl="1" indent="-533400" eaLnBrk="1" hangingPunct="1">
              <a:lnSpc>
                <a:spcPct val="80000"/>
              </a:lnSpc>
              <a:buClr>
                <a:srgbClr val="0000FF"/>
              </a:buClr>
              <a:buSzPct val="95000"/>
              <a:buFont typeface="Wingdings" pitchFamily="2" charset="2"/>
              <a:buAutoNum type="arabicPeriod"/>
              <a:defRPr/>
            </a:pPr>
            <a:r>
              <a:rPr lang="fr-FR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Vous démarrez une corticothérapie inhalée de longue durée.</a:t>
            </a:r>
          </a:p>
          <a:p>
            <a:pPr marL="990600" lvl="1" indent="-533400" eaLnBrk="1" hangingPunct="1">
              <a:lnSpc>
                <a:spcPct val="80000"/>
              </a:lnSpc>
              <a:buClr>
                <a:srgbClr val="0000FF"/>
              </a:buClr>
              <a:buSzPct val="95000"/>
              <a:buFont typeface="Wingdings" pitchFamily="2" charset="2"/>
              <a:buAutoNum type="arabicPeriod"/>
              <a:defRPr/>
            </a:pPr>
            <a:r>
              <a:rPr lang="fr-FR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Vous démarrez une éducation à la prise en charge de l’exacerbation.</a:t>
            </a:r>
          </a:p>
          <a:p>
            <a:pPr marL="990600" lvl="1" indent="-533400" eaLnBrk="1" hangingPunct="1">
              <a:lnSpc>
                <a:spcPct val="80000"/>
              </a:lnSpc>
              <a:buClr>
                <a:srgbClr val="0000FF"/>
              </a:buClr>
              <a:buSzPct val="95000"/>
              <a:buFont typeface="Wingdings" pitchFamily="2" charset="2"/>
              <a:buAutoNum type="arabicPeriod"/>
              <a:defRPr/>
            </a:pPr>
            <a:endParaRPr lang="fr-FR" sz="2000" b="1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marL="990600" lvl="1" indent="-533400" eaLnBrk="1" hangingPunct="1">
              <a:lnSpc>
                <a:spcPct val="80000"/>
              </a:lnSpc>
              <a:buClr>
                <a:srgbClr val="0000FF"/>
              </a:buClr>
              <a:buSzPct val="95000"/>
              <a:buFont typeface="Wingdings" pitchFamily="2" charset="2"/>
              <a:buAutoNum type="arabicPeriod"/>
              <a:defRPr/>
            </a:pPr>
            <a:endParaRPr lang="fr-FR" sz="2000" b="1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pPr eaLnBrk="1" hangingPunct="1">
              <a:defRPr/>
            </a:pPr>
            <a:r>
              <a:rPr lang="fr-F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TIMEO</a:t>
            </a:r>
            <a:r>
              <a:rPr lang="fr-F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 </a:t>
            </a:r>
            <a:r>
              <a:rPr lang="fr-F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né le 10/05/06</a:t>
            </a:r>
            <a:endParaRPr lang="fr-FR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836613"/>
            <a:ext cx="8785225" cy="6696075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80000"/>
              </a:lnSpc>
              <a:defRPr/>
            </a:pPr>
            <a:r>
              <a:rPr lang="fr-FR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Bonne réponse aux </a:t>
            </a:r>
            <a:r>
              <a:rPr lang="fr-F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  <a:cs typeface="Arial" charset="0"/>
              </a:rPr>
              <a:t>b</a:t>
            </a:r>
            <a:r>
              <a:rPr lang="fr-FR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2-mimétiques, guérison complète en 5 jours.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fr-FR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Vous revoyez </a:t>
            </a:r>
            <a:r>
              <a:rPr lang="fr-FR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Timéo</a:t>
            </a:r>
            <a:r>
              <a:rPr lang="fr-FR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fin décembre pour les mêmes symptômes.</a:t>
            </a:r>
          </a:p>
          <a:p>
            <a:pPr marL="609600" indent="-6096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r-FR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Que </a:t>
            </a:r>
            <a:r>
              <a:rPr lang="fr-FR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faites-vous ? 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fr-F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Vous </a:t>
            </a:r>
            <a:r>
              <a:rPr lang="fr-FR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renouvelez le même traitement, et</a:t>
            </a:r>
            <a:r>
              <a:rPr lang="fr-F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…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fr-FR" sz="2400" b="1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marL="990600" lvl="1" indent="-533400" eaLnBrk="1" hangingPunct="1">
              <a:lnSpc>
                <a:spcPct val="80000"/>
              </a:lnSpc>
              <a:buClr>
                <a:srgbClr val="0000FF"/>
              </a:buClr>
              <a:buSzPct val="95000"/>
              <a:buFont typeface="Wingdings" pitchFamily="2" charset="2"/>
              <a:buAutoNum type="arabicPeriod"/>
              <a:defRPr/>
            </a:pP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Vous prévoyez une radiographie de thorax si jamais faite.</a:t>
            </a:r>
          </a:p>
          <a:p>
            <a:pPr marL="990600" lvl="1" indent="-533400" eaLnBrk="1" hangingPunct="1">
              <a:lnSpc>
                <a:spcPct val="80000"/>
              </a:lnSpc>
              <a:buClr>
                <a:srgbClr val="0000FF"/>
              </a:buClr>
              <a:buSzPct val="95000"/>
              <a:buFont typeface="Wingdings" pitchFamily="2" charset="2"/>
              <a:buAutoNum type="arabicPeriod"/>
              <a:defRPr/>
            </a:pPr>
            <a:r>
              <a:rPr lang="fr-FR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Vous remettez votre diagnostic en cause et demandez un bilan </a:t>
            </a:r>
            <a:r>
              <a:rPr lang="fr-FR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immuno-allergologique</a:t>
            </a:r>
            <a:r>
              <a:rPr lang="fr-FR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.</a:t>
            </a:r>
          </a:p>
          <a:p>
            <a:pPr marL="990600" lvl="1" indent="-533400" eaLnBrk="1" hangingPunct="1">
              <a:lnSpc>
                <a:spcPct val="80000"/>
              </a:lnSpc>
              <a:buClr>
                <a:srgbClr val="0000FF"/>
              </a:buClr>
              <a:buSzPct val="95000"/>
              <a:buFont typeface="Wingdings" pitchFamily="2" charset="2"/>
              <a:buAutoNum type="arabicPeriod"/>
              <a:defRPr/>
            </a:pPr>
            <a:r>
              <a:rPr lang="fr-FR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Vous prévoyez une </a:t>
            </a:r>
            <a:r>
              <a:rPr lang="fr-FR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pHmétrie</a:t>
            </a:r>
            <a:r>
              <a:rPr lang="fr-FR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.</a:t>
            </a:r>
          </a:p>
          <a:p>
            <a:pPr marL="990600" lvl="1" indent="-533400" eaLnBrk="1" hangingPunct="1">
              <a:lnSpc>
                <a:spcPct val="80000"/>
              </a:lnSpc>
              <a:buClr>
                <a:srgbClr val="0000FF"/>
              </a:buClr>
              <a:buSzPct val="95000"/>
              <a:buFont typeface="Wingdings" pitchFamily="2" charset="2"/>
              <a:buAutoNum type="arabicPeriod"/>
              <a:defRPr/>
            </a:pPr>
            <a:r>
              <a:rPr lang="fr-FR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Vous adressez </a:t>
            </a:r>
            <a:r>
              <a:rPr lang="fr-FR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Timéo</a:t>
            </a:r>
            <a:r>
              <a:rPr lang="fr-FR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en Cs spécialisée</a:t>
            </a:r>
          </a:p>
          <a:p>
            <a:pPr marL="990600" lvl="1" indent="-533400" eaLnBrk="1" hangingPunct="1">
              <a:lnSpc>
                <a:spcPct val="80000"/>
              </a:lnSpc>
              <a:buClr>
                <a:srgbClr val="0000FF"/>
              </a:buClr>
              <a:buSzPct val="95000"/>
              <a:buFont typeface="Wingdings" pitchFamily="2" charset="2"/>
              <a:buAutoNum type="arabicPeriod"/>
              <a:defRPr/>
            </a:pP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Vous démarrez une corticothérapie inhalée de longue durée.</a:t>
            </a:r>
          </a:p>
          <a:p>
            <a:pPr marL="990600" lvl="1" indent="-533400" eaLnBrk="1" hangingPunct="1">
              <a:lnSpc>
                <a:spcPct val="80000"/>
              </a:lnSpc>
              <a:buClr>
                <a:srgbClr val="0000FF"/>
              </a:buClr>
              <a:buSzPct val="95000"/>
              <a:buFont typeface="Wingdings" pitchFamily="2" charset="2"/>
              <a:buAutoNum type="arabicPeriod"/>
              <a:defRPr/>
            </a:pP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Vous démarrez une éducation à la prise en charge de l’exacerbation.</a:t>
            </a:r>
          </a:p>
          <a:p>
            <a:pPr marL="990600" lvl="1" indent="-533400" eaLnBrk="1" hangingPunct="1">
              <a:lnSpc>
                <a:spcPct val="80000"/>
              </a:lnSpc>
              <a:buClr>
                <a:srgbClr val="0000FF"/>
              </a:buClr>
              <a:buSzPct val="95000"/>
              <a:buFont typeface="Wingdings" pitchFamily="2" charset="2"/>
              <a:buAutoNum type="arabicPeriod"/>
              <a:defRPr/>
            </a:pPr>
            <a:endParaRPr lang="fr-FR" sz="2000" b="1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marL="990600" lvl="1" indent="-533400" eaLnBrk="1" hangingPunct="1">
              <a:lnSpc>
                <a:spcPct val="80000"/>
              </a:lnSpc>
              <a:buClr>
                <a:srgbClr val="0000FF"/>
              </a:buClr>
              <a:buSzPct val="95000"/>
              <a:buFont typeface="Wingdings" pitchFamily="2" charset="2"/>
              <a:buAutoNum type="arabicPeriod"/>
              <a:defRPr/>
            </a:pPr>
            <a:endParaRPr lang="fr-FR" sz="2000" b="1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31747" name="Picture 3" descr="737745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491" r="14247" b="9683"/>
          <a:stretch>
            <a:fillRect/>
          </a:stretch>
        </p:blipFill>
        <p:spPr>
          <a:xfrm>
            <a:off x="1692275" y="692150"/>
            <a:ext cx="6551613" cy="58293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790825"/>
            <a:ext cx="8686800" cy="4525963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Cs en mars 2010 après un hiver difficile</a:t>
            </a:r>
          </a:p>
          <a:p>
            <a:pPr eaLnBrk="1" hangingPunct="1">
              <a:defRPr/>
            </a:pPr>
            <a:r>
              <a:rPr lang="fr-FR" sz="24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ATCD :</a:t>
            </a:r>
            <a:r>
              <a:rPr lang="fr-FR" sz="2400" b="1">
                <a:solidFill>
                  <a:srgbClr val="3333FF"/>
                </a:solidFill>
              </a:rPr>
              <a:t> </a:t>
            </a:r>
          </a:p>
          <a:p>
            <a:pPr lvl="1" eaLnBrk="1" hangingPunct="1">
              <a:defRPr/>
            </a:pPr>
            <a:r>
              <a:rPr lang="fr-FR" sz="2400" b="1"/>
              <a:t>Né à terme (PN = 2700g, APGAR 10/10)</a:t>
            </a:r>
          </a:p>
          <a:p>
            <a:pPr lvl="1" eaLnBrk="1" hangingPunct="1">
              <a:defRPr/>
            </a:pPr>
            <a:r>
              <a:rPr lang="fr-FR" sz="2400" b="1"/>
              <a:t>Allaitement artificiel – crèche à partir de 3 mois</a:t>
            </a:r>
          </a:p>
          <a:p>
            <a:pPr lvl="1" eaLnBrk="1" hangingPunct="1">
              <a:defRPr/>
            </a:pPr>
            <a:r>
              <a:rPr lang="fr-FR" sz="2400" b="1"/>
              <a:t>Parents : </a:t>
            </a:r>
          </a:p>
          <a:p>
            <a:pPr lvl="2" eaLnBrk="1" hangingPunct="1">
              <a:defRPr/>
            </a:pPr>
            <a:r>
              <a:rPr lang="fr-FR" sz="2000" b="1"/>
              <a:t>rhinite pollinique chez la mère</a:t>
            </a:r>
          </a:p>
          <a:p>
            <a:pPr lvl="2" eaLnBrk="1" hangingPunct="1">
              <a:defRPr/>
            </a:pPr>
            <a:r>
              <a:rPr lang="fr-FR" sz="2000" b="1"/>
              <a:t>Asthme allergique chez un frère ainé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1187450" y="908050"/>
            <a:ext cx="8229600" cy="777875"/>
          </a:xfrm>
        </p:spPr>
        <p:txBody>
          <a:bodyPr anchor="ctr"/>
          <a:lstStyle/>
          <a:p>
            <a:pPr eaLnBrk="1" hangingPunct="1">
              <a:defRPr/>
            </a:pPr>
            <a:r>
              <a:rPr lang="fr-FR" sz="4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Thibault, né le 10/03/09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11325"/>
            <a:ext cx="86868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fr-FR" sz="2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fr-FR" sz="24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HDM : </a:t>
            </a:r>
          </a:p>
          <a:p>
            <a:pPr lvl="1" eaLnBrk="1" hangingPunct="1">
              <a:defRPr/>
            </a:pPr>
            <a:r>
              <a:rPr lang="fr-FR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fr-FR" sz="2400" b="1" baseline="30000">
                <a:effectLst>
                  <a:outerShdw blurRad="38100" dist="38100" dir="2700000" algn="tl">
                    <a:srgbClr val="C0C0C0"/>
                  </a:outerShdw>
                </a:effectLst>
              </a:rPr>
              <a:t>ère</a:t>
            </a:r>
            <a:r>
              <a:rPr lang="fr-FR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bronchiolite en novembre 2009, guérison</a:t>
            </a:r>
          </a:p>
          <a:p>
            <a:pPr lvl="1" eaLnBrk="1" hangingPunct="1">
              <a:defRPr/>
            </a:pPr>
            <a:r>
              <a:rPr lang="fr-FR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Récidive en décembre – persistance toux et encombrement</a:t>
            </a:r>
          </a:p>
          <a:p>
            <a:pPr lvl="1" eaLnBrk="1" hangingPunct="1">
              <a:defRPr/>
            </a:pPr>
            <a:r>
              <a:rPr lang="fr-FR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Hospitalisation en février pdt 3 jours : détresse respiratoire, sibilants diffus, améliorés par aérosols de béta2-mimétiques et corticothérapie générale. Rx thorax : Sd bronchique et distension</a:t>
            </a:r>
          </a:p>
          <a:p>
            <a:pPr lvl="1" eaLnBrk="1" hangingPunct="1">
              <a:defRPr/>
            </a:pPr>
            <a:r>
              <a:rPr lang="fr-FR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Depuis sortie : moins bon état général – moins d’appétit – sommeil perturbé par la toux.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1116013" y="981075"/>
            <a:ext cx="8229600" cy="777875"/>
          </a:xfrm>
        </p:spPr>
        <p:txBody>
          <a:bodyPr anchor="ctr"/>
          <a:lstStyle/>
          <a:p>
            <a:pPr eaLnBrk="1" hangingPunct="1">
              <a:defRPr/>
            </a:pPr>
            <a:r>
              <a:rPr lang="fr-FR" sz="4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Thibault, né le 10/03/09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95288" y="2216150"/>
            <a:ext cx="8229600" cy="4525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>
              <a:buFontTx/>
              <a:buChar char="•"/>
              <a:defRPr/>
            </a:pPr>
            <a:r>
              <a:rPr lang="fr-FR" sz="24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Examen clinique : </a:t>
            </a:r>
          </a:p>
          <a:p>
            <a:pPr marL="742950" lvl="1" indent="-285750">
              <a:buFontTx/>
              <a:buChar char="•"/>
              <a:defRPr/>
            </a:pPr>
            <a:r>
              <a:rPr lang="fr-FR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Poids et Taille +1 DS</a:t>
            </a:r>
          </a:p>
          <a:p>
            <a:pPr marL="742950" lvl="1" indent="-285750">
              <a:buFontTx/>
              <a:buChar char="•"/>
              <a:defRPr/>
            </a:pPr>
            <a:r>
              <a:rPr lang="fr-FR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Auscultation normale, pas de tirage</a:t>
            </a:r>
          </a:p>
          <a:p>
            <a:pPr marL="742950" lvl="1" indent="-285750">
              <a:buFontTx/>
              <a:buChar char="•"/>
              <a:defRPr/>
            </a:pPr>
            <a:r>
              <a:rPr lang="fr-FR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ORL : rhinite antérieure et OSM</a:t>
            </a:r>
          </a:p>
          <a:p>
            <a:pPr marL="742950" lvl="1" indent="-285750">
              <a:buFontTx/>
              <a:buChar char="•"/>
              <a:defRPr/>
            </a:pPr>
            <a:r>
              <a:rPr lang="fr-FR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Abdomen souple, peau normale</a:t>
            </a:r>
          </a:p>
          <a:p>
            <a:pPr marL="342900" indent="-342900">
              <a:buFontTx/>
              <a:buChar char="•"/>
              <a:defRPr/>
            </a:pPr>
            <a:r>
              <a:rPr lang="fr-FR" sz="24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Environnement :</a:t>
            </a:r>
            <a:r>
              <a:rPr lang="fr-FR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</a:t>
            </a:r>
          </a:p>
          <a:p>
            <a:pPr marL="742950" lvl="1" indent="-285750">
              <a:buFontTx/>
              <a:buChar char="•"/>
              <a:defRPr/>
            </a:pPr>
            <a:r>
              <a:rPr lang="fr-FR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Tabagisme parental</a:t>
            </a:r>
          </a:p>
          <a:p>
            <a:pPr marL="742950" lvl="1" indent="-285750">
              <a:buFontTx/>
              <a:buChar char="•"/>
              <a:defRPr/>
            </a:pPr>
            <a:r>
              <a:rPr lang="fr-FR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Appartement, chauffage électrique, 1 chat, literie synthétique, nombreuses peluches et moquette dans la chambre</a:t>
            </a:r>
          </a:p>
          <a:p>
            <a:pPr marL="742950" lvl="1" indent="-285750">
              <a:defRPr/>
            </a:pPr>
            <a:endParaRPr lang="fr-FR" sz="24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258888" y="1066800"/>
            <a:ext cx="8229600" cy="777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fr-FR" sz="4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Thibault, né le 10/03/09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79388" y="2276475"/>
            <a:ext cx="8229600" cy="936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None/>
              <a:defRPr/>
            </a:pPr>
            <a:r>
              <a:rPr lang="fr-FR" sz="28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1. </a:t>
            </a:r>
            <a:r>
              <a:rPr lang="fr-FR" sz="28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Quel(s) diagnostic(s) évoquez-vous ? </a:t>
            </a:r>
          </a:p>
          <a:p>
            <a:pPr marL="609600" indent="-6096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None/>
              <a:defRPr/>
            </a:pPr>
            <a:r>
              <a:rPr lang="fr-FR" sz="28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	 Peut-on parler d’asthme ?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44463" y="3860800"/>
            <a:ext cx="9396412" cy="1584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None/>
              <a:defRPr/>
            </a:pPr>
            <a:r>
              <a:rPr lang="fr-FR" sz="28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2. </a:t>
            </a:r>
            <a:r>
              <a:rPr lang="fr-FR" sz="28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Les parents rapportent que l’exploration allergologique n’est pas possible à cet âge. </a:t>
            </a:r>
          </a:p>
          <a:p>
            <a:pPr marL="609600" indent="-6096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None/>
              <a:defRPr/>
            </a:pPr>
            <a:r>
              <a:rPr lang="fr-FR" sz="28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	Etes-vous d’accord ? </a:t>
            </a:r>
          </a:p>
          <a:p>
            <a:pPr marL="609600" indent="-609600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None/>
              <a:defRPr/>
            </a:pPr>
            <a:r>
              <a:rPr lang="fr-FR" sz="28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	Que proposeriez-vous ?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187450" y="908050"/>
            <a:ext cx="6913563" cy="865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fr-FR" sz="4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Thibault, né le 10/03/09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87313" y="1989138"/>
            <a:ext cx="8661400" cy="863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447675" indent="-447675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None/>
              <a:defRPr/>
            </a:pPr>
            <a:r>
              <a:rPr lang="fr-FR" sz="28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3. Dans l’hypothèse où tous les examens pratiqués sont normaux, pensez-vous que le diagnostic d’asthme est éliminé ? </a:t>
            </a:r>
          </a:p>
          <a:p>
            <a:pPr marL="447675" indent="-447675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None/>
              <a:defRPr/>
            </a:pPr>
            <a:r>
              <a:rPr lang="fr-FR" sz="28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	Que dites-vous aux parents ?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4076700"/>
            <a:ext cx="8893175" cy="936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447675" indent="-447675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None/>
              <a:defRPr/>
            </a:pPr>
            <a:r>
              <a:rPr lang="fr-FR" sz="28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4. Quelles consignes donner concernant l’environnement ? 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116013" y="692150"/>
            <a:ext cx="7272337" cy="10810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r>
              <a:rPr lang="fr-FR" sz="4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Thibault, né le 10/03/07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107950" y="5300663"/>
            <a:ext cx="8893175" cy="936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447675" indent="-447675">
              <a:spcBef>
                <a:spcPct val="20000"/>
              </a:spcBef>
              <a:buClr>
                <a:srgbClr val="3333CC"/>
              </a:buClr>
              <a:buSzPct val="60000"/>
              <a:buFont typeface="Wingdings" pitchFamily="2" charset="2"/>
              <a:buNone/>
              <a:defRPr/>
            </a:pPr>
            <a:r>
              <a:rPr lang="fr-FR" sz="28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5. Pensez-vous que cet enfant relève d’un traitement de fond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ALINE, 2 ANS</a:t>
            </a:r>
            <a:endParaRPr lang="fr-FR" dirty="0"/>
          </a:p>
        </p:txBody>
      </p:sp>
      <p:sp>
        <p:nvSpPr>
          <p:cNvPr id="231426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009999"/>
              </a:buClr>
              <a:buFont typeface="Wingdings" pitchFamily="2" charset="2"/>
              <a:buChar char="§"/>
            </a:pPr>
            <a:r>
              <a:rPr lang="fr-FR" b="1" smtClean="0">
                <a:solidFill>
                  <a:srgbClr val="0000FF"/>
                </a:solidFill>
              </a:rPr>
              <a:t>Ant</a:t>
            </a:r>
            <a:r>
              <a:rPr lang="fr-FR" b="1" smtClean="0">
                <a:solidFill>
                  <a:srgbClr val="0000FF"/>
                </a:solidFill>
                <a:latin typeface="Tahoma" pitchFamily="34" charset="0"/>
              </a:rPr>
              <a:t>é</a:t>
            </a:r>
            <a:r>
              <a:rPr lang="fr-FR" b="1" smtClean="0">
                <a:solidFill>
                  <a:srgbClr val="0000FF"/>
                </a:solidFill>
              </a:rPr>
              <a:t>c</a:t>
            </a:r>
            <a:r>
              <a:rPr lang="fr-FR" b="1" smtClean="0">
                <a:solidFill>
                  <a:srgbClr val="0000FF"/>
                </a:solidFill>
                <a:latin typeface="Tahoma" pitchFamily="34" charset="0"/>
              </a:rPr>
              <a:t>é</a:t>
            </a:r>
            <a:r>
              <a:rPr lang="fr-FR" b="1" smtClean="0">
                <a:solidFill>
                  <a:srgbClr val="0000FF"/>
                </a:solidFill>
              </a:rPr>
              <a:t>dents :</a:t>
            </a:r>
          </a:p>
          <a:p>
            <a:pPr lvl="2" eaLnBrk="1" hangingPunct="1">
              <a:buClr>
                <a:srgbClr val="000000"/>
              </a:buClr>
              <a:buSzPct val="115000"/>
            </a:pPr>
            <a:r>
              <a:rPr lang="fr-FR" b="1" smtClean="0">
                <a:solidFill>
                  <a:srgbClr val="66FFFF"/>
                </a:solidFill>
              </a:rPr>
              <a:t> </a:t>
            </a:r>
            <a:r>
              <a:rPr lang="fr-FR" b="1" smtClean="0">
                <a:solidFill>
                  <a:srgbClr val="000000"/>
                </a:solidFill>
              </a:rPr>
              <a:t>Bronchiolite </a:t>
            </a:r>
            <a:r>
              <a:rPr lang="fr-FR" b="1" smtClean="0">
                <a:solidFill>
                  <a:srgbClr val="000000"/>
                </a:solidFill>
                <a:latin typeface="Tahoma" pitchFamily="34" charset="0"/>
              </a:rPr>
              <a:t>à</a:t>
            </a:r>
            <a:r>
              <a:rPr lang="fr-FR" b="1" smtClean="0">
                <a:solidFill>
                  <a:srgbClr val="000000"/>
                </a:solidFill>
              </a:rPr>
              <a:t> 7 mois, trait</a:t>
            </a:r>
            <a:r>
              <a:rPr lang="fr-FR" b="1" smtClean="0">
                <a:solidFill>
                  <a:srgbClr val="000000"/>
                </a:solidFill>
                <a:latin typeface="Tahoma" pitchFamily="34" charset="0"/>
              </a:rPr>
              <a:t>é</a:t>
            </a:r>
            <a:r>
              <a:rPr lang="fr-FR" b="1" smtClean="0">
                <a:solidFill>
                  <a:srgbClr val="000000"/>
                </a:solidFill>
              </a:rPr>
              <a:t>e en ambulatoire</a:t>
            </a:r>
          </a:p>
          <a:p>
            <a:pPr eaLnBrk="1" hangingPunct="1">
              <a:buClr>
                <a:srgbClr val="009999"/>
              </a:buClr>
              <a:buFont typeface="Wingdings" pitchFamily="2" charset="2"/>
              <a:buChar char="§"/>
            </a:pPr>
            <a:r>
              <a:rPr lang="fr-FR" b="1" smtClean="0">
                <a:solidFill>
                  <a:srgbClr val="0000FF"/>
                </a:solidFill>
              </a:rPr>
              <a:t>Histoire de la maladie :</a:t>
            </a:r>
          </a:p>
          <a:p>
            <a:pPr lvl="2" eaLnBrk="1" hangingPunct="1">
              <a:buClr>
                <a:srgbClr val="000000"/>
              </a:buClr>
              <a:buSzPct val="115000"/>
            </a:pPr>
            <a:r>
              <a:rPr lang="fr-FR" b="1" smtClean="0">
                <a:solidFill>
                  <a:srgbClr val="000000"/>
                </a:solidFill>
              </a:rPr>
              <a:t>Depuis l</a:t>
            </a:r>
            <a:r>
              <a:rPr lang="fr-FR" b="1" smtClean="0">
                <a:solidFill>
                  <a:srgbClr val="000000"/>
                </a:solidFill>
                <a:latin typeface="Tahoma" pitchFamily="34" charset="0"/>
              </a:rPr>
              <a:t>’</a:t>
            </a:r>
            <a:r>
              <a:rPr lang="fr-FR" b="1" smtClean="0">
                <a:solidFill>
                  <a:srgbClr val="000000"/>
                </a:solidFill>
              </a:rPr>
              <a:t>âge de 20 mois, toux grasse avec encombrement bronchique chronique</a:t>
            </a:r>
          </a:p>
          <a:p>
            <a:pPr lvl="2" eaLnBrk="1" hangingPunct="1">
              <a:buClr>
                <a:srgbClr val="000000"/>
              </a:buClr>
              <a:buSzPct val="115000"/>
            </a:pPr>
            <a:r>
              <a:rPr lang="fr-FR" b="1" smtClean="0">
                <a:solidFill>
                  <a:srgbClr val="000000"/>
                </a:solidFill>
              </a:rPr>
              <a:t>Am</a:t>
            </a:r>
            <a:r>
              <a:rPr lang="fr-FR" b="1" smtClean="0">
                <a:solidFill>
                  <a:srgbClr val="000000"/>
                </a:solidFill>
                <a:latin typeface="Tahoma" pitchFamily="34" charset="0"/>
              </a:rPr>
              <a:t>é</a:t>
            </a:r>
            <a:r>
              <a:rPr lang="fr-FR" b="1" smtClean="0">
                <a:solidFill>
                  <a:srgbClr val="000000"/>
                </a:solidFill>
              </a:rPr>
              <a:t>lioration partielle sous corticoth</a:t>
            </a:r>
            <a:r>
              <a:rPr lang="fr-FR" b="1" smtClean="0">
                <a:solidFill>
                  <a:srgbClr val="000000"/>
                </a:solidFill>
                <a:latin typeface="Tahoma" pitchFamily="34" charset="0"/>
              </a:rPr>
              <a:t>é</a:t>
            </a:r>
            <a:r>
              <a:rPr lang="fr-FR" b="1" smtClean="0">
                <a:solidFill>
                  <a:srgbClr val="000000"/>
                </a:solidFill>
              </a:rPr>
              <a:t>rapie orale et ATB</a:t>
            </a:r>
          </a:p>
          <a:p>
            <a:pPr eaLnBrk="1" hangingPunct="1">
              <a:buClr>
                <a:srgbClr val="009999"/>
              </a:buClr>
              <a:buFont typeface="Wingdings" pitchFamily="2" charset="2"/>
              <a:buChar char="§"/>
            </a:pPr>
            <a:r>
              <a:rPr lang="fr-FR" b="1" smtClean="0">
                <a:solidFill>
                  <a:srgbClr val="0000FF"/>
                </a:solidFill>
              </a:rPr>
              <a:t>Examen clinique :</a:t>
            </a:r>
          </a:p>
          <a:p>
            <a:pPr lvl="2" eaLnBrk="1" hangingPunct="1">
              <a:buClr>
                <a:srgbClr val="000000"/>
              </a:buClr>
              <a:buSzPct val="115000"/>
            </a:pPr>
            <a:r>
              <a:rPr lang="fr-FR" b="1" smtClean="0">
                <a:solidFill>
                  <a:srgbClr val="000000"/>
                </a:solidFill>
              </a:rPr>
              <a:t> BEG, Croissance staturo-pond</a:t>
            </a:r>
            <a:r>
              <a:rPr lang="fr-FR" b="1" smtClean="0">
                <a:solidFill>
                  <a:srgbClr val="000000"/>
                </a:solidFill>
                <a:latin typeface="Tahoma" pitchFamily="34" charset="0"/>
              </a:rPr>
              <a:t>é</a:t>
            </a:r>
            <a:r>
              <a:rPr lang="fr-FR" b="1" smtClean="0">
                <a:solidFill>
                  <a:srgbClr val="000000"/>
                </a:solidFill>
              </a:rPr>
              <a:t>rale harmonieuse</a:t>
            </a:r>
          </a:p>
          <a:p>
            <a:pPr lvl="2" eaLnBrk="1" hangingPunct="1">
              <a:buClr>
                <a:srgbClr val="000000"/>
              </a:buClr>
              <a:buSzPct val="115000"/>
            </a:pPr>
            <a:r>
              <a:rPr lang="fr-FR" b="1" smtClean="0">
                <a:solidFill>
                  <a:srgbClr val="000000"/>
                </a:solidFill>
                <a:sym typeface="Wingdings" pitchFamily="2" charset="2"/>
              </a:rPr>
              <a:t> </a:t>
            </a:r>
            <a:r>
              <a:rPr lang="fr-FR" b="1" smtClean="0">
                <a:solidFill>
                  <a:srgbClr val="000000"/>
                </a:solidFill>
              </a:rPr>
              <a:t>MV inf</a:t>
            </a:r>
            <a:r>
              <a:rPr lang="fr-FR" b="1" smtClean="0">
                <a:solidFill>
                  <a:srgbClr val="000000"/>
                </a:solidFill>
                <a:latin typeface="Tahoma" pitchFamily="34" charset="0"/>
              </a:rPr>
              <a:t>é</a:t>
            </a:r>
            <a:r>
              <a:rPr lang="fr-FR" b="1" smtClean="0">
                <a:solidFill>
                  <a:srgbClr val="000000"/>
                </a:solidFill>
              </a:rPr>
              <a:t>rieur droit </a:t>
            </a:r>
            <a:r>
              <a:rPr lang="fr-FR" b="1" smtClean="0">
                <a:solidFill>
                  <a:srgbClr val="000000"/>
                </a:solidFill>
                <a:latin typeface="Tahoma" pitchFamily="34" charset="0"/>
              </a:rPr>
              <a:t>à</a:t>
            </a:r>
            <a:r>
              <a:rPr lang="fr-FR" b="1" smtClean="0">
                <a:solidFill>
                  <a:srgbClr val="000000"/>
                </a:solidFill>
              </a:rPr>
              <a:t> chaque consultation </a:t>
            </a:r>
          </a:p>
          <a:p>
            <a:pPr eaLnBrk="1" hangingPunct="1"/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700213"/>
            <a:ext cx="8955088" cy="5084762"/>
          </a:xfrm>
        </p:spPr>
        <p:txBody>
          <a:bodyPr/>
          <a:lstStyle/>
          <a:p>
            <a:pPr marL="533400" indent="-533400" eaLnBrk="1" hangingPunct="1">
              <a:lnSpc>
                <a:spcPct val="95000"/>
              </a:lnSpc>
              <a:spcBef>
                <a:spcPct val="60000"/>
              </a:spcBef>
              <a:buSzPct val="110000"/>
              <a:buFont typeface="Wingdings" pitchFamily="2" charset="2"/>
              <a:buAutoNum type="arabicPeriod"/>
            </a:pPr>
            <a:r>
              <a:rPr lang="fr-FR" sz="2400" b="1" smtClean="0">
                <a:cs typeface="Arial" charset="0"/>
              </a:rPr>
              <a:t>Vous évoquez un asthme du nourrisson et expliquez au parent que l’asymétrie auscultatoire est liée aux sécrétions. Vous démarrez un traitement par CSI et prévoyez de la revoir à 2 mois du traitement.</a:t>
            </a:r>
          </a:p>
          <a:p>
            <a:pPr marL="533400" indent="-533400" eaLnBrk="1" hangingPunct="1">
              <a:lnSpc>
                <a:spcPct val="95000"/>
              </a:lnSpc>
              <a:spcBef>
                <a:spcPct val="60000"/>
              </a:spcBef>
              <a:buSzPct val="110000"/>
              <a:buFont typeface="Wingdings" pitchFamily="2" charset="2"/>
              <a:buAutoNum type="arabicPeriod"/>
            </a:pPr>
            <a:r>
              <a:rPr lang="fr-FR" sz="2400" b="1" smtClean="0">
                <a:cs typeface="Arial" charset="0"/>
              </a:rPr>
              <a:t>Vous évoquez une pneumopathie sur un terrain de bronchopathie (mucoviscidose?) et l’adressez en consultation spécialisée.</a:t>
            </a:r>
          </a:p>
          <a:p>
            <a:pPr marL="533400" indent="-533400" eaLnBrk="1" hangingPunct="1">
              <a:lnSpc>
                <a:spcPct val="95000"/>
              </a:lnSpc>
              <a:spcBef>
                <a:spcPct val="60000"/>
              </a:spcBef>
              <a:buSzPct val="110000"/>
              <a:buFont typeface="Wingdings" pitchFamily="2" charset="2"/>
              <a:buAutoNum type="arabicPeriod"/>
            </a:pPr>
            <a:r>
              <a:rPr lang="fr-FR" sz="2400" b="1" smtClean="0">
                <a:cs typeface="Arial" charset="0"/>
              </a:rPr>
              <a:t>Vous êtes inquiet sur l’asymétrie auscultatoire et demandez une radiographie de thorax.</a:t>
            </a:r>
          </a:p>
          <a:p>
            <a:pPr marL="533400" indent="-533400" eaLnBrk="1" hangingPunct="1">
              <a:lnSpc>
                <a:spcPct val="95000"/>
              </a:lnSpc>
              <a:spcBef>
                <a:spcPct val="60000"/>
              </a:spcBef>
              <a:buSzPct val="110000"/>
              <a:buFont typeface="Wingdings" pitchFamily="2" charset="2"/>
              <a:buAutoNum type="arabicPeriod"/>
            </a:pPr>
            <a:r>
              <a:rPr lang="fr-FR" sz="2400" b="1" smtClean="0">
                <a:cs typeface="Arial" charset="0"/>
              </a:rPr>
              <a:t>Vous recherchez à l’interrogatoire un syndrome de pénétration pour éliminer formellement le diagnostic de corps étranger intra-bronchique.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7793037" cy="1296987"/>
          </a:xfrm>
          <a:extLst/>
        </p:spPr>
        <p:txBody>
          <a:bodyPr anchor="b"/>
          <a:lstStyle/>
          <a:p>
            <a:pPr defTabSz="762000">
              <a:spcBef>
                <a:spcPct val="20000"/>
              </a:spcBef>
              <a:defRPr/>
            </a:pPr>
            <a:r>
              <a:rPr lang="fr-FR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ALINE, 2 ANS : </a:t>
            </a:r>
            <a:br>
              <a:rPr lang="fr-FR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</a:br>
            <a:r>
              <a:rPr lang="fr-FR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Que </a:t>
            </a:r>
            <a:r>
              <a:rPr lang="fr-FR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faites-vous?</a:t>
            </a:r>
            <a:endParaRPr lang="fr-FR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re 1"/>
          <p:cNvSpPr>
            <a:spLocks noGrp="1"/>
          </p:cNvSpPr>
          <p:nvPr>
            <p:ph type="title" idx="4294967295"/>
          </p:nvPr>
        </p:nvSpPr>
        <p:spPr>
          <a:xfrm>
            <a:off x="457200" y="630238"/>
            <a:ext cx="8229600" cy="1143000"/>
          </a:xfrm>
        </p:spPr>
        <p:txBody>
          <a:bodyPr anchor="t"/>
          <a:lstStyle/>
          <a:p>
            <a:pPr eaLnBrk="1" hangingPunct="1">
              <a:defRPr/>
            </a:pPr>
            <a:r>
              <a:rPr lang="fr-FR" sz="36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L’asthme de l’enfant de moins de 36 mois est défini de façon clinique</a:t>
            </a:r>
          </a:p>
        </p:txBody>
      </p:sp>
      <p:sp>
        <p:nvSpPr>
          <p:cNvPr id="193538" name="Espace réservé du contenu 2"/>
          <p:cNvSpPr>
            <a:spLocks noGrp="1"/>
          </p:cNvSpPr>
          <p:nvPr>
            <p:ph idx="4294967295"/>
          </p:nvPr>
        </p:nvSpPr>
        <p:spPr>
          <a:xfrm>
            <a:off x="250825" y="2170113"/>
            <a:ext cx="9001125" cy="4572000"/>
          </a:xfrm>
        </p:spPr>
        <p:txBody>
          <a:bodyPr/>
          <a:lstStyle/>
          <a:p>
            <a:pPr marL="411163" eaLnBrk="1" hangingPunct="1">
              <a:lnSpc>
                <a:spcPct val="80000"/>
              </a:lnSpc>
            </a:pPr>
            <a:r>
              <a:rPr lang="fr-FR" sz="2400" b="1" smtClean="0">
                <a:solidFill>
                  <a:srgbClr val="0033CC"/>
                </a:solidFill>
              </a:rPr>
              <a:t>comme tout épisode dyspnéique</a:t>
            </a:r>
            <a:r>
              <a:rPr lang="fr-FR" sz="3000" smtClean="0">
                <a:solidFill>
                  <a:srgbClr val="0033CC"/>
                </a:solidFill>
              </a:rPr>
              <a:t> </a:t>
            </a:r>
          </a:p>
          <a:p>
            <a:pPr marL="739775" lvl="1" eaLnBrk="1" hangingPunct="1">
              <a:lnSpc>
                <a:spcPct val="80000"/>
              </a:lnSpc>
            </a:pPr>
            <a:r>
              <a:rPr lang="fr-FR" sz="2600" smtClean="0">
                <a:solidFill>
                  <a:srgbClr val="0033CC"/>
                </a:solidFill>
              </a:rPr>
              <a:t>avec râles sibilants, qui s’est produit </a:t>
            </a:r>
            <a:r>
              <a:rPr lang="fr-FR" sz="2600" b="1" i="1" smtClean="0">
                <a:solidFill>
                  <a:srgbClr val="FF0000"/>
                </a:solidFill>
              </a:rPr>
              <a:t>au moins trois fois</a:t>
            </a:r>
            <a:r>
              <a:rPr lang="fr-FR" sz="2600" smtClean="0">
                <a:solidFill>
                  <a:srgbClr val="0033CC"/>
                </a:solidFill>
              </a:rPr>
              <a:t> depuis la naissance et cela</a:t>
            </a:r>
          </a:p>
          <a:p>
            <a:pPr marL="739775" lvl="1" eaLnBrk="1" hangingPunct="1">
              <a:lnSpc>
                <a:spcPct val="80000"/>
              </a:lnSpc>
            </a:pPr>
            <a:r>
              <a:rPr lang="fr-FR" sz="2600" smtClean="0">
                <a:solidFill>
                  <a:srgbClr val="0033CC"/>
                </a:solidFill>
              </a:rPr>
              <a:t>quels que soient </a:t>
            </a:r>
          </a:p>
          <a:p>
            <a:pPr marL="995363" lvl="2" eaLnBrk="1" hangingPunct="1">
              <a:lnSpc>
                <a:spcPct val="80000"/>
              </a:lnSpc>
            </a:pPr>
            <a:r>
              <a:rPr lang="fr-FR" sz="2200" smtClean="0">
                <a:solidFill>
                  <a:srgbClr val="0033CC"/>
                </a:solidFill>
              </a:rPr>
              <a:t>l'âge de début, la cause déclenchante </a:t>
            </a:r>
          </a:p>
          <a:p>
            <a:pPr marL="995363" lvl="2" eaLnBrk="1" hangingPunct="1">
              <a:lnSpc>
                <a:spcPct val="80000"/>
              </a:lnSpc>
            </a:pPr>
            <a:r>
              <a:rPr lang="fr-FR" sz="2200" smtClean="0">
                <a:solidFill>
                  <a:srgbClr val="0033CC"/>
                </a:solidFill>
              </a:rPr>
              <a:t>l'existence ou non d'une atopie.</a:t>
            </a:r>
          </a:p>
          <a:p>
            <a:pPr marL="995363" lvl="2" eaLnBrk="1" hangingPunct="1">
              <a:lnSpc>
                <a:spcPct val="80000"/>
              </a:lnSpc>
            </a:pPr>
            <a:endParaRPr lang="fr-FR" sz="2200" smtClean="0">
              <a:solidFill>
                <a:srgbClr val="0033CC"/>
              </a:solidFill>
            </a:endParaRPr>
          </a:p>
          <a:p>
            <a:pPr marL="411163" eaLnBrk="1" hangingPunct="1">
              <a:lnSpc>
                <a:spcPct val="80000"/>
              </a:lnSpc>
            </a:pPr>
            <a:r>
              <a:rPr lang="fr-FR" sz="2400" b="1" smtClean="0">
                <a:solidFill>
                  <a:srgbClr val="0033CC"/>
                </a:solidFill>
              </a:rPr>
              <a:t>Ces épisodes de sifflements sont discontinus, avec des périodes asymptomatiques</a:t>
            </a:r>
          </a:p>
          <a:p>
            <a:pPr marL="411163" eaLnBrk="1" hangingPunct="1">
              <a:lnSpc>
                <a:spcPct val="80000"/>
              </a:lnSpc>
            </a:pPr>
            <a:endParaRPr lang="fr-FR" sz="2400" b="1" smtClean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628775"/>
            <a:ext cx="8955088" cy="5156200"/>
          </a:xfrm>
        </p:spPr>
        <p:txBody>
          <a:bodyPr/>
          <a:lstStyle/>
          <a:p>
            <a:pPr marL="533400" indent="-533400" eaLnBrk="1" hangingPunct="1">
              <a:lnSpc>
                <a:spcPct val="95000"/>
              </a:lnSpc>
              <a:spcBef>
                <a:spcPct val="60000"/>
              </a:spcBef>
              <a:buSzPct val="110000"/>
              <a:buFont typeface="Wingdings" pitchFamily="2" charset="2"/>
              <a:buAutoNum type="arabicPeriod"/>
            </a:pPr>
            <a:r>
              <a:rPr lang="fr-FR" sz="2400" b="1" smtClean="0">
                <a:cs typeface="Arial" charset="0"/>
              </a:rPr>
              <a:t>Vous évoquez un asthme du nourrisson et expliquez au parent que l’asymétrie auscultatoire est liée aux sécrétions. Vous démarrez un traitement par CSI et prévoyez de la revoir à 2 mois du traitement.</a:t>
            </a:r>
          </a:p>
          <a:p>
            <a:pPr marL="533400" indent="-533400" eaLnBrk="1" hangingPunct="1">
              <a:lnSpc>
                <a:spcPct val="95000"/>
              </a:lnSpc>
              <a:spcBef>
                <a:spcPct val="60000"/>
              </a:spcBef>
              <a:buSzPct val="110000"/>
              <a:buFont typeface="Wingdings" pitchFamily="2" charset="2"/>
              <a:buAutoNum type="arabicPeriod"/>
            </a:pPr>
            <a:r>
              <a:rPr lang="fr-FR" sz="2400" b="1" smtClean="0">
                <a:cs typeface="Arial" charset="0"/>
              </a:rPr>
              <a:t>Vous évoquez une pneumopathie sur un terrain de bronchopathie (mucoviscidose?) et l’adressez en consultation spécialisée.</a:t>
            </a:r>
          </a:p>
          <a:p>
            <a:pPr marL="533400" indent="-533400" eaLnBrk="1" hangingPunct="1">
              <a:lnSpc>
                <a:spcPct val="95000"/>
              </a:lnSpc>
              <a:spcBef>
                <a:spcPct val="60000"/>
              </a:spcBef>
              <a:buSzPct val="110000"/>
              <a:buFont typeface="Wingdings" pitchFamily="2" charset="2"/>
              <a:buAutoNum type="arabicPeriod"/>
            </a:pPr>
            <a:r>
              <a:rPr lang="fr-FR" sz="2400" b="1" smtClean="0">
                <a:solidFill>
                  <a:srgbClr val="FF0000"/>
                </a:solidFill>
                <a:cs typeface="Arial" charset="0"/>
              </a:rPr>
              <a:t>Vous êtes inquiet sur l’asymétrie auscultatoire et demandez une radiographie de thorax.</a:t>
            </a:r>
          </a:p>
          <a:p>
            <a:pPr marL="533400" indent="-533400" eaLnBrk="1" hangingPunct="1">
              <a:lnSpc>
                <a:spcPct val="95000"/>
              </a:lnSpc>
              <a:spcBef>
                <a:spcPct val="60000"/>
              </a:spcBef>
              <a:buSzPct val="110000"/>
              <a:buFont typeface="Wingdings" pitchFamily="2" charset="2"/>
              <a:buAutoNum type="arabicPeriod"/>
            </a:pPr>
            <a:r>
              <a:rPr lang="fr-FR" sz="2400" b="1" smtClean="0">
                <a:cs typeface="Arial" charset="0"/>
              </a:rPr>
              <a:t>Vous recherchez à l’interrogatoire un syndrome de pénétration pour éliminer formellement le diagnostic de corps étranger intra-bronchique.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93037" cy="1268413"/>
          </a:xfrm>
          <a:extLst/>
        </p:spPr>
        <p:txBody>
          <a:bodyPr anchor="b"/>
          <a:lstStyle/>
          <a:p>
            <a:pPr defTabSz="762000">
              <a:spcBef>
                <a:spcPct val="20000"/>
              </a:spcBef>
              <a:defRPr/>
            </a:pPr>
            <a:r>
              <a:rPr lang="fr-FR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ALINE, 2 ANS : </a:t>
            </a:r>
            <a:br>
              <a:rPr lang="fr-FR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</a:br>
            <a:r>
              <a:rPr lang="fr-FR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Que </a:t>
            </a:r>
            <a:r>
              <a:rPr lang="fr-FR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faites-vous?</a:t>
            </a:r>
            <a:endParaRPr lang="fr-FR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line1"/>
          <p:cNvPicPr>
            <a:picLocks noChangeAspect="1" noChangeArrowheads="1"/>
          </p:cNvPicPr>
          <p:nvPr/>
        </p:nvPicPr>
        <p:blipFill>
          <a:blip r:embed="rId2">
            <a:lum bright="-6000" contrast="-6000"/>
          </a:blip>
          <a:srcRect/>
          <a:stretch>
            <a:fillRect/>
          </a:stretch>
        </p:blipFill>
        <p:spPr bwMode="auto">
          <a:xfrm>
            <a:off x="1524000" y="152400"/>
            <a:ext cx="6096000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4498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6248400"/>
            <a:ext cx="7772400" cy="762000"/>
          </a:xfrm>
        </p:spPr>
        <p:txBody>
          <a:bodyPr/>
          <a:lstStyle/>
          <a:p>
            <a:pPr eaLnBrk="1" hangingPunct="1"/>
            <a:r>
              <a:rPr lang="fr-FR" sz="3200" b="1" smtClean="0">
                <a:solidFill>
                  <a:srgbClr val="00CCFF"/>
                </a:solidFill>
                <a:latin typeface="Comic Sans MS" pitchFamily="66" charset="0"/>
              </a:rPr>
              <a:t>ALINE</a:t>
            </a:r>
            <a:endParaRPr lang="fr-FR" sz="3200" smtClean="0">
              <a:solidFill>
                <a:srgbClr val="00CC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line2"/>
          <p:cNvPicPr>
            <a:picLocks noChangeAspect="1" noChangeArrowheads="1"/>
          </p:cNvPicPr>
          <p:nvPr/>
        </p:nvPicPr>
        <p:blipFill>
          <a:blip r:embed="rId2">
            <a:lum bright="18000" contrast="36000"/>
          </a:blip>
          <a:srcRect t="10909"/>
          <a:stretch>
            <a:fillRect/>
          </a:stretch>
        </p:blipFill>
        <p:spPr bwMode="auto">
          <a:xfrm>
            <a:off x="762000" y="188913"/>
            <a:ext cx="7620000" cy="614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22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6248400"/>
            <a:ext cx="7772400" cy="762000"/>
          </a:xfrm>
        </p:spPr>
        <p:txBody>
          <a:bodyPr/>
          <a:lstStyle/>
          <a:p>
            <a:pPr eaLnBrk="1" hangingPunct="1"/>
            <a:r>
              <a:rPr lang="fr-FR" sz="3200" b="1" smtClean="0">
                <a:solidFill>
                  <a:srgbClr val="33CCFF"/>
                </a:solidFill>
                <a:latin typeface="Comic Sans MS" pitchFamily="66" charset="0"/>
              </a:rPr>
              <a:t>ALINE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84213" y="115888"/>
            <a:ext cx="1581150" cy="36671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FFFFFF"/>
                </a:solidFill>
              </a:rPr>
              <a:t>EXPIRATION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 rot="-2171616">
            <a:off x="1835150" y="3933825"/>
            <a:ext cx="6719888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200" b="1">
                <a:solidFill>
                  <a:srgbClr val="FF3300"/>
                </a:solidFill>
                <a:sym typeface="Wingdings" pitchFamily="2" charset="2"/>
              </a:rPr>
              <a:t></a:t>
            </a:r>
            <a:r>
              <a:rPr lang="fr-FR" sz="3200" b="1">
                <a:solidFill>
                  <a:srgbClr val="FF3300"/>
                </a:solidFill>
              </a:rPr>
              <a:t>FIBROSCOPIE BRONCHIQUE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418010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412875"/>
            <a:ext cx="6119812" cy="4589463"/>
          </a:xfrm>
        </p:spPr>
      </p:pic>
      <p:sp>
        <p:nvSpPr>
          <p:cNvPr id="236546" name="Rectangle 3"/>
          <p:cNvSpPr>
            <a:spLocks noChangeArrowheads="1"/>
          </p:cNvSpPr>
          <p:nvPr/>
        </p:nvSpPr>
        <p:spPr bwMode="auto">
          <a:xfrm>
            <a:off x="539750" y="908050"/>
            <a:ext cx="2952750" cy="8651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fr-FR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Apolline, 9 mois</a:t>
            </a:r>
          </a:p>
        </p:txBody>
      </p:sp>
      <p:sp>
        <p:nvSpPr>
          <p:cNvPr id="23757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Clr>
                <a:srgbClr val="009999"/>
              </a:buClr>
              <a:buFont typeface="Wingdings" pitchFamily="2" charset="2"/>
              <a:buChar char="§"/>
            </a:pPr>
            <a:endParaRPr lang="fr-FR" sz="2400" b="1" smtClean="0">
              <a:solidFill>
                <a:srgbClr val="0000FF"/>
              </a:solidFill>
            </a:endParaRPr>
          </a:p>
          <a:p>
            <a:pPr eaLnBrk="1" hangingPunct="1">
              <a:buClr>
                <a:srgbClr val="009999"/>
              </a:buClr>
              <a:buFont typeface="Wingdings" pitchFamily="2" charset="2"/>
              <a:buChar char="§"/>
            </a:pPr>
            <a:r>
              <a:rPr lang="fr-FR" sz="2400" b="1" smtClean="0">
                <a:solidFill>
                  <a:srgbClr val="0000FF"/>
                </a:solidFill>
              </a:rPr>
              <a:t>Ant</a:t>
            </a:r>
            <a:r>
              <a:rPr lang="fr-FR" sz="2400" b="1" smtClean="0">
                <a:solidFill>
                  <a:srgbClr val="0000FF"/>
                </a:solidFill>
                <a:latin typeface="Tahoma" pitchFamily="34" charset="0"/>
              </a:rPr>
              <a:t>é</a:t>
            </a:r>
            <a:r>
              <a:rPr lang="fr-FR" sz="2400" b="1" smtClean="0">
                <a:solidFill>
                  <a:srgbClr val="0000FF"/>
                </a:solidFill>
              </a:rPr>
              <a:t>c</a:t>
            </a:r>
            <a:r>
              <a:rPr lang="fr-FR" sz="2400" b="1" smtClean="0">
                <a:solidFill>
                  <a:srgbClr val="0000FF"/>
                </a:solidFill>
                <a:latin typeface="Tahoma" pitchFamily="34" charset="0"/>
              </a:rPr>
              <a:t>é</a:t>
            </a:r>
            <a:r>
              <a:rPr lang="fr-FR" sz="2400" b="1" smtClean="0">
                <a:solidFill>
                  <a:srgbClr val="0000FF"/>
                </a:solidFill>
              </a:rPr>
              <a:t>dents :</a:t>
            </a:r>
          </a:p>
          <a:p>
            <a:pPr lvl="2" eaLnBrk="1" hangingPunct="1">
              <a:buClr>
                <a:srgbClr val="000000"/>
              </a:buClr>
              <a:buSzPct val="115000"/>
            </a:pPr>
            <a:r>
              <a:rPr lang="fr-FR" sz="2000" b="1" smtClean="0"/>
              <a:t>40 SA / 3300g</a:t>
            </a:r>
          </a:p>
          <a:p>
            <a:pPr lvl="2" eaLnBrk="1" hangingPunct="1">
              <a:buClr>
                <a:srgbClr val="000000"/>
              </a:buClr>
              <a:buSzPct val="115000"/>
            </a:pPr>
            <a:r>
              <a:rPr lang="fr-FR" sz="2000" b="1" smtClean="0"/>
              <a:t>Asthme paternel allergique</a:t>
            </a:r>
          </a:p>
          <a:p>
            <a:pPr lvl="2" eaLnBrk="1" hangingPunct="1">
              <a:buClr>
                <a:srgbClr val="000000"/>
              </a:buClr>
              <a:buSzPct val="115000"/>
            </a:pPr>
            <a:r>
              <a:rPr lang="fr-FR" sz="2000" b="1" smtClean="0">
                <a:solidFill>
                  <a:srgbClr val="000000"/>
                </a:solidFill>
              </a:rPr>
              <a:t>Bronchiolite à 7 mois en Janvier, traitée en ambulatoire</a:t>
            </a:r>
          </a:p>
          <a:p>
            <a:pPr eaLnBrk="1" hangingPunct="1">
              <a:buClr>
                <a:srgbClr val="009999"/>
              </a:buClr>
              <a:buFont typeface="Wingdings" pitchFamily="2" charset="2"/>
              <a:buChar char="§"/>
            </a:pPr>
            <a:r>
              <a:rPr lang="fr-FR" sz="2400" b="1" smtClean="0">
                <a:solidFill>
                  <a:srgbClr val="0000FF"/>
                </a:solidFill>
              </a:rPr>
              <a:t>HDM : CS aux urgences en Mars</a:t>
            </a:r>
            <a:r>
              <a:rPr lang="fr-FR" sz="2000" b="1" smtClean="0">
                <a:solidFill>
                  <a:srgbClr val="0000FF"/>
                </a:solidFill>
              </a:rPr>
              <a:t> </a:t>
            </a:r>
          </a:p>
          <a:p>
            <a:pPr lvl="2" eaLnBrk="1" hangingPunct="1">
              <a:buClr>
                <a:srgbClr val="000000"/>
              </a:buClr>
              <a:buSzPct val="115000"/>
            </a:pPr>
            <a:r>
              <a:rPr lang="fr-FR" sz="2000" b="1" smtClean="0">
                <a:solidFill>
                  <a:srgbClr val="000000"/>
                </a:solidFill>
              </a:rPr>
              <a:t>Depuis Janvier,  gêne respiratoire persistante et dysphonie</a:t>
            </a:r>
          </a:p>
          <a:p>
            <a:pPr lvl="2" eaLnBrk="1" hangingPunct="1">
              <a:buClr>
                <a:srgbClr val="000000"/>
              </a:buClr>
              <a:buSzPct val="115000"/>
            </a:pPr>
            <a:r>
              <a:rPr lang="fr-FR" sz="2000" b="1" smtClean="0">
                <a:solidFill>
                  <a:srgbClr val="000000"/>
                </a:solidFill>
              </a:rPr>
              <a:t>Dyspnée améliorée transitoirement sous corticothérapie </a:t>
            </a:r>
          </a:p>
          <a:p>
            <a:pPr lvl="2" eaLnBrk="1" hangingPunct="1">
              <a:buClr>
                <a:srgbClr val="000000"/>
              </a:buClr>
              <a:buSzPct val="115000"/>
            </a:pPr>
            <a:r>
              <a:rPr lang="fr-FR" sz="2000" b="1" smtClean="0">
                <a:solidFill>
                  <a:srgbClr val="000000"/>
                </a:solidFill>
              </a:rPr>
              <a:t>Stagnation pondérale</a:t>
            </a:r>
          </a:p>
          <a:p>
            <a:pPr lvl="2" eaLnBrk="1" hangingPunct="1">
              <a:buClr>
                <a:srgbClr val="000000"/>
              </a:buClr>
              <a:buSzPct val="115000"/>
            </a:pPr>
            <a:r>
              <a:rPr lang="fr-FR" sz="2000" b="1" smtClean="0">
                <a:solidFill>
                  <a:srgbClr val="000000"/>
                </a:solidFill>
              </a:rPr>
              <a:t>Dysphagie sélective pour l’alimentation plus solide</a:t>
            </a:r>
          </a:p>
          <a:p>
            <a:pPr lvl="2" eaLnBrk="1" hangingPunct="1">
              <a:buClr>
                <a:srgbClr val="000000"/>
              </a:buClr>
              <a:buSzPct val="115000"/>
            </a:pPr>
            <a:r>
              <a:rPr lang="fr-FR" sz="2000" b="1" smtClean="0">
                <a:solidFill>
                  <a:srgbClr val="000000"/>
                </a:solidFill>
              </a:rPr>
              <a:t>Clinique : tirage sus sternal, ausc PP normale, Sao2 100%, FR 28/min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3" name="Titr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238594" name="Picture 2" descr="C:\Users\François\AppData\Local\Microsoft\Windows\Temporary Internet Files\Content.IE5\O88S5XUC\2012-03-24 13.10.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7" name="Text Box 2"/>
          <p:cNvSpPr txBox="1">
            <a:spLocks noChangeArrowheads="1"/>
          </p:cNvSpPr>
          <p:nvPr/>
        </p:nvSpPr>
        <p:spPr bwMode="auto">
          <a:xfrm>
            <a:off x="593725" y="1143000"/>
            <a:ext cx="855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0"/>
            <a:ext cx="8934450" cy="66484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Mathieu</a:t>
            </a:r>
            <a:r>
              <a:rPr lang="fr-F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, né le 26/02/2010</a:t>
            </a:r>
          </a:p>
          <a:p>
            <a:pPr>
              <a:lnSpc>
                <a:spcPct val="150000"/>
              </a:lnSpc>
              <a:defRPr/>
            </a:pPr>
            <a:r>
              <a:rPr lang="fr-F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ATCD familiaux = 0</a:t>
            </a:r>
          </a:p>
          <a:p>
            <a:pPr>
              <a:lnSpc>
                <a:spcPct val="150000"/>
              </a:lnSpc>
              <a:defRPr/>
            </a:pPr>
            <a:r>
              <a:rPr lang="fr-F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Naissance 39 SA, PN=3670g</a:t>
            </a:r>
          </a:p>
          <a:p>
            <a:pPr>
              <a:lnSpc>
                <a:spcPct val="150000"/>
              </a:lnSpc>
              <a:defRPr/>
            </a:pPr>
            <a:r>
              <a:rPr lang="fr-F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Environnement : tabagisme paternel</a:t>
            </a:r>
          </a:p>
          <a:p>
            <a:pPr>
              <a:lnSpc>
                <a:spcPct val="150000"/>
              </a:lnSpc>
              <a:defRPr/>
            </a:pPr>
            <a:r>
              <a:rPr lang="fr-FR" sz="24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Hospitalisé à 2 mois (avril) pour une bronchiolite sévère</a:t>
            </a:r>
          </a:p>
          <a:p>
            <a:pPr>
              <a:lnSpc>
                <a:spcPct val="150000"/>
              </a:lnSpc>
              <a:defRPr/>
            </a:pPr>
            <a:r>
              <a:rPr lang="fr-F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	-  Clinique : tirage, polypnée, bronchospasme</a:t>
            </a:r>
          </a:p>
          <a:p>
            <a:pPr>
              <a:lnSpc>
                <a:spcPct val="150000"/>
              </a:lnSpc>
              <a:defRPr/>
            </a:pPr>
            <a:r>
              <a:rPr lang="fr-F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	-  Stridor ? </a:t>
            </a:r>
          </a:p>
          <a:p>
            <a:pPr>
              <a:lnSpc>
                <a:spcPct val="150000"/>
              </a:lnSpc>
              <a:defRPr/>
            </a:pPr>
            <a:r>
              <a:rPr lang="fr-F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	-  </a:t>
            </a:r>
            <a:r>
              <a:rPr lang="fr-FR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Rx</a:t>
            </a:r>
            <a:r>
              <a:rPr lang="fr-F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 : distension ++</a:t>
            </a:r>
          </a:p>
          <a:p>
            <a:pPr>
              <a:lnSpc>
                <a:spcPct val="150000"/>
              </a:lnSpc>
              <a:defRPr/>
            </a:pPr>
            <a:r>
              <a:rPr lang="fr-F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	-  VRS négatif</a:t>
            </a:r>
          </a:p>
          <a:p>
            <a:pPr>
              <a:lnSpc>
                <a:spcPct val="150000"/>
              </a:lnSpc>
              <a:defRPr/>
            </a:pPr>
            <a:r>
              <a:rPr lang="fr-F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	-  TT : O2, kinésithérapie respiratoire, perfusion</a:t>
            </a:r>
          </a:p>
          <a:p>
            <a:pPr>
              <a:lnSpc>
                <a:spcPct val="150000"/>
              </a:lnSpc>
              <a:defRPr/>
            </a:pPr>
            <a:r>
              <a:rPr lang="fr-F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	-  Evolution favorable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1" name="Text Box 2"/>
          <p:cNvSpPr txBox="1">
            <a:spLocks noChangeArrowheads="1"/>
          </p:cNvSpPr>
          <p:nvPr/>
        </p:nvSpPr>
        <p:spPr bwMode="auto">
          <a:xfrm>
            <a:off x="593725" y="1143000"/>
            <a:ext cx="855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04800" y="533400"/>
            <a:ext cx="8610600" cy="5816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sz="32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RAS jusque Juillet  (5 mois): </a:t>
            </a:r>
          </a:p>
          <a:p>
            <a:pPr>
              <a:lnSpc>
                <a:spcPct val="150000"/>
              </a:lnSpc>
              <a:defRPr/>
            </a:pPr>
            <a:r>
              <a:rPr lang="fr-F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-  Gêne respiratoire, encombrement, bronchospasme</a:t>
            </a:r>
          </a:p>
          <a:p>
            <a:pPr>
              <a:lnSpc>
                <a:spcPct val="150000"/>
              </a:lnSpc>
              <a:defRPr/>
            </a:pPr>
            <a:r>
              <a:rPr lang="fr-F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-  TT en ville par VENTOLINE et CELESTENE</a:t>
            </a:r>
          </a:p>
          <a:p>
            <a:pPr algn="just">
              <a:lnSpc>
                <a:spcPct val="150000"/>
              </a:lnSpc>
              <a:defRPr/>
            </a:pPr>
            <a:r>
              <a:rPr lang="fr-F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-  Hospitalisé car pas d’amélioration</a:t>
            </a:r>
          </a:p>
          <a:p>
            <a:pPr>
              <a:lnSpc>
                <a:spcPct val="150000"/>
              </a:lnSpc>
              <a:defRPr/>
            </a:pPr>
            <a:r>
              <a:rPr lang="fr-F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-  Pas de signe de gravité</a:t>
            </a:r>
          </a:p>
          <a:p>
            <a:pPr>
              <a:lnSpc>
                <a:spcPct val="150000"/>
              </a:lnSpc>
              <a:defRPr/>
            </a:pPr>
            <a:r>
              <a:rPr lang="fr-F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-  Stridor et cornage</a:t>
            </a: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fr-F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Râles bronchiques et sibilants	</a:t>
            </a: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fr-F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Pas d’efficacité des béta 2 </a:t>
            </a:r>
          </a:p>
          <a:p>
            <a:pPr>
              <a:lnSpc>
                <a:spcPct val="150000"/>
              </a:lnSpc>
              <a:defRPr/>
            </a:pPr>
            <a:r>
              <a:rPr lang="fr-F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-  Amélioré par </a:t>
            </a:r>
            <a:r>
              <a:rPr lang="fr-FR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Pulmicort</a:t>
            </a:r>
            <a:r>
              <a:rPr lang="fr-F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, ATB, kiné</a:t>
            </a:r>
          </a:p>
          <a:p>
            <a:pPr>
              <a:lnSpc>
                <a:spcPct val="150000"/>
              </a:lnSpc>
              <a:defRPr/>
            </a:pPr>
            <a:r>
              <a:rPr lang="fr-F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5" name="Text Box 2"/>
          <p:cNvSpPr txBox="1">
            <a:spLocks noChangeArrowheads="1"/>
          </p:cNvSpPr>
          <p:nvPr/>
        </p:nvSpPr>
        <p:spPr bwMode="auto">
          <a:xfrm>
            <a:off x="593725" y="1143000"/>
            <a:ext cx="855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04800" y="533400"/>
            <a:ext cx="8610600" cy="61864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sz="32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Revu en aout : symptomatologie quotidienne</a:t>
            </a:r>
          </a:p>
          <a:p>
            <a:pPr>
              <a:lnSpc>
                <a:spcPct val="150000"/>
              </a:lnSpc>
              <a:defRPr/>
            </a:pPr>
            <a:r>
              <a:rPr lang="fr-F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-  exclusivement diurne, majorée à l’énervement</a:t>
            </a:r>
          </a:p>
          <a:p>
            <a:pPr>
              <a:lnSpc>
                <a:spcPct val="150000"/>
              </a:lnSpc>
              <a:defRPr/>
            </a:pPr>
            <a:r>
              <a:rPr lang="fr-F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-  </a:t>
            </a:r>
            <a:r>
              <a:rPr lang="fr-FR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wheezing</a:t>
            </a:r>
            <a:r>
              <a:rPr lang="fr-F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 à l’éveil</a:t>
            </a:r>
          </a:p>
          <a:p>
            <a:pPr>
              <a:lnSpc>
                <a:spcPct val="150000"/>
              </a:lnSpc>
              <a:defRPr/>
            </a:pPr>
            <a:r>
              <a:rPr lang="fr-F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-  +/- toux</a:t>
            </a:r>
          </a:p>
          <a:p>
            <a:pPr>
              <a:lnSpc>
                <a:spcPct val="150000"/>
              </a:lnSpc>
              <a:defRPr/>
            </a:pPr>
            <a:r>
              <a:rPr lang="fr-F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-  tirage intercostal, polypnée</a:t>
            </a:r>
          </a:p>
          <a:p>
            <a:pPr>
              <a:lnSpc>
                <a:spcPct val="150000"/>
              </a:lnSpc>
              <a:defRPr/>
            </a:pPr>
            <a:r>
              <a:rPr lang="fr-F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-  SaO2 &gt; 98 %</a:t>
            </a:r>
          </a:p>
          <a:p>
            <a:pPr>
              <a:lnSpc>
                <a:spcPct val="150000"/>
              </a:lnSpc>
              <a:defRPr/>
            </a:pPr>
            <a:r>
              <a:rPr lang="fr-F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-  auscultation riche : sibilants – </a:t>
            </a:r>
            <a:r>
              <a:rPr lang="fr-FR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ronchi</a:t>
            </a:r>
            <a:r>
              <a:rPr lang="fr-F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 bilatéraux</a:t>
            </a:r>
          </a:p>
          <a:p>
            <a:pPr>
              <a:lnSpc>
                <a:spcPct val="150000"/>
              </a:lnSpc>
              <a:defRPr/>
            </a:pPr>
            <a:r>
              <a:rPr lang="fr-F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-  bonne croissance staturo-pondérale</a:t>
            </a:r>
          </a:p>
          <a:p>
            <a:pPr>
              <a:lnSpc>
                <a:spcPct val="150000"/>
              </a:lnSpc>
              <a:defRPr/>
            </a:pPr>
            <a:r>
              <a:rPr lang="fr-F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- pas de RGO évident	</a:t>
            </a:r>
          </a:p>
          <a:p>
            <a:pPr>
              <a:lnSpc>
                <a:spcPct val="150000"/>
              </a:lnSpc>
              <a:defRPr/>
            </a:pPr>
            <a:r>
              <a:rPr lang="fr-F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	</a:t>
            </a:r>
          </a:p>
          <a:p>
            <a:pPr>
              <a:defRPr/>
            </a:pPr>
            <a:endParaRPr lang="fr-FR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89" name="Text Box 2"/>
          <p:cNvSpPr txBox="1">
            <a:spLocks noChangeArrowheads="1"/>
          </p:cNvSpPr>
          <p:nvPr/>
        </p:nvSpPr>
        <p:spPr bwMode="auto">
          <a:xfrm>
            <a:off x="593725" y="1143000"/>
            <a:ext cx="855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23850" y="2141538"/>
            <a:ext cx="8610600" cy="301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fr-FR" sz="3200" b="1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A QUOI PENSEZ-VOUS? </a:t>
            </a:r>
          </a:p>
          <a:p>
            <a:pPr>
              <a:lnSpc>
                <a:spcPct val="150000"/>
              </a:lnSpc>
              <a:buFontTx/>
              <a:buAutoNum type="arabicPeriod"/>
              <a:defRPr/>
            </a:pPr>
            <a:r>
              <a:rPr lang="fr-FR" sz="3200" b="1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SUR QUELS ARGUMENTS ?</a:t>
            </a:r>
          </a:p>
          <a:p>
            <a:pPr>
              <a:lnSpc>
                <a:spcPct val="150000"/>
              </a:lnSpc>
              <a:defRPr/>
            </a:pPr>
            <a:r>
              <a:rPr lang="fr-FR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	</a:t>
            </a:r>
          </a:p>
          <a:p>
            <a:pPr>
              <a:lnSpc>
                <a:spcPct val="150000"/>
              </a:lnSpc>
              <a:defRPr/>
            </a:pPr>
            <a:r>
              <a:rPr lang="fr-FR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	</a:t>
            </a:r>
          </a:p>
          <a:p>
            <a:pPr>
              <a:defRPr/>
            </a:pPr>
            <a:endParaRPr lang="fr-FR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096250" cy="857250"/>
          </a:xfrm>
        </p:spPr>
        <p:txBody>
          <a:bodyPr/>
          <a:lstStyle/>
          <a:p>
            <a:pPr eaLnBrk="1" hangingPunct="1">
              <a:defRPr/>
            </a:pPr>
            <a:r>
              <a:rPr lang="fr-FR" sz="36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Asthme de l’enfant &lt; 36 mois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125538"/>
            <a:ext cx="8893175" cy="54006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fr-FR" sz="22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  <a:r>
              <a:rPr lang="fr-FR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AUTRES TABLEAUX CLINIQUES POSSIBLES 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fr-FR" sz="24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defRPr/>
            </a:pPr>
            <a:r>
              <a:rPr lang="fr-FR" sz="2200" b="1" dirty="0" smtClean="0">
                <a:solidFill>
                  <a:srgbClr val="333399"/>
                </a:solidFill>
              </a:rPr>
              <a:t>toux nocturne / toux chronique ou récidivante</a:t>
            </a:r>
          </a:p>
          <a:p>
            <a:pPr lvl="1" eaLnBrk="1" hangingPunct="1">
              <a:defRPr/>
            </a:pPr>
            <a:r>
              <a:rPr lang="fr-FR" sz="2200" b="1" dirty="0" smtClean="0">
                <a:solidFill>
                  <a:srgbClr val="333399"/>
                </a:solidFill>
              </a:rPr>
              <a:t>toux persistante après une bronchiolite</a:t>
            </a:r>
          </a:p>
          <a:p>
            <a:pPr lvl="1" eaLnBrk="1" hangingPunct="1">
              <a:defRPr/>
            </a:pPr>
            <a:r>
              <a:rPr lang="fr-FR" sz="2200" b="1" dirty="0" smtClean="0">
                <a:solidFill>
                  <a:srgbClr val="333399"/>
                </a:solidFill>
              </a:rPr>
              <a:t>toux induite par l’exercice (pleurs, excitation, jeu, …)</a:t>
            </a:r>
          </a:p>
          <a:p>
            <a:pPr lvl="1" eaLnBrk="1" hangingPunct="1">
              <a:defRPr/>
            </a:pPr>
            <a:r>
              <a:rPr lang="fr-FR" sz="2200" b="1" dirty="0" smtClean="0">
                <a:solidFill>
                  <a:srgbClr val="333399"/>
                </a:solidFill>
              </a:rPr>
              <a:t>sifflements persistants : « happy </a:t>
            </a:r>
            <a:r>
              <a:rPr lang="fr-FR" sz="2200" b="1" dirty="0" err="1" smtClean="0">
                <a:solidFill>
                  <a:srgbClr val="333399"/>
                </a:solidFill>
              </a:rPr>
              <a:t>wheezer</a:t>
            </a:r>
            <a:r>
              <a:rPr lang="fr-FR" sz="2200" b="1" dirty="0" smtClean="0">
                <a:solidFill>
                  <a:srgbClr val="333399"/>
                </a:solidFill>
              </a:rPr>
              <a:t> »</a:t>
            </a:r>
          </a:p>
          <a:p>
            <a:pPr lvl="2" eaLnBrk="1" hangingPunct="1">
              <a:defRPr/>
            </a:pPr>
            <a:r>
              <a:rPr lang="fr-FR" sz="2000" b="1" dirty="0" smtClean="0">
                <a:solidFill>
                  <a:srgbClr val="333399"/>
                </a:solidFill>
              </a:rPr>
              <a:t>c'est-à-dire nourrisson qui a des sifflements permanents sans retentissement sur l’état général ni sur l’activité, sans toux ni dyspnée </a:t>
            </a:r>
            <a:r>
              <a:rPr lang="fr-FR" sz="2000" b="1" dirty="0" err="1" smtClean="0">
                <a:solidFill>
                  <a:srgbClr val="333399"/>
                </a:solidFill>
              </a:rPr>
              <a:t>intercritiques</a:t>
            </a:r>
            <a:endParaRPr lang="fr-FR" sz="2000" b="1" dirty="0" smtClean="0">
              <a:solidFill>
                <a:srgbClr val="333399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fr-FR" sz="2200" b="1" dirty="0" smtClean="0">
              <a:solidFill>
                <a:srgbClr val="333399"/>
              </a:solidFill>
            </a:endParaRPr>
          </a:p>
          <a:p>
            <a:pPr algn="ctr" eaLnBrk="1" hangingPunct="1">
              <a:lnSpc>
                <a:spcPct val="110000"/>
              </a:lnSpc>
              <a:buFontTx/>
              <a:buNone/>
              <a:defRPr/>
            </a:pPr>
            <a:r>
              <a:rPr lang="fr-FR" sz="2200" b="1" dirty="0" smtClean="0">
                <a:solidFill>
                  <a:srgbClr val="660066"/>
                </a:solidFill>
                <a:sym typeface="Wingdings" pitchFamily="2" charset="2"/>
              </a:rPr>
              <a:t>	</a:t>
            </a:r>
            <a:r>
              <a:rPr lang="fr-FR" sz="2200" b="1" dirty="0" smtClean="0">
                <a:solidFill>
                  <a:srgbClr val="0000FF"/>
                </a:solidFill>
                <a:sym typeface="Wingdings" pitchFamily="2" charset="2"/>
              </a:rPr>
              <a:t> </a:t>
            </a:r>
            <a:r>
              <a:rPr lang="fr-FR" sz="2400" b="1" dirty="0" smtClean="0">
                <a:solidFill>
                  <a:srgbClr val="FF0000"/>
                </a:solidFill>
              </a:rPr>
              <a:t>POSER LE DIAGNOSTIC D’ASTHME SUPPOSE D’AVOIR ÉVOQUÉ ET ÉLIMINÉ LES PRINCIPAUX DIAGNOSTICS DIFFÉRENTIELS</a:t>
            </a:r>
          </a:p>
        </p:txBody>
      </p:sp>
      <p:sp>
        <p:nvSpPr>
          <p:cNvPr id="194563" name="Rectangle 4"/>
          <p:cNvSpPr>
            <a:spLocks noChangeArrowheads="1"/>
          </p:cNvSpPr>
          <p:nvPr/>
        </p:nvSpPr>
        <p:spPr bwMode="auto">
          <a:xfrm>
            <a:off x="6516688" y="6538913"/>
            <a:ext cx="22701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i="1">
                <a:solidFill>
                  <a:srgbClr val="333399"/>
                </a:solidFill>
              </a:rPr>
              <a:t>Recommandations HAS   2009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3" name="Text Box 2"/>
          <p:cNvSpPr txBox="1">
            <a:spLocks noChangeArrowheads="1"/>
          </p:cNvSpPr>
          <p:nvPr/>
        </p:nvSpPr>
        <p:spPr bwMode="auto">
          <a:xfrm>
            <a:off x="593725" y="1143000"/>
            <a:ext cx="855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0"/>
            <a:ext cx="9080500" cy="6556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Mathieu, né le 26/02/2010</a:t>
            </a:r>
          </a:p>
          <a:p>
            <a:pPr>
              <a:lnSpc>
                <a:spcPct val="150000"/>
              </a:lnSpc>
              <a:defRPr/>
            </a:pPr>
            <a:r>
              <a:rPr lang="fr-F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ATCD familiaux = 0</a:t>
            </a:r>
          </a:p>
          <a:p>
            <a:pPr>
              <a:lnSpc>
                <a:spcPct val="150000"/>
              </a:lnSpc>
              <a:defRPr/>
            </a:pPr>
            <a:r>
              <a:rPr lang="fr-F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Naissance 39 SA, PN=3670g</a:t>
            </a:r>
          </a:p>
          <a:p>
            <a:pPr>
              <a:lnSpc>
                <a:spcPct val="150000"/>
              </a:lnSpc>
              <a:defRPr/>
            </a:pPr>
            <a:r>
              <a:rPr lang="fr-F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Environnement : tabagisme paternel</a:t>
            </a:r>
          </a:p>
          <a:p>
            <a:pPr>
              <a:lnSpc>
                <a:spcPct val="150000"/>
              </a:lnSpc>
              <a:defRPr/>
            </a:pPr>
            <a:r>
              <a:rPr lang="fr-FR" sz="24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Hospitalisé à 2 mois (avril) pour une bronchiolite sévère</a:t>
            </a:r>
          </a:p>
          <a:p>
            <a:pPr>
              <a:lnSpc>
                <a:spcPct val="150000"/>
              </a:lnSpc>
              <a:defRPr/>
            </a:pPr>
            <a:r>
              <a:rPr lang="fr-F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	-  Clinique : tirage, polypnée, bronchospasme</a:t>
            </a:r>
          </a:p>
          <a:p>
            <a:pPr>
              <a:lnSpc>
                <a:spcPct val="150000"/>
              </a:lnSpc>
              <a:defRPr/>
            </a:pPr>
            <a:r>
              <a:rPr lang="fr-F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	-  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Stridor ? </a:t>
            </a:r>
          </a:p>
          <a:p>
            <a:pPr>
              <a:lnSpc>
                <a:spcPct val="150000"/>
              </a:lnSpc>
              <a:defRPr/>
            </a:pPr>
            <a:r>
              <a:rPr lang="fr-F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	-  </a:t>
            </a:r>
            <a:r>
              <a:rPr lang="fr-FR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Rx</a:t>
            </a:r>
            <a:r>
              <a:rPr lang="fr-F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 : distension ++</a:t>
            </a:r>
          </a:p>
          <a:p>
            <a:pPr>
              <a:lnSpc>
                <a:spcPct val="150000"/>
              </a:lnSpc>
              <a:defRPr/>
            </a:pPr>
            <a:r>
              <a:rPr lang="fr-F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	-  VRS négatif</a:t>
            </a:r>
          </a:p>
          <a:p>
            <a:pPr>
              <a:lnSpc>
                <a:spcPct val="150000"/>
              </a:lnSpc>
              <a:defRPr/>
            </a:pPr>
            <a:r>
              <a:rPr lang="fr-F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	-  TT : O2, kinésithérapie respiratoire, perfusion</a:t>
            </a:r>
          </a:p>
          <a:p>
            <a:pPr>
              <a:lnSpc>
                <a:spcPct val="150000"/>
              </a:lnSpc>
              <a:defRPr/>
            </a:pPr>
            <a:r>
              <a:rPr lang="fr-F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	-  Evolution favorable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7" name="Text Box 2"/>
          <p:cNvSpPr txBox="1">
            <a:spLocks noChangeArrowheads="1"/>
          </p:cNvSpPr>
          <p:nvPr/>
        </p:nvSpPr>
        <p:spPr bwMode="auto">
          <a:xfrm>
            <a:off x="593725" y="1143000"/>
            <a:ext cx="855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04800" y="533400"/>
            <a:ext cx="8610600" cy="5816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sz="32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RAS jusque juillet  : </a:t>
            </a:r>
          </a:p>
          <a:p>
            <a:pPr>
              <a:lnSpc>
                <a:spcPct val="150000"/>
              </a:lnSpc>
              <a:defRPr/>
            </a:pPr>
            <a:r>
              <a:rPr lang="fr-F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-  Gène respiratoire, encombrement, bronchospasme</a:t>
            </a:r>
          </a:p>
          <a:p>
            <a:pPr>
              <a:lnSpc>
                <a:spcPct val="150000"/>
              </a:lnSpc>
              <a:defRPr/>
            </a:pPr>
            <a:r>
              <a:rPr lang="fr-F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-  TT en ville par VENTOLINE et CELESTENE</a:t>
            </a:r>
          </a:p>
          <a:p>
            <a:pPr>
              <a:lnSpc>
                <a:spcPct val="150000"/>
              </a:lnSpc>
              <a:defRPr/>
            </a:pPr>
            <a:r>
              <a:rPr lang="fr-F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-  Hospitalisé car pas d’amélioration</a:t>
            </a:r>
          </a:p>
          <a:p>
            <a:pPr>
              <a:lnSpc>
                <a:spcPct val="150000"/>
              </a:lnSpc>
              <a:defRPr/>
            </a:pPr>
            <a:r>
              <a:rPr lang="fr-F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-  Pas de signe de gravité</a:t>
            </a:r>
          </a:p>
          <a:p>
            <a:pPr>
              <a:lnSpc>
                <a:spcPct val="150000"/>
              </a:lnSpc>
              <a:defRPr/>
            </a:pPr>
            <a:r>
              <a:rPr lang="fr-F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-  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Stridor et cornage</a:t>
            </a:r>
          </a:p>
          <a:p>
            <a:pPr>
              <a:lnSpc>
                <a:spcPct val="150000"/>
              </a:lnSpc>
              <a:defRPr/>
            </a:pPr>
            <a:r>
              <a:rPr lang="fr-F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-  Râles bronchiques et sibilants</a:t>
            </a:r>
          </a:p>
          <a:p>
            <a:pPr>
              <a:lnSpc>
                <a:spcPct val="150000"/>
              </a:lnSpc>
              <a:defRPr/>
            </a:pPr>
            <a:r>
              <a:rPr lang="fr-F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-  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Pas d’efficacité des béta 2</a:t>
            </a:r>
          </a:p>
          <a:p>
            <a:pPr>
              <a:lnSpc>
                <a:spcPct val="150000"/>
              </a:lnSpc>
              <a:defRPr/>
            </a:pPr>
            <a:r>
              <a:rPr lang="fr-F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-  Amélioré par </a:t>
            </a:r>
            <a:r>
              <a:rPr lang="fr-FR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Pulmicort</a:t>
            </a:r>
            <a:r>
              <a:rPr lang="fr-F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, ATB, kiné</a:t>
            </a:r>
          </a:p>
          <a:p>
            <a:pPr>
              <a:lnSpc>
                <a:spcPct val="150000"/>
              </a:lnSpc>
              <a:defRPr/>
            </a:pPr>
            <a:r>
              <a:rPr lang="fr-F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1" name="Text Box 2"/>
          <p:cNvSpPr txBox="1">
            <a:spLocks noChangeArrowheads="1"/>
          </p:cNvSpPr>
          <p:nvPr/>
        </p:nvSpPr>
        <p:spPr bwMode="auto">
          <a:xfrm>
            <a:off x="593725" y="1143000"/>
            <a:ext cx="855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50825" y="115888"/>
            <a:ext cx="8664575" cy="61864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sz="32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Ensuite (aout): </a:t>
            </a:r>
          </a:p>
          <a:p>
            <a:pPr>
              <a:lnSpc>
                <a:spcPct val="150000"/>
              </a:lnSpc>
              <a:defRPr/>
            </a:pP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-</a:t>
            </a:r>
            <a:r>
              <a:rPr lang="fr-FR" sz="24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 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symptomatologie quotidienne</a:t>
            </a:r>
          </a:p>
          <a:p>
            <a:pPr>
              <a:lnSpc>
                <a:spcPct val="150000"/>
              </a:lnSpc>
              <a:defRPr/>
            </a:pP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- exclusivement diurne, </a:t>
            </a:r>
            <a:r>
              <a:rPr lang="fr-F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majorée à l’énervement</a:t>
            </a:r>
          </a:p>
          <a:p>
            <a:pPr>
              <a:lnSpc>
                <a:spcPct val="150000"/>
              </a:lnSpc>
              <a:defRPr/>
            </a:pPr>
            <a:r>
              <a:rPr lang="fr-F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- +/- toux</a:t>
            </a:r>
          </a:p>
          <a:p>
            <a:pPr>
              <a:lnSpc>
                <a:spcPct val="150000"/>
              </a:lnSpc>
              <a:defRPr/>
            </a:pPr>
            <a:r>
              <a:rPr lang="fr-F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- Tirage intercostal, polypnée</a:t>
            </a:r>
          </a:p>
          <a:p>
            <a:pPr>
              <a:lnSpc>
                <a:spcPct val="150000"/>
              </a:lnSpc>
              <a:defRPr/>
            </a:pP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- SaO2 &gt; 98 %</a:t>
            </a:r>
          </a:p>
          <a:p>
            <a:pPr>
              <a:lnSpc>
                <a:spcPct val="150000"/>
              </a:lnSpc>
              <a:defRPr/>
            </a:pP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- auscultation riche : sibilants – </a:t>
            </a:r>
            <a:r>
              <a:rPr lang="fr-F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ronchi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 bilatéraux</a:t>
            </a:r>
          </a:p>
          <a:p>
            <a:pPr>
              <a:lnSpc>
                <a:spcPct val="150000"/>
              </a:lnSpc>
              <a:defRPr/>
            </a:pPr>
            <a:r>
              <a:rPr lang="fr-F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- bonne croissance staturo-pondérale</a:t>
            </a:r>
          </a:p>
          <a:p>
            <a:pPr>
              <a:lnSpc>
                <a:spcPct val="150000"/>
              </a:lnSpc>
              <a:defRPr/>
            </a:pPr>
            <a:r>
              <a:rPr lang="fr-F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- pas de RGO clinique	</a:t>
            </a:r>
          </a:p>
          <a:p>
            <a:pPr>
              <a:lnSpc>
                <a:spcPct val="150000"/>
              </a:lnSpc>
              <a:defRPr/>
            </a:pPr>
            <a:r>
              <a:rPr lang="fr-FR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	</a:t>
            </a:r>
          </a:p>
          <a:p>
            <a:pPr>
              <a:defRPr/>
            </a:pPr>
            <a:endParaRPr lang="fr-FR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5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FR" sz="4000" b="1" smtClean="0">
                <a:solidFill>
                  <a:schemeClr val="accent2"/>
                </a:solidFill>
                <a:latin typeface="Arial Unicode MS"/>
              </a:rPr>
              <a:t>Quel(s) examen(s) complémentaires en 1° intention?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Text Box 2"/>
          <p:cNvSpPr txBox="1">
            <a:spLocks noChangeArrowheads="1"/>
          </p:cNvSpPr>
          <p:nvPr/>
        </p:nvSpPr>
        <p:spPr bwMode="auto">
          <a:xfrm>
            <a:off x="593725" y="1143000"/>
            <a:ext cx="855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7811" name="Text Box 3"/>
          <p:cNvSpPr txBox="1">
            <a:spLocks noChangeArrowheads="1"/>
          </p:cNvSpPr>
          <p:nvPr/>
        </p:nvSpPr>
        <p:spPr bwMode="auto">
          <a:xfrm>
            <a:off x="533400" y="1752600"/>
            <a:ext cx="8610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>
                <a:solidFill>
                  <a:srgbClr val="000000"/>
                </a:solidFill>
                <a:latin typeface="Arial Unicode MS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fr-FR" sz="2400" b="1">
                <a:solidFill>
                  <a:srgbClr val="000000"/>
                </a:solidFill>
                <a:latin typeface="Arial Unicode MS"/>
              </a:rPr>
              <a:t>	</a:t>
            </a:r>
          </a:p>
          <a:p>
            <a:endParaRPr lang="fr-FR" sz="2400" b="1">
              <a:solidFill>
                <a:srgbClr val="000000"/>
              </a:solidFill>
              <a:latin typeface="Arial Unicode MS"/>
            </a:endParaRPr>
          </a:p>
        </p:txBody>
      </p:sp>
      <p:pic>
        <p:nvPicPr>
          <p:cNvPr id="247812" name="Picture 4" descr="DSCN34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33375"/>
            <a:ext cx="8243887" cy="618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b="1" smtClean="0">
                <a:solidFill>
                  <a:srgbClr val="FF0000"/>
                </a:solidFill>
                <a:latin typeface="Arial Unicode MS"/>
              </a:rPr>
              <a:t>Au total</a:t>
            </a:r>
            <a:r>
              <a:rPr lang="fr-FR" smtClean="0">
                <a:solidFill>
                  <a:srgbClr val="FF0000"/>
                </a:solidFill>
                <a:latin typeface="Arial Unicode MS"/>
              </a:rPr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81200"/>
            <a:ext cx="8569325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Atypie clinique en faveur d’un Dg différentiel de l’asthme</a:t>
            </a:r>
          </a:p>
          <a:p>
            <a:pPr eaLnBrk="1" hangingPunct="1">
              <a:lnSpc>
                <a:spcPct val="90000"/>
              </a:lnSpc>
              <a:defRPr/>
            </a:pPr>
            <a:endParaRPr lang="fr-FR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r-F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Pas d’élément en faveur d’une affection grave : état général et </a:t>
            </a:r>
            <a:r>
              <a:rPr lang="fr-FR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Rx</a:t>
            </a:r>
            <a:r>
              <a:rPr lang="fr-F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 normale</a:t>
            </a:r>
          </a:p>
          <a:p>
            <a:pPr eaLnBrk="1" hangingPunct="1">
              <a:lnSpc>
                <a:spcPct val="90000"/>
              </a:lnSpc>
              <a:defRPr/>
            </a:pPr>
            <a:endParaRPr lang="fr-FR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r-F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Dg évoqué : </a:t>
            </a:r>
            <a:r>
              <a:rPr lang="fr-FR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dyskinésie </a:t>
            </a:r>
            <a:r>
              <a:rPr lang="fr-FR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trachéo</a:t>
            </a:r>
            <a:r>
              <a:rPr lang="fr-FR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-bronchique </a:t>
            </a:r>
            <a:r>
              <a:rPr lang="fr-FR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ou </a:t>
            </a:r>
            <a:r>
              <a:rPr lang="fr-FR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trachéo-bronchomalacie</a:t>
            </a:r>
            <a:endParaRPr lang="fr-FR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2"/>
          <p:cNvSpPr>
            <a:spLocks noGrp="1" noChangeArrowheads="1"/>
          </p:cNvSpPr>
          <p:nvPr>
            <p:ph type="title"/>
          </p:nvPr>
        </p:nvSpPr>
        <p:spPr>
          <a:xfrm>
            <a:off x="73025" y="260350"/>
            <a:ext cx="9036050" cy="1143000"/>
          </a:xfrm>
        </p:spPr>
        <p:txBody>
          <a:bodyPr/>
          <a:lstStyle/>
          <a:p>
            <a:pPr eaLnBrk="1" hangingPunct="1"/>
            <a:r>
              <a:rPr lang="fr-FR" sz="3000" smtClean="0">
                <a:solidFill>
                  <a:srgbClr val="FFCC00"/>
                </a:solidFill>
              </a:rPr>
              <a:t>Hospitalisations pour asthme :</a:t>
            </a:r>
            <a:br>
              <a:rPr lang="fr-FR" sz="3000" smtClean="0">
                <a:solidFill>
                  <a:srgbClr val="FFCC00"/>
                </a:solidFill>
              </a:rPr>
            </a:br>
            <a:r>
              <a:rPr lang="fr-FR" sz="2400" smtClean="0">
                <a:solidFill>
                  <a:schemeClr val="tx1"/>
                </a:solidFill>
              </a:rPr>
              <a:t>variations saisonnières</a:t>
            </a:r>
            <a:br>
              <a:rPr lang="fr-FR" sz="2400" smtClean="0">
                <a:solidFill>
                  <a:schemeClr val="tx1"/>
                </a:solidFill>
              </a:rPr>
            </a:br>
            <a:r>
              <a:rPr lang="fr-FR" sz="2400" smtClean="0">
                <a:solidFill>
                  <a:schemeClr val="tx1"/>
                </a:solidFill>
              </a:rPr>
              <a:t>le pic automnal (rentrée des classes) = VIROSES</a:t>
            </a:r>
          </a:p>
        </p:txBody>
      </p:sp>
      <p:pic>
        <p:nvPicPr>
          <p:cNvPr id="1966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6586" b="-7603"/>
          <a:stretch>
            <a:fillRect/>
          </a:stretch>
        </p:blipFill>
        <p:spPr>
          <a:xfrm>
            <a:off x="468313" y="2598738"/>
            <a:ext cx="8140700" cy="3567112"/>
          </a:xfrm>
        </p:spPr>
      </p:pic>
      <p:sp>
        <p:nvSpPr>
          <p:cNvPr id="132100" name="Line 4"/>
          <p:cNvSpPr>
            <a:spLocks noChangeShapeType="1"/>
          </p:cNvSpPr>
          <p:nvPr/>
        </p:nvSpPr>
        <p:spPr bwMode="auto">
          <a:xfrm flipH="1">
            <a:off x="5435600" y="2276475"/>
            <a:ext cx="215900" cy="8651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algn="ctr" eaLnBrk="0" hangingPunct="0">
              <a:defRPr/>
            </a:pPr>
            <a:endParaRPr lang="fr-FR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vers" pitchFamily="34" charset="0"/>
              <a:cs typeface="+mn-cs"/>
            </a:endParaRPr>
          </a:p>
        </p:txBody>
      </p:sp>
      <p:sp>
        <p:nvSpPr>
          <p:cNvPr id="196612" name="Text Box 5"/>
          <p:cNvSpPr txBox="1">
            <a:spLocks noChangeArrowheads="1"/>
          </p:cNvSpPr>
          <p:nvPr/>
        </p:nvSpPr>
        <p:spPr bwMode="auto">
          <a:xfrm>
            <a:off x="5651500" y="1844675"/>
            <a:ext cx="1403350" cy="679450"/>
          </a:xfrm>
          <a:prstGeom prst="rect">
            <a:avLst/>
          </a:prstGeom>
          <a:noFill/>
          <a:ln w="38100" cmpd="dbl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b="1">
                <a:solidFill>
                  <a:srgbClr val="FFFFFF"/>
                </a:solidFill>
              </a:rPr>
              <a:t>Septembre</a:t>
            </a:r>
          </a:p>
          <a:p>
            <a:pPr algn="ctr"/>
            <a:r>
              <a:rPr lang="fr-FR" b="1">
                <a:solidFill>
                  <a:srgbClr val="FFFFFF"/>
                </a:solidFill>
              </a:rPr>
              <a:t>2- 4 ans </a:t>
            </a:r>
          </a:p>
        </p:txBody>
      </p:sp>
      <p:sp>
        <p:nvSpPr>
          <p:cNvPr id="132103" name="Oval 7"/>
          <p:cNvSpPr>
            <a:spLocks noChangeArrowheads="1"/>
          </p:cNvSpPr>
          <p:nvPr/>
        </p:nvSpPr>
        <p:spPr bwMode="auto">
          <a:xfrm>
            <a:off x="7524750" y="2565400"/>
            <a:ext cx="1079500" cy="719138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fr-FR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vers" pitchFamily="34" charset="0"/>
              <a:cs typeface="+mn-cs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751138"/>
            <a:ext cx="7772400" cy="1470025"/>
          </a:xfrm>
        </p:spPr>
        <p:txBody>
          <a:bodyPr/>
          <a:lstStyle/>
          <a:p>
            <a:pPr eaLnBrk="1" hangingPunct="1"/>
            <a:r>
              <a:rPr lang="fr-FR" sz="3000" smtClean="0"/>
              <a:t>II. COMMENT L’EXPLORER?</a:t>
            </a:r>
            <a:br>
              <a:rPr lang="fr-FR" sz="3000" smtClean="0"/>
            </a:br>
            <a:r>
              <a:rPr lang="fr-FR" sz="3000" smtClean="0"/>
              <a:t/>
            </a:r>
            <a:br>
              <a:rPr lang="fr-FR" sz="3000" smtClean="0"/>
            </a:br>
            <a:r>
              <a:rPr lang="fr-FR" sz="3000" smtClean="0"/>
              <a:t>FAUT-IL FAIRE DES EXAMENS COMPLEMENTAIRES 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Titre 1"/>
          <p:cNvSpPr>
            <a:spLocks noGrp="1"/>
          </p:cNvSpPr>
          <p:nvPr>
            <p:ph type="title" idx="4294967295"/>
          </p:nvPr>
        </p:nvSpPr>
        <p:spPr>
          <a:xfrm>
            <a:off x="685800" y="1052513"/>
            <a:ext cx="7772400" cy="1470025"/>
          </a:xfrm>
        </p:spPr>
        <p:txBody>
          <a:bodyPr anchor="t"/>
          <a:lstStyle/>
          <a:p>
            <a:pPr eaLnBrk="1" hangingPunct="1"/>
            <a:r>
              <a:rPr lang="fr-FR" b="1" smtClean="0">
                <a:solidFill>
                  <a:schemeClr val="accent2"/>
                </a:solidFill>
              </a:rPr>
              <a:t>Examens complémentaires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457200" y="3006725"/>
            <a:ext cx="8229600" cy="4525963"/>
          </a:xfrm>
        </p:spPr>
        <p:txBody>
          <a:bodyPr>
            <a:normAutofit/>
          </a:bodyPr>
          <a:lstStyle/>
          <a:p>
            <a:pPr marL="411163" algn="ctr" eaLnBrk="1" hangingPunct="1">
              <a:lnSpc>
                <a:spcPct val="90000"/>
              </a:lnSpc>
              <a:buFontTx/>
              <a:buNone/>
              <a:defRPr/>
            </a:pPr>
            <a:r>
              <a:rPr lang="fr-FR" sz="2800" b="1" smtClean="0">
                <a:solidFill>
                  <a:srgbClr val="FF0000"/>
                </a:solidFill>
              </a:rPr>
              <a:t>Un seul examen qu’il faut toujours demander :</a:t>
            </a:r>
          </a:p>
          <a:p>
            <a:pPr marL="411163" algn="ctr" eaLnBrk="1" hangingPunct="1">
              <a:lnSpc>
                <a:spcPct val="90000"/>
              </a:lnSpc>
              <a:buFontTx/>
              <a:buNone/>
              <a:defRPr/>
            </a:pPr>
            <a:r>
              <a:rPr lang="fr-FR" sz="2800" b="1" smtClean="0">
                <a:solidFill>
                  <a:srgbClr val="660066"/>
                </a:solidFill>
              </a:rPr>
              <a:t> </a:t>
            </a:r>
          </a:p>
          <a:p>
            <a:pPr marL="411163" algn="ctr" eaLnBrk="1" hangingPunct="1">
              <a:lnSpc>
                <a:spcPct val="90000"/>
              </a:lnSpc>
              <a:buFontTx/>
              <a:buNone/>
              <a:defRPr/>
            </a:pPr>
            <a:r>
              <a:rPr lang="fr-FR" sz="2800" b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 RX DE THORAX, DE FACE </a:t>
            </a:r>
          </a:p>
          <a:p>
            <a:pPr marL="411163" algn="ctr" eaLnBrk="1" hangingPunct="1">
              <a:lnSpc>
                <a:spcPct val="90000"/>
              </a:lnSpc>
              <a:buFontTx/>
              <a:buNone/>
              <a:defRPr/>
            </a:pPr>
            <a:r>
              <a:rPr lang="fr-FR" sz="2800" b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 moins EN INSPIRATION</a:t>
            </a:r>
            <a:r>
              <a:rPr lang="fr-FR" sz="2800" b="1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fr-FR" sz="28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1387475" y="5661025"/>
            <a:ext cx="6516688" cy="860425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  <a:ex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fr-FR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nivers" pitchFamily="34" charset="0"/>
                <a:cs typeface="+mn-cs"/>
              </a:rPr>
              <a:t>ANORMALE,  ELLE DOIT FAIRE EVOQUER </a:t>
            </a:r>
          </a:p>
          <a:p>
            <a:pPr algn="ctr" eaLnBrk="0" hangingPunct="0">
              <a:defRPr/>
            </a:pPr>
            <a:r>
              <a:rPr lang="fr-FR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Univers" pitchFamily="34" charset="0"/>
                <a:cs typeface="+mn-cs"/>
              </a:rPr>
              <a:t>UN DIAGNOSTIC DIFFERENTIEL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fr-FR" smtClean="0"/>
          </a:p>
        </p:txBody>
      </p:sp>
      <p:pic>
        <p:nvPicPr>
          <p:cNvPr id="55299" name="Picture 3" descr="737745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l="14491" r="14247" b="9683"/>
          <a:stretch>
            <a:fillRect/>
          </a:stretch>
        </p:blipFill>
        <p:spPr>
          <a:xfrm>
            <a:off x="1692275" y="692150"/>
            <a:ext cx="6551613" cy="58293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laxo4x3">
  <a:themeElements>
    <a:clrScheme name="glaxo4x3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glaxo4x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C0C0C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Univer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C0C0C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Univers" pitchFamily="34" charset="0"/>
          </a:defRPr>
        </a:defPPr>
      </a:lstStyle>
    </a:lnDef>
  </a:objectDefaults>
  <a:extraClrSchemeLst>
    <a:extraClrScheme>
      <a:clrScheme name="glaxo4x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xo4x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xo4x3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xo4x3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xo4x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xo4x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xo4x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Flamme">
  <a:themeElements>
    <a:clrScheme name="2_Flamme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Flam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Flam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Flam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Flam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Flam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Flam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Flam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Flam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glaxo4x3">
  <a:themeElements>
    <a:clrScheme name="glaxo4x3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glaxo4x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axo4x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xo4x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xo4x3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xo4x3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xo4x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xo4x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xo4x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glaxo4x3">
  <a:themeElements>
    <a:clrScheme name="3_glaxo4x3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3_glaxo4x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glaxo4x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glaxo4x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glaxo4x3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glaxo4x3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glaxo4x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glaxo4x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glaxo4x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Fusion">
  <a:themeElements>
    <a:clrScheme name="Fusion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Fusio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usio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sion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sion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sion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sio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sio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2300</Words>
  <Application>Microsoft Office PowerPoint</Application>
  <PresentationFormat>Affichage à l'écran (4:3)</PresentationFormat>
  <Paragraphs>489</Paragraphs>
  <Slides>55</Slides>
  <Notes>3</Notes>
  <HiddenSlides>1</HiddenSlides>
  <MMClips>0</MMClips>
  <ScaleCrop>false</ScaleCrop>
  <HeadingPairs>
    <vt:vector size="6" baseType="variant">
      <vt:variant>
        <vt:lpstr>Polices utilisées</vt:lpstr>
      </vt:variant>
      <vt:variant>
        <vt:i4>15</vt:i4>
      </vt:variant>
      <vt:variant>
        <vt:lpstr>Thème</vt:lpstr>
      </vt:variant>
      <vt:variant>
        <vt:i4>9</vt:i4>
      </vt:variant>
      <vt:variant>
        <vt:lpstr>Titres des diapositives</vt:lpstr>
      </vt:variant>
      <vt:variant>
        <vt:i4>55</vt:i4>
      </vt:variant>
    </vt:vector>
  </HeadingPairs>
  <TitlesOfParts>
    <vt:vector size="79" baseType="lpstr">
      <vt:lpstr>Arial Unicode MS</vt:lpstr>
      <vt:lpstr>MS PGothic</vt:lpstr>
      <vt:lpstr>MS PGothic</vt:lpstr>
      <vt:lpstr>Arial</vt:lpstr>
      <vt:lpstr>Arial Black</vt:lpstr>
      <vt:lpstr>Calibri</vt:lpstr>
      <vt:lpstr>Comic Sans MS</vt:lpstr>
      <vt:lpstr>Corbel</vt:lpstr>
      <vt:lpstr>Symbol</vt:lpstr>
      <vt:lpstr>Tahoma</vt:lpstr>
      <vt:lpstr>Times New Roman</vt:lpstr>
      <vt:lpstr>Univers</vt:lpstr>
      <vt:lpstr>Verdana</vt:lpstr>
      <vt:lpstr>Wingdings</vt:lpstr>
      <vt:lpstr>Wingdings (PCL6)</vt:lpstr>
      <vt:lpstr>glaxo4x3</vt:lpstr>
      <vt:lpstr>Modèle par défaut</vt:lpstr>
      <vt:lpstr>2_Flamme</vt:lpstr>
      <vt:lpstr>1_glaxo4x3</vt:lpstr>
      <vt:lpstr>3_glaxo4x3</vt:lpstr>
      <vt:lpstr>1_Modèle par défaut</vt:lpstr>
      <vt:lpstr>Fusion</vt:lpstr>
      <vt:lpstr>1_Thème Office</vt:lpstr>
      <vt:lpstr>2_Modèle par défaut</vt:lpstr>
      <vt:lpstr>TOUT CE QUI SIFFLE N’EST PAS DE L’ASTHME</vt:lpstr>
      <vt:lpstr>Prise en charge du nourrisson siffleur</vt:lpstr>
      <vt:lpstr>I. QUAND EVOQUER L’ASTHME DU NOURRISSON?</vt:lpstr>
      <vt:lpstr>L’asthme de l’enfant de moins de 36 mois est défini de façon clinique</vt:lpstr>
      <vt:lpstr>Asthme de l’enfant &lt; 36 mois</vt:lpstr>
      <vt:lpstr>Hospitalisations pour asthme : variations saisonnières le pic automnal (rentrée des classes) = VIROSES</vt:lpstr>
      <vt:lpstr>II. COMMENT L’EXPLORER?  FAUT-IL FAIRE DES EXAMENS COMPLEMENTAIRES ?</vt:lpstr>
      <vt:lpstr>Examens complémentaires</vt:lpstr>
      <vt:lpstr>Présentation PowerPoint</vt:lpstr>
      <vt:lpstr>Autres examens complémentaires</vt:lpstr>
      <vt:lpstr>III. QUAND TRAITER?  QUELS OBJECTIFS ? </vt:lpstr>
      <vt:lpstr>Classification de la sévérité avant traitement</vt:lpstr>
      <vt:lpstr>OBJECTIF : LE CONTRÔLE!</vt:lpstr>
      <vt:lpstr>IV. COMMENT TRAITER?</vt:lpstr>
      <vt:lpstr>Traitement  </vt:lpstr>
      <vt:lpstr>Présentation PowerPoint</vt:lpstr>
      <vt:lpstr>POSOLOGIE DES CORTICOÏDES INHALÉS </vt:lpstr>
      <vt:lpstr>V. COMMENT SURVEILLER ? QUAND S’INQUIETER?</vt:lpstr>
      <vt:lpstr>Suivre un jeune enfant asthmatique</vt:lpstr>
      <vt:lpstr>Présentation PowerPoint</vt:lpstr>
      <vt:lpstr>Diagnostics différentiels</vt:lpstr>
      <vt:lpstr>Présentation PowerPoint</vt:lpstr>
      <vt:lpstr>TIMEO né le 10/05/06</vt:lpstr>
      <vt:lpstr>TIMEO né le 10/05/06</vt:lpstr>
      <vt:lpstr>TIMEO né le 10/05/06</vt:lpstr>
      <vt:lpstr>TIMEO né le 10/05/06</vt:lpstr>
      <vt:lpstr>TIMEO né le 10/05/06</vt:lpstr>
      <vt:lpstr>TIMEO né le 10/05/06</vt:lpstr>
      <vt:lpstr>TIMEO né le 10/05/06</vt:lpstr>
      <vt:lpstr>TIMEO né le 10/05/06</vt:lpstr>
      <vt:lpstr>TIMEO né le 10/05/06</vt:lpstr>
      <vt:lpstr>Présentation PowerPoint</vt:lpstr>
      <vt:lpstr>Thibault, né le 10/03/09</vt:lpstr>
      <vt:lpstr>Thibault, né le 10/03/09</vt:lpstr>
      <vt:lpstr>Présentation PowerPoint</vt:lpstr>
      <vt:lpstr>Présentation PowerPoint</vt:lpstr>
      <vt:lpstr>Présentation PowerPoint</vt:lpstr>
      <vt:lpstr>ALINE, 2 ANS</vt:lpstr>
      <vt:lpstr>ALINE, 2 ANS :  Que faites-vous?</vt:lpstr>
      <vt:lpstr>ALINE, 2 ANS :  Que faites-vous?</vt:lpstr>
      <vt:lpstr>ALINE</vt:lpstr>
      <vt:lpstr>ALINE</vt:lpstr>
      <vt:lpstr>Présentation PowerPoint</vt:lpstr>
      <vt:lpstr>Apolline, 9 mois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Quel(s) examen(s) complémentaires en 1° intention?</vt:lpstr>
      <vt:lpstr>Présentation PowerPoint</vt:lpstr>
      <vt:lpstr>Au total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François</dc:creator>
  <cp:lastModifiedBy>CMGB</cp:lastModifiedBy>
  <cp:revision>38</cp:revision>
  <dcterms:created xsi:type="dcterms:W3CDTF">2013-01-18T20:59:59Z</dcterms:created>
  <dcterms:modified xsi:type="dcterms:W3CDTF">2014-04-09T21:30:30Z</dcterms:modified>
</cp:coreProperties>
</file>