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63" r:id="rId2"/>
    <p:sldId id="257" r:id="rId3"/>
    <p:sldId id="278" r:id="rId4"/>
    <p:sldId id="264" r:id="rId5"/>
    <p:sldId id="277" r:id="rId6"/>
    <p:sldId id="279" r:id="rId7"/>
    <p:sldId id="282" r:id="rId8"/>
    <p:sldId id="281" r:id="rId9"/>
    <p:sldId id="265" r:id="rId10"/>
    <p:sldId id="266" r:id="rId11"/>
    <p:sldId id="267" r:id="rId12"/>
    <p:sldId id="268" r:id="rId13"/>
    <p:sldId id="270" r:id="rId14"/>
    <p:sldId id="273" r:id="rId15"/>
    <p:sldId id="258" r:id="rId16"/>
    <p:sldId id="296" r:id="rId17"/>
    <p:sldId id="297" r:id="rId18"/>
    <p:sldId id="272" r:id="rId19"/>
    <p:sldId id="302" r:id="rId20"/>
    <p:sldId id="259" r:id="rId21"/>
    <p:sldId id="260" r:id="rId22"/>
    <p:sldId id="290" r:id="rId23"/>
    <p:sldId id="288" r:id="rId24"/>
    <p:sldId id="291" r:id="rId25"/>
    <p:sldId id="292" r:id="rId26"/>
    <p:sldId id="289" r:id="rId27"/>
    <p:sldId id="285" r:id="rId28"/>
    <p:sldId id="261" r:id="rId29"/>
    <p:sldId id="286" r:id="rId30"/>
    <p:sldId id="283" r:id="rId31"/>
    <p:sldId id="287" r:id="rId32"/>
    <p:sldId id="284" r:id="rId33"/>
    <p:sldId id="300" r:id="rId34"/>
    <p:sldId id="298" r:id="rId35"/>
    <p:sldId id="301" r:id="rId36"/>
    <p:sldId id="299" r:id="rId37"/>
    <p:sldId id="262" r:id="rId38"/>
    <p:sldId id="293" r:id="rId39"/>
    <p:sldId id="294" r:id="rId40"/>
    <p:sldId id="295" r:id="rId41"/>
    <p:sldId id="303" r:id="rId4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1A9B3-8282-4E02-9CA6-BDCD676D1CF5}" type="datetimeFigureOut">
              <a:rPr lang="fr-FR" smtClean="0"/>
              <a:t>08/06/2023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B3463-060F-4525-B0D2-C642263C13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853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86DA-8C4C-47C5-9605-7F57A8535F4C}" type="datetime1">
              <a:rPr lang="fr-FR" smtClean="0"/>
              <a:t>08/06/2023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4DDE-700A-4B6E-8E52-A6AB484E3108}" type="datetime1">
              <a:rPr lang="fr-FR" smtClean="0"/>
              <a:t>08/06/2023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83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58CA-91A1-4C21-9F6D-C418EE655819}" type="datetime1">
              <a:rPr lang="fr-FR" smtClean="0"/>
              <a:t>08/06/2023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325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37D84-C853-4BBE-B9A2-06D72E7499F8}" type="datetime1">
              <a:rPr lang="fr-FR" smtClean="0"/>
              <a:t>08/06/2023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699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32E7-AE1E-4692-8B01-CCE951329A23}" type="datetime1">
              <a:rPr lang="fr-FR" smtClean="0"/>
              <a:t>08/06/2023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46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EDEE-0C1E-4628-9251-3AE1AC65D572}" type="datetime1">
              <a:rPr lang="fr-FR" smtClean="0"/>
              <a:t>08/06/2023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18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F10C-EDFA-437B-87A0-3F3B1C4E707B}" type="datetime1">
              <a:rPr lang="fr-FR" smtClean="0"/>
              <a:t>08/06/2023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4066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238C-B24E-42B6-A87C-98EAECC520A6}" type="datetime1">
              <a:rPr lang="fr-FR" smtClean="0"/>
              <a:t>08/06/2023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341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7700-C69D-4DE0-A247-A955D2E439D7}" type="datetime1">
              <a:rPr lang="fr-FR" smtClean="0"/>
              <a:t>08/06/2023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080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B633-4C4C-4F38-9DB2-261CFA790181}" type="datetime1">
              <a:rPr lang="fr-FR" smtClean="0"/>
              <a:t>08/06/2023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30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4419-2434-40FD-9144-08AABA373BE8}" type="datetime1">
              <a:rPr lang="fr-FR" smtClean="0"/>
              <a:t>08/06/2023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59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81CAB-CE4A-4CCB-9B90-C66446BE6611}" type="datetime1">
              <a:rPr lang="fr-FR" smtClean="0"/>
              <a:t>08/06/2023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73A9B-6973-4D03-81C4-4F325C9EBB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6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v-drugsinteractions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Quelle est la différence entre le VIH et le sida ? - Vies Positi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723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-310056" y="751791"/>
            <a:ext cx="7047187" cy="2306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chemeClr val="bg1"/>
                </a:solidFill>
              </a:rPr>
              <a:t>Actualités en VIH et PREP</a:t>
            </a:r>
            <a:endParaRPr lang="fr-FR" sz="7200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502870" y="5474689"/>
            <a:ext cx="3289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Dr DETOLLENAERE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CH Boulogne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Réanimation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2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Opéra de Vienne: le chef d'orchestre Franz Welser-Möst victime d'un malaise  - Le 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770" y="1430767"/>
            <a:ext cx="4944049" cy="327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chéma des cellules appartenant au système immunitaire inné et... |  Download Scientific Diagra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0767"/>
            <a:ext cx="8273988" cy="501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10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217614" y="94967"/>
            <a:ext cx="5710219" cy="766881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Rappels physio :</a:t>
            </a:r>
            <a:endParaRPr lang="fr-F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756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Étapes précoces de l'infection par le VIH-1. Le virus entre dans la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75" y="819838"/>
            <a:ext cx="9358936" cy="590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11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144042" y="105478"/>
            <a:ext cx="5741752" cy="577695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Rappels physio :</a:t>
            </a:r>
            <a:endParaRPr lang="fr-F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416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Seniors : les dangers de la polymédic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8" name="Picture 6" descr="Seniors : les dangers de la polyméd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00" y="546206"/>
            <a:ext cx="3098688" cy="204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ourquoi vomit-on ? - AlloDocteu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00" y="3616133"/>
            <a:ext cx="2892426" cy="213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tatic.nationalgeographic.fr/files/styles/image_3200/public/act-up20nih20138_sized_toned.jpg?w=1900&amp;h=12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567626"/>
            <a:ext cx="6617720" cy="443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12</a:t>
            </a:fld>
            <a:endParaRPr lang="fr-FR"/>
          </a:p>
        </p:txBody>
      </p:sp>
      <p:sp>
        <p:nvSpPr>
          <p:cNvPr id="16" name="Chevron 15"/>
          <p:cNvSpPr/>
          <p:nvPr/>
        </p:nvSpPr>
        <p:spPr>
          <a:xfrm>
            <a:off x="217614" y="94967"/>
            <a:ext cx="5710219" cy="766881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1980 </a:t>
            </a:r>
            <a:r>
              <a:rPr lang="fr-F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 2023 : ARV</a:t>
            </a:r>
            <a:endParaRPr lang="fr-F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96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mdpi.com/cells/cells-10-00909/article_deploy/html/images/cells-10-00909-g0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1411"/>
            <a:ext cx="12015979" cy="385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13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217614" y="271215"/>
            <a:ext cx="5710219" cy="766881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1980 </a:t>
            </a:r>
            <a:r>
              <a:rPr lang="fr-F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 2023 : ARV</a:t>
            </a:r>
            <a:endParaRPr lang="fr-F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114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mdpi.com/cells/cells-10-00909/article_deploy/html/images/cells-10-00909-g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19" y="2031962"/>
            <a:ext cx="11877162" cy="435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14</a:t>
            </a:fld>
            <a:endParaRPr lang="fr-FR"/>
          </a:p>
        </p:txBody>
      </p:sp>
      <p:sp>
        <p:nvSpPr>
          <p:cNvPr id="6" name="Chevron 5"/>
          <p:cNvSpPr/>
          <p:nvPr/>
        </p:nvSpPr>
        <p:spPr>
          <a:xfrm>
            <a:off x="259655" y="399767"/>
            <a:ext cx="5710219" cy="766881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1980 </a:t>
            </a:r>
            <a:r>
              <a:rPr lang="fr-F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 2023 : ARV</a:t>
            </a:r>
            <a:endParaRPr lang="fr-F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344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ocus.nouvelobs.com/2019/07/16/636/0/3499/1749/633/306/75/0/d0a61b7_h1cg_56rBQXcU_45d6j-IQ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7506"/>
            <a:ext cx="602932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559972" y="6232634"/>
            <a:ext cx="663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antiretroviral</a:t>
            </a:r>
            <a:r>
              <a:rPr lang="fr-FR" dirty="0" smtClean="0"/>
              <a:t> </a:t>
            </a:r>
            <a:r>
              <a:rPr lang="fr-FR" dirty="0" err="1" smtClean="0"/>
              <a:t>therapy</a:t>
            </a:r>
            <a:r>
              <a:rPr lang="fr-FR" dirty="0" smtClean="0"/>
              <a:t> </a:t>
            </a:r>
            <a:r>
              <a:rPr lang="fr-FR" dirty="0" err="1" smtClean="0"/>
              <a:t>cohort</a:t>
            </a:r>
            <a:r>
              <a:rPr lang="fr-FR" dirty="0" smtClean="0"/>
              <a:t> collaboration, Lancet HIV : 2023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15</a:t>
            </a:fld>
            <a:endParaRPr lang="fr-FR"/>
          </a:p>
        </p:txBody>
      </p:sp>
      <p:sp>
        <p:nvSpPr>
          <p:cNvPr id="9" name="Chevron 8"/>
          <p:cNvSpPr/>
          <p:nvPr/>
        </p:nvSpPr>
        <p:spPr>
          <a:xfrm>
            <a:off x="80980" y="646847"/>
            <a:ext cx="5710219" cy="766881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1980 </a:t>
            </a:r>
            <a:r>
              <a:rPr lang="fr-F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 2023 : pronostic</a:t>
            </a:r>
            <a:endParaRPr lang="fr-F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325" y="1697028"/>
            <a:ext cx="625365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9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16</a:t>
            </a:fld>
            <a:endParaRPr lang="fr-FR"/>
          </a:p>
        </p:txBody>
      </p:sp>
      <p:sp>
        <p:nvSpPr>
          <p:cNvPr id="6" name="Chevron 5"/>
          <p:cNvSpPr/>
          <p:nvPr/>
        </p:nvSpPr>
        <p:spPr>
          <a:xfrm>
            <a:off x="80980" y="646847"/>
            <a:ext cx="7045034" cy="766881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1980 </a:t>
            </a:r>
            <a:r>
              <a:rPr lang="fr-F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 2023 : qualité de vie</a:t>
            </a:r>
            <a:endParaRPr lang="fr-F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2" descr="Comment évolue le ventre d'une femme enceinte au cours de la grossesse 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651" y="1277978"/>
            <a:ext cx="3344370" cy="250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s://cdn-s-www.republicain-lorrain.fr/images/E28F5CA9-6908-4C54-9C85-BED1BB728C0F/MF_contenu/le-preservatif-trop-souvent-oublie-16182113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20" y="4198030"/>
            <a:ext cx="4470854" cy="257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VIH : la révolution U=U au cœur de la conférence mondiale | Aid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351" y="4148360"/>
            <a:ext cx="5015139" cy="262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TASP – Treatment as Prevention – Traitement comme moyen de prévention -  Corevih IDF Nor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347" y="1724451"/>
            <a:ext cx="2883808" cy="216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49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VIH : En pratique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Suivi </a:t>
            </a:r>
            <a:r>
              <a:rPr lang="fr-FR" dirty="0" err="1" smtClean="0"/>
              <a:t>bi-annuel</a:t>
            </a:r>
            <a:endParaRPr lang="fr-FR" dirty="0" smtClean="0"/>
          </a:p>
          <a:p>
            <a:r>
              <a:rPr lang="fr-FR" dirty="0" smtClean="0"/>
              <a:t>A minima : CD4 / CV</a:t>
            </a:r>
          </a:p>
          <a:p>
            <a:r>
              <a:rPr lang="fr-FR" dirty="0" smtClean="0"/>
              <a:t>En pratique : maladie chronique </a:t>
            </a:r>
            <a:r>
              <a:rPr lang="fr-FR" dirty="0" smtClean="0">
                <a:sym typeface="Wingdings" panose="05000000000000000000" pitchFamily="2" charset="2"/>
              </a:rPr>
              <a:t>donc 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Dépistage K</a:t>
            </a:r>
          </a:p>
          <a:p>
            <a:pPr lvl="1"/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Gestion FDR CV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Vaccinations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Interaction !!!  dans les hauts de France :</a:t>
            </a:r>
          </a:p>
          <a:p>
            <a:pPr lvl="1"/>
            <a:r>
              <a:rPr lang="fr-FR" dirty="0" err="1" smtClean="0">
                <a:sym typeface="Wingdings" panose="05000000000000000000" pitchFamily="2" charset="2"/>
              </a:rPr>
              <a:t>Biktarvy</a:t>
            </a:r>
            <a:r>
              <a:rPr lang="fr-FR" dirty="0" smtClean="0">
                <a:sym typeface="Wingdings" panose="05000000000000000000" pitchFamily="2" charset="2"/>
              </a:rPr>
              <a:t> 70%</a:t>
            </a:r>
          </a:p>
          <a:p>
            <a:pPr lvl="1"/>
            <a:r>
              <a:rPr lang="fr-FR" dirty="0" err="1" smtClean="0">
                <a:sym typeface="Wingdings" panose="05000000000000000000" pitchFamily="2" charset="2"/>
              </a:rPr>
              <a:t>Truvada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Prezita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Norvir</a:t>
            </a:r>
            <a:r>
              <a:rPr lang="fr-FR" dirty="0" smtClean="0">
                <a:sym typeface="Wingdings" panose="05000000000000000000" pitchFamily="2" charset="2"/>
              </a:rPr>
              <a:t> 10%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510808" y="443407"/>
            <a:ext cx="6834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Interactions médicamenteuses</a:t>
            </a:r>
          </a:p>
          <a:p>
            <a:pPr algn="ctr"/>
            <a:r>
              <a:rPr lang="fr-FR" sz="3600" dirty="0" smtClean="0"/>
              <a:t>Au détriment des ARV</a:t>
            </a:r>
            <a:endParaRPr lang="fr-FR" sz="3600" dirty="0"/>
          </a:p>
        </p:txBody>
      </p:sp>
      <p:sp>
        <p:nvSpPr>
          <p:cNvPr id="10" name="ZoneTexte 9"/>
          <p:cNvSpPr txBox="1"/>
          <p:nvPr/>
        </p:nvSpPr>
        <p:spPr>
          <a:xfrm>
            <a:off x="3059739" y="2162324"/>
            <a:ext cx="4381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INI </a:t>
            </a:r>
            <a:r>
              <a:rPr lang="fr-FR" sz="2800" dirty="0" smtClean="0">
                <a:sym typeface="Wingdings" panose="05000000000000000000" pitchFamily="2" charset="2"/>
              </a:rPr>
              <a:t> Cations divalents</a:t>
            </a:r>
            <a:endParaRPr lang="fr-FR" sz="2800" dirty="0"/>
          </a:p>
        </p:txBody>
      </p:sp>
      <p:pic>
        <p:nvPicPr>
          <p:cNvPr id="6146" name="Picture 2" descr="Gaviscon Pro suspension buvable en sachet-dose, boite de 20 sachets-do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39" y="2649800"/>
            <a:ext cx="945913" cy="129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8848667" y="3313347"/>
            <a:ext cx="3059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Rilpivirine</a:t>
            </a:r>
            <a:r>
              <a:rPr lang="fr-FR" sz="2800" dirty="0" smtClean="0"/>
              <a:t> </a:t>
            </a:r>
            <a:r>
              <a:rPr lang="fr-FR" sz="2800" dirty="0" smtClean="0">
                <a:sym typeface="Wingdings" panose="05000000000000000000" pitchFamily="2" charset="2"/>
              </a:rPr>
              <a:t> IPP</a:t>
            </a:r>
            <a:endParaRPr lang="fr-FR" sz="2800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18</a:t>
            </a:fld>
            <a:endParaRPr lang="fr-FR"/>
          </a:p>
        </p:txBody>
      </p:sp>
      <p:pic>
        <p:nvPicPr>
          <p:cNvPr id="1030" name="Picture 6" descr="ODEFSEY 200 mg/25 mg/25 mg Filmtabletten, 30 St. online kaufen | DocMorr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367" y="3964184"/>
            <a:ext cx="2914349" cy="291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riumeq 600 mg/50 mg abacavir lamivudine 30 tablets, Prescription,  Treatment: Hi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3" y="1037973"/>
            <a:ext cx="2808342" cy="280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iktarvy® : nouvelle AMM européenne pour le traitement du VIH - Actions  Traitements, association de patients VIH et co-infec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3" y="3964184"/>
            <a:ext cx="4138523" cy="275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2"/>
          <p:cNvCxnSpPr/>
          <p:nvPr/>
        </p:nvCxnSpPr>
        <p:spPr>
          <a:xfrm flipH="1">
            <a:off x="4487918" y="1771353"/>
            <a:ext cx="5494282" cy="49501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7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300602" y="189240"/>
            <a:ext cx="6834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Interactions médicamenteuses</a:t>
            </a:r>
          </a:p>
          <a:p>
            <a:pPr algn="ctr"/>
            <a:r>
              <a:rPr lang="fr-FR" sz="3600" dirty="0" err="1" smtClean="0"/>
              <a:t>Boost</a:t>
            </a:r>
            <a:r>
              <a:rPr lang="fr-FR" sz="3600" dirty="0" smtClean="0"/>
              <a:t> </a:t>
            </a:r>
            <a:r>
              <a:rPr lang="fr-FR" sz="3600" dirty="0" smtClean="0">
                <a:sym typeface="Wingdings" panose="05000000000000000000" pitchFamily="2" charset="2"/>
              </a:rPr>
              <a:t> attention danger</a:t>
            </a:r>
            <a:endParaRPr lang="fr-FR" sz="3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585572" y="2862646"/>
            <a:ext cx="3941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/>
              <a:t>Boost</a:t>
            </a:r>
            <a:r>
              <a:rPr lang="fr-FR" sz="3600" dirty="0" smtClean="0"/>
              <a:t> </a:t>
            </a:r>
            <a:r>
              <a:rPr lang="fr-FR" sz="3600" dirty="0" smtClean="0">
                <a:sym typeface="Wingdings" panose="05000000000000000000" pitchFamily="2" charset="2"/>
              </a:rPr>
              <a:t> </a:t>
            </a:r>
            <a:r>
              <a:rPr lang="fr-FR" sz="3600" dirty="0" err="1" smtClean="0">
                <a:sym typeface="Wingdings" panose="05000000000000000000" pitchFamily="2" charset="2"/>
              </a:rPr>
              <a:t>Cy</a:t>
            </a:r>
            <a:r>
              <a:rPr lang="fr-FR" sz="3600" dirty="0" smtClean="0">
                <a:sym typeface="Wingdings" panose="05000000000000000000" pitchFamily="2" charset="2"/>
              </a:rPr>
              <a:t> P3A4</a:t>
            </a:r>
            <a:endParaRPr lang="fr-FR" sz="3600" dirty="0"/>
          </a:p>
        </p:txBody>
      </p:sp>
      <p:pic>
        <p:nvPicPr>
          <p:cNvPr id="6148" name="Picture 4" descr="Are there supplements I should avoid when taking clopidogrel (Plavix)? -  ConsumerLab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602" y="4647972"/>
            <a:ext cx="2692729" cy="151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19</a:t>
            </a:fld>
            <a:endParaRPr lang="fr-FR"/>
          </a:p>
        </p:txBody>
      </p:sp>
      <p:pic>
        <p:nvPicPr>
          <p:cNvPr id="1026" name="Picture 2" descr="CRESTOR - VID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903" y="1937769"/>
            <a:ext cx="3749640" cy="216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orvir® 100 mg 30 St - shop-apotheke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19" y="1206689"/>
            <a:ext cx="2631726" cy="263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ENVOYA Dosage &amp; Rx Info | Uses, Side Effec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942" y="4146468"/>
            <a:ext cx="2393987" cy="239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RIBILD Dosage &amp; Rx Info | Uses, Side Effec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1" y="4146468"/>
            <a:ext cx="2345977" cy="234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08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3">
            <a:normAutofit/>
          </a:bodyPr>
          <a:lstStyle/>
          <a:p>
            <a:pPr marL="0" indent="0">
              <a:buNone/>
            </a:pPr>
            <a:r>
              <a:rPr lang="fr-FR" dirty="0" smtClean="0"/>
              <a:t>	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Histoire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ym typeface="Wingdings" panose="05000000000000000000" pitchFamily="2" charset="2"/>
              </a:rPr>
              <a:t>Rappels physio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ym typeface="Wingdings" panose="05000000000000000000" pitchFamily="2" charset="2"/>
              </a:rPr>
              <a:t>1980  2023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 smtClean="0">
                <a:sym typeface="Wingdings" panose="05000000000000000000" pitchFamily="2" charset="2"/>
              </a:rPr>
              <a:t>ARV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 smtClean="0">
                <a:sym typeface="Wingdings" panose="05000000000000000000" pitchFamily="2" charset="2"/>
              </a:rPr>
              <a:t>Pronostic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 smtClean="0">
                <a:sym typeface="Wingdings" panose="05000000000000000000" pitchFamily="2" charset="2"/>
              </a:rPr>
              <a:t>Qualité de vie</a:t>
            </a:r>
            <a:endParaRPr lang="fr-FR" dirty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ym typeface="Wingdings" panose="05000000000000000000" pitchFamily="2" charset="2"/>
              </a:rPr>
              <a:t>Nouveautés</a:t>
            </a:r>
          </a:p>
          <a:p>
            <a:endParaRPr lang="fr-FR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r-FR" dirty="0" smtClean="0">
              <a:sym typeface="Wingdings" panose="05000000000000000000" pitchFamily="2" charset="2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fr-FR" sz="2800" dirty="0" smtClean="0">
                <a:sym typeface="Wingdings" panose="05000000000000000000" pitchFamily="2" charset="2"/>
              </a:rPr>
              <a:t>Définition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sz="2800" dirty="0" smtClean="0">
                <a:sym typeface="Wingdings" panose="05000000000000000000" pitchFamily="2" charset="2"/>
              </a:rPr>
              <a:t>Rationnel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sz="2800" dirty="0" smtClean="0">
                <a:sym typeface="Wingdings" panose="05000000000000000000" pitchFamily="2" charset="2"/>
              </a:rPr>
              <a:t>Place du MG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sz="2800" dirty="0" smtClean="0">
                <a:sym typeface="Wingdings" panose="05000000000000000000" pitchFamily="2" charset="2"/>
              </a:rPr>
              <a:t>En pratique ?</a:t>
            </a:r>
          </a:p>
          <a:p>
            <a:pPr marL="914400" lvl="1" indent="-457200">
              <a:buFont typeface="+mj-lt"/>
              <a:buAutoNum type="arabicPeriod"/>
            </a:pPr>
            <a:endParaRPr lang="fr-FR" sz="28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r-FR" sz="2800" dirty="0" smtClean="0">
              <a:sym typeface="Wingdings" panose="05000000000000000000" pitchFamily="2" charset="2"/>
            </a:endParaRPr>
          </a:p>
          <a:p>
            <a:pPr marL="914400" lvl="1" indent="-457200">
              <a:buFont typeface="+mj-lt"/>
              <a:buAutoNum type="arabicPeriod"/>
            </a:pPr>
            <a:endParaRPr lang="fr-FR" sz="28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r-FR" sz="28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r-FR" sz="2800" dirty="0">
              <a:sym typeface="Wingdings" panose="05000000000000000000" pitchFamily="2" charset="2"/>
            </a:endParaRPr>
          </a:p>
          <a:p>
            <a:pPr marL="971550" lvl="1" indent="-514350">
              <a:buAutoNum type="arabicPeriod"/>
            </a:pPr>
            <a:r>
              <a:rPr lang="fr-FR" sz="2800" dirty="0" smtClean="0">
                <a:sym typeface="Wingdings" panose="05000000000000000000" pitchFamily="2" charset="2"/>
              </a:rPr>
              <a:t>Définition</a:t>
            </a:r>
          </a:p>
          <a:p>
            <a:pPr marL="971550" lvl="1" indent="-514350">
              <a:buAutoNum type="arabicPeriod"/>
            </a:pPr>
            <a:r>
              <a:rPr lang="fr-FR" sz="2800" dirty="0" smtClean="0">
                <a:sym typeface="Wingdings" panose="05000000000000000000" pitchFamily="2" charset="2"/>
              </a:rPr>
              <a:t>Principe</a:t>
            </a:r>
          </a:p>
          <a:p>
            <a:pPr marL="971550" lvl="1" indent="-514350">
              <a:buAutoNum type="arabicPeriod"/>
            </a:pPr>
            <a:r>
              <a:rPr lang="fr-FR" sz="2800" dirty="0" smtClean="0">
                <a:sym typeface="Wingdings" panose="05000000000000000000" pitchFamily="2" charset="2"/>
              </a:rPr>
              <a:t>En pratique</a:t>
            </a:r>
          </a:p>
          <a:p>
            <a:pPr marL="914400" lvl="1" indent="-457200">
              <a:buAutoNum type="arabicPeriod"/>
            </a:pPr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2</a:t>
            </a:fld>
            <a:endParaRPr lang="fr-FR"/>
          </a:p>
        </p:txBody>
      </p:sp>
      <p:sp>
        <p:nvSpPr>
          <p:cNvPr id="9" name="Chevron 8"/>
          <p:cNvSpPr/>
          <p:nvPr/>
        </p:nvSpPr>
        <p:spPr>
          <a:xfrm>
            <a:off x="924910" y="648330"/>
            <a:ext cx="3384331" cy="1068880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VIH</a:t>
            </a:r>
            <a:endParaRPr lang="fr-F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4222531" y="693177"/>
            <a:ext cx="3468414" cy="1087602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</a:t>
            </a:r>
            <a:endParaRPr lang="fr-F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Chevron 5"/>
          <p:cNvSpPr/>
          <p:nvPr/>
        </p:nvSpPr>
        <p:spPr>
          <a:xfrm>
            <a:off x="7604235" y="693177"/>
            <a:ext cx="3468414" cy="10876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TPE</a:t>
            </a:r>
            <a:endParaRPr lang="fr-F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878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Actualités</a:t>
            </a:r>
            <a:endParaRPr lang="fr-FR" dirty="0"/>
          </a:p>
        </p:txBody>
      </p:sp>
      <p:pic>
        <p:nvPicPr>
          <p:cNvPr id="4" name="Picture 12" descr="Poster Infirmière avec une sering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538" y="2387940"/>
            <a:ext cx="3037517" cy="303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Jimbere on Twitter: &quot;💉🔴 Le #cabotegravir injectable est indiqué, en  combinaison avec la #rilpivirine pour les personnes vivant avec le #VIH: il  réduit le nombre de jours de traitement en passant 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992" y="2520786"/>
            <a:ext cx="3882015" cy="218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11" y="2196962"/>
            <a:ext cx="3028950" cy="3419475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90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4543" y="1792287"/>
            <a:ext cx="10515600" cy="4351338"/>
          </a:xfrm>
        </p:spPr>
        <p:txBody>
          <a:bodyPr/>
          <a:lstStyle/>
          <a:p>
            <a:r>
              <a:rPr lang="fr-FR" dirty="0" smtClean="0"/>
              <a:t>Moyen de prévention </a:t>
            </a:r>
          </a:p>
          <a:p>
            <a:r>
              <a:rPr lang="fr-FR" dirty="0" smtClean="0"/>
              <a:t>Prophylaxie </a:t>
            </a:r>
            <a:r>
              <a:rPr lang="fr-FR" dirty="0" smtClean="0">
                <a:sym typeface="Wingdings" panose="05000000000000000000" pitchFamily="2" charset="2"/>
              </a:rPr>
              <a:t> exposition à risque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21</a:t>
            </a:fld>
            <a:endParaRPr lang="fr-FR"/>
          </a:p>
        </p:txBody>
      </p:sp>
      <p:sp>
        <p:nvSpPr>
          <p:cNvPr id="6" name="Chevron 5"/>
          <p:cNvSpPr/>
          <p:nvPr/>
        </p:nvSpPr>
        <p:spPr>
          <a:xfrm>
            <a:off x="239486" y="304800"/>
            <a:ext cx="11408228" cy="740229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Pre-exposure-prophylaxy</a:t>
            </a:r>
            <a:r>
              <a:rPr lang="fr-F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 PREP</a:t>
            </a:r>
            <a:endParaRPr lang="fr-F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156" name="Picture 12" descr="https://cdn-s-www.republicain-lorrain.fr/images/E28F5CA9-6908-4C54-9C85-BED1BB728C0F/MF_contenu/le-preservatif-trop-souvent-oublie-1618211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946" y="1792287"/>
            <a:ext cx="4470854" cy="257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Traitement préventif contre le VIH : 100% d'efficacité au bout d'un 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118" y="3788569"/>
            <a:ext cx="4710112" cy="235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01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22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79" y="1431331"/>
            <a:ext cx="4857750" cy="2838450"/>
          </a:xfrm>
          <a:prstGeom prst="rect">
            <a:avLst/>
          </a:prstGeom>
        </p:spPr>
      </p:pic>
      <p:sp>
        <p:nvSpPr>
          <p:cNvPr id="6" name="Chevron 5"/>
          <p:cNvSpPr/>
          <p:nvPr/>
        </p:nvSpPr>
        <p:spPr>
          <a:xfrm>
            <a:off x="239486" y="304800"/>
            <a:ext cx="11408228" cy="740229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 : essais cliniques </a:t>
            </a:r>
            <a:endParaRPr lang="fr-F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03890" y="4656083"/>
            <a:ext cx="34263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2012</a:t>
            </a:r>
            <a:r>
              <a:rPr lang="fr-FR" dirty="0" smtClean="0">
                <a:sym typeface="Wingdings" panose="05000000000000000000" pitchFamily="2" charset="2"/>
              </a:rPr>
              <a:t>2014 Paris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Double aveugle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200 / groupe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2 vs 14 séroconversions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Réduction risque relatif 86%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380" y="1323813"/>
            <a:ext cx="3909848" cy="369728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378263" y="5150069"/>
            <a:ext cx="31320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2012 </a:t>
            </a:r>
            <a:r>
              <a:rPr lang="fr-FR" dirty="0" smtClean="0">
                <a:sym typeface="Wingdings" panose="05000000000000000000" pitchFamily="2" charset="2"/>
              </a:rPr>
              <a:t> 2014 Angleterre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ym typeface="Wingdings" panose="05000000000000000000" pitchFamily="2" charset="2"/>
              </a:rPr>
              <a:t>Immédiat vs 1 an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ym typeface="Wingdings" panose="05000000000000000000" pitchFamily="2" charset="2"/>
              </a:rPr>
              <a:t>Schéma continue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ym typeface="Wingdings" panose="05000000000000000000" pitchFamily="2" charset="2"/>
              </a:rPr>
              <a:t>544 patients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ym typeface="Wingdings" panose="05000000000000000000" pitchFamily="2" charset="2"/>
              </a:rPr>
              <a:t>3 vs 20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810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23</a:t>
            </a:fld>
            <a:endParaRPr lang="fr-FR"/>
          </a:p>
        </p:txBody>
      </p:sp>
      <p:sp>
        <p:nvSpPr>
          <p:cNvPr id="6" name="Chevron 5"/>
          <p:cNvSpPr/>
          <p:nvPr/>
        </p:nvSpPr>
        <p:spPr>
          <a:xfrm>
            <a:off x="239486" y="304800"/>
            <a:ext cx="11408228" cy="740229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 : rationnel </a:t>
            </a:r>
            <a:endParaRPr lang="fr-F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Comment évolue le ventre d'une femme enceinte au cours de la grossesse 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769" y="2762851"/>
            <a:ext cx="3344370" cy="250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olog-id annonce le déploiement de sa solution chez We Are Blood, un  important centre de transfusion sanguine desservant le centre du Texas -  Vudailleurs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283" y="1515446"/>
            <a:ext cx="3582001" cy="239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Notion D'abus De Drogues., Injection Seringue à Usage Toxicomane Femme  Asiatique Surdose Narcotique à La Main., Dans Le Bâtiment Abandonné  Effrayant., Dans Ton Sombre. Banque D'Images Et Photos Libres De Droits. 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821" y="4641522"/>
            <a:ext cx="2848276" cy="189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resize.elle.fr/original/var/plain_site/storage/images/love-sexe/sexualite/3-positions-sexuelles-pour-les-soirs-de-flemme-3888743/93986744-1-fre-FR/3-positions-sexuelles-pour-les-soirs-de-flemm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21" y="1515446"/>
            <a:ext cx="3922438" cy="274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ultiplication 13"/>
          <p:cNvSpPr/>
          <p:nvPr/>
        </p:nvSpPr>
        <p:spPr>
          <a:xfrm>
            <a:off x="5285664" y="1425398"/>
            <a:ext cx="1797269" cy="244286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Multiplication 18"/>
          <p:cNvSpPr/>
          <p:nvPr/>
        </p:nvSpPr>
        <p:spPr>
          <a:xfrm>
            <a:off x="3586082" y="4415137"/>
            <a:ext cx="1797269" cy="244286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Multiplication 19"/>
          <p:cNvSpPr/>
          <p:nvPr/>
        </p:nvSpPr>
        <p:spPr>
          <a:xfrm>
            <a:off x="8835094" y="2823669"/>
            <a:ext cx="1797269" cy="244286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721590" y="1310944"/>
            <a:ext cx="11583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900" b="1" dirty="0" smtClean="0">
                <a:solidFill>
                  <a:srgbClr val="FF0000"/>
                </a:solidFill>
              </a:rPr>
              <a:t>?</a:t>
            </a:r>
            <a:endParaRPr lang="fr-FR" sz="19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77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24</a:t>
            </a:fld>
            <a:endParaRPr lang="fr-FR"/>
          </a:p>
        </p:txBody>
      </p:sp>
      <p:pic>
        <p:nvPicPr>
          <p:cNvPr id="2050" name="Picture 2" descr="https://resize.elle.fr/original/var/plain_site/storage/images/love-sexe/sexualite/3-positions-sexuelles-pour-les-soirs-de-flemme-3888743/93986744-1-fre-FR/3-positions-sexuelles-pour-les-soirs-de-flem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64" y="2039006"/>
            <a:ext cx="6305424" cy="441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hevron 5"/>
          <p:cNvSpPr/>
          <p:nvPr/>
        </p:nvSpPr>
        <p:spPr>
          <a:xfrm>
            <a:off x="239486" y="304800"/>
            <a:ext cx="11408228" cy="740229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 : rationnel </a:t>
            </a:r>
            <a:endParaRPr lang="fr-F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4" name="Picture 6" descr="TASP – Treatment as Prevention – Traitement comme moyen de prévention -  Corevih IDF No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003" y="1295400"/>
            <a:ext cx="2883808" cy="216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IH : la révolution U=U au cœur de la conférence mondiale | Aid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461" y="3735939"/>
            <a:ext cx="5015139" cy="262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52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25</a:t>
            </a:fld>
            <a:endParaRPr lang="fr-FR"/>
          </a:p>
        </p:txBody>
      </p:sp>
      <p:pic>
        <p:nvPicPr>
          <p:cNvPr id="2050" name="Picture 2" descr="https://resize.elle.fr/original/var/plain_site/storage/images/love-sexe/sexualite/3-positions-sexuelles-pour-les-soirs-de-flemme-3888743/93986744-1-fre-FR/3-positions-sexuelles-pour-les-soirs-de-flem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64" y="2039006"/>
            <a:ext cx="6305424" cy="441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hevron 5"/>
          <p:cNvSpPr/>
          <p:nvPr/>
        </p:nvSpPr>
        <p:spPr>
          <a:xfrm>
            <a:off x="239486" y="304800"/>
            <a:ext cx="11408228" cy="740229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 : rationnel </a:t>
            </a:r>
            <a:endParaRPr lang="fr-F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610600" y="1091194"/>
            <a:ext cx="11583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900" b="1" dirty="0" smtClean="0">
                <a:solidFill>
                  <a:srgbClr val="FF0000"/>
                </a:solidFill>
              </a:rPr>
              <a:t>?</a:t>
            </a:r>
            <a:endParaRPr lang="fr-FR" sz="19900" b="1" dirty="0">
              <a:solidFill>
                <a:srgbClr val="FF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434942" y="3788229"/>
            <a:ext cx="1175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AVANT :</a:t>
            </a:r>
          </a:p>
          <a:p>
            <a:endParaRPr lang="fr-FR" dirty="0"/>
          </a:p>
          <a:p>
            <a:r>
              <a:rPr lang="fr-FR" dirty="0" smtClean="0"/>
              <a:t>  PREP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0091056" y="3784239"/>
            <a:ext cx="1175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Après :</a:t>
            </a:r>
          </a:p>
          <a:p>
            <a:endParaRPr lang="fr-FR" dirty="0"/>
          </a:p>
          <a:p>
            <a:r>
              <a:rPr lang="fr-FR" dirty="0" smtClean="0"/>
              <a:t>  TPE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129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26</a:t>
            </a:fld>
            <a:endParaRPr lang="fr-FR"/>
          </a:p>
        </p:txBody>
      </p:sp>
      <p:sp>
        <p:nvSpPr>
          <p:cNvPr id="5" name="Chevron 4"/>
          <p:cNvSpPr/>
          <p:nvPr/>
        </p:nvSpPr>
        <p:spPr>
          <a:xfrm>
            <a:off x="239486" y="304800"/>
            <a:ext cx="11408228" cy="740229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 : rationnel </a:t>
            </a:r>
            <a:endParaRPr lang="fr-F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403772" y="2275114"/>
            <a:ext cx="3940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PREP : ATU 2016 / AMM 2017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Pb : COVID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105402" y="6376004"/>
            <a:ext cx="624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Source : Santé publique France BSP décembre 2022 VIH et IST</a:t>
            </a:r>
            <a:endParaRPr lang="fr-FR" dirty="0"/>
          </a:p>
        </p:txBody>
      </p:sp>
      <p:pic>
        <p:nvPicPr>
          <p:cNvPr id="8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443" y="1712987"/>
            <a:ext cx="8053329" cy="399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27</a:t>
            </a:fld>
            <a:endParaRPr lang="fr-FR"/>
          </a:p>
        </p:txBody>
      </p:sp>
      <p:sp>
        <p:nvSpPr>
          <p:cNvPr id="5" name="Chevron 4"/>
          <p:cNvSpPr/>
          <p:nvPr/>
        </p:nvSpPr>
        <p:spPr>
          <a:xfrm>
            <a:off x="239486" y="304800"/>
            <a:ext cx="11408228" cy="740229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 : rationnel </a:t>
            </a:r>
            <a:endParaRPr lang="fr-F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41" y="1183507"/>
            <a:ext cx="7861460" cy="535540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674429" y="2188028"/>
            <a:ext cx="36793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Mécanisme contrôle épidémique = </a:t>
            </a:r>
            <a:r>
              <a:rPr lang="fr-FR" sz="2400" b="1" dirty="0" smtClean="0"/>
              <a:t>groupes à risque</a:t>
            </a:r>
            <a:endParaRPr lang="fr-FR" sz="2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5105402" y="6376004"/>
            <a:ext cx="624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Source : Santé publique France BSP décembre 2022 VIH et IST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800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28</a:t>
            </a:fld>
            <a:endParaRPr lang="fr-FR"/>
          </a:p>
        </p:txBody>
      </p:sp>
      <p:sp>
        <p:nvSpPr>
          <p:cNvPr id="5" name="Chevron 4"/>
          <p:cNvSpPr/>
          <p:nvPr/>
        </p:nvSpPr>
        <p:spPr>
          <a:xfrm>
            <a:off x="239486" y="304800"/>
            <a:ext cx="11408228" cy="740229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 : rationnel </a:t>
            </a:r>
            <a:endParaRPr lang="fr-F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76" y="1183507"/>
            <a:ext cx="7861460" cy="535540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403772" y="2275114"/>
            <a:ext cx="3940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PREP : ATU 2016 / AMM 2017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Pb : COVID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Mécanisme contrôle épidémique = groupes à risque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5736773" y="3550074"/>
            <a:ext cx="2666999" cy="115545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105402" y="6376004"/>
            <a:ext cx="624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Source : Santé publique France BSP décembre 2022 VIH et IST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049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29</a:t>
            </a:fld>
            <a:endParaRPr lang="fr-FR"/>
          </a:p>
        </p:txBody>
      </p:sp>
      <p:sp>
        <p:nvSpPr>
          <p:cNvPr id="5" name="Chevron 4"/>
          <p:cNvSpPr/>
          <p:nvPr/>
        </p:nvSpPr>
        <p:spPr>
          <a:xfrm>
            <a:off x="239486" y="304800"/>
            <a:ext cx="11408228" cy="740229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 : rationnel </a:t>
            </a:r>
            <a:endParaRPr lang="fr-F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76" y="1183507"/>
            <a:ext cx="7861460" cy="535540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403772" y="2275114"/>
            <a:ext cx="3940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PREP : ATU 2016 / AMM 2017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Pb : COVID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Mécanisme contrôle épidémique = groupes à risque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5736773" y="1447801"/>
            <a:ext cx="2666999" cy="2416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105402" y="6376004"/>
            <a:ext cx="624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Source : Santé publique France BSP décembre 2022 VIH et IST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682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evron 23"/>
          <p:cNvSpPr/>
          <p:nvPr/>
        </p:nvSpPr>
        <p:spPr>
          <a:xfrm>
            <a:off x="6674708" y="5956171"/>
            <a:ext cx="1698472" cy="753074"/>
          </a:xfrm>
          <a:prstGeom prst="chevr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</a:rPr>
              <a:t>1981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3</a:t>
            </a:fld>
            <a:endParaRPr lang="fr-FR"/>
          </a:p>
        </p:txBody>
      </p:sp>
      <p:sp>
        <p:nvSpPr>
          <p:cNvPr id="16" name="Chevron 15"/>
          <p:cNvSpPr/>
          <p:nvPr/>
        </p:nvSpPr>
        <p:spPr>
          <a:xfrm>
            <a:off x="541747" y="249002"/>
            <a:ext cx="11061674" cy="602336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Histoire</a:t>
            </a:r>
            <a:endParaRPr lang="fr-F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4" name="Picture 6" descr="MMWR 在Twitter 上：&quot;.@CDCMMWR published &quot;Pneumocystis Pneumonia --- Los Angeles&quot;  on June 5, 1981. #35YearsOfAIDS https://t.co/Nn2za84mbr  https://t.co/x2lRDWuwuV&quot; / Twit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817" y="1416718"/>
            <a:ext cx="6788045" cy="39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83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30</a:t>
            </a:fld>
            <a:endParaRPr lang="fr-FR"/>
          </a:p>
        </p:txBody>
      </p:sp>
      <p:sp>
        <p:nvSpPr>
          <p:cNvPr id="5" name="Chevron 4"/>
          <p:cNvSpPr/>
          <p:nvPr/>
        </p:nvSpPr>
        <p:spPr>
          <a:xfrm>
            <a:off x="239486" y="304800"/>
            <a:ext cx="11408228" cy="740229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 : profil patient</a:t>
            </a:r>
            <a:endParaRPr lang="fr-F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61" y="1562779"/>
            <a:ext cx="6343650" cy="488632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565571" y="2634343"/>
            <a:ext cx="43760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Homme 96%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HSH / métropole / 36 ans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Objectif </a:t>
            </a:r>
            <a:r>
              <a:rPr lang="fr-FR" dirty="0" smtClean="0">
                <a:sym typeface="Wingdings" panose="05000000000000000000" pitchFamily="2" charset="2"/>
              </a:rPr>
              <a:t> cibler d’autres groupes à risque : </a:t>
            </a:r>
          </a:p>
          <a:p>
            <a:pPr marL="742950" lvl="1" indent="-285750">
              <a:buFontTx/>
              <a:buChar char="-"/>
            </a:pPr>
            <a:r>
              <a:rPr lang="fr-FR" dirty="0" smtClean="0">
                <a:sym typeface="Wingdings" panose="05000000000000000000" pitchFamily="2" charset="2"/>
              </a:rPr>
              <a:t>Hétéro nés à l’étranger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271657" y="6079772"/>
            <a:ext cx="437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Source : rapport TRUVADA EPI-PHARE </a:t>
            </a:r>
            <a:r>
              <a:rPr lang="fr-FR" dirty="0" err="1" smtClean="0"/>
              <a:t>nov</a:t>
            </a:r>
            <a:r>
              <a:rPr lang="fr-FR" dirty="0" smtClean="0"/>
              <a:t> 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415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31</a:t>
            </a:fld>
            <a:endParaRPr lang="fr-FR"/>
          </a:p>
        </p:txBody>
      </p:sp>
      <p:sp>
        <p:nvSpPr>
          <p:cNvPr id="5" name="Chevron 4"/>
          <p:cNvSpPr/>
          <p:nvPr/>
        </p:nvSpPr>
        <p:spPr>
          <a:xfrm>
            <a:off x="239486" y="304800"/>
            <a:ext cx="11408228" cy="740229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 : place du MG?</a:t>
            </a:r>
            <a:endParaRPr lang="fr-F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4025"/>
            <a:ext cx="11704331" cy="347934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324601" y="6169580"/>
            <a:ext cx="437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Source : rapport TRUVADA EPI-PHARE </a:t>
            </a:r>
            <a:r>
              <a:rPr lang="fr-FR" dirty="0" err="1" smtClean="0"/>
              <a:t>nov</a:t>
            </a:r>
            <a:r>
              <a:rPr lang="fr-FR" dirty="0" smtClean="0"/>
              <a:t> 22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39486" y="5282202"/>
            <a:ext cx="4550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Juin 2021 : ouverture primo-prescription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 proportion doublée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90% libéraux = MG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8512629" y="3363686"/>
            <a:ext cx="1012372" cy="63137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0108480" y="3363686"/>
            <a:ext cx="1012372" cy="63137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41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Indications : Rapport MORLAT &gt; AMM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HSH / transgenres </a:t>
            </a:r>
            <a:r>
              <a:rPr lang="fr-FR" dirty="0" err="1" smtClean="0"/>
              <a:t>multipartenriat</a:t>
            </a:r>
            <a:r>
              <a:rPr lang="fr-FR" dirty="0" smtClean="0"/>
              <a:t> actif</a:t>
            </a:r>
          </a:p>
          <a:p>
            <a:r>
              <a:rPr lang="fr-FR" dirty="0" smtClean="0"/>
              <a:t>Travailleurs du sexe</a:t>
            </a:r>
          </a:p>
          <a:p>
            <a:r>
              <a:rPr lang="fr-FR" dirty="0" smtClean="0"/>
              <a:t>UDI + partage seringues</a:t>
            </a:r>
          </a:p>
          <a:p>
            <a:r>
              <a:rPr lang="fr-FR" dirty="0" smtClean="0"/>
              <a:t>Large quand on lit entre les lignes…</a:t>
            </a:r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32</a:t>
            </a:fld>
            <a:endParaRPr lang="fr-FR"/>
          </a:p>
        </p:txBody>
      </p:sp>
      <p:sp>
        <p:nvSpPr>
          <p:cNvPr id="5" name="Chevron 4"/>
          <p:cNvSpPr/>
          <p:nvPr/>
        </p:nvSpPr>
        <p:spPr>
          <a:xfrm>
            <a:off x="239486" y="304800"/>
            <a:ext cx="11408228" cy="740229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 : En pratique ?</a:t>
            </a:r>
            <a:endParaRPr lang="fr-F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354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Contre-indications :</a:t>
            </a:r>
          </a:p>
          <a:p>
            <a:r>
              <a:rPr lang="fr-FR" dirty="0"/>
              <a:t>séropositivité au VIH ou sérologie VIH inconnue </a:t>
            </a:r>
            <a:endParaRPr lang="fr-FR" dirty="0" smtClean="0"/>
          </a:p>
          <a:p>
            <a:r>
              <a:rPr lang="fr-FR" dirty="0" smtClean="0"/>
              <a:t>présence </a:t>
            </a:r>
            <a:r>
              <a:rPr lang="fr-FR" dirty="0"/>
              <a:t>de signes ou symptômes d’infection aiguë par le </a:t>
            </a:r>
            <a:r>
              <a:rPr lang="fr-FR" dirty="0" smtClean="0"/>
              <a:t>VIH</a:t>
            </a:r>
          </a:p>
          <a:p>
            <a:r>
              <a:rPr lang="fr-FR" dirty="0" smtClean="0"/>
              <a:t>troubles </a:t>
            </a:r>
            <a:r>
              <a:rPr lang="fr-FR" dirty="0"/>
              <a:t>rénaux caractérisés par une clairance à la créatinine </a:t>
            </a:r>
            <a:r>
              <a:rPr lang="fr-FR" dirty="0" smtClean="0"/>
              <a:t>ou signe de </a:t>
            </a:r>
            <a:r>
              <a:rPr lang="fr-FR" dirty="0" err="1" smtClean="0"/>
              <a:t>tubulopathie</a:t>
            </a:r>
            <a:endParaRPr lang="fr-FR" dirty="0" smtClean="0"/>
          </a:p>
          <a:p>
            <a:r>
              <a:rPr lang="fr-FR" dirty="0" smtClean="0"/>
              <a:t>Allaitement</a:t>
            </a:r>
          </a:p>
          <a:p>
            <a:r>
              <a:rPr lang="fr-FR" dirty="0" smtClean="0"/>
              <a:t>Hypersensibilité </a:t>
            </a:r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33</a:t>
            </a:fld>
            <a:endParaRPr lang="fr-FR"/>
          </a:p>
        </p:txBody>
      </p:sp>
      <p:sp>
        <p:nvSpPr>
          <p:cNvPr id="5" name="Chevron 4"/>
          <p:cNvSpPr/>
          <p:nvPr/>
        </p:nvSpPr>
        <p:spPr>
          <a:xfrm>
            <a:off x="239486" y="304800"/>
            <a:ext cx="11408228" cy="740229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 : En pratique ?</a:t>
            </a:r>
            <a:endParaRPr lang="fr-F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16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TRUVADA (TDF / FTC)</a:t>
            </a:r>
          </a:p>
          <a:p>
            <a:r>
              <a:rPr lang="fr-FR" dirty="0" smtClean="0"/>
              <a:t>Un comprimé, </a:t>
            </a:r>
            <a:r>
              <a:rPr lang="fr-FR" dirty="0" err="1" smtClean="0"/>
              <a:t>génériqué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2 schémas de prescription : </a:t>
            </a:r>
          </a:p>
          <a:p>
            <a:pPr>
              <a:buFontTx/>
              <a:buChar char="-"/>
            </a:pPr>
            <a:r>
              <a:rPr lang="fr-FR" dirty="0" smtClean="0"/>
              <a:t>Discontinue</a:t>
            </a:r>
          </a:p>
          <a:p>
            <a:pPr>
              <a:buFontTx/>
              <a:buChar char="-"/>
            </a:pPr>
            <a:r>
              <a:rPr lang="fr-FR" dirty="0" smtClean="0"/>
              <a:t>Continue</a:t>
            </a:r>
          </a:p>
          <a:p>
            <a:pPr>
              <a:buFontTx/>
              <a:buChar char="-"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34</a:t>
            </a:fld>
            <a:endParaRPr lang="fr-FR"/>
          </a:p>
        </p:txBody>
      </p:sp>
      <p:sp>
        <p:nvSpPr>
          <p:cNvPr id="5" name="Chevron 4"/>
          <p:cNvSpPr/>
          <p:nvPr/>
        </p:nvSpPr>
        <p:spPr>
          <a:xfrm>
            <a:off x="239486" y="304800"/>
            <a:ext cx="11408228" cy="740229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 : En pratique ?</a:t>
            </a:r>
            <a:endParaRPr lang="fr-F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572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Schéma discontinue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35</a:t>
            </a:fld>
            <a:endParaRPr lang="fr-FR"/>
          </a:p>
        </p:txBody>
      </p:sp>
      <p:sp>
        <p:nvSpPr>
          <p:cNvPr id="5" name="Chevron 4"/>
          <p:cNvSpPr/>
          <p:nvPr/>
        </p:nvSpPr>
        <p:spPr>
          <a:xfrm>
            <a:off x="239486" y="304800"/>
            <a:ext cx="11408228" cy="740229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 : En pratique ?</a:t>
            </a:r>
            <a:endParaRPr lang="fr-F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07" y="3220246"/>
            <a:ext cx="5163700" cy="331866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707" y="3223025"/>
            <a:ext cx="6462665" cy="331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2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Suivi trimestriel !</a:t>
            </a:r>
          </a:p>
          <a:p>
            <a:pPr lvl="1"/>
            <a:r>
              <a:rPr lang="fr-FR" dirty="0" smtClean="0"/>
              <a:t>IST </a:t>
            </a:r>
          </a:p>
          <a:p>
            <a:pPr lvl="1"/>
            <a:r>
              <a:rPr lang="fr-FR" dirty="0" smtClean="0"/>
              <a:t>Tolérance (</a:t>
            </a:r>
            <a:r>
              <a:rPr lang="fr-FR" dirty="0" err="1" smtClean="0"/>
              <a:t>tubulopathie</a:t>
            </a:r>
            <a:r>
              <a:rPr lang="fr-FR" dirty="0" smtClean="0"/>
              <a:t>) </a:t>
            </a:r>
          </a:p>
          <a:p>
            <a:pPr lvl="1"/>
            <a:r>
              <a:rPr lang="fr-FR" dirty="0" smtClean="0"/>
              <a:t>Education / santé sexuelle</a:t>
            </a:r>
          </a:p>
          <a:p>
            <a:pPr lvl="1"/>
            <a:r>
              <a:rPr lang="fr-FR" dirty="0" smtClean="0"/>
              <a:t>Prévention / vaccination</a:t>
            </a:r>
          </a:p>
          <a:p>
            <a:pPr marL="457200" lvl="1" indent="0">
              <a:buNone/>
            </a:pPr>
            <a:endParaRPr lang="fr-FR" dirty="0" smtClean="0"/>
          </a:p>
          <a:p>
            <a:r>
              <a:rPr lang="fr-FR" dirty="0" smtClean="0"/>
              <a:t>Référence </a:t>
            </a:r>
            <a:r>
              <a:rPr lang="fr-FR" dirty="0" smtClean="0">
                <a:sym typeface="Wingdings" panose="05000000000000000000" pitchFamily="2" charset="2"/>
              </a:rPr>
              <a:t> rapport </a:t>
            </a:r>
            <a:r>
              <a:rPr lang="fr-FR" dirty="0" err="1" smtClean="0">
                <a:sym typeface="Wingdings" panose="05000000000000000000" pitchFamily="2" charset="2"/>
              </a:rPr>
              <a:t>Morlat</a:t>
            </a:r>
            <a:r>
              <a:rPr lang="fr-FR" dirty="0" smtClean="0">
                <a:sym typeface="Wingdings" panose="05000000000000000000" pitchFamily="2" charset="2"/>
              </a:rPr>
              <a:t> +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36</a:t>
            </a:fld>
            <a:endParaRPr lang="fr-FR"/>
          </a:p>
        </p:txBody>
      </p:sp>
      <p:sp>
        <p:nvSpPr>
          <p:cNvPr id="5" name="Chevron 4"/>
          <p:cNvSpPr/>
          <p:nvPr/>
        </p:nvSpPr>
        <p:spPr>
          <a:xfrm>
            <a:off x="239486" y="304800"/>
            <a:ext cx="11408228" cy="740229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 : En pratique ?</a:t>
            </a:r>
            <a:endParaRPr lang="fr-F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579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Trithérapie </a:t>
            </a:r>
          </a:p>
          <a:p>
            <a:r>
              <a:rPr lang="fr-FR" dirty="0" smtClean="0"/>
              <a:t>Indiquée si risque acquisition VIH </a:t>
            </a:r>
          </a:p>
          <a:p>
            <a:pPr lvl="1"/>
            <a:r>
              <a:rPr lang="fr-FR" dirty="0" smtClean="0"/>
              <a:t>Rapport sexuel à risque </a:t>
            </a:r>
          </a:p>
          <a:p>
            <a:pPr lvl="1"/>
            <a:r>
              <a:rPr lang="fr-FR" dirty="0" smtClean="0"/>
              <a:t>Donc groupe à risque</a:t>
            </a:r>
          </a:p>
          <a:p>
            <a:pPr lvl="1"/>
            <a:r>
              <a:rPr lang="fr-FR" dirty="0" smtClean="0"/>
              <a:t>Accident d’exposition au sang</a:t>
            </a:r>
          </a:p>
          <a:p>
            <a:r>
              <a:rPr lang="fr-FR" dirty="0" smtClean="0"/>
              <a:t>Urgent </a:t>
            </a:r>
            <a:r>
              <a:rPr lang="fr-FR" dirty="0" smtClean="0">
                <a:sym typeface="Wingdings" panose="05000000000000000000" pitchFamily="2" charset="2"/>
              </a:rPr>
              <a:t> &lt; 48h (physiopathologie contamination)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Référer aux urgences (protocole / Kit traitement)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Durée 28 j puis suivi 3 mois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37</a:t>
            </a:fld>
            <a:endParaRPr lang="fr-FR"/>
          </a:p>
        </p:txBody>
      </p:sp>
      <p:sp>
        <p:nvSpPr>
          <p:cNvPr id="5" name="Chevron 4"/>
          <p:cNvSpPr/>
          <p:nvPr/>
        </p:nvSpPr>
        <p:spPr>
          <a:xfrm>
            <a:off x="838200" y="323063"/>
            <a:ext cx="10515600" cy="67842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TPE : définition / principe / en pratique</a:t>
            </a:r>
            <a:endParaRPr lang="fr-F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775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82097"/>
            <a:ext cx="10515600" cy="1325563"/>
          </a:xfrm>
        </p:spPr>
        <p:txBody>
          <a:bodyPr/>
          <a:lstStyle/>
          <a:p>
            <a:pPr algn="ctr"/>
            <a:r>
              <a:rPr lang="fr-FR" dirty="0" smtClean="0"/>
              <a:t>Conclusion : VIH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28057"/>
            <a:ext cx="10515600" cy="4884965"/>
          </a:xfrm>
        </p:spPr>
        <p:txBody>
          <a:bodyPr>
            <a:normAutofit/>
          </a:bodyPr>
          <a:lstStyle/>
          <a:p>
            <a:r>
              <a:rPr lang="fr-FR" dirty="0" smtClean="0"/>
              <a:t>1981 </a:t>
            </a:r>
            <a:r>
              <a:rPr lang="fr-FR" dirty="0" smtClean="0">
                <a:sym typeface="Wingdings" panose="05000000000000000000" pitchFamily="2" charset="2"/>
              </a:rPr>
              <a:t> 2023 :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Arsenal thérapeutique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Tolérance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Pronostic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Qualité de vie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Antirétroviraux :</a:t>
            </a:r>
          </a:p>
          <a:p>
            <a:pPr lvl="1"/>
            <a:r>
              <a:rPr lang="fr-FR" dirty="0" err="1" smtClean="0">
                <a:sym typeface="Wingdings" panose="05000000000000000000" pitchFamily="2" charset="2"/>
              </a:rPr>
              <a:t>Dolutégravir</a:t>
            </a:r>
            <a:r>
              <a:rPr lang="fr-FR" dirty="0" smtClean="0">
                <a:sym typeface="Wingdings" panose="05000000000000000000" pitchFamily="2" charset="2"/>
              </a:rPr>
              <a:t> / </a:t>
            </a:r>
            <a:r>
              <a:rPr lang="fr-FR" dirty="0" err="1" smtClean="0">
                <a:sym typeface="Wingdings" panose="05000000000000000000" pitchFamily="2" charset="2"/>
              </a:rPr>
              <a:t>Bictégravir</a:t>
            </a:r>
            <a:r>
              <a:rPr lang="fr-FR" dirty="0" smtClean="0">
                <a:sym typeface="Wingdings" panose="05000000000000000000" pitchFamily="2" charset="2"/>
              </a:rPr>
              <a:t>  cations divalents (piège = </a:t>
            </a:r>
            <a:r>
              <a:rPr lang="fr-FR" dirty="0" err="1" smtClean="0">
                <a:sym typeface="Wingdings" panose="05000000000000000000" pitchFamily="2" charset="2"/>
              </a:rPr>
              <a:t>gaviscon</a:t>
            </a:r>
            <a:r>
              <a:rPr lang="fr-FR" dirty="0" smtClean="0">
                <a:sym typeface="Wingdings" panose="05000000000000000000" pitchFamily="2" charset="2"/>
              </a:rPr>
              <a:t>) </a:t>
            </a:r>
          </a:p>
          <a:p>
            <a:pPr lvl="1"/>
            <a:r>
              <a:rPr lang="fr-FR" dirty="0" err="1" smtClean="0">
                <a:sym typeface="Wingdings" panose="05000000000000000000" pitchFamily="2" charset="2"/>
              </a:rPr>
              <a:t>Rilpivirine</a:t>
            </a:r>
            <a:r>
              <a:rPr lang="fr-FR" dirty="0" smtClean="0">
                <a:sym typeface="Wingdings" panose="05000000000000000000" pitchFamily="2" charset="2"/>
              </a:rPr>
              <a:t>  IPP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IP/boosté (</a:t>
            </a:r>
            <a:r>
              <a:rPr lang="fr-FR" dirty="0" err="1" smtClean="0">
                <a:sym typeface="Wingdings" panose="05000000000000000000" pitchFamily="2" charset="2"/>
              </a:rPr>
              <a:t>ritonavir</a:t>
            </a:r>
            <a:r>
              <a:rPr lang="fr-FR" dirty="0" smtClean="0">
                <a:sym typeface="Wingdings" panose="05000000000000000000" pitchFamily="2" charset="2"/>
              </a:rPr>
              <a:t> et </a:t>
            </a:r>
            <a:r>
              <a:rPr lang="fr-FR" dirty="0" err="1" smtClean="0">
                <a:sym typeface="Wingdings" panose="05000000000000000000" pitchFamily="2" charset="2"/>
              </a:rPr>
              <a:t>cobicistat</a:t>
            </a:r>
            <a:r>
              <a:rPr lang="fr-FR" dirty="0" smtClean="0">
                <a:sym typeface="Wingdings" panose="05000000000000000000" pitchFamily="2" charset="2"/>
              </a:rPr>
              <a:t>)  inhibiteur CY P3A4 !!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Si doute  passer un coup de fil !</a:t>
            </a:r>
          </a:p>
          <a:p>
            <a:r>
              <a:rPr lang="fr-FR" dirty="0" smtClean="0"/>
              <a:t>Traitements injectables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33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2161"/>
          </a:xfrm>
        </p:spPr>
        <p:txBody>
          <a:bodyPr/>
          <a:lstStyle/>
          <a:p>
            <a:pPr algn="ctr"/>
            <a:r>
              <a:rPr lang="fr-FR" dirty="0" smtClean="0"/>
              <a:t>Conclusion PREP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Arrière pensée </a:t>
            </a:r>
            <a:r>
              <a:rPr lang="fr-FR" dirty="0" smtClean="0">
                <a:sym typeface="Wingdings" panose="05000000000000000000" pitchFamily="2" charset="2"/>
              </a:rPr>
              <a:t> briser la chaîne de contamination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Santé sexuelle = pas de jugement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Cibler les groupes à risque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Moyen de prévention 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Efficacité démontrée (essais et vie réelle) 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PREP = traitement + suivi 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14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Tintin - Tintin au Congo - Hergé, Hergé, Hergé - cartonné - Achat Livre |  fn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3587859"/>
            <a:ext cx="3238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entagone 19"/>
          <p:cNvSpPr/>
          <p:nvPr/>
        </p:nvSpPr>
        <p:spPr>
          <a:xfrm>
            <a:off x="541747" y="5956171"/>
            <a:ext cx="1660634" cy="753074"/>
          </a:xfrm>
          <a:prstGeom prst="homePlat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/>
              <a:t>&lt; 1920	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4</a:t>
            </a:fld>
            <a:endParaRPr lang="fr-FR"/>
          </a:p>
        </p:txBody>
      </p:sp>
      <p:sp>
        <p:nvSpPr>
          <p:cNvPr id="16" name="Chevron 15"/>
          <p:cNvSpPr/>
          <p:nvPr/>
        </p:nvSpPr>
        <p:spPr>
          <a:xfrm>
            <a:off x="541747" y="249002"/>
            <a:ext cx="11061674" cy="602336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Histoire</a:t>
            </a:r>
            <a:endParaRPr lang="fr-F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Picture 2" descr="Aids: Origin of pandemic 'was 1920s Kinshasa' - BBC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905" y="1046402"/>
            <a:ext cx="4268590" cy="301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658" y="1517978"/>
            <a:ext cx="5867190" cy="302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1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Conclusion TPE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Y penser</a:t>
            </a:r>
          </a:p>
          <a:p>
            <a:r>
              <a:rPr lang="fr-FR" dirty="0" smtClean="0"/>
              <a:t>Faire Vite</a:t>
            </a:r>
          </a:p>
          <a:p>
            <a:r>
              <a:rPr lang="fr-FR" dirty="0" smtClean="0"/>
              <a:t>Référer aux urgences </a:t>
            </a:r>
          </a:p>
          <a:p>
            <a:r>
              <a:rPr lang="fr-FR" dirty="0" smtClean="0"/>
              <a:t>28 jours sinon rien</a:t>
            </a:r>
          </a:p>
          <a:p>
            <a:r>
              <a:rPr lang="fr-FR" dirty="0" smtClean="0"/>
              <a:t>Suivi 3 mois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14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Liens:</a:t>
            </a:r>
          </a:p>
          <a:p>
            <a:endParaRPr lang="fr-FR" dirty="0"/>
          </a:p>
          <a:p>
            <a:r>
              <a:rPr lang="fr-FR" dirty="0" smtClean="0"/>
              <a:t>Interactions: </a:t>
            </a:r>
            <a:r>
              <a:rPr lang="fr-FR" dirty="0" smtClean="0">
                <a:hlinkClick r:id="rId2"/>
              </a:rPr>
              <a:t>www.hiv-drugsinteractions.org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Rapport </a:t>
            </a:r>
            <a:r>
              <a:rPr lang="fr-FR" dirty="0" err="1" smtClean="0"/>
              <a:t>Morlat</a:t>
            </a:r>
            <a:r>
              <a:rPr lang="fr-FR" dirty="0" smtClean="0"/>
              <a:t> :  www.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178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oir la carte de la lign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429" y="1399559"/>
            <a:ext cx="8587791" cy="500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entagone 19"/>
          <p:cNvSpPr/>
          <p:nvPr/>
        </p:nvSpPr>
        <p:spPr>
          <a:xfrm>
            <a:off x="541747" y="5956171"/>
            <a:ext cx="1660634" cy="753074"/>
          </a:xfrm>
          <a:prstGeom prst="homePlat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/>
              <a:t>&lt; 1920	</a:t>
            </a:r>
            <a:endParaRPr lang="fr-FR" dirty="0"/>
          </a:p>
        </p:txBody>
      </p:sp>
      <p:sp>
        <p:nvSpPr>
          <p:cNvPr id="21" name="Chevron 20"/>
          <p:cNvSpPr/>
          <p:nvPr/>
        </p:nvSpPr>
        <p:spPr>
          <a:xfrm>
            <a:off x="2028465" y="5956171"/>
            <a:ext cx="1698472" cy="753074"/>
          </a:xfrm>
          <a:prstGeom prst="chevr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</a:rPr>
              <a:t>1920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5</a:t>
            </a:fld>
            <a:endParaRPr lang="fr-FR"/>
          </a:p>
        </p:txBody>
      </p:sp>
      <p:sp>
        <p:nvSpPr>
          <p:cNvPr id="16" name="Chevron 15"/>
          <p:cNvSpPr/>
          <p:nvPr/>
        </p:nvSpPr>
        <p:spPr>
          <a:xfrm>
            <a:off x="541747" y="249002"/>
            <a:ext cx="11061674" cy="602336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Histoire</a:t>
            </a:r>
            <a:endParaRPr lang="fr-F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6" descr="Léopold 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53" y="998483"/>
            <a:ext cx="2167623" cy="307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upload.wikimedia.org/wikipedia/commons/0/0b/Locomotive_ndo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4" y="3737781"/>
            <a:ext cx="3485515" cy="2069237"/>
          </a:xfrm>
          <a:prstGeom prst="rect">
            <a:avLst/>
          </a:prstGeom>
          <a:noFill/>
        </p:spPr>
      </p:pic>
      <p:sp>
        <p:nvSpPr>
          <p:cNvPr id="5" name="Ellipse 4"/>
          <p:cNvSpPr/>
          <p:nvPr/>
        </p:nvSpPr>
        <p:spPr>
          <a:xfrm>
            <a:off x="7032944" y="5055208"/>
            <a:ext cx="706821" cy="643082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11000389" y="1848221"/>
            <a:ext cx="706821" cy="643082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14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entagone 19"/>
          <p:cNvSpPr/>
          <p:nvPr/>
        </p:nvSpPr>
        <p:spPr>
          <a:xfrm>
            <a:off x="541747" y="5956171"/>
            <a:ext cx="1660634" cy="753074"/>
          </a:xfrm>
          <a:prstGeom prst="homePlat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/>
              <a:t>&lt; 1920	</a:t>
            </a:r>
            <a:endParaRPr lang="fr-FR" dirty="0"/>
          </a:p>
        </p:txBody>
      </p:sp>
      <p:sp>
        <p:nvSpPr>
          <p:cNvPr id="21" name="Chevron 20"/>
          <p:cNvSpPr/>
          <p:nvPr/>
        </p:nvSpPr>
        <p:spPr>
          <a:xfrm>
            <a:off x="2028465" y="5956171"/>
            <a:ext cx="1698472" cy="753074"/>
          </a:xfrm>
          <a:prstGeom prst="chevr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</a:rPr>
              <a:t>1920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3515182" y="5956171"/>
            <a:ext cx="1802649" cy="753074"/>
          </a:xfrm>
          <a:prstGeom prst="chevr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</a:rPr>
              <a:t>1950-70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6</a:t>
            </a:fld>
            <a:endParaRPr lang="fr-FR"/>
          </a:p>
        </p:txBody>
      </p:sp>
      <p:sp>
        <p:nvSpPr>
          <p:cNvPr id="16" name="Chevron 15"/>
          <p:cNvSpPr/>
          <p:nvPr/>
        </p:nvSpPr>
        <p:spPr>
          <a:xfrm>
            <a:off x="541747" y="249002"/>
            <a:ext cx="11061674" cy="602336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Histoire</a:t>
            </a:r>
            <a:endParaRPr lang="fr-F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2" descr="Abstract vector carte des couleurs de Zaïre de couleur du drapeau national  par pays Photo Stock - Alam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51" y="1154135"/>
            <a:ext cx="3850673" cy="430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179" y="1290769"/>
            <a:ext cx="5263037" cy="313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4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entagone 19"/>
          <p:cNvSpPr/>
          <p:nvPr/>
        </p:nvSpPr>
        <p:spPr>
          <a:xfrm>
            <a:off x="541747" y="5956171"/>
            <a:ext cx="1660634" cy="753074"/>
          </a:xfrm>
          <a:prstGeom prst="homePlat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/>
              <a:t>&lt; 1920	</a:t>
            </a:r>
            <a:endParaRPr lang="fr-FR" dirty="0"/>
          </a:p>
        </p:txBody>
      </p:sp>
      <p:sp>
        <p:nvSpPr>
          <p:cNvPr id="21" name="Chevron 20"/>
          <p:cNvSpPr/>
          <p:nvPr/>
        </p:nvSpPr>
        <p:spPr>
          <a:xfrm>
            <a:off x="2054041" y="5956171"/>
            <a:ext cx="1698472" cy="753074"/>
          </a:xfrm>
          <a:prstGeom prst="chevr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</a:rPr>
              <a:t>1920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3604173" y="5946857"/>
            <a:ext cx="1802649" cy="753074"/>
          </a:xfrm>
          <a:prstGeom prst="chevr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</a:rPr>
              <a:t>1950-70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7</a:t>
            </a:fld>
            <a:endParaRPr lang="fr-FR"/>
          </a:p>
        </p:txBody>
      </p:sp>
      <p:sp>
        <p:nvSpPr>
          <p:cNvPr id="16" name="Chevron 15"/>
          <p:cNvSpPr/>
          <p:nvPr/>
        </p:nvSpPr>
        <p:spPr>
          <a:xfrm>
            <a:off x="541747" y="249002"/>
            <a:ext cx="11061674" cy="602336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Histoire</a:t>
            </a:r>
            <a:endParaRPr lang="fr-F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2" descr="Abstract vector carte des couleurs de Zaïre de couleur du drapeau national  par pays Photo Stock - Alam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11" y="2289253"/>
            <a:ext cx="1611970" cy="180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006" y="2458360"/>
            <a:ext cx="2454413" cy="146294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5727" y="1612923"/>
            <a:ext cx="5187694" cy="3153694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>
            <a:off x="1902041" y="3189830"/>
            <a:ext cx="778097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5406822" y="3189770"/>
            <a:ext cx="778097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en arc 12"/>
          <p:cNvCxnSpPr/>
          <p:nvPr/>
        </p:nvCxnSpPr>
        <p:spPr>
          <a:xfrm rot="16200000" flipV="1">
            <a:off x="9538138" y="3473669"/>
            <a:ext cx="1765738" cy="241738"/>
          </a:xfrm>
          <a:prstGeom prst="curved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en arc 18"/>
          <p:cNvCxnSpPr/>
          <p:nvPr/>
        </p:nvCxnSpPr>
        <p:spPr>
          <a:xfrm rot="10800000">
            <a:off x="7354230" y="3189773"/>
            <a:ext cx="3187647" cy="1287635"/>
          </a:xfrm>
          <a:prstGeom prst="curved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hevron 22"/>
          <p:cNvSpPr/>
          <p:nvPr/>
        </p:nvSpPr>
        <p:spPr>
          <a:xfrm>
            <a:off x="5257819" y="5946857"/>
            <a:ext cx="1698472" cy="753074"/>
          </a:xfrm>
          <a:prstGeom prst="chevr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</a:rPr>
              <a:t>1981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5" name="Picture 6" descr="MMWR 在Twitter 上：&quot;.@CDCMMWR published &quot;Pneumocystis Pneumonia --- Los Angeles&quot;  on June 5, 1981. #35YearsOfAIDS https://t.co/Nn2za84mbr  https://t.co/x2lRDWuwuV&quot; / Twit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927" y="4912409"/>
            <a:ext cx="3195785" cy="186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63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entagone 19"/>
          <p:cNvSpPr/>
          <p:nvPr/>
        </p:nvSpPr>
        <p:spPr>
          <a:xfrm>
            <a:off x="947847" y="5943251"/>
            <a:ext cx="1660634" cy="753074"/>
          </a:xfrm>
          <a:prstGeom prst="homePlat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/>
              <a:t>&lt; 1920	</a:t>
            </a:r>
            <a:endParaRPr lang="fr-FR" dirty="0"/>
          </a:p>
        </p:txBody>
      </p:sp>
      <p:sp>
        <p:nvSpPr>
          <p:cNvPr id="21" name="Chevron 20"/>
          <p:cNvSpPr/>
          <p:nvPr/>
        </p:nvSpPr>
        <p:spPr>
          <a:xfrm>
            <a:off x="2556574" y="5943251"/>
            <a:ext cx="1698472" cy="753074"/>
          </a:xfrm>
          <a:prstGeom prst="chevr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</a:rPr>
              <a:t>1920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4128699" y="5943251"/>
            <a:ext cx="1802649" cy="753074"/>
          </a:xfrm>
          <a:prstGeom prst="chevr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</a:rPr>
              <a:t>1950-70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5791200" y="5943251"/>
            <a:ext cx="1698472" cy="753074"/>
          </a:xfrm>
          <a:prstGeom prst="chevr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</a:rPr>
              <a:t>1981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7451566" y="5943251"/>
            <a:ext cx="1698472" cy="753074"/>
          </a:xfrm>
          <a:prstGeom prst="chevr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</a:rPr>
              <a:t>1986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8</a:t>
            </a:fld>
            <a:endParaRPr lang="fr-FR"/>
          </a:p>
        </p:txBody>
      </p:sp>
      <p:sp>
        <p:nvSpPr>
          <p:cNvPr id="16" name="Chevron 15"/>
          <p:cNvSpPr/>
          <p:nvPr/>
        </p:nvSpPr>
        <p:spPr>
          <a:xfrm>
            <a:off x="541747" y="249002"/>
            <a:ext cx="11061674" cy="602336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Histoire</a:t>
            </a:r>
            <a:endParaRPr lang="fr-F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2" descr="https://www.cite-sciences.fr/archives/science-actualites/home/webhost.cite-sciences.fr/cms/Satellite6d8f.jpg?blobcol=urldata&amp;blobheader=image%2Fjpeg&amp;blobkey=id&amp;blobtable=MungoBlobs&amp;blobwhere=1242071120814&amp;ssbinary=tr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2" y="1258330"/>
            <a:ext cx="6096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Willy Rozenbaum : vaccin contre le sida | I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890" y="3991950"/>
            <a:ext cx="2773461" cy="207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e jury du Nobel de littérature s'élargit - Livres Heb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324" y="937626"/>
            <a:ext cx="4519097" cy="301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33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mosexu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51" y="3083991"/>
            <a:ext cx="4078305" cy="229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mment devenir Stew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12" y="389386"/>
            <a:ext cx="5427664" cy="305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imetière — Wiktionnai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352" y="3769956"/>
            <a:ext cx="3910815" cy="293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A9B-6973-4D03-81C4-4F325C9EBB00}" type="slidenum">
              <a:rPr lang="fr-FR" smtClean="0"/>
              <a:t>9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178676" y="735722"/>
            <a:ext cx="5321336" cy="974661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Raconter des histoires …</a:t>
            </a:r>
            <a:endParaRPr lang="fr-F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17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716</Words>
  <Application>Microsoft Office PowerPoint</Application>
  <PresentationFormat>Grand écran</PresentationFormat>
  <Paragraphs>244</Paragraphs>
  <Slides>41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VIH : En pratique</vt:lpstr>
      <vt:lpstr>Présentation PowerPoint</vt:lpstr>
      <vt:lpstr>Présentation PowerPoint</vt:lpstr>
      <vt:lpstr>Actualités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 : VIH</vt:lpstr>
      <vt:lpstr>Conclusion PREP</vt:lpstr>
      <vt:lpstr>Conclusion TPE </vt:lpstr>
      <vt:lpstr>Présentation PowerPoint</vt:lpstr>
    </vt:vector>
  </TitlesOfParts>
  <Company>CHB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FMC 08/06/2023</dc:title>
  <dc:creator>DETOLLENAERE Charles</dc:creator>
  <cp:lastModifiedBy>CMGB</cp:lastModifiedBy>
  <cp:revision>52</cp:revision>
  <dcterms:created xsi:type="dcterms:W3CDTF">2023-05-05T17:39:35Z</dcterms:created>
  <dcterms:modified xsi:type="dcterms:W3CDTF">2023-06-08T20:41:07Z</dcterms:modified>
</cp:coreProperties>
</file>