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8" r:id="rId3"/>
    <p:sldId id="259" r:id="rId4"/>
    <p:sldId id="257" r:id="rId5"/>
    <p:sldId id="266" r:id="rId6"/>
    <p:sldId id="267" r:id="rId7"/>
    <p:sldId id="264" r:id="rId8"/>
    <p:sldId id="269" r:id="rId9"/>
    <p:sldId id="268" r:id="rId1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00" autoAdjust="0"/>
    <p:restoredTop sz="94660"/>
  </p:normalViewPr>
  <p:slideViewPr>
    <p:cSldViewPr snapToGrid="0">
      <p:cViewPr varScale="1">
        <p:scale>
          <a:sx n="53" d="100"/>
          <a:sy n="53" d="100"/>
        </p:scale>
        <p:origin x="60" y="27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D3F8AC0-B1FA-49B5-8B68-8AAEC6EC15F2}" type="datetimeFigureOut">
              <a:rPr lang="fr-FR" smtClean="0"/>
              <a:t>13/12/2022</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2584A53-D409-4D68-A145-464FDFA6AA47}" type="slidenum">
              <a:rPr lang="fr-FR" smtClean="0"/>
              <a:t>‹N°›</a:t>
            </a:fld>
            <a:endParaRPr lang="fr-FR"/>
          </a:p>
        </p:txBody>
      </p:sp>
    </p:spTree>
    <p:extLst>
      <p:ext uri="{BB962C8B-B14F-4D97-AF65-F5344CB8AC3E}">
        <p14:creationId xmlns:p14="http://schemas.microsoft.com/office/powerpoint/2010/main" val="33405030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effectLst/>
                <a:latin typeface="Arial" panose="020B0604020202020204" pitchFamily="34" charset="0"/>
              </a:rPr>
              <a:t>Les HPV sont des virus à ADN, icosaédriques non enveloppés, contenant un génome d’ADN</a:t>
            </a:r>
            <a:br>
              <a:rPr lang="fr-FR" dirty="0"/>
            </a:br>
            <a:r>
              <a:rPr lang="fr-FR" dirty="0">
                <a:effectLst/>
                <a:latin typeface="Arial" panose="020B0604020202020204" pitchFamily="34" charset="0"/>
              </a:rPr>
              <a:t>circulaire bicaténaire encapsidé, classés selon leur homologie de séquence ADN codant pour la</a:t>
            </a:r>
            <a:br>
              <a:rPr lang="fr-FR" dirty="0"/>
            </a:br>
            <a:r>
              <a:rPr lang="fr-FR" dirty="0">
                <a:effectLst/>
                <a:latin typeface="Arial" panose="020B0604020202020204" pitchFamily="34" charset="0"/>
              </a:rPr>
              <a:t>protéine L1, constituant majeur de leur capside.</a:t>
            </a:r>
            <a:endParaRPr lang="fr-FR" dirty="0"/>
          </a:p>
        </p:txBody>
      </p:sp>
      <p:sp>
        <p:nvSpPr>
          <p:cNvPr id="4" name="Espace réservé du numéro de diapositive 3"/>
          <p:cNvSpPr>
            <a:spLocks noGrp="1"/>
          </p:cNvSpPr>
          <p:nvPr>
            <p:ph type="sldNum" sz="quarter" idx="5"/>
          </p:nvPr>
        </p:nvSpPr>
        <p:spPr/>
        <p:txBody>
          <a:bodyPr/>
          <a:lstStyle/>
          <a:p>
            <a:fld id="{A2584A53-D409-4D68-A145-464FDFA6AA47}" type="slidenum">
              <a:rPr lang="fr-FR" smtClean="0"/>
              <a:t>2</a:t>
            </a:fld>
            <a:endParaRPr lang="fr-FR"/>
          </a:p>
        </p:txBody>
      </p:sp>
    </p:spTree>
    <p:extLst>
      <p:ext uri="{BB962C8B-B14F-4D97-AF65-F5344CB8AC3E}">
        <p14:creationId xmlns:p14="http://schemas.microsoft.com/office/powerpoint/2010/main" val="25963859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2584A53-D409-4D68-A145-464FDFA6AA47}" type="slidenum">
              <a:rPr lang="fr-FR" smtClean="0"/>
              <a:t>4</a:t>
            </a:fld>
            <a:endParaRPr lang="fr-FR"/>
          </a:p>
        </p:txBody>
      </p:sp>
    </p:spTree>
    <p:extLst>
      <p:ext uri="{BB962C8B-B14F-4D97-AF65-F5344CB8AC3E}">
        <p14:creationId xmlns:p14="http://schemas.microsoft.com/office/powerpoint/2010/main" val="20438139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AB15A18-D590-DBF5-2A14-7903CFBD5877}"/>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03A3AF2E-9271-EC77-511F-AF9F274E975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EBEDBD8C-5421-FE29-78E6-FE56C03D9774}"/>
              </a:ext>
            </a:extLst>
          </p:cNvPr>
          <p:cNvSpPr>
            <a:spLocks noGrp="1"/>
          </p:cNvSpPr>
          <p:nvPr>
            <p:ph type="dt" sz="half" idx="10"/>
          </p:nvPr>
        </p:nvSpPr>
        <p:spPr/>
        <p:txBody>
          <a:bodyPr/>
          <a:lstStyle/>
          <a:p>
            <a:fld id="{2E3DD574-AFA1-470A-8EF5-589CA3C1B403}" type="datetimeFigureOut">
              <a:rPr lang="fr-FR" smtClean="0"/>
              <a:t>13/12/2022</a:t>
            </a:fld>
            <a:endParaRPr lang="fr-FR"/>
          </a:p>
        </p:txBody>
      </p:sp>
      <p:sp>
        <p:nvSpPr>
          <p:cNvPr id="5" name="Espace réservé du pied de page 4">
            <a:extLst>
              <a:ext uri="{FF2B5EF4-FFF2-40B4-BE49-F238E27FC236}">
                <a16:creationId xmlns:a16="http://schemas.microsoft.com/office/drawing/2014/main" id="{857D7214-F31E-2208-E35B-42C7CC025FE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D7B34F8-BDB8-C7C2-3EBF-97815A0E2479}"/>
              </a:ext>
            </a:extLst>
          </p:cNvPr>
          <p:cNvSpPr>
            <a:spLocks noGrp="1"/>
          </p:cNvSpPr>
          <p:nvPr>
            <p:ph type="sldNum" sz="quarter" idx="12"/>
          </p:nvPr>
        </p:nvSpPr>
        <p:spPr/>
        <p:txBody>
          <a:bodyPr/>
          <a:lstStyle/>
          <a:p>
            <a:fld id="{F9E946E3-C9AF-4F98-ACF9-B1D1963F3FA0}" type="slidenum">
              <a:rPr lang="fr-FR" smtClean="0"/>
              <a:t>‹N°›</a:t>
            </a:fld>
            <a:endParaRPr lang="fr-FR"/>
          </a:p>
        </p:txBody>
      </p:sp>
    </p:spTree>
    <p:extLst>
      <p:ext uri="{BB962C8B-B14F-4D97-AF65-F5344CB8AC3E}">
        <p14:creationId xmlns:p14="http://schemas.microsoft.com/office/powerpoint/2010/main" val="12303282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32E4656-2DFE-4CC8-289B-C92B7E92289D}"/>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7C5B8283-B1B9-5655-F807-A5FBF7CE26E0}"/>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840EF0C-C58D-8745-B3AA-00DE4C139D29}"/>
              </a:ext>
            </a:extLst>
          </p:cNvPr>
          <p:cNvSpPr>
            <a:spLocks noGrp="1"/>
          </p:cNvSpPr>
          <p:nvPr>
            <p:ph type="dt" sz="half" idx="10"/>
          </p:nvPr>
        </p:nvSpPr>
        <p:spPr/>
        <p:txBody>
          <a:bodyPr/>
          <a:lstStyle/>
          <a:p>
            <a:fld id="{2E3DD574-AFA1-470A-8EF5-589CA3C1B403}" type="datetimeFigureOut">
              <a:rPr lang="fr-FR" smtClean="0"/>
              <a:t>13/12/2022</a:t>
            </a:fld>
            <a:endParaRPr lang="fr-FR"/>
          </a:p>
        </p:txBody>
      </p:sp>
      <p:sp>
        <p:nvSpPr>
          <p:cNvPr id="5" name="Espace réservé du pied de page 4">
            <a:extLst>
              <a:ext uri="{FF2B5EF4-FFF2-40B4-BE49-F238E27FC236}">
                <a16:creationId xmlns:a16="http://schemas.microsoft.com/office/drawing/2014/main" id="{42D943A6-515C-8620-B5E6-E4BA22B883D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38C72E7-4128-D40B-D6DF-25527B31CEE9}"/>
              </a:ext>
            </a:extLst>
          </p:cNvPr>
          <p:cNvSpPr>
            <a:spLocks noGrp="1"/>
          </p:cNvSpPr>
          <p:nvPr>
            <p:ph type="sldNum" sz="quarter" idx="12"/>
          </p:nvPr>
        </p:nvSpPr>
        <p:spPr/>
        <p:txBody>
          <a:bodyPr/>
          <a:lstStyle/>
          <a:p>
            <a:fld id="{F9E946E3-C9AF-4F98-ACF9-B1D1963F3FA0}" type="slidenum">
              <a:rPr lang="fr-FR" smtClean="0"/>
              <a:t>‹N°›</a:t>
            </a:fld>
            <a:endParaRPr lang="fr-FR"/>
          </a:p>
        </p:txBody>
      </p:sp>
    </p:spTree>
    <p:extLst>
      <p:ext uri="{BB962C8B-B14F-4D97-AF65-F5344CB8AC3E}">
        <p14:creationId xmlns:p14="http://schemas.microsoft.com/office/powerpoint/2010/main" val="30385112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271E1C04-092C-BF31-89BA-00D59832BFDC}"/>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42E23140-5AF1-8214-DA1A-B0C013488FEB}"/>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AA2F3ED0-F644-151D-5343-237A9C50CF57}"/>
              </a:ext>
            </a:extLst>
          </p:cNvPr>
          <p:cNvSpPr>
            <a:spLocks noGrp="1"/>
          </p:cNvSpPr>
          <p:nvPr>
            <p:ph type="dt" sz="half" idx="10"/>
          </p:nvPr>
        </p:nvSpPr>
        <p:spPr/>
        <p:txBody>
          <a:bodyPr/>
          <a:lstStyle/>
          <a:p>
            <a:fld id="{2E3DD574-AFA1-470A-8EF5-589CA3C1B403}" type="datetimeFigureOut">
              <a:rPr lang="fr-FR" smtClean="0"/>
              <a:t>13/12/2022</a:t>
            </a:fld>
            <a:endParaRPr lang="fr-FR"/>
          </a:p>
        </p:txBody>
      </p:sp>
      <p:sp>
        <p:nvSpPr>
          <p:cNvPr id="5" name="Espace réservé du pied de page 4">
            <a:extLst>
              <a:ext uri="{FF2B5EF4-FFF2-40B4-BE49-F238E27FC236}">
                <a16:creationId xmlns:a16="http://schemas.microsoft.com/office/drawing/2014/main" id="{2EFC05D5-4EAD-7CD4-D513-FDE56509FD0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E17640C8-41B9-A760-8819-8681D0194A61}"/>
              </a:ext>
            </a:extLst>
          </p:cNvPr>
          <p:cNvSpPr>
            <a:spLocks noGrp="1"/>
          </p:cNvSpPr>
          <p:nvPr>
            <p:ph type="sldNum" sz="quarter" idx="12"/>
          </p:nvPr>
        </p:nvSpPr>
        <p:spPr/>
        <p:txBody>
          <a:bodyPr/>
          <a:lstStyle/>
          <a:p>
            <a:fld id="{F9E946E3-C9AF-4F98-ACF9-B1D1963F3FA0}" type="slidenum">
              <a:rPr lang="fr-FR" smtClean="0"/>
              <a:t>‹N°›</a:t>
            </a:fld>
            <a:endParaRPr lang="fr-FR"/>
          </a:p>
        </p:txBody>
      </p:sp>
    </p:spTree>
    <p:extLst>
      <p:ext uri="{BB962C8B-B14F-4D97-AF65-F5344CB8AC3E}">
        <p14:creationId xmlns:p14="http://schemas.microsoft.com/office/powerpoint/2010/main" val="2602647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05CA5C4-75E1-6F0F-8304-797467BB2EB9}"/>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CAC77EF0-DF90-14AD-1B0D-B56B0CF15387}"/>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ACC1DE88-295F-F3CF-62EB-67ABF01C3A62}"/>
              </a:ext>
            </a:extLst>
          </p:cNvPr>
          <p:cNvSpPr>
            <a:spLocks noGrp="1"/>
          </p:cNvSpPr>
          <p:nvPr>
            <p:ph type="dt" sz="half" idx="10"/>
          </p:nvPr>
        </p:nvSpPr>
        <p:spPr/>
        <p:txBody>
          <a:bodyPr/>
          <a:lstStyle/>
          <a:p>
            <a:fld id="{2E3DD574-AFA1-470A-8EF5-589CA3C1B403}" type="datetimeFigureOut">
              <a:rPr lang="fr-FR" smtClean="0"/>
              <a:t>13/12/2022</a:t>
            </a:fld>
            <a:endParaRPr lang="fr-FR"/>
          </a:p>
        </p:txBody>
      </p:sp>
      <p:sp>
        <p:nvSpPr>
          <p:cNvPr id="5" name="Espace réservé du pied de page 4">
            <a:extLst>
              <a:ext uri="{FF2B5EF4-FFF2-40B4-BE49-F238E27FC236}">
                <a16:creationId xmlns:a16="http://schemas.microsoft.com/office/drawing/2014/main" id="{5EAA3337-C74B-7D67-442E-D79C6534C6E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CBD5517-CFF5-F25D-322C-D49919CBE325}"/>
              </a:ext>
            </a:extLst>
          </p:cNvPr>
          <p:cNvSpPr>
            <a:spLocks noGrp="1"/>
          </p:cNvSpPr>
          <p:nvPr>
            <p:ph type="sldNum" sz="quarter" idx="12"/>
          </p:nvPr>
        </p:nvSpPr>
        <p:spPr/>
        <p:txBody>
          <a:bodyPr/>
          <a:lstStyle/>
          <a:p>
            <a:fld id="{F9E946E3-C9AF-4F98-ACF9-B1D1963F3FA0}" type="slidenum">
              <a:rPr lang="fr-FR" smtClean="0"/>
              <a:t>‹N°›</a:t>
            </a:fld>
            <a:endParaRPr lang="fr-FR"/>
          </a:p>
        </p:txBody>
      </p:sp>
    </p:spTree>
    <p:extLst>
      <p:ext uri="{BB962C8B-B14F-4D97-AF65-F5344CB8AC3E}">
        <p14:creationId xmlns:p14="http://schemas.microsoft.com/office/powerpoint/2010/main" val="36334180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DE58B27-CD5D-B267-A61C-228C5D43D2CE}"/>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98C41838-750F-2577-0D2E-2CF31908DA4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AF496943-24E8-CB25-80C0-21AB7A3D291D}"/>
              </a:ext>
            </a:extLst>
          </p:cNvPr>
          <p:cNvSpPr>
            <a:spLocks noGrp="1"/>
          </p:cNvSpPr>
          <p:nvPr>
            <p:ph type="dt" sz="half" idx="10"/>
          </p:nvPr>
        </p:nvSpPr>
        <p:spPr/>
        <p:txBody>
          <a:bodyPr/>
          <a:lstStyle/>
          <a:p>
            <a:fld id="{2E3DD574-AFA1-470A-8EF5-589CA3C1B403}" type="datetimeFigureOut">
              <a:rPr lang="fr-FR" smtClean="0"/>
              <a:t>13/12/2022</a:t>
            </a:fld>
            <a:endParaRPr lang="fr-FR"/>
          </a:p>
        </p:txBody>
      </p:sp>
      <p:sp>
        <p:nvSpPr>
          <p:cNvPr id="5" name="Espace réservé du pied de page 4">
            <a:extLst>
              <a:ext uri="{FF2B5EF4-FFF2-40B4-BE49-F238E27FC236}">
                <a16:creationId xmlns:a16="http://schemas.microsoft.com/office/drawing/2014/main" id="{242A9BEB-5985-4C57-FE03-EC87E7D8D2F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EC3EB341-6F8C-7ACC-54A2-FE0556C3DB59}"/>
              </a:ext>
            </a:extLst>
          </p:cNvPr>
          <p:cNvSpPr>
            <a:spLocks noGrp="1"/>
          </p:cNvSpPr>
          <p:nvPr>
            <p:ph type="sldNum" sz="quarter" idx="12"/>
          </p:nvPr>
        </p:nvSpPr>
        <p:spPr/>
        <p:txBody>
          <a:bodyPr/>
          <a:lstStyle/>
          <a:p>
            <a:fld id="{F9E946E3-C9AF-4F98-ACF9-B1D1963F3FA0}" type="slidenum">
              <a:rPr lang="fr-FR" smtClean="0"/>
              <a:t>‹N°›</a:t>
            </a:fld>
            <a:endParaRPr lang="fr-FR"/>
          </a:p>
        </p:txBody>
      </p:sp>
    </p:spTree>
    <p:extLst>
      <p:ext uri="{BB962C8B-B14F-4D97-AF65-F5344CB8AC3E}">
        <p14:creationId xmlns:p14="http://schemas.microsoft.com/office/powerpoint/2010/main" val="28645816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B59A63D-E8AA-C891-5403-FE335661694E}"/>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705D83B0-15EF-071A-B311-EC993B6B47C8}"/>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077C8D90-1081-068C-4CEA-81A2AC225988}"/>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5FC6B7C2-C573-EA34-E42D-485F44111B99}"/>
              </a:ext>
            </a:extLst>
          </p:cNvPr>
          <p:cNvSpPr>
            <a:spLocks noGrp="1"/>
          </p:cNvSpPr>
          <p:nvPr>
            <p:ph type="dt" sz="half" idx="10"/>
          </p:nvPr>
        </p:nvSpPr>
        <p:spPr/>
        <p:txBody>
          <a:bodyPr/>
          <a:lstStyle/>
          <a:p>
            <a:fld id="{2E3DD574-AFA1-470A-8EF5-589CA3C1B403}" type="datetimeFigureOut">
              <a:rPr lang="fr-FR" smtClean="0"/>
              <a:t>13/12/2022</a:t>
            </a:fld>
            <a:endParaRPr lang="fr-FR"/>
          </a:p>
        </p:txBody>
      </p:sp>
      <p:sp>
        <p:nvSpPr>
          <p:cNvPr id="6" name="Espace réservé du pied de page 5">
            <a:extLst>
              <a:ext uri="{FF2B5EF4-FFF2-40B4-BE49-F238E27FC236}">
                <a16:creationId xmlns:a16="http://schemas.microsoft.com/office/drawing/2014/main" id="{DB73D351-C38B-3841-C2D5-BE206391663E}"/>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7C93B08B-EC5C-DCD7-220A-F9311F134369}"/>
              </a:ext>
            </a:extLst>
          </p:cNvPr>
          <p:cNvSpPr>
            <a:spLocks noGrp="1"/>
          </p:cNvSpPr>
          <p:nvPr>
            <p:ph type="sldNum" sz="quarter" idx="12"/>
          </p:nvPr>
        </p:nvSpPr>
        <p:spPr/>
        <p:txBody>
          <a:bodyPr/>
          <a:lstStyle/>
          <a:p>
            <a:fld id="{F9E946E3-C9AF-4F98-ACF9-B1D1963F3FA0}" type="slidenum">
              <a:rPr lang="fr-FR" smtClean="0"/>
              <a:t>‹N°›</a:t>
            </a:fld>
            <a:endParaRPr lang="fr-FR"/>
          </a:p>
        </p:txBody>
      </p:sp>
    </p:spTree>
    <p:extLst>
      <p:ext uri="{BB962C8B-B14F-4D97-AF65-F5344CB8AC3E}">
        <p14:creationId xmlns:p14="http://schemas.microsoft.com/office/powerpoint/2010/main" val="9517504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DAB232F-C818-48F7-77C3-4632B15FB60E}"/>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B7353A40-2DFF-119D-3156-67567383AA4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7F20D15A-B997-C615-C903-1F04EAEB63B6}"/>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5D1486B7-389D-E18C-4D70-286B88D3E45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42DE8697-DC60-75C9-F824-69B0313FD456}"/>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48DF5AF3-C426-7666-209D-F576E810ADA9}"/>
              </a:ext>
            </a:extLst>
          </p:cNvPr>
          <p:cNvSpPr>
            <a:spLocks noGrp="1"/>
          </p:cNvSpPr>
          <p:nvPr>
            <p:ph type="dt" sz="half" idx="10"/>
          </p:nvPr>
        </p:nvSpPr>
        <p:spPr/>
        <p:txBody>
          <a:bodyPr/>
          <a:lstStyle/>
          <a:p>
            <a:fld id="{2E3DD574-AFA1-470A-8EF5-589CA3C1B403}" type="datetimeFigureOut">
              <a:rPr lang="fr-FR" smtClean="0"/>
              <a:t>13/12/2022</a:t>
            </a:fld>
            <a:endParaRPr lang="fr-FR"/>
          </a:p>
        </p:txBody>
      </p:sp>
      <p:sp>
        <p:nvSpPr>
          <p:cNvPr id="8" name="Espace réservé du pied de page 7">
            <a:extLst>
              <a:ext uri="{FF2B5EF4-FFF2-40B4-BE49-F238E27FC236}">
                <a16:creationId xmlns:a16="http://schemas.microsoft.com/office/drawing/2014/main" id="{B9BEC4F0-1A97-6BF3-53DA-D8DA340F888F}"/>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21861D4B-0DC8-EC2C-53C7-9BE7BB961F19}"/>
              </a:ext>
            </a:extLst>
          </p:cNvPr>
          <p:cNvSpPr>
            <a:spLocks noGrp="1"/>
          </p:cNvSpPr>
          <p:nvPr>
            <p:ph type="sldNum" sz="quarter" idx="12"/>
          </p:nvPr>
        </p:nvSpPr>
        <p:spPr/>
        <p:txBody>
          <a:bodyPr/>
          <a:lstStyle/>
          <a:p>
            <a:fld id="{F9E946E3-C9AF-4F98-ACF9-B1D1963F3FA0}" type="slidenum">
              <a:rPr lang="fr-FR" smtClean="0"/>
              <a:t>‹N°›</a:t>
            </a:fld>
            <a:endParaRPr lang="fr-FR"/>
          </a:p>
        </p:txBody>
      </p:sp>
    </p:spTree>
    <p:extLst>
      <p:ext uri="{BB962C8B-B14F-4D97-AF65-F5344CB8AC3E}">
        <p14:creationId xmlns:p14="http://schemas.microsoft.com/office/powerpoint/2010/main" val="21552921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6858BF-CCC8-6ADA-A51A-81CB1AC7077F}"/>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2BBD6F08-B78A-6A34-CA52-15EE7427C708}"/>
              </a:ext>
            </a:extLst>
          </p:cNvPr>
          <p:cNvSpPr>
            <a:spLocks noGrp="1"/>
          </p:cNvSpPr>
          <p:nvPr>
            <p:ph type="dt" sz="half" idx="10"/>
          </p:nvPr>
        </p:nvSpPr>
        <p:spPr/>
        <p:txBody>
          <a:bodyPr/>
          <a:lstStyle/>
          <a:p>
            <a:fld id="{2E3DD574-AFA1-470A-8EF5-589CA3C1B403}" type="datetimeFigureOut">
              <a:rPr lang="fr-FR" smtClean="0"/>
              <a:t>13/12/2022</a:t>
            </a:fld>
            <a:endParaRPr lang="fr-FR"/>
          </a:p>
        </p:txBody>
      </p:sp>
      <p:sp>
        <p:nvSpPr>
          <p:cNvPr id="4" name="Espace réservé du pied de page 3">
            <a:extLst>
              <a:ext uri="{FF2B5EF4-FFF2-40B4-BE49-F238E27FC236}">
                <a16:creationId xmlns:a16="http://schemas.microsoft.com/office/drawing/2014/main" id="{BA44B153-20BF-6DA7-B3C9-0A294ECC38E3}"/>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61AF0A36-8D42-D4C5-8088-4955AD92B8C8}"/>
              </a:ext>
            </a:extLst>
          </p:cNvPr>
          <p:cNvSpPr>
            <a:spLocks noGrp="1"/>
          </p:cNvSpPr>
          <p:nvPr>
            <p:ph type="sldNum" sz="quarter" idx="12"/>
          </p:nvPr>
        </p:nvSpPr>
        <p:spPr/>
        <p:txBody>
          <a:bodyPr/>
          <a:lstStyle/>
          <a:p>
            <a:fld id="{F9E946E3-C9AF-4F98-ACF9-B1D1963F3FA0}" type="slidenum">
              <a:rPr lang="fr-FR" smtClean="0"/>
              <a:t>‹N°›</a:t>
            </a:fld>
            <a:endParaRPr lang="fr-FR"/>
          </a:p>
        </p:txBody>
      </p:sp>
    </p:spTree>
    <p:extLst>
      <p:ext uri="{BB962C8B-B14F-4D97-AF65-F5344CB8AC3E}">
        <p14:creationId xmlns:p14="http://schemas.microsoft.com/office/powerpoint/2010/main" val="32714436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73C58F8F-1BFC-D749-58D8-05DA7B13F2F2}"/>
              </a:ext>
            </a:extLst>
          </p:cNvPr>
          <p:cNvSpPr>
            <a:spLocks noGrp="1"/>
          </p:cNvSpPr>
          <p:nvPr>
            <p:ph type="dt" sz="half" idx="10"/>
          </p:nvPr>
        </p:nvSpPr>
        <p:spPr/>
        <p:txBody>
          <a:bodyPr/>
          <a:lstStyle/>
          <a:p>
            <a:fld id="{2E3DD574-AFA1-470A-8EF5-589CA3C1B403}" type="datetimeFigureOut">
              <a:rPr lang="fr-FR" smtClean="0"/>
              <a:t>13/12/2022</a:t>
            </a:fld>
            <a:endParaRPr lang="fr-FR"/>
          </a:p>
        </p:txBody>
      </p:sp>
      <p:sp>
        <p:nvSpPr>
          <p:cNvPr id="3" name="Espace réservé du pied de page 2">
            <a:extLst>
              <a:ext uri="{FF2B5EF4-FFF2-40B4-BE49-F238E27FC236}">
                <a16:creationId xmlns:a16="http://schemas.microsoft.com/office/drawing/2014/main" id="{663E6CCC-B9B7-87B2-2C16-B20C1FEEE27D}"/>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5AA752DF-76BA-9EBD-D102-493ABC284743}"/>
              </a:ext>
            </a:extLst>
          </p:cNvPr>
          <p:cNvSpPr>
            <a:spLocks noGrp="1"/>
          </p:cNvSpPr>
          <p:nvPr>
            <p:ph type="sldNum" sz="quarter" idx="12"/>
          </p:nvPr>
        </p:nvSpPr>
        <p:spPr/>
        <p:txBody>
          <a:bodyPr/>
          <a:lstStyle/>
          <a:p>
            <a:fld id="{F9E946E3-C9AF-4F98-ACF9-B1D1963F3FA0}" type="slidenum">
              <a:rPr lang="fr-FR" smtClean="0"/>
              <a:t>‹N°›</a:t>
            </a:fld>
            <a:endParaRPr lang="fr-FR"/>
          </a:p>
        </p:txBody>
      </p:sp>
    </p:spTree>
    <p:extLst>
      <p:ext uri="{BB962C8B-B14F-4D97-AF65-F5344CB8AC3E}">
        <p14:creationId xmlns:p14="http://schemas.microsoft.com/office/powerpoint/2010/main" val="9234878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05B5A8B-BCEB-9060-2BB7-DA23F7B7E49B}"/>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69066539-E1A7-81E3-A7BB-214A6ABC70B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C152FAE2-A581-C875-5270-BA0DD1AE17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39C9C6C6-F6D0-C908-40A4-720ED4AB7C8A}"/>
              </a:ext>
            </a:extLst>
          </p:cNvPr>
          <p:cNvSpPr>
            <a:spLocks noGrp="1"/>
          </p:cNvSpPr>
          <p:nvPr>
            <p:ph type="dt" sz="half" idx="10"/>
          </p:nvPr>
        </p:nvSpPr>
        <p:spPr/>
        <p:txBody>
          <a:bodyPr/>
          <a:lstStyle/>
          <a:p>
            <a:fld id="{2E3DD574-AFA1-470A-8EF5-589CA3C1B403}" type="datetimeFigureOut">
              <a:rPr lang="fr-FR" smtClean="0"/>
              <a:t>13/12/2022</a:t>
            </a:fld>
            <a:endParaRPr lang="fr-FR"/>
          </a:p>
        </p:txBody>
      </p:sp>
      <p:sp>
        <p:nvSpPr>
          <p:cNvPr id="6" name="Espace réservé du pied de page 5">
            <a:extLst>
              <a:ext uri="{FF2B5EF4-FFF2-40B4-BE49-F238E27FC236}">
                <a16:creationId xmlns:a16="http://schemas.microsoft.com/office/drawing/2014/main" id="{38066BD9-C853-BCEA-599E-60D0B90ECC62}"/>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5CAF7362-1094-A950-3F01-957D9FA50677}"/>
              </a:ext>
            </a:extLst>
          </p:cNvPr>
          <p:cNvSpPr>
            <a:spLocks noGrp="1"/>
          </p:cNvSpPr>
          <p:nvPr>
            <p:ph type="sldNum" sz="quarter" idx="12"/>
          </p:nvPr>
        </p:nvSpPr>
        <p:spPr/>
        <p:txBody>
          <a:bodyPr/>
          <a:lstStyle/>
          <a:p>
            <a:fld id="{F9E946E3-C9AF-4F98-ACF9-B1D1963F3FA0}" type="slidenum">
              <a:rPr lang="fr-FR" smtClean="0"/>
              <a:t>‹N°›</a:t>
            </a:fld>
            <a:endParaRPr lang="fr-FR"/>
          </a:p>
        </p:txBody>
      </p:sp>
    </p:spTree>
    <p:extLst>
      <p:ext uri="{BB962C8B-B14F-4D97-AF65-F5344CB8AC3E}">
        <p14:creationId xmlns:p14="http://schemas.microsoft.com/office/powerpoint/2010/main" val="28497167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3410AF-2A56-1928-372E-616215C9D51B}"/>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F805BA2F-BE04-664F-DB90-3D7C5ACC840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17D140EA-E1F9-9431-99B2-33633A83E3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9B4A63C7-0032-7080-6845-AD6F0BAD5075}"/>
              </a:ext>
            </a:extLst>
          </p:cNvPr>
          <p:cNvSpPr>
            <a:spLocks noGrp="1"/>
          </p:cNvSpPr>
          <p:nvPr>
            <p:ph type="dt" sz="half" idx="10"/>
          </p:nvPr>
        </p:nvSpPr>
        <p:spPr/>
        <p:txBody>
          <a:bodyPr/>
          <a:lstStyle/>
          <a:p>
            <a:fld id="{2E3DD574-AFA1-470A-8EF5-589CA3C1B403}" type="datetimeFigureOut">
              <a:rPr lang="fr-FR" smtClean="0"/>
              <a:t>13/12/2022</a:t>
            </a:fld>
            <a:endParaRPr lang="fr-FR"/>
          </a:p>
        </p:txBody>
      </p:sp>
      <p:sp>
        <p:nvSpPr>
          <p:cNvPr id="6" name="Espace réservé du pied de page 5">
            <a:extLst>
              <a:ext uri="{FF2B5EF4-FFF2-40B4-BE49-F238E27FC236}">
                <a16:creationId xmlns:a16="http://schemas.microsoft.com/office/drawing/2014/main" id="{93780E80-2D27-B208-C50B-4B4B92430C0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8976CBF4-8D1C-835B-80C2-8DC0B35AAEE0}"/>
              </a:ext>
            </a:extLst>
          </p:cNvPr>
          <p:cNvSpPr>
            <a:spLocks noGrp="1"/>
          </p:cNvSpPr>
          <p:nvPr>
            <p:ph type="sldNum" sz="quarter" idx="12"/>
          </p:nvPr>
        </p:nvSpPr>
        <p:spPr/>
        <p:txBody>
          <a:bodyPr/>
          <a:lstStyle/>
          <a:p>
            <a:fld id="{F9E946E3-C9AF-4F98-ACF9-B1D1963F3FA0}" type="slidenum">
              <a:rPr lang="fr-FR" smtClean="0"/>
              <a:t>‹N°›</a:t>
            </a:fld>
            <a:endParaRPr lang="fr-FR"/>
          </a:p>
        </p:txBody>
      </p:sp>
    </p:spTree>
    <p:extLst>
      <p:ext uri="{BB962C8B-B14F-4D97-AF65-F5344CB8AC3E}">
        <p14:creationId xmlns:p14="http://schemas.microsoft.com/office/powerpoint/2010/main" val="11293909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F58708F8-2950-7CCB-5FFE-460F6B9EFC6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4CC6C14E-3DD0-4887-2C44-621008CCD59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75C78B0-70A6-8CBD-B36A-C63E0A50100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3DD574-AFA1-470A-8EF5-589CA3C1B403}" type="datetimeFigureOut">
              <a:rPr lang="fr-FR" smtClean="0"/>
              <a:t>13/12/2022</a:t>
            </a:fld>
            <a:endParaRPr lang="fr-FR"/>
          </a:p>
        </p:txBody>
      </p:sp>
      <p:sp>
        <p:nvSpPr>
          <p:cNvPr id="5" name="Espace réservé du pied de page 4">
            <a:extLst>
              <a:ext uri="{FF2B5EF4-FFF2-40B4-BE49-F238E27FC236}">
                <a16:creationId xmlns:a16="http://schemas.microsoft.com/office/drawing/2014/main" id="{3F2A05AF-CA0E-E5CE-9E17-9AB2679A8B4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72532743-C0F4-85B1-662C-3BA4E3139DE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E946E3-C9AF-4F98-ACF9-B1D1963F3FA0}" type="slidenum">
              <a:rPr lang="fr-FR" smtClean="0"/>
              <a:t>‹N°›</a:t>
            </a:fld>
            <a:endParaRPr lang="fr-FR"/>
          </a:p>
        </p:txBody>
      </p:sp>
    </p:spTree>
    <p:extLst>
      <p:ext uri="{BB962C8B-B14F-4D97-AF65-F5344CB8AC3E}">
        <p14:creationId xmlns:p14="http://schemas.microsoft.com/office/powerpoint/2010/main" val="30165810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jp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jpg"/><Relationship Id="rId5" Type="http://schemas.openxmlformats.org/officeDocument/2006/relationships/image" Target="../media/image6.jpg"/><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11.jpg"/><Relationship Id="rId4" Type="http://schemas.openxmlformats.org/officeDocument/2006/relationships/image" Target="../media/image10.png"/></Relationships>
</file>

<file path=ppt/slides/_rels/slide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E01EA99-8B4F-8CF4-3CD4-A6163361A620}"/>
              </a:ext>
            </a:extLst>
          </p:cNvPr>
          <p:cNvSpPr>
            <a:spLocks noGrp="1"/>
          </p:cNvSpPr>
          <p:nvPr>
            <p:ph type="ctrTitle"/>
          </p:nvPr>
        </p:nvSpPr>
        <p:spPr/>
        <p:txBody>
          <a:bodyPr/>
          <a:lstStyle/>
          <a:p>
            <a:r>
              <a:rPr lang="fr-FR"/>
              <a:t>Vaccination anti HPV</a:t>
            </a:r>
            <a:endParaRPr lang="fr-FR" dirty="0"/>
          </a:p>
        </p:txBody>
      </p:sp>
      <p:sp>
        <p:nvSpPr>
          <p:cNvPr id="3" name="Sous-titre 2">
            <a:extLst>
              <a:ext uri="{FF2B5EF4-FFF2-40B4-BE49-F238E27FC236}">
                <a16:creationId xmlns:a16="http://schemas.microsoft.com/office/drawing/2014/main" id="{D83E47BE-E8A4-93EB-E5EF-343BC0D34F4E}"/>
              </a:ext>
            </a:extLst>
          </p:cNvPr>
          <p:cNvSpPr>
            <a:spLocks noGrp="1"/>
          </p:cNvSpPr>
          <p:nvPr>
            <p:ph type="subTitle" idx="1"/>
          </p:nvPr>
        </p:nvSpPr>
        <p:spPr/>
        <p:txBody>
          <a:bodyPr/>
          <a:lstStyle/>
          <a:p>
            <a:r>
              <a:rPr lang="fr-FR"/>
              <a:t> DR CHOPIN ALAMARTINE MC</a:t>
            </a:r>
          </a:p>
          <a:p>
            <a:r>
              <a:rPr lang="fr-FR"/>
              <a:t>PH Maladies infectieuses</a:t>
            </a:r>
          </a:p>
          <a:p>
            <a:r>
              <a:rPr lang="fr-FR"/>
              <a:t>CH Boulogne sur mer</a:t>
            </a:r>
            <a:endParaRPr lang="fr-FR" dirty="0"/>
          </a:p>
        </p:txBody>
      </p:sp>
      <p:pic>
        <p:nvPicPr>
          <p:cNvPr id="5" name="Image 4" descr="Une image contenant texte&#10;&#10;Description générée automatiquement">
            <a:extLst>
              <a:ext uri="{FF2B5EF4-FFF2-40B4-BE49-F238E27FC236}">
                <a16:creationId xmlns:a16="http://schemas.microsoft.com/office/drawing/2014/main" id="{C4E0D0F6-CB1B-AA16-A097-4934F58A9BA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859" y="125413"/>
            <a:ext cx="3455489" cy="2468206"/>
          </a:xfrm>
          <a:prstGeom prst="rect">
            <a:avLst/>
          </a:prstGeom>
        </p:spPr>
      </p:pic>
      <p:pic>
        <p:nvPicPr>
          <p:cNvPr id="7" name="Image 6" descr="Une image contenant carte&#10;&#10;Description générée automatiquement">
            <a:extLst>
              <a:ext uri="{FF2B5EF4-FFF2-40B4-BE49-F238E27FC236}">
                <a16:creationId xmlns:a16="http://schemas.microsoft.com/office/drawing/2014/main" id="{E6AFBC58-827F-AC44-166B-AA1E1A332DB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44075" y="4116387"/>
            <a:ext cx="1847850" cy="2466975"/>
          </a:xfrm>
          <a:prstGeom prst="rect">
            <a:avLst/>
          </a:prstGeom>
        </p:spPr>
      </p:pic>
    </p:spTree>
    <p:extLst>
      <p:ext uri="{BB962C8B-B14F-4D97-AF65-F5344CB8AC3E}">
        <p14:creationId xmlns:p14="http://schemas.microsoft.com/office/powerpoint/2010/main" val="12897001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66AA287-0DD0-E50C-43BF-75AEF53EA263}"/>
              </a:ext>
            </a:extLst>
          </p:cNvPr>
          <p:cNvSpPr>
            <a:spLocks noGrp="1"/>
          </p:cNvSpPr>
          <p:nvPr>
            <p:ph type="title"/>
          </p:nvPr>
        </p:nvSpPr>
        <p:spPr>
          <a:xfrm>
            <a:off x="838200" y="222719"/>
            <a:ext cx="10515600" cy="1325563"/>
          </a:xfrm>
        </p:spPr>
        <p:txBody>
          <a:bodyPr/>
          <a:lstStyle/>
          <a:p>
            <a:r>
              <a:rPr lang="fr-FR" dirty="0"/>
              <a:t>Epidémiologie :</a:t>
            </a:r>
          </a:p>
        </p:txBody>
      </p:sp>
      <p:sp>
        <p:nvSpPr>
          <p:cNvPr id="5" name="ZoneTexte 4">
            <a:extLst>
              <a:ext uri="{FF2B5EF4-FFF2-40B4-BE49-F238E27FC236}">
                <a16:creationId xmlns:a16="http://schemas.microsoft.com/office/drawing/2014/main" id="{879889E8-CCF7-0731-D048-9D0B3B4EA04A}"/>
              </a:ext>
            </a:extLst>
          </p:cNvPr>
          <p:cNvSpPr txBox="1"/>
          <p:nvPr/>
        </p:nvSpPr>
        <p:spPr>
          <a:xfrm>
            <a:off x="517161" y="1548282"/>
            <a:ext cx="10253272" cy="5355312"/>
          </a:xfrm>
          <a:prstGeom prst="rect">
            <a:avLst/>
          </a:prstGeom>
          <a:noFill/>
        </p:spPr>
        <p:txBody>
          <a:bodyPr wrap="square">
            <a:spAutoFit/>
          </a:bodyPr>
          <a:lstStyle/>
          <a:p>
            <a:pPr marL="285750" indent="-285750">
              <a:buFont typeface="Wingdings" panose="05000000000000000000" pitchFamily="2" charset="2"/>
              <a:buChar char="v"/>
            </a:pPr>
            <a:r>
              <a:rPr lang="fr-FR" dirty="0">
                <a:latin typeface="Arial" panose="020B0604020202020204" pitchFamily="34" charset="0"/>
                <a:cs typeface="Arial" panose="020B0604020202020204" pitchFamily="34" charset="0"/>
              </a:rPr>
              <a:t>IST la plus fréquente devant l’herpes</a:t>
            </a:r>
          </a:p>
          <a:p>
            <a:endParaRPr lang="fr-FR"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v"/>
            </a:pPr>
            <a:r>
              <a:rPr lang="fr-FR" dirty="0">
                <a:effectLst/>
                <a:latin typeface="Arial" panose="020B0604020202020204" pitchFamily="34" charset="0"/>
                <a:cs typeface="Arial" panose="020B0604020202020204" pitchFamily="34" charset="0"/>
              </a:rPr>
              <a:t>La transmission des HPV se fait par voie cutanéo-muqueuse, le plus souvent lors de rapports sexuels, avec ou sans pénétration, et n’est que partiellement prévenue par les méthodes de prévention habituellement efficaces contre les IST telles que le préservatif. </a:t>
            </a:r>
          </a:p>
          <a:p>
            <a:endParaRPr lang="fr-FR" dirty="0">
              <a:effectLst/>
              <a:latin typeface="Arial" panose="020B0604020202020204" pitchFamily="34" charset="0"/>
              <a:cs typeface="Arial" panose="020B0604020202020204" pitchFamily="34" charset="0"/>
            </a:endParaRPr>
          </a:p>
          <a:p>
            <a:pPr marL="285750" indent="-285750">
              <a:buFont typeface="Wingdings" panose="05000000000000000000" pitchFamily="2" charset="2"/>
              <a:buChar char="v"/>
            </a:pPr>
            <a:r>
              <a:rPr lang="fr-FR" dirty="0">
                <a:effectLst/>
                <a:latin typeface="Arial" panose="020B0604020202020204" pitchFamily="34" charset="0"/>
                <a:cs typeface="Arial" panose="020B0604020202020204" pitchFamily="34" charset="0"/>
              </a:rPr>
              <a:t>Contamination pdt les premières années suivant le début de l’activité sexuelle. </a:t>
            </a:r>
          </a:p>
          <a:p>
            <a:endParaRPr lang="fr-FR"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v"/>
            </a:pPr>
            <a:r>
              <a:rPr lang="fr-FR" dirty="0">
                <a:effectLst/>
                <a:latin typeface="Arial" panose="020B0604020202020204" pitchFamily="34" charset="0"/>
              </a:rPr>
              <a:t>Parmi la centaine de HPV connus chez l’homme, une quarantaine ont un tropisme muqueux préférentiel. </a:t>
            </a:r>
          </a:p>
          <a:p>
            <a:endParaRPr lang="fr-FR" dirty="0">
              <a:effectLst/>
              <a:latin typeface="Arial" panose="020B0604020202020204" pitchFamily="34" charset="0"/>
            </a:endParaRPr>
          </a:p>
          <a:p>
            <a:pPr marL="285750" indent="-285750">
              <a:buFont typeface="Wingdings" panose="05000000000000000000" pitchFamily="2" charset="2"/>
              <a:buChar char="v"/>
            </a:pPr>
            <a:r>
              <a:rPr lang="fr-FR" dirty="0">
                <a:effectLst/>
                <a:latin typeface="Arial" panose="020B0604020202020204" pitchFamily="34" charset="0"/>
              </a:rPr>
              <a:t>Ils se répartissent en HPV à « faible risque de cancer » ou à « haut risque de cancer » en fonction de la fréquence de leur association avec des lésions cancéreuses : </a:t>
            </a:r>
          </a:p>
          <a:p>
            <a:pPr marL="742950" lvl="1" indent="-285750">
              <a:buFont typeface="Arial" panose="020B0604020202020204" pitchFamily="34" charset="0"/>
              <a:buChar char="•"/>
            </a:pPr>
            <a:r>
              <a:rPr lang="fr-FR" dirty="0">
                <a:effectLst/>
                <a:latin typeface="Arial" panose="020B0604020202020204" pitchFamily="34" charset="0"/>
              </a:rPr>
              <a:t>13 types considérés comme carcinogènes (16, 18, 31, 33,35, 39, 45, 51, 52, 56, 58, 59 et 66) sont associés à des cancers du col de l’utérus, du vagin, de la vulve, de l’anus ou de la sphère ORL </a:t>
            </a:r>
          </a:p>
          <a:p>
            <a:pPr marL="742950" lvl="1" indent="-285750">
              <a:buFont typeface="Arial" panose="020B0604020202020204" pitchFamily="34" charset="0"/>
              <a:buChar char="•"/>
            </a:pPr>
            <a:r>
              <a:rPr lang="fr-FR" dirty="0">
                <a:effectLst/>
                <a:latin typeface="Arial" panose="020B0604020202020204" pitchFamily="34" charset="0"/>
              </a:rPr>
              <a:t>HPV à « faible risque » oncogène (dont les types 6 et 11) sont responsables de condylomes ou verrues génitales.</a:t>
            </a:r>
            <a:br>
              <a:rPr lang="fr-FR" dirty="0"/>
            </a:br>
            <a:endParaRPr lang="fr-F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026988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022BDE4A-8A20-4A69-9C5A-581C82036A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Image 4">
            <a:extLst>
              <a:ext uri="{FF2B5EF4-FFF2-40B4-BE49-F238E27FC236}">
                <a16:creationId xmlns:a16="http://schemas.microsoft.com/office/drawing/2014/main" id="{D7B2DAB4-4D54-6636-82D6-147A00581A69}"/>
              </a:ext>
            </a:extLst>
          </p:cNvPr>
          <p:cNvPicPr>
            <a:picLocks noChangeAspect="1"/>
          </p:cNvPicPr>
          <p:nvPr/>
        </p:nvPicPr>
        <p:blipFill rotWithShape="1">
          <a:blip r:embed="rId2"/>
          <a:srcRect r="1176" b="3"/>
          <a:stretch/>
        </p:blipFill>
        <p:spPr>
          <a:xfrm>
            <a:off x="479834" y="278791"/>
            <a:ext cx="9415604" cy="6311911"/>
          </a:xfrm>
          <a:prstGeom prst="rect">
            <a:avLst/>
          </a:prstGeom>
        </p:spPr>
      </p:pic>
      <p:pic>
        <p:nvPicPr>
          <p:cNvPr id="7" name="Espace réservé du contenu 6" descr="Une image contenant flèche&#10;&#10;Description générée automatiquement">
            <a:extLst>
              <a:ext uri="{FF2B5EF4-FFF2-40B4-BE49-F238E27FC236}">
                <a16:creationId xmlns:a16="http://schemas.microsoft.com/office/drawing/2014/main" id="{3C98CC04-D36C-15FB-E7F3-980A21019438}"/>
              </a:ext>
            </a:extLst>
          </p:cNvPr>
          <p:cNvPicPr>
            <a:picLocks noGrp="1" noChangeAspect="1"/>
          </p:cNvPicPr>
          <p:nvPr>
            <p:ph idx="1"/>
          </p:nvPr>
        </p:nvPicPr>
        <p:blipFill rotWithShape="1">
          <a:blip r:embed="rId3">
            <a:extLst>
              <a:ext uri="{28A0092B-C50C-407E-A947-70E740481C1C}">
                <a14:useLocalDpi xmlns:a14="http://schemas.microsoft.com/office/drawing/2010/main" val="0"/>
              </a:ext>
            </a:extLst>
          </a:blip>
          <a:srcRect t="7255" r="2" b="25710"/>
          <a:stretch/>
        </p:blipFill>
        <p:spPr>
          <a:xfrm>
            <a:off x="6930838" y="1530095"/>
            <a:ext cx="1851023" cy="1240865"/>
          </a:xfrm>
          <a:prstGeom prst="rect">
            <a:avLst/>
          </a:prstGeom>
        </p:spPr>
      </p:pic>
      <p:pic>
        <p:nvPicPr>
          <p:cNvPr id="1026" name="Picture 2" descr="Résultat d’images pour oeil humour symbole oeil">
            <a:extLst>
              <a:ext uri="{FF2B5EF4-FFF2-40B4-BE49-F238E27FC236}">
                <a16:creationId xmlns:a16="http://schemas.microsoft.com/office/drawing/2014/main" id="{E75E383A-1AB3-5983-D1A9-E8F010BE2B4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234534" y="1479653"/>
            <a:ext cx="1617552" cy="1341748"/>
          </a:xfrm>
          <a:prstGeom prst="rect">
            <a:avLst/>
          </a:prstGeom>
          <a:noFill/>
          <a:extLst>
            <a:ext uri="{909E8E84-426E-40DD-AFC4-6F175D3DCCD1}">
              <a14:hiddenFill xmlns:a14="http://schemas.microsoft.com/office/drawing/2010/main">
                <a:solidFill>
                  <a:srgbClr val="FFFFFF"/>
                </a:solidFill>
              </a14:hiddenFill>
            </a:ext>
          </a:extLst>
        </p:spPr>
      </p:pic>
      <p:pic>
        <p:nvPicPr>
          <p:cNvPr id="9" name="Image 8" descr="Une image contenant intérieur&#10;&#10;Description générée automatiquement">
            <a:extLst>
              <a:ext uri="{FF2B5EF4-FFF2-40B4-BE49-F238E27FC236}">
                <a16:creationId xmlns:a16="http://schemas.microsoft.com/office/drawing/2014/main" id="{E83DD48A-3E78-9BDC-8B39-81EE30B69B2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478291" y="5030059"/>
            <a:ext cx="2399856" cy="1348719"/>
          </a:xfrm>
          <a:prstGeom prst="rect">
            <a:avLst/>
          </a:prstGeom>
        </p:spPr>
      </p:pic>
      <p:pic>
        <p:nvPicPr>
          <p:cNvPr id="3" name="Image 2" descr="Une image contenant intérieur, mammifère, pose, dormant&#10;&#10;Description générée automatiquement">
            <a:extLst>
              <a:ext uri="{FF2B5EF4-FFF2-40B4-BE49-F238E27FC236}">
                <a16:creationId xmlns:a16="http://schemas.microsoft.com/office/drawing/2014/main" id="{054240EC-5F45-6C41-F9AF-6E93718CB5B5}"/>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726190" y="2867585"/>
            <a:ext cx="2124798" cy="1348719"/>
          </a:xfrm>
          <a:prstGeom prst="rect">
            <a:avLst/>
          </a:prstGeom>
        </p:spPr>
      </p:pic>
      <p:pic>
        <p:nvPicPr>
          <p:cNvPr id="6" name="Image 5">
            <a:extLst>
              <a:ext uri="{FF2B5EF4-FFF2-40B4-BE49-F238E27FC236}">
                <a16:creationId xmlns:a16="http://schemas.microsoft.com/office/drawing/2014/main" id="{E9D5EDAB-FA4C-D2EA-05C6-792EAF37B1F6}"/>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678099" y="166086"/>
            <a:ext cx="2124798" cy="1396076"/>
          </a:xfrm>
          <a:prstGeom prst="rect">
            <a:avLst/>
          </a:prstGeom>
        </p:spPr>
      </p:pic>
    </p:spTree>
    <p:extLst>
      <p:ext uri="{BB962C8B-B14F-4D97-AF65-F5344CB8AC3E}">
        <p14:creationId xmlns:p14="http://schemas.microsoft.com/office/powerpoint/2010/main" val="1900254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DBE37EF-126F-52E2-FB78-290BFFB45BC0}"/>
              </a:ext>
            </a:extLst>
          </p:cNvPr>
          <p:cNvSpPr>
            <a:spLocks noGrp="1"/>
          </p:cNvSpPr>
          <p:nvPr>
            <p:ph type="title"/>
          </p:nvPr>
        </p:nvSpPr>
        <p:spPr/>
        <p:txBody>
          <a:bodyPr/>
          <a:lstStyle/>
          <a:p>
            <a:r>
              <a:rPr lang="fr-FR" dirty="0"/>
              <a:t>GARDASIL 9 le vaccin et ses objectifs</a:t>
            </a:r>
          </a:p>
        </p:txBody>
      </p:sp>
      <p:sp>
        <p:nvSpPr>
          <p:cNvPr id="3" name="Espace réservé du contenu 2">
            <a:extLst>
              <a:ext uri="{FF2B5EF4-FFF2-40B4-BE49-F238E27FC236}">
                <a16:creationId xmlns:a16="http://schemas.microsoft.com/office/drawing/2014/main" id="{07F88B27-6778-BDCC-B89C-918B871D58BE}"/>
              </a:ext>
            </a:extLst>
          </p:cNvPr>
          <p:cNvSpPr>
            <a:spLocks noGrp="1"/>
          </p:cNvSpPr>
          <p:nvPr>
            <p:ph idx="1"/>
          </p:nvPr>
        </p:nvSpPr>
        <p:spPr>
          <a:xfrm>
            <a:off x="838200" y="1596453"/>
            <a:ext cx="10515600" cy="5201586"/>
          </a:xfrm>
        </p:spPr>
        <p:txBody>
          <a:bodyPr>
            <a:normAutofit fontScale="62500" lnSpcReduction="20000"/>
          </a:bodyPr>
          <a:lstStyle/>
          <a:p>
            <a:pPr>
              <a:buFont typeface="Wingdings" panose="05000000000000000000" pitchFamily="2" charset="2"/>
              <a:buChar char="v"/>
            </a:pPr>
            <a:r>
              <a:rPr lang="fr-FR" sz="2900" dirty="0">
                <a:effectLst/>
                <a:latin typeface="Arial" panose="020B0604020202020204" pitchFamily="34" charset="0"/>
                <a:cs typeface="Arial" panose="020B0604020202020204" pitchFamily="34" charset="0"/>
              </a:rPr>
              <a:t>Pour rappel, GARDASIL 9 est un vaccin nonavalent recombinant contre les infections à</a:t>
            </a:r>
            <a:br>
              <a:rPr lang="fr-FR" sz="2900" dirty="0">
                <a:latin typeface="Arial" panose="020B0604020202020204" pitchFamily="34" charset="0"/>
                <a:cs typeface="Arial" panose="020B0604020202020204" pitchFamily="34" charset="0"/>
              </a:rPr>
            </a:br>
            <a:r>
              <a:rPr lang="fr-FR" sz="2900" dirty="0">
                <a:effectLst/>
                <a:latin typeface="Arial" panose="020B0604020202020204" pitchFamily="34" charset="0"/>
                <a:cs typeface="Arial" panose="020B0604020202020204" pitchFamily="34" charset="0"/>
              </a:rPr>
              <a:t>papillomavirus humains (HPV). Il contient des pseudo particules virales (VLP) hautement purifiées</a:t>
            </a:r>
            <a:br>
              <a:rPr lang="fr-FR" sz="2900" dirty="0">
                <a:latin typeface="Arial" panose="020B0604020202020204" pitchFamily="34" charset="0"/>
                <a:cs typeface="Arial" panose="020B0604020202020204" pitchFamily="34" charset="0"/>
              </a:rPr>
            </a:br>
            <a:r>
              <a:rPr lang="fr-FR" sz="2900" dirty="0">
                <a:effectLst/>
                <a:latin typeface="Arial" panose="020B0604020202020204" pitchFamily="34" charset="0"/>
                <a:cs typeface="Arial" panose="020B0604020202020204" pitchFamily="34" charset="0"/>
              </a:rPr>
              <a:t>de la protéine principale L1 de la capside de 9 types d'HPV (6, 11, 16, 18, 31, 33, 45, 52, 58)</a:t>
            </a:r>
            <a:br>
              <a:rPr lang="fr-FR" sz="2900" dirty="0">
                <a:latin typeface="Arial" panose="020B0604020202020204" pitchFamily="34" charset="0"/>
                <a:cs typeface="Arial" panose="020B0604020202020204" pitchFamily="34" charset="0"/>
              </a:rPr>
            </a:br>
            <a:r>
              <a:rPr lang="fr-FR" sz="2900" dirty="0">
                <a:effectLst/>
                <a:latin typeface="Arial" panose="020B0604020202020204" pitchFamily="34" charset="0"/>
                <a:cs typeface="Arial" panose="020B0604020202020204" pitchFamily="34" charset="0"/>
              </a:rPr>
              <a:t>adsorbées sur 500 μg hydroxyde d’aluminium.</a:t>
            </a:r>
          </a:p>
          <a:p>
            <a:pPr>
              <a:buFont typeface="Wingdings" panose="05000000000000000000" pitchFamily="2" charset="2"/>
              <a:buChar char="v"/>
            </a:pPr>
            <a:r>
              <a:rPr lang="fr-FR" sz="2900" dirty="0">
                <a:latin typeface="Arial" panose="020B0604020202020204" pitchFamily="34" charset="0"/>
                <a:cs typeface="Arial" panose="020B0604020202020204" pitchFamily="34" charset="0"/>
              </a:rPr>
              <a:t>Objectif Gardasil 9 : sur la base d'études épidémiologiques, Gardasil 9 devrait protéger contre les HPV qui sont responsables d'environ : </a:t>
            </a:r>
          </a:p>
          <a:p>
            <a:pPr lvl="1"/>
            <a:r>
              <a:rPr lang="fr-FR" sz="2900" dirty="0">
                <a:latin typeface="Arial" panose="020B0604020202020204" pitchFamily="34" charset="0"/>
                <a:cs typeface="Arial" panose="020B0604020202020204" pitchFamily="34" charset="0"/>
              </a:rPr>
              <a:t>90 % des cancers du col de l'</a:t>
            </a:r>
            <a:r>
              <a:rPr lang="fr-FR" sz="2900" dirty="0" err="1">
                <a:latin typeface="Arial" panose="020B0604020202020204" pitchFamily="34" charset="0"/>
                <a:cs typeface="Arial" panose="020B0604020202020204" pitchFamily="34" charset="0"/>
              </a:rPr>
              <a:t>uterus</a:t>
            </a:r>
            <a:r>
              <a:rPr lang="fr-FR" sz="2900" dirty="0">
                <a:latin typeface="Arial" panose="020B0604020202020204" pitchFamily="34" charset="0"/>
                <a:cs typeface="Arial" panose="020B0604020202020204" pitchFamily="34" charset="0"/>
              </a:rPr>
              <a:t>, </a:t>
            </a:r>
          </a:p>
          <a:p>
            <a:pPr lvl="1"/>
            <a:r>
              <a:rPr lang="fr-FR" sz="2900" dirty="0">
                <a:latin typeface="Arial" panose="020B0604020202020204" pitchFamily="34" charset="0"/>
                <a:cs typeface="Arial" panose="020B0604020202020204" pitchFamily="34" charset="0"/>
              </a:rPr>
              <a:t>plus de 95 % des adénocarcinomes </a:t>
            </a:r>
            <a:r>
              <a:rPr lang="fr-FR" sz="2900" i="1" dirty="0">
                <a:latin typeface="Arial" panose="020B0604020202020204" pitchFamily="34" charset="0"/>
                <a:cs typeface="Arial" panose="020B0604020202020204" pitchFamily="34" charset="0"/>
              </a:rPr>
              <a:t>in situ</a:t>
            </a:r>
            <a:r>
              <a:rPr lang="fr-FR" sz="2900" dirty="0">
                <a:latin typeface="Arial" panose="020B0604020202020204" pitchFamily="34" charset="0"/>
                <a:cs typeface="Arial" panose="020B0604020202020204" pitchFamily="34" charset="0"/>
              </a:rPr>
              <a:t> (AIS), </a:t>
            </a:r>
          </a:p>
          <a:p>
            <a:pPr lvl="1"/>
            <a:r>
              <a:rPr lang="fr-FR" sz="2900" dirty="0">
                <a:latin typeface="Arial" panose="020B0604020202020204" pitchFamily="34" charset="0"/>
                <a:cs typeface="Arial" panose="020B0604020202020204" pitchFamily="34" charset="0"/>
              </a:rPr>
              <a:t>75 à 85 % des dysplasies de haut grade du col de l'utérus (CIN 2/3), </a:t>
            </a:r>
          </a:p>
          <a:p>
            <a:pPr lvl="1"/>
            <a:r>
              <a:rPr lang="fr-FR" sz="2900" dirty="0">
                <a:latin typeface="Arial" panose="020B0604020202020204" pitchFamily="34" charset="0"/>
                <a:cs typeface="Arial" panose="020B0604020202020204" pitchFamily="34" charset="0"/>
              </a:rPr>
              <a:t>85 à 90 % des cancers vulvaires dus aux HPV, </a:t>
            </a:r>
          </a:p>
          <a:p>
            <a:pPr lvl="1"/>
            <a:r>
              <a:rPr lang="fr-FR" sz="2900" dirty="0">
                <a:latin typeface="Arial" panose="020B0604020202020204" pitchFamily="34" charset="0"/>
                <a:cs typeface="Arial" panose="020B0604020202020204" pitchFamily="34" charset="0"/>
              </a:rPr>
              <a:t>90 à 95 % des dysplasies de haut grade de la vulve dues aux HPV (VIN 2/3), </a:t>
            </a:r>
          </a:p>
          <a:p>
            <a:pPr lvl="1"/>
            <a:r>
              <a:rPr lang="fr-FR" sz="2900" dirty="0">
                <a:latin typeface="Arial" panose="020B0604020202020204" pitchFamily="34" charset="0"/>
                <a:cs typeface="Arial" panose="020B0604020202020204" pitchFamily="34" charset="0"/>
              </a:rPr>
              <a:t>80 à 85 % des cancers du vagin dus aux HPV, </a:t>
            </a:r>
          </a:p>
          <a:p>
            <a:pPr lvl="1"/>
            <a:r>
              <a:rPr lang="fr-FR" sz="2900" dirty="0">
                <a:latin typeface="Arial" panose="020B0604020202020204" pitchFamily="34" charset="0"/>
                <a:cs typeface="Arial" panose="020B0604020202020204" pitchFamily="34" charset="0"/>
              </a:rPr>
              <a:t>75 à 85 % des dysplasies de haut grade du vagin dues aux HPV (</a:t>
            </a:r>
            <a:r>
              <a:rPr lang="fr-FR" sz="2900" dirty="0" err="1">
                <a:latin typeface="Arial" panose="020B0604020202020204" pitchFamily="34" charset="0"/>
                <a:cs typeface="Arial" panose="020B0604020202020204" pitchFamily="34" charset="0"/>
              </a:rPr>
              <a:t>VaIN</a:t>
            </a:r>
            <a:r>
              <a:rPr lang="fr-FR" sz="2900" dirty="0">
                <a:latin typeface="Arial" panose="020B0604020202020204" pitchFamily="34" charset="0"/>
                <a:cs typeface="Arial" panose="020B0604020202020204" pitchFamily="34" charset="0"/>
              </a:rPr>
              <a:t> 2/3), </a:t>
            </a:r>
          </a:p>
          <a:p>
            <a:pPr lvl="1"/>
            <a:r>
              <a:rPr lang="fr-FR" sz="2900" dirty="0">
                <a:latin typeface="Arial" panose="020B0604020202020204" pitchFamily="34" charset="0"/>
                <a:cs typeface="Arial" panose="020B0604020202020204" pitchFamily="34" charset="0"/>
              </a:rPr>
              <a:t>90 à 95 % des cancers de l'anus dus aux HPV, </a:t>
            </a:r>
          </a:p>
          <a:p>
            <a:pPr lvl="1"/>
            <a:r>
              <a:rPr lang="fr-FR" sz="2900" dirty="0">
                <a:latin typeface="Arial" panose="020B0604020202020204" pitchFamily="34" charset="0"/>
                <a:cs typeface="Arial" panose="020B0604020202020204" pitchFamily="34" charset="0"/>
              </a:rPr>
              <a:t>85 à 90 % des dysplasies anales intraépithéliales de haut grade (AIN 2/3) dues aux HPV,</a:t>
            </a:r>
          </a:p>
          <a:p>
            <a:pPr lvl="1"/>
            <a:r>
              <a:rPr lang="fr-FR" sz="2900" dirty="0">
                <a:latin typeface="Arial" panose="020B0604020202020204" pitchFamily="34" charset="0"/>
                <a:cs typeface="Arial" panose="020B0604020202020204" pitchFamily="34" charset="0"/>
              </a:rPr>
              <a:t>90 % des verrues génitales.</a:t>
            </a:r>
          </a:p>
          <a:p>
            <a:pPr>
              <a:buFont typeface="Wingdings" panose="05000000000000000000" pitchFamily="2" charset="2"/>
              <a:buChar char="v"/>
            </a:pPr>
            <a:r>
              <a:rPr lang="fr-FR" sz="2900" dirty="0">
                <a:effectLst/>
                <a:latin typeface="Arial" panose="020B0604020202020204" pitchFamily="34" charset="0"/>
                <a:cs typeface="Arial" panose="020B0604020202020204" pitchFamily="34" charset="0"/>
              </a:rPr>
              <a:t> Couverture vaccinal : le taux de couverture vaccinale des jeunes filles en 2018 était de 24% pour un schéma vaccinal complet. La couverture vaccinale reste donc très inférieure à l’objectif de 60% qui était fixé à l’horizon 2019 dans le cadre du plan cancer 2014-2019.</a:t>
            </a:r>
            <a:r>
              <a:rPr lang="fr-FR" dirty="0">
                <a:effectLst/>
                <a:latin typeface="Arial" panose="020B0604020202020204" pitchFamily="34" charset="0"/>
              </a:rPr>
              <a:t> </a:t>
            </a:r>
          </a:p>
          <a:p>
            <a:pPr>
              <a:buFont typeface="Wingdings" panose="05000000000000000000" pitchFamily="2" charset="2"/>
              <a:buChar char="v"/>
            </a:pPr>
            <a:endParaRPr lang="fr-FR" dirty="0">
              <a:effectLst/>
              <a:latin typeface="Arial" panose="020B0604020202020204" pitchFamily="34" charset="0"/>
            </a:endParaRPr>
          </a:p>
          <a:p>
            <a:pPr marL="0" indent="0">
              <a:buNone/>
            </a:pPr>
            <a:endParaRPr lang="fr-FR" dirty="0">
              <a:effectLst/>
              <a:latin typeface="Arial" panose="020B0604020202020204" pitchFamily="34" charset="0"/>
            </a:endParaRPr>
          </a:p>
        </p:txBody>
      </p:sp>
      <p:pic>
        <p:nvPicPr>
          <p:cNvPr id="5" name="Image 4">
            <a:extLst>
              <a:ext uri="{FF2B5EF4-FFF2-40B4-BE49-F238E27FC236}">
                <a16:creationId xmlns:a16="http://schemas.microsoft.com/office/drawing/2014/main" id="{E6B8A959-462B-5B8A-EFE1-7E0A7CE166E2}"/>
              </a:ext>
            </a:extLst>
          </p:cNvPr>
          <p:cNvPicPr>
            <a:picLocks noChangeAspect="1"/>
          </p:cNvPicPr>
          <p:nvPr/>
        </p:nvPicPr>
        <p:blipFill>
          <a:blip r:embed="rId3"/>
          <a:stretch>
            <a:fillRect/>
          </a:stretch>
        </p:blipFill>
        <p:spPr>
          <a:xfrm>
            <a:off x="9222429" y="365125"/>
            <a:ext cx="1866914" cy="914407"/>
          </a:xfrm>
          <a:prstGeom prst="rect">
            <a:avLst/>
          </a:prstGeom>
        </p:spPr>
      </p:pic>
      <p:pic>
        <p:nvPicPr>
          <p:cNvPr id="7" name="Image 6">
            <a:extLst>
              <a:ext uri="{FF2B5EF4-FFF2-40B4-BE49-F238E27FC236}">
                <a16:creationId xmlns:a16="http://schemas.microsoft.com/office/drawing/2014/main" id="{12B52807-9F9E-E2F0-F64A-BC4A7913FE52}"/>
              </a:ext>
            </a:extLst>
          </p:cNvPr>
          <p:cNvPicPr>
            <a:picLocks noChangeAspect="1"/>
          </p:cNvPicPr>
          <p:nvPr/>
        </p:nvPicPr>
        <p:blipFill>
          <a:blip r:embed="rId4"/>
          <a:stretch>
            <a:fillRect/>
          </a:stretch>
        </p:blipFill>
        <p:spPr>
          <a:xfrm>
            <a:off x="10801346" y="475960"/>
            <a:ext cx="1104908" cy="504829"/>
          </a:xfrm>
          <a:prstGeom prst="rect">
            <a:avLst/>
          </a:prstGeom>
        </p:spPr>
      </p:pic>
      <p:pic>
        <p:nvPicPr>
          <p:cNvPr id="9" name="Image 8" descr="Une image contenant texte&#10;&#10;Description générée automatiquement">
            <a:extLst>
              <a:ext uri="{FF2B5EF4-FFF2-40B4-BE49-F238E27FC236}">
                <a16:creationId xmlns:a16="http://schemas.microsoft.com/office/drawing/2014/main" id="{78B201E8-3EEA-4E8A-0C55-A61819B72AA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963405" y="3114392"/>
            <a:ext cx="1675881" cy="1675881"/>
          </a:xfrm>
          <a:prstGeom prst="rect">
            <a:avLst/>
          </a:prstGeom>
        </p:spPr>
      </p:pic>
    </p:spTree>
    <p:extLst>
      <p:ext uri="{BB962C8B-B14F-4D97-AF65-F5344CB8AC3E}">
        <p14:creationId xmlns:p14="http://schemas.microsoft.com/office/powerpoint/2010/main" val="7809919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D092170-7AC8-34E6-A0C5-7EEC25EC15D7}"/>
              </a:ext>
            </a:extLst>
          </p:cNvPr>
          <p:cNvSpPr>
            <a:spLocks noGrp="1"/>
          </p:cNvSpPr>
          <p:nvPr>
            <p:ph type="title"/>
          </p:nvPr>
        </p:nvSpPr>
        <p:spPr>
          <a:xfrm>
            <a:off x="598357" y="110292"/>
            <a:ext cx="10515600" cy="1325563"/>
          </a:xfrm>
        </p:spPr>
        <p:txBody>
          <a:bodyPr/>
          <a:lstStyle/>
          <a:p>
            <a:r>
              <a:rPr lang="fr-FR" dirty="0"/>
              <a:t>Indications vaccinales </a:t>
            </a:r>
          </a:p>
        </p:txBody>
      </p:sp>
      <p:sp>
        <p:nvSpPr>
          <p:cNvPr id="3" name="Espace réservé du contenu 2">
            <a:extLst>
              <a:ext uri="{FF2B5EF4-FFF2-40B4-BE49-F238E27FC236}">
                <a16:creationId xmlns:a16="http://schemas.microsoft.com/office/drawing/2014/main" id="{1C4939BC-0D68-28DA-C399-4D6FE938BABC}"/>
              </a:ext>
            </a:extLst>
          </p:cNvPr>
          <p:cNvSpPr>
            <a:spLocks noGrp="1"/>
          </p:cNvSpPr>
          <p:nvPr>
            <p:ph idx="1"/>
          </p:nvPr>
        </p:nvSpPr>
        <p:spPr>
          <a:xfrm>
            <a:off x="742013" y="1259174"/>
            <a:ext cx="10611787" cy="4917789"/>
          </a:xfrm>
        </p:spPr>
        <p:txBody>
          <a:bodyPr>
            <a:normAutofit fontScale="77500" lnSpcReduction="20000"/>
          </a:bodyPr>
          <a:lstStyle/>
          <a:p>
            <a:pPr>
              <a:buFont typeface="Wingdings" panose="05000000000000000000" pitchFamily="2" charset="2"/>
              <a:buChar char="v"/>
            </a:pPr>
            <a:r>
              <a:rPr lang="fr-FR" dirty="0">
                <a:latin typeface="Arial" panose="020B0604020202020204" pitchFamily="34" charset="0"/>
              </a:rPr>
              <a:t>T</a:t>
            </a:r>
            <a:r>
              <a:rPr lang="fr-FR" dirty="0">
                <a:effectLst/>
                <a:latin typeface="Arial" panose="020B0604020202020204" pitchFamily="34" charset="0"/>
              </a:rPr>
              <a:t>outes les jeunes filles et pour tous les garçons âgés de 11 à 14 ans révolus. </a:t>
            </a:r>
          </a:p>
          <a:p>
            <a:pPr marL="0" indent="0">
              <a:buNone/>
            </a:pPr>
            <a:endParaRPr lang="fr-FR" dirty="0">
              <a:effectLst/>
              <a:latin typeface="Arial" panose="020B0604020202020204" pitchFamily="34" charset="0"/>
            </a:endParaRPr>
          </a:p>
          <a:p>
            <a:pPr>
              <a:buFont typeface="Wingdings" panose="05000000000000000000" pitchFamily="2" charset="2"/>
              <a:buChar char="v"/>
            </a:pPr>
            <a:r>
              <a:rPr lang="fr-FR" dirty="0">
                <a:latin typeface="Arial" panose="020B0604020202020204" pitchFamily="34" charset="0"/>
              </a:rPr>
              <a:t>R</a:t>
            </a:r>
            <a:r>
              <a:rPr lang="fr-FR" dirty="0">
                <a:effectLst/>
                <a:latin typeface="Arial" panose="020B0604020202020204" pitchFamily="34" charset="0"/>
              </a:rPr>
              <a:t>attrapage vaccinal, la vaccination est recommandée pour les deux sexes entre 15 et 19 ans révolus</a:t>
            </a:r>
          </a:p>
          <a:p>
            <a:pPr marL="0" indent="0">
              <a:buNone/>
            </a:pPr>
            <a:endParaRPr lang="fr-FR" dirty="0">
              <a:effectLst/>
              <a:latin typeface="Arial" panose="020B0604020202020204" pitchFamily="34" charset="0"/>
            </a:endParaRPr>
          </a:p>
          <a:p>
            <a:pPr>
              <a:buFont typeface="Wingdings" panose="05000000000000000000" pitchFamily="2" charset="2"/>
              <a:buChar char="v"/>
            </a:pPr>
            <a:r>
              <a:rPr lang="fr-FR" dirty="0">
                <a:effectLst/>
                <a:latin typeface="Arial" panose="020B0604020202020204" pitchFamily="34" charset="0"/>
              </a:rPr>
              <a:t>Pour les hommes ayant des relations sexuelles avec des hommes (HSH), la vaccination HPV par Gardasil9 ® est recommandée jusqu’à</a:t>
            </a:r>
            <a:br>
              <a:rPr lang="fr-FR" dirty="0"/>
            </a:br>
            <a:r>
              <a:rPr lang="fr-FR" dirty="0">
                <a:effectLst/>
                <a:latin typeface="Arial" panose="020B0604020202020204" pitchFamily="34" charset="0"/>
              </a:rPr>
              <a:t>l’âge de 26 ans</a:t>
            </a:r>
          </a:p>
          <a:p>
            <a:pPr marL="0" indent="0">
              <a:buNone/>
            </a:pPr>
            <a:endParaRPr lang="fr-FR" dirty="0">
              <a:effectLst/>
              <a:latin typeface="Arial" panose="020B0604020202020204" pitchFamily="34" charset="0"/>
            </a:endParaRPr>
          </a:p>
          <a:p>
            <a:pPr>
              <a:buFont typeface="Wingdings" panose="05000000000000000000" pitchFamily="2" charset="2"/>
              <a:buChar char="v"/>
            </a:pPr>
            <a:r>
              <a:rPr lang="fr-FR" dirty="0">
                <a:effectLst/>
                <a:latin typeface="Arial" panose="020B0604020202020204" pitchFamily="34" charset="0"/>
              </a:rPr>
              <a:t>Patients immunodéprimés : la vaccination contre le papillomavirus est recommandée chez les garçons comme les filles aux mêmes âges que dans la population générale. Chez les enfants des deux sexes, candidats à une transplantation d’organe solide, la vaccination peut être initiée dès l’âge de 9 ans.</a:t>
            </a:r>
          </a:p>
          <a:p>
            <a:pPr marL="0" indent="0">
              <a:buNone/>
            </a:pPr>
            <a:endParaRPr lang="fr-FR" dirty="0">
              <a:effectLst/>
              <a:latin typeface="Arial" panose="020B0604020202020204" pitchFamily="34" charset="0"/>
            </a:endParaRPr>
          </a:p>
          <a:p>
            <a:pPr marL="0" indent="0" algn="ctr">
              <a:buNone/>
            </a:pPr>
            <a:r>
              <a:rPr lang="fr-FR" sz="1900" i="1" dirty="0">
                <a:effectLst/>
                <a:latin typeface="Arial" panose="020B0604020202020204" pitchFamily="34" charset="0"/>
              </a:rPr>
              <a:t>La vaccination contre les infections à papillomavirus ne se substitue pas au dépistage des lésions précancéreuses et cancéreuses du col de l’utérus par le frottis cervico-utérin</a:t>
            </a:r>
            <a:endParaRPr lang="fr-FR" sz="1900" i="1" dirty="0"/>
          </a:p>
          <a:p>
            <a:pPr marL="0" indent="0">
              <a:buNone/>
            </a:pPr>
            <a:endParaRPr lang="fr-FR" dirty="0">
              <a:effectLst/>
              <a:latin typeface="Arial" panose="020B0604020202020204" pitchFamily="34" charset="0"/>
            </a:endParaRPr>
          </a:p>
        </p:txBody>
      </p:sp>
      <p:pic>
        <p:nvPicPr>
          <p:cNvPr id="5" name="Image 4">
            <a:extLst>
              <a:ext uri="{FF2B5EF4-FFF2-40B4-BE49-F238E27FC236}">
                <a16:creationId xmlns:a16="http://schemas.microsoft.com/office/drawing/2014/main" id="{8A1ED13E-029B-D6A4-DE32-EA8F6A5EF6B2}"/>
              </a:ext>
            </a:extLst>
          </p:cNvPr>
          <p:cNvPicPr>
            <a:picLocks noChangeAspect="1"/>
          </p:cNvPicPr>
          <p:nvPr/>
        </p:nvPicPr>
        <p:blipFill>
          <a:blip r:embed="rId2"/>
          <a:stretch>
            <a:fillRect/>
          </a:stretch>
        </p:blipFill>
        <p:spPr>
          <a:xfrm>
            <a:off x="9488031" y="178783"/>
            <a:ext cx="2164805" cy="883396"/>
          </a:xfrm>
          <a:prstGeom prst="rect">
            <a:avLst/>
          </a:prstGeom>
        </p:spPr>
      </p:pic>
      <p:pic>
        <p:nvPicPr>
          <p:cNvPr id="7" name="Image 6">
            <a:extLst>
              <a:ext uri="{FF2B5EF4-FFF2-40B4-BE49-F238E27FC236}">
                <a16:creationId xmlns:a16="http://schemas.microsoft.com/office/drawing/2014/main" id="{9E000021-15BE-E0EB-B0F6-8211797DD9C1}"/>
              </a:ext>
            </a:extLst>
          </p:cNvPr>
          <p:cNvPicPr>
            <a:picLocks noChangeAspect="1"/>
          </p:cNvPicPr>
          <p:nvPr/>
        </p:nvPicPr>
        <p:blipFill>
          <a:blip r:embed="rId3"/>
          <a:stretch>
            <a:fillRect/>
          </a:stretch>
        </p:blipFill>
        <p:spPr>
          <a:xfrm>
            <a:off x="7632072" y="178783"/>
            <a:ext cx="1425722" cy="805324"/>
          </a:xfrm>
          <a:prstGeom prst="rect">
            <a:avLst/>
          </a:prstGeom>
        </p:spPr>
      </p:pic>
    </p:spTree>
    <p:extLst>
      <p:ext uri="{BB962C8B-B14F-4D97-AF65-F5344CB8AC3E}">
        <p14:creationId xmlns:p14="http://schemas.microsoft.com/office/powerpoint/2010/main" val="251717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0BB1C0D-86A0-34AD-E478-B57003A90D72}"/>
              </a:ext>
            </a:extLst>
          </p:cNvPr>
          <p:cNvSpPr>
            <a:spLocks noGrp="1"/>
          </p:cNvSpPr>
          <p:nvPr>
            <p:ph type="title"/>
          </p:nvPr>
        </p:nvSpPr>
        <p:spPr/>
        <p:txBody>
          <a:bodyPr/>
          <a:lstStyle/>
          <a:p>
            <a:r>
              <a:rPr lang="fr-FR" dirty="0"/>
              <a:t>Rationnel : </a:t>
            </a:r>
          </a:p>
        </p:txBody>
      </p:sp>
      <p:sp>
        <p:nvSpPr>
          <p:cNvPr id="3" name="Espace réservé du contenu 2">
            <a:extLst>
              <a:ext uri="{FF2B5EF4-FFF2-40B4-BE49-F238E27FC236}">
                <a16:creationId xmlns:a16="http://schemas.microsoft.com/office/drawing/2014/main" id="{206F7131-686A-DBBE-B563-6EDF18690C20}"/>
              </a:ext>
            </a:extLst>
          </p:cNvPr>
          <p:cNvSpPr>
            <a:spLocks noGrp="1"/>
          </p:cNvSpPr>
          <p:nvPr>
            <p:ph idx="1"/>
          </p:nvPr>
        </p:nvSpPr>
        <p:spPr/>
        <p:txBody>
          <a:bodyPr>
            <a:normAutofit fontScale="92500" lnSpcReduction="20000"/>
          </a:bodyPr>
          <a:lstStyle/>
          <a:p>
            <a:r>
              <a:rPr lang="fr-FR" sz="2600" dirty="0">
                <a:effectLst/>
                <a:latin typeface="Arial" panose="020B0604020202020204" pitchFamily="34" charset="0"/>
                <a:cs typeface="Arial" panose="020B0604020202020204" pitchFamily="34" charset="0"/>
              </a:rPr>
              <a:t>Elargissement de la vaccination anti-HPV aux garçons permettrait de freiner la transmission au sein de la population générale, et ainsi de mieux protéger les garçons et les hommes quelle que soit leur orientation sexuelle, mais aussi de mieux protéger les filles et les femmes non vaccinées</a:t>
            </a:r>
            <a:endParaRPr lang="fr-FR" sz="2600" dirty="0">
              <a:latin typeface="Arial" panose="020B0604020202020204" pitchFamily="34" charset="0"/>
              <a:cs typeface="Arial" panose="020B0604020202020204" pitchFamily="34" charset="0"/>
            </a:endParaRPr>
          </a:p>
          <a:p>
            <a:r>
              <a:rPr lang="fr-FR" sz="2600" dirty="0">
                <a:latin typeface="Arial" panose="020B0604020202020204" pitchFamily="34" charset="0"/>
                <a:cs typeface="Arial" panose="020B0604020202020204" pitchFamily="34" charset="0"/>
              </a:rPr>
              <a:t>Bonne efficacité vaccinale (sous réserve de la couverture vaccinale)</a:t>
            </a:r>
          </a:p>
          <a:p>
            <a:r>
              <a:rPr lang="fr-FR" sz="2600" dirty="0">
                <a:latin typeface="Arial" panose="020B0604020202020204" pitchFamily="34" charset="0"/>
                <a:cs typeface="Arial" panose="020B0604020202020204" pitchFamily="34" charset="0"/>
              </a:rPr>
              <a:t>Seule prévention primaire efficace</a:t>
            </a:r>
          </a:p>
          <a:p>
            <a:r>
              <a:rPr lang="fr-FR" sz="2600" dirty="0">
                <a:effectLst/>
                <a:latin typeface="Arial" panose="020B0604020202020204" pitchFamily="34" charset="0"/>
                <a:cs typeface="Arial" panose="020B0604020202020204" pitchFamily="34" charset="0"/>
              </a:rPr>
              <a:t>Coût-efficace</a:t>
            </a:r>
          </a:p>
          <a:p>
            <a:r>
              <a:rPr lang="fr-FR" sz="2600" dirty="0">
                <a:latin typeface="Arial" panose="020B0604020202020204" pitchFamily="34" charset="0"/>
                <a:cs typeface="Arial" panose="020B0604020202020204" pitchFamily="34" charset="0"/>
              </a:rPr>
              <a:t>Bonne tolérance : après 20 ans d’utilisation et plus de 270 millions de doses administrées, les seuls effets secondaires régulièrement observés se sont limités à des réactions cutanées au point d’injection.</a:t>
            </a:r>
          </a:p>
          <a:p>
            <a:r>
              <a:rPr lang="fr-FR" sz="2600" dirty="0">
                <a:effectLst/>
                <a:latin typeface="Arial" panose="020B0604020202020204" pitchFamily="34" charset="0"/>
                <a:cs typeface="Arial" panose="020B0604020202020204" pitchFamily="34" charset="0"/>
              </a:rPr>
              <a:t>Toute nouvelle vaccination doit être initiée avec le vaccin Gardasil 9 ® . Les vaccins ne sont pas interchangeables et toute vaccination initiée avec le Cervarix ® doit être menée à son terme avec le même vaccin.</a:t>
            </a:r>
            <a:endParaRPr lang="fr-FR" sz="2600" dirty="0">
              <a:latin typeface="Arial" panose="020B060402020202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887934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42C7798-57E0-32AB-AB2B-84174A2F6AC5}"/>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2E692587-F767-A6C7-D44E-DACAA977A123}"/>
              </a:ext>
            </a:extLst>
          </p:cNvPr>
          <p:cNvSpPr>
            <a:spLocks noGrp="1"/>
          </p:cNvSpPr>
          <p:nvPr>
            <p:ph idx="1"/>
          </p:nvPr>
        </p:nvSpPr>
        <p:spPr/>
        <p:txBody>
          <a:bodyPr>
            <a:normAutofit/>
          </a:bodyPr>
          <a:lstStyle/>
          <a:p>
            <a:r>
              <a:rPr lang="fr-FR" dirty="0"/>
              <a:t>Gardasil 9 est un vaccin 9-valent recombinant non-infectieux avec adjuvant. Il est préparé à partir de pseudo particules virales (VLP pour Virus Like </a:t>
            </a:r>
            <a:r>
              <a:rPr lang="fr-FR" dirty="0" err="1"/>
              <a:t>Particles</a:t>
            </a:r>
            <a:r>
              <a:rPr lang="fr-FR" dirty="0"/>
              <a:t>) hautement purifiées de la protéine principale L1 de la capside des 4 types d'HPV (6, 11, 16 et 18) contenus dans le vaccin </a:t>
            </a:r>
            <a:r>
              <a:rPr lang="fr-FR" dirty="0" err="1"/>
              <a:t>qHPV</a:t>
            </a:r>
            <a:r>
              <a:rPr lang="fr-FR" dirty="0"/>
              <a:t> et de 5 types d'HPV additionnels (31, 33, 45, 52, 58). Il utilise le même adjuvant que le vaccin </a:t>
            </a:r>
            <a:r>
              <a:rPr lang="fr-FR" dirty="0" err="1"/>
              <a:t>qHPV</a:t>
            </a:r>
            <a:r>
              <a:rPr lang="fr-FR" dirty="0"/>
              <a:t> : le sulfate d'</a:t>
            </a:r>
            <a:r>
              <a:rPr lang="fr-FR" dirty="0" err="1"/>
              <a:t>hydroxyphosphate</a:t>
            </a:r>
            <a:r>
              <a:rPr lang="fr-FR" dirty="0"/>
              <a:t> d'aluminium amorphe. Les VLP ne peuvent pas infecter les cellules, se multiplier, ni provoquer de maladie. L'efficacité des vaccins VLP L1 résulte d'une réponse immunitaire à médiation humorale. Les génotypes pour le vaccin constitués d'HPV de type 6, 11, 16, 18, 31, 33, 45, 52, 58, seront appelés types d'HPV vaccinaux.</a:t>
            </a:r>
          </a:p>
          <a:p>
            <a:endParaRPr lang="fr-FR" dirty="0"/>
          </a:p>
        </p:txBody>
      </p:sp>
    </p:spTree>
    <p:extLst>
      <p:ext uri="{BB962C8B-B14F-4D97-AF65-F5344CB8AC3E}">
        <p14:creationId xmlns:p14="http://schemas.microsoft.com/office/powerpoint/2010/main" val="30566510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3E8A720F-58E1-FA39-42E5-CBF68029D65D}"/>
              </a:ext>
            </a:extLst>
          </p:cNvPr>
          <p:cNvPicPr>
            <a:picLocks noChangeAspect="1"/>
          </p:cNvPicPr>
          <p:nvPr/>
        </p:nvPicPr>
        <p:blipFill>
          <a:blip r:embed="rId2"/>
          <a:stretch>
            <a:fillRect/>
          </a:stretch>
        </p:blipFill>
        <p:spPr>
          <a:xfrm>
            <a:off x="353085" y="229821"/>
            <a:ext cx="11402697" cy="6352047"/>
          </a:xfrm>
          <a:prstGeom prst="rect">
            <a:avLst/>
          </a:prstGeom>
        </p:spPr>
      </p:pic>
    </p:spTree>
    <p:extLst>
      <p:ext uri="{BB962C8B-B14F-4D97-AF65-F5344CB8AC3E}">
        <p14:creationId xmlns:p14="http://schemas.microsoft.com/office/powerpoint/2010/main" val="10562704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889CCCA-2ED0-E78F-716D-9A80BDA4A172}"/>
              </a:ext>
            </a:extLst>
          </p:cNvPr>
          <p:cNvSpPr>
            <a:spLocks noGrp="1"/>
          </p:cNvSpPr>
          <p:nvPr>
            <p:ph type="title"/>
          </p:nvPr>
        </p:nvSpPr>
        <p:spPr/>
        <p:txBody>
          <a:bodyPr/>
          <a:lstStyle/>
          <a:p>
            <a:r>
              <a:rPr lang="fr-FR" dirty="0"/>
              <a:t>A vos marques, prêts, partez : vaccinés !</a:t>
            </a:r>
          </a:p>
        </p:txBody>
      </p:sp>
      <p:pic>
        <p:nvPicPr>
          <p:cNvPr id="5" name="Espace réservé du contenu 4" descr="Une image contenant texte&#10;&#10;Description générée automatiquement">
            <a:extLst>
              <a:ext uri="{FF2B5EF4-FFF2-40B4-BE49-F238E27FC236}">
                <a16:creationId xmlns:a16="http://schemas.microsoft.com/office/drawing/2014/main" id="{B2280836-4566-D3BB-6774-570A674D3B3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920331" y="1825625"/>
            <a:ext cx="4351338" cy="4351338"/>
          </a:xfrm>
        </p:spPr>
      </p:pic>
    </p:spTree>
    <p:extLst>
      <p:ext uri="{BB962C8B-B14F-4D97-AF65-F5344CB8AC3E}">
        <p14:creationId xmlns:p14="http://schemas.microsoft.com/office/powerpoint/2010/main" val="112870731"/>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103</TotalTime>
  <Words>970</Words>
  <Application>Microsoft Office PowerPoint</Application>
  <PresentationFormat>Grand écran</PresentationFormat>
  <Paragraphs>52</Paragraphs>
  <Slides>9</Slides>
  <Notes>2</Notes>
  <HiddenSlides>1</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9</vt:i4>
      </vt:variant>
    </vt:vector>
  </HeadingPairs>
  <TitlesOfParts>
    <vt:vector size="14" baseType="lpstr">
      <vt:lpstr>Arial</vt:lpstr>
      <vt:lpstr>Calibri</vt:lpstr>
      <vt:lpstr>Calibri Light</vt:lpstr>
      <vt:lpstr>Wingdings</vt:lpstr>
      <vt:lpstr>Thème Office</vt:lpstr>
      <vt:lpstr>Vaccination anti HPV</vt:lpstr>
      <vt:lpstr>Epidémiologie :</vt:lpstr>
      <vt:lpstr>Présentation PowerPoint</vt:lpstr>
      <vt:lpstr>GARDASIL 9 le vaccin et ses objectifs</vt:lpstr>
      <vt:lpstr>Indications vaccinales </vt:lpstr>
      <vt:lpstr>Rationnel : </vt:lpstr>
      <vt:lpstr>Présentation PowerPoint</vt:lpstr>
      <vt:lpstr>Présentation PowerPoint</vt:lpstr>
      <vt:lpstr>A vos marques, prêts, partez : vaccinés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Vaccination anti HPV</dc:title>
  <dc:creator>Marie Charlotte Chopin</dc:creator>
  <cp:lastModifiedBy>Marie Charlotte Chopin</cp:lastModifiedBy>
  <cp:revision>4</cp:revision>
  <dcterms:created xsi:type="dcterms:W3CDTF">2022-12-08T20:53:29Z</dcterms:created>
  <dcterms:modified xsi:type="dcterms:W3CDTF">2022-12-13T16:03:26Z</dcterms:modified>
</cp:coreProperties>
</file>