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70" r:id="rId3"/>
    <p:sldId id="258" r:id="rId4"/>
    <p:sldId id="266" r:id="rId5"/>
    <p:sldId id="259" r:id="rId6"/>
    <p:sldId id="267" r:id="rId7"/>
    <p:sldId id="264" r:id="rId8"/>
    <p:sldId id="262" r:id="rId9"/>
    <p:sldId id="268" r:id="rId10"/>
    <p:sldId id="269"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60"/>
  </p:normalViewPr>
  <p:slideViewPr>
    <p:cSldViewPr snapToGrid="0">
      <p:cViewPr varScale="1">
        <p:scale>
          <a:sx n="64" d="100"/>
          <a:sy n="64" d="100"/>
        </p:scale>
        <p:origin x="210" y="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BEE73F-8800-45E9-8E5B-E9D1A8A0D5B6}" type="datetimeFigureOut">
              <a:rPr lang="fr-FR" smtClean="0"/>
              <a:t>13/12/2022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4775E6-BA49-4642-8F33-E7C246E91562}" type="slidenum">
              <a:rPr lang="fr-FR" smtClean="0"/>
              <a:t>‹N°›</a:t>
            </a:fld>
            <a:endParaRPr lang="fr-FR"/>
          </a:p>
        </p:txBody>
      </p:sp>
    </p:spTree>
    <p:extLst>
      <p:ext uri="{BB962C8B-B14F-4D97-AF65-F5344CB8AC3E}">
        <p14:creationId xmlns:p14="http://schemas.microsoft.com/office/powerpoint/2010/main" val="855547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Trumenba</a:t>
            </a:r>
            <a:r>
              <a:rPr lang="fr-FR" dirty="0"/>
              <a:t>® et </a:t>
            </a:r>
            <a:r>
              <a:rPr lang="fr-FR" dirty="0" err="1"/>
              <a:t>Bexsero</a:t>
            </a:r>
            <a:r>
              <a:rPr lang="fr-FR" dirty="0"/>
              <a:t>® dans le respect de leur AMM. Il n’y a pas d’élément permettant de privilégier l’un ou l’autre des vaccins. Une recommandation préférentielle entre les deux vaccins pourrait toutefois être envisagée à l’occasion d’une situation d’</a:t>
            </a:r>
            <a:r>
              <a:rPr lang="fr-FR" dirty="0" err="1"/>
              <a:t>hyperendémie</a:t>
            </a:r>
            <a:r>
              <a:rPr lang="fr-FR" dirty="0"/>
              <a:t> en relation avec une souche clonale </a:t>
            </a:r>
            <a:r>
              <a:rPr lang="fr-FR" dirty="0" err="1"/>
              <a:t>hypervirulente</a:t>
            </a:r>
            <a:r>
              <a:rPr lang="fr-FR" dirty="0"/>
              <a:t> qui ne serait couverte que par l’un des deux vaccins. Les vaccins </a:t>
            </a:r>
            <a:r>
              <a:rPr lang="fr-FR" dirty="0" err="1"/>
              <a:t>Trumenba</a:t>
            </a:r>
            <a:r>
              <a:rPr lang="fr-FR" dirty="0"/>
              <a:t>® et </a:t>
            </a:r>
            <a:r>
              <a:rPr lang="fr-FR" dirty="0" err="1"/>
              <a:t>Bexsero</a:t>
            </a:r>
            <a:r>
              <a:rPr lang="fr-FR" dirty="0"/>
              <a:t>® n’étant pas interchangeables, les personnes qui ont commencé un programme de vaccination avec l’un des vaccins doivent le poursuivre avec le même vaccin.</a:t>
            </a:r>
          </a:p>
        </p:txBody>
      </p:sp>
      <p:sp>
        <p:nvSpPr>
          <p:cNvPr id="4" name="Espace réservé du numéro de diapositive 3"/>
          <p:cNvSpPr>
            <a:spLocks noGrp="1"/>
          </p:cNvSpPr>
          <p:nvPr>
            <p:ph type="sldNum" sz="quarter" idx="10"/>
          </p:nvPr>
        </p:nvSpPr>
        <p:spPr/>
        <p:txBody>
          <a:bodyPr/>
          <a:lstStyle/>
          <a:p>
            <a:fld id="{174775E6-BA49-4642-8F33-E7C246E91562}" type="slidenum">
              <a:rPr lang="fr-FR" smtClean="0"/>
              <a:t>9</a:t>
            </a:fld>
            <a:endParaRPr lang="fr-FR"/>
          </a:p>
        </p:txBody>
      </p:sp>
    </p:spTree>
    <p:extLst>
      <p:ext uri="{BB962C8B-B14F-4D97-AF65-F5344CB8AC3E}">
        <p14:creationId xmlns:p14="http://schemas.microsoft.com/office/powerpoint/2010/main" val="3594663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74775E6-BA49-4642-8F33-E7C246E91562}" type="slidenum">
              <a:rPr lang="fr-FR" smtClean="0"/>
              <a:t>10</a:t>
            </a:fld>
            <a:endParaRPr lang="fr-FR"/>
          </a:p>
        </p:txBody>
      </p:sp>
    </p:spTree>
    <p:extLst>
      <p:ext uri="{BB962C8B-B14F-4D97-AF65-F5344CB8AC3E}">
        <p14:creationId xmlns:p14="http://schemas.microsoft.com/office/powerpoint/2010/main" val="1235809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D565F1DF-E8F0-49FF-AD31-3AD416AEBDCE}" type="datetimeFigureOut">
              <a:rPr lang="fr-FR" smtClean="0"/>
              <a:t>13/12/2022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95280A-FBE7-4CCB-8E7C-1D0D52C90AEA}" type="slidenum">
              <a:rPr lang="fr-FR" smtClean="0"/>
              <a:t>‹N°›</a:t>
            </a:fld>
            <a:endParaRPr lang="fr-FR"/>
          </a:p>
        </p:txBody>
      </p:sp>
    </p:spTree>
    <p:extLst>
      <p:ext uri="{BB962C8B-B14F-4D97-AF65-F5344CB8AC3E}">
        <p14:creationId xmlns:p14="http://schemas.microsoft.com/office/powerpoint/2010/main" val="1343583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565F1DF-E8F0-49FF-AD31-3AD416AEBDCE}" type="datetimeFigureOut">
              <a:rPr lang="fr-FR" smtClean="0"/>
              <a:t>13/12/2022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95280A-FBE7-4CCB-8E7C-1D0D52C90AEA}" type="slidenum">
              <a:rPr lang="fr-FR" smtClean="0"/>
              <a:t>‹N°›</a:t>
            </a:fld>
            <a:endParaRPr lang="fr-FR"/>
          </a:p>
        </p:txBody>
      </p:sp>
    </p:spTree>
    <p:extLst>
      <p:ext uri="{BB962C8B-B14F-4D97-AF65-F5344CB8AC3E}">
        <p14:creationId xmlns:p14="http://schemas.microsoft.com/office/powerpoint/2010/main" val="3012336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565F1DF-E8F0-49FF-AD31-3AD416AEBDCE}" type="datetimeFigureOut">
              <a:rPr lang="fr-FR" smtClean="0"/>
              <a:t>13/12/2022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95280A-FBE7-4CCB-8E7C-1D0D52C90AEA}" type="slidenum">
              <a:rPr lang="fr-FR" smtClean="0"/>
              <a:t>‹N°›</a:t>
            </a:fld>
            <a:endParaRPr lang="fr-FR"/>
          </a:p>
        </p:txBody>
      </p:sp>
    </p:spTree>
    <p:extLst>
      <p:ext uri="{BB962C8B-B14F-4D97-AF65-F5344CB8AC3E}">
        <p14:creationId xmlns:p14="http://schemas.microsoft.com/office/powerpoint/2010/main" val="2683720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565F1DF-E8F0-49FF-AD31-3AD416AEBDCE}" type="datetimeFigureOut">
              <a:rPr lang="fr-FR" smtClean="0"/>
              <a:t>13/12/2022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95280A-FBE7-4CCB-8E7C-1D0D52C90AEA}" type="slidenum">
              <a:rPr lang="fr-FR" smtClean="0"/>
              <a:t>‹N°›</a:t>
            </a:fld>
            <a:endParaRPr lang="fr-FR"/>
          </a:p>
        </p:txBody>
      </p:sp>
    </p:spTree>
    <p:extLst>
      <p:ext uri="{BB962C8B-B14F-4D97-AF65-F5344CB8AC3E}">
        <p14:creationId xmlns:p14="http://schemas.microsoft.com/office/powerpoint/2010/main" val="3681276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D565F1DF-E8F0-49FF-AD31-3AD416AEBDCE}" type="datetimeFigureOut">
              <a:rPr lang="fr-FR" smtClean="0"/>
              <a:t>13/12/2022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95280A-FBE7-4CCB-8E7C-1D0D52C90AEA}" type="slidenum">
              <a:rPr lang="fr-FR" smtClean="0"/>
              <a:t>‹N°›</a:t>
            </a:fld>
            <a:endParaRPr lang="fr-FR"/>
          </a:p>
        </p:txBody>
      </p:sp>
    </p:spTree>
    <p:extLst>
      <p:ext uri="{BB962C8B-B14F-4D97-AF65-F5344CB8AC3E}">
        <p14:creationId xmlns:p14="http://schemas.microsoft.com/office/powerpoint/2010/main" val="3086433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565F1DF-E8F0-49FF-AD31-3AD416AEBDCE}" type="datetimeFigureOut">
              <a:rPr lang="fr-FR" smtClean="0"/>
              <a:t>13/12/2022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595280A-FBE7-4CCB-8E7C-1D0D52C90AEA}" type="slidenum">
              <a:rPr lang="fr-FR" smtClean="0"/>
              <a:t>‹N°›</a:t>
            </a:fld>
            <a:endParaRPr lang="fr-FR"/>
          </a:p>
        </p:txBody>
      </p:sp>
    </p:spTree>
    <p:extLst>
      <p:ext uri="{BB962C8B-B14F-4D97-AF65-F5344CB8AC3E}">
        <p14:creationId xmlns:p14="http://schemas.microsoft.com/office/powerpoint/2010/main" val="548969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565F1DF-E8F0-49FF-AD31-3AD416AEBDCE}" type="datetimeFigureOut">
              <a:rPr lang="fr-FR" smtClean="0"/>
              <a:t>13/12/2022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595280A-FBE7-4CCB-8E7C-1D0D52C90AEA}" type="slidenum">
              <a:rPr lang="fr-FR" smtClean="0"/>
              <a:t>‹N°›</a:t>
            </a:fld>
            <a:endParaRPr lang="fr-FR"/>
          </a:p>
        </p:txBody>
      </p:sp>
    </p:spTree>
    <p:extLst>
      <p:ext uri="{BB962C8B-B14F-4D97-AF65-F5344CB8AC3E}">
        <p14:creationId xmlns:p14="http://schemas.microsoft.com/office/powerpoint/2010/main" val="209576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D565F1DF-E8F0-49FF-AD31-3AD416AEBDCE}" type="datetimeFigureOut">
              <a:rPr lang="fr-FR" smtClean="0"/>
              <a:t>13/12/2022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595280A-FBE7-4CCB-8E7C-1D0D52C90AEA}" type="slidenum">
              <a:rPr lang="fr-FR" smtClean="0"/>
              <a:t>‹N°›</a:t>
            </a:fld>
            <a:endParaRPr lang="fr-FR"/>
          </a:p>
        </p:txBody>
      </p:sp>
    </p:spTree>
    <p:extLst>
      <p:ext uri="{BB962C8B-B14F-4D97-AF65-F5344CB8AC3E}">
        <p14:creationId xmlns:p14="http://schemas.microsoft.com/office/powerpoint/2010/main" val="1257759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565F1DF-E8F0-49FF-AD31-3AD416AEBDCE}" type="datetimeFigureOut">
              <a:rPr lang="fr-FR" smtClean="0"/>
              <a:t>13/12/2022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595280A-FBE7-4CCB-8E7C-1D0D52C90AEA}" type="slidenum">
              <a:rPr lang="fr-FR" smtClean="0"/>
              <a:t>‹N°›</a:t>
            </a:fld>
            <a:endParaRPr lang="fr-FR"/>
          </a:p>
        </p:txBody>
      </p:sp>
    </p:spTree>
    <p:extLst>
      <p:ext uri="{BB962C8B-B14F-4D97-AF65-F5344CB8AC3E}">
        <p14:creationId xmlns:p14="http://schemas.microsoft.com/office/powerpoint/2010/main" val="1526917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D565F1DF-E8F0-49FF-AD31-3AD416AEBDCE}" type="datetimeFigureOut">
              <a:rPr lang="fr-FR" smtClean="0"/>
              <a:t>13/12/2022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595280A-FBE7-4CCB-8E7C-1D0D52C90AEA}" type="slidenum">
              <a:rPr lang="fr-FR" smtClean="0"/>
              <a:t>‹N°›</a:t>
            </a:fld>
            <a:endParaRPr lang="fr-FR"/>
          </a:p>
        </p:txBody>
      </p:sp>
    </p:spTree>
    <p:extLst>
      <p:ext uri="{BB962C8B-B14F-4D97-AF65-F5344CB8AC3E}">
        <p14:creationId xmlns:p14="http://schemas.microsoft.com/office/powerpoint/2010/main" val="1851755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D565F1DF-E8F0-49FF-AD31-3AD416AEBDCE}" type="datetimeFigureOut">
              <a:rPr lang="fr-FR" smtClean="0"/>
              <a:t>13/12/2022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595280A-FBE7-4CCB-8E7C-1D0D52C90AEA}" type="slidenum">
              <a:rPr lang="fr-FR" smtClean="0"/>
              <a:t>‹N°›</a:t>
            </a:fld>
            <a:endParaRPr lang="fr-FR"/>
          </a:p>
        </p:txBody>
      </p:sp>
    </p:spTree>
    <p:extLst>
      <p:ext uri="{BB962C8B-B14F-4D97-AF65-F5344CB8AC3E}">
        <p14:creationId xmlns:p14="http://schemas.microsoft.com/office/powerpoint/2010/main" val="148715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65F1DF-E8F0-49FF-AD31-3AD416AEBDCE}" type="datetimeFigureOut">
              <a:rPr lang="fr-FR" smtClean="0"/>
              <a:t>13/12/2022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95280A-FBE7-4CCB-8E7C-1D0D52C90AEA}" type="slidenum">
              <a:rPr lang="fr-FR" smtClean="0"/>
              <a:t>‹N°›</a:t>
            </a:fld>
            <a:endParaRPr lang="fr-FR"/>
          </a:p>
        </p:txBody>
      </p:sp>
    </p:spTree>
    <p:extLst>
      <p:ext uri="{BB962C8B-B14F-4D97-AF65-F5344CB8AC3E}">
        <p14:creationId xmlns:p14="http://schemas.microsoft.com/office/powerpoint/2010/main" val="3129211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15063" y="2768099"/>
            <a:ext cx="8382000" cy="1160591"/>
          </a:xfrm>
        </p:spPr>
        <p:txBody>
          <a:bodyPr>
            <a:normAutofit/>
          </a:bodyPr>
          <a:lstStyle/>
          <a:p>
            <a:r>
              <a:rPr lang="fr-FR" dirty="0"/>
              <a:t>Vaccination contre IIM B</a:t>
            </a:r>
          </a:p>
        </p:txBody>
      </p:sp>
      <p:sp>
        <p:nvSpPr>
          <p:cNvPr id="3" name="Sous-titre 2"/>
          <p:cNvSpPr>
            <a:spLocks noGrp="1"/>
          </p:cNvSpPr>
          <p:nvPr>
            <p:ph type="subTitle" idx="1"/>
          </p:nvPr>
        </p:nvSpPr>
        <p:spPr>
          <a:xfrm>
            <a:off x="1496291" y="4411838"/>
            <a:ext cx="9144000" cy="1655762"/>
          </a:xfrm>
        </p:spPr>
        <p:txBody>
          <a:bodyPr/>
          <a:lstStyle/>
          <a:p>
            <a:r>
              <a:rPr lang="fr-FR" dirty="0"/>
              <a:t>Dr CHOPIN ALAMARTINE</a:t>
            </a:r>
          </a:p>
          <a:p>
            <a:r>
              <a:rPr lang="fr-FR" dirty="0"/>
              <a:t>FMC Boulogne sur mer </a:t>
            </a:r>
          </a:p>
          <a:p>
            <a:r>
              <a:rPr lang="fr-FR" dirty="0"/>
              <a:t>8/12/2022</a:t>
            </a:r>
          </a:p>
        </p:txBody>
      </p:sp>
      <p:pic>
        <p:nvPicPr>
          <p:cNvPr id="6" name="Picture 2" descr="École et bricoles: Dédramatiser la vaccination en 4e anné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431" y="398336"/>
            <a:ext cx="3935004" cy="55673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e méningocoque B : symptômes, risques et prévention | Agence régionale de  santé Auvergne-Rhône-Alp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5699" y="321060"/>
            <a:ext cx="2910865" cy="238571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Épidémie de Méningite : Zone à risques &amp; vaccins • Prime Public Healt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48063" y="4289194"/>
            <a:ext cx="3556866" cy="2372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096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a:bodyPr>
          <a:lstStyle/>
          <a:p>
            <a:r>
              <a:rPr lang="fr-FR" dirty="0" err="1"/>
              <a:t>Bexsero</a:t>
            </a:r>
            <a:r>
              <a:rPr lang="fr-FR" dirty="0"/>
              <a:t> peut être administré de manière concomitante avec les antigènes vaccinaux suivants, qu'il s'agisse de vaccins monovalents ou combinés: diphtérie, tétanos, coqueluche acellulaire, </a:t>
            </a:r>
            <a:r>
              <a:rPr lang="fr-FR" i="1" dirty="0"/>
              <a:t>Haemophilus </a:t>
            </a:r>
            <a:r>
              <a:rPr lang="fr-FR" i="1" dirty="0" err="1"/>
              <a:t>inlfuenzae</a:t>
            </a:r>
            <a:r>
              <a:rPr lang="fr-FR" dirty="0"/>
              <a:t> de type b, poliomyélite inactivée, hépatite B, </a:t>
            </a:r>
            <a:r>
              <a:rPr lang="fr-FR" dirty="0" err="1"/>
              <a:t>pneumococcique</a:t>
            </a:r>
            <a:r>
              <a:rPr lang="fr-FR" dirty="0"/>
              <a:t> </a:t>
            </a:r>
            <a:r>
              <a:rPr lang="fr-FR" dirty="0" err="1"/>
              <a:t>heptavalent</a:t>
            </a:r>
            <a:r>
              <a:rPr lang="fr-FR" dirty="0"/>
              <a:t> conjugué, rougeole, oreillons, rubéole, varicelle et </a:t>
            </a:r>
            <a:r>
              <a:rPr lang="fr-FR" dirty="0" err="1"/>
              <a:t>méningococcique</a:t>
            </a:r>
            <a:r>
              <a:rPr lang="fr-FR" dirty="0"/>
              <a:t> conjugué des </a:t>
            </a:r>
            <a:r>
              <a:rPr lang="fr-FR" dirty="0" err="1"/>
              <a:t>sérogroupes</a:t>
            </a:r>
            <a:r>
              <a:rPr lang="fr-FR" dirty="0"/>
              <a:t> A, C, W, Y.</a:t>
            </a:r>
          </a:p>
          <a:p>
            <a:endParaRPr lang="fr-FR" dirty="0"/>
          </a:p>
          <a:p>
            <a:r>
              <a:rPr lang="fr-FR" dirty="0"/>
              <a:t>Il s'agit d'un </a:t>
            </a:r>
            <a:r>
              <a:rPr lang="fr-FR" b="1" dirty="0"/>
              <a:t>vaccin protéique</a:t>
            </a:r>
            <a:r>
              <a:rPr lang="fr-FR" dirty="0"/>
              <a:t>, utilisant comme adjuvant l'hydroxyde d'aluminium. Le vaccin </a:t>
            </a:r>
            <a:r>
              <a:rPr lang="fr-FR" dirty="0" err="1"/>
              <a:t>Bexsero</a:t>
            </a:r>
            <a:r>
              <a:rPr lang="fr-FR" dirty="0"/>
              <a:t>® est composé de 3 protéines présentes à la surface de la plupart des méningocoques B (NHB1, </a:t>
            </a:r>
            <a:r>
              <a:rPr lang="fr-FR" dirty="0" err="1"/>
              <a:t>NadA</a:t>
            </a:r>
            <a:r>
              <a:rPr lang="fr-FR" dirty="0"/>
              <a:t>, </a:t>
            </a:r>
            <a:r>
              <a:rPr lang="fr-FR" dirty="0" err="1"/>
              <a:t>fHpb</a:t>
            </a:r>
            <a:r>
              <a:rPr lang="fr-FR" dirty="0"/>
              <a:t>), combinées avec un antigène de la membrane externe du méningocoque B (</a:t>
            </a:r>
            <a:r>
              <a:rPr lang="fr-FR" dirty="0" err="1"/>
              <a:t>PorA</a:t>
            </a:r>
            <a:r>
              <a:rPr lang="fr-FR" dirty="0"/>
              <a:t>).</a:t>
            </a:r>
          </a:p>
          <a:p>
            <a:endParaRPr lang="fr-FR" dirty="0"/>
          </a:p>
        </p:txBody>
      </p:sp>
    </p:spTree>
    <p:extLst>
      <p:ext uri="{BB962C8B-B14F-4D97-AF65-F5344CB8AC3E}">
        <p14:creationId xmlns:p14="http://schemas.microsoft.com/office/powerpoint/2010/main" val="2363490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539029" y="0"/>
            <a:ext cx="4095750" cy="2733675"/>
          </a:xfrm>
          <a:prstGeom prst="rect">
            <a:avLst/>
          </a:prstGeom>
        </p:spPr>
      </p:pic>
      <p:pic>
        <p:nvPicPr>
          <p:cNvPr id="5" name="Image 4"/>
          <p:cNvPicPr>
            <a:picLocks noChangeAspect="1"/>
          </p:cNvPicPr>
          <p:nvPr/>
        </p:nvPicPr>
        <p:blipFill>
          <a:blip r:embed="rId3"/>
          <a:stretch>
            <a:fillRect/>
          </a:stretch>
        </p:blipFill>
        <p:spPr>
          <a:xfrm>
            <a:off x="1488931" y="3196503"/>
            <a:ext cx="8715375" cy="1019175"/>
          </a:xfrm>
          <a:prstGeom prst="rect">
            <a:avLst/>
          </a:prstGeom>
        </p:spPr>
      </p:pic>
      <p:pic>
        <p:nvPicPr>
          <p:cNvPr id="6" name="Image 5"/>
          <p:cNvPicPr>
            <a:picLocks noChangeAspect="1"/>
          </p:cNvPicPr>
          <p:nvPr/>
        </p:nvPicPr>
        <p:blipFill>
          <a:blip r:embed="rId4"/>
          <a:stretch>
            <a:fillRect/>
          </a:stretch>
        </p:blipFill>
        <p:spPr>
          <a:xfrm>
            <a:off x="1488931" y="4678506"/>
            <a:ext cx="8930121" cy="1289906"/>
          </a:xfrm>
          <a:prstGeom prst="rect">
            <a:avLst/>
          </a:prstGeom>
        </p:spPr>
      </p:pic>
      <p:pic>
        <p:nvPicPr>
          <p:cNvPr id="7" name="Image 6"/>
          <p:cNvPicPr>
            <a:picLocks noChangeAspect="1"/>
          </p:cNvPicPr>
          <p:nvPr/>
        </p:nvPicPr>
        <p:blipFill>
          <a:blip r:embed="rId5"/>
          <a:stretch>
            <a:fillRect/>
          </a:stretch>
        </p:blipFill>
        <p:spPr>
          <a:xfrm>
            <a:off x="5471246" y="194468"/>
            <a:ext cx="6181725" cy="1666875"/>
          </a:xfrm>
          <a:prstGeom prst="rect">
            <a:avLst/>
          </a:prstGeom>
        </p:spPr>
      </p:pic>
    </p:spTree>
    <p:extLst>
      <p:ext uri="{BB962C8B-B14F-4D97-AF65-F5344CB8AC3E}">
        <p14:creationId xmlns:p14="http://schemas.microsoft.com/office/powerpoint/2010/main" val="1071462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674" y="42863"/>
            <a:ext cx="10515600" cy="1325563"/>
          </a:xfrm>
        </p:spPr>
        <p:txBody>
          <a:bodyPr/>
          <a:lstStyle/>
          <a:p>
            <a:r>
              <a:rPr lang="fr-FR" dirty="0"/>
              <a:t>Epidémiologie : </a:t>
            </a:r>
          </a:p>
        </p:txBody>
      </p:sp>
      <p:sp>
        <p:nvSpPr>
          <p:cNvPr id="3" name="Espace réservé du contenu 2"/>
          <p:cNvSpPr>
            <a:spLocks noGrp="1"/>
          </p:cNvSpPr>
          <p:nvPr>
            <p:ph idx="1"/>
          </p:nvPr>
        </p:nvSpPr>
        <p:spPr>
          <a:xfrm>
            <a:off x="371474" y="1132114"/>
            <a:ext cx="10100583" cy="2002972"/>
          </a:xfrm>
        </p:spPr>
        <p:txBody>
          <a:bodyPr>
            <a:normAutofit fontScale="85000" lnSpcReduction="20000"/>
          </a:bodyPr>
          <a:lstStyle/>
          <a:p>
            <a:pPr marL="0" indent="0">
              <a:buNone/>
            </a:pPr>
            <a:endParaRPr lang="fr-FR" dirty="0"/>
          </a:p>
          <a:p>
            <a:r>
              <a:rPr lang="fr-FR" sz="3700" dirty="0"/>
              <a:t>Diminution du nombre de cas des IIM B avec, à son apogée, en 2008, 179 cas, pour être réduit de moitié à 88 cas en 2019</a:t>
            </a:r>
          </a:p>
          <a:p>
            <a:r>
              <a:rPr lang="fr-FR" sz="3700" dirty="0"/>
              <a:t>IIM B = la majorité des IIM déclarés en France : 53 % </a:t>
            </a:r>
          </a:p>
        </p:txBody>
      </p:sp>
      <p:pic>
        <p:nvPicPr>
          <p:cNvPr id="4" name="Image 3"/>
          <p:cNvPicPr>
            <a:picLocks noChangeAspect="1"/>
          </p:cNvPicPr>
          <p:nvPr/>
        </p:nvPicPr>
        <p:blipFill>
          <a:blip r:embed="rId2"/>
          <a:stretch>
            <a:fillRect/>
          </a:stretch>
        </p:blipFill>
        <p:spPr>
          <a:xfrm>
            <a:off x="371474" y="3378880"/>
            <a:ext cx="4953000" cy="3105150"/>
          </a:xfrm>
          <a:prstGeom prst="rect">
            <a:avLst/>
          </a:prstGeom>
        </p:spPr>
      </p:pic>
      <p:pic>
        <p:nvPicPr>
          <p:cNvPr id="5" name="Image 4"/>
          <p:cNvPicPr>
            <a:picLocks noChangeAspect="1"/>
          </p:cNvPicPr>
          <p:nvPr/>
        </p:nvPicPr>
        <p:blipFill>
          <a:blip r:embed="rId3"/>
          <a:stretch>
            <a:fillRect/>
          </a:stretch>
        </p:blipFill>
        <p:spPr>
          <a:xfrm>
            <a:off x="5763985" y="3468686"/>
            <a:ext cx="6245087" cy="3156857"/>
          </a:xfrm>
          <a:prstGeom prst="rect">
            <a:avLst/>
          </a:prstGeom>
        </p:spPr>
      </p:pic>
      <p:pic>
        <p:nvPicPr>
          <p:cNvPr id="6" name="Image 5"/>
          <p:cNvPicPr>
            <a:picLocks noChangeAspect="1"/>
          </p:cNvPicPr>
          <p:nvPr/>
        </p:nvPicPr>
        <p:blipFill>
          <a:blip r:embed="rId4"/>
          <a:stretch>
            <a:fillRect/>
          </a:stretch>
        </p:blipFill>
        <p:spPr>
          <a:xfrm>
            <a:off x="10473415" y="246064"/>
            <a:ext cx="1266825" cy="552450"/>
          </a:xfrm>
          <a:prstGeom prst="rect">
            <a:avLst/>
          </a:prstGeom>
        </p:spPr>
      </p:pic>
      <p:pic>
        <p:nvPicPr>
          <p:cNvPr id="7" name="Image 6"/>
          <p:cNvPicPr>
            <a:picLocks noChangeAspect="1"/>
          </p:cNvPicPr>
          <p:nvPr/>
        </p:nvPicPr>
        <p:blipFill>
          <a:blip r:embed="rId5"/>
          <a:stretch>
            <a:fillRect/>
          </a:stretch>
        </p:blipFill>
        <p:spPr>
          <a:xfrm>
            <a:off x="8601074" y="187100"/>
            <a:ext cx="1428750" cy="898751"/>
          </a:xfrm>
          <a:prstGeom prst="rect">
            <a:avLst/>
          </a:prstGeom>
        </p:spPr>
      </p:pic>
    </p:spTree>
    <p:extLst>
      <p:ext uri="{BB962C8B-B14F-4D97-AF65-F5344CB8AC3E}">
        <p14:creationId xmlns:p14="http://schemas.microsoft.com/office/powerpoint/2010/main" val="3202035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544286" y="190371"/>
            <a:ext cx="9666513" cy="6635489"/>
          </a:xfrm>
          <a:prstGeom prst="rect">
            <a:avLst/>
          </a:prstGeom>
        </p:spPr>
      </p:pic>
    </p:spTree>
    <p:extLst>
      <p:ext uri="{BB962C8B-B14F-4D97-AF65-F5344CB8AC3E}">
        <p14:creationId xmlns:p14="http://schemas.microsoft.com/office/powerpoint/2010/main" val="668256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3873776" y="3570514"/>
            <a:ext cx="7709480" cy="2971975"/>
          </a:xfrm>
          <a:prstGeom prst="rect">
            <a:avLst/>
          </a:prstGeom>
        </p:spPr>
      </p:pic>
      <p:sp>
        <p:nvSpPr>
          <p:cNvPr id="10" name="Titre 9"/>
          <p:cNvSpPr>
            <a:spLocks noGrp="1"/>
          </p:cNvSpPr>
          <p:nvPr>
            <p:ph type="title"/>
          </p:nvPr>
        </p:nvSpPr>
        <p:spPr/>
        <p:txBody>
          <a:bodyPr/>
          <a:lstStyle/>
          <a:p>
            <a:r>
              <a:rPr lang="fr-FR" dirty="0"/>
              <a:t>Mortalité/létalité : </a:t>
            </a:r>
          </a:p>
        </p:txBody>
      </p:sp>
      <p:pic>
        <p:nvPicPr>
          <p:cNvPr id="11" name="Image 10"/>
          <p:cNvPicPr>
            <a:picLocks noChangeAspect="1"/>
          </p:cNvPicPr>
          <p:nvPr/>
        </p:nvPicPr>
        <p:blipFill>
          <a:blip r:embed="rId3"/>
          <a:stretch>
            <a:fillRect/>
          </a:stretch>
        </p:blipFill>
        <p:spPr>
          <a:xfrm>
            <a:off x="379641" y="1512569"/>
            <a:ext cx="3230974" cy="2057945"/>
          </a:xfrm>
          <a:prstGeom prst="rect">
            <a:avLst/>
          </a:prstGeom>
        </p:spPr>
      </p:pic>
      <p:sp>
        <p:nvSpPr>
          <p:cNvPr id="12" name="Rectangle 11"/>
          <p:cNvSpPr/>
          <p:nvPr/>
        </p:nvSpPr>
        <p:spPr>
          <a:xfrm>
            <a:off x="4680516" y="2014408"/>
            <a:ext cx="6096000" cy="646331"/>
          </a:xfrm>
          <a:prstGeom prst="rect">
            <a:avLst/>
          </a:prstGeom>
        </p:spPr>
        <p:txBody>
          <a:bodyPr>
            <a:spAutoFit/>
          </a:bodyPr>
          <a:lstStyle/>
          <a:p>
            <a:pPr algn="ctr"/>
            <a:r>
              <a:rPr lang="fr-FR" dirty="0"/>
              <a:t>Années de forte incidence (2005 à 2011)  Vs de faible incidence (2014 à 2019) </a:t>
            </a:r>
          </a:p>
        </p:txBody>
      </p:sp>
      <p:sp>
        <p:nvSpPr>
          <p:cNvPr id="13" name="Rectangle 12"/>
          <p:cNvSpPr/>
          <p:nvPr/>
        </p:nvSpPr>
        <p:spPr>
          <a:xfrm>
            <a:off x="379641" y="4181888"/>
            <a:ext cx="3392901" cy="1754326"/>
          </a:xfrm>
          <a:prstGeom prst="rect">
            <a:avLst/>
          </a:prstGeom>
        </p:spPr>
        <p:txBody>
          <a:bodyPr wrap="square">
            <a:spAutoFit/>
          </a:bodyPr>
          <a:lstStyle/>
          <a:p>
            <a:r>
              <a:rPr lang="fr-FR" dirty="0"/>
              <a:t>En France, la létalité des IIM est comprise entre 9% et 12%, stable depuis 2013. En 2019, la létalité la plus faible était observée pour les IIM B (7 %) et la plus élevée pour les IIM W (27 %). </a:t>
            </a:r>
          </a:p>
        </p:txBody>
      </p:sp>
    </p:spTree>
    <p:extLst>
      <p:ext uri="{BB962C8B-B14F-4D97-AF65-F5344CB8AC3E}">
        <p14:creationId xmlns:p14="http://schemas.microsoft.com/office/powerpoint/2010/main" val="3609643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045027" y="326572"/>
            <a:ext cx="9252857" cy="6531428"/>
          </a:xfrm>
          <a:prstGeom prst="rect">
            <a:avLst/>
          </a:prstGeom>
        </p:spPr>
      </p:pic>
    </p:spTree>
    <p:extLst>
      <p:ext uri="{BB962C8B-B14F-4D97-AF65-F5344CB8AC3E}">
        <p14:creationId xmlns:p14="http://schemas.microsoft.com/office/powerpoint/2010/main" val="2050637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5712279" y="217607"/>
            <a:ext cx="6305550" cy="1133475"/>
          </a:xfrm>
          <a:prstGeom prst="rect">
            <a:avLst/>
          </a:prstGeom>
        </p:spPr>
      </p:pic>
      <p:pic>
        <p:nvPicPr>
          <p:cNvPr id="7" name="Image 6"/>
          <p:cNvPicPr>
            <a:picLocks noChangeAspect="1"/>
          </p:cNvPicPr>
          <p:nvPr/>
        </p:nvPicPr>
        <p:blipFill>
          <a:blip r:embed="rId3"/>
          <a:stretch>
            <a:fillRect/>
          </a:stretch>
        </p:blipFill>
        <p:spPr>
          <a:xfrm>
            <a:off x="5133296" y="1438963"/>
            <a:ext cx="6884533" cy="4789715"/>
          </a:xfrm>
          <a:prstGeom prst="rect">
            <a:avLst/>
          </a:prstGeom>
        </p:spPr>
      </p:pic>
      <p:sp>
        <p:nvSpPr>
          <p:cNvPr id="8" name="Rectangle 7"/>
          <p:cNvSpPr/>
          <p:nvPr/>
        </p:nvSpPr>
        <p:spPr>
          <a:xfrm>
            <a:off x="548368" y="1263202"/>
            <a:ext cx="4759099" cy="5355312"/>
          </a:xfrm>
          <a:prstGeom prst="rect">
            <a:avLst/>
          </a:prstGeom>
        </p:spPr>
        <p:txBody>
          <a:bodyPr wrap="square">
            <a:spAutoFit/>
          </a:bodyPr>
          <a:lstStyle/>
          <a:p>
            <a:r>
              <a:rPr lang="fr-FR" dirty="0"/>
              <a:t>Royaume-Uni : 245 enfants âgés de 1 mois à 13 ans </a:t>
            </a:r>
            <a:r>
              <a:rPr lang="fr-FR" dirty="0" err="1"/>
              <a:t>Meningite</a:t>
            </a:r>
            <a:r>
              <a:rPr lang="fr-FR" dirty="0"/>
              <a:t> à </a:t>
            </a:r>
            <a:r>
              <a:rPr lang="fr-FR" dirty="0" err="1"/>
              <a:t>Meningo</a:t>
            </a:r>
            <a:r>
              <a:rPr lang="fr-FR" dirty="0"/>
              <a:t> B Vs control</a:t>
            </a:r>
          </a:p>
          <a:p>
            <a:r>
              <a:rPr lang="fr-FR" dirty="0"/>
              <a:t>But : Evaluation des conséquences physiques, psychologiques, neurocognitives et éducatives. </a:t>
            </a:r>
          </a:p>
          <a:p>
            <a:r>
              <a:rPr lang="fr-FR" dirty="0"/>
              <a:t>Résultats : </a:t>
            </a:r>
          </a:p>
          <a:p>
            <a:r>
              <a:rPr lang="fr-FR" dirty="0"/>
              <a:t>10 % séquelles majeures av handicap physique ou neurologique : amputations majeures (1%), QI très bas, crises d'épilepsie (2%), perte auditive bilatérale modérément grave (≥ 40dB) et une perte auditive majeure (≥ 90dB) (2%).</a:t>
            </a:r>
          </a:p>
          <a:p>
            <a:pPr marL="285750" indent="-285750">
              <a:buFont typeface="Arial" panose="020B0604020202020204" pitchFamily="34" charset="0"/>
              <a:buChar char="•"/>
            </a:pPr>
            <a:r>
              <a:rPr lang="fr-FR" dirty="0"/>
              <a:t>tiers des enfants présentaient des séquelles mineures : troubles psychologiques, QI marginal, amputations des doigts, perte auditive mineure ou unilatérale et des déficits de communication mineurs. </a:t>
            </a:r>
          </a:p>
          <a:p>
            <a:pPr marL="285750" indent="-285750">
              <a:buFont typeface="Arial" panose="020B0604020202020204" pitchFamily="34" charset="0"/>
              <a:buChar char="•"/>
            </a:pPr>
            <a:r>
              <a:rPr lang="fr-FR" dirty="0"/>
              <a:t>Dans l'ensemble, les enfants qui avaient eu une IIM B avaient une fonction cognitive nettement moins bonne que les enfants du groupe témoin.</a:t>
            </a:r>
          </a:p>
        </p:txBody>
      </p:sp>
      <p:sp>
        <p:nvSpPr>
          <p:cNvPr id="9" name="Titre 9"/>
          <p:cNvSpPr>
            <a:spLocks noGrp="1"/>
          </p:cNvSpPr>
          <p:nvPr>
            <p:ph type="title"/>
          </p:nvPr>
        </p:nvSpPr>
        <p:spPr>
          <a:xfrm>
            <a:off x="252073" y="121562"/>
            <a:ext cx="10515600" cy="1325563"/>
          </a:xfrm>
        </p:spPr>
        <p:txBody>
          <a:bodyPr/>
          <a:lstStyle/>
          <a:p>
            <a:r>
              <a:rPr lang="fr-FR" dirty="0"/>
              <a:t>Séquelles : </a:t>
            </a:r>
          </a:p>
        </p:txBody>
      </p:sp>
    </p:spTree>
    <p:extLst>
      <p:ext uri="{BB962C8B-B14F-4D97-AF65-F5344CB8AC3E}">
        <p14:creationId xmlns:p14="http://schemas.microsoft.com/office/powerpoint/2010/main" val="3388892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5300" y="185374"/>
            <a:ext cx="10515600" cy="1325563"/>
          </a:xfrm>
        </p:spPr>
        <p:txBody>
          <a:bodyPr/>
          <a:lstStyle/>
          <a:p>
            <a:r>
              <a:rPr lang="fr-FR" dirty="0"/>
              <a:t>Avis HAS juin 2021 </a:t>
            </a:r>
          </a:p>
        </p:txBody>
      </p:sp>
      <p:sp>
        <p:nvSpPr>
          <p:cNvPr id="3" name="Espace réservé du contenu 2"/>
          <p:cNvSpPr>
            <a:spLocks noGrp="1"/>
          </p:cNvSpPr>
          <p:nvPr>
            <p:ph idx="1"/>
          </p:nvPr>
        </p:nvSpPr>
        <p:spPr>
          <a:xfrm>
            <a:off x="152400" y="1510937"/>
            <a:ext cx="11201400" cy="5110163"/>
          </a:xfrm>
        </p:spPr>
        <p:txBody>
          <a:bodyPr>
            <a:normAutofit fontScale="62500" lnSpcReduction="20000"/>
          </a:bodyPr>
          <a:lstStyle/>
          <a:p>
            <a:r>
              <a:rPr lang="fr-FR" dirty="0"/>
              <a:t>Les IIM B sont des infections graves en termes de </a:t>
            </a:r>
            <a:r>
              <a:rPr lang="fr-FR" dirty="0" err="1"/>
              <a:t>morbi</a:t>
            </a:r>
            <a:r>
              <a:rPr lang="fr-FR" dirty="0"/>
              <a:t>-mortalité chez le nourrisson, l’enfant, l’adolescent et l’adulte </a:t>
            </a:r>
          </a:p>
          <a:p>
            <a:r>
              <a:rPr lang="fr-FR" dirty="0"/>
              <a:t>Vaccination = la seule alternative préventive contre les IIM B chez les nourrissons qui représentent la classe d’âge la plus vulnérable </a:t>
            </a:r>
          </a:p>
          <a:p>
            <a:r>
              <a:rPr lang="fr-FR" dirty="0"/>
              <a:t>Bons résultats d’</a:t>
            </a:r>
            <a:r>
              <a:rPr lang="fr-FR" dirty="0" err="1"/>
              <a:t>immunogénicité</a:t>
            </a:r>
            <a:r>
              <a:rPr lang="fr-FR" dirty="0"/>
              <a:t> du vaccin avec persistance des anticorps après la vaccination, </a:t>
            </a:r>
          </a:p>
          <a:p>
            <a:r>
              <a:rPr lang="fr-FR" dirty="0"/>
              <a:t>Données observationnelles montrant une l'efficacité en vie réelles : </a:t>
            </a:r>
          </a:p>
          <a:p>
            <a:pPr lvl="1"/>
            <a:r>
              <a:rPr lang="fr-FR" dirty="0"/>
              <a:t>En Angleterre, le nombre de nouveaux cas d’infections invasives à méningocoque B chez les jeunes enfants a diminué de près de 75% durant les trois premières années du programme de vaccination. [taux d’incidence de 0,25 (IC 95 % : 0,19-0,36)] des cas d'IIM de </a:t>
            </a:r>
            <a:r>
              <a:rPr lang="fr-FR" dirty="0" err="1"/>
              <a:t>sérogroupe</a:t>
            </a:r>
            <a:r>
              <a:rPr lang="fr-FR" dirty="0"/>
              <a:t> B a été observée chez les nourrissons éligibles au vaccin</a:t>
            </a:r>
          </a:p>
          <a:p>
            <a:pPr lvl="1"/>
            <a:r>
              <a:rPr lang="fr-FR" dirty="0"/>
              <a:t>En Australie-Méridionale, plus de 30 000 étudiants âgés de 16 à 19 ans (dont 91% de lycéens) ont reçu deux doses de </a:t>
            </a:r>
            <a:r>
              <a:rPr lang="fr-FR" dirty="0" err="1"/>
              <a:t>Bexsero</a:t>
            </a:r>
            <a:r>
              <a:rPr lang="fr-FR" dirty="0"/>
              <a:t> à un intervalle d’un à trois mois : Réduction statistiquement significative de 71 % (IC 95 % : 15-90) des cas d'IIM de </a:t>
            </a:r>
            <a:r>
              <a:rPr lang="fr-FR" dirty="0" err="1"/>
              <a:t>sérogroupe</a:t>
            </a:r>
            <a:r>
              <a:rPr lang="fr-FR" dirty="0"/>
              <a:t> B a été observée au cours des deux années de suivi (de juillet 2017 à juin 2019).</a:t>
            </a:r>
          </a:p>
          <a:p>
            <a:r>
              <a:rPr lang="fr-FR" dirty="0"/>
              <a:t>Impact potentiel de la vaccination par le vaccin BEXSERO® sur la réduction de l'incidence des IIM W et gonocoque au cours des dernières années ;  </a:t>
            </a:r>
          </a:p>
          <a:p>
            <a:r>
              <a:rPr lang="fr-FR" dirty="0"/>
              <a:t>Bonne tolérance de la vaccination sans signal particulier sur des EIG.</a:t>
            </a:r>
          </a:p>
          <a:p>
            <a:r>
              <a:rPr lang="fr-FR" dirty="0"/>
              <a:t> Mise à jour de l'analyse coût-efficacité en faveur de la vaccination malgré une incidence en baisse et une létalité plus basse pour les IIM B.</a:t>
            </a:r>
          </a:p>
          <a:p>
            <a:r>
              <a:rPr lang="fr-FR" dirty="0"/>
              <a:t>Les difficultés créées par la disponibilité d’un vaccin non accessible aux catégories sociales les plus précaires : avec les nouvelles recommandations : l’assurance Maladie rembourse le vaccin à 65%, et les mutuelles le complément.</a:t>
            </a:r>
          </a:p>
        </p:txBody>
      </p:sp>
      <p:pic>
        <p:nvPicPr>
          <p:cNvPr id="5" name="Image 4"/>
          <p:cNvPicPr>
            <a:picLocks noChangeAspect="1"/>
          </p:cNvPicPr>
          <p:nvPr/>
        </p:nvPicPr>
        <p:blipFill>
          <a:blip r:embed="rId2"/>
          <a:stretch>
            <a:fillRect/>
          </a:stretch>
        </p:blipFill>
        <p:spPr>
          <a:xfrm>
            <a:off x="10473415" y="246064"/>
            <a:ext cx="1266825" cy="552450"/>
          </a:xfrm>
          <a:prstGeom prst="rect">
            <a:avLst/>
          </a:prstGeom>
        </p:spPr>
      </p:pic>
    </p:spTree>
    <p:extLst>
      <p:ext uri="{BB962C8B-B14F-4D97-AF65-F5344CB8AC3E}">
        <p14:creationId xmlns:p14="http://schemas.microsoft.com/office/powerpoint/2010/main" val="3591552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0164" y="265180"/>
            <a:ext cx="10515600" cy="1325563"/>
          </a:xfrm>
        </p:spPr>
        <p:txBody>
          <a:bodyPr/>
          <a:lstStyle/>
          <a:p>
            <a:r>
              <a:rPr lang="fr-FR" dirty="0"/>
              <a:t>Calendrier vaccinal 2022</a:t>
            </a:r>
          </a:p>
        </p:txBody>
      </p:sp>
      <p:sp>
        <p:nvSpPr>
          <p:cNvPr id="3" name="Espace réservé du contenu 2"/>
          <p:cNvSpPr>
            <a:spLocks noGrp="1"/>
          </p:cNvSpPr>
          <p:nvPr>
            <p:ph idx="1"/>
          </p:nvPr>
        </p:nvSpPr>
        <p:spPr/>
        <p:txBody>
          <a:bodyPr>
            <a:normAutofit fontScale="62500" lnSpcReduction="20000"/>
          </a:bodyPr>
          <a:lstStyle/>
          <a:p>
            <a:r>
              <a:rPr lang="fr-FR" dirty="0"/>
              <a:t>Recommandations générales : la vaccination contre les IIM de </a:t>
            </a:r>
            <a:r>
              <a:rPr lang="fr-FR" dirty="0" err="1"/>
              <a:t>sérogroupe</a:t>
            </a:r>
            <a:r>
              <a:rPr lang="fr-FR" dirty="0"/>
              <a:t> B par </a:t>
            </a:r>
            <a:r>
              <a:rPr lang="fr-FR" dirty="0" err="1"/>
              <a:t>Bexsero</a:t>
            </a:r>
            <a:r>
              <a:rPr lang="fr-FR" dirty="0"/>
              <a:t>® est recommandée chez l’ensemble des nourrissons</a:t>
            </a:r>
          </a:p>
          <a:p>
            <a:r>
              <a:rPr lang="fr-FR" dirty="0"/>
              <a:t>Pour les personnes souffrant de déficit en fraction terminale du complément, recevant un traitement anti-complément, porteuses d’un déficit en properdine ou ayant une </a:t>
            </a:r>
            <a:r>
              <a:rPr lang="fr-FR" dirty="0" err="1"/>
              <a:t>asplénie</a:t>
            </a:r>
            <a:r>
              <a:rPr lang="fr-FR" dirty="0"/>
              <a:t> anatomique ou fonctionnelle et chez les personnes ayant reçu une greffe de cellules souches hématopoïétiques : la vaccination est recommandée par un vaccin tétravalent conjugué ACWY et par un vaccin contre les IIM de sérogroupe B. Pour ces personnes, un rappel de vaccin tétravalent conjugué ACWY et de vaccin contre les IIM de </a:t>
            </a:r>
            <a:r>
              <a:rPr lang="fr-FR" dirty="0" err="1"/>
              <a:t>sérogroupe</a:t>
            </a:r>
            <a:r>
              <a:rPr lang="fr-FR" dirty="0"/>
              <a:t> B est </a:t>
            </a:r>
            <a:r>
              <a:rPr lang="fr-FR" b="1" dirty="0"/>
              <a:t>recommandé tous les 5 ans. </a:t>
            </a:r>
            <a:r>
              <a:rPr lang="fr-FR" dirty="0"/>
              <a:t>La vaccination contre le méningocoque B est également recommandée pour l’entourage familial des personnes à risque élevé d’IIM.</a:t>
            </a:r>
          </a:p>
          <a:p>
            <a:endParaRPr lang="fr-FR" dirty="0"/>
          </a:p>
          <a:p>
            <a:pPr marL="0" indent="0">
              <a:buNone/>
            </a:pPr>
            <a:endParaRPr lang="fr-FR" dirty="0"/>
          </a:p>
          <a:p>
            <a:r>
              <a:rPr lang="fr-FR" dirty="0"/>
              <a:t>Recommandations dans le cadre de situations impliquant plus d’un cas d’IIM de sérogroupe B : la vaccination contre les IIM de sérogroupe B est recommandée pour des populations cibles dans le cadre de situations spécifiques notamment épidémique et d’</a:t>
            </a:r>
            <a:r>
              <a:rPr lang="fr-FR" dirty="0" err="1"/>
              <a:t>hyperendémie</a:t>
            </a:r>
            <a:r>
              <a:rPr lang="fr-FR" dirty="0"/>
              <a:t>. </a:t>
            </a:r>
          </a:p>
          <a:p>
            <a:pPr marL="0" indent="0">
              <a:buNone/>
            </a:pPr>
            <a:endParaRPr lang="fr-FR" i="1" dirty="0"/>
          </a:p>
          <a:p>
            <a:pPr marL="0" indent="0">
              <a:buNone/>
            </a:pPr>
            <a:r>
              <a:rPr lang="fr-FR" i="1" dirty="0"/>
              <a:t>Rappel : la vaccination des nourrissons n’exonère pas pour les sujets contacts de cas sporadiques d’IIM B, de la </a:t>
            </a:r>
            <a:r>
              <a:rPr lang="fr-FR" i="1" dirty="0" err="1"/>
              <a:t>chimioprophylaxie</a:t>
            </a:r>
            <a:r>
              <a:rPr lang="fr-FR" i="1" dirty="0"/>
              <a:t> antibiotique qui reste le moyen le plus efficace de prévention de cas secondaires. </a:t>
            </a:r>
          </a:p>
          <a:p>
            <a:endParaRPr lang="fr-FR" dirty="0"/>
          </a:p>
        </p:txBody>
      </p:sp>
      <p:pic>
        <p:nvPicPr>
          <p:cNvPr id="4" name="Image 3"/>
          <p:cNvPicPr>
            <a:picLocks noChangeAspect="1"/>
          </p:cNvPicPr>
          <p:nvPr/>
        </p:nvPicPr>
        <p:blipFill>
          <a:blip r:embed="rId3"/>
          <a:stretch>
            <a:fillRect/>
          </a:stretch>
        </p:blipFill>
        <p:spPr>
          <a:xfrm>
            <a:off x="10785764" y="736634"/>
            <a:ext cx="1047750" cy="647700"/>
          </a:xfrm>
          <a:prstGeom prst="rect">
            <a:avLst/>
          </a:prstGeom>
        </p:spPr>
      </p:pic>
      <p:pic>
        <p:nvPicPr>
          <p:cNvPr id="5" name="Image 4"/>
          <p:cNvPicPr>
            <a:picLocks noChangeAspect="1"/>
          </p:cNvPicPr>
          <p:nvPr/>
        </p:nvPicPr>
        <p:blipFill>
          <a:blip r:embed="rId4"/>
          <a:stretch>
            <a:fillRect/>
          </a:stretch>
        </p:blipFill>
        <p:spPr>
          <a:xfrm>
            <a:off x="6753448" y="736634"/>
            <a:ext cx="3695700" cy="762000"/>
          </a:xfrm>
          <a:prstGeom prst="rect">
            <a:avLst/>
          </a:prstGeom>
        </p:spPr>
      </p:pic>
      <p:pic>
        <p:nvPicPr>
          <p:cNvPr id="6" name="Image 5"/>
          <p:cNvPicPr>
            <a:picLocks noChangeAspect="1"/>
          </p:cNvPicPr>
          <p:nvPr/>
        </p:nvPicPr>
        <p:blipFill>
          <a:blip r:embed="rId5"/>
          <a:stretch>
            <a:fillRect/>
          </a:stretch>
        </p:blipFill>
        <p:spPr>
          <a:xfrm>
            <a:off x="10252363" y="3650320"/>
            <a:ext cx="1373332" cy="729377"/>
          </a:xfrm>
          <a:prstGeom prst="rect">
            <a:avLst/>
          </a:prstGeom>
        </p:spPr>
      </p:pic>
    </p:spTree>
    <p:extLst>
      <p:ext uri="{BB962C8B-B14F-4D97-AF65-F5344CB8AC3E}">
        <p14:creationId xmlns:p14="http://schemas.microsoft.com/office/powerpoint/2010/main" val="330786135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978</Words>
  <Application>Microsoft Office PowerPoint</Application>
  <PresentationFormat>Grand écran</PresentationFormat>
  <Paragraphs>43</Paragraphs>
  <Slides>10</Slides>
  <Notes>2</Notes>
  <HiddenSlides>1</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10</vt:i4>
      </vt:variant>
    </vt:vector>
  </HeadingPairs>
  <TitlesOfParts>
    <vt:vector size="14" baseType="lpstr">
      <vt:lpstr>Arial</vt:lpstr>
      <vt:lpstr>Calibri</vt:lpstr>
      <vt:lpstr>Calibri Light</vt:lpstr>
      <vt:lpstr>Thème Office</vt:lpstr>
      <vt:lpstr>Vaccination contre IIM B</vt:lpstr>
      <vt:lpstr>Présentation PowerPoint</vt:lpstr>
      <vt:lpstr>Epidémiologie : </vt:lpstr>
      <vt:lpstr>Présentation PowerPoint</vt:lpstr>
      <vt:lpstr>Mortalité/létalité : </vt:lpstr>
      <vt:lpstr>Présentation PowerPoint</vt:lpstr>
      <vt:lpstr>Séquelles : </vt:lpstr>
      <vt:lpstr>Avis HAS juin 2021 </vt:lpstr>
      <vt:lpstr>Calendrier vaccinal 2022</vt:lpstr>
      <vt:lpstr>Présentation PowerPoint</vt:lpstr>
    </vt:vector>
  </TitlesOfParts>
  <Company>CHB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CHOPIN Marie Charlotte</dc:creator>
  <cp:lastModifiedBy>Marie Charlotte Chopin</cp:lastModifiedBy>
  <cp:revision>16</cp:revision>
  <dcterms:created xsi:type="dcterms:W3CDTF">2022-12-08T14:39:12Z</dcterms:created>
  <dcterms:modified xsi:type="dcterms:W3CDTF">2022-12-13T15:57:45Z</dcterms:modified>
</cp:coreProperties>
</file>