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B8794-5FCE-4601-8452-610FA26D79AD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5AE06-61CF-4E19-BD5E-23F87E33E4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600" dirty="0" smtClean="0"/>
              <a:t>HTA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PCSK9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Pro-protéine </a:t>
            </a:r>
            <a:r>
              <a:rPr lang="fr-FR" dirty="0" err="1" smtClean="0"/>
              <a:t>Convertase</a:t>
            </a:r>
            <a:r>
              <a:rPr lang="fr-FR" dirty="0" smtClean="0"/>
              <a:t> </a:t>
            </a:r>
            <a:r>
              <a:rPr lang="fr-FR" dirty="0" err="1" smtClean="0"/>
              <a:t>Subtilisine</a:t>
            </a:r>
            <a:r>
              <a:rPr lang="fr-FR" dirty="0" smtClean="0"/>
              <a:t>/</a:t>
            </a:r>
            <a:r>
              <a:rPr lang="fr-FR" dirty="0" err="1" smtClean="0"/>
              <a:t>Kexine</a:t>
            </a:r>
            <a:r>
              <a:rPr lang="fr-FR" dirty="0" smtClean="0"/>
              <a:t> 9</a:t>
            </a:r>
          </a:p>
          <a:p>
            <a:r>
              <a:rPr lang="fr-FR" dirty="0" smtClean="0"/>
              <a:t>Protéine secrétée par le foie</a:t>
            </a:r>
          </a:p>
          <a:p>
            <a:r>
              <a:rPr lang="fr-FR" dirty="0" smtClean="0"/>
              <a:t>Se lie au récepteur pour le LDL (</a:t>
            </a:r>
            <a:r>
              <a:rPr lang="fr-FR" dirty="0" err="1" smtClean="0"/>
              <a:t>LDLr</a:t>
            </a:r>
            <a:r>
              <a:rPr lang="fr-FR" dirty="0" smtClean="0"/>
              <a:t>)</a:t>
            </a:r>
          </a:p>
          <a:p>
            <a:r>
              <a:rPr lang="fr-FR" dirty="0" smtClean="0"/>
              <a:t>Le complexe PCSK9+</a:t>
            </a:r>
            <a:r>
              <a:rPr lang="fr-FR" dirty="0" err="1" smtClean="0"/>
              <a:t>LDLr</a:t>
            </a:r>
            <a:r>
              <a:rPr lang="fr-FR" dirty="0" smtClean="0"/>
              <a:t> est internalisé et conduit à une diminution du nombre de </a:t>
            </a:r>
            <a:r>
              <a:rPr lang="fr-FR" dirty="0" err="1" smtClean="0"/>
              <a:t>LDLr</a:t>
            </a:r>
            <a:r>
              <a:rPr lang="fr-FR" dirty="0" smtClean="0"/>
              <a:t> à la surface de la cellule</a:t>
            </a:r>
          </a:p>
          <a:p>
            <a:r>
              <a:rPr lang="fr-FR" dirty="0" smtClean="0"/>
              <a:t>Moins de récepteurs = plus de LDL circulant</a:t>
            </a:r>
          </a:p>
          <a:p>
            <a:r>
              <a:rPr lang="fr-FR" dirty="0" smtClean="0"/>
              <a:t>antiPCSK9 : abaissent le LDL de 40 à 70%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Mutations génétiques de la PCSK9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Avec excès de fonction : 1% des </a:t>
            </a:r>
            <a:r>
              <a:rPr lang="fr-FR" dirty="0" err="1" smtClean="0"/>
              <a:t>hyperchol</a:t>
            </a:r>
            <a:r>
              <a:rPr lang="fr-FR" dirty="0" smtClean="0"/>
              <a:t>. familiales (90% sont des mutations du gène du </a:t>
            </a:r>
            <a:r>
              <a:rPr lang="fr-FR" dirty="0" err="1" smtClean="0"/>
              <a:t>LDLr</a:t>
            </a:r>
            <a:r>
              <a:rPr lang="fr-FR" dirty="0" smtClean="0"/>
              <a:t>)</a:t>
            </a:r>
          </a:p>
          <a:p>
            <a:r>
              <a:rPr lang="fr-FR" dirty="0" smtClean="0"/>
              <a:t>Avec perte de fonction : LDL très bas 0,15g/l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Anticorps monoclonaux anti-PCSK9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Alirocumab</a:t>
            </a:r>
            <a:r>
              <a:rPr lang="fr-FR" dirty="0" smtClean="0"/>
              <a:t> (</a:t>
            </a:r>
            <a:r>
              <a:rPr lang="fr-FR" dirty="0" err="1" smtClean="0"/>
              <a:t>Praluent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Evolocumab</a:t>
            </a:r>
            <a:r>
              <a:rPr lang="fr-FR" dirty="0" smtClean="0"/>
              <a:t> (</a:t>
            </a:r>
            <a:r>
              <a:rPr lang="fr-FR" dirty="0" err="1" smtClean="0"/>
              <a:t>Repatha</a:t>
            </a:r>
            <a:r>
              <a:rPr lang="fr-FR" dirty="0" smtClean="0"/>
              <a:t>)</a:t>
            </a:r>
          </a:p>
          <a:p>
            <a:r>
              <a:rPr lang="fr-FR" dirty="0" smtClean="0"/>
              <a:t>Essais cliniques de phase III, études </a:t>
            </a:r>
            <a:r>
              <a:rPr lang="fr-FR" dirty="0" err="1" smtClean="0"/>
              <a:t>Odyssey</a:t>
            </a:r>
            <a:endParaRPr lang="fr-FR" dirty="0" smtClean="0"/>
          </a:p>
          <a:p>
            <a:r>
              <a:rPr lang="fr-FR" dirty="0" smtClean="0"/>
              <a:t>Réduction des évènements CV à 5 ans, monothérapie ou association avec statine, hypercholestérolémie familiale homozygote, intolérance aux statines</a:t>
            </a:r>
          </a:p>
          <a:p>
            <a:r>
              <a:rPr lang="fr-FR" dirty="0" smtClean="0"/>
              <a:t>Voie sous-cutanée (stylo)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Myalgies sous statines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Rhabdomyolyse</a:t>
            </a:r>
            <a:r>
              <a:rPr lang="fr-FR" dirty="0" smtClean="0"/>
              <a:t> : 5 à 20 cas par million de pts traités</a:t>
            </a:r>
          </a:p>
          <a:p>
            <a:r>
              <a:rPr lang="fr-FR" dirty="0" smtClean="0"/>
              <a:t>Myosite (myalgies + CPK)</a:t>
            </a:r>
          </a:p>
          <a:p>
            <a:r>
              <a:rPr lang="fr-FR" dirty="0" smtClean="0"/>
              <a:t>Myalgies : 10% des pts prenant une statine</a:t>
            </a:r>
          </a:p>
          <a:p>
            <a:r>
              <a:rPr lang="fr-FR" dirty="0" smtClean="0"/>
              <a:t>Elévation isolée des CPK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Dose dépendance</a:t>
            </a:r>
          </a:p>
          <a:p>
            <a:r>
              <a:rPr lang="fr-FR" dirty="0" smtClean="0"/>
              <a:t>Lien chronologique</a:t>
            </a:r>
          </a:p>
          <a:p>
            <a:r>
              <a:rPr lang="fr-FR" dirty="0" smtClean="0"/>
              <a:t>Type des douleurs : courbatures, crampes, fatigabilité</a:t>
            </a:r>
          </a:p>
          <a:p>
            <a:r>
              <a:rPr lang="fr-FR" dirty="0" smtClean="0"/>
              <a:t>Localisation : diffuses, surtout les gros muscles</a:t>
            </a:r>
          </a:p>
          <a:p>
            <a:r>
              <a:rPr lang="fr-FR" dirty="0" smtClean="0"/>
              <a:t>Facteur adjuvant : </a:t>
            </a:r>
            <a:r>
              <a:rPr lang="fr-FR" dirty="0" err="1" smtClean="0"/>
              <a:t>comédication</a:t>
            </a:r>
            <a:r>
              <a:rPr lang="fr-FR" dirty="0" smtClean="0"/>
              <a:t>, jus de </a:t>
            </a:r>
            <a:r>
              <a:rPr lang="fr-FR" dirty="0" err="1" smtClean="0"/>
              <a:t>pamp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Vérifier la bonne indication de la statine</a:t>
            </a:r>
          </a:p>
          <a:p>
            <a:r>
              <a:rPr lang="fr-FR" dirty="0" smtClean="0"/>
              <a:t>Ecouter et convaincre les </a:t>
            </a:r>
            <a:r>
              <a:rPr lang="fr-FR" dirty="0" err="1" smtClean="0"/>
              <a:t>statino</a:t>
            </a:r>
            <a:r>
              <a:rPr lang="fr-FR" dirty="0" smtClean="0"/>
              <a:t>-sceptiques</a:t>
            </a:r>
          </a:p>
          <a:p>
            <a:r>
              <a:rPr lang="fr-FR" dirty="0" smtClean="0"/>
              <a:t>Suspendre et reprendre le Tt, si doute</a:t>
            </a:r>
          </a:p>
          <a:p>
            <a:r>
              <a:rPr lang="fr-FR" dirty="0" smtClean="0"/>
              <a:t>Doser préalablement les CPK totales si </a:t>
            </a:r>
            <a:r>
              <a:rPr lang="fr-FR" dirty="0" err="1" smtClean="0"/>
              <a:t>ins</a:t>
            </a:r>
            <a:r>
              <a:rPr lang="fr-FR" dirty="0" smtClean="0"/>
              <a:t> rénale, hypothyroïdie, ATCD familial de maladie musculaire génétique, ATCD de myalgie </a:t>
            </a:r>
            <a:r>
              <a:rPr lang="fr-FR" dirty="0" err="1" smtClean="0"/>
              <a:t>médic</a:t>
            </a:r>
            <a:r>
              <a:rPr lang="fr-FR" dirty="0" smtClean="0"/>
              <a:t>., abus d’alcool, âge &gt; 70 ans</a:t>
            </a:r>
          </a:p>
          <a:p>
            <a:pPr>
              <a:buNone/>
            </a:pPr>
            <a:r>
              <a:rPr lang="fr-FR" smtClean="0"/>
              <a:t>   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chiffres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15 millions d’hypertendus en France</a:t>
            </a:r>
          </a:p>
          <a:p>
            <a:r>
              <a:rPr lang="fr-FR" dirty="0" smtClean="0"/>
              <a:t>70% des hypertendus ont plus de 60 ans</a:t>
            </a:r>
          </a:p>
          <a:p>
            <a:r>
              <a:rPr lang="fr-FR" dirty="0" smtClean="0"/>
              <a:t>40% des AVC sont causées par l’hypertension</a:t>
            </a:r>
          </a:p>
          <a:p>
            <a:r>
              <a:rPr lang="fr-FR" dirty="0" smtClean="0"/>
              <a:t>L’HTA augmente le risque de démence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Pas bons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France, 20% des hypertendus ne sont pas traités</a:t>
            </a:r>
          </a:p>
          <a:p>
            <a:r>
              <a:rPr lang="fr-FR" dirty="0" smtClean="0"/>
              <a:t>50% des hypertendus ne sont pas contrôlés</a:t>
            </a:r>
          </a:p>
          <a:p>
            <a:r>
              <a:rPr lang="fr-FR" dirty="0" smtClean="0"/>
              <a:t>Objectif de santé publique : en contrôler 70%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objectifs recommandés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&lt; 140/90 en consultation</a:t>
            </a:r>
          </a:p>
          <a:p>
            <a:r>
              <a:rPr lang="fr-FR" dirty="0" smtClean="0"/>
              <a:t>&lt; 150/90 après 80 ans</a:t>
            </a:r>
          </a:p>
          <a:p>
            <a:r>
              <a:rPr lang="fr-FR" dirty="0" smtClean="0"/>
              <a:t>&lt; 135/85 en </a:t>
            </a:r>
            <a:r>
              <a:rPr lang="fr-FR" dirty="0" err="1" smtClean="0"/>
              <a:t>automesure</a:t>
            </a:r>
            <a:endParaRPr lang="fr-FR" dirty="0" smtClean="0"/>
          </a:p>
          <a:p>
            <a:r>
              <a:rPr lang="fr-FR" smtClean="0"/>
              <a:t>&lt; 130/80 </a:t>
            </a:r>
            <a:r>
              <a:rPr lang="fr-FR" dirty="0" smtClean="0"/>
              <a:t>en MAPA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y arriver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RHD ++</a:t>
            </a:r>
          </a:p>
          <a:p>
            <a:r>
              <a:rPr lang="fr-FR" dirty="0" smtClean="0"/>
              <a:t>Monothérapie</a:t>
            </a:r>
          </a:p>
          <a:p>
            <a:r>
              <a:rPr lang="fr-FR" dirty="0" smtClean="0"/>
              <a:t>Bithérapie fixe : ISRA+D, ISRA+IC, D+IC</a:t>
            </a:r>
          </a:p>
          <a:p>
            <a:r>
              <a:rPr lang="fr-FR" dirty="0" smtClean="0"/>
              <a:t>Si résistance : observance? abus de </a:t>
            </a:r>
            <a:r>
              <a:rPr lang="fr-FR" dirty="0" err="1" smtClean="0"/>
              <a:t>sel,alcool</a:t>
            </a:r>
            <a:r>
              <a:rPr lang="fr-FR" dirty="0" smtClean="0"/>
              <a:t>?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substances </a:t>
            </a:r>
            <a:r>
              <a:rPr lang="fr-FR" dirty="0" err="1" smtClean="0"/>
              <a:t>pressives</a:t>
            </a:r>
            <a:r>
              <a:rPr lang="fr-FR" dirty="0" smtClean="0"/>
              <a:t>? </a:t>
            </a:r>
            <a:r>
              <a:rPr lang="fr-FR" dirty="0" err="1"/>
              <a:t>c</a:t>
            </a:r>
            <a:r>
              <a:rPr lang="fr-FR" dirty="0" err="1" smtClean="0"/>
              <a:t>omédications</a:t>
            </a:r>
            <a:r>
              <a:rPr lang="fr-FR" dirty="0" smtClean="0"/>
              <a:t>? SAS?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Lower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better</a:t>
            </a:r>
            <a:r>
              <a:rPr lang="fr-FR" dirty="0" smtClean="0"/>
              <a:t>? Etude SPRINT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Étude américaine publiée en </a:t>
            </a:r>
            <a:r>
              <a:rPr lang="fr-FR" dirty="0" err="1" smtClean="0"/>
              <a:t>nov</a:t>
            </a:r>
            <a:r>
              <a:rPr lang="fr-FR" dirty="0" smtClean="0"/>
              <a:t> 2015</a:t>
            </a:r>
          </a:p>
          <a:p>
            <a:r>
              <a:rPr lang="fr-FR" dirty="0" smtClean="0"/>
              <a:t>9000 patients hypertendus de plus de 50 ans</a:t>
            </a:r>
          </a:p>
          <a:p>
            <a:r>
              <a:rPr lang="fr-FR" dirty="0" smtClean="0"/>
              <a:t>Non diabétiques et sans ATCD d’AVC</a:t>
            </a:r>
          </a:p>
          <a:p>
            <a:r>
              <a:rPr lang="fr-FR" dirty="0" smtClean="0"/>
              <a:t>PAS 140 sous traitement avec 2 médicaments</a:t>
            </a:r>
          </a:p>
          <a:p>
            <a:r>
              <a:rPr lang="fr-FR" dirty="0" smtClean="0"/>
              <a:t>Groupe objectif 140 vs groupe objectif 120</a:t>
            </a:r>
          </a:p>
          <a:p>
            <a:r>
              <a:rPr lang="fr-FR" dirty="0" smtClean="0"/>
              <a:t>Etude interrompue au bout de 3 ans en raison d’un net avantage du groupe objectif 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SPRINT résultats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Réduction des évènements cardiaques de 25%</a:t>
            </a:r>
          </a:p>
          <a:p>
            <a:r>
              <a:rPr lang="fr-FR" dirty="0" smtClean="0"/>
              <a:t>Réduction de la mortalité totale de 27%</a:t>
            </a:r>
          </a:p>
          <a:p>
            <a:r>
              <a:rPr lang="fr-FR" dirty="0" smtClean="0"/>
              <a:t>Le bénéfice persiste pour les patients &gt; 75 ans</a:t>
            </a:r>
          </a:p>
          <a:p>
            <a:r>
              <a:rPr lang="fr-FR" dirty="0" smtClean="0"/>
              <a:t>1 évènement CV évité pour 61 pts traités</a:t>
            </a:r>
          </a:p>
          <a:p>
            <a:r>
              <a:rPr lang="fr-FR" dirty="0" smtClean="0"/>
              <a:t>1 décès évité pour 90 pts traités et à l’objectif</a:t>
            </a:r>
          </a:p>
          <a:p>
            <a:r>
              <a:rPr lang="fr-FR" dirty="0" smtClean="0"/>
              <a:t>Bémol : augmentation significative des effets indésirables (</a:t>
            </a:r>
            <a:r>
              <a:rPr lang="fr-FR" dirty="0" err="1" smtClean="0"/>
              <a:t>hypoTA</a:t>
            </a:r>
            <a:r>
              <a:rPr lang="fr-FR" dirty="0" smtClean="0"/>
              <a:t> </a:t>
            </a:r>
            <a:r>
              <a:rPr lang="fr-FR" dirty="0" err="1" smtClean="0"/>
              <a:t>orthost</a:t>
            </a:r>
            <a:r>
              <a:rPr lang="fr-FR" dirty="0" smtClean="0"/>
              <a:t>, </a:t>
            </a:r>
            <a:r>
              <a:rPr lang="fr-FR" dirty="0" err="1" smtClean="0"/>
              <a:t>dysK</a:t>
            </a:r>
            <a:r>
              <a:rPr lang="fr-FR" dirty="0" smtClean="0"/>
              <a:t>, </a:t>
            </a:r>
            <a:r>
              <a:rPr lang="fr-FR" dirty="0" err="1" smtClean="0"/>
              <a:t>ins</a:t>
            </a:r>
            <a:r>
              <a:rPr lang="fr-FR" dirty="0" smtClean="0"/>
              <a:t> rénale)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Rester prudent chez les sujets âgés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Objectif PAS &lt; 150</a:t>
            </a:r>
          </a:p>
          <a:p>
            <a:r>
              <a:rPr lang="fr-FR" dirty="0" smtClean="0"/>
              <a:t>Faible posologie initiale : </a:t>
            </a:r>
            <a:r>
              <a:rPr lang="fr-FR" dirty="0" err="1" smtClean="0"/>
              <a:t>start</a:t>
            </a:r>
            <a:r>
              <a:rPr lang="fr-FR" dirty="0" smtClean="0"/>
              <a:t> </a:t>
            </a:r>
            <a:r>
              <a:rPr lang="fr-FR" dirty="0" err="1" smtClean="0"/>
              <a:t>low</a:t>
            </a:r>
            <a:endParaRPr lang="fr-FR" dirty="0" smtClean="0"/>
          </a:p>
          <a:p>
            <a:r>
              <a:rPr lang="fr-FR" dirty="0" smtClean="0"/>
              <a:t>Augmenter doucement : go slow</a:t>
            </a:r>
          </a:p>
          <a:p>
            <a:r>
              <a:rPr lang="fr-FR" dirty="0" smtClean="0"/>
              <a:t>Rechercher systématiquement l’</a:t>
            </a:r>
            <a:r>
              <a:rPr lang="fr-FR" dirty="0" err="1" smtClean="0"/>
              <a:t>hypoTA</a:t>
            </a:r>
            <a:r>
              <a:rPr lang="fr-FR" dirty="0" smtClean="0"/>
              <a:t> ortho</a:t>
            </a:r>
          </a:p>
          <a:p>
            <a:r>
              <a:rPr lang="fr-FR" dirty="0" smtClean="0"/>
              <a:t>Attention à la déshydratation</a:t>
            </a:r>
          </a:p>
          <a:p>
            <a:r>
              <a:rPr lang="fr-FR" dirty="0" smtClean="0"/>
              <a:t>Rôle de l’entourage et de l’auxiliaire de vie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Actualités sur les lipides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r>
              <a:rPr lang="fr-FR" dirty="0" smtClean="0"/>
              <a:t>Nouveaux </a:t>
            </a:r>
            <a:r>
              <a:rPr lang="fr-FR" dirty="0" err="1" smtClean="0"/>
              <a:t>hypolipémiants</a:t>
            </a:r>
            <a:r>
              <a:rPr lang="fr-FR" dirty="0" smtClean="0"/>
              <a:t> : les antiPCSK9</a:t>
            </a:r>
          </a:p>
          <a:p>
            <a:r>
              <a:rPr lang="fr-FR" dirty="0" smtClean="0"/>
              <a:t>Myalgies sous statines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535</Words>
  <Application>Microsoft Office PowerPoint</Application>
  <PresentationFormat>Affichage à l'écran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HTA</vt:lpstr>
      <vt:lpstr>Quelques chiffres</vt:lpstr>
      <vt:lpstr>Pas bons</vt:lpstr>
      <vt:lpstr>Les objectifs recommandés</vt:lpstr>
      <vt:lpstr>Comment y arriver</vt:lpstr>
      <vt:lpstr>Lower is better? Etude SPRINT</vt:lpstr>
      <vt:lpstr>Etude SPRINT résultats</vt:lpstr>
      <vt:lpstr>Rester prudent chez les sujets âgés</vt:lpstr>
      <vt:lpstr>Actualités sur les lipides</vt:lpstr>
      <vt:lpstr>La PCSK9</vt:lpstr>
      <vt:lpstr>Mutations génétiques de la PCSK9</vt:lpstr>
      <vt:lpstr>Anticorps monoclonaux anti-PCSK9</vt:lpstr>
      <vt:lpstr>Myalgies sous statines</vt:lpstr>
      <vt:lpstr>Evaluation</vt:lpstr>
      <vt:lpstr>CAT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HTA</dc:title>
  <dc:creator>Philippe</dc:creator>
  <cp:lastModifiedBy>Philippe</cp:lastModifiedBy>
  <cp:revision>23</cp:revision>
  <dcterms:created xsi:type="dcterms:W3CDTF">2016-02-21T20:30:46Z</dcterms:created>
  <dcterms:modified xsi:type="dcterms:W3CDTF">2016-02-22T22:53:10Z</dcterms:modified>
</cp:coreProperties>
</file>