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5"/>
  </p:notesMasterIdLst>
  <p:handoutMasterIdLst>
    <p:handoutMasterId r:id="rId16"/>
  </p:handoutMasterIdLst>
  <p:sldIdLst>
    <p:sldId id="256" r:id="rId2"/>
    <p:sldId id="257" r:id="rId3"/>
    <p:sldId id="300" r:id="rId4"/>
    <p:sldId id="306" r:id="rId5"/>
    <p:sldId id="318" r:id="rId6"/>
    <p:sldId id="319" r:id="rId7"/>
    <p:sldId id="321" r:id="rId8"/>
    <p:sldId id="320" r:id="rId9"/>
    <p:sldId id="323" r:id="rId10"/>
    <p:sldId id="304" r:id="rId11"/>
    <p:sldId id="308" r:id="rId12"/>
    <p:sldId id="291" r:id="rId13"/>
    <p:sldId id="313" r:id="rId1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E99C"/>
    <a:srgbClr val="000000"/>
    <a:srgbClr val="F5D5D5"/>
    <a:srgbClr val="FFFF66"/>
    <a:srgbClr val="FFFF99"/>
    <a:srgbClr val="F9E9E6"/>
    <a:srgbClr val="F1F3DB"/>
    <a:srgbClr val="FDF5D1"/>
    <a:srgbClr val="FAFE00"/>
    <a:srgbClr val="EA54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Style moyen 4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E25E649-3F16-4E02-A733-19D2CDBF48F0}" styleName="Style moyen 3 - Accentuation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660B408-B3CF-4A94-85FC-2B1E0A45F4A2}" styleName="Style foncé 2 - Accentuation 1/Accentuation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Style foncé 2 - Accentuation 5/Accentuation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C4B1156A-380E-4F78-BDF5-A606A8083BF9}" styleName="Style moyen 4 - Accentuation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0000"/>
    <p:restoredTop sz="91787"/>
  </p:normalViewPr>
  <p:slideViewPr>
    <p:cSldViewPr>
      <p:cViewPr varScale="1">
        <p:scale>
          <a:sx n="143" d="100"/>
          <a:sy n="143" d="100"/>
        </p:scale>
        <p:origin x="2616" y="200"/>
      </p:cViewPr>
      <p:guideLst>
        <p:guide orient="horz" pos="2160"/>
        <p:guide pos="2880"/>
      </p:guideLst>
    </p:cSldViewPr>
  </p:slideViewPr>
  <p:notesTextViewPr>
    <p:cViewPr>
      <p:scale>
        <a:sx n="100" d="100"/>
        <a:sy n="100" d="100"/>
      </p:scale>
      <p:origin x="0" y="0"/>
    </p:cViewPr>
  </p:notesTextViewPr>
  <p:notesViewPr>
    <p:cSldViewPr>
      <p:cViewPr varScale="1">
        <p:scale>
          <a:sx n="76" d="100"/>
          <a:sy n="76" d="100"/>
        </p:scale>
        <p:origin x="-2196"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14238CB-5A5B-4573-95E8-21498F97C5F9}" type="datetimeFigureOut">
              <a:rPr lang="fr-FR" smtClean="0"/>
              <a:pPr/>
              <a:t>08/02/2024</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1EB43C5-39C3-437A-A0EB-F9145B990420}" type="slidenum">
              <a:rPr lang="fr-FR" smtClean="0"/>
              <a:pPr/>
              <a:t>‹N°›</a:t>
            </a:fld>
            <a:endParaRPr lang="fr-F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86E791-C9C7-4DB0-BAC3-0680B4F48869}" type="datetimeFigureOut">
              <a:rPr lang="fr-FR" smtClean="0"/>
              <a:pPr/>
              <a:t>08/02/2024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F361C4-6048-4E73-9289-23F6BF87006D}"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t>
            </a:r>
          </a:p>
        </p:txBody>
      </p:sp>
      <p:sp>
        <p:nvSpPr>
          <p:cNvPr id="4" name="Espace réservé du numéro de diapositive 3"/>
          <p:cNvSpPr>
            <a:spLocks noGrp="1"/>
          </p:cNvSpPr>
          <p:nvPr>
            <p:ph type="sldNum" sz="quarter" idx="5"/>
          </p:nvPr>
        </p:nvSpPr>
        <p:spPr/>
        <p:txBody>
          <a:bodyPr/>
          <a:lstStyle/>
          <a:p>
            <a:fld id="{67F361C4-6048-4E73-9289-23F6BF87006D}" type="slidenum">
              <a:rPr lang="fr-FR" smtClean="0"/>
              <a:pPr/>
              <a:t>1</a:t>
            </a:fld>
            <a:endParaRPr lang="fr-FR"/>
          </a:p>
        </p:txBody>
      </p:sp>
    </p:spTree>
    <p:extLst>
      <p:ext uri="{BB962C8B-B14F-4D97-AF65-F5344CB8AC3E}">
        <p14:creationId xmlns:p14="http://schemas.microsoft.com/office/powerpoint/2010/main" val="1559021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travers l’organe. La douleur </a:t>
            </a:r>
            <a:r>
              <a:rPr lang="fr-FR" sz="1200" kern="1200" dirty="0" err="1">
                <a:solidFill>
                  <a:schemeClr val="tx1"/>
                </a:solidFill>
                <a:effectLst/>
                <a:latin typeface="+mn-lt"/>
                <a:ea typeface="+mn-ea"/>
                <a:cs typeface="+mn-cs"/>
              </a:rPr>
              <a:t>pelvipérinéale</a:t>
            </a:r>
            <a:r>
              <a:rPr lang="fr-FR" sz="1200" kern="1200" dirty="0">
                <a:solidFill>
                  <a:schemeClr val="tx1"/>
                </a:solidFill>
                <a:effectLst/>
                <a:latin typeface="+mn-lt"/>
                <a:ea typeface="+mn-ea"/>
                <a:cs typeface="+mn-cs"/>
              </a:rPr>
              <a:t> chronique peut s’autonomiser, un </a:t>
            </a:r>
            <a:r>
              <a:rPr lang="fr-FR" sz="1200" kern="1200" dirty="0" err="1">
                <a:solidFill>
                  <a:schemeClr val="tx1"/>
                </a:solidFill>
                <a:effectLst/>
                <a:latin typeface="+mn-lt"/>
                <a:ea typeface="+mn-ea"/>
                <a:cs typeface="+mn-cs"/>
              </a:rPr>
              <a:t>démembrement</a:t>
            </a:r>
            <a:r>
              <a:rPr lang="fr-FR" sz="1200" kern="1200" dirty="0">
                <a:solidFill>
                  <a:schemeClr val="tx1"/>
                </a:solidFill>
                <a:effectLst/>
                <a:latin typeface="+mn-lt"/>
                <a:ea typeface="+mn-ea"/>
                <a:cs typeface="+mn-cs"/>
              </a:rPr>
              <a:t> de ses </a:t>
            </a:r>
            <a:r>
              <a:rPr lang="fr-FR" sz="1200" kern="1200" dirty="0" err="1">
                <a:solidFill>
                  <a:schemeClr val="tx1"/>
                </a:solidFill>
                <a:effectLst/>
                <a:latin typeface="+mn-lt"/>
                <a:ea typeface="+mn-ea"/>
                <a:cs typeface="+mn-cs"/>
              </a:rPr>
              <a:t>mécanismes</a:t>
            </a:r>
            <a:r>
              <a:rPr lang="fr-FR" sz="1200" kern="1200" dirty="0">
                <a:solidFill>
                  <a:schemeClr val="tx1"/>
                </a:solidFill>
                <a:effectLst/>
                <a:latin typeface="+mn-lt"/>
                <a:ea typeface="+mn-ea"/>
                <a:cs typeface="+mn-cs"/>
              </a:rPr>
              <a:t> permettra d’envisager des </a:t>
            </a:r>
            <a:r>
              <a:rPr lang="fr-FR" sz="1200" kern="1200" dirty="0" err="1">
                <a:solidFill>
                  <a:schemeClr val="tx1"/>
                </a:solidFill>
                <a:effectLst/>
                <a:latin typeface="+mn-lt"/>
                <a:ea typeface="+mn-ea"/>
                <a:cs typeface="+mn-cs"/>
              </a:rPr>
              <a:t>proposi</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tions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thérapeutiques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personnalisées</a:t>
            </a:r>
            <a:r>
              <a:rPr lang="fr-FR" sz="1200" kern="1200" dirty="0">
                <a:solidFill>
                  <a:schemeClr val="tx1"/>
                </a:solidFill>
                <a:effectLst/>
                <a:latin typeface="+mn-lt"/>
                <a:ea typeface="+mn-ea"/>
                <a:cs typeface="+mn-cs"/>
              </a:rPr>
              <a:t>. </a:t>
            </a:r>
            <a:endParaRPr lang="fr-FR" dirty="0"/>
          </a:p>
          <a:p>
            <a:r>
              <a:rPr lang="fr-FR" sz="1200" kern="1200" dirty="0">
                <a:solidFill>
                  <a:schemeClr val="tx1"/>
                </a:solidFill>
                <a:effectLst/>
                <a:latin typeface="+mn-lt"/>
                <a:ea typeface="+mn-ea"/>
                <a:cs typeface="+mn-cs"/>
              </a:rPr>
              <a:t>© 2010 Elsevier Masson SAS. Tous droits </a:t>
            </a:r>
            <a:r>
              <a:rPr lang="fr-FR" sz="1200" kern="1200" dirty="0" err="1">
                <a:solidFill>
                  <a:schemeClr val="tx1"/>
                </a:solidFill>
                <a:effectLst/>
                <a:latin typeface="+mn-lt"/>
                <a:ea typeface="+mn-ea"/>
                <a:cs typeface="+mn-cs"/>
              </a:rPr>
              <a:t>re</a:t>
            </a:r>
            <a:r>
              <a:rPr lang="fr-FR" sz="1200" kern="1200" dirty="0">
                <a:solidFill>
                  <a:schemeClr val="tx1"/>
                </a:solidFill>
                <a:effectLst/>
                <a:latin typeface="+mn-lt"/>
                <a:ea typeface="+mn-ea"/>
                <a:cs typeface="+mn-cs"/>
              </a:rPr>
              <a:t>́ </a:t>
            </a:r>
            <a:endParaRPr lang="fr-FR" dirty="0"/>
          </a:p>
          <a:p>
            <a:r>
              <a:rPr lang="fr-FR" sz="1200" b="0" i="0" u="none" strike="noStrike" kern="1200" dirty="0">
                <a:solidFill>
                  <a:schemeClr val="tx1"/>
                </a:solidFill>
                <a:effectLst/>
                <a:latin typeface="+mn-lt"/>
                <a:ea typeface="+mn-ea"/>
                <a:cs typeface="+mn-cs"/>
              </a:rPr>
              <a:t>des composantes d’ordre neuropathique, des composantes de syndrome douloureux régional complexe, des composantes d’hypersensibilisation, des composantes émotionnelles proches d’un syndrome de stress </a:t>
            </a:r>
            <a:r>
              <a:rPr lang="fr-FR" sz="1200" b="0" i="0" u="none" strike="noStrike" kern="1200" dirty="0" err="1">
                <a:solidFill>
                  <a:schemeClr val="tx1"/>
                </a:solidFill>
                <a:effectLst/>
                <a:latin typeface="+mn-lt"/>
                <a:ea typeface="+mn-ea"/>
                <a:cs typeface="+mn-cs"/>
              </a:rPr>
              <a:t>post-traumatique.</a:t>
            </a:r>
            <a:r>
              <a:rPr lang="fr-FR" dirty="0" err="1"/>
              <a:t>Prendre</a:t>
            </a:r>
            <a:r>
              <a:rPr lang="fr-FR" dirty="0"/>
              <a:t> en </a:t>
            </a:r>
            <a:r>
              <a:rPr lang="fr-FR" dirty="0" err="1"/>
              <a:t>co</a:t>
            </a:r>
            <a:r>
              <a:rPr lang="fr-FR" sz="1200" b="0" i="0" u="none" strike="noStrike" kern="1200" dirty="0" err="1">
                <a:solidFill>
                  <a:schemeClr val="tx1"/>
                </a:solidFill>
                <a:effectLst/>
                <a:latin typeface="+mn-lt"/>
                <a:ea typeface="+mn-ea"/>
                <a:cs typeface="+mn-cs"/>
              </a:rPr>
              <a:t>On</a:t>
            </a:r>
            <a:r>
              <a:rPr lang="fr-FR" sz="1200" b="0" i="0" u="none" strike="noStrike" kern="1200" dirty="0">
                <a:solidFill>
                  <a:schemeClr val="tx1"/>
                </a:solidFill>
                <a:effectLst/>
                <a:latin typeface="+mn-lt"/>
                <a:ea typeface="+mn-ea"/>
                <a:cs typeface="+mn-cs"/>
              </a:rPr>
              <a:t> retrouve une fréquence élevée d’associations des pathologies douloureuses pelviennes entre elles ; syndrome douloureux de la vessie (cystite interstitielle), syndrome de l’intestin irritable, douleurs de l’endométriose, </a:t>
            </a:r>
            <a:r>
              <a:rPr lang="fr-FR" sz="1200" b="0" i="0" u="none" strike="noStrike" kern="1200" dirty="0" err="1">
                <a:solidFill>
                  <a:schemeClr val="tx1"/>
                </a:solidFill>
                <a:effectLst/>
                <a:latin typeface="+mn-lt"/>
                <a:ea typeface="+mn-ea"/>
                <a:cs typeface="+mn-cs"/>
              </a:rPr>
              <a:t>vulvodynie</a:t>
            </a:r>
            <a:r>
              <a:rPr lang="fr-FR" sz="1200" b="0" i="0" u="none" strike="noStrike" kern="1200" dirty="0">
                <a:solidFill>
                  <a:schemeClr val="tx1"/>
                </a:solidFill>
                <a:effectLst/>
                <a:latin typeface="+mn-lt"/>
                <a:ea typeface="+mn-ea"/>
                <a:cs typeface="+mn-cs"/>
              </a:rPr>
              <a:t>, syndrome douloureux pelvien chronique (prostatite chronique). Les douleurs pelviennes sont souvent associées aux pathologies douloureuses type fibromyalgie ou syndrome douloureux régional complexe (algodystrophie). Les mécanismes physiopathologiques impliquées dans ces pathologies sont toutes très proches évoquant un élément déclenchant, une inflammation neurogène, des réponses réflexes musculaires et végétatives, une hypersensibilisation centrale, des réactions émotionnelles et des conséquences bio-</a:t>
            </a:r>
            <a:r>
              <a:rPr lang="fr-FR" sz="1200" b="0" i="0" u="none" strike="noStrike" kern="1200" dirty="0" err="1">
                <a:solidFill>
                  <a:schemeClr val="tx1"/>
                </a:solidFill>
                <a:effectLst/>
                <a:latin typeface="+mn-lt"/>
                <a:ea typeface="+mn-ea"/>
                <a:cs typeface="+mn-cs"/>
              </a:rPr>
              <a:t>psychosociales</a:t>
            </a:r>
            <a:r>
              <a:rPr lang="fr-FR" dirty="0" err="1"/>
              <a:t>mpte</a:t>
            </a:r>
            <a:r>
              <a:rPr lang="fr-FR" dirty="0"/>
              <a:t> tous les aspects de la douleur surtout émotionnel</a:t>
            </a:r>
          </a:p>
        </p:txBody>
      </p:sp>
      <p:sp>
        <p:nvSpPr>
          <p:cNvPr id="4" name="Espace réservé du numéro de diapositive 3"/>
          <p:cNvSpPr>
            <a:spLocks noGrp="1"/>
          </p:cNvSpPr>
          <p:nvPr>
            <p:ph type="sldNum" sz="quarter" idx="5"/>
          </p:nvPr>
        </p:nvSpPr>
        <p:spPr/>
        <p:txBody>
          <a:bodyPr/>
          <a:lstStyle/>
          <a:p>
            <a:fld id="{67F361C4-6048-4E73-9289-23F6BF87006D}" type="slidenum">
              <a:rPr lang="fr-FR" smtClean="0"/>
              <a:pPr/>
              <a:t>10</a:t>
            </a:fld>
            <a:endParaRPr lang="fr-FR"/>
          </a:p>
        </p:txBody>
      </p:sp>
    </p:spTree>
    <p:extLst>
      <p:ext uri="{BB962C8B-B14F-4D97-AF65-F5344CB8AC3E}">
        <p14:creationId xmlns:p14="http://schemas.microsoft.com/office/powerpoint/2010/main" val="894018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7F361C4-6048-4E73-9289-23F6BF87006D}" type="slidenum">
              <a:rPr lang="fr-FR" smtClean="0"/>
              <a:pPr/>
              <a:t>11</a:t>
            </a:fld>
            <a:endParaRPr lang="fr-FR"/>
          </a:p>
        </p:txBody>
      </p:sp>
    </p:spTree>
    <p:extLst>
      <p:ext uri="{BB962C8B-B14F-4D97-AF65-F5344CB8AC3E}">
        <p14:creationId xmlns:p14="http://schemas.microsoft.com/office/powerpoint/2010/main" val="1819645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Symptomes</a:t>
            </a:r>
            <a:r>
              <a:rPr lang="fr-FR" dirty="0"/>
              <a:t> vastes </a:t>
            </a:r>
          </a:p>
          <a:p>
            <a:r>
              <a:rPr lang="fr-FR" dirty="0"/>
              <a:t>Maladie chronique avec impact </a:t>
            </a:r>
          </a:p>
          <a:p>
            <a:r>
              <a:rPr lang="fr-FR" dirty="0"/>
              <a:t>Qualité de vie </a:t>
            </a:r>
          </a:p>
        </p:txBody>
      </p:sp>
      <p:sp>
        <p:nvSpPr>
          <p:cNvPr id="4" name="Espace réservé du numéro de diapositive 3"/>
          <p:cNvSpPr>
            <a:spLocks noGrp="1"/>
          </p:cNvSpPr>
          <p:nvPr>
            <p:ph type="sldNum" sz="quarter" idx="5"/>
          </p:nvPr>
        </p:nvSpPr>
        <p:spPr/>
        <p:txBody>
          <a:bodyPr/>
          <a:lstStyle/>
          <a:p>
            <a:fld id="{67F361C4-6048-4E73-9289-23F6BF87006D}" type="slidenum">
              <a:rPr lang="fr-FR" smtClean="0"/>
              <a:pPr/>
              <a:t>12</a:t>
            </a:fld>
            <a:endParaRPr lang="fr-FR"/>
          </a:p>
        </p:txBody>
      </p:sp>
    </p:spTree>
    <p:extLst>
      <p:ext uri="{BB962C8B-B14F-4D97-AF65-F5344CB8AC3E}">
        <p14:creationId xmlns:p14="http://schemas.microsoft.com/office/powerpoint/2010/main" val="3659906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7F361C4-6048-4E73-9289-23F6BF87006D}" type="slidenum">
              <a:rPr lang="fr-FR" smtClean="0"/>
              <a:pPr/>
              <a:t>13</a:t>
            </a:fld>
            <a:endParaRPr lang="fr-FR"/>
          </a:p>
        </p:txBody>
      </p:sp>
    </p:spTree>
    <p:extLst>
      <p:ext uri="{BB962C8B-B14F-4D97-AF65-F5344CB8AC3E}">
        <p14:creationId xmlns:p14="http://schemas.microsoft.com/office/powerpoint/2010/main" val="4022267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Douleurs assez </a:t>
            </a:r>
            <a:r>
              <a:rPr lang="fr-FR" dirty="0" err="1"/>
              <a:t>sévére</a:t>
            </a:r>
            <a:r>
              <a:rPr lang="fr-FR" dirty="0"/>
              <a:t> non calmés par antalgiques </a:t>
            </a:r>
          </a:p>
          <a:p>
            <a:r>
              <a:rPr lang="fr-FR" dirty="0"/>
              <a:t>Localisation, facteurs </a:t>
            </a:r>
            <a:r>
              <a:rPr lang="fr-FR" dirty="0" err="1"/>
              <a:t>déclcenchanst</a:t>
            </a:r>
            <a:r>
              <a:rPr lang="fr-FR" dirty="0"/>
              <a:t> </a:t>
            </a:r>
            <a:r>
              <a:rPr lang="fr-FR" dirty="0" err="1"/>
              <a:t>intesnité</a:t>
            </a:r>
            <a:r>
              <a:rPr lang="fr-FR" dirty="0"/>
              <a:t> irradiations , mode installation </a:t>
            </a:r>
            <a:r>
              <a:rPr lang="fr-FR" dirty="0" err="1">
                <a:effectLst/>
              </a:rPr>
              <a:t>ype</a:t>
            </a:r>
            <a:r>
              <a:rPr lang="fr-FR" dirty="0">
                <a:effectLst/>
              </a:rPr>
              <a:t> de douleur Douleur type neuropathique avec des décharges électriques, brûlures, paresthésies ? Pincement ? Tiraillement ? Coup de poignard ? Sensation de cuisson ? (testicules bouillants ?), sensation de froid ? (verge froide ?) ? Sensation de corps étrangers ?</a:t>
            </a:r>
            <a:r>
              <a:rPr lang="fr-FR" dirty="0"/>
              <a:t>Difficile a interpréter </a:t>
            </a:r>
            <a:r>
              <a:rPr lang="fr-FR" dirty="0" err="1"/>
              <a:t>experencie</a:t>
            </a:r>
            <a:r>
              <a:rPr lang="fr-FR" dirty="0"/>
              <a:t> personnelle et subjective </a:t>
            </a:r>
          </a:p>
          <a:p>
            <a:r>
              <a:rPr lang="fr-FR" dirty="0"/>
              <a:t>Couteux société</a:t>
            </a:r>
            <a:r>
              <a:rPr lang="fr-FR" dirty="0">
                <a:effectLst/>
              </a:rPr>
              <a:t> Sommeil conservé ? Réveil par le besoin d’uriner (parfois douloureux) ?Facteurs aggravants Position assise, type de siège (mou ou siège dur ?), bord des WC ? Position allongée, accroupie ? Efforts ? Miction ou défécation ? </a:t>
            </a:r>
            <a:r>
              <a:rPr lang="fr-FR" dirty="0" err="1">
                <a:effectLst/>
              </a:rPr>
              <a:t>Hyperpathie</a:t>
            </a:r>
            <a:r>
              <a:rPr lang="fr-FR" dirty="0">
                <a:effectLst/>
              </a:rPr>
              <a:t> ou </a:t>
            </a:r>
            <a:r>
              <a:rPr lang="fr-FR" dirty="0" err="1">
                <a:effectLst/>
              </a:rPr>
              <a:t>allodynie</a:t>
            </a:r>
            <a:r>
              <a:rPr lang="fr-FR" dirty="0">
                <a:effectLst/>
              </a:rPr>
              <a:t> au contact local (toilette, essuyage, port de slips ou de pantalons serrés) ? Alimentation : boisson alcoolisée, boisson gazeuse, piments ? Cycles menstruels ?Facteurs limitants Position allongée ? Contact avec le froid ou le chaud ? Calmée par la miction ou la défécation ?Retentissement Sur le sommeil ? Les activités professionnelles ? Les activités de la vie quotidienne ? La qualité de vie ? Le comportement général ?</a:t>
            </a:r>
            <a:endParaRPr lang="fr-FR" dirty="0"/>
          </a:p>
          <a:p>
            <a:r>
              <a:rPr lang="fr-FR" sz="1200" b="0" i="0" u="none" strike="noStrike" kern="1200" dirty="0">
                <a:solidFill>
                  <a:schemeClr val="tx1"/>
                </a:solidFill>
                <a:effectLst/>
                <a:latin typeface="+mn-lt"/>
                <a:ea typeface="+mn-ea"/>
                <a:cs typeface="+mn-cs"/>
              </a:rPr>
              <a:t>Les éléments clés à préciser sont :</a:t>
            </a:r>
          </a:p>
          <a:p>
            <a:r>
              <a:rPr lang="fr-FR" sz="1200" b="0" i="0" u="none" strike="noStrike" kern="1200" dirty="0">
                <a:solidFill>
                  <a:schemeClr val="tx1"/>
                </a:solidFill>
                <a:effectLst/>
                <a:latin typeface="+mn-lt"/>
                <a:ea typeface="+mn-ea"/>
                <a:cs typeface="+mn-cs"/>
              </a:rPr>
              <a:t>– la rythmicité des douleurs avec le cycle menstruel et les facteurs déclenchants ;</a:t>
            </a:r>
          </a:p>
          <a:p>
            <a:r>
              <a:rPr lang="fr-FR" sz="1200" b="0" i="0" u="none" strike="noStrike" kern="1200" dirty="0">
                <a:solidFill>
                  <a:schemeClr val="tx1"/>
                </a:solidFill>
                <a:effectLst/>
                <a:latin typeface="+mn-lt"/>
                <a:ea typeface="+mn-ea"/>
                <a:cs typeface="+mn-cs"/>
              </a:rPr>
              <a:t>– l’existence de troubles du cycle (saignements, hémorragies) ou d’autres symptômes gynécologiques (leucorrhées, masse pelvienne, prolapsus, incontinence…) ;</a:t>
            </a:r>
          </a:p>
          <a:p>
            <a:r>
              <a:rPr lang="fr-FR" sz="1200" b="0" i="0" u="none" strike="noStrike" kern="1200" dirty="0">
                <a:solidFill>
                  <a:schemeClr val="tx1"/>
                </a:solidFill>
                <a:effectLst/>
                <a:latin typeface="+mn-lt"/>
                <a:ea typeface="+mn-ea"/>
                <a:cs typeface="+mn-cs"/>
              </a:rPr>
              <a:t>– l’existence de symptômes digestifs (constipation, ballonnement, spasmes…) ;</a:t>
            </a:r>
          </a:p>
          <a:p>
            <a:r>
              <a:rPr lang="fr-FR" sz="1200" b="0" i="0" u="none" strike="noStrike" kern="1200" dirty="0">
                <a:solidFill>
                  <a:schemeClr val="tx1"/>
                </a:solidFill>
                <a:effectLst/>
                <a:latin typeface="+mn-lt"/>
                <a:ea typeface="+mn-ea"/>
                <a:cs typeface="+mn-cs"/>
              </a:rPr>
              <a:t>– l’existence de signes fonctionnels urinaires ;</a:t>
            </a:r>
          </a:p>
          <a:p>
            <a:r>
              <a:rPr lang="fr-FR" sz="1200" b="0" i="0" u="none" strike="noStrike" kern="1200" dirty="0">
                <a:solidFill>
                  <a:schemeClr val="tx1"/>
                </a:solidFill>
                <a:effectLst/>
                <a:latin typeface="+mn-lt"/>
                <a:ea typeface="+mn-ea"/>
                <a:cs typeface="+mn-cs"/>
              </a:rPr>
              <a:t>– le terrain (âge, parité, antécédents…).</a:t>
            </a:r>
          </a:p>
          <a:p>
            <a:endParaRPr lang="fr-FR" dirty="0"/>
          </a:p>
        </p:txBody>
      </p:sp>
      <p:sp>
        <p:nvSpPr>
          <p:cNvPr id="4" name="Espace réservé du numéro de diapositive 3"/>
          <p:cNvSpPr>
            <a:spLocks noGrp="1"/>
          </p:cNvSpPr>
          <p:nvPr>
            <p:ph type="sldNum" sz="quarter" idx="5"/>
          </p:nvPr>
        </p:nvSpPr>
        <p:spPr/>
        <p:txBody>
          <a:bodyPr/>
          <a:lstStyle/>
          <a:p>
            <a:fld id="{67F361C4-6048-4E73-9289-23F6BF87006D}" type="slidenum">
              <a:rPr lang="fr-FR" smtClean="0"/>
              <a:pPr/>
              <a:t>2</a:t>
            </a:fld>
            <a:endParaRPr lang="fr-FR"/>
          </a:p>
        </p:txBody>
      </p:sp>
    </p:spTree>
    <p:extLst>
      <p:ext uri="{BB962C8B-B14F-4D97-AF65-F5344CB8AC3E}">
        <p14:creationId xmlns:p14="http://schemas.microsoft.com/office/powerpoint/2010/main" val="2012814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a:bodyPr>
          <a:lstStyle/>
          <a:p>
            <a:r>
              <a:rPr lang="fr-FR" dirty="0"/>
              <a:t>Multifactorielles rend difficile la prise en charge </a:t>
            </a:r>
          </a:p>
        </p:txBody>
      </p:sp>
      <p:sp>
        <p:nvSpPr>
          <p:cNvPr id="4" name="Espace réservé du numéro de diapositive 3"/>
          <p:cNvSpPr>
            <a:spLocks noGrp="1"/>
          </p:cNvSpPr>
          <p:nvPr>
            <p:ph type="sldNum" sz="quarter" idx="5"/>
          </p:nvPr>
        </p:nvSpPr>
        <p:spPr/>
        <p:txBody>
          <a:bodyPr/>
          <a:lstStyle/>
          <a:p>
            <a:fld id="{67F361C4-6048-4E73-9289-23F6BF87006D}" type="slidenum">
              <a:rPr lang="fr-FR" smtClean="0"/>
              <a:pPr/>
              <a:t>3</a:t>
            </a:fld>
            <a:endParaRPr lang="fr-FR"/>
          </a:p>
        </p:txBody>
      </p:sp>
    </p:spTree>
    <p:extLst>
      <p:ext uri="{BB962C8B-B14F-4D97-AF65-F5344CB8AC3E}">
        <p14:creationId xmlns:p14="http://schemas.microsoft.com/office/powerpoint/2010/main" val="2966036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Varicose</a:t>
            </a:r>
            <a:r>
              <a:rPr lang="fr-FR" dirty="0"/>
              <a:t> pelvienne .</a:t>
            </a:r>
            <a:r>
              <a:rPr lang="fr-FR" sz="1200" b="0" i="0" u="none" strike="noStrike" kern="1200" dirty="0">
                <a:solidFill>
                  <a:schemeClr val="tx1"/>
                </a:solidFill>
                <a:effectLst/>
                <a:latin typeface="+mn-lt"/>
                <a:ea typeface="+mn-ea"/>
                <a:cs typeface="+mn-cs"/>
              </a:rPr>
              <a:t> e syndrome de congestion pelvienne est évoqué devant une douleur pelvienne chronique non périodique et évoluant depuis plus de 6 mois. La douleur est aggravée par l’orthostatisme, en fin de journée et en période prémenstruelle. Elle est parfois localisée dans une fosse iliaque, le plus souvent à gauche. Une dysménorrhée peut être signalée, typiquement les 2 premiers jours du cycle. Lorsqu’elle existe, une dyspareunie profonde est en faveur de varices utérines et une dyspareunie superficielle en faveur des varices vaginales ou vulvaires. Des douleurs </a:t>
            </a:r>
            <a:r>
              <a:rPr lang="fr-FR" sz="1200" b="0" i="0" u="none" strike="noStrike" kern="1200" dirty="0" err="1">
                <a:solidFill>
                  <a:schemeClr val="tx1"/>
                </a:solidFill>
                <a:effectLst/>
                <a:latin typeface="+mn-lt"/>
                <a:ea typeface="+mn-ea"/>
                <a:cs typeface="+mn-cs"/>
              </a:rPr>
              <a:t>postcoïtales</a:t>
            </a:r>
            <a:r>
              <a:rPr lang="fr-FR" sz="1200" b="0" i="0" u="none" strike="noStrike" kern="1200" dirty="0">
                <a:solidFill>
                  <a:schemeClr val="tx1"/>
                </a:solidFill>
                <a:effectLst/>
                <a:latin typeface="+mn-lt"/>
                <a:ea typeface="+mn-ea"/>
                <a:cs typeface="+mn-cs"/>
              </a:rPr>
              <a:t> et une pesanteur périnéale sont parfois signalées. Des signes </a:t>
            </a:r>
            <a:r>
              <a:rPr lang="fr-FR" sz="1200" b="0" i="0" u="none" strike="noStrike" kern="1200" dirty="0" err="1">
                <a:solidFill>
                  <a:schemeClr val="tx1"/>
                </a:solidFill>
                <a:effectLst/>
                <a:latin typeface="+mn-lt"/>
                <a:ea typeface="+mn-ea"/>
                <a:cs typeface="+mn-cs"/>
              </a:rPr>
              <a:t>extragynécologiques</a:t>
            </a:r>
            <a:r>
              <a:rPr lang="fr-FR" sz="1200" b="0" i="0" u="none" strike="noStrike" kern="1200" dirty="0">
                <a:solidFill>
                  <a:schemeClr val="tx1"/>
                </a:solidFill>
                <a:effectLst/>
                <a:latin typeface="+mn-lt"/>
                <a:ea typeface="+mn-ea"/>
                <a:cs typeface="+mn-cs"/>
              </a:rPr>
              <a:t> peuvent être associés tels que des lourdeurs de jambes, la présence de varices évocatrices (périnéales, glutéales, antécédents de varices vulvaires pendant les grossesses), ainsi que la présence de varices des membres inférieurs.</a:t>
            </a:r>
            <a:endParaRPr lang="fr-FR" dirty="0"/>
          </a:p>
        </p:txBody>
      </p:sp>
      <p:sp>
        <p:nvSpPr>
          <p:cNvPr id="4" name="Espace réservé du numéro de diapositive 3"/>
          <p:cNvSpPr>
            <a:spLocks noGrp="1"/>
          </p:cNvSpPr>
          <p:nvPr>
            <p:ph type="sldNum" sz="quarter" idx="5"/>
          </p:nvPr>
        </p:nvSpPr>
        <p:spPr/>
        <p:txBody>
          <a:bodyPr/>
          <a:lstStyle/>
          <a:p>
            <a:fld id="{67F361C4-6048-4E73-9289-23F6BF87006D}" type="slidenum">
              <a:rPr lang="fr-FR" smtClean="0"/>
              <a:pPr/>
              <a:t>4</a:t>
            </a:fld>
            <a:endParaRPr lang="fr-FR"/>
          </a:p>
        </p:txBody>
      </p:sp>
    </p:spTree>
    <p:extLst>
      <p:ext uri="{BB962C8B-B14F-4D97-AF65-F5344CB8AC3E}">
        <p14:creationId xmlns:p14="http://schemas.microsoft.com/office/powerpoint/2010/main" val="1605509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i="1" kern="1200" dirty="0">
                <a:solidFill>
                  <a:schemeClr val="tx1"/>
                </a:solidFill>
                <a:effectLst/>
                <a:latin typeface="+mn-lt"/>
                <a:ea typeface="+mn-ea"/>
                <a:cs typeface="+mn-cs"/>
              </a:rPr>
              <a:t>La </a:t>
            </a:r>
            <a:r>
              <a:rPr lang="fr-FR" sz="1200" i="1" kern="1200" dirty="0" err="1">
                <a:solidFill>
                  <a:schemeClr val="tx1"/>
                </a:solidFill>
                <a:effectLst/>
                <a:latin typeface="+mn-lt"/>
                <a:ea typeface="+mn-ea"/>
                <a:cs typeface="+mn-cs"/>
              </a:rPr>
              <a:t>névralgie</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pudendale</a:t>
            </a:r>
            <a:r>
              <a:rPr lang="fr-FR" sz="1200" i="1" kern="1200" dirty="0">
                <a:solidFill>
                  <a:schemeClr val="tx1"/>
                </a:solidFill>
                <a:effectLst/>
                <a:latin typeface="+mn-lt"/>
                <a:ea typeface="+mn-ea"/>
                <a:cs typeface="+mn-cs"/>
              </a:rPr>
              <a:t> est une </a:t>
            </a:r>
            <a:r>
              <a:rPr lang="fr-FR" sz="1200" i="1" kern="1200" dirty="0" err="1">
                <a:solidFill>
                  <a:schemeClr val="tx1"/>
                </a:solidFill>
                <a:effectLst/>
                <a:latin typeface="+mn-lt"/>
                <a:ea typeface="+mn-ea"/>
                <a:cs typeface="+mn-cs"/>
              </a:rPr>
              <a:t>entite</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récente</a:t>
            </a:r>
            <a:r>
              <a:rPr lang="fr-FR" sz="1200" i="1" kern="1200" dirty="0">
                <a:solidFill>
                  <a:schemeClr val="tx1"/>
                </a:solidFill>
                <a:effectLst/>
                <a:latin typeface="+mn-lt"/>
                <a:ea typeface="+mn-ea"/>
                <a:cs typeface="+mn-cs"/>
              </a:rPr>
              <a:t> maintenant reconnue. Douleur invalidante, d’</a:t>
            </a:r>
            <a:r>
              <a:rPr lang="fr-FR" sz="1200" i="1" kern="1200" dirty="0" err="1">
                <a:solidFill>
                  <a:schemeClr val="tx1"/>
                </a:solidFill>
                <a:effectLst/>
                <a:latin typeface="+mn-lt"/>
                <a:ea typeface="+mn-ea"/>
                <a:cs typeface="+mn-cs"/>
              </a:rPr>
              <a:t>évolution</a:t>
            </a:r>
            <a:r>
              <a:rPr lang="fr-FR" sz="1200" i="1" kern="1200" dirty="0">
                <a:solidFill>
                  <a:schemeClr val="tx1"/>
                </a:solidFill>
                <a:effectLst/>
                <a:latin typeface="+mn-lt"/>
                <a:ea typeface="+mn-ea"/>
                <a:cs typeface="+mn-cs"/>
              </a:rPr>
              <a:t> chronique, elle </a:t>
            </a:r>
            <a:r>
              <a:rPr lang="fr-FR" sz="1200" i="1" kern="1200" dirty="0" err="1">
                <a:solidFill>
                  <a:schemeClr val="tx1"/>
                </a:solidFill>
                <a:effectLst/>
                <a:latin typeface="+mn-lt"/>
                <a:ea typeface="+mn-ea"/>
                <a:cs typeface="+mn-cs"/>
              </a:rPr>
              <a:t>relève</a:t>
            </a:r>
            <a:r>
              <a:rPr lang="fr-FR" sz="1200" i="1" kern="1200" dirty="0">
                <a:solidFill>
                  <a:schemeClr val="tx1"/>
                </a:solidFill>
                <a:effectLst/>
                <a:latin typeface="+mn-lt"/>
                <a:ea typeface="+mn-ea"/>
                <a:cs typeface="+mn-cs"/>
              </a:rPr>
              <a:t> d’un syndrome canalaire </a:t>
            </a:r>
            <a:r>
              <a:rPr lang="fr-FR" sz="1200" i="1" kern="1200" dirty="0" err="1">
                <a:solidFill>
                  <a:schemeClr val="tx1"/>
                </a:solidFill>
                <a:effectLst/>
                <a:latin typeface="+mn-lt"/>
                <a:ea typeface="+mn-ea"/>
                <a:cs typeface="+mn-cs"/>
              </a:rPr>
              <a:t>pelvipérinéal</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Matériel</a:t>
            </a:r>
            <a:r>
              <a:rPr lang="fr-FR" sz="1200" i="1" kern="1200" dirty="0">
                <a:solidFill>
                  <a:schemeClr val="tx1"/>
                </a:solidFill>
                <a:effectLst/>
                <a:latin typeface="+mn-lt"/>
                <a:ea typeface="+mn-ea"/>
                <a:cs typeface="+mn-cs"/>
              </a:rPr>
              <a:t> et </a:t>
            </a:r>
            <a:r>
              <a:rPr lang="fr-FR" sz="1200" i="1" kern="1200" dirty="0" err="1">
                <a:solidFill>
                  <a:schemeClr val="tx1"/>
                </a:solidFill>
                <a:effectLst/>
                <a:latin typeface="+mn-lt"/>
                <a:ea typeface="+mn-ea"/>
                <a:cs typeface="+mn-cs"/>
              </a:rPr>
              <a:t>méthodes</a:t>
            </a:r>
            <a:r>
              <a:rPr lang="fr-FR" sz="1200" i="1" kern="1200" dirty="0">
                <a:solidFill>
                  <a:schemeClr val="tx1"/>
                </a:solidFill>
                <a:effectLst/>
                <a:latin typeface="+mn-lt"/>
                <a:ea typeface="+mn-ea"/>
                <a:cs typeface="+mn-cs"/>
              </a:rPr>
              <a:t>. — </a:t>
            </a:r>
            <a:r>
              <a:rPr lang="fr-FR" sz="1200" i="1" kern="1200" dirty="0" err="1">
                <a:solidFill>
                  <a:schemeClr val="tx1"/>
                </a:solidFill>
                <a:effectLst/>
                <a:latin typeface="+mn-lt"/>
                <a:ea typeface="+mn-ea"/>
                <a:cs typeface="+mn-cs"/>
              </a:rPr>
              <a:t>Étude</a:t>
            </a:r>
            <a:r>
              <a:rPr lang="fr-FR" sz="1200" i="1" kern="1200" dirty="0">
                <a:solidFill>
                  <a:schemeClr val="tx1"/>
                </a:solidFill>
                <a:effectLst/>
                <a:latin typeface="+mn-lt"/>
                <a:ea typeface="+mn-ea"/>
                <a:cs typeface="+mn-cs"/>
              </a:rPr>
              <a:t> de la </a:t>
            </a:r>
            <a:r>
              <a:rPr lang="fr-FR" sz="1200" i="1" kern="1200" dirty="0" err="1">
                <a:solidFill>
                  <a:schemeClr val="tx1"/>
                </a:solidFill>
                <a:effectLst/>
                <a:latin typeface="+mn-lt"/>
                <a:ea typeface="+mn-ea"/>
                <a:cs typeface="+mn-cs"/>
              </a:rPr>
              <a:t>littérature</a:t>
            </a:r>
            <a:r>
              <a:rPr lang="fr-FR" sz="1200" i="1" kern="1200" dirty="0">
                <a:solidFill>
                  <a:schemeClr val="tx1"/>
                </a:solidFill>
                <a:effectLst/>
                <a:latin typeface="+mn-lt"/>
                <a:ea typeface="+mn-ea"/>
                <a:cs typeface="+mn-cs"/>
              </a:rPr>
              <a:t> à travers les publications </a:t>
            </a:r>
            <a:r>
              <a:rPr lang="fr-FR" sz="1200" i="1" kern="1200" dirty="0" err="1">
                <a:solidFill>
                  <a:schemeClr val="tx1"/>
                </a:solidFill>
                <a:effectLst/>
                <a:latin typeface="+mn-lt"/>
                <a:ea typeface="+mn-ea"/>
                <a:cs typeface="+mn-cs"/>
              </a:rPr>
              <a:t>référencées</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Medline</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consacrées</a:t>
            </a:r>
            <a:r>
              <a:rPr lang="fr-FR" sz="1200" i="1" kern="1200" dirty="0">
                <a:solidFill>
                  <a:schemeClr val="tx1"/>
                </a:solidFill>
                <a:effectLst/>
                <a:latin typeface="+mn-lt"/>
                <a:ea typeface="+mn-ea"/>
                <a:cs typeface="+mn-cs"/>
              </a:rPr>
              <a:t> au sujet. </a:t>
            </a:r>
          </a:p>
          <a:p>
            <a:r>
              <a:rPr lang="fr-FR" sz="1200" i="1" kern="1200" dirty="0" err="1">
                <a:solidFill>
                  <a:schemeClr val="tx1"/>
                </a:solidFill>
                <a:effectLst/>
                <a:latin typeface="+mn-lt"/>
                <a:ea typeface="+mn-ea"/>
                <a:cs typeface="+mn-cs"/>
              </a:rPr>
              <a:t>Résultats</a:t>
            </a:r>
            <a:r>
              <a:rPr lang="fr-FR" sz="1200" i="1" kern="1200" dirty="0">
                <a:solidFill>
                  <a:schemeClr val="tx1"/>
                </a:solidFill>
                <a:effectLst/>
                <a:latin typeface="+mn-lt"/>
                <a:ea typeface="+mn-ea"/>
                <a:cs typeface="+mn-cs"/>
              </a:rPr>
              <a:t>. — </a:t>
            </a:r>
            <a:r>
              <a:rPr lang="fr-FR" sz="1200" kern="1200" dirty="0">
                <a:solidFill>
                  <a:schemeClr val="tx1"/>
                </a:solidFill>
                <a:effectLst/>
                <a:latin typeface="+mn-lt"/>
                <a:ea typeface="+mn-ea"/>
                <a:cs typeface="+mn-cs"/>
              </a:rPr>
              <a:t>Le diagnostic est purement clinique et repose sur des </a:t>
            </a:r>
            <a:r>
              <a:rPr lang="fr-FR" sz="1200" kern="1200" dirty="0" err="1">
                <a:solidFill>
                  <a:schemeClr val="tx1"/>
                </a:solidFill>
                <a:effectLst/>
                <a:latin typeface="+mn-lt"/>
                <a:ea typeface="+mn-ea"/>
                <a:cs typeface="+mn-cs"/>
              </a:rPr>
              <a:t>critères</a:t>
            </a:r>
            <a:r>
              <a:rPr lang="fr-FR" sz="1200" kern="1200" dirty="0">
                <a:solidFill>
                  <a:schemeClr val="tx1"/>
                </a:solidFill>
                <a:effectLst/>
                <a:latin typeface="+mn-lt"/>
                <a:ea typeface="+mn-ea"/>
                <a:cs typeface="+mn-cs"/>
              </a:rPr>
              <a:t> consensuels simples (</a:t>
            </a:r>
            <a:r>
              <a:rPr lang="fr-FR" sz="1200" kern="1200" dirty="0" err="1">
                <a:solidFill>
                  <a:schemeClr val="tx1"/>
                </a:solidFill>
                <a:effectLst/>
                <a:latin typeface="+mn-lt"/>
                <a:ea typeface="+mn-ea"/>
                <a:cs typeface="+mn-cs"/>
              </a:rPr>
              <a:t>Critères</a:t>
            </a:r>
            <a:r>
              <a:rPr lang="fr-FR" sz="1200" kern="1200" dirty="0">
                <a:solidFill>
                  <a:schemeClr val="tx1"/>
                </a:solidFill>
                <a:effectLst/>
                <a:latin typeface="+mn-lt"/>
                <a:ea typeface="+mn-ea"/>
                <a:cs typeface="+mn-cs"/>
              </a:rPr>
              <a:t> de Nantes): douleur </a:t>
            </a:r>
            <a:r>
              <a:rPr lang="fr-FR" sz="1200" kern="1200" dirty="0" err="1">
                <a:solidFill>
                  <a:schemeClr val="tx1"/>
                </a:solidFill>
                <a:effectLst/>
                <a:latin typeface="+mn-lt"/>
                <a:ea typeface="+mn-ea"/>
                <a:cs typeface="+mn-cs"/>
              </a:rPr>
              <a:t>siégeant</a:t>
            </a:r>
            <a:r>
              <a:rPr lang="fr-FR" sz="1200" kern="1200" dirty="0">
                <a:solidFill>
                  <a:schemeClr val="tx1"/>
                </a:solidFill>
                <a:effectLst/>
                <a:latin typeface="+mn-lt"/>
                <a:ea typeface="+mn-ea"/>
                <a:cs typeface="+mn-cs"/>
              </a:rPr>
              <a:t> dans le territoire anatomique du nerf, </a:t>
            </a:r>
            <a:r>
              <a:rPr lang="fr-FR" sz="1200" kern="1200" dirty="0" err="1">
                <a:solidFill>
                  <a:schemeClr val="tx1"/>
                </a:solidFill>
                <a:effectLst/>
                <a:latin typeface="+mn-lt"/>
                <a:ea typeface="+mn-ea"/>
                <a:cs typeface="+mn-cs"/>
              </a:rPr>
              <a:t>aggravée</a:t>
            </a:r>
            <a:r>
              <a:rPr lang="fr-FR" sz="1200" kern="1200" dirty="0">
                <a:solidFill>
                  <a:schemeClr val="tx1"/>
                </a:solidFill>
                <a:effectLst/>
                <a:latin typeface="+mn-lt"/>
                <a:ea typeface="+mn-ea"/>
                <a:cs typeface="+mn-cs"/>
              </a:rPr>
              <a:t> en position assise, ne </a:t>
            </a:r>
            <a:r>
              <a:rPr lang="fr-FR" sz="1200" kern="1200" dirty="0" err="1">
                <a:solidFill>
                  <a:schemeClr val="tx1"/>
                </a:solidFill>
                <a:effectLst/>
                <a:latin typeface="+mn-lt"/>
                <a:ea typeface="+mn-ea"/>
                <a:cs typeface="+mn-cs"/>
              </a:rPr>
              <a:t>réveillant</a:t>
            </a:r>
            <a:r>
              <a:rPr lang="fr-FR" sz="1200" kern="1200" dirty="0">
                <a:solidFill>
                  <a:schemeClr val="tx1"/>
                </a:solidFill>
                <a:effectLst/>
                <a:latin typeface="+mn-lt"/>
                <a:ea typeface="+mn-ea"/>
                <a:cs typeface="+mn-cs"/>
              </a:rPr>
              <a:t> pas habituellement la nuit, ne s’accompagnant pas d’</a:t>
            </a:r>
            <a:r>
              <a:rPr lang="fr-FR" sz="1200" kern="1200" dirty="0" err="1">
                <a:solidFill>
                  <a:schemeClr val="tx1"/>
                </a:solidFill>
                <a:effectLst/>
                <a:latin typeface="+mn-lt"/>
                <a:ea typeface="+mn-ea"/>
                <a:cs typeface="+mn-cs"/>
              </a:rPr>
              <a:t>hypoesthésie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périnéale</a:t>
            </a:r>
            <a:r>
              <a:rPr lang="fr-FR" sz="1200" kern="1200" dirty="0">
                <a:solidFill>
                  <a:schemeClr val="tx1"/>
                </a:solidFill>
                <a:effectLst/>
                <a:latin typeface="+mn-lt"/>
                <a:ea typeface="+mn-ea"/>
                <a:cs typeface="+mn-cs"/>
              </a:rPr>
              <a:t> objective et dont le bloc </a:t>
            </a:r>
            <a:r>
              <a:rPr lang="fr-FR" sz="1200" kern="1200" dirty="0" err="1">
                <a:solidFill>
                  <a:schemeClr val="tx1"/>
                </a:solidFill>
                <a:effectLst/>
                <a:latin typeface="+mn-lt"/>
                <a:ea typeface="+mn-ea"/>
                <a:cs typeface="+mn-cs"/>
              </a:rPr>
              <a:t>anesthésique</a:t>
            </a:r>
            <a:r>
              <a:rPr lang="fr-FR" sz="1200" kern="1200" dirty="0">
                <a:solidFill>
                  <a:schemeClr val="tx1"/>
                </a:solidFill>
                <a:effectLst/>
                <a:latin typeface="+mn-lt"/>
                <a:ea typeface="+mn-ea"/>
                <a:cs typeface="+mn-cs"/>
              </a:rPr>
              <a:t> du nerf </a:t>
            </a:r>
            <a:r>
              <a:rPr lang="fr-FR" sz="1200" kern="1200" dirty="0" err="1">
                <a:solidFill>
                  <a:schemeClr val="tx1"/>
                </a:solidFill>
                <a:effectLst/>
                <a:latin typeface="+mn-lt"/>
                <a:ea typeface="+mn-ea"/>
                <a:cs typeface="+mn-cs"/>
              </a:rPr>
              <a:t>réalise</a:t>
            </a:r>
            <a:r>
              <a:rPr lang="fr-FR" sz="1200" kern="1200" dirty="0">
                <a:solidFill>
                  <a:schemeClr val="tx1"/>
                </a:solidFill>
                <a:effectLst/>
                <a:latin typeface="+mn-lt"/>
                <a:ea typeface="+mn-ea"/>
                <a:cs typeface="+mn-cs"/>
              </a:rPr>
              <a:t>́ au niveau de l’</a:t>
            </a:r>
            <a:r>
              <a:rPr lang="fr-FR" sz="1200" kern="1200" dirty="0" err="1">
                <a:solidFill>
                  <a:schemeClr val="tx1"/>
                </a:solidFill>
                <a:effectLst/>
                <a:latin typeface="+mn-lt"/>
                <a:ea typeface="+mn-ea"/>
                <a:cs typeface="+mn-cs"/>
              </a:rPr>
              <a:t>épine</a:t>
            </a:r>
            <a:r>
              <a:rPr lang="fr-FR" sz="1200" kern="1200" dirty="0">
                <a:solidFill>
                  <a:schemeClr val="tx1"/>
                </a:solidFill>
                <a:effectLst/>
                <a:latin typeface="+mn-lt"/>
                <a:ea typeface="+mn-ea"/>
                <a:cs typeface="+mn-cs"/>
              </a:rPr>
              <a:t> sciatique est positif. </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Conclusion Le diagnostic de </a:t>
            </a:r>
            <a:r>
              <a:rPr lang="fr-FR" sz="1200" kern="1200" dirty="0" err="1">
                <a:solidFill>
                  <a:schemeClr val="tx1"/>
                </a:solidFill>
                <a:effectLst/>
                <a:latin typeface="+mn-lt"/>
                <a:ea typeface="+mn-ea"/>
                <a:cs typeface="+mn-cs"/>
              </a:rPr>
              <a:t>névralgie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pudendale</a:t>
            </a:r>
            <a:r>
              <a:rPr lang="fr-FR" sz="1200" kern="1200" dirty="0">
                <a:solidFill>
                  <a:schemeClr val="tx1"/>
                </a:solidFill>
                <a:effectLst/>
                <a:latin typeface="+mn-lt"/>
                <a:ea typeface="+mn-ea"/>
                <a:cs typeface="+mn-cs"/>
              </a:rPr>
              <a:t> est facile quand le tableau reste limité aux </a:t>
            </a:r>
            <a:r>
              <a:rPr lang="fr-FR" sz="1200" kern="1200" dirty="0" err="1">
                <a:solidFill>
                  <a:schemeClr val="tx1"/>
                </a:solidFill>
                <a:effectLst/>
                <a:latin typeface="+mn-lt"/>
                <a:ea typeface="+mn-ea"/>
                <a:cs typeface="+mn-cs"/>
              </a:rPr>
              <a:t>critères</a:t>
            </a:r>
            <a:r>
              <a:rPr lang="fr-FR" sz="1200" kern="1200" dirty="0">
                <a:solidFill>
                  <a:schemeClr val="tx1"/>
                </a:solidFill>
                <a:effectLst/>
                <a:latin typeface="+mn-lt"/>
                <a:ea typeface="+mn-ea"/>
                <a:cs typeface="+mn-cs"/>
              </a:rPr>
              <a:t> diagnostiques. Ces </a:t>
            </a:r>
            <a:r>
              <a:rPr lang="fr-FR" sz="1200" kern="1200" dirty="0" err="1">
                <a:solidFill>
                  <a:schemeClr val="tx1"/>
                </a:solidFill>
                <a:effectLst/>
                <a:latin typeface="+mn-lt"/>
                <a:ea typeface="+mn-ea"/>
                <a:cs typeface="+mn-cs"/>
              </a:rPr>
              <a:t>critères</a:t>
            </a:r>
            <a:r>
              <a:rPr lang="fr-FR" sz="1200" kern="1200" dirty="0">
                <a:solidFill>
                  <a:schemeClr val="tx1"/>
                </a:solidFill>
                <a:effectLst/>
                <a:latin typeface="+mn-lt"/>
                <a:ea typeface="+mn-ea"/>
                <a:cs typeface="+mn-cs"/>
              </a:rPr>
              <a:t> sont tous indispensables au diagnostique. Il existe, </a:t>
            </a:r>
            <a:r>
              <a:rPr lang="fr-FR" sz="1200" kern="1200" dirty="0" err="1">
                <a:solidFill>
                  <a:schemeClr val="tx1"/>
                </a:solidFill>
                <a:effectLst/>
                <a:latin typeface="+mn-lt"/>
                <a:ea typeface="+mn-ea"/>
                <a:cs typeface="+mn-cs"/>
              </a:rPr>
              <a:t>cepen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dant</a:t>
            </a:r>
            <a:r>
              <a:rPr lang="fr-FR" sz="1200" kern="1200" dirty="0">
                <a:solidFill>
                  <a:schemeClr val="tx1"/>
                </a:solidFill>
                <a:effectLst/>
                <a:latin typeface="+mn-lt"/>
                <a:ea typeface="+mn-ea"/>
                <a:cs typeface="+mn-cs"/>
              </a:rPr>
              <a:t>, souvent des signes </a:t>
            </a:r>
            <a:r>
              <a:rPr lang="fr-FR" sz="1200" kern="1200" dirty="0" err="1">
                <a:solidFill>
                  <a:schemeClr val="tx1"/>
                </a:solidFill>
                <a:effectLst/>
                <a:latin typeface="+mn-lt"/>
                <a:ea typeface="+mn-ea"/>
                <a:cs typeface="+mn-cs"/>
              </a:rPr>
              <a:t>associés</a:t>
            </a:r>
            <a:r>
              <a:rPr lang="fr-FR" sz="1200" kern="1200" dirty="0">
                <a:solidFill>
                  <a:schemeClr val="tx1"/>
                </a:solidFill>
                <a:effectLst/>
                <a:latin typeface="+mn-lt"/>
                <a:ea typeface="+mn-ea"/>
                <a:cs typeface="+mn-cs"/>
              </a:rPr>
              <a:t> urinaires, </a:t>
            </a:r>
            <a:r>
              <a:rPr lang="fr-FR" sz="1200" kern="1200" dirty="0" err="1">
                <a:solidFill>
                  <a:schemeClr val="tx1"/>
                </a:solidFill>
                <a:effectLst/>
                <a:latin typeface="+mn-lt"/>
                <a:ea typeface="+mn-ea"/>
                <a:cs typeface="+mn-cs"/>
              </a:rPr>
              <a:t>anorectaux</a:t>
            </a:r>
            <a:r>
              <a:rPr lang="fr-FR" sz="1200" kern="1200" dirty="0">
                <a:solidFill>
                  <a:schemeClr val="tx1"/>
                </a:solidFill>
                <a:effectLst/>
                <a:latin typeface="+mn-lt"/>
                <a:ea typeface="+mn-ea"/>
                <a:cs typeface="+mn-cs"/>
              </a:rPr>
              <a:t>, sexuels, neuromusculaires, des signes d’hypersensibilisation qui vont complexifier la </a:t>
            </a:r>
            <a:r>
              <a:rPr lang="fr-FR" sz="1200" kern="1200" dirty="0" err="1">
                <a:solidFill>
                  <a:schemeClr val="tx1"/>
                </a:solidFill>
                <a:effectLst/>
                <a:latin typeface="+mn-lt"/>
                <a:ea typeface="+mn-ea"/>
                <a:cs typeface="+mn-cs"/>
              </a:rPr>
              <a:t>démarche</a:t>
            </a:r>
            <a:r>
              <a:rPr lang="fr-FR" sz="1200" kern="1200" dirty="0">
                <a:solidFill>
                  <a:schemeClr val="tx1"/>
                </a:solidFill>
                <a:effectLst/>
                <a:latin typeface="+mn-lt"/>
                <a:ea typeface="+mn-ea"/>
                <a:cs typeface="+mn-cs"/>
              </a:rPr>
              <a:t> diagnostique et la prise en charge </a:t>
            </a:r>
            <a:r>
              <a:rPr lang="fr-FR" sz="1200" kern="1200" dirty="0" err="1">
                <a:solidFill>
                  <a:schemeClr val="tx1"/>
                </a:solidFill>
                <a:effectLst/>
                <a:latin typeface="+mn-lt"/>
                <a:ea typeface="+mn-ea"/>
                <a:cs typeface="+mn-cs"/>
              </a:rPr>
              <a:t>thérapeutique</a:t>
            </a:r>
            <a:r>
              <a:rPr lang="fr-FR" sz="1200" kern="1200" dirty="0">
                <a:solidFill>
                  <a:schemeClr val="tx1"/>
                </a:solidFill>
                <a:effectLst/>
                <a:latin typeface="+mn-lt"/>
                <a:ea typeface="+mn-ea"/>
                <a:cs typeface="+mn-cs"/>
              </a:rPr>
              <a:t>. Cette topo- graphie correspond au territoire d’innervation sensitive du nerf </a:t>
            </a:r>
            <a:r>
              <a:rPr lang="fr-FR" sz="1200" kern="1200" dirty="0" err="1">
                <a:solidFill>
                  <a:schemeClr val="tx1"/>
                </a:solidFill>
                <a:effectLst/>
                <a:latin typeface="+mn-lt"/>
                <a:ea typeface="+mn-ea"/>
                <a:cs typeface="+mn-cs"/>
              </a:rPr>
              <a:t>pudendal</a:t>
            </a:r>
            <a:r>
              <a:rPr lang="fr-FR" sz="1200" kern="1200" dirty="0">
                <a:solidFill>
                  <a:schemeClr val="tx1"/>
                </a:solidFill>
                <a:effectLst/>
                <a:latin typeface="+mn-lt"/>
                <a:ea typeface="+mn-ea"/>
                <a:cs typeface="+mn-cs"/>
              </a:rPr>
              <a:t> et de ses branches (</a:t>
            </a:r>
            <a:r>
              <a:rPr lang="fr-FR" sz="1200" kern="1200" dirty="0" err="1">
                <a:solidFill>
                  <a:schemeClr val="tx1"/>
                </a:solidFill>
                <a:effectLst/>
                <a:latin typeface="+mn-lt"/>
                <a:ea typeface="+mn-ea"/>
                <a:cs typeface="+mn-cs"/>
              </a:rPr>
              <a:t>génitale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périnéale</a:t>
            </a:r>
            <a:r>
              <a:rPr lang="fr-FR" sz="1200" kern="1200" dirty="0">
                <a:solidFill>
                  <a:schemeClr val="tx1"/>
                </a:solidFill>
                <a:effectLst/>
                <a:latin typeface="+mn-lt"/>
                <a:ea typeface="+mn-ea"/>
                <a:cs typeface="+mn-cs"/>
              </a:rPr>
              <a:t> et anale). </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Il s’agit d’une douleur à type de </a:t>
            </a:r>
            <a:r>
              <a:rPr lang="fr-FR" sz="1200" i="1" kern="1200" dirty="0" err="1">
                <a:solidFill>
                  <a:schemeClr val="tx1"/>
                </a:solidFill>
                <a:effectLst/>
                <a:latin typeface="+mn-lt"/>
                <a:ea typeface="+mn-ea"/>
                <a:cs typeface="+mn-cs"/>
              </a:rPr>
              <a:t>brûlure</a:t>
            </a:r>
            <a:r>
              <a:rPr lang="fr-FR" sz="1200" kern="1200" dirty="0">
                <a:solidFill>
                  <a:schemeClr val="tx1"/>
                </a:solidFill>
                <a:effectLst/>
                <a:latin typeface="+mn-lt"/>
                <a:ea typeface="+mn-ea"/>
                <a:cs typeface="+mn-cs"/>
              </a:rPr>
              <a:t>, de torsion, de </a:t>
            </a:r>
            <a:r>
              <a:rPr lang="fr-FR" sz="1200" kern="1200" dirty="0" err="1">
                <a:solidFill>
                  <a:schemeClr val="tx1"/>
                </a:solidFill>
                <a:effectLst/>
                <a:latin typeface="+mn-lt"/>
                <a:ea typeface="+mn-ea"/>
                <a:cs typeface="+mn-cs"/>
              </a:rPr>
              <a:t>stric</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tion</a:t>
            </a:r>
            <a:r>
              <a:rPr lang="fr-FR" sz="1200" kern="1200" dirty="0">
                <a:solidFill>
                  <a:schemeClr val="tx1"/>
                </a:solidFill>
                <a:effectLst/>
                <a:latin typeface="+mn-lt"/>
                <a:ea typeface="+mn-ea"/>
                <a:cs typeface="+mn-cs"/>
              </a:rPr>
              <a:t>, de pincement avec parfois des </a:t>
            </a:r>
            <a:r>
              <a:rPr lang="fr-FR" sz="1200" kern="1200" dirty="0" err="1">
                <a:solidFill>
                  <a:schemeClr val="tx1"/>
                </a:solidFill>
                <a:effectLst/>
                <a:latin typeface="+mn-lt"/>
                <a:ea typeface="+mn-ea"/>
                <a:cs typeface="+mn-cs"/>
              </a:rPr>
              <a:t>élancements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très</a:t>
            </a:r>
            <a:r>
              <a:rPr lang="fr-FR" sz="1200" kern="1200" dirty="0">
                <a:solidFill>
                  <a:schemeClr val="tx1"/>
                </a:solidFill>
                <a:effectLst/>
                <a:latin typeface="+mn-lt"/>
                <a:ea typeface="+mn-ea"/>
                <a:cs typeface="+mn-cs"/>
              </a:rPr>
              <a:t> mal </a:t>
            </a:r>
            <a:r>
              <a:rPr lang="fr-FR" sz="1200" kern="1200" dirty="0" err="1">
                <a:solidFill>
                  <a:schemeClr val="tx1"/>
                </a:solidFill>
                <a:effectLst/>
                <a:latin typeface="+mn-lt"/>
                <a:ea typeface="+mn-ea"/>
                <a:cs typeface="+mn-cs"/>
              </a:rPr>
              <a:t>soulagée</a:t>
            </a:r>
            <a:r>
              <a:rPr lang="fr-FR" sz="1200" kern="1200" dirty="0">
                <a:solidFill>
                  <a:schemeClr val="tx1"/>
                </a:solidFill>
                <a:effectLst/>
                <a:latin typeface="+mn-lt"/>
                <a:ea typeface="+mn-ea"/>
                <a:cs typeface="+mn-cs"/>
              </a:rPr>
              <a:t> par les antalgiques habituels. </a:t>
            </a:r>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67F361C4-6048-4E73-9289-23F6BF87006D}" type="slidenum">
              <a:rPr lang="fr-FR" smtClean="0"/>
              <a:pPr/>
              <a:t>5</a:t>
            </a:fld>
            <a:endParaRPr lang="fr-FR"/>
          </a:p>
        </p:txBody>
      </p:sp>
    </p:spTree>
    <p:extLst>
      <p:ext uri="{BB962C8B-B14F-4D97-AF65-F5344CB8AC3E}">
        <p14:creationId xmlns:p14="http://schemas.microsoft.com/office/powerpoint/2010/main" val="3576582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err="1">
                <a:solidFill>
                  <a:schemeClr val="tx1"/>
                </a:solidFill>
                <a:effectLst/>
                <a:latin typeface="+mn-lt"/>
                <a:ea typeface="+mn-ea"/>
                <a:cs typeface="+mn-cs"/>
              </a:rPr>
              <a:t>étant</a:t>
            </a:r>
            <a:r>
              <a:rPr lang="fr-FR" sz="1200" kern="1200" dirty="0">
                <a:solidFill>
                  <a:schemeClr val="tx1"/>
                </a:solidFill>
                <a:effectLst/>
                <a:latin typeface="+mn-lt"/>
                <a:ea typeface="+mn-ea"/>
                <a:cs typeface="+mn-cs"/>
              </a:rPr>
              <a:t> une </a:t>
            </a:r>
            <a:r>
              <a:rPr lang="fr-FR" sz="1200" kern="1200" dirty="0" err="1">
                <a:solidFill>
                  <a:schemeClr val="tx1"/>
                </a:solidFill>
                <a:effectLst/>
                <a:latin typeface="+mn-lt"/>
                <a:ea typeface="+mn-ea"/>
                <a:cs typeface="+mn-cs"/>
              </a:rPr>
              <a:t>dou</a:t>
            </a:r>
            <a:r>
              <a:rPr lang="fr-FR" sz="1200" kern="1200" dirty="0">
                <a:solidFill>
                  <a:schemeClr val="tx1"/>
                </a:solidFill>
                <a:effectLst/>
                <a:latin typeface="+mn-lt"/>
                <a:ea typeface="+mn-ea"/>
                <a:cs typeface="+mn-cs"/>
              </a:rPr>
              <a:t>- leur pelvienne chronique </a:t>
            </a:r>
            <a:r>
              <a:rPr lang="fr-FR" sz="1200" kern="1200" dirty="0" err="1">
                <a:solidFill>
                  <a:schemeClr val="tx1"/>
                </a:solidFill>
                <a:effectLst/>
                <a:latin typeface="+mn-lt"/>
                <a:ea typeface="+mn-ea"/>
                <a:cs typeface="+mn-cs"/>
              </a:rPr>
              <a:t>évoluant</a:t>
            </a:r>
            <a:r>
              <a:rPr lang="fr-FR" sz="1200" kern="1200" dirty="0">
                <a:solidFill>
                  <a:schemeClr val="tx1"/>
                </a:solidFill>
                <a:effectLst/>
                <a:latin typeface="+mn-lt"/>
                <a:ea typeface="+mn-ea"/>
                <a:cs typeface="+mn-cs"/>
              </a:rPr>
              <a:t> depuis plus de six mois, avec une pression ou inconfort per ̧</a:t>
            </a:r>
            <a:r>
              <a:rPr lang="fr-FR" sz="1200" kern="1200" dirty="0" err="1">
                <a:solidFill>
                  <a:schemeClr val="tx1"/>
                </a:solidFill>
                <a:effectLst/>
                <a:latin typeface="+mn-lt"/>
                <a:ea typeface="+mn-ea"/>
                <a:cs typeface="+mn-cs"/>
              </a:rPr>
              <a:t>cu</a:t>
            </a:r>
            <a:r>
              <a:rPr lang="fr-FR" sz="1200" kern="1200" dirty="0">
                <a:solidFill>
                  <a:schemeClr val="tx1"/>
                </a:solidFill>
                <a:effectLst/>
                <a:latin typeface="+mn-lt"/>
                <a:ea typeface="+mn-ea"/>
                <a:cs typeface="+mn-cs"/>
              </a:rPr>
              <a:t> en relation avec la vessie, accompagné par ou moins un </a:t>
            </a:r>
            <a:r>
              <a:rPr lang="fr-FR" sz="1200" kern="1200" dirty="0" err="1">
                <a:solidFill>
                  <a:schemeClr val="tx1"/>
                </a:solidFill>
                <a:effectLst/>
                <a:latin typeface="+mn-lt"/>
                <a:ea typeface="+mn-ea"/>
                <a:cs typeface="+mn-cs"/>
              </a:rPr>
              <a:t>symptôme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uri</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naire</a:t>
            </a:r>
            <a:r>
              <a:rPr lang="fr-FR" sz="1200" kern="1200" dirty="0">
                <a:solidFill>
                  <a:schemeClr val="tx1"/>
                </a:solidFill>
                <a:effectLst/>
                <a:latin typeface="+mn-lt"/>
                <a:ea typeface="+mn-ea"/>
                <a:cs typeface="+mn-cs"/>
              </a:rPr>
              <a:t>: envie persistante et forte d’uriner (</a:t>
            </a:r>
            <a:r>
              <a:rPr lang="fr-FR" sz="1200" kern="1200" dirty="0" err="1">
                <a:solidFill>
                  <a:schemeClr val="tx1"/>
                </a:solidFill>
                <a:effectLst/>
                <a:latin typeface="+mn-lt"/>
                <a:ea typeface="+mn-ea"/>
                <a:cs typeface="+mn-cs"/>
              </a:rPr>
              <a:t>différent</a:t>
            </a:r>
            <a:r>
              <a:rPr lang="fr-FR" sz="1200" kern="1200" dirty="0">
                <a:solidFill>
                  <a:schemeClr val="tx1"/>
                </a:solidFill>
                <a:effectLst/>
                <a:latin typeface="+mn-lt"/>
                <a:ea typeface="+mn-ea"/>
                <a:cs typeface="+mn-cs"/>
              </a:rPr>
              <a:t> de l’</a:t>
            </a:r>
            <a:r>
              <a:rPr lang="fr-FR" sz="1200" kern="1200" dirty="0" err="1">
                <a:solidFill>
                  <a:schemeClr val="tx1"/>
                </a:solidFill>
                <a:effectLst/>
                <a:latin typeface="+mn-lt"/>
                <a:ea typeface="+mn-ea"/>
                <a:cs typeface="+mn-cs"/>
              </a:rPr>
              <a:t>urgenturie</a:t>
            </a:r>
            <a:r>
              <a:rPr lang="fr-FR" sz="1200" kern="1200" dirty="0">
                <a:solidFill>
                  <a:schemeClr val="tx1"/>
                </a:solidFill>
                <a:effectLst/>
                <a:latin typeface="+mn-lt"/>
                <a:ea typeface="+mn-ea"/>
                <a:cs typeface="+mn-cs"/>
              </a:rPr>
              <a:t> qui est un besoin urgent brutal d’uriner) ou pollakiurie. </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Initialement le syndrome douloureux </a:t>
            </a:r>
            <a:r>
              <a:rPr lang="fr-FR" sz="1200" kern="1200" dirty="0" err="1">
                <a:solidFill>
                  <a:schemeClr val="tx1"/>
                </a:solidFill>
                <a:effectLst/>
                <a:latin typeface="+mn-lt"/>
                <a:ea typeface="+mn-ea"/>
                <a:cs typeface="+mn-cs"/>
              </a:rPr>
              <a:t>vésical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était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défini</a:t>
            </a:r>
            <a:r>
              <a:rPr lang="fr-FR" sz="1200" kern="1200" dirty="0">
                <a:solidFill>
                  <a:schemeClr val="tx1"/>
                </a:solidFill>
                <a:effectLst/>
                <a:latin typeface="+mn-lt"/>
                <a:ea typeface="+mn-ea"/>
                <a:cs typeface="+mn-cs"/>
              </a:rPr>
              <a:t> par une douleur </a:t>
            </a:r>
            <a:r>
              <a:rPr lang="fr-FR" sz="1200" kern="1200" dirty="0" err="1">
                <a:solidFill>
                  <a:schemeClr val="tx1"/>
                </a:solidFill>
                <a:effectLst/>
                <a:latin typeface="+mn-lt"/>
                <a:ea typeface="+mn-ea"/>
                <a:cs typeface="+mn-cs"/>
              </a:rPr>
              <a:t>liée</a:t>
            </a:r>
            <a:r>
              <a:rPr lang="fr-FR" sz="1200" kern="1200" dirty="0">
                <a:solidFill>
                  <a:schemeClr val="tx1"/>
                </a:solidFill>
                <a:effectLst/>
                <a:latin typeface="+mn-lt"/>
                <a:ea typeface="+mn-ea"/>
                <a:cs typeface="+mn-cs"/>
              </a:rPr>
              <a:t> au remplissage </a:t>
            </a:r>
            <a:r>
              <a:rPr lang="fr-FR" sz="1200" kern="1200" dirty="0" err="1">
                <a:solidFill>
                  <a:schemeClr val="tx1"/>
                </a:solidFill>
                <a:effectLst/>
                <a:latin typeface="+mn-lt"/>
                <a:ea typeface="+mn-ea"/>
                <a:cs typeface="+mn-cs"/>
              </a:rPr>
              <a:t>vésical</a:t>
            </a:r>
            <a:r>
              <a:rPr lang="fr-FR" sz="1200" kern="1200" dirty="0">
                <a:solidFill>
                  <a:schemeClr val="tx1"/>
                </a:solidFill>
                <a:effectLst/>
                <a:latin typeface="+mn-lt"/>
                <a:ea typeface="+mn-ea"/>
                <a:cs typeface="+mn-cs"/>
              </a:rPr>
              <a:t> mais qui a </a:t>
            </a:r>
            <a:r>
              <a:rPr lang="fr-FR" sz="1200" kern="1200" dirty="0" err="1">
                <a:solidFill>
                  <a:schemeClr val="tx1"/>
                </a:solidFill>
                <a:effectLst/>
                <a:latin typeface="+mn-lt"/>
                <a:ea typeface="+mn-ea"/>
                <a:cs typeface="+mn-cs"/>
              </a:rPr>
              <a:t>évolue</a:t>
            </a:r>
            <a:r>
              <a:rPr lang="fr-FR" sz="1200" kern="1200" dirty="0">
                <a:solidFill>
                  <a:schemeClr val="tx1"/>
                </a:solidFill>
                <a:effectLst/>
                <a:latin typeface="+mn-lt"/>
                <a:ea typeface="+mn-ea"/>
                <a:cs typeface="+mn-cs"/>
              </a:rPr>
              <a:t>́ vers une douleur en relation avec la vessie </a:t>
            </a:r>
            <a:r>
              <a:rPr lang="fr-FR" sz="1200" kern="1200" dirty="0" err="1">
                <a:solidFill>
                  <a:schemeClr val="tx1"/>
                </a:solidFill>
                <a:effectLst/>
                <a:latin typeface="+mn-lt"/>
                <a:ea typeface="+mn-ea"/>
                <a:cs typeface="+mn-cs"/>
              </a:rPr>
              <a:t>accompagnée</a:t>
            </a:r>
            <a:r>
              <a:rPr lang="fr-FR" sz="1200" kern="1200" dirty="0">
                <a:solidFill>
                  <a:schemeClr val="tx1"/>
                </a:solidFill>
                <a:effectLst/>
                <a:latin typeface="+mn-lt"/>
                <a:ea typeface="+mn-ea"/>
                <a:cs typeface="+mn-cs"/>
              </a:rPr>
              <a:t> de </a:t>
            </a:r>
            <a:r>
              <a:rPr lang="fr-FR" sz="1200" kern="1200" dirty="0" err="1">
                <a:solidFill>
                  <a:schemeClr val="tx1"/>
                </a:solidFill>
                <a:effectLst/>
                <a:latin typeface="+mn-lt"/>
                <a:ea typeface="+mn-ea"/>
                <a:cs typeface="+mn-cs"/>
              </a:rPr>
              <a:t>symptômes</a:t>
            </a:r>
            <a:r>
              <a:rPr lang="fr-FR" sz="1200" kern="1200" dirty="0">
                <a:solidFill>
                  <a:schemeClr val="tx1"/>
                </a:solidFill>
                <a:effectLst/>
                <a:latin typeface="+mn-lt"/>
                <a:ea typeface="+mn-ea"/>
                <a:cs typeface="+mn-cs"/>
              </a:rPr>
              <a:t> urinaires (besoin persistant ou pollakiurie). Le diagnostic de syndrome </a:t>
            </a:r>
            <a:r>
              <a:rPr lang="fr-FR" sz="1200" kern="1200" dirty="0" err="1">
                <a:solidFill>
                  <a:schemeClr val="tx1"/>
                </a:solidFill>
                <a:effectLst/>
                <a:latin typeface="+mn-lt"/>
                <a:ea typeface="+mn-ea"/>
                <a:cs typeface="+mn-cs"/>
              </a:rPr>
              <a:t>doulou</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reux</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vésical</a:t>
            </a:r>
            <a:r>
              <a:rPr lang="fr-FR" sz="1200" kern="1200" dirty="0">
                <a:solidFill>
                  <a:schemeClr val="tx1"/>
                </a:solidFill>
                <a:effectLst/>
                <a:latin typeface="+mn-lt"/>
                <a:ea typeface="+mn-ea"/>
                <a:cs typeface="+mn-cs"/>
              </a:rPr>
              <a:t> est basé sur l’interrogatoire et la </a:t>
            </a:r>
            <a:r>
              <a:rPr lang="fr-FR" sz="1200" kern="1200" dirty="0" err="1">
                <a:solidFill>
                  <a:schemeClr val="tx1"/>
                </a:solidFill>
                <a:effectLst/>
                <a:latin typeface="+mn-lt"/>
                <a:ea typeface="+mn-ea"/>
                <a:cs typeface="+mn-cs"/>
              </a:rPr>
              <a:t>réalisation</a:t>
            </a:r>
            <a:r>
              <a:rPr lang="fr-FR" sz="1200" kern="1200" dirty="0">
                <a:solidFill>
                  <a:schemeClr val="tx1"/>
                </a:solidFill>
                <a:effectLst/>
                <a:latin typeface="+mn-lt"/>
                <a:ea typeface="+mn-ea"/>
                <a:cs typeface="+mn-cs"/>
              </a:rPr>
              <a:t> de calendrier mictionnel. La </a:t>
            </a:r>
            <a:r>
              <a:rPr lang="fr-FR" sz="1200" kern="1200" dirty="0" err="1">
                <a:solidFill>
                  <a:schemeClr val="tx1"/>
                </a:solidFill>
                <a:effectLst/>
                <a:latin typeface="+mn-lt"/>
                <a:ea typeface="+mn-ea"/>
                <a:cs typeface="+mn-cs"/>
              </a:rPr>
              <a:t>réalisation</a:t>
            </a:r>
            <a:r>
              <a:rPr lang="fr-FR" sz="1200" kern="1200" dirty="0">
                <a:solidFill>
                  <a:schemeClr val="tx1"/>
                </a:solidFill>
                <a:effectLst/>
                <a:latin typeface="+mn-lt"/>
                <a:ea typeface="+mn-ea"/>
                <a:cs typeface="+mn-cs"/>
              </a:rPr>
              <a:t> d’une cystoscopie sous </a:t>
            </a:r>
            <a:r>
              <a:rPr lang="fr-FR" sz="1200" kern="1200" dirty="0" err="1">
                <a:solidFill>
                  <a:schemeClr val="tx1"/>
                </a:solidFill>
                <a:effectLst/>
                <a:latin typeface="+mn-lt"/>
                <a:ea typeface="+mn-ea"/>
                <a:cs typeface="+mn-cs"/>
              </a:rPr>
              <a:t>anesthésie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générale</a:t>
            </a:r>
            <a:r>
              <a:rPr lang="fr-FR" sz="1200" kern="1200" dirty="0">
                <a:solidFill>
                  <a:schemeClr val="tx1"/>
                </a:solidFill>
                <a:effectLst/>
                <a:latin typeface="+mn-lt"/>
                <a:ea typeface="+mn-ea"/>
                <a:cs typeface="+mn-cs"/>
              </a:rPr>
              <a:t> est l’examen indispensable pour confirmer le </a:t>
            </a:r>
            <a:r>
              <a:rPr lang="fr-FR" sz="1200" kern="1200" dirty="0" err="1">
                <a:solidFill>
                  <a:schemeClr val="tx1"/>
                </a:solidFill>
                <a:effectLst/>
                <a:latin typeface="+mn-lt"/>
                <a:ea typeface="+mn-ea"/>
                <a:cs typeface="+mn-cs"/>
              </a:rPr>
              <a:t>diag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nostic</a:t>
            </a:r>
            <a:r>
              <a:rPr lang="fr-FR" sz="1200" kern="1200" dirty="0">
                <a:solidFill>
                  <a:schemeClr val="tx1"/>
                </a:solidFill>
                <a:effectLst/>
                <a:latin typeface="+mn-lt"/>
                <a:ea typeface="+mn-ea"/>
                <a:cs typeface="+mn-cs"/>
              </a:rPr>
              <a:t>. Classiquement, cet examen met en </a:t>
            </a:r>
            <a:r>
              <a:rPr lang="fr-FR" sz="1200" kern="1200" dirty="0" err="1">
                <a:solidFill>
                  <a:schemeClr val="tx1"/>
                </a:solidFill>
                <a:effectLst/>
                <a:latin typeface="+mn-lt"/>
                <a:ea typeface="+mn-ea"/>
                <a:cs typeface="+mn-cs"/>
              </a:rPr>
              <a:t>évidence</a:t>
            </a:r>
            <a:r>
              <a:rPr lang="fr-FR" sz="1200" kern="1200" dirty="0">
                <a:solidFill>
                  <a:schemeClr val="tx1"/>
                </a:solidFill>
                <a:effectLst/>
                <a:latin typeface="+mn-lt"/>
                <a:ea typeface="+mn-ea"/>
                <a:cs typeface="+mn-cs"/>
              </a:rPr>
              <a:t> des </a:t>
            </a:r>
            <a:r>
              <a:rPr lang="fr-FR" sz="1200" kern="1200" dirty="0" err="1">
                <a:solidFill>
                  <a:schemeClr val="tx1"/>
                </a:solidFill>
                <a:effectLst/>
                <a:latin typeface="+mn-lt"/>
                <a:ea typeface="+mn-ea"/>
                <a:cs typeface="+mn-cs"/>
              </a:rPr>
              <a:t>glomérulations</a:t>
            </a:r>
            <a:r>
              <a:rPr lang="fr-FR" sz="1200" kern="1200" dirty="0">
                <a:solidFill>
                  <a:schemeClr val="tx1"/>
                </a:solidFill>
                <a:effectLst/>
                <a:latin typeface="+mn-lt"/>
                <a:ea typeface="+mn-ea"/>
                <a:cs typeface="+mn-cs"/>
              </a:rPr>
              <a:t> de la muqueuse </a:t>
            </a:r>
            <a:r>
              <a:rPr lang="fr-FR" sz="1200" kern="1200" dirty="0" err="1">
                <a:solidFill>
                  <a:schemeClr val="tx1"/>
                </a:solidFill>
                <a:effectLst/>
                <a:latin typeface="+mn-lt"/>
                <a:ea typeface="+mn-ea"/>
                <a:cs typeface="+mn-cs"/>
              </a:rPr>
              <a:t>vésicale</a:t>
            </a:r>
            <a:r>
              <a:rPr lang="fr-FR" sz="1200" kern="1200" dirty="0">
                <a:solidFill>
                  <a:schemeClr val="tx1"/>
                </a:solidFill>
                <a:effectLst/>
                <a:latin typeface="+mn-lt"/>
                <a:ea typeface="+mn-ea"/>
                <a:cs typeface="+mn-cs"/>
              </a:rPr>
              <a:t> et des </a:t>
            </a:r>
            <a:r>
              <a:rPr lang="fr-FR" sz="1200" kern="1200" dirty="0" err="1">
                <a:solidFill>
                  <a:schemeClr val="tx1"/>
                </a:solidFill>
                <a:effectLst/>
                <a:latin typeface="+mn-lt"/>
                <a:ea typeface="+mn-ea"/>
                <a:cs typeface="+mn-cs"/>
              </a:rPr>
              <a:t>lésions</a:t>
            </a:r>
            <a:r>
              <a:rPr lang="fr-FR" sz="1200" kern="1200" dirty="0">
                <a:solidFill>
                  <a:schemeClr val="tx1"/>
                </a:solidFill>
                <a:effectLst/>
                <a:latin typeface="+mn-lt"/>
                <a:ea typeface="+mn-ea"/>
                <a:cs typeface="+mn-cs"/>
              </a:rPr>
              <a:t> de </a:t>
            </a:r>
            <a:r>
              <a:rPr lang="fr-FR" sz="1200" kern="1200" dirty="0" err="1">
                <a:solidFill>
                  <a:schemeClr val="tx1"/>
                </a:solidFill>
                <a:effectLst/>
                <a:latin typeface="+mn-lt"/>
                <a:ea typeface="+mn-ea"/>
                <a:cs typeface="+mn-cs"/>
              </a:rPr>
              <a:t>Hunner</a:t>
            </a:r>
            <a:r>
              <a:rPr lang="fr-FR" sz="1200" kern="1200" dirty="0">
                <a:solidFill>
                  <a:schemeClr val="tx1"/>
                </a:solidFill>
                <a:effectLst/>
                <a:latin typeface="+mn-lt"/>
                <a:ea typeface="+mn-ea"/>
                <a:cs typeface="+mn-cs"/>
              </a:rPr>
              <a:t>. Il permet dans le </a:t>
            </a:r>
            <a:r>
              <a:rPr lang="fr-FR" sz="1200" kern="1200" dirty="0" err="1">
                <a:solidFill>
                  <a:schemeClr val="tx1"/>
                </a:solidFill>
                <a:effectLst/>
                <a:latin typeface="+mn-lt"/>
                <a:ea typeface="+mn-ea"/>
                <a:cs typeface="+mn-cs"/>
              </a:rPr>
              <a:t>même</a:t>
            </a:r>
            <a:r>
              <a:rPr lang="fr-FR" sz="1200" kern="1200" dirty="0">
                <a:solidFill>
                  <a:schemeClr val="tx1"/>
                </a:solidFill>
                <a:effectLst/>
                <a:latin typeface="+mn-lt"/>
                <a:ea typeface="+mn-ea"/>
                <a:cs typeface="+mn-cs"/>
              </a:rPr>
              <a:t> temps de </a:t>
            </a:r>
            <a:r>
              <a:rPr lang="fr-FR" sz="1200" kern="1200" dirty="0" err="1">
                <a:solidFill>
                  <a:schemeClr val="tx1"/>
                </a:solidFill>
                <a:effectLst/>
                <a:latin typeface="+mn-lt"/>
                <a:ea typeface="+mn-ea"/>
                <a:cs typeface="+mn-cs"/>
              </a:rPr>
              <a:t>réaliser</a:t>
            </a:r>
            <a:r>
              <a:rPr lang="fr-FR" sz="1200" kern="1200" dirty="0">
                <a:solidFill>
                  <a:schemeClr val="tx1"/>
                </a:solidFill>
                <a:effectLst/>
                <a:latin typeface="+mn-lt"/>
                <a:ea typeface="+mn-ea"/>
                <a:cs typeface="+mn-cs"/>
              </a:rPr>
              <a:t> des biopsies de vessie et une </a:t>
            </a:r>
            <a:r>
              <a:rPr lang="fr-FR" sz="1200" kern="1200" dirty="0" err="1">
                <a:solidFill>
                  <a:schemeClr val="tx1"/>
                </a:solidFill>
                <a:effectLst/>
                <a:latin typeface="+mn-lt"/>
                <a:ea typeface="+mn-ea"/>
                <a:cs typeface="+mn-cs"/>
              </a:rPr>
              <a:t>hydrodistension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vésicale</a:t>
            </a:r>
            <a:r>
              <a:rPr lang="fr-FR" sz="1200" kern="1200" dirty="0">
                <a:solidFill>
                  <a:schemeClr val="tx1"/>
                </a:solidFill>
                <a:effectLst/>
                <a:latin typeface="+mn-lt"/>
                <a:ea typeface="+mn-ea"/>
                <a:cs typeface="+mn-cs"/>
              </a:rPr>
              <a:t> qui sont les premiers </a:t>
            </a:r>
            <a:r>
              <a:rPr lang="fr-FR" sz="1200" kern="1200" dirty="0" err="1">
                <a:solidFill>
                  <a:schemeClr val="tx1"/>
                </a:solidFill>
                <a:effectLst/>
                <a:latin typeface="+mn-lt"/>
                <a:ea typeface="+mn-ea"/>
                <a:cs typeface="+mn-cs"/>
              </a:rPr>
              <a:t>éléments</a:t>
            </a:r>
            <a:r>
              <a:rPr lang="fr-FR" sz="1200" kern="1200" dirty="0">
                <a:solidFill>
                  <a:schemeClr val="tx1"/>
                </a:solidFill>
                <a:effectLst/>
                <a:latin typeface="+mn-lt"/>
                <a:ea typeface="+mn-ea"/>
                <a:cs typeface="+mn-cs"/>
              </a:rPr>
              <a:t> de la prise en charge de ce syndrome douloureux. Les autres examens </a:t>
            </a:r>
            <a:r>
              <a:rPr lang="fr-FR" sz="1200" kern="1200" dirty="0" err="1">
                <a:solidFill>
                  <a:schemeClr val="tx1"/>
                </a:solidFill>
                <a:effectLst/>
                <a:latin typeface="+mn-lt"/>
                <a:ea typeface="+mn-ea"/>
                <a:cs typeface="+mn-cs"/>
              </a:rPr>
              <a:t>complémentaires</a:t>
            </a:r>
            <a:r>
              <a:rPr lang="fr-FR" sz="1200" kern="1200" dirty="0">
                <a:solidFill>
                  <a:schemeClr val="tx1"/>
                </a:solidFill>
                <a:effectLst/>
                <a:latin typeface="+mn-lt"/>
                <a:ea typeface="+mn-ea"/>
                <a:cs typeface="+mn-cs"/>
              </a:rPr>
              <a:t>: imagerie, bilan urodynamique, biologie, cytologie ne sont pas indispensable au diagnostic mais sont utiles pour le diagnostic </a:t>
            </a:r>
            <a:r>
              <a:rPr lang="fr-FR" sz="1200" kern="1200" dirty="0" err="1">
                <a:solidFill>
                  <a:schemeClr val="tx1"/>
                </a:solidFill>
                <a:effectLst/>
                <a:latin typeface="+mn-lt"/>
                <a:ea typeface="+mn-ea"/>
                <a:cs typeface="+mn-cs"/>
              </a:rPr>
              <a:t>différentiel</a:t>
            </a:r>
            <a:r>
              <a:rPr lang="fr-FR" sz="1200" kern="1200" dirty="0">
                <a:solidFill>
                  <a:schemeClr val="tx1"/>
                </a:solidFill>
                <a:effectLst/>
                <a:latin typeface="+mn-lt"/>
                <a:ea typeface="+mn-ea"/>
                <a:cs typeface="+mn-cs"/>
              </a:rPr>
              <a:t> car le syndrome douloureux </a:t>
            </a:r>
            <a:r>
              <a:rPr lang="fr-FR" sz="1200" kern="1200" dirty="0" err="1">
                <a:solidFill>
                  <a:schemeClr val="tx1"/>
                </a:solidFill>
                <a:effectLst/>
                <a:latin typeface="+mn-lt"/>
                <a:ea typeface="+mn-ea"/>
                <a:cs typeface="+mn-cs"/>
              </a:rPr>
              <a:t>vésical</a:t>
            </a:r>
            <a:r>
              <a:rPr lang="fr-FR" sz="1200" kern="1200" dirty="0">
                <a:solidFill>
                  <a:schemeClr val="tx1"/>
                </a:solidFill>
                <a:effectLst/>
                <a:latin typeface="+mn-lt"/>
                <a:ea typeface="+mn-ea"/>
                <a:cs typeface="+mn-cs"/>
              </a:rPr>
              <a:t> reste un diagnostic d’exclusion </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67F361C4-6048-4E73-9289-23F6BF87006D}" type="slidenum">
              <a:rPr lang="fr-FR" smtClean="0"/>
              <a:pPr/>
              <a:t>6</a:t>
            </a:fld>
            <a:endParaRPr lang="fr-FR"/>
          </a:p>
        </p:txBody>
      </p:sp>
    </p:spTree>
    <p:extLst>
      <p:ext uri="{BB962C8B-B14F-4D97-AF65-F5344CB8AC3E}">
        <p14:creationId xmlns:p14="http://schemas.microsoft.com/office/powerpoint/2010/main" val="919293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err="1">
                <a:solidFill>
                  <a:schemeClr val="tx1"/>
                </a:solidFill>
                <a:effectLst/>
                <a:latin typeface="+mn-lt"/>
                <a:ea typeface="+mn-ea"/>
                <a:cs typeface="+mn-cs"/>
              </a:rPr>
              <a:t>ez</a:t>
            </a:r>
            <a:r>
              <a:rPr lang="fr-FR" sz="1200" kern="1200" dirty="0">
                <a:solidFill>
                  <a:schemeClr val="tx1"/>
                </a:solidFill>
                <a:effectLst/>
                <a:latin typeface="+mn-lt"/>
                <a:ea typeface="+mn-ea"/>
                <a:cs typeface="+mn-cs"/>
              </a:rPr>
              <a:t> la femme, seule la dyspareunie a fait l’objet d’une </a:t>
            </a:r>
            <a:r>
              <a:rPr lang="fr-FR" sz="1200" kern="1200" dirty="0" err="1">
                <a:solidFill>
                  <a:schemeClr val="tx1"/>
                </a:solidFill>
                <a:effectLst/>
                <a:latin typeface="+mn-lt"/>
                <a:ea typeface="+mn-ea"/>
                <a:cs typeface="+mn-cs"/>
              </a:rPr>
              <a:t>définition</a:t>
            </a:r>
            <a:r>
              <a:rPr lang="fr-FR" sz="1200" kern="1200" dirty="0">
                <a:solidFill>
                  <a:schemeClr val="tx1"/>
                </a:solidFill>
                <a:effectLst/>
                <a:latin typeface="+mn-lt"/>
                <a:ea typeface="+mn-ea"/>
                <a:cs typeface="+mn-cs"/>
              </a:rPr>
              <a:t> consensuelle. La dyspareunie profonde doit faire rechercher une pathologie organique des organes pelviens, une </a:t>
            </a:r>
            <a:r>
              <a:rPr lang="fr-FR" sz="1200" kern="1200" dirty="0" err="1">
                <a:solidFill>
                  <a:schemeClr val="tx1"/>
                </a:solidFill>
                <a:effectLst/>
                <a:latin typeface="+mn-lt"/>
                <a:ea typeface="+mn-ea"/>
                <a:cs typeface="+mn-cs"/>
              </a:rPr>
              <a:t>endométriose</a:t>
            </a:r>
            <a:r>
              <a:rPr lang="fr-FR" sz="1200" kern="1200" dirty="0">
                <a:solidFill>
                  <a:schemeClr val="tx1"/>
                </a:solidFill>
                <a:effectLst/>
                <a:latin typeface="+mn-lt"/>
                <a:ea typeface="+mn-ea"/>
                <a:cs typeface="+mn-cs"/>
              </a:rPr>
              <a:t>, un syndrome de vessie douloureuse, des </a:t>
            </a:r>
            <a:r>
              <a:rPr lang="fr-FR" sz="1200" kern="1200" dirty="0" err="1">
                <a:solidFill>
                  <a:schemeClr val="tx1"/>
                </a:solidFill>
                <a:effectLst/>
                <a:latin typeface="+mn-lt"/>
                <a:ea typeface="+mn-ea"/>
                <a:cs typeface="+mn-cs"/>
              </a:rPr>
              <a:t>adhérences</a:t>
            </a:r>
            <a:r>
              <a:rPr lang="fr-FR" sz="1200" kern="1200" dirty="0">
                <a:solidFill>
                  <a:schemeClr val="tx1"/>
                </a:solidFill>
                <a:effectLst/>
                <a:latin typeface="+mn-lt"/>
                <a:ea typeface="+mn-ea"/>
                <a:cs typeface="+mn-cs"/>
              </a:rPr>
              <a:t>. La dyspareunie superficielle peut entrer dans le cadre d’une </a:t>
            </a:r>
            <a:r>
              <a:rPr lang="fr-FR" sz="1200" kern="1200" dirty="0" err="1">
                <a:solidFill>
                  <a:schemeClr val="tx1"/>
                </a:solidFill>
                <a:effectLst/>
                <a:latin typeface="+mn-lt"/>
                <a:ea typeface="+mn-ea"/>
                <a:cs typeface="+mn-cs"/>
              </a:rPr>
              <a:t>vestibulodynie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provoquée</a:t>
            </a:r>
            <a:r>
              <a:rPr lang="fr-FR" sz="1200" kern="1200" dirty="0">
                <a:solidFill>
                  <a:schemeClr val="tx1"/>
                </a:solidFill>
                <a:effectLst/>
                <a:latin typeface="+mn-lt"/>
                <a:ea typeface="+mn-ea"/>
                <a:cs typeface="+mn-cs"/>
              </a:rPr>
              <a:t>. Le vaginisme peut </a:t>
            </a:r>
            <a:r>
              <a:rPr lang="fr-FR" sz="1200" kern="1200" dirty="0" err="1">
                <a:solidFill>
                  <a:schemeClr val="tx1"/>
                </a:solidFill>
                <a:effectLst/>
                <a:latin typeface="+mn-lt"/>
                <a:ea typeface="+mn-ea"/>
                <a:cs typeface="+mn-cs"/>
              </a:rPr>
              <a:t>être</a:t>
            </a:r>
            <a:r>
              <a:rPr lang="fr-FR" sz="1200" kern="1200" dirty="0">
                <a:solidFill>
                  <a:schemeClr val="tx1"/>
                </a:solidFill>
                <a:effectLst/>
                <a:latin typeface="+mn-lt"/>
                <a:ea typeface="+mn-ea"/>
                <a:cs typeface="+mn-cs"/>
              </a:rPr>
              <a:t> en rapport avec une pathologie locale mais aussi </a:t>
            </a:r>
            <a:r>
              <a:rPr lang="fr-FR" sz="1200" kern="1200" dirty="0" err="1">
                <a:solidFill>
                  <a:schemeClr val="tx1"/>
                </a:solidFill>
                <a:effectLst/>
                <a:latin typeface="+mn-lt"/>
                <a:ea typeface="+mn-ea"/>
                <a:cs typeface="+mn-cs"/>
              </a:rPr>
              <a:t>témoigner</a:t>
            </a:r>
            <a:r>
              <a:rPr lang="fr-FR" sz="1200" kern="1200" dirty="0">
                <a:solidFill>
                  <a:schemeClr val="tx1"/>
                </a:solidFill>
                <a:effectLst/>
                <a:latin typeface="+mn-lt"/>
                <a:ea typeface="+mn-ea"/>
                <a:cs typeface="+mn-cs"/>
              </a:rPr>
              <a:t> d’un </a:t>
            </a:r>
            <a:r>
              <a:rPr lang="fr-FR" sz="1200" kern="1200" dirty="0" err="1">
                <a:solidFill>
                  <a:schemeClr val="tx1"/>
                </a:solidFill>
                <a:effectLst/>
                <a:latin typeface="+mn-lt"/>
                <a:ea typeface="+mn-ea"/>
                <a:cs typeface="+mn-cs"/>
              </a:rPr>
              <a:t>excès</a:t>
            </a:r>
            <a:r>
              <a:rPr lang="fr-FR" sz="1200" kern="1200" dirty="0">
                <a:solidFill>
                  <a:schemeClr val="tx1"/>
                </a:solidFill>
                <a:effectLst/>
                <a:latin typeface="+mn-lt"/>
                <a:ea typeface="+mn-ea"/>
                <a:cs typeface="+mn-cs"/>
              </a:rPr>
              <a:t> de nociception.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Dl intromission ou </a:t>
            </a:r>
            <a:r>
              <a:rPr lang="fr-FR" sz="1200" kern="1200" dirty="0" err="1">
                <a:solidFill>
                  <a:schemeClr val="tx1"/>
                </a:solidFill>
                <a:effectLst/>
                <a:latin typeface="+mn-lt"/>
                <a:ea typeface="+mn-ea"/>
                <a:cs typeface="+mn-cs"/>
              </a:rPr>
              <a:t>penetration</a:t>
            </a:r>
            <a:r>
              <a:rPr lang="fr-FR" sz="1200" kern="1200" dirty="0">
                <a:solidFill>
                  <a:schemeClr val="tx1"/>
                </a:solidFill>
                <a:effectLst/>
                <a:latin typeface="+mn-lt"/>
                <a:ea typeface="+mn-ea"/>
                <a:cs typeface="+mn-cs"/>
              </a:rPr>
              <a:t> profonde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Causes psychologiques dépression, traumatismes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Palpation vaginale </a:t>
            </a:r>
            <a:r>
              <a:rPr lang="fr-FR" sz="1200" kern="1200" dirty="0" err="1">
                <a:solidFill>
                  <a:schemeClr val="tx1"/>
                </a:solidFill>
                <a:effectLst/>
                <a:latin typeface="+mn-lt"/>
                <a:ea typeface="+mn-ea"/>
                <a:cs typeface="+mn-cs"/>
              </a:rPr>
              <a:t>rech</a:t>
            </a:r>
            <a:r>
              <a:rPr lang="fr-FR" sz="1200" kern="1200" dirty="0">
                <a:solidFill>
                  <a:schemeClr val="tx1"/>
                </a:solidFill>
                <a:effectLst/>
                <a:latin typeface="+mn-lt"/>
                <a:ea typeface="+mn-ea"/>
                <a:cs typeface="+mn-cs"/>
              </a:rPr>
              <a:t> dl </a:t>
            </a:r>
            <a:endParaRPr lang="fr-FR" dirty="0"/>
          </a:p>
        </p:txBody>
      </p:sp>
      <p:sp>
        <p:nvSpPr>
          <p:cNvPr id="4" name="Espace réservé du numéro de diapositive 3"/>
          <p:cNvSpPr>
            <a:spLocks noGrp="1"/>
          </p:cNvSpPr>
          <p:nvPr>
            <p:ph type="sldNum" sz="quarter" idx="5"/>
          </p:nvPr>
        </p:nvSpPr>
        <p:spPr/>
        <p:txBody>
          <a:bodyPr/>
          <a:lstStyle/>
          <a:p>
            <a:fld id="{67F361C4-6048-4E73-9289-23F6BF87006D}" type="slidenum">
              <a:rPr lang="fr-FR" smtClean="0"/>
              <a:pPr/>
              <a:t>7</a:t>
            </a:fld>
            <a:endParaRPr lang="fr-FR"/>
          </a:p>
        </p:txBody>
      </p:sp>
    </p:spTree>
    <p:extLst>
      <p:ext uri="{BB962C8B-B14F-4D97-AF65-F5344CB8AC3E}">
        <p14:creationId xmlns:p14="http://schemas.microsoft.com/office/powerpoint/2010/main" val="3909140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t>
            </a:r>
            <a:r>
              <a:rPr lang="fr-FR" dirty="0" err="1"/>
              <a:t>sii</a:t>
            </a:r>
            <a:r>
              <a:rPr lang="fr-FR" dirty="0"/>
              <a:t> 20 pourcents de la population a un moment donné </a:t>
            </a:r>
          </a:p>
        </p:txBody>
      </p:sp>
      <p:sp>
        <p:nvSpPr>
          <p:cNvPr id="4" name="Espace réservé du numéro de diapositive 3"/>
          <p:cNvSpPr>
            <a:spLocks noGrp="1"/>
          </p:cNvSpPr>
          <p:nvPr>
            <p:ph type="sldNum" sz="quarter" idx="5"/>
          </p:nvPr>
        </p:nvSpPr>
        <p:spPr/>
        <p:txBody>
          <a:bodyPr/>
          <a:lstStyle/>
          <a:p>
            <a:fld id="{67F361C4-6048-4E73-9289-23F6BF87006D}" type="slidenum">
              <a:rPr lang="fr-FR" smtClean="0"/>
              <a:pPr/>
              <a:t>8</a:t>
            </a:fld>
            <a:endParaRPr lang="fr-FR"/>
          </a:p>
        </p:txBody>
      </p:sp>
    </p:spTree>
    <p:extLst>
      <p:ext uri="{BB962C8B-B14F-4D97-AF65-F5344CB8AC3E}">
        <p14:creationId xmlns:p14="http://schemas.microsoft.com/office/powerpoint/2010/main" val="3372784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fontScale="55000" lnSpcReduction="20000"/>
          </a:bodyPr>
          <a:lstStyle/>
          <a:p>
            <a:r>
              <a:rPr lang="fr-FR" dirty="0"/>
              <a:t>.</a:t>
            </a:r>
            <a:r>
              <a:rPr lang="fr-FR" sz="1200" dirty="0">
                <a:solidFill>
                  <a:schemeClr val="tx1"/>
                </a:solidFill>
              </a:rPr>
              <a:t> Le syndrome douloureux pelvien </a:t>
            </a:r>
            <a:r>
              <a:rPr lang="fr-FR" sz="1200" dirty="0" err="1">
                <a:solidFill>
                  <a:schemeClr val="tx1"/>
                </a:solidFill>
              </a:rPr>
              <a:t>complexe</a:t>
            </a:r>
            <a:r>
              <a:rPr lang="fr-FR" sz="1200" i="1" kern="1200" dirty="0" err="1">
                <a:solidFill>
                  <a:schemeClr val="tx1"/>
                </a:solidFill>
                <a:effectLst/>
                <a:latin typeface="+mn-lt"/>
                <a:ea typeface="+mn-ea"/>
                <a:cs typeface="+mn-cs"/>
              </a:rPr>
              <a:t>On</a:t>
            </a:r>
            <a:r>
              <a:rPr lang="fr-FR" sz="1200" i="1" kern="1200" dirty="0">
                <a:solidFill>
                  <a:schemeClr val="tx1"/>
                </a:solidFill>
                <a:effectLst/>
                <a:latin typeface="+mn-lt"/>
                <a:ea typeface="+mn-ea"/>
                <a:cs typeface="+mn-cs"/>
              </a:rPr>
              <a:t> retrouve une </a:t>
            </a:r>
            <a:r>
              <a:rPr lang="fr-FR" sz="1200" i="1" kern="1200" dirty="0" err="1">
                <a:solidFill>
                  <a:schemeClr val="tx1"/>
                </a:solidFill>
                <a:effectLst/>
                <a:latin typeface="+mn-lt"/>
                <a:ea typeface="+mn-ea"/>
                <a:cs typeface="+mn-cs"/>
              </a:rPr>
              <a:t>fréquence</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élevée</a:t>
            </a:r>
            <a:r>
              <a:rPr lang="fr-FR" sz="1200" i="1" kern="1200" dirty="0">
                <a:solidFill>
                  <a:schemeClr val="tx1"/>
                </a:solidFill>
                <a:effectLst/>
                <a:latin typeface="+mn-lt"/>
                <a:ea typeface="+mn-ea"/>
                <a:cs typeface="+mn-cs"/>
              </a:rPr>
              <a:t> d’associations des pathologies douloureuses pelviennes entre elles ; syndrome douloureux de la vessie (cystite interstitielle), syndrome de l’intestin irritable, douleurs de l’</a:t>
            </a:r>
            <a:r>
              <a:rPr lang="fr-FR" sz="1200" i="1" kern="1200" dirty="0" err="1">
                <a:solidFill>
                  <a:schemeClr val="tx1"/>
                </a:solidFill>
                <a:effectLst/>
                <a:latin typeface="+mn-lt"/>
                <a:ea typeface="+mn-ea"/>
                <a:cs typeface="+mn-cs"/>
              </a:rPr>
              <a:t>endométriose</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vulvodynie</a:t>
            </a:r>
            <a:r>
              <a:rPr lang="fr-FR" sz="1200" i="1" kern="1200" dirty="0">
                <a:solidFill>
                  <a:schemeClr val="tx1"/>
                </a:solidFill>
                <a:effectLst/>
                <a:latin typeface="+mn-lt"/>
                <a:ea typeface="+mn-ea"/>
                <a:cs typeface="+mn-cs"/>
              </a:rPr>
              <a:t>, syndrome douloureux pelvien </a:t>
            </a:r>
            <a:r>
              <a:rPr lang="fr-FR" sz="1200" i="1" kern="1200" dirty="0" err="1">
                <a:solidFill>
                  <a:schemeClr val="tx1"/>
                </a:solidFill>
                <a:effectLst/>
                <a:latin typeface="+mn-lt"/>
                <a:ea typeface="+mn-ea"/>
                <a:cs typeface="+mn-cs"/>
              </a:rPr>
              <a:t>chro</a:t>
            </a:r>
            <a:r>
              <a:rPr lang="fr-FR" sz="1200" i="1" kern="1200" dirty="0">
                <a:solidFill>
                  <a:schemeClr val="tx1"/>
                </a:solidFill>
                <a:effectLst/>
                <a:latin typeface="+mn-lt"/>
                <a:ea typeface="+mn-ea"/>
                <a:cs typeface="+mn-cs"/>
              </a:rPr>
              <a:t>- nique (prostatite chronique). Les douleurs pelviennes sont souvent </a:t>
            </a:r>
            <a:r>
              <a:rPr lang="fr-FR" sz="1200" i="1" kern="1200" dirty="0" err="1">
                <a:solidFill>
                  <a:schemeClr val="tx1"/>
                </a:solidFill>
                <a:effectLst/>
                <a:latin typeface="+mn-lt"/>
                <a:ea typeface="+mn-ea"/>
                <a:cs typeface="+mn-cs"/>
              </a:rPr>
              <a:t>associées</a:t>
            </a:r>
            <a:r>
              <a:rPr lang="fr-FR" sz="1200" i="1" kern="1200" dirty="0">
                <a:solidFill>
                  <a:schemeClr val="tx1"/>
                </a:solidFill>
                <a:effectLst/>
                <a:latin typeface="+mn-lt"/>
                <a:ea typeface="+mn-ea"/>
                <a:cs typeface="+mn-cs"/>
              </a:rPr>
              <a:t> aux pathologies douloureuses type fibromyalgie ou syndrome douloureux </a:t>
            </a:r>
            <a:r>
              <a:rPr lang="fr-FR" sz="1200" i="1" kern="1200" dirty="0" err="1">
                <a:solidFill>
                  <a:schemeClr val="tx1"/>
                </a:solidFill>
                <a:effectLst/>
                <a:latin typeface="+mn-lt"/>
                <a:ea typeface="+mn-ea"/>
                <a:cs typeface="+mn-cs"/>
              </a:rPr>
              <a:t>régional</a:t>
            </a:r>
            <a:r>
              <a:rPr lang="fr-FR" sz="1200" i="1" kern="1200" dirty="0">
                <a:solidFill>
                  <a:schemeClr val="tx1"/>
                </a:solidFill>
                <a:effectLst/>
                <a:latin typeface="+mn-lt"/>
                <a:ea typeface="+mn-ea"/>
                <a:cs typeface="+mn-cs"/>
              </a:rPr>
              <a:t> complexe (algodystrophie). Les </a:t>
            </a:r>
            <a:r>
              <a:rPr lang="fr-FR" sz="1200" i="1" kern="1200" dirty="0" err="1">
                <a:solidFill>
                  <a:schemeClr val="tx1"/>
                </a:solidFill>
                <a:effectLst/>
                <a:latin typeface="+mn-lt"/>
                <a:ea typeface="+mn-ea"/>
                <a:cs typeface="+mn-cs"/>
              </a:rPr>
              <a:t>mécanismes</a:t>
            </a:r>
            <a:r>
              <a:rPr lang="fr-FR" sz="1200" i="1" kern="1200" dirty="0">
                <a:solidFill>
                  <a:schemeClr val="tx1"/>
                </a:solidFill>
                <a:effectLst/>
                <a:latin typeface="+mn-lt"/>
                <a:ea typeface="+mn-ea"/>
                <a:cs typeface="+mn-cs"/>
              </a:rPr>
              <a:t> physiopathologiques </a:t>
            </a:r>
            <a:r>
              <a:rPr lang="fr-FR" sz="1200" i="1" kern="1200" dirty="0" err="1">
                <a:solidFill>
                  <a:schemeClr val="tx1"/>
                </a:solidFill>
                <a:effectLst/>
                <a:latin typeface="+mn-lt"/>
                <a:ea typeface="+mn-ea"/>
                <a:cs typeface="+mn-cs"/>
              </a:rPr>
              <a:t>impliquées</a:t>
            </a:r>
            <a:r>
              <a:rPr lang="fr-FR" sz="1200" i="1" kern="1200" dirty="0">
                <a:solidFill>
                  <a:schemeClr val="tx1"/>
                </a:solidFill>
                <a:effectLst/>
                <a:latin typeface="+mn-lt"/>
                <a:ea typeface="+mn-ea"/>
                <a:cs typeface="+mn-cs"/>
              </a:rPr>
              <a:t> dans ces pathologies sont toutes </a:t>
            </a:r>
            <a:r>
              <a:rPr lang="fr-FR" sz="1200" i="1" kern="1200" dirty="0" err="1">
                <a:solidFill>
                  <a:schemeClr val="tx1"/>
                </a:solidFill>
                <a:effectLst/>
                <a:latin typeface="+mn-lt"/>
                <a:ea typeface="+mn-ea"/>
                <a:cs typeface="+mn-cs"/>
              </a:rPr>
              <a:t>très</a:t>
            </a:r>
            <a:r>
              <a:rPr lang="fr-FR" sz="1200" i="1" kern="1200" dirty="0">
                <a:solidFill>
                  <a:schemeClr val="tx1"/>
                </a:solidFill>
                <a:effectLst/>
                <a:latin typeface="+mn-lt"/>
                <a:ea typeface="+mn-ea"/>
                <a:cs typeface="+mn-cs"/>
              </a:rPr>
              <a:t> proches </a:t>
            </a:r>
          </a:p>
          <a:p>
            <a:r>
              <a:rPr lang="fr-FR" sz="1200" kern="1200" dirty="0">
                <a:solidFill>
                  <a:schemeClr val="tx1"/>
                </a:solidFill>
                <a:effectLst/>
                <a:latin typeface="+mn-lt"/>
                <a:ea typeface="+mn-ea"/>
                <a:cs typeface="+mn-cs"/>
              </a:rPr>
              <a:t>∗ Auteur correspondant.</a:t>
            </a:r>
            <a:br>
              <a:rPr lang="fr-FR" sz="1200" kern="1200" dirty="0">
                <a:solidFill>
                  <a:schemeClr val="tx1"/>
                </a:solidFill>
                <a:effectLst/>
                <a:latin typeface="+mn-lt"/>
                <a:ea typeface="+mn-ea"/>
                <a:cs typeface="+mn-cs"/>
              </a:rPr>
            </a:br>
            <a:r>
              <a:rPr lang="fr-FR" sz="1200" i="1" kern="1200" dirty="0">
                <a:solidFill>
                  <a:schemeClr val="tx1"/>
                </a:solidFill>
                <a:effectLst/>
                <a:latin typeface="+mn-lt"/>
                <a:ea typeface="+mn-ea"/>
                <a:cs typeface="+mn-cs"/>
              </a:rPr>
              <a:t>Adresse e-mail : </a:t>
            </a:r>
            <a:r>
              <a:rPr lang="fr-FR" sz="1200" kern="1200" dirty="0" err="1">
                <a:solidFill>
                  <a:schemeClr val="tx1"/>
                </a:solidFill>
                <a:effectLst/>
                <a:latin typeface="+mn-lt"/>
                <a:ea typeface="+mn-ea"/>
                <a:cs typeface="+mn-cs"/>
              </a:rPr>
              <a:t>jjlabat@chu-nantes.fr</a:t>
            </a:r>
            <a:r>
              <a:rPr lang="fr-FR" sz="1200" kern="1200" dirty="0">
                <a:solidFill>
                  <a:schemeClr val="tx1"/>
                </a:solidFill>
                <a:effectLst/>
                <a:latin typeface="+mn-lt"/>
                <a:ea typeface="+mn-ea"/>
                <a:cs typeface="+mn-cs"/>
              </a:rPr>
              <a:t> (J.-J. Labat). </a:t>
            </a:r>
            <a:endParaRPr lang="fr-FR" dirty="0"/>
          </a:p>
          <a:p>
            <a:r>
              <a:rPr lang="fr-FR" sz="1200" kern="1200" dirty="0">
                <a:solidFill>
                  <a:schemeClr val="tx1"/>
                </a:solidFill>
                <a:effectLst/>
                <a:latin typeface="+mn-lt"/>
                <a:ea typeface="+mn-ea"/>
                <a:cs typeface="+mn-cs"/>
              </a:rPr>
              <a:t>1166-7087/$ — </a:t>
            </a:r>
            <a:r>
              <a:rPr lang="fr-FR" sz="1200" kern="1200" dirty="0" err="1">
                <a:solidFill>
                  <a:schemeClr val="tx1"/>
                </a:solidFill>
                <a:effectLst/>
                <a:latin typeface="+mn-lt"/>
                <a:ea typeface="+mn-ea"/>
                <a:cs typeface="+mn-cs"/>
              </a:rPr>
              <a:t>see</a:t>
            </a:r>
            <a:r>
              <a:rPr lang="fr-FR" sz="1200" kern="1200" dirty="0">
                <a:solidFill>
                  <a:schemeClr val="tx1"/>
                </a:solidFill>
                <a:effectLst/>
                <a:latin typeface="+mn-lt"/>
                <a:ea typeface="+mn-ea"/>
                <a:cs typeface="+mn-cs"/>
              </a:rPr>
              <a:t> front </a:t>
            </a:r>
            <a:r>
              <a:rPr lang="fr-FR" sz="1200" kern="1200" dirty="0" err="1">
                <a:solidFill>
                  <a:schemeClr val="tx1"/>
                </a:solidFill>
                <a:effectLst/>
                <a:latin typeface="+mn-lt"/>
                <a:ea typeface="+mn-ea"/>
                <a:cs typeface="+mn-cs"/>
              </a:rPr>
              <a:t>matter</a:t>
            </a:r>
            <a:r>
              <a:rPr lang="fr-FR" sz="1200" kern="1200" dirty="0">
                <a:solidFill>
                  <a:schemeClr val="tx1"/>
                </a:solidFill>
                <a:effectLst/>
                <a:latin typeface="+mn-lt"/>
                <a:ea typeface="+mn-ea"/>
                <a:cs typeface="+mn-cs"/>
              </a:rPr>
              <a:t> © 2010 Elsevier Masson SAS. Tous droits </a:t>
            </a:r>
            <a:r>
              <a:rPr lang="fr-FR" sz="1200" kern="1200" dirty="0" err="1">
                <a:solidFill>
                  <a:schemeClr val="tx1"/>
                </a:solidFill>
                <a:effectLst/>
                <a:latin typeface="+mn-lt"/>
                <a:ea typeface="+mn-ea"/>
                <a:cs typeface="+mn-cs"/>
              </a:rPr>
              <a:t>réservés</a:t>
            </a:r>
            <a:r>
              <a:rPr lang="fr-FR" sz="1200" kern="1200" dirty="0">
                <a:solidFill>
                  <a:schemeClr val="tx1"/>
                </a:solidFill>
                <a:effectLst/>
                <a:latin typeface="+mn-lt"/>
                <a:ea typeface="+mn-ea"/>
                <a:cs typeface="+mn-cs"/>
              </a:rPr>
              <a:t>. doi:10.1016/j.purol.2010.08.056 </a:t>
            </a:r>
            <a:endParaRPr lang="fr-FR" dirty="0"/>
          </a:p>
          <a:p>
            <a:r>
              <a:rPr lang="fr-FR" sz="1200" kern="1200" dirty="0">
                <a:solidFill>
                  <a:schemeClr val="tx1"/>
                </a:solidFill>
                <a:effectLst/>
                <a:latin typeface="+mn-lt"/>
                <a:ea typeface="+mn-ea"/>
                <a:cs typeface="+mn-cs"/>
              </a:rPr>
              <a:t>1028 </a:t>
            </a:r>
            <a:endParaRPr lang="fr-FR" dirty="0"/>
          </a:p>
          <a:p>
            <a:r>
              <a:rPr lang="fr-FR" sz="1200" kern="1200" dirty="0">
                <a:solidFill>
                  <a:schemeClr val="tx1"/>
                </a:solidFill>
                <a:effectLst/>
                <a:latin typeface="+mn-lt"/>
                <a:ea typeface="+mn-ea"/>
                <a:cs typeface="+mn-cs"/>
              </a:rPr>
              <a:t>J.-J. Labat et al. </a:t>
            </a:r>
            <a:endParaRPr lang="fr-FR" dirty="0"/>
          </a:p>
          <a:p>
            <a:r>
              <a:rPr lang="fr-FR" sz="1200" kern="1200" dirty="0">
                <a:solidFill>
                  <a:schemeClr val="tx1"/>
                </a:solidFill>
                <a:effectLst/>
                <a:latin typeface="+mn-lt"/>
                <a:ea typeface="+mn-ea"/>
                <a:cs typeface="+mn-cs"/>
              </a:rPr>
              <a:t>Hypersensibilisation centrale ; Inflammation </a:t>
            </a:r>
            <a:r>
              <a:rPr lang="fr-FR" sz="1200" kern="1200" dirty="0" err="1">
                <a:solidFill>
                  <a:schemeClr val="tx1"/>
                </a:solidFill>
                <a:effectLst/>
                <a:latin typeface="+mn-lt"/>
                <a:ea typeface="+mn-ea"/>
                <a:cs typeface="+mn-cs"/>
              </a:rPr>
              <a:t>neurogène</a:t>
            </a:r>
            <a:r>
              <a:rPr lang="fr-FR" sz="1200" kern="1200" dirty="0">
                <a:solidFill>
                  <a:schemeClr val="tx1"/>
                </a:solidFill>
                <a:effectLst/>
                <a:latin typeface="+mn-lt"/>
                <a:ea typeface="+mn-ea"/>
                <a:cs typeface="+mn-cs"/>
              </a:rPr>
              <a:t> ; Syndrome douloureux pelvien complexe ; Douleur fonctionnelle </a:t>
            </a:r>
            <a:endParaRPr lang="fr-FR" dirty="0"/>
          </a:p>
          <a:p>
            <a:r>
              <a:rPr lang="fr-FR" sz="1200" b="1" kern="1200" dirty="0">
                <a:solidFill>
                  <a:schemeClr val="tx1"/>
                </a:solidFill>
                <a:effectLst/>
                <a:latin typeface="+mn-lt"/>
                <a:ea typeface="+mn-ea"/>
                <a:cs typeface="+mn-cs"/>
              </a:rPr>
              <a:t>KEYWORDS </a:t>
            </a:r>
            <a:endParaRPr lang="fr-FR" dirty="0"/>
          </a:p>
          <a:p>
            <a:r>
              <a:rPr lang="fr-FR" sz="1200" kern="1200" dirty="0" err="1">
                <a:solidFill>
                  <a:schemeClr val="tx1"/>
                </a:solidFill>
                <a:effectLst/>
                <a:latin typeface="+mn-lt"/>
                <a:ea typeface="+mn-ea"/>
                <a:cs typeface="+mn-cs"/>
              </a:rPr>
              <a:t>Pelvic</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perineal</a:t>
            </a:r>
            <a:r>
              <a:rPr lang="fr-FR" sz="1200" kern="1200" dirty="0">
                <a:solidFill>
                  <a:schemeClr val="tx1"/>
                </a:solidFill>
                <a:effectLst/>
                <a:latin typeface="+mn-lt"/>
                <a:ea typeface="+mn-ea"/>
                <a:cs typeface="+mn-cs"/>
              </a:rPr>
              <a:t> pain;</a:t>
            </a:r>
            <a:br>
              <a:rPr lang="fr-FR" sz="1200" kern="1200" dirty="0">
                <a:solidFill>
                  <a:schemeClr val="tx1"/>
                </a:solidFill>
                <a:effectLst/>
                <a:latin typeface="+mn-lt"/>
                <a:ea typeface="+mn-ea"/>
                <a:cs typeface="+mn-cs"/>
              </a:rPr>
            </a:br>
            <a:r>
              <a:rPr lang="fr-FR" sz="1200" kern="1200" dirty="0" err="1">
                <a:solidFill>
                  <a:schemeClr val="tx1"/>
                </a:solidFill>
                <a:effectLst/>
                <a:latin typeface="+mn-lt"/>
                <a:ea typeface="+mn-ea"/>
                <a:cs typeface="+mn-cs"/>
              </a:rPr>
              <a:t>Neuropathic</a:t>
            </a:r>
            <a:r>
              <a:rPr lang="fr-FR" sz="1200" kern="1200" dirty="0">
                <a:solidFill>
                  <a:schemeClr val="tx1"/>
                </a:solidFill>
                <a:effectLst/>
                <a:latin typeface="+mn-lt"/>
                <a:ea typeface="+mn-ea"/>
                <a:cs typeface="+mn-cs"/>
              </a:rPr>
              <a:t> pain; </a:t>
            </a:r>
            <a:r>
              <a:rPr lang="fr-FR" sz="1200" kern="1200" dirty="0" err="1">
                <a:solidFill>
                  <a:schemeClr val="tx1"/>
                </a:solidFill>
                <a:effectLst/>
                <a:latin typeface="+mn-lt"/>
                <a:ea typeface="+mn-ea"/>
                <a:cs typeface="+mn-cs"/>
              </a:rPr>
              <a:t>Complex</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regional</a:t>
            </a:r>
            <a:r>
              <a:rPr lang="fr-FR" sz="1200" kern="1200" dirty="0">
                <a:solidFill>
                  <a:schemeClr val="tx1"/>
                </a:solidFill>
                <a:effectLst/>
                <a:latin typeface="+mn-lt"/>
                <a:ea typeface="+mn-ea"/>
                <a:cs typeface="+mn-cs"/>
              </a:rPr>
              <a:t> pain syndrome; </a:t>
            </a:r>
            <a:r>
              <a:rPr lang="fr-FR" sz="1200" kern="1200" dirty="0" err="1">
                <a:solidFill>
                  <a:schemeClr val="tx1"/>
                </a:solidFill>
                <a:effectLst/>
                <a:latin typeface="+mn-lt"/>
                <a:ea typeface="+mn-ea"/>
                <a:cs typeface="+mn-cs"/>
              </a:rPr>
              <a:t>Posttraumatic</a:t>
            </a:r>
            <a:r>
              <a:rPr lang="fr-FR" sz="1200" kern="1200" dirty="0">
                <a:solidFill>
                  <a:schemeClr val="tx1"/>
                </a:solidFill>
                <a:effectLst/>
                <a:latin typeface="+mn-lt"/>
                <a:ea typeface="+mn-ea"/>
                <a:cs typeface="+mn-cs"/>
              </a:rPr>
              <a:t> stress syndrome; </a:t>
            </a:r>
            <a:r>
              <a:rPr lang="fr-FR" sz="1200" kern="1200" dirty="0" err="1">
                <a:solidFill>
                  <a:schemeClr val="tx1"/>
                </a:solidFill>
                <a:effectLst/>
                <a:latin typeface="+mn-lt"/>
                <a:ea typeface="+mn-ea"/>
                <a:cs typeface="+mn-cs"/>
              </a:rPr>
              <a:t>Fibromyalgia</a:t>
            </a:r>
            <a:r>
              <a:rPr lang="fr-FR" sz="1200" kern="1200" dirty="0">
                <a:solidFill>
                  <a:schemeClr val="tx1"/>
                </a:solidFill>
                <a:effectLst/>
                <a:latin typeface="+mn-lt"/>
                <a:ea typeface="+mn-ea"/>
                <a:cs typeface="+mn-cs"/>
              </a:rPr>
              <a:t>; Central </a:t>
            </a:r>
            <a:r>
              <a:rPr lang="fr-FR" sz="1200" kern="1200" dirty="0" err="1">
                <a:solidFill>
                  <a:schemeClr val="tx1"/>
                </a:solidFill>
                <a:effectLst/>
                <a:latin typeface="+mn-lt"/>
                <a:ea typeface="+mn-ea"/>
                <a:cs typeface="+mn-cs"/>
              </a:rPr>
              <a:t>hypersensitization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Neurogenic</a:t>
            </a:r>
            <a:r>
              <a:rPr lang="fr-FR" sz="1200" kern="1200" dirty="0">
                <a:solidFill>
                  <a:schemeClr val="tx1"/>
                </a:solidFill>
                <a:effectLst/>
                <a:latin typeface="+mn-lt"/>
                <a:ea typeface="+mn-ea"/>
                <a:cs typeface="+mn-cs"/>
              </a:rPr>
              <a:t> inflammation; </a:t>
            </a:r>
            <a:r>
              <a:rPr lang="fr-FR" sz="1200" kern="1200" dirty="0" err="1">
                <a:solidFill>
                  <a:schemeClr val="tx1"/>
                </a:solidFill>
                <a:effectLst/>
                <a:latin typeface="+mn-lt"/>
                <a:ea typeface="+mn-ea"/>
                <a:cs typeface="+mn-cs"/>
              </a:rPr>
              <a:t>Complex</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pelvic</a:t>
            </a:r>
            <a:r>
              <a:rPr lang="fr-FR" sz="1200" kern="1200" dirty="0">
                <a:solidFill>
                  <a:schemeClr val="tx1"/>
                </a:solidFill>
                <a:effectLst/>
                <a:latin typeface="+mn-lt"/>
                <a:ea typeface="+mn-ea"/>
                <a:cs typeface="+mn-cs"/>
              </a:rPr>
              <a:t> pain syndrome; </a:t>
            </a:r>
            <a:r>
              <a:rPr lang="fr-FR" sz="1200" kern="1200" dirty="0" err="1">
                <a:solidFill>
                  <a:schemeClr val="tx1"/>
                </a:solidFill>
                <a:effectLst/>
                <a:latin typeface="+mn-lt"/>
                <a:ea typeface="+mn-ea"/>
                <a:cs typeface="+mn-cs"/>
              </a:rPr>
              <a:t>Functional</a:t>
            </a:r>
            <a:r>
              <a:rPr lang="fr-FR" sz="1200" kern="1200" dirty="0">
                <a:solidFill>
                  <a:schemeClr val="tx1"/>
                </a:solidFill>
                <a:effectLst/>
                <a:latin typeface="+mn-lt"/>
                <a:ea typeface="+mn-ea"/>
                <a:cs typeface="+mn-cs"/>
              </a:rPr>
              <a:t> pain </a:t>
            </a:r>
            <a:endParaRPr lang="fr-FR" dirty="0"/>
          </a:p>
          <a:p>
            <a:r>
              <a:rPr lang="fr-FR" sz="1200" b="1" kern="1200" dirty="0">
                <a:solidFill>
                  <a:schemeClr val="tx1"/>
                </a:solidFill>
                <a:effectLst/>
                <a:latin typeface="+mn-lt"/>
                <a:ea typeface="+mn-ea"/>
                <a:cs typeface="+mn-cs"/>
              </a:rPr>
              <a:t>Introduction </a:t>
            </a:r>
            <a:endParaRPr lang="fr-FR" dirty="0"/>
          </a:p>
          <a:p>
            <a:r>
              <a:rPr lang="fr-FR" sz="1200" kern="1200" dirty="0">
                <a:solidFill>
                  <a:schemeClr val="tx1"/>
                </a:solidFill>
                <a:effectLst/>
                <a:latin typeface="+mn-lt"/>
                <a:ea typeface="+mn-ea"/>
                <a:cs typeface="+mn-cs"/>
              </a:rPr>
              <a:t>Les douleurs </a:t>
            </a:r>
            <a:r>
              <a:rPr lang="fr-FR" sz="1200" kern="1200" dirty="0" err="1">
                <a:solidFill>
                  <a:schemeClr val="tx1"/>
                </a:solidFill>
                <a:effectLst/>
                <a:latin typeface="+mn-lt"/>
                <a:ea typeface="+mn-ea"/>
                <a:cs typeface="+mn-cs"/>
              </a:rPr>
              <a:t>pelvipérinéales</a:t>
            </a:r>
            <a:r>
              <a:rPr lang="fr-FR" sz="1200" kern="1200" dirty="0">
                <a:solidFill>
                  <a:schemeClr val="tx1"/>
                </a:solidFill>
                <a:effectLst/>
                <a:latin typeface="+mn-lt"/>
                <a:ea typeface="+mn-ea"/>
                <a:cs typeface="+mn-cs"/>
              </a:rPr>
              <a:t> chroniques sont </a:t>
            </a:r>
            <a:r>
              <a:rPr lang="fr-FR" sz="1200" kern="1200" dirty="0" err="1">
                <a:solidFill>
                  <a:schemeClr val="tx1"/>
                </a:solidFill>
                <a:effectLst/>
                <a:latin typeface="+mn-lt"/>
                <a:ea typeface="+mn-ea"/>
                <a:cs typeface="+mn-cs"/>
              </a:rPr>
              <a:t>caractérisées</a:t>
            </a:r>
            <a:r>
              <a:rPr lang="fr-FR" sz="1200" kern="1200" dirty="0">
                <a:solidFill>
                  <a:schemeClr val="tx1"/>
                </a:solidFill>
                <a:effectLst/>
                <a:latin typeface="+mn-lt"/>
                <a:ea typeface="+mn-ea"/>
                <a:cs typeface="+mn-cs"/>
              </a:rPr>
              <a:t> par leur </a:t>
            </a:r>
            <a:r>
              <a:rPr lang="fr-FR" sz="1200" kern="1200" dirty="0" err="1">
                <a:solidFill>
                  <a:schemeClr val="tx1"/>
                </a:solidFill>
                <a:effectLst/>
                <a:latin typeface="+mn-lt"/>
                <a:ea typeface="+mn-ea"/>
                <a:cs typeface="+mn-cs"/>
              </a:rPr>
              <a:t>chronicite</a:t>
            </a:r>
            <a:r>
              <a:rPr lang="fr-FR" sz="1200" kern="1200" dirty="0">
                <a:solidFill>
                  <a:schemeClr val="tx1"/>
                </a:solidFill>
                <a:effectLst/>
                <a:latin typeface="+mn-lt"/>
                <a:ea typeface="+mn-ea"/>
                <a:cs typeface="+mn-cs"/>
              </a:rPr>
              <a:t>́ (plus de six mois), l’absence de </a:t>
            </a:r>
            <a:r>
              <a:rPr lang="fr-FR" sz="1200" kern="1200" dirty="0" err="1">
                <a:solidFill>
                  <a:schemeClr val="tx1"/>
                </a:solidFill>
                <a:effectLst/>
                <a:latin typeface="+mn-lt"/>
                <a:ea typeface="+mn-ea"/>
                <a:cs typeface="+mn-cs"/>
              </a:rPr>
              <a:t>patho</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logie</a:t>
            </a:r>
            <a:r>
              <a:rPr lang="fr-FR" sz="1200" kern="1200" dirty="0">
                <a:solidFill>
                  <a:schemeClr val="tx1"/>
                </a:solidFill>
                <a:effectLst/>
                <a:latin typeface="+mn-lt"/>
                <a:ea typeface="+mn-ea"/>
                <a:cs typeface="+mn-cs"/>
              </a:rPr>
              <a:t> maligne et leur topographie : le pelvis, d’une part, le </a:t>
            </a:r>
            <a:r>
              <a:rPr lang="fr-FR" sz="1200" kern="1200" dirty="0" err="1">
                <a:solidFill>
                  <a:schemeClr val="tx1"/>
                </a:solidFill>
                <a:effectLst/>
                <a:latin typeface="+mn-lt"/>
                <a:ea typeface="+mn-ea"/>
                <a:cs typeface="+mn-cs"/>
              </a:rPr>
              <a:t>périnée</a:t>
            </a:r>
            <a:r>
              <a:rPr lang="fr-FR" sz="1200" kern="1200" dirty="0">
                <a:solidFill>
                  <a:schemeClr val="tx1"/>
                </a:solidFill>
                <a:effectLst/>
                <a:latin typeface="+mn-lt"/>
                <a:ea typeface="+mn-ea"/>
                <a:cs typeface="+mn-cs"/>
              </a:rPr>
              <a:t>, d’autre part (sous les </a:t>
            </a:r>
            <a:r>
              <a:rPr lang="fr-FR" sz="1200" kern="1200" dirty="0" err="1">
                <a:solidFill>
                  <a:schemeClr val="tx1"/>
                </a:solidFill>
                <a:effectLst/>
                <a:latin typeface="+mn-lt"/>
                <a:ea typeface="+mn-ea"/>
                <a:cs typeface="+mn-cs"/>
              </a:rPr>
              <a:t>élévateurs</a:t>
            </a:r>
            <a:r>
              <a:rPr lang="fr-FR" sz="1200" kern="1200" dirty="0">
                <a:solidFill>
                  <a:schemeClr val="tx1"/>
                </a:solidFill>
                <a:effectLst/>
                <a:latin typeface="+mn-lt"/>
                <a:ea typeface="+mn-ea"/>
                <a:cs typeface="+mn-cs"/>
              </a:rPr>
              <a:t> de l’anus) avec des </a:t>
            </a:r>
            <a:r>
              <a:rPr lang="fr-FR" sz="1200" kern="1200" dirty="0" err="1">
                <a:solidFill>
                  <a:schemeClr val="tx1"/>
                </a:solidFill>
                <a:effectLst/>
                <a:latin typeface="+mn-lt"/>
                <a:ea typeface="+mn-ea"/>
                <a:cs typeface="+mn-cs"/>
              </a:rPr>
              <a:t>délimitations</a:t>
            </a:r>
            <a:r>
              <a:rPr lang="fr-FR" sz="1200" kern="1200" dirty="0">
                <a:solidFill>
                  <a:schemeClr val="tx1"/>
                </a:solidFill>
                <a:effectLst/>
                <a:latin typeface="+mn-lt"/>
                <a:ea typeface="+mn-ea"/>
                <a:cs typeface="+mn-cs"/>
              </a:rPr>
              <a:t> parfois floues justifiant le concept de douleurs </a:t>
            </a:r>
            <a:r>
              <a:rPr lang="fr-FR" sz="1200" kern="1200" dirty="0" err="1">
                <a:solidFill>
                  <a:schemeClr val="tx1"/>
                </a:solidFill>
                <a:effectLst/>
                <a:latin typeface="+mn-lt"/>
                <a:ea typeface="+mn-ea"/>
                <a:cs typeface="+mn-cs"/>
              </a:rPr>
              <a:t>pelvipérinéales</a:t>
            </a:r>
            <a:r>
              <a:rPr lang="fr-FR" sz="1200" kern="1200" dirty="0">
                <a:solidFill>
                  <a:schemeClr val="tx1"/>
                </a:solidFill>
                <a:effectLst/>
                <a:latin typeface="+mn-lt"/>
                <a:ea typeface="+mn-ea"/>
                <a:cs typeface="+mn-cs"/>
              </a:rPr>
              <a:t> chroniques. </a:t>
            </a:r>
            <a:endParaRPr lang="fr-FR" dirty="0"/>
          </a:p>
          <a:p>
            <a:r>
              <a:rPr lang="fr-FR" sz="1200" kern="1200" dirty="0">
                <a:solidFill>
                  <a:schemeClr val="tx1"/>
                </a:solidFill>
                <a:effectLst/>
                <a:latin typeface="+mn-lt"/>
                <a:ea typeface="+mn-ea"/>
                <a:cs typeface="+mn-cs"/>
              </a:rPr>
              <a:t>Elles concernent plusieurs </a:t>
            </a:r>
            <a:r>
              <a:rPr lang="fr-FR" sz="1200" kern="1200" dirty="0" err="1">
                <a:solidFill>
                  <a:schemeClr val="tx1"/>
                </a:solidFill>
                <a:effectLst/>
                <a:latin typeface="+mn-lt"/>
                <a:ea typeface="+mn-ea"/>
                <a:cs typeface="+mn-cs"/>
              </a:rPr>
              <a:t>spécialités</a:t>
            </a:r>
            <a:r>
              <a:rPr lang="fr-FR" sz="1200" kern="1200" dirty="0">
                <a:solidFill>
                  <a:schemeClr val="tx1"/>
                </a:solidFill>
                <a:effectLst/>
                <a:latin typeface="+mn-lt"/>
                <a:ea typeface="+mn-ea"/>
                <a:cs typeface="+mn-cs"/>
              </a:rPr>
              <a:t> d’organes: </a:t>
            </a:r>
            <a:r>
              <a:rPr lang="fr-FR" sz="1200" kern="1200" dirty="0" err="1">
                <a:solidFill>
                  <a:schemeClr val="tx1"/>
                </a:solidFill>
                <a:effectLst/>
                <a:latin typeface="+mn-lt"/>
                <a:ea typeface="+mn-ea"/>
                <a:cs typeface="+mn-cs"/>
              </a:rPr>
              <a:t>uro</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logie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gynécologie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gastro-entérologie</a:t>
            </a:r>
            <a:r>
              <a:rPr lang="fr-FR" sz="1200" kern="1200" dirty="0">
                <a:solidFill>
                  <a:schemeClr val="tx1"/>
                </a:solidFill>
                <a:effectLst/>
                <a:latin typeface="+mn-lt"/>
                <a:ea typeface="+mn-ea"/>
                <a:cs typeface="+mn-cs"/>
              </a:rPr>
              <a:t> mais sont souvent </a:t>
            </a:r>
            <a:r>
              <a:rPr lang="fr-FR" sz="1200" kern="1200" dirty="0" err="1">
                <a:solidFill>
                  <a:schemeClr val="tx1"/>
                </a:solidFill>
                <a:effectLst/>
                <a:latin typeface="+mn-lt"/>
                <a:ea typeface="+mn-ea"/>
                <a:cs typeface="+mn-cs"/>
              </a:rPr>
              <a:t>désespérantes</a:t>
            </a:r>
            <a:r>
              <a:rPr lang="fr-FR" sz="1200" kern="1200" dirty="0">
                <a:solidFill>
                  <a:schemeClr val="tx1"/>
                </a:solidFill>
                <a:effectLst/>
                <a:latin typeface="+mn-lt"/>
                <a:ea typeface="+mn-ea"/>
                <a:cs typeface="+mn-cs"/>
              </a:rPr>
              <a:t> du fait de l’importante dissociation entre la riche plainte fonctionnelle et l’absence de facteurs </a:t>
            </a:r>
            <a:r>
              <a:rPr lang="fr-FR" sz="1200" kern="1200" dirty="0" err="1">
                <a:solidFill>
                  <a:schemeClr val="tx1"/>
                </a:solidFill>
                <a:effectLst/>
                <a:latin typeface="+mn-lt"/>
                <a:ea typeface="+mn-ea"/>
                <a:cs typeface="+mn-cs"/>
              </a:rPr>
              <a:t>lésion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nels</a:t>
            </a:r>
            <a:r>
              <a:rPr lang="fr-FR" sz="1200" kern="1200" dirty="0">
                <a:solidFill>
                  <a:schemeClr val="tx1"/>
                </a:solidFill>
                <a:effectLst/>
                <a:latin typeface="+mn-lt"/>
                <a:ea typeface="+mn-ea"/>
                <a:cs typeface="+mn-cs"/>
              </a:rPr>
              <a:t> susceptibles de les justifier. </a:t>
            </a:r>
            <a:endParaRPr lang="fr-FR" dirty="0"/>
          </a:p>
          <a:p>
            <a:r>
              <a:rPr lang="fr-FR" sz="1200" kern="1200" dirty="0">
                <a:solidFill>
                  <a:schemeClr val="tx1"/>
                </a:solidFill>
                <a:effectLst/>
                <a:latin typeface="+mn-lt"/>
                <a:ea typeface="+mn-ea"/>
                <a:cs typeface="+mn-cs"/>
              </a:rPr>
              <a:t>Pendant </a:t>
            </a:r>
            <a:r>
              <a:rPr lang="fr-FR" sz="1200" kern="1200" dirty="0" err="1">
                <a:solidFill>
                  <a:schemeClr val="tx1"/>
                </a:solidFill>
                <a:effectLst/>
                <a:latin typeface="+mn-lt"/>
                <a:ea typeface="+mn-ea"/>
                <a:cs typeface="+mn-cs"/>
              </a:rPr>
              <a:t>très</a:t>
            </a:r>
            <a:r>
              <a:rPr lang="fr-FR" sz="1200" kern="1200" dirty="0">
                <a:solidFill>
                  <a:schemeClr val="tx1"/>
                </a:solidFill>
                <a:effectLst/>
                <a:latin typeface="+mn-lt"/>
                <a:ea typeface="+mn-ea"/>
                <a:cs typeface="+mn-cs"/>
              </a:rPr>
              <a:t> longtemps, l’approche a </a:t>
            </a:r>
            <a:r>
              <a:rPr lang="fr-FR" sz="1200" kern="1200" dirty="0" err="1">
                <a:solidFill>
                  <a:schemeClr val="tx1"/>
                </a:solidFill>
                <a:effectLst/>
                <a:latin typeface="+mn-lt"/>
                <a:ea typeface="+mn-ea"/>
                <a:cs typeface="+mn-cs"/>
              </a:rPr>
              <a:t>éte</a:t>
            </a:r>
            <a:r>
              <a:rPr lang="fr-FR" sz="1200" kern="1200" dirty="0">
                <a:solidFill>
                  <a:schemeClr val="tx1"/>
                </a:solidFill>
                <a:effectLst/>
                <a:latin typeface="+mn-lt"/>
                <a:ea typeface="+mn-ea"/>
                <a:cs typeface="+mn-cs"/>
              </a:rPr>
              <a:t>́ celle d’une pathologie d’organe, notamment d’ordre infectieuse ou inflammatoire. L’</a:t>
            </a:r>
            <a:r>
              <a:rPr lang="fr-FR" sz="1200" kern="1200" dirty="0" err="1">
                <a:solidFill>
                  <a:schemeClr val="tx1"/>
                </a:solidFill>
                <a:effectLst/>
                <a:latin typeface="+mn-lt"/>
                <a:ea typeface="+mn-ea"/>
                <a:cs typeface="+mn-cs"/>
              </a:rPr>
              <a:t>idée</a:t>
            </a:r>
            <a:r>
              <a:rPr lang="fr-FR" sz="1200" kern="1200" dirty="0">
                <a:solidFill>
                  <a:schemeClr val="tx1"/>
                </a:solidFill>
                <a:effectLst/>
                <a:latin typeface="+mn-lt"/>
                <a:ea typeface="+mn-ea"/>
                <a:cs typeface="+mn-cs"/>
              </a:rPr>
              <a:t> d’un concept plus global, de « douleurs fonctionnelles » est </a:t>
            </a:r>
            <a:r>
              <a:rPr lang="fr-FR" sz="1200" kern="1200" dirty="0" err="1">
                <a:solidFill>
                  <a:schemeClr val="tx1"/>
                </a:solidFill>
                <a:effectLst/>
                <a:latin typeface="+mn-lt"/>
                <a:ea typeface="+mn-ea"/>
                <a:cs typeface="+mn-cs"/>
              </a:rPr>
              <a:t>récente</a:t>
            </a:r>
            <a:r>
              <a:rPr lang="fr-FR" sz="1200" kern="1200" dirty="0">
                <a:solidFill>
                  <a:schemeClr val="tx1"/>
                </a:solidFill>
                <a:effectLst/>
                <a:latin typeface="+mn-lt"/>
                <a:ea typeface="+mn-ea"/>
                <a:cs typeface="+mn-cs"/>
              </a:rPr>
              <a:t> et va </a:t>
            </a:r>
            <a:r>
              <a:rPr lang="fr-FR" sz="1200" kern="1200" dirty="0" err="1">
                <a:solidFill>
                  <a:schemeClr val="tx1"/>
                </a:solidFill>
                <a:effectLst/>
                <a:latin typeface="+mn-lt"/>
                <a:ea typeface="+mn-ea"/>
                <a:cs typeface="+mn-cs"/>
              </a:rPr>
              <a:t>nécessiter</a:t>
            </a:r>
            <a:r>
              <a:rPr lang="fr-FR" sz="1200" kern="1200" dirty="0">
                <a:solidFill>
                  <a:schemeClr val="tx1"/>
                </a:solidFill>
                <a:effectLst/>
                <a:latin typeface="+mn-lt"/>
                <a:ea typeface="+mn-ea"/>
                <a:cs typeface="+mn-cs"/>
              </a:rPr>
              <a:t> un regard </a:t>
            </a:r>
            <a:r>
              <a:rPr lang="fr-FR" sz="1200" kern="1200" dirty="0" err="1">
                <a:solidFill>
                  <a:schemeClr val="tx1"/>
                </a:solidFill>
                <a:effectLst/>
                <a:latin typeface="+mn-lt"/>
                <a:ea typeface="+mn-ea"/>
                <a:cs typeface="+mn-cs"/>
              </a:rPr>
              <a:t>différent</a:t>
            </a:r>
            <a:r>
              <a:rPr lang="fr-FR" sz="1200" kern="1200" dirty="0">
                <a:solidFill>
                  <a:schemeClr val="tx1"/>
                </a:solidFill>
                <a:effectLst/>
                <a:latin typeface="+mn-lt"/>
                <a:ea typeface="+mn-ea"/>
                <a:cs typeface="+mn-cs"/>
              </a:rPr>
              <a:t>, transdisciplinaire qui est celui de la </a:t>
            </a:r>
            <a:r>
              <a:rPr lang="fr-FR" sz="1200" kern="1200" dirty="0" err="1">
                <a:solidFill>
                  <a:schemeClr val="tx1"/>
                </a:solidFill>
                <a:effectLst/>
                <a:latin typeface="+mn-lt"/>
                <a:ea typeface="+mn-ea"/>
                <a:cs typeface="+mn-cs"/>
              </a:rPr>
              <a:t>dou</a:t>
            </a:r>
            <a:r>
              <a:rPr lang="fr-FR" sz="1200" kern="1200" dirty="0">
                <a:solidFill>
                  <a:schemeClr val="tx1"/>
                </a:solidFill>
                <a:effectLst/>
                <a:latin typeface="+mn-lt"/>
                <a:ea typeface="+mn-ea"/>
                <a:cs typeface="+mn-cs"/>
              </a:rPr>
              <a:t>- leur chronique dans ses </a:t>
            </a:r>
            <a:r>
              <a:rPr lang="fr-FR" sz="1200" kern="1200" dirty="0" err="1">
                <a:solidFill>
                  <a:schemeClr val="tx1"/>
                </a:solidFill>
                <a:effectLst/>
                <a:latin typeface="+mn-lt"/>
                <a:ea typeface="+mn-ea"/>
                <a:cs typeface="+mn-cs"/>
              </a:rPr>
              <a:t>différentes</a:t>
            </a:r>
            <a:r>
              <a:rPr lang="fr-FR" sz="1200" kern="1200" dirty="0">
                <a:solidFill>
                  <a:schemeClr val="tx1"/>
                </a:solidFill>
                <a:effectLst/>
                <a:latin typeface="+mn-lt"/>
                <a:ea typeface="+mn-ea"/>
                <a:cs typeface="+mn-cs"/>
              </a:rPr>
              <a:t> dimensions. </a:t>
            </a:r>
            <a:endParaRPr lang="fr-FR" dirty="0"/>
          </a:p>
          <a:p>
            <a:r>
              <a:rPr lang="fr-FR" sz="1200" b="1" kern="1200" dirty="0">
                <a:solidFill>
                  <a:schemeClr val="tx1"/>
                </a:solidFill>
                <a:effectLst/>
                <a:latin typeface="+mn-lt"/>
                <a:ea typeface="+mn-ea"/>
                <a:cs typeface="+mn-cs"/>
              </a:rPr>
              <a:t>Des associations de pathologies </a:t>
            </a:r>
            <a:endParaRPr lang="fr-FR" dirty="0"/>
          </a:p>
          <a:p>
            <a:r>
              <a:rPr lang="fr-FR" sz="1200" kern="1200" dirty="0">
                <a:solidFill>
                  <a:schemeClr val="tx1"/>
                </a:solidFill>
                <a:effectLst/>
                <a:latin typeface="+mn-lt"/>
                <a:ea typeface="+mn-ea"/>
                <a:cs typeface="+mn-cs"/>
              </a:rPr>
              <a:t>Cinquante-deux pour cent des patients se plaignant de douleurs pelviennes ont une douleur </a:t>
            </a:r>
            <a:r>
              <a:rPr lang="fr-FR" sz="1200" kern="1200" dirty="0" err="1">
                <a:solidFill>
                  <a:schemeClr val="tx1"/>
                </a:solidFill>
                <a:effectLst/>
                <a:latin typeface="+mn-lt"/>
                <a:ea typeface="+mn-ea"/>
                <a:cs typeface="+mn-cs"/>
              </a:rPr>
              <a:t>isolée</a:t>
            </a:r>
            <a:r>
              <a:rPr lang="fr-FR" sz="1200" kern="1200" dirty="0">
                <a:solidFill>
                  <a:schemeClr val="tx1"/>
                </a:solidFill>
                <a:effectLst/>
                <a:latin typeface="+mn-lt"/>
                <a:ea typeface="+mn-ea"/>
                <a:cs typeface="+mn-cs"/>
              </a:rPr>
              <a:t> mais 24% ont </a:t>
            </a:r>
            <a:endParaRPr lang="fr-FR" dirty="0"/>
          </a:p>
          <a:p>
            <a:r>
              <a:rPr lang="fr-FR" sz="1200" kern="1200" dirty="0" err="1">
                <a:solidFill>
                  <a:schemeClr val="tx1"/>
                </a:solidFill>
                <a:effectLst/>
                <a:latin typeface="+mn-lt"/>
                <a:ea typeface="+mn-ea"/>
                <a:cs typeface="+mn-cs"/>
              </a:rPr>
              <a:t>également</a:t>
            </a:r>
            <a:r>
              <a:rPr lang="fr-FR" sz="1200" kern="1200" dirty="0">
                <a:solidFill>
                  <a:schemeClr val="tx1"/>
                </a:solidFill>
                <a:effectLst/>
                <a:latin typeface="+mn-lt"/>
                <a:ea typeface="+mn-ea"/>
                <a:cs typeface="+mn-cs"/>
              </a:rPr>
              <a:t> un syndrome du colon irritable et 9 % ont un </a:t>
            </a:r>
            <a:r>
              <a:rPr lang="fr-FR" sz="1200" kern="1200" dirty="0" err="1">
                <a:solidFill>
                  <a:schemeClr val="tx1"/>
                </a:solidFill>
                <a:effectLst/>
                <a:latin typeface="+mn-lt"/>
                <a:ea typeface="+mn-ea"/>
                <a:cs typeface="+mn-cs"/>
              </a:rPr>
              <a:t>syn</a:t>
            </a:r>
            <a:r>
              <a:rPr lang="fr-FR" sz="1200" kern="1200" dirty="0">
                <a:solidFill>
                  <a:schemeClr val="tx1"/>
                </a:solidFill>
                <a:effectLst/>
                <a:latin typeface="+mn-lt"/>
                <a:ea typeface="+mn-ea"/>
                <a:cs typeface="+mn-cs"/>
              </a:rPr>
              <a:t>- drome pollakiurie-urgence mictionnelle, 15% ont les trois </a:t>
            </a:r>
            <a:r>
              <a:rPr lang="fr-FR" sz="1200" kern="1200" dirty="0" err="1">
                <a:solidFill>
                  <a:schemeClr val="tx1"/>
                </a:solidFill>
                <a:effectLst/>
                <a:latin typeface="+mn-lt"/>
                <a:ea typeface="+mn-ea"/>
                <a:cs typeface="+mn-cs"/>
              </a:rPr>
              <a:t>symptômes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associés</a:t>
            </a:r>
            <a:r>
              <a:rPr lang="fr-FR" sz="1200" kern="1200" dirty="0">
                <a:solidFill>
                  <a:schemeClr val="tx1"/>
                </a:solidFill>
                <a:effectLst/>
                <a:latin typeface="+mn-lt"/>
                <a:ea typeface="+mn-ea"/>
                <a:cs typeface="+mn-cs"/>
              </a:rPr>
              <a:t> [1]. Les associations sont </a:t>
            </a:r>
            <a:r>
              <a:rPr lang="fr-FR" sz="1200" kern="1200" dirty="0" err="1">
                <a:solidFill>
                  <a:schemeClr val="tx1"/>
                </a:solidFill>
                <a:effectLst/>
                <a:latin typeface="+mn-lt"/>
                <a:ea typeface="+mn-ea"/>
                <a:cs typeface="+mn-cs"/>
              </a:rPr>
              <a:t>très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fre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quentes</a:t>
            </a:r>
            <a:r>
              <a:rPr lang="fr-FR" sz="1200" kern="1200" dirty="0">
                <a:solidFill>
                  <a:schemeClr val="tx1"/>
                </a:solidFill>
                <a:effectLst/>
                <a:latin typeface="+mn-lt"/>
                <a:ea typeface="+mn-ea"/>
                <a:cs typeface="+mn-cs"/>
              </a:rPr>
              <a:t> entre toutes ces pathologies douloureuses (cystites interstitielles, </a:t>
            </a:r>
            <a:r>
              <a:rPr lang="fr-FR" sz="1200" kern="1200" dirty="0" err="1">
                <a:solidFill>
                  <a:schemeClr val="tx1"/>
                </a:solidFill>
                <a:effectLst/>
                <a:latin typeface="+mn-lt"/>
                <a:ea typeface="+mn-ea"/>
                <a:cs typeface="+mn-cs"/>
              </a:rPr>
              <a:t>vestibulodynies</a:t>
            </a:r>
            <a:r>
              <a:rPr lang="fr-FR" sz="1200" kern="1200" dirty="0">
                <a:solidFill>
                  <a:schemeClr val="tx1"/>
                </a:solidFill>
                <a:effectLst/>
                <a:latin typeface="+mn-lt"/>
                <a:ea typeface="+mn-ea"/>
                <a:cs typeface="+mn-cs"/>
              </a:rPr>
              <a:t>, syndrome du colon irritable, douleurs pelviennes et fibromyalgie) [2—8]. </a:t>
            </a:r>
            <a:endParaRPr lang="fr-FR" dirty="0"/>
          </a:p>
          <a:p>
            <a:r>
              <a:rPr lang="fr-FR" sz="1200" kern="1200" dirty="0">
                <a:solidFill>
                  <a:schemeClr val="tx1"/>
                </a:solidFill>
                <a:effectLst/>
                <a:latin typeface="+mn-lt"/>
                <a:ea typeface="+mn-ea"/>
                <a:cs typeface="+mn-cs"/>
              </a:rPr>
              <a:t>Elles sont </a:t>
            </a:r>
            <a:r>
              <a:rPr lang="fr-FR" sz="1200" kern="1200" dirty="0" err="1">
                <a:solidFill>
                  <a:schemeClr val="tx1"/>
                </a:solidFill>
                <a:effectLst/>
                <a:latin typeface="+mn-lt"/>
                <a:ea typeface="+mn-ea"/>
                <a:cs typeface="+mn-cs"/>
              </a:rPr>
              <a:t>également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très</a:t>
            </a:r>
            <a:r>
              <a:rPr lang="fr-FR" sz="1200" kern="1200" dirty="0">
                <a:solidFill>
                  <a:schemeClr val="tx1"/>
                </a:solidFill>
                <a:effectLst/>
                <a:latin typeface="+mn-lt"/>
                <a:ea typeface="+mn-ea"/>
                <a:cs typeface="+mn-cs"/>
              </a:rPr>
              <a:t> souvent </a:t>
            </a:r>
            <a:r>
              <a:rPr lang="fr-FR" sz="1200" kern="1200" dirty="0" err="1">
                <a:solidFill>
                  <a:schemeClr val="tx1"/>
                </a:solidFill>
                <a:effectLst/>
                <a:latin typeface="+mn-lt"/>
                <a:ea typeface="+mn-ea"/>
                <a:cs typeface="+mn-cs"/>
              </a:rPr>
              <a:t>associées</a:t>
            </a:r>
            <a:r>
              <a:rPr lang="fr-FR" sz="1200" kern="1200" dirty="0">
                <a:solidFill>
                  <a:schemeClr val="tx1"/>
                </a:solidFill>
                <a:effectLst/>
                <a:latin typeface="+mn-lt"/>
                <a:ea typeface="+mn-ea"/>
                <a:cs typeface="+mn-cs"/>
              </a:rPr>
              <a:t> à des douleurs </a:t>
            </a:r>
            <a:r>
              <a:rPr lang="fr-FR" sz="1200" kern="1200" dirty="0" err="1">
                <a:solidFill>
                  <a:schemeClr val="tx1"/>
                </a:solidFill>
                <a:effectLst/>
                <a:latin typeface="+mn-lt"/>
                <a:ea typeface="+mn-ea"/>
                <a:cs typeface="+mn-cs"/>
              </a:rPr>
              <a:t>myofasciales</a:t>
            </a:r>
            <a:r>
              <a:rPr lang="fr-FR" sz="1200" kern="1200" dirty="0">
                <a:solidFill>
                  <a:schemeClr val="tx1"/>
                </a:solidFill>
                <a:effectLst/>
                <a:latin typeface="+mn-lt"/>
                <a:ea typeface="+mn-ea"/>
                <a:cs typeface="+mn-cs"/>
              </a:rPr>
              <a:t> [9—13]. Ces douleurs </a:t>
            </a:r>
            <a:r>
              <a:rPr lang="fr-FR" sz="1200" kern="1200" dirty="0" err="1">
                <a:solidFill>
                  <a:schemeClr val="tx1"/>
                </a:solidFill>
                <a:effectLst/>
                <a:latin typeface="+mn-lt"/>
                <a:ea typeface="+mn-ea"/>
                <a:cs typeface="+mn-cs"/>
              </a:rPr>
              <a:t>myofasciales</a:t>
            </a:r>
            <a:r>
              <a:rPr lang="fr-FR" sz="1200" kern="1200" dirty="0">
                <a:solidFill>
                  <a:schemeClr val="tx1"/>
                </a:solidFill>
                <a:effectLst/>
                <a:latin typeface="+mn-lt"/>
                <a:ea typeface="+mn-ea"/>
                <a:cs typeface="+mn-cs"/>
              </a:rPr>
              <a:t> seraient </a:t>
            </a:r>
            <a:r>
              <a:rPr lang="fr-FR" sz="1200" kern="1200" dirty="0" err="1">
                <a:solidFill>
                  <a:schemeClr val="tx1"/>
                </a:solidFill>
                <a:effectLst/>
                <a:latin typeface="+mn-lt"/>
                <a:ea typeface="+mn-ea"/>
                <a:cs typeface="+mn-cs"/>
              </a:rPr>
              <a:t>présentes</a:t>
            </a:r>
            <a:r>
              <a:rPr lang="fr-FR" sz="1200" kern="1200" dirty="0">
                <a:solidFill>
                  <a:schemeClr val="tx1"/>
                </a:solidFill>
                <a:effectLst/>
                <a:latin typeface="+mn-lt"/>
                <a:ea typeface="+mn-ea"/>
                <a:cs typeface="+mn-cs"/>
              </a:rPr>
              <a:t> chez 15 % des patientes porteuses de </a:t>
            </a:r>
            <a:r>
              <a:rPr lang="fr-FR" sz="1200" kern="1200" dirty="0" err="1">
                <a:solidFill>
                  <a:schemeClr val="tx1"/>
                </a:solidFill>
                <a:effectLst/>
                <a:latin typeface="+mn-lt"/>
                <a:ea typeface="+mn-ea"/>
                <a:cs typeface="+mn-cs"/>
              </a:rPr>
              <a:t>dou</a:t>
            </a:r>
            <a:r>
              <a:rPr lang="fr-FR" sz="1200" kern="1200" dirty="0">
                <a:solidFill>
                  <a:schemeClr val="tx1"/>
                </a:solidFill>
                <a:effectLst/>
                <a:latin typeface="+mn-lt"/>
                <a:ea typeface="+mn-ea"/>
                <a:cs typeface="+mn-cs"/>
              </a:rPr>
              <a:t>- leurs pelviennes chroniques [14]. </a:t>
            </a:r>
            <a:endParaRPr lang="fr-FR" dirty="0"/>
          </a:p>
          <a:p>
            <a:r>
              <a:rPr lang="fr-FR" sz="1200" b="1" kern="1200" dirty="0">
                <a:solidFill>
                  <a:schemeClr val="tx1"/>
                </a:solidFill>
                <a:effectLst/>
                <a:latin typeface="+mn-lt"/>
                <a:ea typeface="+mn-ea"/>
                <a:cs typeface="+mn-cs"/>
              </a:rPr>
              <a:t>Des points communs </a:t>
            </a:r>
            <a:endParaRPr lang="fr-FR" dirty="0"/>
          </a:p>
          <a:p>
            <a:r>
              <a:rPr lang="fr-FR" sz="1200" kern="1200" dirty="0">
                <a:solidFill>
                  <a:schemeClr val="tx1"/>
                </a:solidFill>
                <a:effectLst/>
                <a:latin typeface="+mn-lt"/>
                <a:ea typeface="+mn-ea"/>
                <a:cs typeface="+mn-cs"/>
              </a:rPr>
              <a:t>Ces douleurs ont de nombreux points communs :</a:t>
            </a:r>
            <a:br>
              <a:rPr lang="fr-FR" sz="1200"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 l’</a:t>
            </a:r>
            <a:r>
              <a:rPr lang="fr-FR" sz="1200" kern="1200" dirty="0" err="1">
                <a:solidFill>
                  <a:schemeClr val="tx1"/>
                </a:solidFill>
                <a:effectLst/>
                <a:latin typeface="+mn-lt"/>
                <a:ea typeface="+mn-ea"/>
                <a:cs typeface="+mn-cs"/>
              </a:rPr>
              <a:t>allodynie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témoin</a:t>
            </a:r>
            <a:r>
              <a:rPr lang="fr-FR" sz="1200" kern="1200" dirty="0">
                <a:solidFill>
                  <a:schemeClr val="tx1"/>
                </a:solidFill>
                <a:effectLst/>
                <a:latin typeface="+mn-lt"/>
                <a:ea typeface="+mn-ea"/>
                <a:cs typeface="+mn-cs"/>
              </a:rPr>
              <a:t> de l’importance de l’</a:t>
            </a:r>
            <a:r>
              <a:rPr lang="fr-FR" sz="1200" kern="1200" dirty="0" err="1">
                <a:solidFill>
                  <a:schemeClr val="tx1"/>
                </a:solidFill>
                <a:effectLst/>
                <a:latin typeface="+mn-lt"/>
                <a:ea typeface="+mn-ea"/>
                <a:cs typeface="+mn-cs"/>
              </a:rPr>
              <a:t>hypersensibi</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lisation</a:t>
            </a:r>
            <a:r>
              <a:rPr lang="fr-FR" sz="1200" kern="1200" dirty="0">
                <a:solidFill>
                  <a:schemeClr val="tx1"/>
                </a:solidFill>
                <a:effectLst/>
                <a:latin typeface="+mn-lt"/>
                <a:ea typeface="+mn-ea"/>
                <a:cs typeface="+mn-cs"/>
              </a:rPr>
              <a:t> muqueuse, </a:t>
            </a:r>
            <a:r>
              <a:rPr lang="fr-FR" sz="1200" kern="1200" dirty="0" err="1">
                <a:solidFill>
                  <a:schemeClr val="tx1"/>
                </a:solidFill>
                <a:effectLst/>
                <a:latin typeface="+mn-lt"/>
                <a:ea typeface="+mn-ea"/>
                <a:cs typeface="+mn-cs"/>
              </a:rPr>
              <a:t>viscérale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intolérance</a:t>
            </a:r>
            <a:r>
              <a:rPr lang="fr-FR" sz="1200" kern="1200" dirty="0">
                <a:solidFill>
                  <a:schemeClr val="tx1"/>
                </a:solidFill>
                <a:effectLst/>
                <a:latin typeface="+mn-lt"/>
                <a:ea typeface="+mn-ea"/>
                <a:cs typeface="+mn-cs"/>
              </a:rPr>
              <a:t> au remplis- sage </a:t>
            </a:r>
            <a:r>
              <a:rPr lang="fr-FR" sz="1200" kern="1200" dirty="0" err="1">
                <a:solidFill>
                  <a:schemeClr val="tx1"/>
                </a:solidFill>
                <a:effectLst/>
                <a:latin typeface="+mn-lt"/>
                <a:ea typeface="+mn-ea"/>
                <a:cs typeface="+mn-cs"/>
              </a:rPr>
              <a:t>vésical</a:t>
            </a:r>
            <a:r>
              <a:rPr lang="fr-FR" sz="1200" kern="1200" dirty="0">
                <a:solidFill>
                  <a:schemeClr val="tx1"/>
                </a:solidFill>
                <a:effectLst/>
                <a:latin typeface="+mn-lt"/>
                <a:ea typeface="+mn-ea"/>
                <a:cs typeface="+mn-cs"/>
              </a:rPr>
              <a:t>, à la distension rectale), </a:t>
            </a:r>
            <a:r>
              <a:rPr lang="fr-FR" sz="1200" kern="1200" dirty="0" err="1">
                <a:solidFill>
                  <a:schemeClr val="tx1"/>
                </a:solidFill>
                <a:effectLst/>
                <a:latin typeface="+mn-lt"/>
                <a:ea typeface="+mn-ea"/>
                <a:cs typeface="+mn-cs"/>
              </a:rPr>
              <a:t>pariétale</a:t>
            </a:r>
            <a:r>
              <a:rPr lang="fr-FR" sz="1200" kern="1200" dirty="0">
                <a:solidFill>
                  <a:schemeClr val="tx1"/>
                </a:solidFill>
                <a:effectLst/>
                <a:latin typeface="+mn-lt"/>
                <a:ea typeface="+mn-ea"/>
                <a:cs typeface="+mn-cs"/>
              </a:rPr>
              <a:t> [15], </a:t>
            </a:r>
            <a:endParaRPr lang="fr-FR" dirty="0"/>
          </a:p>
          <a:p>
            <a:r>
              <a:rPr lang="fr-FR" sz="1200" kern="1200" dirty="0">
                <a:solidFill>
                  <a:schemeClr val="tx1"/>
                </a:solidFill>
                <a:effectLst/>
                <a:latin typeface="+mn-lt"/>
                <a:ea typeface="+mn-ea"/>
                <a:cs typeface="+mn-cs"/>
              </a:rPr>
              <a:t>musculaire [16]), voire osseuse ;</a:t>
            </a:r>
            <a:br>
              <a:rPr lang="fr-FR" sz="1200"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 la notion d’un </a:t>
            </a:r>
            <a:r>
              <a:rPr lang="fr-FR" sz="1200" kern="1200" dirty="0" err="1">
                <a:solidFill>
                  <a:schemeClr val="tx1"/>
                </a:solidFill>
                <a:effectLst/>
                <a:latin typeface="+mn-lt"/>
                <a:ea typeface="+mn-ea"/>
                <a:cs typeface="+mn-cs"/>
              </a:rPr>
              <a:t>élément</a:t>
            </a:r>
            <a:r>
              <a:rPr lang="fr-FR" sz="1200" kern="1200" dirty="0">
                <a:solidFill>
                  <a:schemeClr val="tx1"/>
                </a:solidFill>
                <a:effectLst/>
                <a:latin typeface="+mn-lt"/>
                <a:ea typeface="+mn-ea"/>
                <a:cs typeface="+mn-cs"/>
              </a:rPr>
              <a:t> initial </a:t>
            </a:r>
            <a:r>
              <a:rPr lang="fr-FR" sz="1200" kern="1200" dirty="0" err="1">
                <a:solidFill>
                  <a:schemeClr val="tx1"/>
                </a:solidFill>
                <a:effectLst/>
                <a:latin typeface="+mn-lt"/>
                <a:ea typeface="+mn-ea"/>
                <a:cs typeface="+mn-cs"/>
              </a:rPr>
              <a:t>déclenchant</a:t>
            </a:r>
            <a:r>
              <a:rPr lang="fr-FR" sz="1200" kern="1200" dirty="0">
                <a:solidFill>
                  <a:schemeClr val="tx1"/>
                </a:solidFill>
                <a:effectLst/>
                <a:latin typeface="+mn-lt"/>
                <a:ea typeface="+mn-ea"/>
                <a:cs typeface="+mn-cs"/>
              </a:rPr>
              <a:t> (infectieux ou </a:t>
            </a:r>
            <a:endParaRPr lang="fr-FR" dirty="0"/>
          </a:p>
          <a:p>
            <a:r>
              <a:rPr lang="fr-FR" sz="1200" kern="1200" dirty="0">
                <a:solidFill>
                  <a:schemeClr val="tx1"/>
                </a:solidFill>
                <a:effectLst/>
                <a:latin typeface="+mn-lt"/>
                <a:ea typeface="+mn-ea"/>
                <a:cs typeface="+mn-cs"/>
              </a:rPr>
              <a:t>traumatique) mais ayant disparu ;</a:t>
            </a:r>
            <a:br>
              <a:rPr lang="fr-FR" sz="1200"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 on retrouve des terrains favorisants l’expression de la </a:t>
            </a:r>
            <a:endParaRPr lang="fr-FR" dirty="0"/>
          </a:p>
          <a:p>
            <a:r>
              <a:rPr lang="fr-FR" sz="1200" kern="1200" dirty="0">
                <a:solidFill>
                  <a:schemeClr val="tx1"/>
                </a:solidFill>
                <a:effectLst/>
                <a:latin typeface="+mn-lt"/>
                <a:ea typeface="+mn-ea"/>
                <a:cs typeface="+mn-cs"/>
              </a:rPr>
              <a:t>douleur : fibromyalgie, syndrome de fatigue chronique, </a:t>
            </a:r>
            <a:endParaRPr lang="fr-FR" dirty="0"/>
          </a:p>
          <a:p>
            <a:r>
              <a:rPr lang="fr-FR" sz="1200" kern="1200" dirty="0" err="1">
                <a:solidFill>
                  <a:schemeClr val="tx1"/>
                </a:solidFill>
                <a:effectLst/>
                <a:latin typeface="+mn-lt"/>
                <a:ea typeface="+mn-ea"/>
                <a:cs typeface="+mn-cs"/>
              </a:rPr>
              <a:t>évoquant</a:t>
            </a:r>
            <a:r>
              <a:rPr lang="fr-FR" sz="1200" kern="1200" dirty="0">
                <a:solidFill>
                  <a:schemeClr val="tx1"/>
                </a:solidFill>
                <a:effectLst/>
                <a:latin typeface="+mn-lt"/>
                <a:ea typeface="+mn-ea"/>
                <a:cs typeface="+mn-cs"/>
              </a:rPr>
              <a:t> un </a:t>
            </a:r>
            <a:r>
              <a:rPr lang="fr-FR" sz="1200" kern="1200" dirty="0" err="1">
                <a:solidFill>
                  <a:schemeClr val="tx1"/>
                </a:solidFill>
                <a:effectLst/>
                <a:latin typeface="+mn-lt"/>
                <a:ea typeface="+mn-ea"/>
                <a:cs typeface="+mn-cs"/>
              </a:rPr>
              <a:t>élément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déclenchant</a:t>
            </a:r>
            <a:r>
              <a:rPr lang="fr-FR" sz="1200" kern="1200" dirty="0">
                <a:solidFill>
                  <a:schemeClr val="tx1"/>
                </a:solidFill>
                <a:effectLst/>
                <a:latin typeface="+mn-lt"/>
                <a:ea typeface="+mn-ea"/>
                <a:cs typeface="+mn-cs"/>
              </a:rPr>
              <a:t>, une inflammation </a:t>
            </a:r>
            <a:r>
              <a:rPr lang="fr-FR" sz="1200" kern="1200" dirty="0" err="1">
                <a:solidFill>
                  <a:schemeClr val="tx1"/>
                </a:solidFill>
                <a:effectLst/>
                <a:latin typeface="+mn-lt"/>
                <a:ea typeface="+mn-ea"/>
                <a:cs typeface="+mn-cs"/>
              </a:rPr>
              <a:t>neurogène</a:t>
            </a:r>
            <a:r>
              <a:rPr lang="fr-FR" sz="1200" kern="1200" dirty="0">
                <a:solidFill>
                  <a:schemeClr val="tx1"/>
                </a:solidFill>
                <a:effectLst/>
                <a:latin typeface="+mn-lt"/>
                <a:ea typeface="+mn-ea"/>
                <a:cs typeface="+mn-cs"/>
              </a:rPr>
              <a:t>, des </a:t>
            </a:r>
            <a:r>
              <a:rPr lang="fr-FR" sz="1200" kern="1200" dirty="0" err="1">
                <a:solidFill>
                  <a:schemeClr val="tx1"/>
                </a:solidFill>
                <a:effectLst/>
                <a:latin typeface="+mn-lt"/>
                <a:ea typeface="+mn-ea"/>
                <a:cs typeface="+mn-cs"/>
              </a:rPr>
              <a:t>réponses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réflexes</a:t>
            </a:r>
            <a:r>
              <a:rPr lang="fr-FR" sz="1200" kern="1200" dirty="0">
                <a:solidFill>
                  <a:schemeClr val="tx1"/>
                </a:solidFill>
                <a:effectLst/>
                <a:latin typeface="+mn-lt"/>
                <a:ea typeface="+mn-ea"/>
                <a:cs typeface="+mn-cs"/>
              </a:rPr>
              <a:t> mus- </a:t>
            </a:r>
            <a:r>
              <a:rPr lang="fr-FR" sz="1200" kern="1200" dirty="0" err="1">
                <a:solidFill>
                  <a:schemeClr val="tx1"/>
                </a:solidFill>
                <a:effectLst/>
                <a:latin typeface="+mn-lt"/>
                <a:ea typeface="+mn-ea"/>
                <a:cs typeface="+mn-cs"/>
              </a:rPr>
              <a:t>culaires</a:t>
            </a:r>
            <a:r>
              <a:rPr lang="fr-FR" sz="1200" kern="1200" dirty="0">
                <a:solidFill>
                  <a:schemeClr val="tx1"/>
                </a:solidFill>
                <a:effectLst/>
                <a:latin typeface="+mn-lt"/>
                <a:ea typeface="+mn-ea"/>
                <a:cs typeface="+mn-cs"/>
              </a:rPr>
              <a:t> et </a:t>
            </a:r>
            <a:r>
              <a:rPr lang="fr-FR" sz="1200" kern="1200" dirty="0" err="1">
                <a:solidFill>
                  <a:schemeClr val="tx1"/>
                </a:solidFill>
                <a:effectLst/>
                <a:latin typeface="+mn-lt"/>
                <a:ea typeface="+mn-ea"/>
                <a:cs typeface="+mn-cs"/>
              </a:rPr>
              <a:t>végétatives</a:t>
            </a:r>
            <a:r>
              <a:rPr lang="fr-FR" sz="1200" kern="1200" dirty="0">
                <a:solidFill>
                  <a:schemeClr val="tx1"/>
                </a:solidFill>
                <a:effectLst/>
                <a:latin typeface="+mn-lt"/>
                <a:ea typeface="+mn-ea"/>
                <a:cs typeface="+mn-cs"/>
              </a:rPr>
              <a:t>, une hypersensibilisation centrale, des </a:t>
            </a:r>
            <a:r>
              <a:rPr lang="fr-FR" sz="1200" kern="1200" dirty="0" err="1">
                <a:solidFill>
                  <a:schemeClr val="tx1"/>
                </a:solidFill>
                <a:effectLst/>
                <a:latin typeface="+mn-lt"/>
                <a:ea typeface="+mn-ea"/>
                <a:cs typeface="+mn-cs"/>
              </a:rPr>
              <a:t>réactions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émotionnelles</a:t>
            </a:r>
            <a:r>
              <a:rPr lang="fr-FR" sz="1200" kern="1200" dirty="0">
                <a:solidFill>
                  <a:schemeClr val="tx1"/>
                </a:solidFill>
                <a:effectLst/>
                <a:latin typeface="+mn-lt"/>
                <a:ea typeface="+mn-ea"/>
                <a:cs typeface="+mn-cs"/>
              </a:rPr>
              <a:t> et des </a:t>
            </a:r>
            <a:r>
              <a:rPr lang="fr-FR" sz="1200" kern="1200" dirty="0" err="1">
                <a:solidFill>
                  <a:schemeClr val="tx1"/>
                </a:solidFill>
                <a:effectLst/>
                <a:latin typeface="+mn-lt"/>
                <a:ea typeface="+mn-ea"/>
                <a:cs typeface="+mn-cs"/>
              </a:rPr>
              <a:t>conséquences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bio-psychosociales</a:t>
            </a:r>
            <a:r>
              <a:rPr lang="fr-FR" sz="1200" kern="1200" dirty="0">
                <a:solidFill>
                  <a:schemeClr val="tx1"/>
                </a:solidFill>
                <a:effectLst/>
                <a:latin typeface="+mn-lt"/>
                <a:ea typeface="+mn-ea"/>
                <a:cs typeface="+mn-cs"/>
              </a:rPr>
              <a:t>.</a:t>
            </a:r>
            <a:br>
              <a:rPr lang="fr-FR" sz="1200" kern="1200" dirty="0">
                <a:solidFill>
                  <a:schemeClr val="tx1"/>
                </a:solidFill>
                <a:effectLst/>
                <a:latin typeface="+mn-lt"/>
                <a:ea typeface="+mn-ea"/>
                <a:cs typeface="+mn-cs"/>
              </a:rPr>
            </a:br>
            <a:endParaRPr lang="fr-FR" dirty="0"/>
          </a:p>
          <a:p>
            <a:endParaRPr lang="fr-FR" dirty="0"/>
          </a:p>
        </p:txBody>
      </p:sp>
      <p:sp>
        <p:nvSpPr>
          <p:cNvPr id="4" name="Espace réservé du numéro de diapositive 3"/>
          <p:cNvSpPr>
            <a:spLocks noGrp="1"/>
          </p:cNvSpPr>
          <p:nvPr>
            <p:ph type="sldNum" sz="quarter" idx="5"/>
          </p:nvPr>
        </p:nvSpPr>
        <p:spPr/>
        <p:txBody>
          <a:bodyPr/>
          <a:lstStyle/>
          <a:p>
            <a:fld id="{67F361C4-6048-4E73-9289-23F6BF87006D}" type="slidenum">
              <a:rPr lang="fr-FR" smtClean="0"/>
              <a:pPr/>
              <a:t>9</a:t>
            </a:fld>
            <a:endParaRPr lang="fr-FR"/>
          </a:p>
        </p:txBody>
      </p:sp>
    </p:spTree>
    <p:extLst>
      <p:ext uri="{BB962C8B-B14F-4D97-AF65-F5344CB8AC3E}">
        <p14:creationId xmlns:p14="http://schemas.microsoft.com/office/powerpoint/2010/main" val="7307390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E9B27D78-2BE2-4698-A180-05DF2796514F}" type="datetimeFigureOut">
              <a:rPr lang="fr-FR" smtClean="0"/>
              <a:t>08/02/2024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1B6ABD7-5CA3-478A-978C-903494C833BF}" type="slidenum">
              <a:rPr lang="fr-FR" smtClean="0"/>
              <a:pPr/>
              <a:t>‹N°›</a:t>
            </a:fld>
            <a:endParaRPr lang="fr-FR"/>
          </a:p>
        </p:txBody>
      </p:sp>
      <p:sp>
        <p:nvSpPr>
          <p:cNvPr id="7" name="Forme libre 6"/>
          <p:cNvSpPr/>
          <p:nvPr userDrawn="1"/>
        </p:nvSpPr>
        <p:spPr>
          <a:xfrm>
            <a:off x="-19050" y="5143500"/>
            <a:ext cx="9153525" cy="1714500"/>
          </a:xfrm>
          <a:custGeom>
            <a:avLst/>
            <a:gdLst>
              <a:gd name="connsiteX0" fmla="*/ 19050 w 9153525"/>
              <a:gd name="connsiteY0" fmla="*/ 714375 h 1714500"/>
              <a:gd name="connsiteX1" fmla="*/ 9153525 w 9153525"/>
              <a:gd name="connsiteY1" fmla="*/ 0 h 1714500"/>
              <a:gd name="connsiteX2" fmla="*/ 9153525 w 9153525"/>
              <a:gd name="connsiteY2" fmla="*/ 1714500 h 1714500"/>
              <a:gd name="connsiteX3" fmla="*/ 0 w 9153525"/>
              <a:gd name="connsiteY3" fmla="*/ 1714500 h 1714500"/>
              <a:gd name="connsiteX4" fmla="*/ 19050 w 9153525"/>
              <a:gd name="connsiteY4" fmla="*/ 714375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525" h="1714500">
                <a:moveTo>
                  <a:pt x="19050" y="714375"/>
                </a:moveTo>
                <a:lnTo>
                  <a:pt x="9153525" y="0"/>
                </a:lnTo>
                <a:lnTo>
                  <a:pt x="9153525" y="1714500"/>
                </a:lnTo>
                <a:lnTo>
                  <a:pt x="0" y="1714500"/>
                </a:lnTo>
                <a:lnTo>
                  <a:pt x="19050" y="7143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2"/>
          <p:cNvPicPr>
            <a:picLocks noChangeAspect="1" noChangeArrowheads="1"/>
          </p:cNvPicPr>
          <p:nvPr userDrawn="1"/>
        </p:nvPicPr>
        <p:blipFill>
          <a:blip r:embed="rId2" cstate="print"/>
          <a:srcRect l="4426" t="24113" r="18204" b="25000"/>
          <a:stretch>
            <a:fillRect/>
          </a:stretch>
        </p:blipFill>
        <p:spPr bwMode="auto">
          <a:xfrm>
            <a:off x="6551712" y="5445224"/>
            <a:ext cx="2592288" cy="1278724"/>
          </a:xfrm>
          <a:prstGeom prst="rect">
            <a:avLst/>
          </a:prstGeom>
          <a:noFill/>
          <a:ln w="9525">
            <a:noFill/>
            <a:miter lim="800000"/>
            <a:headEnd/>
            <a:tailEnd/>
          </a:ln>
        </p:spPr>
      </p:pic>
      <p:cxnSp>
        <p:nvCxnSpPr>
          <p:cNvPr id="9" name="Connecteur droit 8"/>
          <p:cNvCxnSpPr/>
          <p:nvPr userDrawn="1"/>
        </p:nvCxnSpPr>
        <p:spPr>
          <a:xfrm>
            <a:off x="251520" y="6165304"/>
            <a:ext cx="0" cy="432048"/>
          </a:xfrm>
          <a:prstGeom prst="line">
            <a:avLst/>
          </a:prstGeom>
          <a:ln>
            <a:solidFill>
              <a:srgbClr val="766F6C"/>
            </a:solidFill>
          </a:ln>
        </p:spPr>
        <p:style>
          <a:lnRef idx="1">
            <a:schemeClr val="accent1"/>
          </a:lnRef>
          <a:fillRef idx="0">
            <a:schemeClr val="accent1"/>
          </a:fillRef>
          <a:effectRef idx="0">
            <a:schemeClr val="accent1"/>
          </a:effectRef>
          <a:fontRef idx="minor">
            <a:schemeClr val="tx1"/>
          </a:fontRef>
        </p:style>
      </p:cxnSp>
      <p:sp>
        <p:nvSpPr>
          <p:cNvPr id="10" name="ZoneTexte 9"/>
          <p:cNvSpPr txBox="1"/>
          <p:nvPr userDrawn="1"/>
        </p:nvSpPr>
        <p:spPr>
          <a:xfrm>
            <a:off x="251520" y="6135687"/>
            <a:ext cx="1800200" cy="461665"/>
          </a:xfrm>
          <a:prstGeom prst="rect">
            <a:avLst/>
          </a:prstGeom>
          <a:noFill/>
        </p:spPr>
        <p:txBody>
          <a:bodyPr wrap="square" rtlCol="0">
            <a:spAutoFit/>
          </a:bodyPr>
          <a:lstStyle/>
          <a:p>
            <a:r>
              <a:rPr lang="fr-FR" sz="800" dirty="0">
                <a:solidFill>
                  <a:srgbClr val="766F6C"/>
                </a:solidFill>
                <a:latin typeface="Arial" pitchFamily="34" charset="0"/>
                <a:cs typeface="Arial" pitchFamily="34" charset="0"/>
              </a:rPr>
              <a:t>1601 Boulevard des Justes</a:t>
            </a:r>
          </a:p>
          <a:p>
            <a:r>
              <a:rPr lang="fr-FR" sz="800" dirty="0">
                <a:solidFill>
                  <a:srgbClr val="766F6C"/>
                </a:solidFill>
                <a:latin typeface="Arial" pitchFamily="34" charset="0"/>
                <a:cs typeface="Arial" pitchFamily="34" charset="0"/>
              </a:rPr>
              <a:t>BP 339 –</a:t>
            </a:r>
            <a:r>
              <a:rPr lang="fr-FR" sz="800" baseline="0" dirty="0">
                <a:solidFill>
                  <a:srgbClr val="766F6C"/>
                </a:solidFill>
                <a:latin typeface="Arial" pitchFamily="34" charset="0"/>
                <a:cs typeface="Arial" pitchFamily="34" charset="0"/>
              </a:rPr>
              <a:t> 62107 Calais cedex</a:t>
            </a:r>
          </a:p>
          <a:p>
            <a:r>
              <a:rPr lang="fr-FR" sz="800" b="1" baseline="0" dirty="0">
                <a:solidFill>
                  <a:srgbClr val="C70777"/>
                </a:solidFill>
                <a:latin typeface="Arial" pitchFamily="34" charset="0"/>
                <a:cs typeface="Arial" pitchFamily="34" charset="0"/>
              </a:rPr>
              <a:t>www.ch-calais.fr</a:t>
            </a:r>
            <a:endParaRPr lang="fr-FR" sz="800" b="1" dirty="0">
              <a:solidFill>
                <a:srgbClr val="C70777"/>
              </a:solidFill>
              <a:latin typeface="Arial" pitchFamily="34" charset="0"/>
              <a:cs typeface="Arial" pitchFamily="34" charset="0"/>
            </a:endParaRPr>
          </a:p>
        </p:txBody>
      </p:sp>
      <p:sp>
        <p:nvSpPr>
          <p:cNvPr id="11" name="Forme libre 10"/>
          <p:cNvSpPr/>
          <p:nvPr userDrawn="1"/>
        </p:nvSpPr>
        <p:spPr>
          <a:xfrm>
            <a:off x="-9525" y="-9525"/>
            <a:ext cx="9153525" cy="1343025"/>
          </a:xfrm>
          <a:custGeom>
            <a:avLst/>
            <a:gdLst>
              <a:gd name="connsiteX0" fmla="*/ 0 w 9153525"/>
              <a:gd name="connsiteY0" fmla="*/ 0 h 1343025"/>
              <a:gd name="connsiteX1" fmla="*/ 0 w 9153525"/>
              <a:gd name="connsiteY1" fmla="*/ 457200 h 1343025"/>
              <a:gd name="connsiteX2" fmla="*/ 9153525 w 9153525"/>
              <a:gd name="connsiteY2" fmla="*/ 1343025 h 1343025"/>
              <a:gd name="connsiteX3" fmla="*/ 9153525 w 9153525"/>
              <a:gd name="connsiteY3" fmla="*/ 0 h 1343025"/>
              <a:gd name="connsiteX4" fmla="*/ 0 w 9153525"/>
              <a:gd name="connsiteY4" fmla="*/ 0 h 1343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525" h="1343025">
                <a:moveTo>
                  <a:pt x="0" y="0"/>
                </a:moveTo>
                <a:lnTo>
                  <a:pt x="0" y="457200"/>
                </a:lnTo>
                <a:lnTo>
                  <a:pt x="9153525" y="1343025"/>
                </a:lnTo>
                <a:lnTo>
                  <a:pt x="9153525" y="0"/>
                </a:lnTo>
                <a:lnTo>
                  <a:pt x="0" y="0"/>
                </a:lnTo>
                <a:close/>
              </a:path>
            </a:pathLst>
          </a:custGeom>
          <a:solidFill>
            <a:srgbClr val="EA546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9B27D78-2BE2-4698-A180-05DF2796514F}" type="datetimeFigureOut">
              <a:rPr lang="fr-FR" smtClean="0"/>
              <a:t>08/02/2024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1B6ABD7-5CA3-478A-978C-903494C833BF}" type="slidenum">
              <a:rPr lang="fr-FR" smtClean="0"/>
              <a:pPr/>
              <a:t>‹N°›</a:t>
            </a:fld>
            <a:endParaRPr lang="fr-FR" dirty="0"/>
          </a:p>
        </p:txBody>
      </p:sp>
      <p:sp>
        <p:nvSpPr>
          <p:cNvPr id="7" name="Forme libre 6"/>
          <p:cNvSpPr/>
          <p:nvPr userDrawn="1"/>
        </p:nvSpPr>
        <p:spPr>
          <a:xfrm>
            <a:off x="-19050" y="5143500"/>
            <a:ext cx="9163050" cy="1714500"/>
          </a:xfrm>
          <a:custGeom>
            <a:avLst/>
            <a:gdLst>
              <a:gd name="connsiteX0" fmla="*/ 19050 w 9153525"/>
              <a:gd name="connsiteY0" fmla="*/ 714375 h 1714500"/>
              <a:gd name="connsiteX1" fmla="*/ 9153525 w 9153525"/>
              <a:gd name="connsiteY1" fmla="*/ 0 h 1714500"/>
              <a:gd name="connsiteX2" fmla="*/ 9153525 w 9153525"/>
              <a:gd name="connsiteY2" fmla="*/ 1714500 h 1714500"/>
              <a:gd name="connsiteX3" fmla="*/ 0 w 9153525"/>
              <a:gd name="connsiteY3" fmla="*/ 1714500 h 1714500"/>
              <a:gd name="connsiteX4" fmla="*/ 19050 w 9153525"/>
              <a:gd name="connsiteY4" fmla="*/ 714375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525" h="1714500">
                <a:moveTo>
                  <a:pt x="19050" y="714375"/>
                </a:moveTo>
                <a:lnTo>
                  <a:pt x="9153525" y="0"/>
                </a:lnTo>
                <a:lnTo>
                  <a:pt x="9153525" y="1714500"/>
                </a:lnTo>
                <a:lnTo>
                  <a:pt x="0" y="1714500"/>
                </a:lnTo>
                <a:lnTo>
                  <a:pt x="19050" y="714375"/>
                </a:lnTo>
                <a:close/>
              </a:path>
            </a:pathLst>
          </a:custGeom>
          <a:solidFill>
            <a:srgbClr val="EA54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2" descr="M:\stage lucile\Stage Lucile\CHC-blanc.png"/>
          <p:cNvPicPr>
            <a:picLocks noChangeAspect="1" noChangeArrowheads="1"/>
          </p:cNvPicPr>
          <p:nvPr userDrawn="1"/>
        </p:nvPicPr>
        <p:blipFill>
          <a:blip r:embed="rId2" cstate="print"/>
          <a:srcRect/>
          <a:stretch>
            <a:fillRect/>
          </a:stretch>
        </p:blipFill>
        <p:spPr bwMode="auto">
          <a:xfrm>
            <a:off x="6660232" y="5373216"/>
            <a:ext cx="2417540" cy="999771"/>
          </a:xfrm>
          <a:prstGeom prst="rect">
            <a:avLst/>
          </a:prstGeom>
          <a:noFill/>
        </p:spPr>
      </p:pic>
      <p:pic>
        <p:nvPicPr>
          <p:cNvPr id="9" name="Picture 2" descr="R:\Charte graphique\CHC-logos\logos pôles\pôle femme-mère-enfant.png"/>
          <p:cNvPicPr>
            <a:picLocks noChangeAspect="1" noChangeArrowheads="1"/>
          </p:cNvPicPr>
          <p:nvPr userDrawn="1"/>
        </p:nvPicPr>
        <p:blipFill>
          <a:blip r:embed="rId3" cstate="print"/>
          <a:srcRect/>
          <a:stretch>
            <a:fillRect/>
          </a:stretch>
        </p:blipFill>
        <p:spPr bwMode="auto">
          <a:xfrm>
            <a:off x="7572428" y="101310"/>
            <a:ext cx="1500166" cy="398732"/>
          </a:xfrm>
          <a:prstGeom prst="rect">
            <a:avLst/>
          </a:prstGeom>
          <a:noFill/>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9B27D78-2BE2-4698-A180-05DF2796514F}" type="datetimeFigureOut">
              <a:rPr lang="fr-FR" smtClean="0"/>
              <a:t>08/02/2024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1B6ABD7-5CA3-478A-978C-903494C833BF}" type="slidenum">
              <a:rPr lang="fr-FR" smtClean="0"/>
              <a:pPr/>
              <a:t>‹N°›</a:t>
            </a:fld>
            <a:endParaRPr lang="fr-FR" dirty="0"/>
          </a:p>
        </p:txBody>
      </p:sp>
      <p:sp>
        <p:nvSpPr>
          <p:cNvPr id="7" name="Forme libre 6"/>
          <p:cNvSpPr/>
          <p:nvPr userDrawn="1"/>
        </p:nvSpPr>
        <p:spPr>
          <a:xfrm>
            <a:off x="-19050" y="5143500"/>
            <a:ext cx="9163050" cy="1714500"/>
          </a:xfrm>
          <a:custGeom>
            <a:avLst/>
            <a:gdLst>
              <a:gd name="connsiteX0" fmla="*/ 19050 w 9153525"/>
              <a:gd name="connsiteY0" fmla="*/ 714375 h 1714500"/>
              <a:gd name="connsiteX1" fmla="*/ 9153525 w 9153525"/>
              <a:gd name="connsiteY1" fmla="*/ 0 h 1714500"/>
              <a:gd name="connsiteX2" fmla="*/ 9153525 w 9153525"/>
              <a:gd name="connsiteY2" fmla="*/ 1714500 h 1714500"/>
              <a:gd name="connsiteX3" fmla="*/ 0 w 9153525"/>
              <a:gd name="connsiteY3" fmla="*/ 1714500 h 1714500"/>
              <a:gd name="connsiteX4" fmla="*/ 19050 w 9153525"/>
              <a:gd name="connsiteY4" fmla="*/ 714375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525" h="1714500">
                <a:moveTo>
                  <a:pt x="19050" y="714375"/>
                </a:moveTo>
                <a:lnTo>
                  <a:pt x="9153525" y="0"/>
                </a:lnTo>
                <a:lnTo>
                  <a:pt x="9153525" y="1714500"/>
                </a:lnTo>
                <a:lnTo>
                  <a:pt x="0" y="1714500"/>
                </a:lnTo>
                <a:lnTo>
                  <a:pt x="19050" y="714375"/>
                </a:lnTo>
                <a:close/>
              </a:path>
            </a:pathLst>
          </a:custGeom>
          <a:solidFill>
            <a:srgbClr val="EA54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2" descr="M:\stage lucile\Stage Lucile\CHC-blanc.png"/>
          <p:cNvPicPr>
            <a:picLocks noChangeAspect="1" noChangeArrowheads="1"/>
          </p:cNvPicPr>
          <p:nvPr userDrawn="1"/>
        </p:nvPicPr>
        <p:blipFill>
          <a:blip r:embed="rId2" cstate="print"/>
          <a:srcRect/>
          <a:stretch>
            <a:fillRect/>
          </a:stretch>
        </p:blipFill>
        <p:spPr bwMode="auto">
          <a:xfrm>
            <a:off x="6660232" y="5381557"/>
            <a:ext cx="2417540" cy="999771"/>
          </a:xfrm>
          <a:prstGeom prst="rect">
            <a:avLst/>
          </a:prstGeom>
          <a:noFill/>
        </p:spPr>
      </p:pic>
      <p:pic>
        <p:nvPicPr>
          <p:cNvPr id="9" name="Picture 2" descr="R:\Charte graphique\CHC-logos\logos pôles\pôle femme-mère-enfant.png"/>
          <p:cNvPicPr>
            <a:picLocks noChangeAspect="1" noChangeArrowheads="1"/>
          </p:cNvPicPr>
          <p:nvPr userDrawn="1"/>
        </p:nvPicPr>
        <p:blipFill>
          <a:blip r:embed="rId3" cstate="print"/>
          <a:srcRect/>
          <a:stretch>
            <a:fillRect/>
          </a:stretch>
        </p:blipFill>
        <p:spPr bwMode="auto">
          <a:xfrm>
            <a:off x="7572428" y="101310"/>
            <a:ext cx="1500166" cy="398732"/>
          </a:xfrm>
          <a:prstGeom prst="rect">
            <a:avLst/>
          </a:prstGeom>
          <a:noFill/>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92CD683-8A12-42A4-A33D-38C21E19ADCA}" type="datetime1">
              <a:rPr lang="fr-FR" smtClean="0"/>
              <a:pPr/>
              <a:t>08/02/2024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1B6ABD7-5CA3-478A-978C-903494C833BF}" type="slidenum">
              <a:rPr lang="fr-FR" smtClean="0"/>
              <a:pPr/>
              <a:t>‹N°›</a:t>
            </a:fld>
            <a:endParaRPr lang="fr-FR" dirty="0"/>
          </a:p>
        </p:txBody>
      </p:sp>
      <p:sp>
        <p:nvSpPr>
          <p:cNvPr id="7" name="Forme libre 6"/>
          <p:cNvSpPr/>
          <p:nvPr userDrawn="1"/>
        </p:nvSpPr>
        <p:spPr>
          <a:xfrm>
            <a:off x="-19050" y="5143500"/>
            <a:ext cx="9163050" cy="1714500"/>
          </a:xfrm>
          <a:custGeom>
            <a:avLst/>
            <a:gdLst>
              <a:gd name="connsiteX0" fmla="*/ 19050 w 9153525"/>
              <a:gd name="connsiteY0" fmla="*/ 714375 h 1714500"/>
              <a:gd name="connsiteX1" fmla="*/ 9153525 w 9153525"/>
              <a:gd name="connsiteY1" fmla="*/ 0 h 1714500"/>
              <a:gd name="connsiteX2" fmla="*/ 9153525 w 9153525"/>
              <a:gd name="connsiteY2" fmla="*/ 1714500 h 1714500"/>
              <a:gd name="connsiteX3" fmla="*/ 0 w 9153525"/>
              <a:gd name="connsiteY3" fmla="*/ 1714500 h 1714500"/>
              <a:gd name="connsiteX4" fmla="*/ 19050 w 9153525"/>
              <a:gd name="connsiteY4" fmla="*/ 714375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525" h="1714500">
                <a:moveTo>
                  <a:pt x="19050" y="714375"/>
                </a:moveTo>
                <a:lnTo>
                  <a:pt x="9153525" y="0"/>
                </a:lnTo>
                <a:lnTo>
                  <a:pt x="9153525" y="1714500"/>
                </a:lnTo>
                <a:lnTo>
                  <a:pt x="0" y="1714500"/>
                </a:lnTo>
                <a:lnTo>
                  <a:pt x="19050" y="714375"/>
                </a:lnTo>
                <a:close/>
              </a:path>
            </a:pathLst>
          </a:custGeom>
          <a:solidFill>
            <a:srgbClr val="EA54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2" descr="M:\stage lucile\Stage Lucile\CHC-blanc.png"/>
          <p:cNvPicPr>
            <a:picLocks noChangeAspect="1" noChangeArrowheads="1"/>
          </p:cNvPicPr>
          <p:nvPr userDrawn="1"/>
        </p:nvPicPr>
        <p:blipFill>
          <a:blip r:embed="rId2" cstate="print"/>
          <a:srcRect/>
          <a:stretch>
            <a:fillRect/>
          </a:stretch>
        </p:blipFill>
        <p:spPr bwMode="auto">
          <a:xfrm>
            <a:off x="6660232" y="5373216"/>
            <a:ext cx="2417540" cy="999771"/>
          </a:xfrm>
          <a:prstGeom prst="rect">
            <a:avLst/>
          </a:prstGeom>
          <a:noFill/>
        </p:spPr>
      </p:pic>
      <p:pic>
        <p:nvPicPr>
          <p:cNvPr id="9" name="Picture 2" descr="R:\Charte graphique\CHC-logos\logos pôles\pôle femme-mère-enfant.png"/>
          <p:cNvPicPr>
            <a:picLocks noChangeAspect="1" noChangeArrowheads="1"/>
          </p:cNvPicPr>
          <p:nvPr userDrawn="1"/>
        </p:nvPicPr>
        <p:blipFill>
          <a:blip r:embed="rId3" cstate="print"/>
          <a:srcRect/>
          <a:stretch>
            <a:fillRect/>
          </a:stretch>
        </p:blipFill>
        <p:spPr bwMode="auto">
          <a:xfrm>
            <a:off x="7572428" y="101310"/>
            <a:ext cx="1500166" cy="398732"/>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E9B27D78-2BE2-4698-A180-05DF2796514F}" type="datetimeFigureOut">
              <a:rPr lang="fr-FR" smtClean="0"/>
              <a:t>08/02/2024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1B6ABD7-5CA3-478A-978C-903494C833BF}" type="slidenum">
              <a:rPr lang="fr-FR" smtClean="0"/>
              <a:pPr/>
              <a:t>‹N°›</a:t>
            </a:fld>
            <a:endParaRPr lang="fr-FR" dirty="0"/>
          </a:p>
        </p:txBody>
      </p:sp>
      <p:sp>
        <p:nvSpPr>
          <p:cNvPr id="7" name="Forme libre 6"/>
          <p:cNvSpPr/>
          <p:nvPr userDrawn="1"/>
        </p:nvSpPr>
        <p:spPr>
          <a:xfrm>
            <a:off x="-19050" y="5143500"/>
            <a:ext cx="9163050" cy="1714500"/>
          </a:xfrm>
          <a:custGeom>
            <a:avLst/>
            <a:gdLst>
              <a:gd name="connsiteX0" fmla="*/ 19050 w 9153525"/>
              <a:gd name="connsiteY0" fmla="*/ 714375 h 1714500"/>
              <a:gd name="connsiteX1" fmla="*/ 9153525 w 9153525"/>
              <a:gd name="connsiteY1" fmla="*/ 0 h 1714500"/>
              <a:gd name="connsiteX2" fmla="*/ 9153525 w 9153525"/>
              <a:gd name="connsiteY2" fmla="*/ 1714500 h 1714500"/>
              <a:gd name="connsiteX3" fmla="*/ 0 w 9153525"/>
              <a:gd name="connsiteY3" fmla="*/ 1714500 h 1714500"/>
              <a:gd name="connsiteX4" fmla="*/ 19050 w 9153525"/>
              <a:gd name="connsiteY4" fmla="*/ 714375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525" h="1714500">
                <a:moveTo>
                  <a:pt x="19050" y="714375"/>
                </a:moveTo>
                <a:lnTo>
                  <a:pt x="9153525" y="0"/>
                </a:lnTo>
                <a:lnTo>
                  <a:pt x="9153525" y="1714500"/>
                </a:lnTo>
                <a:lnTo>
                  <a:pt x="0" y="1714500"/>
                </a:lnTo>
                <a:lnTo>
                  <a:pt x="19050" y="714375"/>
                </a:lnTo>
                <a:close/>
              </a:path>
            </a:pathLst>
          </a:custGeom>
          <a:solidFill>
            <a:srgbClr val="EA54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2" descr="M:\stage lucile\Stage Lucile\CHC-blanc.png"/>
          <p:cNvPicPr>
            <a:picLocks noChangeAspect="1" noChangeArrowheads="1"/>
          </p:cNvPicPr>
          <p:nvPr userDrawn="1"/>
        </p:nvPicPr>
        <p:blipFill>
          <a:blip r:embed="rId2" cstate="print"/>
          <a:srcRect/>
          <a:stretch>
            <a:fillRect/>
          </a:stretch>
        </p:blipFill>
        <p:spPr bwMode="auto">
          <a:xfrm>
            <a:off x="6660232" y="5373216"/>
            <a:ext cx="2417540" cy="999771"/>
          </a:xfrm>
          <a:prstGeom prst="rect">
            <a:avLst/>
          </a:prstGeom>
          <a:noFill/>
        </p:spPr>
      </p:pic>
      <p:pic>
        <p:nvPicPr>
          <p:cNvPr id="9" name="Picture 2" descr="R:\Charte graphique\CHC-logos\logos pôles\pôle femme-mère-enfant.png"/>
          <p:cNvPicPr>
            <a:picLocks noChangeAspect="1" noChangeArrowheads="1"/>
          </p:cNvPicPr>
          <p:nvPr userDrawn="1"/>
        </p:nvPicPr>
        <p:blipFill>
          <a:blip r:embed="rId3" cstate="print"/>
          <a:srcRect/>
          <a:stretch>
            <a:fillRect/>
          </a:stretch>
        </p:blipFill>
        <p:spPr bwMode="auto">
          <a:xfrm>
            <a:off x="7572428" y="101310"/>
            <a:ext cx="1500166" cy="398732"/>
          </a:xfrm>
          <a:prstGeom prst="rect">
            <a:avLst/>
          </a:prstGeom>
          <a:noFill/>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E9B27D78-2BE2-4698-A180-05DF2796514F}" type="datetimeFigureOut">
              <a:rPr lang="fr-FR" smtClean="0"/>
              <a:t>08/02/2024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1B6ABD7-5CA3-478A-978C-903494C833BF}" type="slidenum">
              <a:rPr lang="fr-FR" smtClean="0"/>
              <a:pPr/>
              <a:t>‹N°›</a:t>
            </a:fld>
            <a:endParaRPr lang="fr-FR" dirty="0"/>
          </a:p>
        </p:txBody>
      </p:sp>
      <p:sp>
        <p:nvSpPr>
          <p:cNvPr id="8" name="Forme libre 7"/>
          <p:cNvSpPr/>
          <p:nvPr userDrawn="1"/>
        </p:nvSpPr>
        <p:spPr>
          <a:xfrm>
            <a:off x="-19050" y="5143500"/>
            <a:ext cx="9163050" cy="1714500"/>
          </a:xfrm>
          <a:custGeom>
            <a:avLst/>
            <a:gdLst>
              <a:gd name="connsiteX0" fmla="*/ 19050 w 9153525"/>
              <a:gd name="connsiteY0" fmla="*/ 714375 h 1714500"/>
              <a:gd name="connsiteX1" fmla="*/ 9153525 w 9153525"/>
              <a:gd name="connsiteY1" fmla="*/ 0 h 1714500"/>
              <a:gd name="connsiteX2" fmla="*/ 9153525 w 9153525"/>
              <a:gd name="connsiteY2" fmla="*/ 1714500 h 1714500"/>
              <a:gd name="connsiteX3" fmla="*/ 0 w 9153525"/>
              <a:gd name="connsiteY3" fmla="*/ 1714500 h 1714500"/>
              <a:gd name="connsiteX4" fmla="*/ 19050 w 9153525"/>
              <a:gd name="connsiteY4" fmla="*/ 714375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525" h="1714500">
                <a:moveTo>
                  <a:pt x="19050" y="714375"/>
                </a:moveTo>
                <a:lnTo>
                  <a:pt x="9153525" y="0"/>
                </a:lnTo>
                <a:lnTo>
                  <a:pt x="9153525" y="1714500"/>
                </a:lnTo>
                <a:lnTo>
                  <a:pt x="0" y="1714500"/>
                </a:lnTo>
                <a:lnTo>
                  <a:pt x="19050" y="714375"/>
                </a:lnTo>
                <a:close/>
              </a:path>
            </a:pathLst>
          </a:custGeom>
          <a:solidFill>
            <a:srgbClr val="EA54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Picture 2" descr="M:\stage lucile\Stage Lucile\CHC-blanc.png"/>
          <p:cNvPicPr>
            <a:picLocks noChangeAspect="1" noChangeArrowheads="1"/>
          </p:cNvPicPr>
          <p:nvPr userDrawn="1"/>
        </p:nvPicPr>
        <p:blipFill>
          <a:blip r:embed="rId2" cstate="print"/>
          <a:srcRect/>
          <a:stretch>
            <a:fillRect/>
          </a:stretch>
        </p:blipFill>
        <p:spPr bwMode="auto">
          <a:xfrm>
            <a:off x="6660232" y="5373216"/>
            <a:ext cx="2417540" cy="999771"/>
          </a:xfrm>
          <a:prstGeom prst="rect">
            <a:avLst/>
          </a:prstGeom>
          <a:noFill/>
        </p:spPr>
      </p:pic>
      <p:pic>
        <p:nvPicPr>
          <p:cNvPr id="10" name="Picture 2" descr="R:\Charte graphique\CHC-logos\logos pôles\pôle femme-mère-enfant.png"/>
          <p:cNvPicPr>
            <a:picLocks noChangeAspect="1" noChangeArrowheads="1"/>
          </p:cNvPicPr>
          <p:nvPr userDrawn="1"/>
        </p:nvPicPr>
        <p:blipFill>
          <a:blip r:embed="rId3" cstate="print"/>
          <a:srcRect/>
          <a:stretch>
            <a:fillRect/>
          </a:stretch>
        </p:blipFill>
        <p:spPr bwMode="auto">
          <a:xfrm>
            <a:off x="7572428" y="101310"/>
            <a:ext cx="1500166" cy="398732"/>
          </a:xfrm>
          <a:prstGeom prst="rect">
            <a:avLst/>
          </a:prstGeom>
          <a:noFill/>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E9B27D78-2BE2-4698-A180-05DF2796514F}" type="datetimeFigureOut">
              <a:rPr lang="fr-FR" smtClean="0"/>
              <a:t>08/02/2024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1B6ABD7-5CA3-478A-978C-903494C833BF}" type="slidenum">
              <a:rPr lang="fr-FR" smtClean="0"/>
              <a:pPr/>
              <a:t>‹N°›</a:t>
            </a:fld>
            <a:endParaRPr lang="fr-FR" dirty="0"/>
          </a:p>
        </p:txBody>
      </p:sp>
      <p:sp>
        <p:nvSpPr>
          <p:cNvPr id="10" name="Forme libre 9"/>
          <p:cNvSpPr/>
          <p:nvPr userDrawn="1"/>
        </p:nvSpPr>
        <p:spPr>
          <a:xfrm>
            <a:off x="-19050" y="5143500"/>
            <a:ext cx="9163050" cy="1714500"/>
          </a:xfrm>
          <a:custGeom>
            <a:avLst/>
            <a:gdLst>
              <a:gd name="connsiteX0" fmla="*/ 19050 w 9153525"/>
              <a:gd name="connsiteY0" fmla="*/ 714375 h 1714500"/>
              <a:gd name="connsiteX1" fmla="*/ 9153525 w 9153525"/>
              <a:gd name="connsiteY1" fmla="*/ 0 h 1714500"/>
              <a:gd name="connsiteX2" fmla="*/ 9153525 w 9153525"/>
              <a:gd name="connsiteY2" fmla="*/ 1714500 h 1714500"/>
              <a:gd name="connsiteX3" fmla="*/ 0 w 9153525"/>
              <a:gd name="connsiteY3" fmla="*/ 1714500 h 1714500"/>
              <a:gd name="connsiteX4" fmla="*/ 19050 w 9153525"/>
              <a:gd name="connsiteY4" fmla="*/ 714375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525" h="1714500">
                <a:moveTo>
                  <a:pt x="19050" y="714375"/>
                </a:moveTo>
                <a:lnTo>
                  <a:pt x="9153525" y="0"/>
                </a:lnTo>
                <a:lnTo>
                  <a:pt x="9153525" y="1714500"/>
                </a:lnTo>
                <a:lnTo>
                  <a:pt x="0" y="1714500"/>
                </a:lnTo>
                <a:lnTo>
                  <a:pt x="19050" y="714375"/>
                </a:lnTo>
                <a:close/>
              </a:path>
            </a:pathLst>
          </a:custGeom>
          <a:solidFill>
            <a:srgbClr val="EA54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Picture 2" descr="M:\stage lucile\Stage Lucile\CHC-blanc.png"/>
          <p:cNvPicPr>
            <a:picLocks noChangeAspect="1" noChangeArrowheads="1"/>
          </p:cNvPicPr>
          <p:nvPr userDrawn="1"/>
        </p:nvPicPr>
        <p:blipFill>
          <a:blip r:embed="rId2" cstate="print"/>
          <a:srcRect/>
          <a:stretch>
            <a:fillRect/>
          </a:stretch>
        </p:blipFill>
        <p:spPr bwMode="auto">
          <a:xfrm>
            <a:off x="6660232" y="5373216"/>
            <a:ext cx="2417540" cy="999771"/>
          </a:xfrm>
          <a:prstGeom prst="rect">
            <a:avLst/>
          </a:prstGeom>
          <a:noFill/>
        </p:spPr>
      </p:pic>
      <p:pic>
        <p:nvPicPr>
          <p:cNvPr id="12" name="Picture 2" descr="R:\Charte graphique\CHC-logos\logos pôles\pôle femme-mère-enfant.png"/>
          <p:cNvPicPr>
            <a:picLocks noChangeAspect="1" noChangeArrowheads="1"/>
          </p:cNvPicPr>
          <p:nvPr userDrawn="1"/>
        </p:nvPicPr>
        <p:blipFill>
          <a:blip r:embed="rId3" cstate="print"/>
          <a:srcRect/>
          <a:stretch>
            <a:fillRect/>
          </a:stretch>
        </p:blipFill>
        <p:spPr bwMode="auto">
          <a:xfrm>
            <a:off x="7572428" y="101310"/>
            <a:ext cx="1500166" cy="398732"/>
          </a:xfrm>
          <a:prstGeom prst="rect">
            <a:avLst/>
          </a:prstGeom>
          <a:noFill/>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p>
            <a:fld id="{E9B27D78-2BE2-4698-A180-05DF2796514F}" type="datetimeFigureOut">
              <a:rPr lang="fr-FR" smtClean="0"/>
              <a:t>08/02/2024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1B6ABD7-5CA3-478A-978C-903494C833BF}" type="slidenum">
              <a:rPr lang="fr-FR" smtClean="0"/>
              <a:pPr/>
              <a:t>‹N°›</a:t>
            </a:fld>
            <a:endParaRPr lang="fr-FR" dirty="0"/>
          </a:p>
        </p:txBody>
      </p:sp>
      <p:sp>
        <p:nvSpPr>
          <p:cNvPr id="6" name="Forme libre 5"/>
          <p:cNvSpPr/>
          <p:nvPr userDrawn="1"/>
        </p:nvSpPr>
        <p:spPr>
          <a:xfrm>
            <a:off x="-19050" y="5143500"/>
            <a:ext cx="9163050" cy="1714500"/>
          </a:xfrm>
          <a:custGeom>
            <a:avLst/>
            <a:gdLst>
              <a:gd name="connsiteX0" fmla="*/ 19050 w 9153525"/>
              <a:gd name="connsiteY0" fmla="*/ 714375 h 1714500"/>
              <a:gd name="connsiteX1" fmla="*/ 9153525 w 9153525"/>
              <a:gd name="connsiteY1" fmla="*/ 0 h 1714500"/>
              <a:gd name="connsiteX2" fmla="*/ 9153525 w 9153525"/>
              <a:gd name="connsiteY2" fmla="*/ 1714500 h 1714500"/>
              <a:gd name="connsiteX3" fmla="*/ 0 w 9153525"/>
              <a:gd name="connsiteY3" fmla="*/ 1714500 h 1714500"/>
              <a:gd name="connsiteX4" fmla="*/ 19050 w 9153525"/>
              <a:gd name="connsiteY4" fmla="*/ 714375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525" h="1714500">
                <a:moveTo>
                  <a:pt x="19050" y="714375"/>
                </a:moveTo>
                <a:lnTo>
                  <a:pt x="9153525" y="0"/>
                </a:lnTo>
                <a:lnTo>
                  <a:pt x="9153525" y="1714500"/>
                </a:lnTo>
                <a:lnTo>
                  <a:pt x="0" y="1714500"/>
                </a:lnTo>
                <a:lnTo>
                  <a:pt x="19050" y="714375"/>
                </a:lnTo>
                <a:close/>
              </a:path>
            </a:pathLst>
          </a:custGeom>
          <a:solidFill>
            <a:srgbClr val="EA54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2" descr="M:\stage lucile\Stage Lucile\CHC-blanc.png"/>
          <p:cNvPicPr>
            <a:picLocks noChangeAspect="1" noChangeArrowheads="1"/>
          </p:cNvPicPr>
          <p:nvPr userDrawn="1"/>
        </p:nvPicPr>
        <p:blipFill>
          <a:blip r:embed="rId2" cstate="print"/>
          <a:srcRect/>
          <a:stretch>
            <a:fillRect/>
          </a:stretch>
        </p:blipFill>
        <p:spPr bwMode="auto">
          <a:xfrm>
            <a:off x="6660232" y="5373216"/>
            <a:ext cx="2417540" cy="999771"/>
          </a:xfrm>
          <a:prstGeom prst="rect">
            <a:avLst/>
          </a:prstGeom>
          <a:noFill/>
        </p:spPr>
      </p:pic>
      <p:pic>
        <p:nvPicPr>
          <p:cNvPr id="8" name="Picture 2" descr="R:\Charte graphique\CHC-logos\logos pôles\pôle femme-mère-enfant.png"/>
          <p:cNvPicPr>
            <a:picLocks noChangeAspect="1" noChangeArrowheads="1"/>
          </p:cNvPicPr>
          <p:nvPr userDrawn="1"/>
        </p:nvPicPr>
        <p:blipFill>
          <a:blip r:embed="rId3" cstate="print"/>
          <a:srcRect/>
          <a:stretch>
            <a:fillRect/>
          </a:stretch>
        </p:blipFill>
        <p:spPr bwMode="auto">
          <a:xfrm>
            <a:off x="7572428" y="101310"/>
            <a:ext cx="1500166" cy="398732"/>
          </a:xfrm>
          <a:prstGeom prst="rect">
            <a:avLst/>
          </a:prstGeom>
          <a:noFill/>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9B27D78-2BE2-4698-A180-05DF2796514F}" type="datetimeFigureOut">
              <a:rPr lang="fr-FR" smtClean="0"/>
              <a:t>08/02/2024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1B6ABD7-5CA3-478A-978C-903494C833BF}" type="slidenum">
              <a:rPr lang="fr-FR" smtClean="0"/>
              <a:pPr/>
              <a:t>‹N°›</a:t>
            </a:fld>
            <a:endParaRPr lang="fr-FR" dirty="0"/>
          </a:p>
        </p:txBody>
      </p:sp>
      <p:sp>
        <p:nvSpPr>
          <p:cNvPr id="5" name="Forme libre 4"/>
          <p:cNvSpPr/>
          <p:nvPr userDrawn="1"/>
        </p:nvSpPr>
        <p:spPr>
          <a:xfrm>
            <a:off x="-19050" y="5143500"/>
            <a:ext cx="9163050" cy="1714500"/>
          </a:xfrm>
          <a:custGeom>
            <a:avLst/>
            <a:gdLst>
              <a:gd name="connsiteX0" fmla="*/ 19050 w 9153525"/>
              <a:gd name="connsiteY0" fmla="*/ 714375 h 1714500"/>
              <a:gd name="connsiteX1" fmla="*/ 9153525 w 9153525"/>
              <a:gd name="connsiteY1" fmla="*/ 0 h 1714500"/>
              <a:gd name="connsiteX2" fmla="*/ 9153525 w 9153525"/>
              <a:gd name="connsiteY2" fmla="*/ 1714500 h 1714500"/>
              <a:gd name="connsiteX3" fmla="*/ 0 w 9153525"/>
              <a:gd name="connsiteY3" fmla="*/ 1714500 h 1714500"/>
              <a:gd name="connsiteX4" fmla="*/ 19050 w 9153525"/>
              <a:gd name="connsiteY4" fmla="*/ 714375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525" h="1714500">
                <a:moveTo>
                  <a:pt x="19050" y="714375"/>
                </a:moveTo>
                <a:lnTo>
                  <a:pt x="9153525" y="0"/>
                </a:lnTo>
                <a:lnTo>
                  <a:pt x="9153525" y="1714500"/>
                </a:lnTo>
                <a:lnTo>
                  <a:pt x="0" y="1714500"/>
                </a:lnTo>
                <a:lnTo>
                  <a:pt x="19050" y="714375"/>
                </a:lnTo>
                <a:close/>
              </a:path>
            </a:pathLst>
          </a:custGeom>
          <a:solidFill>
            <a:srgbClr val="EA54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2" descr="M:\stage lucile\Stage Lucile\CHC-blanc.png"/>
          <p:cNvPicPr>
            <a:picLocks noChangeAspect="1" noChangeArrowheads="1"/>
          </p:cNvPicPr>
          <p:nvPr userDrawn="1"/>
        </p:nvPicPr>
        <p:blipFill>
          <a:blip r:embed="rId2" cstate="print"/>
          <a:srcRect/>
          <a:stretch>
            <a:fillRect/>
          </a:stretch>
        </p:blipFill>
        <p:spPr bwMode="auto">
          <a:xfrm>
            <a:off x="6660232" y="5373216"/>
            <a:ext cx="2417540" cy="999771"/>
          </a:xfrm>
          <a:prstGeom prst="rect">
            <a:avLst/>
          </a:prstGeom>
          <a:noFill/>
        </p:spPr>
      </p:pic>
      <p:pic>
        <p:nvPicPr>
          <p:cNvPr id="7" name="Picture 2" descr="R:\Charte graphique\CHC-logos\logos pôles\pôle femme-mère-enfant.png"/>
          <p:cNvPicPr>
            <a:picLocks noChangeAspect="1" noChangeArrowheads="1"/>
          </p:cNvPicPr>
          <p:nvPr userDrawn="1"/>
        </p:nvPicPr>
        <p:blipFill>
          <a:blip r:embed="rId3" cstate="print"/>
          <a:srcRect/>
          <a:stretch>
            <a:fillRect/>
          </a:stretch>
        </p:blipFill>
        <p:spPr bwMode="auto">
          <a:xfrm>
            <a:off x="7572428" y="101310"/>
            <a:ext cx="1500166" cy="398732"/>
          </a:xfrm>
          <a:prstGeom prst="rect">
            <a:avLst/>
          </a:prstGeom>
          <a:noFill/>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E9B27D78-2BE2-4698-A180-05DF2796514F}" type="datetimeFigureOut">
              <a:rPr lang="fr-FR" smtClean="0"/>
              <a:t>08/02/2024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1B6ABD7-5CA3-478A-978C-903494C833BF}" type="slidenum">
              <a:rPr lang="fr-FR" smtClean="0"/>
              <a:pPr/>
              <a:t>‹N°›</a:t>
            </a:fld>
            <a:endParaRPr lang="fr-FR" dirty="0"/>
          </a:p>
        </p:txBody>
      </p:sp>
      <p:sp>
        <p:nvSpPr>
          <p:cNvPr id="8" name="Forme libre 7"/>
          <p:cNvSpPr/>
          <p:nvPr userDrawn="1"/>
        </p:nvSpPr>
        <p:spPr>
          <a:xfrm>
            <a:off x="-19050" y="5143500"/>
            <a:ext cx="9163050" cy="1714500"/>
          </a:xfrm>
          <a:custGeom>
            <a:avLst/>
            <a:gdLst>
              <a:gd name="connsiteX0" fmla="*/ 19050 w 9153525"/>
              <a:gd name="connsiteY0" fmla="*/ 714375 h 1714500"/>
              <a:gd name="connsiteX1" fmla="*/ 9153525 w 9153525"/>
              <a:gd name="connsiteY1" fmla="*/ 0 h 1714500"/>
              <a:gd name="connsiteX2" fmla="*/ 9153525 w 9153525"/>
              <a:gd name="connsiteY2" fmla="*/ 1714500 h 1714500"/>
              <a:gd name="connsiteX3" fmla="*/ 0 w 9153525"/>
              <a:gd name="connsiteY3" fmla="*/ 1714500 h 1714500"/>
              <a:gd name="connsiteX4" fmla="*/ 19050 w 9153525"/>
              <a:gd name="connsiteY4" fmla="*/ 714375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525" h="1714500">
                <a:moveTo>
                  <a:pt x="19050" y="714375"/>
                </a:moveTo>
                <a:lnTo>
                  <a:pt x="9153525" y="0"/>
                </a:lnTo>
                <a:lnTo>
                  <a:pt x="9153525" y="1714500"/>
                </a:lnTo>
                <a:lnTo>
                  <a:pt x="0" y="1714500"/>
                </a:lnTo>
                <a:lnTo>
                  <a:pt x="19050" y="714375"/>
                </a:lnTo>
                <a:close/>
              </a:path>
            </a:pathLst>
          </a:custGeom>
          <a:solidFill>
            <a:srgbClr val="EA54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Picture 2" descr="M:\stage lucile\Stage Lucile\CHC-blanc.png"/>
          <p:cNvPicPr>
            <a:picLocks noChangeAspect="1" noChangeArrowheads="1"/>
          </p:cNvPicPr>
          <p:nvPr userDrawn="1"/>
        </p:nvPicPr>
        <p:blipFill>
          <a:blip r:embed="rId2" cstate="print"/>
          <a:srcRect/>
          <a:stretch>
            <a:fillRect/>
          </a:stretch>
        </p:blipFill>
        <p:spPr bwMode="auto">
          <a:xfrm>
            <a:off x="6660232" y="5373216"/>
            <a:ext cx="2417540" cy="999771"/>
          </a:xfrm>
          <a:prstGeom prst="rect">
            <a:avLst/>
          </a:prstGeom>
          <a:noFill/>
        </p:spPr>
      </p:pic>
      <p:pic>
        <p:nvPicPr>
          <p:cNvPr id="10" name="Picture 2" descr="R:\Charte graphique\CHC-logos\logos pôles\pôle femme-mère-enfant.png"/>
          <p:cNvPicPr>
            <a:picLocks noChangeAspect="1" noChangeArrowheads="1"/>
          </p:cNvPicPr>
          <p:nvPr userDrawn="1"/>
        </p:nvPicPr>
        <p:blipFill>
          <a:blip r:embed="rId3" cstate="print"/>
          <a:srcRect/>
          <a:stretch>
            <a:fillRect/>
          </a:stretch>
        </p:blipFill>
        <p:spPr bwMode="auto">
          <a:xfrm>
            <a:off x="7572428" y="101310"/>
            <a:ext cx="1500166" cy="398732"/>
          </a:xfrm>
          <a:prstGeom prst="rect">
            <a:avLst/>
          </a:prstGeom>
          <a:noFill/>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4E605CE6-743B-4273-9F82-4EB159F1023A}" type="datetime1">
              <a:rPr lang="fr-FR" smtClean="0"/>
              <a:pPr/>
              <a:t>08/02/2024</a:t>
            </a:fld>
            <a:endParaRPr lang="fr-FR"/>
          </a:p>
        </p:txBody>
      </p:sp>
      <p:sp>
        <p:nvSpPr>
          <p:cNvPr id="6" name="Espace réservé du pied de page 5"/>
          <p:cNvSpPr>
            <a:spLocks noGrp="1"/>
          </p:cNvSpPr>
          <p:nvPr>
            <p:ph type="ftr" sz="quarter" idx="11"/>
          </p:nvPr>
        </p:nvSpPr>
        <p:spPr/>
        <p:txBody>
          <a:bodyPr/>
          <a:lstStyle/>
          <a:p>
            <a:r>
              <a:rPr lang="fr-FR"/>
              <a:t>Pôle Administratif</a:t>
            </a:r>
          </a:p>
        </p:txBody>
      </p:sp>
      <p:sp>
        <p:nvSpPr>
          <p:cNvPr id="7" name="Espace réservé du numéro de diapositive 6"/>
          <p:cNvSpPr>
            <a:spLocks noGrp="1"/>
          </p:cNvSpPr>
          <p:nvPr>
            <p:ph type="sldNum" sz="quarter" idx="12"/>
          </p:nvPr>
        </p:nvSpPr>
        <p:spPr/>
        <p:txBody>
          <a:bodyPr/>
          <a:lstStyle/>
          <a:p>
            <a:fld id="{81B6ABD7-5CA3-478A-978C-903494C833BF}" type="slidenum">
              <a:rPr lang="fr-FR" smtClean="0"/>
              <a:pPr/>
              <a:t>‹N°›</a:t>
            </a:fld>
            <a:endParaRPr lang="fr-FR"/>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605CE6-743B-4273-9F82-4EB159F1023A}" type="datetime1">
              <a:rPr lang="fr-FR" smtClean="0"/>
              <a:pPr/>
              <a:t>08/02/2024</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Pôle Administratif</a:t>
            </a: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B6ABD7-5CA3-478A-978C-903494C833BF}" type="slidenum">
              <a:rPr lang="fr-FR" smtClean="0"/>
              <a:pPr/>
              <a:t>‹N°›</a:t>
            </a:fld>
            <a:endParaRPr lang="fr-FR"/>
          </a:p>
        </p:txBody>
      </p:sp>
      <p:sp>
        <p:nvSpPr>
          <p:cNvPr id="7" name="MSIPCMContentMarking" descr="{&quot;HashCode&quot;:725156092,&quot;Placement&quot;:&quot;Footer&quot;,&quot;Top&quot;:519.343,&quot;Left&quot;:0.0,&quot;SlideWidth&quot;:720,&quot;SlideHeight&quot;:540}">
            <a:extLst>
              <a:ext uri="{FF2B5EF4-FFF2-40B4-BE49-F238E27FC236}">
                <a16:creationId xmlns:a16="http://schemas.microsoft.com/office/drawing/2014/main" id="{98F55538-2046-27BA-167E-75BFF2631E75}"/>
              </a:ext>
            </a:extLst>
          </p:cNvPr>
          <p:cNvSpPr txBox="1"/>
          <p:nvPr userDrawn="1"/>
        </p:nvSpPr>
        <p:spPr>
          <a:xfrm>
            <a:off x="0" y="6595656"/>
            <a:ext cx="650765" cy="262344"/>
          </a:xfrm>
          <a:prstGeom prst="rect">
            <a:avLst/>
          </a:prstGeom>
          <a:noFill/>
        </p:spPr>
        <p:txBody>
          <a:bodyPr vert="horz" wrap="square" lIns="0" tIns="0" rIns="0" bIns="0" rtlCol="0" anchor="ctr" anchorCtr="1">
            <a:spAutoFit/>
          </a:bodyPr>
          <a:lstStyle/>
          <a:p>
            <a:pPr algn="l">
              <a:spcBef>
                <a:spcPts val="0"/>
              </a:spcBef>
              <a:spcAft>
                <a:spcPts val="0"/>
              </a:spcAft>
            </a:pPr>
            <a:r>
              <a:rPr lang="fr-FR" sz="1000">
                <a:solidFill>
                  <a:srgbClr val="008000"/>
                </a:solidFill>
                <a:latin typeface="Calibri" panose="020F0502020204030204" pitchFamily="34" charset="0"/>
              </a:rPr>
              <a:t>Interne</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A4CF5E0-F208-DF45-9782-3F5DC4AF5239}"/>
              </a:ext>
            </a:extLst>
          </p:cNvPr>
          <p:cNvSpPr txBox="1"/>
          <p:nvPr/>
        </p:nvSpPr>
        <p:spPr>
          <a:xfrm>
            <a:off x="6444208" y="5013176"/>
            <a:ext cx="2592288" cy="461665"/>
          </a:xfrm>
          <a:prstGeom prst="rect">
            <a:avLst/>
          </a:prstGeom>
          <a:noFill/>
        </p:spPr>
        <p:txBody>
          <a:bodyPr wrap="square" rtlCol="0">
            <a:spAutoFit/>
          </a:bodyPr>
          <a:lstStyle/>
          <a:p>
            <a:r>
              <a:rPr lang="fr-FR" sz="2400" dirty="0"/>
              <a:t>Dr FICHAUX Hélène</a:t>
            </a:r>
          </a:p>
        </p:txBody>
      </p:sp>
      <p:pic>
        <p:nvPicPr>
          <p:cNvPr id="2" name="Image 1">
            <a:extLst>
              <a:ext uri="{FF2B5EF4-FFF2-40B4-BE49-F238E27FC236}">
                <a16:creationId xmlns:a16="http://schemas.microsoft.com/office/drawing/2014/main" id="{3B22713B-E248-264A-B27B-8F9BD392C255}"/>
              </a:ext>
            </a:extLst>
          </p:cNvPr>
          <p:cNvPicPr>
            <a:picLocks noChangeAspect="1"/>
          </p:cNvPicPr>
          <p:nvPr/>
        </p:nvPicPr>
        <p:blipFill>
          <a:blip r:embed="rId3"/>
          <a:stretch>
            <a:fillRect/>
          </a:stretch>
        </p:blipFill>
        <p:spPr>
          <a:xfrm>
            <a:off x="899592" y="1124744"/>
            <a:ext cx="3512418" cy="4683224"/>
          </a:xfrm>
          <a:prstGeom prst="rect">
            <a:avLst/>
          </a:prstGeom>
        </p:spPr>
      </p:pic>
      <p:sp>
        <p:nvSpPr>
          <p:cNvPr id="7" name="Rectangle à coins arrondis 6">
            <a:extLst>
              <a:ext uri="{FF2B5EF4-FFF2-40B4-BE49-F238E27FC236}">
                <a16:creationId xmlns:a16="http://schemas.microsoft.com/office/drawing/2014/main" id="{E06A062A-8B6E-0346-AE0E-82E687B242BF}"/>
              </a:ext>
            </a:extLst>
          </p:cNvPr>
          <p:cNvSpPr/>
          <p:nvPr/>
        </p:nvSpPr>
        <p:spPr>
          <a:xfrm>
            <a:off x="4211960" y="2204864"/>
            <a:ext cx="4320480" cy="2232248"/>
          </a:xfrm>
          <a:prstGeom prst="roundRect">
            <a:avLst/>
          </a:prstGeom>
          <a:solidFill>
            <a:srgbClr val="F9E9E6"/>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Douleurs Pelviennes Chroniques</a:t>
            </a:r>
          </a:p>
          <a:p>
            <a:pPr algn="ctr"/>
            <a:endParaRPr lang="fr-FR" dirty="0">
              <a:solidFill>
                <a:schemeClr val="tx1"/>
              </a:solidFill>
            </a:endParaRPr>
          </a:p>
          <a:p>
            <a:pPr algn="ctr"/>
            <a:r>
              <a:rPr lang="fr-FR" dirty="0">
                <a:solidFill>
                  <a:schemeClr val="tx1"/>
                </a:solidFill>
              </a:rPr>
              <a:t>Quel bilan étiologique ? </a:t>
            </a:r>
          </a:p>
          <a:p>
            <a:pPr algn="ctr"/>
            <a:r>
              <a:rPr lang="fr-FR" dirty="0">
                <a:solidFill>
                  <a:schemeClr val="tx1"/>
                </a:solidFill>
              </a:rPr>
              <a:t>Quelle prise en charge ?</a:t>
            </a:r>
          </a:p>
          <a:p>
            <a:pPr algn="ctr"/>
            <a:endParaRPr lang="fr-F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81B6ABD7-5CA3-478A-978C-903494C833BF}" type="slidenum">
              <a:rPr lang="fr-FR" smtClean="0"/>
              <a:pPr/>
              <a:t>10</a:t>
            </a:fld>
            <a:endParaRPr lang="fr-FR" dirty="0"/>
          </a:p>
        </p:txBody>
      </p:sp>
      <p:sp>
        <p:nvSpPr>
          <p:cNvPr id="8" name="Titre 7">
            <a:extLst>
              <a:ext uri="{FF2B5EF4-FFF2-40B4-BE49-F238E27FC236}">
                <a16:creationId xmlns:a16="http://schemas.microsoft.com/office/drawing/2014/main" id="{042F943F-C320-F349-AEB1-7C9C4C3EBA8B}"/>
              </a:ext>
            </a:extLst>
          </p:cNvPr>
          <p:cNvSpPr>
            <a:spLocks noGrp="1"/>
          </p:cNvSpPr>
          <p:nvPr>
            <p:ph type="title"/>
          </p:nvPr>
        </p:nvSpPr>
        <p:spPr>
          <a:xfrm>
            <a:off x="457200" y="116632"/>
            <a:ext cx="8229600" cy="1512168"/>
          </a:xfrm>
          <a:prstGeom prst="roundRect">
            <a:avLst/>
          </a:prstGeom>
          <a:solidFill>
            <a:srgbClr val="F9E9E6"/>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r>
              <a:rPr lang="fr-FR" sz="3600" dirty="0">
                <a:solidFill>
                  <a:schemeClr val="tx1"/>
                </a:solidFill>
              </a:rPr>
              <a:t>Le syndrome douloureux pelvien complexe</a:t>
            </a:r>
            <a:br>
              <a:rPr lang="fr-FR" sz="3600" dirty="0">
                <a:solidFill>
                  <a:schemeClr val="tx1"/>
                </a:solidFill>
              </a:rPr>
            </a:br>
            <a:r>
              <a:rPr lang="fr-FR" sz="3600" dirty="0">
                <a:solidFill>
                  <a:schemeClr val="tx1"/>
                </a:solidFill>
              </a:rPr>
              <a:t>➤ démembrement des mécanismes</a:t>
            </a:r>
            <a:br>
              <a:rPr lang="fr-FR" sz="3600" dirty="0">
                <a:solidFill>
                  <a:schemeClr val="tx1"/>
                </a:solidFill>
              </a:rPr>
            </a:br>
            <a:r>
              <a:rPr lang="fr-FR" sz="3600" dirty="0">
                <a:solidFill>
                  <a:schemeClr val="tx1"/>
                </a:solidFill>
              </a:rPr>
              <a:t> équipe Multidisciplinaire</a:t>
            </a:r>
            <a:endParaRPr lang="fr-FR" dirty="0">
              <a:solidFill>
                <a:schemeClr val="tx1"/>
              </a:solidFill>
            </a:endParaRPr>
          </a:p>
        </p:txBody>
      </p:sp>
      <p:pic>
        <p:nvPicPr>
          <p:cNvPr id="11" name="Image 10">
            <a:extLst>
              <a:ext uri="{FF2B5EF4-FFF2-40B4-BE49-F238E27FC236}">
                <a16:creationId xmlns:a16="http://schemas.microsoft.com/office/drawing/2014/main" id="{E359919A-5479-FC4B-930C-B94CFA041820}"/>
              </a:ext>
            </a:extLst>
          </p:cNvPr>
          <p:cNvPicPr>
            <a:picLocks noChangeAspect="1"/>
          </p:cNvPicPr>
          <p:nvPr/>
        </p:nvPicPr>
        <p:blipFill>
          <a:blip r:embed="rId3"/>
          <a:stretch>
            <a:fillRect/>
          </a:stretch>
        </p:blipFill>
        <p:spPr>
          <a:xfrm>
            <a:off x="428288" y="1628800"/>
            <a:ext cx="4209224" cy="3749737"/>
          </a:xfrm>
          <a:prstGeom prst="rect">
            <a:avLst/>
          </a:prstGeom>
        </p:spPr>
      </p:pic>
      <p:sp>
        <p:nvSpPr>
          <p:cNvPr id="14" name="Rectangle à coins arrondis 13">
            <a:extLst>
              <a:ext uri="{FF2B5EF4-FFF2-40B4-BE49-F238E27FC236}">
                <a16:creationId xmlns:a16="http://schemas.microsoft.com/office/drawing/2014/main" id="{9E84CB14-C861-8E4F-B2DE-DDD6DE6E4304}"/>
              </a:ext>
            </a:extLst>
          </p:cNvPr>
          <p:cNvSpPr/>
          <p:nvPr/>
        </p:nvSpPr>
        <p:spPr>
          <a:xfrm>
            <a:off x="5436096" y="2060848"/>
            <a:ext cx="2952328" cy="259228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0000"/>
              </a:solidFill>
            </a:endParaRPr>
          </a:p>
          <a:p>
            <a:pPr algn="ctr"/>
            <a:r>
              <a:rPr lang="fr-FR" dirty="0">
                <a:solidFill>
                  <a:srgbClr val="000000"/>
                </a:solidFill>
              </a:rPr>
              <a:t>Les trois types de douleurs </a:t>
            </a:r>
          </a:p>
          <a:p>
            <a:pPr algn="ctr"/>
            <a:endParaRPr lang="fr-FR" dirty="0">
              <a:solidFill>
                <a:srgbClr val="000000"/>
              </a:solidFill>
            </a:endParaRPr>
          </a:p>
          <a:p>
            <a:pPr algn="ctr"/>
            <a:endParaRPr lang="fr-FR" dirty="0">
              <a:solidFill>
                <a:srgbClr val="000000"/>
              </a:solidFill>
            </a:endParaRPr>
          </a:p>
          <a:p>
            <a:pPr marL="342900" indent="-342900" algn="ctr">
              <a:buFont typeface="+mj-lt"/>
              <a:buAutoNum type="arabicPeriod"/>
            </a:pPr>
            <a:r>
              <a:rPr lang="fr-FR" dirty="0">
                <a:solidFill>
                  <a:srgbClr val="000000"/>
                </a:solidFill>
              </a:rPr>
              <a:t>les douleurs nociceptives </a:t>
            </a:r>
          </a:p>
          <a:p>
            <a:pPr marL="342900" indent="-342900" algn="ctr">
              <a:buFont typeface="+mj-lt"/>
              <a:buAutoNum type="arabicPeriod"/>
            </a:pPr>
            <a:r>
              <a:rPr lang="fr-FR" dirty="0">
                <a:solidFill>
                  <a:srgbClr val="000000"/>
                </a:solidFill>
              </a:rPr>
              <a:t>Les douleurs neuropathiques</a:t>
            </a:r>
          </a:p>
          <a:p>
            <a:pPr marL="342900" indent="-342900" algn="ctr">
              <a:buFont typeface="+mj-lt"/>
              <a:buAutoNum type="arabicPeriod"/>
            </a:pPr>
            <a:r>
              <a:rPr lang="fr-FR" dirty="0">
                <a:solidFill>
                  <a:srgbClr val="000000"/>
                </a:solidFill>
              </a:rPr>
              <a:t>Les douleurs </a:t>
            </a:r>
            <a:r>
              <a:rPr lang="fr-FR" dirty="0" err="1">
                <a:solidFill>
                  <a:srgbClr val="000000"/>
                </a:solidFill>
              </a:rPr>
              <a:t>psychogénes</a:t>
            </a:r>
            <a:endParaRPr lang="fr-FR" dirty="0">
              <a:solidFill>
                <a:srgbClr val="000000"/>
              </a:solidFill>
            </a:endParaRPr>
          </a:p>
          <a:p>
            <a:pPr marL="342900" indent="-342900" algn="ctr">
              <a:buFont typeface="+mj-lt"/>
              <a:buAutoNum type="arabicPeriod"/>
            </a:pPr>
            <a:endParaRPr lang="fr-FR" dirty="0"/>
          </a:p>
        </p:txBody>
      </p:sp>
      <p:sp>
        <p:nvSpPr>
          <p:cNvPr id="15" name="Rectangle à coins arrondis 14">
            <a:extLst>
              <a:ext uri="{FF2B5EF4-FFF2-40B4-BE49-F238E27FC236}">
                <a16:creationId xmlns:a16="http://schemas.microsoft.com/office/drawing/2014/main" id="{01479D62-A636-C74F-94DE-F8EF40511510}"/>
              </a:ext>
            </a:extLst>
          </p:cNvPr>
          <p:cNvSpPr/>
          <p:nvPr/>
        </p:nvSpPr>
        <p:spPr>
          <a:xfrm>
            <a:off x="611560" y="5517232"/>
            <a:ext cx="5941640" cy="10081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Composante d’hypersensibilisation</a:t>
            </a:r>
          </a:p>
          <a:p>
            <a:pPr algn="ctr"/>
            <a:r>
              <a:rPr lang="fr-FR" dirty="0"/>
              <a:t>A dépister en pré opératoire</a:t>
            </a:r>
          </a:p>
        </p:txBody>
      </p:sp>
    </p:spTree>
    <p:extLst>
      <p:ext uri="{BB962C8B-B14F-4D97-AF65-F5344CB8AC3E}">
        <p14:creationId xmlns:p14="http://schemas.microsoft.com/office/powerpoint/2010/main" val="54026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du contenu 4">
            <a:extLst>
              <a:ext uri="{FF2B5EF4-FFF2-40B4-BE49-F238E27FC236}">
                <a16:creationId xmlns:a16="http://schemas.microsoft.com/office/drawing/2014/main" id="{73814DB3-A43C-4B48-9F80-A775091C3753}"/>
              </a:ext>
            </a:extLst>
          </p:cNvPr>
          <p:cNvPicPr>
            <a:picLocks noGrp="1" noChangeAspect="1"/>
          </p:cNvPicPr>
          <p:nvPr>
            <p:ph idx="1"/>
          </p:nvPr>
        </p:nvPicPr>
        <p:blipFill>
          <a:blip r:embed="rId3"/>
          <a:stretch>
            <a:fillRect/>
          </a:stretch>
        </p:blipFill>
        <p:spPr>
          <a:xfrm>
            <a:off x="978510" y="208579"/>
            <a:ext cx="3600400" cy="6508416"/>
          </a:xfrm>
          <a:prstGeom prst="rect">
            <a:avLst/>
          </a:prstGeom>
        </p:spPr>
      </p:pic>
      <p:sp>
        <p:nvSpPr>
          <p:cNvPr id="4" name="Espace réservé du numéro de diapositive 3"/>
          <p:cNvSpPr>
            <a:spLocks noGrp="1"/>
          </p:cNvSpPr>
          <p:nvPr>
            <p:ph type="sldNum" sz="quarter" idx="12"/>
          </p:nvPr>
        </p:nvSpPr>
        <p:spPr/>
        <p:txBody>
          <a:bodyPr/>
          <a:lstStyle/>
          <a:p>
            <a:fld id="{81B6ABD7-5CA3-478A-978C-903494C833BF}" type="slidenum">
              <a:rPr lang="fr-FR" smtClean="0"/>
              <a:pPr/>
              <a:t>11</a:t>
            </a:fld>
            <a:endParaRPr lang="fr-FR" dirty="0"/>
          </a:p>
        </p:txBody>
      </p:sp>
      <p:pic>
        <p:nvPicPr>
          <p:cNvPr id="7" name="Image 6">
            <a:extLst>
              <a:ext uri="{FF2B5EF4-FFF2-40B4-BE49-F238E27FC236}">
                <a16:creationId xmlns:a16="http://schemas.microsoft.com/office/drawing/2014/main" id="{515628E0-BA57-B341-B83E-852509B5570D}"/>
              </a:ext>
            </a:extLst>
          </p:cNvPr>
          <p:cNvPicPr>
            <a:picLocks noChangeAspect="1"/>
          </p:cNvPicPr>
          <p:nvPr/>
        </p:nvPicPr>
        <p:blipFill>
          <a:blip r:embed="rId4"/>
          <a:stretch>
            <a:fillRect/>
          </a:stretch>
        </p:blipFill>
        <p:spPr>
          <a:xfrm>
            <a:off x="755576" y="20343"/>
            <a:ext cx="7816147" cy="5432103"/>
          </a:xfrm>
          <a:prstGeom prst="rect">
            <a:avLst/>
          </a:prstGeom>
        </p:spPr>
      </p:pic>
      <p:sp>
        <p:nvSpPr>
          <p:cNvPr id="5" name="ZoneTexte 4">
            <a:extLst>
              <a:ext uri="{FF2B5EF4-FFF2-40B4-BE49-F238E27FC236}">
                <a16:creationId xmlns:a16="http://schemas.microsoft.com/office/drawing/2014/main" id="{07518045-3171-714C-8FA5-C2E817FF9387}"/>
              </a:ext>
            </a:extLst>
          </p:cNvPr>
          <p:cNvSpPr txBox="1"/>
          <p:nvPr/>
        </p:nvSpPr>
        <p:spPr>
          <a:xfrm>
            <a:off x="1194534" y="6352143"/>
            <a:ext cx="3168352" cy="369332"/>
          </a:xfrm>
          <a:prstGeom prst="rect">
            <a:avLst/>
          </a:prstGeom>
          <a:noFill/>
        </p:spPr>
        <p:txBody>
          <a:bodyPr wrap="square" rtlCol="0">
            <a:spAutoFit/>
          </a:bodyPr>
          <a:lstStyle/>
          <a:p>
            <a:r>
              <a:rPr lang="fr-FR" dirty="0"/>
              <a:t>Rcp.endometriose @ch-calais.fr</a:t>
            </a:r>
          </a:p>
        </p:txBody>
      </p:sp>
    </p:spTree>
    <p:extLst>
      <p:ext uri="{BB962C8B-B14F-4D97-AF65-F5344CB8AC3E}">
        <p14:creationId xmlns:p14="http://schemas.microsoft.com/office/powerpoint/2010/main" val="54656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389BAF-1FEF-ED42-8DB7-6B3B8EC08745}"/>
              </a:ext>
            </a:extLst>
          </p:cNvPr>
          <p:cNvSpPr>
            <a:spLocks noGrp="1"/>
          </p:cNvSpPr>
          <p:nvPr>
            <p:ph type="title"/>
          </p:nvPr>
        </p:nvSpPr>
        <p:spPr/>
        <p:txBody>
          <a:bodyPr>
            <a:normAutofit fontScale="90000"/>
          </a:bodyPr>
          <a:lstStyle/>
          <a:p>
            <a:r>
              <a:rPr lang="fr-FR" dirty="0">
                <a:solidFill>
                  <a:srgbClr val="EA5466"/>
                </a:solidFill>
              </a:rPr>
              <a:t>Prise en charge pluridisciplinaire = </a:t>
            </a:r>
            <a:br>
              <a:rPr lang="fr-FR" dirty="0">
                <a:solidFill>
                  <a:srgbClr val="EA5466"/>
                </a:solidFill>
              </a:rPr>
            </a:br>
            <a:r>
              <a:rPr lang="fr-FR" dirty="0">
                <a:solidFill>
                  <a:srgbClr val="EA5466"/>
                </a:solidFill>
              </a:rPr>
              <a:t>les acteurs </a:t>
            </a:r>
          </a:p>
        </p:txBody>
      </p:sp>
      <p:sp>
        <p:nvSpPr>
          <p:cNvPr id="4" name="Espace réservé du numéro de diapositive 3">
            <a:extLst>
              <a:ext uri="{FF2B5EF4-FFF2-40B4-BE49-F238E27FC236}">
                <a16:creationId xmlns:a16="http://schemas.microsoft.com/office/drawing/2014/main" id="{5273D750-308F-F94A-8104-33F03FF914F8}"/>
              </a:ext>
            </a:extLst>
          </p:cNvPr>
          <p:cNvSpPr>
            <a:spLocks noGrp="1"/>
          </p:cNvSpPr>
          <p:nvPr>
            <p:ph type="sldNum" sz="quarter" idx="12"/>
          </p:nvPr>
        </p:nvSpPr>
        <p:spPr/>
        <p:txBody>
          <a:bodyPr/>
          <a:lstStyle/>
          <a:p>
            <a:fld id="{81B6ABD7-5CA3-478A-978C-903494C833BF}" type="slidenum">
              <a:rPr lang="fr-FR" smtClean="0"/>
              <a:pPr/>
              <a:t>12</a:t>
            </a:fld>
            <a:endParaRPr lang="fr-FR" dirty="0"/>
          </a:p>
        </p:txBody>
      </p:sp>
      <p:sp>
        <p:nvSpPr>
          <p:cNvPr id="10" name="Ellipse 9">
            <a:extLst>
              <a:ext uri="{FF2B5EF4-FFF2-40B4-BE49-F238E27FC236}">
                <a16:creationId xmlns:a16="http://schemas.microsoft.com/office/drawing/2014/main" id="{ADFF15CD-680F-604F-9889-EE6A1038A388}"/>
              </a:ext>
            </a:extLst>
          </p:cNvPr>
          <p:cNvSpPr/>
          <p:nvPr/>
        </p:nvSpPr>
        <p:spPr>
          <a:xfrm>
            <a:off x="2102817" y="1648968"/>
            <a:ext cx="2948354" cy="216861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rgbClr val="000000"/>
              </a:solidFill>
            </a:endParaRPr>
          </a:p>
          <a:p>
            <a:pPr algn="ctr"/>
            <a:endParaRPr lang="fr-FR" b="1" dirty="0">
              <a:solidFill>
                <a:srgbClr val="000000"/>
              </a:solidFill>
            </a:endParaRPr>
          </a:p>
          <a:p>
            <a:pPr algn="ctr"/>
            <a:r>
              <a:rPr lang="fr-FR" b="1" dirty="0">
                <a:solidFill>
                  <a:srgbClr val="000000"/>
                </a:solidFill>
              </a:rPr>
              <a:t>PEC psychosociale </a:t>
            </a:r>
          </a:p>
          <a:p>
            <a:pPr algn="ctr"/>
            <a:r>
              <a:rPr lang="fr-FR" dirty="0">
                <a:solidFill>
                  <a:srgbClr val="000000"/>
                </a:solidFill>
              </a:rPr>
              <a:t>-assistante sociale </a:t>
            </a:r>
          </a:p>
          <a:p>
            <a:pPr marL="285750" indent="-285750" algn="ctr">
              <a:buFontTx/>
              <a:buChar char="-"/>
            </a:pPr>
            <a:r>
              <a:rPr lang="fr-FR" dirty="0">
                <a:solidFill>
                  <a:srgbClr val="000000"/>
                </a:solidFill>
              </a:rPr>
              <a:t>Psychologue</a:t>
            </a:r>
          </a:p>
          <a:p>
            <a:pPr marL="285750" indent="-285750" algn="ctr">
              <a:buFontTx/>
              <a:buChar char="-"/>
            </a:pPr>
            <a:r>
              <a:rPr lang="fr-FR" dirty="0">
                <a:solidFill>
                  <a:srgbClr val="000000"/>
                </a:solidFill>
              </a:rPr>
              <a:t>Association de patiente</a:t>
            </a:r>
          </a:p>
          <a:p>
            <a:pPr algn="ctr"/>
            <a:r>
              <a:rPr lang="fr-FR" dirty="0">
                <a:solidFill>
                  <a:srgbClr val="000000"/>
                </a:solidFill>
              </a:rPr>
              <a:t>-médecin du travail </a:t>
            </a:r>
          </a:p>
          <a:p>
            <a:pPr algn="ctr"/>
            <a:r>
              <a:rPr lang="fr-FR" dirty="0">
                <a:solidFill>
                  <a:srgbClr val="000000"/>
                </a:solidFill>
              </a:rPr>
              <a:t>-MDPH</a:t>
            </a:r>
          </a:p>
          <a:p>
            <a:pPr algn="ctr"/>
            <a:r>
              <a:rPr lang="fr-FR" dirty="0"/>
              <a:t>-ALD</a:t>
            </a:r>
          </a:p>
        </p:txBody>
      </p:sp>
      <p:sp>
        <p:nvSpPr>
          <p:cNvPr id="12" name="Ellipse 11">
            <a:extLst>
              <a:ext uri="{FF2B5EF4-FFF2-40B4-BE49-F238E27FC236}">
                <a16:creationId xmlns:a16="http://schemas.microsoft.com/office/drawing/2014/main" id="{D2CD1D00-2886-D644-871A-8DA023E10A8A}"/>
              </a:ext>
            </a:extLst>
          </p:cNvPr>
          <p:cNvSpPr/>
          <p:nvPr/>
        </p:nvSpPr>
        <p:spPr>
          <a:xfrm>
            <a:off x="2156250" y="4097467"/>
            <a:ext cx="3110313" cy="232009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58D9326C-9075-9B4A-A3CC-4B81FAF546FB}"/>
              </a:ext>
            </a:extLst>
          </p:cNvPr>
          <p:cNvSpPr txBox="1"/>
          <p:nvPr/>
        </p:nvSpPr>
        <p:spPr>
          <a:xfrm>
            <a:off x="2263184" y="4409889"/>
            <a:ext cx="2833002" cy="1938992"/>
          </a:xfrm>
          <a:prstGeom prst="rect">
            <a:avLst/>
          </a:prstGeom>
          <a:noFill/>
        </p:spPr>
        <p:txBody>
          <a:bodyPr wrap="square" rtlCol="0">
            <a:spAutoFit/>
          </a:bodyPr>
          <a:lstStyle/>
          <a:p>
            <a:pPr algn="ctr"/>
            <a:r>
              <a:rPr lang="fr-FR" sz="2000" b="1" dirty="0"/>
              <a:t>PEC spécifique par un centre de référence </a:t>
            </a:r>
            <a:r>
              <a:rPr lang="fr-FR" sz="2000" dirty="0"/>
              <a:t> </a:t>
            </a:r>
          </a:p>
          <a:p>
            <a:pPr marL="285750" indent="-285750" algn="ctr">
              <a:buFontTx/>
              <a:buChar char="-"/>
            </a:pPr>
            <a:r>
              <a:rPr lang="fr-FR" sz="2000" dirty="0"/>
              <a:t>Radiologie </a:t>
            </a:r>
          </a:p>
          <a:p>
            <a:pPr marL="285750" indent="-285750" algn="ctr">
              <a:buFontTx/>
              <a:buChar char="-"/>
            </a:pPr>
            <a:r>
              <a:rPr lang="fr-FR" sz="2000" dirty="0"/>
              <a:t>Centre AMP</a:t>
            </a:r>
          </a:p>
          <a:p>
            <a:pPr marL="285750" indent="-285750" algn="ctr">
              <a:buFontTx/>
              <a:buChar char="-"/>
            </a:pPr>
            <a:r>
              <a:rPr lang="fr-FR" sz="2000" dirty="0"/>
              <a:t>Chirurgie</a:t>
            </a:r>
          </a:p>
          <a:p>
            <a:pPr marL="285750" indent="-285750" algn="ctr">
              <a:buFontTx/>
              <a:buChar char="-"/>
            </a:pPr>
            <a:r>
              <a:rPr lang="fr-FR" sz="2000" dirty="0"/>
              <a:t>Douleur </a:t>
            </a:r>
          </a:p>
        </p:txBody>
      </p:sp>
      <p:sp>
        <p:nvSpPr>
          <p:cNvPr id="14" name="Ellipse 13">
            <a:extLst>
              <a:ext uri="{FF2B5EF4-FFF2-40B4-BE49-F238E27FC236}">
                <a16:creationId xmlns:a16="http://schemas.microsoft.com/office/drawing/2014/main" id="{498B77B9-B43D-B345-AC4A-39ACBDE65D07}"/>
              </a:ext>
            </a:extLst>
          </p:cNvPr>
          <p:cNvSpPr/>
          <p:nvPr/>
        </p:nvSpPr>
        <p:spPr>
          <a:xfrm>
            <a:off x="5244609" y="1269849"/>
            <a:ext cx="3899391" cy="246114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000000"/>
                </a:solidFill>
              </a:rPr>
              <a:t> </a:t>
            </a:r>
            <a:r>
              <a:rPr lang="fr-FR" b="1" dirty="0">
                <a:solidFill>
                  <a:srgbClr val="000000"/>
                </a:solidFill>
              </a:rPr>
              <a:t>Douleur: </a:t>
            </a:r>
          </a:p>
          <a:p>
            <a:pPr marL="342900" indent="-342900" algn="ctr">
              <a:buFontTx/>
              <a:buChar char="-"/>
            </a:pPr>
            <a:r>
              <a:rPr lang="fr-FR" dirty="0">
                <a:solidFill>
                  <a:srgbClr val="000000"/>
                </a:solidFill>
              </a:rPr>
              <a:t>Médecin de la douleur </a:t>
            </a:r>
          </a:p>
          <a:p>
            <a:pPr marL="342900" indent="-342900" algn="ctr">
              <a:buFontTx/>
              <a:buChar char="-"/>
            </a:pPr>
            <a:r>
              <a:rPr lang="fr-FR" dirty="0">
                <a:solidFill>
                  <a:srgbClr val="000000"/>
                </a:solidFill>
              </a:rPr>
              <a:t>Kinésithérapeute</a:t>
            </a:r>
          </a:p>
          <a:p>
            <a:pPr marL="342900" indent="-342900" algn="ctr">
              <a:buFontTx/>
              <a:buChar char="-"/>
            </a:pPr>
            <a:r>
              <a:rPr lang="fr-FR" dirty="0">
                <a:solidFill>
                  <a:srgbClr val="000000"/>
                </a:solidFill>
              </a:rPr>
              <a:t>Sage femme </a:t>
            </a:r>
          </a:p>
          <a:p>
            <a:pPr marL="342900" indent="-342900" algn="ctr">
              <a:buFontTx/>
              <a:buChar char="-"/>
            </a:pPr>
            <a:r>
              <a:rPr lang="fr-FR" dirty="0">
                <a:solidFill>
                  <a:srgbClr val="000000"/>
                </a:solidFill>
              </a:rPr>
              <a:t>Acupuncteur </a:t>
            </a:r>
          </a:p>
          <a:p>
            <a:pPr marL="342900" indent="-342900" algn="ctr">
              <a:buFontTx/>
              <a:buChar char="-"/>
            </a:pPr>
            <a:r>
              <a:rPr lang="fr-FR" dirty="0">
                <a:solidFill>
                  <a:srgbClr val="000000"/>
                </a:solidFill>
              </a:rPr>
              <a:t>ostéopathe</a:t>
            </a:r>
          </a:p>
          <a:p>
            <a:pPr marL="342900" indent="-342900" algn="ctr">
              <a:buFontTx/>
              <a:buChar char="-"/>
            </a:pPr>
            <a:r>
              <a:rPr lang="fr-FR" dirty="0">
                <a:solidFill>
                  <a:srgbClr val="000000"/>
                </a:solidFill>
              </a:rPr>
              <a:t>Yoga, méditation, hypnose</a:t>
            </a:r>
          </a:p>
        </p:txBody>
      </p:sp>
      <p:sp>
        <p:nvSpPr>
          <p:cNvPr id="16" name="Ellipse 15">
            <a:extLst>
              <a:ext uri="{FF2B5EF4-FFF2-40B4-BE49-F238E27FC236}">
                <a16:creationId xmlns:a16="http://schemas.microsoft.com/office/drawing/2014/main" id="{668EDEB0-01EB-D249-9710-DD2E800961F4}"/>
              </a:ext>
            </a:extLst>
          </p:cNvPr>
          <p:cNvSpPr/>
          <p:nvPr/>
        </p:nvSpPr>
        <p:spPr>
          <a:xfrm>
            <a:off x="5804820" y="3933055"/>
            <a:ext cx="3159668" cy="224644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rgbClr val="000000"/>
              </a:solidFill>
            </a:endParaRPr>
          </a:p>
          <a:p>
            <a:pPr algn="ctr"/>
            <a:endParaRPr lang="fr-FR" b="1" dirty="0">
              <a:solidFill>
                <a:srgbClr val="000000"/>
              </a:solidFill>
            </a:endParaRPr>
          </a:p>
          <a:p>
            <a:pPr algn="ctr"/>
            <a:r>
              <a:rPr lang="fr-FR" b="1" dirty="0">
                <a:solidFill>
                  <a:srgbClr val="000000"/>
                </a:solidFill>
              </a:rPr>
              <a:t>Autres symptômes </a:t>
            </a:r>
            <a:r>
              <a:rPr lang="fr-FR" dirty="0">
                <a:solidFill>
                  <a:srgbClr val="000000"/>
                </a:solidFill>
              </a:rPr>
              <a:t>: </a:t>
            </a:r>
          </a:p>
          <a:p>
            <a:pPr marL="285750" indent="-285750" algn="ctr">
              <a:buFontTx/>
              <a:buChar char="-"/>
            </a:pPr>
            <a:r>
              <a:rPr lang="fr-FR" dirty="0">
                <a:solidFill>
                  <a:srgbClr val="000000"/>
                </a:solidFill>
              </a:rPr>
              <a:t>Radiologue</a:t>
            </a:r>
          </a:p>
          <a:p>
            <a:pPr marL="285750" indent="-285750" algn="ctr">
              <a:buFontTx/>
              <a:buChar char="-"/>
            </a:pPr>
            <a:r>
              <a:rPr lang="fr-FR" dirty="0">
                <a:solidFill>
                  <a:srgbClr val="000000"/>
                </a:solidFill>
              </a:rPr>
              <a:t>Urologue</a:t>
            </a:r>
          </a:p>
          <a:p>
            <a:pPr marL="285750" indent="-285750" algn="ctr">
              <a:buFontTx/>
              <a:buChar char="-"/>
            </a:pPr>
            <a:r>
              <a:rPr lang="fr-FR" dirty="0">
                <a:solidFill>
                  <a:srgbClr val="000000"/>
                </a:solidFill>
              </a:rPr>
              <a:t>gastroentérologue </a:t>
            </a:r>
          </a:p>
          <a:p>
            <a:pPr marL="285750" indent="-285750" algn="ctr">
              <a:buFontTx/>
              <a:buChar char="-"/>
            </a:pPr>
            <a:r>
              <a:rPr lang="fr-FR" dirty="0">
                <a:solidFill>
                  <a:srgbClr val="000000"/>
                </a:solidFill>
              </a:rPr>
              <a:t>Diététicienne </a:t>
            </a:r>
          </a:p>
          <a:p>
            <a:pPr marL="285750" indent="-285750" algn="ctr">
              <a:buFontTx/>
              <a:buChar char="-"/>
            </a:pPr>
            <a:r>
              <a:rPr lang="fr-FR" dirty="0">
                <a:solidFill>
                  <a:srgbClr val="000000"/>
                </a:solidFill>
              </a:rPr>
              <a:t>sexologue</a:t>
            </a:r>
          </a:p>
          <a:p>
            <a:pPr algn="ctr"/>
            <a:endParaRPr lang="fr-FR" dirty="0">
              <a:solidFill>
                <a:srgbClr val="000000"/>
              </a:solidFill>
            </a:endParaRPr>
          </a:p>
        </p:txBody>
      </p:sp>
      <p:sp>
        <p:nvSpPr>
          <p:cNvPr id="3" name="Rectangle 2">
            <a:extLst>
              <a:ext uri="{FF2B5EF4-FFF2-40B4-BE49-F238E27FC236}">
                <a16:creationId xmlns:a16="http://schemas.microsoft.com/office/drawing/2014/main" id="{BADD9C06-521C-9F49-B746-435C7072A2F6}"/>
              </a:ext>
            </a:extLst>
          </p:cNvPr>
          <p:cNvSpPr/>
          <p:nvPr/>
        </p:nvSpPr>
        <p:spPr>
          <a:xfrm>
            <a:off x="371202" y="1457868"/>
            <a:ext cx="1707414" cy="4755771"/>
          </a:xfrm>
          <a:prstGeom prst="rect">
            <a:avLst/>
          </a:prstGeom>
          <a:solidFill>
            <a:srgbClr val="EA5466"/>
          </a:solidFill>
          <a:ln w="730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28FDFFF7-531E-0E4C-BBC0-2B5C2DD81089}"/>
              </a:ext>
            </a:extLst>
          </p:cNvPr>
          <p:cNvSpPr txBox="1"/>
          <p:nvPr/>
        </p:nvSpPr>
        <p:spPr>
          <a:xfrm>
            <a:off x="470049" y="1968774"/>
            <a:ext cx="1492994" cy="1569660"/>
          </a:xfrm>
          <a:prstGeom prst="rect">
            <a:avLst/>
          </a:prstGeom>
          <a:noFill/>
        </p:spPr>
        <p:txBody>
          <a:bodyPr wrap="square" rtlCol="0">
            <a:spAutoFit/>
          </a:bodyPr>
          <a:lstStyle/>
          <a:p>
            <a:r>
              <a:rPr lang="fr-FR" sz="3200" dirty="0"/>
              <a:t>Réseau</a:t>
            </a:r>
          </a:p>
          <a:p>
            <a:pPr algn="ctr"/>
            <a:r>
              <a:rPr lang="fr-FR" sz="3200" dirty="0"/>
              <a:t> ville</a:t>
            </a:r>
          </a:p>
          <a:p>
            <a:pPr algn="ctr"/>
            <a:r>
              <a:rPr lang="fr-FR" sz="3200" dirty="0"/>
              <a:t> hôpital </a:t>
            </a:r>
          </a:p>
        </p:txBody>
      </p:sp>
      <p:sp>
        <p:nvSpPr>
          <p:cNvPr id="19" name="Ellipse 18">
            <a:extLst>
              <a:ext uri="{FF2B5EF4-FFF2-40B4-BE49-F238E27FC236}">
                <a16:creationId xmlns:a16="http://schemas.microsoft.com/office/drawing/2014/main" id="{BA17C777-2E54-4740-BE6C-393172F5BA88}"/>
              </a:ext>
            </a:extLst>
          </p:cNvPr>
          <p:cNvSpPr/>
          <p:nvPr/>
        </p:nvSpPr>
        <p:spPr>
          <a:xfrm>
            <a:off x="4345841" y="3290990"/>
            <a:ext cx="2055311" cy="124648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000000"/>
                </a:solidFill>
              </a:rPr>
              <a:t>médecin généraliste</a:t>
            </a:r>
            <a:endParaRPr lang="fr-FR" dirty="0"/>
          </a:p>
        </p:txBody>
      </p:sp>
    </p:spTree>
    <p:extLst>
      <p:ext uri="{BB962C8B-B14F-4D97-AF65-F5344CB8AC3E}">
        <p14:creationId xmlns:p14="http://schemas.microsoft.com/office/powerpoint/2010/main" val="4152977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81B6ABD7-5CA3-478A-978C-903494C833BF}" type="slidenum">
              <a:rPr lang="fr-FR" smtClean="0"/>
              <a:pPr/>
              <a:t>13</a:t>
            </a:fld>
            <a:endParaRPr lang="fr-FR" dirty="0"/>
          </a:p>
        </p:txBody>
      </p:sp>
      <p:sp>
        <p:nvSpPr>
          <p:cNvPr id="8" name="Titre 7">
            <a:extLst>
              <a:ext uri="{FF2B5EF4-FFF2-40B4-BE49-F238E27FC236}">
                <a16:creationId xmlns:a16="http://schemas.microsoft.com/office/drawing/2014/main" id="{042F943F-C320-F349-AEB1-7C9C4C3EBA8B}"/>
              </a:ext>
            </a:extLst>
          </p:cNvPr>
          <p:cNvSpPr>
            <a:spLocks noGrp="1"/>
          </p:cNvSpPr>
          <p:nvPr>
            <p:ph type="title"/>
          </p:nvPr>
        </p:nvSpPr>
        <p:spPr>
          <a:xfrm>
            <a:off x="457200" y="274638"/>
            <a:ext cx="6491064" cy="1143000"/>
          </a:xfrm>
          <a:prstGeom prst="roundRect">
            <a:avLst/>
          </a:prstGeom>
          <a:solidFill>
            <a:srgbClr val="F9E9E6"/>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r>
              <a:rPr lang="fr-FR" dirty="0">
                <a:solidFill>
                  <a:schemeClr val="tx1"/>
                </a:solidFill>
              </a:rPr>
              <a:t>Association régionale ENDHAUTS</a:t>
            </a:r>
          </a:p>
        </p:txBody>
      </p:sp>
      <p:sp>
        <p:nvSpPr>
          <p:cNvPr id="10" name="Rectangle à coins arrondis 9">
            <a:extLst>
              <a:ext uri="{FF2B5EF4-FFF2-40B4-BE49-F238E27FC236}">
                <a16:creationId xmlns:a16="http://schemas.microsoft.com/office/drawing/2014/main" id="{8C9E8F65-F56D-BD43-B3BE-25A200E417AB}"/>
              </a:ext>
            </a:extLst>
          </p:cNvPr>
          <p:cNvSpPr/>
          <p:nvPr/>
        </p:nvSpPr>
        <p:spPr>
          <a:xfrm>
            <a:off x="456746" y="1628800"/>
            <a:ext cx="8075694" cy="4392487"/>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7D262E5F-C4E0-F145-BF58-6CA0580128E2}"/>
              </a:ext>
            </a:extLst>
          </p:cNvPr>
          <p:cNvSpPr txBox="1"/>
          <p:nvPr/>
        </p:nvSpPr>
        <p:spPr>
          <a:xfrm>
            <a:off x="733981" y="1716875"/>
            <a:ext cx="7510427" cy="4524315"/>
          </a:xfrm>
          <a:prstGeom prst="rect">
            <a:avLst/>
          </a:prstGeom>
          <a:noFill/>
        </p:spPr>
        <p:txBody>
          <a:bodyPr wrap="square" rtlCol="0">
            <a:spAutoFit/>
          </a:bodyPr>
          <a:lstStyle/>
          <a:p>
            <a:pPr marL="342900" indent="-342900">
              <a:buFont typeface="Arial" panose="020B0604020202020204" pitchFamily="34" charset="0"/>
              <a:buChar char="•"/>
            </a:pPr>
            <a:r>
              <a:rPr lang="fr-FR" sz="2400" dirty="0"/>
              <a:t>crée en octobre 2023 à la demande de l’ARS pour structurer la filière de soins pour l’endométriose au sein des Hauts de France </a:t>
            </a:r>
          </a:p>
          <a:p>
            <a:pPr marL="342900" indent="-342900">
              <a:buFont typeface="Arial" panose="020B0604020202020204" pitchFamily="34" charset="0"/>
              <a:buChar char="•"/>
            </a:pPr>
            <a:endParaRPr lang="fr-FR" sz="2400" dirty="0"/>
          </a:p>
          <a:p>
            <a:r>
              <a:rPr lang="fr-FR" sz="2400" b="1" u="sng" dirty="0"/>
              <a:t>Objectifs :</a:t>
            </a:r>
          </a:p>
          <a:p>
            <a:pPr marL="342900" indent="-342900">
              <a:buFont typeface="Arial" panose="020B0604020202020204" pitchFamily="34" charset="0"/>
              <a:buChar char="•"/>
            </a:pPr>
            <a:r>
              <a:rPr lang="fr-FR" sz="2400" dirty="0"/>
              <a:t>Créer 3 niveaux de recours et de compétences</a:t>
            </a:r>
          </a:p>
          <a:p>
            <a:pPr marL="342900" indent="-342900">
              <a:buFont typeface="Arial" panose="020B0604020202020204" pitchFamily="34" charset="0"/>
              <a:buChar char="•"/>
            </a:pPr>
            <a:r>
              <a:rPr lang="fr-FR" sz="2400" dirty="0"/>
              <a:t>FORMER : Renforcer les compétences des professionnels et créer un référentiel</a:t>
            </a:r>
          </a:p>
          <a:p>
            <a:pPr marL="342900" indent="-342900">
              <a:buFont typeface="Arial" panose="020B0604020202020204" pitchFamily="34" charset="0"/>
              <a:buChar char="•"/>
            </a:pPr>
            <a:r>
              <a:rPr lang="fr-FR" sz="2400" dirty="0"/>
              <a:t>INFORMER</a:t>
            </a:r>
          </a:p>
          <a:p>
            <a:pPr marL="342900" indent="-342900">
              <a:buFont typeface="Arial" panose="020B0604020202020204" pitchFamily="34" charset="0"/>
              <a:buChar char="•"/>
            </a:pPr>
            <a:r>
              <a:rPr lang="fr-FR" sz="2400" dirty="0"/>
              <a:t>Commission RCP</a:t>
            </a:r>
          </a:p>
          <a:p>
            <a:pPr marL="342900" indent="-342900">
              <a:buFont typeface="Arial" panose="020B0604020202020204" pitchFamily="34" charset="0"/>
              <a:buChar char="•"/>
            </a:pPr>
            <a:r>
              <a:rPr lang="fr-FR" sz="2400" dirty="0"/>
              <a:t> Recherche scientifique</a:t>
            </a:r>
          </a:p>
          <a:p>
            <a:pPr marL="342900" indent="-342900">
              <a:buFont typeface="Arial" panose="020B0604020202020204" pitchFamily="34" charset="0"/>
              <a:buChar char="•"/>
            </a:pPr>
            <a:endParaRPr lang="fr-FR" sz="2400" dirty="0"/>
          </a:p>
        </p:txBody>
      </p:sp>
    </p:spTree>
    <p:extLst>
      <p:ext uri="{BB962C8B-B14F-4D97-AF65-F5344CB8AC3E}">
        <p14:creationId xmlns:p14="http://schemas.microsoft.com/office/powerpoint/2010/main" val="409418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81B6ABD7-5CA3-478A-978C-903494C833BF}" type="slidenum">
              <a:rPr lang="fr-FR" smtClean="0"/>
              <a:pPr/>
              <a:t>2</a:t>
            </a:fld>
            <a:endParaRPr lang="fr-FR" dirty="0"/>
          </a:p>
        </p:txBody>
      </p:sp>
      <p:sp>
        <p:nvSpPr>
          <p:cNvPr id="8" name="Titre 7">
            <a:extLst>
              <a:ext uri="{FF2B5EF4-FFF2-40B4-BE49-F238E27FC236}">
                <a16:creationId xmlns:a16="http://schemas.microsoft.com/office/drawing/2014/main" id="{042F943F-C320-F349-AEB1-7C9C4C3EBA8B}"/>
              </a:ext>
            </a:extLst>
          </p:cNvPr>
          <p:cNvSpPr>
            <a:spLocks noGrp="1"/>
          </p:cNvSpPr>
          <p:nvPr>
            <p:ph type="title"/>
          </p:nvPr>
        </p:nvSpPr>
        <p:spPr>
          <a:xfrm>
            <a:off x="467544" y="620688"/>
            <a:ext cx="8219256" cy="648072"/>
          </a:xfrm>
          <a:prstGeom prst="roundRect">
            <a:avLst/>
          </a:prstGeom>
          <a:solidFill>
            <a:srgbClr val="F9E9E6"/>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fr-FR" sz="3600" dirty="0">
                <a:solidFill>
                  <a:schemeClr val="tx1"/>
                </a:solidFill>
              </a:rPr>
              <a:t> DPC : PELVIS +6 MOIS +NON CYCLIQUE </a:t>
            </a:r>
          </a:p>
        </p:txBody>
      </p:sp>
      <p:sp>
        <p:nvSpPr>
          <p:cNvPr id="10" name="Rectangle à coins arrondis 9">
            <a:extLst>
              <a:ext uri="{FF2B5EF4-FFF2-40B4-BE49-F238E27FC236}">
                <a16:creationId xmlns:a16="http://schemas.microsoft.com/office/drawing/2014/main" id="{31B045D1-5BD5-9340-A4A2-3F241F3E3412}"/>
              </a:ext>
            </a:extLst>
          </p:cNvPr>
          <p:cNvSpPr/>
          <p:nvPr/>
        </p:nvSpPr>
        <p:spPr>
          <a:xfrm>
            <a:off x="899592" y="1453355"/>
            <a:ext cx="7615238" cy="1184392"/>
          </a:xfrm>
          <a:prstGeom prst="roundRect">
            <a:avLst/>
          </a:prstGeom>
          <a:solidFill>
            <a:srgbClr val="F9E9E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B0F0"/>
                </a:solidFill>
              </a:rPr>
              <a:t>Interrogatoire / Examen clinique</a:t>
            </a:r>
          </a:p>
          <a:p>
            <a:pPr algn="ctr"/>
            <a:r>
              <a:rPr lang="fr-FR" dirty="0">
                <a:solidFill>
                  <a:schemeClr val="tx1"/>
                </a:solidFill>
              </a:rPr>
              <a:t>+</a:t>
            </a:r>
          </a:p>
          <a:p>
            <a:pPr algn="ctr"/>
            <a:r>
              <a:rPr lang="fr-FR" sz="2000" b="1" dirty="0">
                <a:solidFill>
                  <a:srgbClr val="00B0F0"/>
                </a:solidFill>
              </a:rPr>
              <a:t>Echographie pelvienne +/- IRM pelvienne</a:t>
            </a:r>
          </a:p>
        </p:txBody>
      </p:sp>
      <p:sp>
        <p:nvSpPr>
          <p:cNvPr id="14" name="Rectangle à coins arrondis 13">
            <a:extLst>
              <a:ext uri="{FF2B5EF4-FFF2-40B4-BE49-F238E27FC236}">
                <a16:creationId xmlns:a16="http://schemas.microsoft.com/office/drawing/2014/main" id="{6B5124A3-F3E3-0943-AC77-3AF7A7E221F8}"/>
              </a:ext>
            </a:extLst>
          </p:cNvPr>
          <p:cNvSpPr/>
          <p:nvPr/>
        </p:nvSpPr>
        <p:spPr>
          <a:xfrm>
            <a:off x="5401072" y="2924944"/>
            <a:ext cx="2699320" cy="190280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fr-FR" dirty="0">
              <a:solidFill>
                <a:schemeClr val="tx1"/>
              </a:solidFill>
            </a:endParaRPr>
          </a:p>
          <a:p>
            <a:pPr marL="285750" indent="-285750">
              <a:buFont typeface="Arial" panose="020B0604020202020204" pitchFamily="34" charset="0"/>
              <a:buChar char="•"/>
            </a:pPr>
            <a:r>
              <a:rPr lang="fr-FR" dirty="0" err="1">
                <a:solidFill>
                  <a:schemeClr val="tx1"/>
                </a:solidFill>
              </a:rPr>
              <a:t>adénomyose</a:t>
            </a:r>
            <a:r>
              <a:rPr lang="fr-FR" dirty="0">
                <a:solidFill>
                  <a:schemeClr val="tx1"/>
                </a:solidFill>
              </a:rPr>
              <a:t>, fibromes</a:t>
            </a:r>
          </a:p>
          <a:p>
            <a:pPr marL="285750" indent="-285750">
              <a:buFont typeface="Arial" panose="020B0604020202020204" pitchFamily="34" charset="0"/>
              <a:buChar char="•"/>
            </a:pPr>
            <a:r>
              <a:rPr lang="fr-FR" dirty="0">
                <a:solidFill>
                  <a:schemeClr val="tx1"/>
                </a:solidFill>
              </a:rPr>
              <a:t> endométriome</a:t>
            </a:r>
          </a:p>
          <a:p>
            <a:pPr marL="285750" indent="-285750">
              <a:buFont typeface="Arial" panose="020B0604020202020204" pitchFamily="34" charset="0"/>
              <a:buChar char="•"/>
            </a:pPr>
            <a:r>
              <a:rPr lang="fr-FR" dirty="0">
                <a:solidFill>
                  <a:schemeClr val="tx1"/>
                </a:solidFill>
              </a:rPr>
              <a:t>Abcès tuboovarien, </a:t>
            </a:r>
            <a:r>
              <a:rPr lang="fr-FR" dirty="0" err="1">
                <a:solidFill>
                  <a:schemeClr val="tx1"/>
                </a:solidFill>
              </a:rPr>
              <a:t>salpinx</a:t>
            </a:r>
            <a:endParaRPr lang="fr-FR" dirty="0">
              <a:solidFill>
                <a:schemeClr val="tx1"/>
              </a:solidFill>
            </a:endParaRPr>
          </a:p>
          <a:p>
            <a:pPr marL="285750" indent="-285750">
              <a:buFont typeface="Arial" panose="020B0604020202020204" pitchFamily="34" charset="0"/>
              <a:buChar char="•"/>
            </a:pPr>
            <a:r>
              <a:rPr lang="fr-FR" dirty="0">
                <a:solidFill>
                  <a:schemeClr val="tx1"/>
                </a:solidFill>
              </a:rPr>
              <a:t>Varices pelviennes </a:t>
            </a:r>
          </a:p>
          <a:p>
            <a:pPr marL="285750" indent="-285750">
              <a:buFont typeface="Arial" panose="020B0604020202020204" pitchFamily="34" charset="0"/>
              <a:buChar char="•"/>
            </a:pPr>
            <a:endParaRPr lang="fr-FR" dirty="0"/>
          </a:p>
        </p:txBody>
      </p:sp>
      <p:sp>
        <p:nvSpPr>
          <p:cNvPr id="18" name="Rectangle à coins arrondis 17">
            <a:extLst>
              <a:ext uri="{FF2B5EF4-FFF2-40B4-BE49-F238E27FC236}">
                <a16:creationId xmlns:a16="http://schemas.microsoft.com/office/drawing/2014/main" id="{DFE83221-8D58-E84B-9FE9-E7E74029B6F6}"/>
              </a:ext>
            </a:extLst>
          </p:cNvPr>
          <p:cNvSpPr/>
          <p:nvPr/>
        </p:nvSpPr>
        <p:spPr>
          <a:xfrm>
            <a:off x="539552" y="2924944"/>
            <a:ext cx="4536504" cy="3312368"/>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fr-FR" dirty="0">
                <a:solidFill>
                  <a:srgbClr val="000000"/>
                </a:solidFill>
              </a:rPr>
              <a:t>Contexte psychosocial, </a:t>
            </a:r>
            <a:r>
              <a:rPr lang="fr-FR" dirty="0" err="1">
                <a:solidFill>
                  <a:srgbClr val="000000"/>
                </a:solidFill>
              </a:rPr>
              <a:t>atcd</a:t>
            </a:r>
            <a:r>
              <a:rPr lang="fr-FR" dirty="0">
                <a:solidFill>
                  <a:srgbClr val="000000"/>
                </a:solidFill>
              </a:rPr>
              <a:t> de traumatisme pelvien, mode de vie, toxiques</a:t>
            </a:r>
          </a:p>
          <a:p>
            <a:pPr marL="285750" indent="-285750">
              <a:buFont typeface="Arial" panose="020B0604020202020204" pitchFamily="34" charset="0"/>
              <a:buChar char="•"/>
            </a:pPr>
            <a:r>
              <a:rPr lang="fr-FR" dirty="0">
                <a:solidFill>
                  <a:srgbClr val="000000"/>
                </a:solidFill>
              </a:rPr>
              <a:t>Caractériser les douleurs et leurs retentissements</a:t>
            </a:r>
          </a:p>
          <a:p>
            <a:pPr marL="285750" indent="-285750">
              <a:buFont typeface="Arial" panose="020B0604020202020204" pitchFamily="34" charset="0"/>
              <a:buChar char="•"/>
            </a:pPr>
            <a:r>
              <a:rPr lang="fr-FR" dirty="0">
                <a:solidFill>
                  <a:srgbClr val="000000"/>
                </a:solidFill>
              </a:rPr>
              <a:t>Signes associés : signes gynécologiques, signes sexuels, Signes urinaires, digestifs, ostéo-articulaires, signes cutanés et neurologiques</a:t>
            </a:r>
          </a:p>
          <a:p>
            <a:pPr marL="285750" indent="-285750">
              <a:buFont typeface="Arial" panose="020B0604020202020204" pitchFamily="34" charset="0"/>
              <a:buChar char="•"/>
            </a:pPr>
            <a:r>
              <a:rPr lang="fr-FR" sz="2400" b="1" dirty="0">
                <a:solidFill>
                  <a:srgbClr val="000000"/>
                </a:solidFill>
              </a:rPr>
              <a:t>Examen clinique exhaustif  </a:t>
            </a:r>
          </a:p>
        </p:txBody>
      </p:sp>
    </p:spTree>
    <p:extLst>
      <p:ext uri="{BB962C8B-B14F-4D97-AF65-F5344CB8AC3E}">
        <p14:creationId xmlns:p14="http://schemas.microsoft.com/office/powerpoint/2010/main" val="246406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81B6ABD7-5CA3-478A-978C-903494C833BF}" type="slidenum">
              <a:rPr lang="fr-FR" smtClean="0"/>
              <a:pPr/>
              <a:t>3</a:t>
            </a:fld>
            <a:endParaRPr lang="fr-FR" dirty="0"/>
          </a:p>
        </p:txBody>
      </p:sp>
      <p:sp>
        <p:nvSpPr>
          <p:cNvPr id="8" name="Titre 7">
            <a:extLst>
              <a:ext uri="{FF2B5EF4-FFF2-40B4-BE49-F238E27FC236}">
                <a16:creationId xmlns:a16="http://schemas.microsoft.com/office/drawing/2014/main" id="{042F943F-C320-F349-AEB1-7C9C4C3EBA8B}"/>
              </a:ext>
            </a:extLst>
          </p:cNvPr>
          <p:cNvSpPr>
            <a:spLocks noGrp="1"/>
          </p:cNvSpPr>
          <p:nvPr>
            <p:ph type="title"/>
          </p:nvPr>
        </p:nvSpPr>
        <p:spPr>
          <a:xfrm>
            <a:off x="107504" y="116632"/>
            <a:ext cx="7272808" cy="1008112"/>
          </a:xfrm>
          <a:prstGeom prst="roundRect">
            <a:avLst/>
          </a:prstGeom>
          <a:solidFill>
            <a:srgbClr val="F9E9E6"/>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br>
              <a:rPr lang="fr-FR" dirty="0">
                <a:solidFill>
                  <a:schemeClr val="tx1"/>
                </a:solidFill>
              </a:rPr>
            </a:br>
            <a:r>
              <a:rPr lang="fr-FR" dirty="0">
                <a:solidFill>
                  <a:schemeClr val="tx1"/>
                </a:solidFill>
              </a:rPr>
              <a:t>Les étiologies gynécologiques</a:t>
            </a:r>
            <a:br>
              <a:rPr lang="fr-FR" dirty="0">
                <a:solidFill>
                  <a:schemeClr val="tx1"/>
                </a:solidFill>
              </a:rPr>
            </a:br>
            <a:endParaRPr lang="fr-FR" b="1" dirty="0">
              <a:solidFill>
                <a:schemeClr val="tx1"/>
              </a:solidFill>
            </a:endParaRPr>
          </a:p>
        </p:txBody>
      </p:sp>
      <p:graphicFrame>
        <p:nvGraphicFramePr>
          <p:cNvPr id="9" name="Espace réservé du contenu 8">
            <a:extLst>
              <a:ext uri="{FF2B5EF4-FFF2-40B4-BE49-F238E27FC236}">
                <a16:creationId xmlns:a16="http://schemas.microsoft.com/office/drawing/2014/main" id="{E02E7AAC-653E-DF41-8F7F-1599FB6CE4A1}"/>
              </a:ext>
            </a:extLst>
          </p:cNvPr>
          <p:cNvGraphicFramePr>
            <a:graphicFrameLocks noGrp="1"/>
          </p:cNvGraphicFramePr>
          <p:nvPr>
            <p:ph idx="1"/>
            <p:extLst>
              <p:ext uri="{D42A27DB-BD31-4B8C-83A1-F6EECF244321}">
                <p14:modId xmlns:p14="http://schemas.microsoft.com/office/powerpoint/2010/main" val="472641504"/>
              </p:ext>
            </p:extLst>
          </p:nvPr>
        </p:nvGraphicFramePr>
        <p:xfrm>
          <a:off x="457200" y="1600200"/>
          <a:ext cx="8229600" cy="3205480"/>
        </p:xfrm>
        <a:graphic>
          <a:graphicData uri="http://schemas.openxmlformats.org/drawingml/2006/table">
            <a:tbl>
              <a:tblPr firstRow="1" bandRow="1">
                <a:tableStyleId>{69CF1AB2-1976-4502-BF36-3FF5EA218861}</a:tableStyleId>
              </a:tblPr>
              <a:tblGrid>
                <a:gridCol w="4114800">
                  <a:extLst>
                    <a:ext uri="{9D8B030D-6E8A-4147-A177-3AD203B41FA5}">
                      <a16:colId xmlns:a16="http://schemas.microsoft.com/office/drawing/2014/main" val="2694013087"/>
                    </a:ext>
                  </a:extLst>
                </a:gridCol>
                <a:gridCol w="4114800">
                  <a:extLst>
                    <a:ext uri="{9D8B030D-6E8A-4147-A177-3AD203B41FA5}">
                      <a16:colId xmlns:a16="http://schemas.microsoft.com/office/drawing/2014/main" val="2160951588"/>
                    </a:ext>
                  </a:extLst>
                </a:gridCol>
              </a:tblGrid>
              <a:tr h="370840">
                <a:tc>
                  <a:txBody>
                    <a:bodyPr/>
                    <a:lstStyle/>
                    <a:p>
                      <a:r>
                        <a:rPr lang="fr-FR" dirty="0"/>
                        <a:t>Endométriose pelvienne 1/3</a:t>
                      </a:r>
                    </a:p>
                  </a:txBody>
                  <a:tcPr/>
                </a:tc>
                <a:tc>
                  <a:txBody>
                    <a:bodyPr/>
                    <a:lstStyle/>
                    <a:p>
                      <a:r>
                        <a:rPr lang="fr-FR" b="0" dirty="0"/>
                        <a:t>Dysménorrhée, dyspareunie, dysurie, </a:t>
                      </a:r>
                      <a:r>
                        <a:rPr lang="fr-FR" b="0" dirty="0" err="1"/>
                        <a:t>dyschésie</a:t>
                      </a:r>
                      <a:endParaRPr lang="fr-FR" b="0" dirty="0"/>
                    </a:p>
                  </a:txBody>
                  <a:tcPr/>
                </a:tc>
                <a:extLst>
                  <a:ext uri="{0D108BD9-81ED-4DB2-BD59-A6C34878D82A}">
                    <a16:rowId xmlns:a16="http://schemas.microsoft.com/office/drawing/2014/main" val="1179696537"/>
                  </a:ext>
                </a:extLst>
              </a:tr>
              <a:tr h="370840">
                <a:tc>
                  <a:txBody>
                    <a:bodyPr/>
                    <a:lstStyle/>
                    <a:p>
                      <a:r>
                        <a:rPr lang="fr-FR" dirty="0" err="1"/>
                        <a:t>Adenomyose</a:t>
                      </a:r>
                      <a:r>
                        <a:rPr lang="fr-FR" dirty="0"/>
                        <a:t> et myomes </a:t>
                      </a:r>
                    </a:p>
                  </a:txBody>
                  <a:tcPr/>
                </a:tc>
                <a:tc>
                  <a:txBody>
                    <a:bodyPr/>
                    <a:lstStyle/>
                    <a:p>
                      <a:r>
                        <a:rPr lang="fr-FR" dirty="0"/>
                        <a:t>Dysménorrhée, </a:t>
                      </a:r>
                      <a:r>
                        <a:rPr lang="fr-FR" dirty="0" err="1"/>
                        <a:t>ménométrorragies</a:t>
                      </a:r>
                      <a:r>
                        <a:rPr lang="fr-FR" dirty="0"/>
                        <a:t>, signes compressifs, pesanteur </a:t>
                      </a:r>
                    </a:p>
                  </a:txBody>
                  <a:tcPr/>
                </a:tc>
                <a:extLst>
                  <a:ext uri="{0D108BD9-81ED-4DB2-BD59-A6C34878D82A}">
                    <a16:rowId xmlns:a16="http://schemas.microsoft.com/office/drawing/2014/main" val="2632998550"/>
                  </a:ext>
                </a:extLst>
              </a:tr>
              <a:tr h="370840">
                <a:tc>
                  <a:txBody>
                    <a:bodyPr/>
                    <a:lstStyle/>
                    <a:p>
                      <a:r>
                        <a:rPr lang="fr-FR" dirty="0"/>
                        <a:t>Prolapsus </a:t>
                      </a:r>
                    </a:p>
                  </a:txBody>
                  <a:tcPr/>
                </a:tc>
                <a:tc>
                  <a:txBody>
                    <a:bodyPr/>
                    <a:lstStyle/>
                    <a:p>
                      <a:r>
                        <a:rPr lang="fr-FR" dirty="0"/>
                        <a:t>Pesanteur</a:t>
                      </a:r>
                    </a:p>
                  </a:txBody>
                  <a:tcPr/>
                </a:tc>
                <a:extLst>
                  <a:ext uri="{0D108BD9-81ED-4DB2-BD59-A6C34878D82A}">
                    <a16:rowId xmlns:a16="http://schemas.microsoft.com/office/drawing/2014/main" val="523057853"/>
                  </a:ext>
                </a:extLst>
              </a:tr>
              <a:tr h="370840">
                <a:tc>
                  <a:txBody>
                    <a:bodyPr/>
                    <a:lstStyle/>
                    <a:p>
                      <a:r>
                        <a:rPr lang="fr-FR" dirty="0"/>
                        <a:t>Pathologies inflammatoires pelviennes chroniques et adhérences</a:t>
                      </a:r>
                    </a:p>
                  </a:txBody>
                  <a:tcPr/>
                </a:tc>
                <a:tc>
                  <a:txBody>
                    <a:bodyPr/>
                    <a:lstStyle/>
                    <a:p>
                      <a:r>
                        <a:rPr lang="fr-FR" dirty="0"/>
                        <a:t>Douleurs diffuses, déclenchées par les efforts, les rapports…</a:t>
                      </a:r>
                    </a:p>
                  </a:txBody>
                  <a:tcPr/>
                </a:tc>
                <a:extLst>
                  <a:ext uri="{0D108BD9-81ED-4DB2-BD59-A6C34878D82A}">
                    <a16:rowId xmlns:a16="http://schemas.microsoft.com/office/drawing/2014/main" val="3556459605"/>
                  </a:ext>
                </a:extLst>
              </a:tr>
              <a:tr h="370840">
                <a:tc>
                  <a:txBody>
                    <a:bodyPr/>
                    <a:lstStyle/>
                    <a:p>
                      <a:r>
                        <a:rPr lang="fr-FR" dirty="0"/>
                        <a:t>Syndrome de congestion pelvienne</a:t>
                      </a:r>
                    </a:p>
                  </a:txBody>
                  <a:tcPr/>
                </a:tc>
                <a:tc>
                  <a:txBody>
                    <a:bodyPr/>
                    <a:lstStyle/>
                    <a:p>
                      <a:r>
                        <a:rPr lang="fr-FR" dirty="0"/>
                        <a:t>Pesanteur fin de journée, avant ou pendant les règles (influence hormonale), post coïtal</a:t>
                      </a:r>
                    </a:p>
                  </a:txBody>
                  <a:tcPr/>
                </a:tc>
                <a:extLst>
                  <a:ext uri="{0D108BD9-81ED-4DB2-BD59-A6C34878D82A}">
                    <a16:rowId xmlns:a16="http://schemas.microsoft.com/office/drawing/2014/main" val="3993551290"/>
                  </a:ext>
                </a:extLst>
              </a:tr>
            </a:tbl>
          </a:graphicData>
        </a:graphic>
      </p:graphicFrame>
      <p:sp>
        <p:nvSpPr>
          <p:cNvPr id="11" name="Titre 7">
            <a:extLst>
              <a:ext uri="{FF2B5EF4-FFF2-40B4-BE49-F238E27FC236}">
                <a16:creationId xmlns:a16="http://schemas.microsoft.com/office/drawing/2014/main" id="{BD5F1E74-9AC7-2B4B-A8F7-FE1CE9DAB9A4}"/>
              </a:ext>
            </a:extLst>
          </p:cNvPr>
          <p:cNvSpPr txBox="1">
            <a:spLocks/>
          </p:cNvSpPr>
          <p:nvPr/>
        </p:nvSpPr>
        <p:spPr>
          <a:xfrm>
            <a:off x="457200" y="5281136"/>
            <a:ext cx="4906888" cy="777712"/>
          </a:xfrm>
          <a:prstGeom prst="roundRect">
            <a:avLst/>
          </a:prstGeom>
          <a:solidFill>
            <a:srgbClr val="F9E9E6"/>
          </a:solidFill>
          <a:ln w="38100" cap="flat" cmpd="sng" algn="ctr">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fr-FR" sz="3100" dirty="0">
                <a:solidFill>
                  <a:schemeClr val="tx1"/>
                </a:solidFill>
              </a:rPr>
              <a:t>souvent multiples </a:t>
            </a:r>
            <a:endParaRPr lang="fr-FR" b="1" dirty="0">
              <a:solidFill>
                <a:schemeClr val="tx1"/>
              </a:solidFill>
            </a:endParaRPr>
          </a:p>
        </p:txBody>
      </p:sp>
      <p:sp>
        <p:nvSpPr>
          <p:cNvPr id="12" name="ZoneTexte 11">
            <a:extLst>
              <a:ext uri="{FF2B5EF4-FFF2-40B4-BE49-F238E27FC236}">
                <a16:creationId xmlns:a16="http://schemas.microsoft.com/office/drawing/2014/main" id="{9E43C41A-5565-0C4C-A1DD-9E3F080FD5ED}"/>
              </a:ext>
            </a:extLst>
          </p:cNvPr>
          <p:cNvSpPr txBox="1"/>
          <p:nvPr/>
        </p:nvSpPr>
        <p:spPr>
          <a:xfrm>
            <a:off x="251520" y="6356350"/>
            <a:ext cx="7128792" cy="523220"/>
          </a:xfrm>
          <a:prstGeom prst="rect">
            <a:avLst/>
          </a:prstGeom>
          <a:noFill/>
        </p:spPr>
        <p:txBody>
          <a:bodyPr wrap="square" rtlCol="0">
            <a:spAutoFit/>
          </a:bodyPr>
          <a:lstStyle/>
          <a:p>
            <a:r>
              <a:rPr lang="fr-FR" sz="1400" dirty="0"/>
              <a:t>Endométriose et douleurs </a:t>
            </a:r>
            <a:r>
              <a:rPr lang="fr-FR" sz="1400" dirty="0" err="1"/>
              <a:t>pelvipérinéales</a:t>
            </a:r>
            <a:r>
              <a:rPr lang="fr-FR" sz="1400" dirty="0"/>
              <a:t> </a:t>
            </a:r>
            <a:r>
              <a:rPr lang="fr-FR" sz="1400" dirty="0" err="1"/>
              <a:t>chroniquesEndometriosis</a:t>
            </a:r>
            <a:r>
              <a:rPr lang="fr-FR" sz="1400" dirty="0"/>
              <a:t> and </a:t>
            </a:r>
            <a:r>
              <a:rPr lang="fr-FR" sz="1400" dirty="0" err="1"/>
              <a:t>chronic</a:t>
            </a:r>
            <a:r>
              <a:rPr lang="fr-FR" sz="1400" dirty="0"/>
              <a:t> </a:t>
            </a:r>
            <a:r>
              <a:rPr lang="fr-FR" sz="1400" dirty="0" err="1"/>
              <a:t>pelvic</a:t>
            </a:r>
            <a:r>
              <a:rPr lang="fr-FR" sz="1400" dirty="0"/>
              <a:t> pain</a:t>
            </a:r>
          </a:p>
          <a:p>
            <a:r>
              <a:rPr lang="fr-FR" sz="1400" u="sng" dirty="0"/>
              <a:t>H. Roman </a:t>
            </a:r>
            <a:r>
              <a:rPr lang="fr-FR" sz="1400" baseline="30000" dirty="0"/>
              <a:t>a</a:t>
            </a:r>
            <a:r>
              <a:rPr lang="fr-FR" sz="1400" dirty="0"/>
              <a:t>, </a:t>
            </a:r>
            <a:r>
              <a:rPr lang="fr-FR" sz="1400" u="sng" dirty="0"/>
              <a:t>N. </a:t>
            </a:r>
            <a:r>
              <a:rPr lang="fr-FR" sz="1400" u="sng" dirty="0" err="1"/>
              <a:t>Bourdel</a:t>
            </a:r>
            <a:r>
              <a:rPr lang="fr-FR" sz="1400" u="sng" dirty="0"/>
              <a:t> </a:t>
            </a:r>
            <a:r>
              <a:rPr lang="fr-FR" sz="1400" baseline="30000" dirty="0"/>
              <a:t>b</a:t>
            </a:r>
            <a:r>
              <a:rPr lang="fr-FR" sz="1400" dirty="0"/>
              <a:t>,</a:t>
            </a:r>
          </a:p>
        </p:txBody>
      </p:sp>
    </p:spTree>
    <p:extLst>
      <p:ext uri="{BB962C8B-B14F-4D97-AF65-F5344CB8AC3E}">
        <p14:creationId xmlns:p14="http://schemas.microsoft.com/office/powerpoint/2010/main" val="1590709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81B6ABD7-5CA3-478A-978C-903494C833BF}" type="slidenum">
              <a:rPr lang="fr-FR" smtClean="0"/>
              <a:pPr/>
              <a:t>4</a:t>
            </a:fld>
            <a:endParaRPr lang="fr-FR" dirty="0"/>
          </a:p>
        </p:txBody>
      </p:sp>
      <p:sp>
        <p:nvSpPr>
          <p:cNvPr id="8" name="Titre 7">
            <a:extLst>
              <a:ext uri="{FF2B5EF4-FFF2-40B4-BE49-F238E27FC236}">
                <a16:creationId xmlns:a16="http://schemas.microsoft.com/office/drawing/2014/main" id="{042F943F-C320-F349-AEB1-7C9C4C3EBA8B}"/>
              </a:ext>
            </a:extLst>
          </p:cNvPr>
          <p:cNvSpPr>
            <a:spLocks noGrp="1"/>
          </p:cNvSpPr>
          <p:nvPr>
            <p:ph type="title"/>
          </p:nvPr>
        </p:nvSpPr>
        <p:spPr>
          <a:xfrm>
            <a:off x="457200" y="274638"/>
            <a:ext cx="6275040" cy="2002234"/>
          </a:xfrm>
          <a:prstGeom prst="roundRect">
            <a:avLst/>
          </a:prstGeom>
          <a:solidFill>
            <a:srgbClr val="F9E9E6"/>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fr-FR" dirty="0">
                <a:solidFill>
                  <a:schemeClr val="tx1"/>
                </a:solidFill>
              </a:rPr>
              <a:t>Le syndrome de congestion pelvienne </a:t>
            </a:r>
          </a:p>
        </p:txBody>
      </p:sp>
      <p:sp>
        <p:nvSpPr>
          <p:cNvPr id="9" name="Rectangle à coins arrondis 8">
            <a:extLst>
              <a:ext uri="{FF2B5EF4-FFF2-40B4-BE49-F238E27FC236}">
                <a16:creationId xmlns:a16="http://schemas.microsoft.com/office/drawing/2014/main" id="{A9E2C002-0D41-3A4B-BD15-99376C31425F}"/>
              </a:ext>
            </a:extLst>
          </p:cNvPr>
          <p:cNvSpPr/>
          <p:nvPr/>
        </p:nvSpPr>
        <p:spPr>
          <a:xfrm>
            <a:off x="179512" y="2420888"/>
            <a:ext cx="5683914" cy="3312368"/>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dirty="0">
              <a:solidFill>
                <a:srgbClr val="000000"/>
              </a:solidFill>
            </a:endParaRPr>
          </a:p>
        </p:txBody>
      </p:sp>
      <p:pic>
        <p:nvPicPr>
          <p:cNvPr id="20" name="Image 19">
            <a:extLst>
              <a:ext uri="{FF2B5EF4-FFF2-40B4-BE49-F238E27FC236}">
                <a16:creationId xmlns:a16="http://schemas.microsoft.com/office/drawing/2014/main" id="{82FFB62A-6B4C-7E4E-935E-0698BFD6D336}"/>
              </a:ext>
            </a:extLst>
          </p:cNvPr>
          <p:cNvPicPr>
            <a:picLocks noChangeAspect="1"/>
          </p:cNvPicPr>
          <p:nvPr/>
        </p:nvPicPr>
        <p:blipFill>
          <a:blip r:embed="rId3"/>
          <a:stretch>
            <a:fillRect/>
          </a:stretch>
        </p:blipFill>
        <p:spPr>
          <a:xfrm>
            <a:off x="0" y="0"/>
            <a:ext cx="9144000" cy="6858000"/>
          </a:xfrm>
          <a:prstGeom prst="rect">
            <a:avLst/>
          </a:prstGeom>
        </p:spPr>
      </p:pic>
      <p:sp>
        <p:nvSpPr>
          <p:cNvPr id="24" name="ZoneTexte 23">
            <a:extLst>
              <a:ext uri="{FF2B5EF4-FFF2-40B4-BE49-F238E27FC236}">
                <a16:creationId xmlns:a16="http://schemas.microsoft.com/office/drawing/2014/main" id="{DD6CF560-4CBC-9D4C-9EB5-92BE27541EE7}"/>
              </a:ext>
            </a:extLst>
          </p:cNvPr>
          <p:cNvSpPr txBox="1"/>
          <p:nvPr/>
        </p:nvSpPr>
        <p:spPr>
          <a:xfrm>
            <a:off x="287524" y="2507411"/>
            <a:ext cx="5467890" cy="3139321"/>
          </a:xfrm>
          <a:prstGeom prst="rect">
            <a:avLst/>
          </a:prstGeom>
          <a:noFill/>
        </p:spPr>
        <p:txBody>
          <a:bodyPr wrap="square" rtlCol="0">
            <a:spAutoFit/>
          </a:bodyPr>
          <a:lstStyle/>
          <a:p>
            <a:pPr marL="285750" indent="-285750">
              <a:buFont typeface="Arial" panose="020B0604020202020204" pitchFamily="34" charset="0"/>
              <a:buChar char="•"/>
            </a:pPr>
            <a:r>
              <a:rPr lang="fr-FR" dirty="0"/>
              <a:t>DPC non périodique, + 6 mois</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b="1" dirty="0"/>
              <a:t>Facteurs déclenchants : </a:t>
            </a:r>
            <a:r>
              <a:rPr lang="fr-FR" dirty="0"/>
              <a:t>orthostatisme (fin de journée), facteurs hormonaux (période prémenstruelle)</a:t>
            </a:r>
          </a:p>
          <a:p>
            <a:pPr marL="285750" indent="-285750">
              <a:buFont typeface="Arial" panose="020B0604020202020204" pitchFamily="34" charset="0"/>
              <a:buChar char="•"/>
            </a:pPr>
            <a:r>
              <a:rPr lang="fr-FR" dirty="0"/>
              <a:t>Douleurs plutôt en FIG</a:t>
            </a:r>
          </a:p>
          <a:p>
            <a:pPr marL="285750" indent="-285750">
              <a:buFont typeface="Arial" panose="020B0604020202020204" pitchFamily="34" charset="0"/>
              <a:buChar char="•"/>
            </a:pPr>
            <a:r>
              <a:rPr lang="fr-FR" b="1" dirty="0"/>
              <a:t>Signes associées : </a:t>
            </a:r>
            <a:r>
              <a:rPr lang="fr-FR" dirty="0"/>
              <a:t>dysménorrhée, dyspareunie </a:t>
            </a:r>
            <a:r>
              <a:rPr lang="fr-FR" dirty="0" err="1"/>
              <a:t>superf</a:t>
            </a:r>
            <a:r>
              <a:rPr lang="fr-FR" dirty="0"/>
              <a:t> ou profonde, douleurs post coïtales, pesanteur périnéale</a:t>
            </a:r>
          </a:p>
          <a:p>
            <a:pPr marL="285750" indent="-285750">
              <a:buFont typeface="Arial" panose="020B0604020202020204" pitchFamily="34" charset="0"/>
              <a:buChar char="•"/>
            </a:pPr>
            <a:r>
              <a:rPr lang="fr-FR" dirty="0"/>
              <a:t>Signes extra-gynécologiques : lourdeurs des jambes, varices, irritabilité vésicale</a:t>
            </a:r>
          </a:p>
        </p:txBody>
      </p:sp>
      <p:pic>
        <p:nvPicPr>
          <p:cNvPr id="25" name="Image 24">
            <a:extLst>
              <a:ext uri="{FF2B5EF4-FFF2-40B4-BE49-F238E27FC236}">
                <a16:creationId xmlns:a16="http://schemas.microsoft.com/office/drawing/2014/main" id="{0926F4C4-0EA1-DB48-BE84-6E2B80D34D36}"/>
              </a:ext>
            </a:extLst>
          </p:cNvPr>
          <p:cNvPicPr>
            <a:picLocks noChangeAspect="1"/>
          </p:cNvPicPr>
          <p:nvPr/>
        </p:nvPicPr>
        <p:blipFill>
          <a:blip r:embed="rId4"/>
          <a:stretch>
            <a:fillRect/>
          </a:stretch>
        </p:blipFill>
        <p:spPr>
          <a:xfrm>
            <a:off x="6224876" y="585284"/>
            <a:ext cx="2557674" cy="3005733"/>
          </a:xfrm>
          <a:prstGeom prst="rect">
            <a:avLst/>
          </a:prstGeom>
        </p:spPr>
      </p:pic>
      <p:sp>
        <p:nvSpPr>
          <p:cNvPr id="26" name="Rectangle à coins arrondis 25">
            <a:extLst>
              <a:ext uri="{FF2B5EF4-FFF2-40B4-BE49-F238E27FC236}">
                <a16:creationId xmlns:a16="http://schemas.microsoft.com/office/drawing/2014/main" id="{9B737F89-DD65-8641-BCDF-7622788473A9}"/>
              </a:ext>
            </a:extLst>
          </p:cNvPr>
          <p:cNvSpPr/>
          <p:nvPr/>
        </p:nvSpPr>
        <p:spPr>
          <a:xfrm>
            <a:off x="5592349" y="4412134"/>
            <a:ext cx="3209074" cy="1944216"/>
          </a:xfrm>
          <a:prstGeom prst="roundRect">
            <a:avLst/>
          </a:prstGeom>
          <a:solidFill>
            <a:srgbClr val="ECE99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fr-FR" dirty="0">
                <a:solidFill>
                  <a:schemeClr val="tx1"/>
                </a:solidFill>
              </a:rPr>
              <a:t>Echo pelvienne +/- IRM</a:t>
            </a:r>
          </a:p>
          <a:p>
            <a:pPr marL="285750" indent="-285750">
              <a:buFont typeface="Arial" panose="020B0604020202020204" pitchFamily="34" charset="0"/>
              <a:buChar char="•"/>
            </a:pPr>
            <a:r>
              <a:rPr lang="fr-FR" dirty="0">
                <a:solidFill>
                  <a:srgbClr val="000000"/>
                </a:solidFill>
              </a:rPr>
              <a:t>Traitement </a:t>
            </a:r>
            <a:r>
              <a:rPr lang="fr-FR" dirty="0" err="1">
                <a:solidFill>
                  <a:srgbClr val="000000"/>
                </a:solidFill>
              </a:rPr>
              <a:t>endovasculaire</a:t>
            </a:r>
            <a:r>
              <a:rPr lang="fr-FR" dirty="0">
                <a:solidFill>
                  <a:srgbClr val="000000"/>
                </a:solidFill>
              </a:rPr>
              <a:t> : phlébographie diagnostique et embolisation veineuse </a:t>
            </a:r>
          </a:p>
          <a:p>
            <a:pPr marL="285750" indent="-285750">
              <a:buFont typeface="Arial" panose="020B0604020202020204" pitchFamily="34" charset="0"/>
              <a:buChar char="•"/>
            </a:pPr>
            <a:endParaRPr lang="fr-FR" dirty="0">
              <a:solidFill>
                <a:schemeClr val="tx1"/>
              </a:solidFill>
            </a:endParaRPr>
          </a:p>
        </p:txBody>
      </p:sp>
      <p:sp>
        <p:nvSpPr>
          <p:cNvPr id="27" name="ZoneTexte 26">
            <a:extLst>
              <a:ext uri="{FF2B5EF4-FFF2-40B4-BE49-F238E27FC236}">
                <a16:creationId xmlns:a16="http://schemas.microsoft.com/office/drawing/2014/main" id="{8560ABAA-BFE3-1C40-A30E-2C9C9A56FF9A}"/>
              </a:ext>
            </a:extLst>
          </p:cNvPr>
          <p:cNvSpPr txBox="1"/>
          <p:nvPr/>
        </p:nvSpPr>
        <p:spPr>
          <a:xfrm>
            <a:off x="135402" y="6259810"/>
            <a:ext cx="5575902" cy="461665"/>
          </a:xfrm>
          <a:prstGeom prst="rect">
            <a:avLst/>
          </a:prstGeom>
          <a:noFill/>
        </p:spPr>
        <p:txBody>
          <a:bodyPr wrap="square" rtlCol="0">
            <a:spAutoFit/>
          </a:bodyPr>
          <a:lstStyle/>
          <a:p>
            <a:r>
              <a:rPr lang="fr-FR" sz="1200" dirty="0" err="1"/>
              <a:t>Varicoceles</a:t>
            </a:r>
            <a:r>
              <a:rPr lang="fr-FR" sz="1200" dirty="0"/>
              <a:t>, </a:t>
            </a:r>
            <a:r>
              <a:rPr lang="fr-FR" sz="1200" dirty="0" err="1"/>
              <a:t>pelvic</a:t>
            </a:r>
            <a:r>
              <a:rPr lang="fr-FR" sz="1200" dirty="0"/>
              <a:t> varices and </a:t>
            </a:r>
            <a:r>
              <a:rPr lang="fr-FR" sz="1200" dirty="0" err="1"/>
              <a:t>pelvic</a:t>
            </a:r>
            <a:r>
              <a:rPr lang="fr-FR" sz="1200" dirty="0"/>
              <a:t> congestion syndrome: </a:t>
            </a:r>
            <a:r>
              <a:rPr lang="fr-FR" sz="1200" dirty="0" err="1"/>
              <a:t>Interventional</a:t>
            </a:r>
            <a:r>
              <a:rPr lang="fr-FR" sz="1200" dirty="0"/>
              <a:t> </a:t>
            </a:r>
            <a:r>
              <a:rPr lang="fr-FR" sz="1200" dirty="0" err="1"/>
              <a:t>radiology</a:t>
            </a:r>
            <a:r>
              <a:rPr lang="fr-FR" sz="1200" dirty="0"/>
              <a:t> in </a:t>
            </a:r>
            <a:r>
              <a:rPr lang="fr-FR" sz="1200" dirty="0" err="1"/>
              <a:t>diagnosis</a:t>
            </a:r>
            <a:r>
              <a:rPr lang="fr-FR" sz="1200" dirty="0"/>
              <a:t> and </a:t>
            </a:r>
            <a:r>
              <a:rPr lang="fr-FR" sz="1200" dirty="0" err="1"/>
              <a:t>treatment</a:t>
            </a:r>
            <a:r>
              <a:rPr lang="fr-FR" sz="1200" dirty="0"/>
              <a:t> </a:t>
            </a:r>
            <a:r>
              <a:rPr lang="fr-FR" sz="1200" u="sng" dirty="0"/>
              <a:t>Francine </a:t>
            </a:r>
            <a:r>
              <a:rPr lang="fr-FR" sz="1200" u="sng" dirty="0" err="1"/>
              <a:t>Paisant-Thouveny</a:t>
            </a:r>
            <a:r>
              <a:rPr lang="fr-FR" sz="1200" u="sng" dirty="0"/>
              <a:t> </a:t>
            </a:r>
            <a:r>
              <a:rPr lang="fr-FR" sz="1200" baseline="30000" dirty="0"/>
              <a:t>1</a:t>
            </a:r>
            <a:r>
              <a:rPr lang="fr-FR" sz="1200" dirty="0"/>
              <a:t>, </a:t>
            </a:r>
            <a:r>
              <a:rPr lang="fr-FR" sz="1200" u="sng" dirty="0"/>
              <a:t>Vincent Le </a:t>
            </a:r>
            <a:r>
              <a:rPr lang="fr-FR" sz="1200" u="sng" dirty="0" err="1"/>
              <a:t>Pennec</a:t>
            </a:r>
            <a:r>
              <a:rPr lang="fr-FR" sz="1200" u="sng" dirty="0"/>
              <a:t> </a:t>
            </a:r>
            <a:r>
              <a:rPr lang="fr-FR" sz="1200" baseline="30000" dirty="0"/>
              <a:t>2</a:t>
            </a:r>
            <a:endParaRPr lang="fr-FR" sz="1200" dirty="0"/>
          </a:p>
        </p:txBody>
      </p:sp>
    </p:spTree>
    <p:extLst>
      <p:ext uri="{BB962C8B-B14F-4D97-AF65-F5344CB8AC3E}">
        <p14:creationId xmlns:p14="http://schemas.microsoft.com/office/powerpoint/2010/main" val="1985790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81B6ABD7-5CA3-478A-978C-903494C833BF}" type="slidenum">
              <a:rPr lang="fr-FR" smtClean="0"/>
              <a:pPr/>
              <a:t>5</a:t>
            </a:fld>
            <a:endParaRPr lang="fr-FR" dirty="0"/>
          </a:p>
        </p:txBody>
      </p:sp>
      <p:sp>
        <p:nvSpPr>
          <p:cNvPr id="8" name="Titre 7">
            <a:extLst>
              <a:ext uri="{FF2B5EF4-FFF2-40B4-BE49-F238E27FC236}">
                <a16:creationId xmlns:a16="http://schemas.microsoft.com/office/drawing/2014/main" id="{042F943F-C320-F349-AEB1-7C9C4C3EBA8B}"/>
              </a:ext>
            </a:extLst>
          </p:cNvPr>
          <p:cNvSpPr>
            <a:spLocks noGrp="1"/>
          </p:cNvSpPr>
          <p:nvPr>
            <p:ph type="title"/>
          </p:nvPr>
        </p:nvSpPr>
        <p:spPr>
          <a:xfrm>
            <a:off x="457200" y="274638"/>
            <a:ext cx="5554960" cy="2002234"/>
          </a:xfrm>
          <a:prstGeom prst="roundRect">
            <a:avLst/>
          </a:prstGeom>
          <a:solidFill>
            <a:srgbClr val="F9E9E6"/>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fr-FR" dirty="0">
                <a:solidFill>
                  <a:schemeClr val="tx1"/>
                </a:solidFill>
              </a:rPr>
              <a:t>Névralgie du nerf </a:t>
            </a:r>
            <a:r>
              <a:rPr lang="fr-FR" dirty="0" err="1">
                <a:solidFill>
                  <a:schemeClr val="tx1"/>
                </a:solidFill>
              </a:rPr>
              <a:t>Pudendal</a:t>
            </a:r>
            <a:endParaRPr lang="fr-FR" dirty="0">
              <a:solidFill>
                <a:schemeClr val="tx1"/>
              </a:solidFill>
            </a:endParaRPr>
          </a:p>
        </p:txBody>
      </p:sp>
      <p:sp>
        <p:nvSpPr>
          <p:cNvPr id="5" name="Rectangle à coins arrondis 4">
            <a:extLst>
              <a:ext uri="{FF2B5EF4-FFF2-40B4-BE49-F238E27FC236}">
                <a16:creationId xmlns:a16="http://schemas.microsoft.com/office/drawing/2014/main" id="{93E1B1EE-C480-1F4D-8203-4179A96C583D}"/>
              </a:ext>
            </a:extLst>
          </p:cNvPr>
          <p:cNvSpPr/>
          <p:nvPr/>
        </p:nvSpPr>
        <p:spPr>
          <a:xfrm>
            <a:off x="179512" y="2420888"/>
            <a:ext cx="5683914" cy="3312368"/>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fr-FR" dirty="0">
              <a:solidFill>
                <a:srgbClr val="000000"/>
              </a:solidFill>
            </a:endParaRPr>
          </a:p>
          <a:p>
            <a:pPr marL="285750" indent="-285750">
              <a:buFont typeface="Arial" panose="020B0604020202020204" pitchFamily="34" charset="0"/>
              <a:buChar char="•"/>
            </a:pPr>
            <a:r>
              <a:rPr lang="fr-FR" dirty="0">
                <a:solidFill>
                  <a:srgbClr val="000000"/>
                </a:solidFill>
              </a:rPr>
              <a:t>Syndrome canalaire pelvi périnéal</a:t>
            </a:r>
          </a:p>
          <a:p>
            <a:pPr marL="285750" indent="-285750">
              <a:buFont typeface="Arial" panose="020B0604020202020204" pitchFamily="34" charset="0"/>
              <a:buChar char="•"/>
            </a:pPr>
            <a:r>
              <a:rPr lang="fr-FR" dirty="0">
                <a:solidFill>
                  <a:srgbClr val="000000"/>
                </a:solidFill>
              </a:rPr>
              <a:t>Critères de NANTES : </a:t>
            </a:r>
          </a:p>
          <a:p>
            <a:pPr marL="285750" indent="-285750">
              <a:buFont typeface="Arial" panose="020B0604020202020204" pitchFamily="34" charset="0"/>
              <a:buChar char="•"/>
            </a:pPr>
            <a:endParaRPr lang="fr-FR" dirty="0">
              <a:solidFill>
                <a:srgbClr val="000000"/>
              </a:solidFill>
            </a:endParaRPr>
          </a:p>
          <a:p>
            <a:pPr marL="342900" indent="-342900">
              <a:buFont typeface="+mj-lt"/>
              <a:buAutoNum type="arabicPeriod"/>
            </a:pPr>
            <a:r>
              <a:rPr lang="fr-FR" dirty="0">
                <a:solidFill>
                  <a:schemeClr val="tx1"/>
                </a:solidFill>
              </a:rPr>
              <a:t>douleur  (brulure, torsion, striction, pincement, élancement)siégeant dans le territoire anatomique     du nerf,</a:t>
            </a:r>
          </a:p>
          <a:p>
            <a:pPr marL="342900" indent="-342900">
              <a:buFont typeface="+mj-lt"/>
              <a:buAutoNum type="arabicPeriod"/>
            </a:pPr>
            <a:r>
              <a:rPr lang="fr-FR" dirty="0">
                <a:solidFill>
                  <a:schemeClr val="tx1"/>
                </a:solidFill>
              </a:rPr>
              <a:t>aggravée en position assise, </a:t>
            </a:r>
          </a:p>
          <a:p>
            <a:pPr marL="342900" indent="-342900">
              <a:buFont typeface="+mj-lt"/>
              <a:buAutoNum type="arabicPeriod"/>
            </a:pPr>
            <a:r>
              <a:rPr lang="fr-FR" dirty="0">
                <a:solidFill>
                  <a:schemeClr val="tx1"/>
                </a:solidFill>
              </a:rPr>
              <a:t>ne réveillant pas habituellement la nuit, </a:t>
            </a:r>
          </a:p>
          <a:p>
            <a:pPr marL="342900" indent="-342900">
              <a:buFont typeface="+mj-lt"/>
              <a:buAutoNum type="arabicPeriod"/>
            </a:pPr>
            <a:r>
              <a:rPr lang="fr-FR" dirty="0">
                <a:solidFill>
                  <a:schemeClr val="tx1"/>
                </a:solidFill>
              </a:rPr>
              <a:t>ne s’accompagnant pas d’</a:t>
            </a:r>
            <a:r>
              <a:rPr lang="fr-FR" dirty="0" err="1">
                <a:solidFill>
                  <a:schemeClr val="tx1"/>
                </a:solidFill>
              </a:rPr>
              <a:t>hypoesthésie</a:t>
            </a:r>
            <a:r>
              <a:rPr lang="fr-FR" dirty="0">
                <a:solidFill>
                  <a:schemeClr val="tx1"/>
                </a:solidFill>
              </a:rPr>
              <a:t> périnéale</a:t>
            </a:r>
            <a:endParaRPr lang="fr-FR" dirty="0">
              <a:solidFill>
                <a:srgbClr val="000000"/>
              </a:solidFill>
            </a:endParaRPr>
          </a:p>
        </p:txBody>
      </p:sp>
      <p:sp>
        <p:nvSpPr>
          <p:cNvPr id="6" name="Rectangle à coins arrondis 5">
            <a:extLst>
              <a:ext uri="{FF2B5EF4-FFF2-40B4-BE49-F238E27FC236}">
                <a16:creationId xmlns:a16="http://schemas.microsoft.com/office/drawing/2014/main" id="{B999680C-465B-3442-BC84-1B397BC2C338}"/>
              </a:ext>
            </a:extLst>
          </p:cNvPr>
          <p:cNvSpPr/>
          <p:nvPr/>
        </p:nvSpPr>
        <p:spPr>
          <a:xfrm>
            <a:off x="5652120" y="3165528"/>
            <a:ext cx="2699792" cy="1944216"/>
          </a:xfrm>
          <a:prstGeom prst="roundRect">
            <a:avLst/>
          </a:prstGeom>
          <a:solidFill>
            <a:srgbClr val="ECE99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fr-FR" dirty="0">
                <a:solidFill>
                  <a:schemeClr val="tx1"/>
                </a:solidFill>
              </a:rPr>
              <a:t>Test diagnostic </a:t>
            </a:r>
          </a:p>
          <a:p>
            <a:r>
              <a:rPr lang="fr-FR" dirty="0">
                <a:solidFill>
                  <a:schemeClr val="tx1"/>
                </a:solidFill>
              </a:rPr>
              <a:t>= bloc anesthésique du nerf réalisé au niveau de l’</a:t>
            </a:r>
            <a:r>
              <a:rPr lang="fr-FR" dirty="0" err="1">
                <a:solidFill>
                  <a:schemeClr val="tx1"/>
                </a:solidFill>
              </a:rPr>
              <a:t>épine</a:t>
            </a:r>
            <a:r>
              <a:rPr lang="fr-FR" dirty="0">
                <a:solidFill>
                  <a:schemeClr val="tx1"/>
                </a:solidFill>
              </a:rPr>
              <a:t> sciatique est positif</a:t>
            </a:r>
            <a:endParaRPr lang="fr-FR" b="1" dirty="0">
              <a:solidFill>
                <a:srgbClr val="000000"/>
              </a:solidFill>
            </a:endParaRPr>
          </a:p>
        </p:txBody>
      </p:sp>
      <p:pic>
        <p:nvPicPr>
          <p:cNvPr id="2" name="Image 1">
            <a:extLst>
              <a:ext uri="{FF2B5EF4-FFF2-40B4-BE49-F238E27FC236}">
                <a16:creationId xmlns:a16="http://schemas.microsoft.com/office/drawing/2014/main" id="{C51E2888-56D6-A64E-9DFC-527D5B30AB46}"/>
              </a:ext>
            </a:extLst>
          </p:cNvPr>
          <p:cNvPicPr>
            <a:picLocks noChangeAspect="1"/>
          </p:cNvPicPr>
          <p:nvPr/>
        </p:nvPicPr>
        <p:blipFill>
          <a:blip r:embed="rId3"/>
          <a:stretch>
            <a:fillRect/>
          </a:stretch>
        </p:blipFill>
        <p:spPr>
          <a:xfrm>
            <a:off x="6350000" y="776883"/>
            <a:ext cx="2540000" cy="2387600"/>
          </a:xfrm>
          <a:prstGeom prst="rect">
            <a:avLst/>
          </a:prstGeom>
        </p:spPr>
      </p:pic>
      <p:sp>
        <p:nvSpPr>
          <p:cNvPr id="3" name="ZoneTexte 2">
            <a:extLst>
              <a:ext uri="{FF2B5EF4-FFF2-40B4-BE49-F238E27FC236}">
                <a16:creationId xmlns:a16="http://schemas.microsoft.com/office/drawing/2014/main" id="{D95333AD-8DF9-CF45-87FB-72A06C7BC9B0}"/>
              </a:ext>
            </a:extLst>
          </p:cNvPr>
          <p:cNvSpPr txBox="1"/>
          <p:nvPr/>
        </p:nvSpPr>
        <p:spPr>
          <a:xfrm>
            <a:off x="179512" y="6138802"/>
            <a:ext cx="6984776" cy="800219"/>
          </a:xfrm>
          <a:prstGeom prst="rect">
            <a:avLst/>
          </a:prstGeom>
          <a:noFill/>
        </p:spPr>
        <p:txBody>
          <a:bodyPr wrap="square" rtlCol="0">
            <a:spAutoFit/>
          </a:bodyPr>
          <a:lstStyle/>
          <a:p>
            <a:r>
              <a:rPr lang="fr-FR" sz="1400" dirty="0" err="1"/>
              <a:t>Symptomatic</a:t>
            </a:r>
            <a:r>
              <a:rPr lang="fr-FR" sz="1400" dirty="0"/>
              <a:t> </a:t>
            </a:r>
            <a:r>
              <a:rPr lang="fr-FR" sz="1400" dirty="0" err="1"/>
              <a:t>approach</a:t>
            </a:r>
            <a:r>
              <a:rPr lang="fr-FR" sz="1400" dirty="0"/>
              <a:t> to </a:t>
            </a:r>
            <a:r>
              <a:rPr lang="fr-FR" sz="1400" dirty="0" err="1"/>
              <a:t>chronic</a:t>
            </a:r>
            <a:r>
              <a:rPr lang="fr-FR" sz="1400" dirty="0"/>
              <a:t> </a:t>
            </a:r>
            <a:r>
              <a:rPr lang="fr-FR" sz="1400" dirty="0" err="1"/>
              <a:t>pudendal</a:t>
            </a:r>
            <a:r>
              <a:rPr lang="fr-FR" sz="1400" dirty="0"/>
              <a:t> pain </a:t>
            </a:r>
          </a:p>
          <a:p>
            <a:r>
              <a:rPr lang="fr-FR" sz="1400" b="1" dirty="0"/>
              <a:t>J.-J. </a:t>
            </a:r>
            <a:r>
              <a:rPr lang="fr-FR" sz="1400" b="1" dirty="0" err="1"/>
              <a:t>Labata</a:t>
            </a:r>
            <a:r>
              <a:rPr lang="fr-FR" sz="1400" dirty="0"/>
              <a:t>,∗</a:t>
            </a:r>
            <a:r>
              <a:rPr lang="fr-FR" sz="1400" b="1" dirty="0"/>
              <a:t>, D. </a:t>
            </a:r>
            <a:r>
              <a:rPr lang="fr-FR" sz="1400" b="1" dirty="0" err="1"/>
              <a:t>Delavierreb</a:t>
            </a:r>
            <a:r>
              <a:rPr lang="fr-FR" sz="1400" b="1" dirty="0"/>
              <a:t>, L. </a:t>
            </a:r>
            <a:r>
              <a:rPr lang="fr-FR" sz="1400" b="1" dirty="0" err="1"/>
              <a:t>Sibertc</a:t>
            </a:r>
            <a:r>
              <a:rPr lang="fr-FR" sz="1400" b="1" dirty="0"/>
              <a:t>, J. </a:t>
            </a:r>
            <a:r>
              <a:rPr lang="fr-FR" sz="1400" b="1" dirty="0" err="1"/>
              <a:t>Rigauda</a:t>
            </a:r>
            <a:r>
              <a:rPr lang="fr-FR" sz="1400" b="1" dirty="0"/>
              <a:t> </a:t>
            </a:r>
            <a:endParaRPr lang="fr-FR" sz="1400" dirty="0"/>
          </a:p>
          <a:p>
            <a:endParaRPr lang="fr-FR" dirty="0"/>
          </a:p>
        </p:txBody>
      </p:sp>
    </p:spTree>
    <p:extLst>
      <p:ext uri="{BB962C8B-B14F-4D97-AF65-F5344CB8AC3E}">
        <p14:creationId xmlns:p14="http://schemas.microsoft.com/office/powerpoint/2010/main" val="967345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81B6ABD7-5CA3-478A-978C-903494C833BF}" type="slidenum">
              <a:rPr lang="fr-FR" smtClean="0"/>
              <a:pPr/>
              <a:t>6</a:t>
            </a:fld>
            <a:endParaRPr lang="fr-FR" dirty="0"/>
          </a:p>
        </p:txBody>
      </p:sp>
      <p:sp>
        <p:nvSpPr>
          <p:cNvPr id="8" name="Titre 7">
            <a:extLst>
              <a:ext uri="{FF2B5EF4-FFF2-40B4-BE49-F238E27FC236}">
                <a16:creationId xmlns:a16="http://schemas.microsoft.com/office/drawing/2014/main" id="{042F943F-C320-F349-AEB1-7C9C4C3EBA8B}"/>
              </a:ext>
            </a:extLst>
          </p:cNvPr>
          <p:cNvSpPr>
            <a:spLocks noGrp="1"/>
          </p:cNvSpPr>
          <p:nvPr>
            <p:ph type="title"/>
          </p:nvPr>
        </p:nvSpPr>
        <p:spPr>
          <a:xfrm>
            <a:off x="457200" y="274638"/>
            <a:ext cx="6275040" cy="2002234"/>
          </a:xfrm>
          <a:prstGeom prst="roundRect">
            <a:avLst/>
          </a:prstGeom>
          <a:solidFill>
            <a:srgbClr val="F9E9E6"/>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fr-FR" dirty="0">
                <a:solidFill>
                  <a:schemeClr val="tx1"/>
                </a:solidFill>
              </a:rPr>
              <a:t>Signes urinaires</a:t>
            </a:r>
            <a:br>
              <a:rPr lang="fr-FR" dirty="0">
                <a:solidFill>
                  <a:schemeClr val="tx1"/>
                </a:solidFill>
              </a:rPr>
            </a:br>
            <a:r>
              <a:rPr lang="fr-FR" dirty="0">
                <a:solidFill>
                  <a:schemeClr val="tx1"/>
                </a:solidFill>
              </a:rPr>
              <a:t>prédominants </a:t>
            </a:r>
          </a:p>
        </p:txBody>
      </p:sp>
      <p:sp>
        <p:nvSpPr>
          <p:cNvPr id="5" name="Rectangle à coins arrondis 4">
            <a:extLst>
              <a:ext uri="{FF2B5EF4-FFF2-40B4-BE49-F238E27FC236}">
                <a16:creationId xmlns:a16="http://schemas.microsoft.com/office/drawing/2014/main" id="{C435C27A-737D-8047-9B97-94C141C82E7D}"/>
              </a:ext>
            </a:extLst>
          </p:cNvPr>
          <p:cNvSpPr/>
          <p:nvPr/>
        </p:nvSpPr>
        <p:spPr>
          <a:xfrm>
            <a:off x="472262" y="2420888"/>
            <a:ext cx="5323874" cy="2736304"/>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fr-FR" dirty="0">
              <a:solidFill>
                <a:srgbClr val="000000"/>
              </a:solidFill>
            </a:endParaRPr>
          </a:p>
          <a:p>
            <a:pPr marL="285750" indent="-285750">
              <a:buFont typeface="Arial" panose="020B0604020202020204" pitchFamily="34" charset="0"/>
              <a:buChar char="•"/>
            </a:pPr>
            <a:r>
              <a:rPr lang="fr-FR" dirty="0">
                <a:solidFill>
                  <a:srgbClr val="000000"/>
                </a:solidFill>
              </a:rPr>
              <a:t>DPC + en relation avec la vessie  : cystalgies (remplissage vésical, post mictionnel)</a:t>
            </a:r>
          </a:p>
          <a:p>
            <a:pPr marL="285750" indent="-285750">
              <a:buFont typeface="Arial" panose="020B0604020202020204" pitchFamily="34" charset="0"/>
              <a:buChar char="•"/>
            </a:pPr>
            <a:r>
              <a:rPr lang="fr-FR" dirty="0">
                <a:solidFill>
                  <a:srgbClr val="000000"/>
                </a:solidFill>
              </a:rPr>
              <a:t>+ Pollakiurie ou/et envies pressantes d’uriner</a:t>
            </a:r>
          </a:p>
          <a:p>
            <a:pPr marL="285750" indent="-285750">
              <a:buFont typeface="Arial" panose="020B0604020202020204" pitchFamily="34" charset="0"/>
              <a:buChar char="•"/>
            </a:pPr>
            <a:r>
              <a:rPr lang="fr-FR" dirty="0">
                <a:solidFill>
                  <a:srgbClr val="000000"/>
                </a:solidFill>
              </a:rPr>
              <a:t>Urines stériles</a:t>
            </a:r>
          </a:p>
          <a:p>
            <a:r>
              <a:rPr lang="fr-FR" dirty="0">
                <a:solidFill>
                  <a:srgbClr val="000000"/>
                </a:solidFill>
              </a:rPr>
              <a:t>                                  </a:t>
            </a:r>
          </a:p>
          <a:p>
            <a:pPr algn="ctr"/>
            <a:r>
              <a:rPr lang="fr-FR" sz="2400" b="1" dirty="0">
                <a:solidFill>
                  <a:srgbClr val="000000"/>
                </a:solidFill>
              </a:rPr>
              <a:t>Syndrome douloureux vésical</a:t>
            </a:r>
          </a:p>
          <a:p>
            <a:pPr algn="ctr"/>
            <a:r>
              <a:rPr lang="fr-FR" dirty="0">
                <a:solidFill>
                  <a:srgbClr val="000000"/>
                </a:solidFill>
              </a:rPr>
              <a:t>Anciennement Cystite interstitielle ou cystalgies à urines claires ou hypersensibilité vésicale</a:t>
            </a:r>
          </a:p>
        </p:txBody>
      </p:sp>
      <p:sp>
        <p:nvSpPr>
          <p:cNvPr id="6" name="Rectangle à coins arrondis 5">
            <a:extLst>
              <a:ext uri="{FF2B5EF4-FFF2-40B4-BE49-F238E27FC236}">
                <a16:creationId xmlns:a16="http://schemas.microsoft.com/office/drawing/2014/main" id="{75C699A1-4FA4-7340-B4A7-1763D5BB5E2C}"/>
              </a:ext>
            </a:extLst>
          </p:cNvPr>
          <p:cNvSpPr/>
          <p:nvPr/>
        </p:nvSpPr>
        <p:spPr>
          <a:xfrm>
            <a:off x="6228184" y="2617984"/>
            <a:ext cx="2699792" cy="1944216"/>
          </a:xfrm>
          <a:prstGeom prst="roundRect">
            <a:avLst/>
          </a:prstGeom>
          <a:solidFill>
            <a:srgbClr val="ECE99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fr-FR" b="1" dirty="0">
                <a:solidFill>
                  <a:srgbClr val="000000"/>
                </a:solidFill>
              </a:rPr>
              <a:t>AVIS URO </a:t>
            </a:r>
          </a:p>
          <a:p>
            <a:pPr marL="285750" indent="-285750">
              <a:buFont typeface="Arial" panose="020B0604020202020204" pitchFamily="34" charset="0"/>
              <a:buChar char="•"/>
            </a:pPr>
            <a:r>
              <a:rPr lang="fr-FR" b="1" dirty="0">
                <a:solidFill>
                  <a:srgbClr val="000000"/>
                </a:solidFill>
              </a:rPr>
              <a:t>+/- cystoscopie biopsie</a:t>
            </a:r>
          </a:p>
          <a:p>
            <a:pPr marL="285750" indent="-285750">
              <a:buFont typeface="Arial" panose="020B0604020202020204" pitchFamily="34" charset="0"/>
              <a:buChar char="•"/>
            </a:pPr>
            <a:r>
              <a:rPr lang="fr-FR" b="1" dirty="0">
                <a:solidFill>
                  <a:srgbClr val="000000"/>
                </a:solidFill>
              </a:rPr>
              <a:t>+/- </a:t>
            </a:r>
            <a:r>
              <a:rPr lang="fr-FR" b="1" dirty="0" err="1">
                <a:solidFill>
                  <a:srgbClr val="000000"/>
                </a:solidFill>
              </a:rPr>
              <a:t>hydrodistension</a:t>
            </a:r>
            <a:r>
              <a:rPr lang="fr-FR" b="1" dirty="0">
                <a:solidFill>
                  <a:srgbClr val="000000"/>
                </a:solidFill>
              </a:rPr>
              <a:t> vésicale</a:t>
            </a:r>
          </a:p>
          <a:p>
            <a:pPr marL="285750" indent="-285750">
              <a:buFont typeface="Arial" panose="020B0604020202020204" pitchFamily="34" charset="0"/>
              <a:buChar char="•"/>
            </a:pPr>
            <a:r>
              <a:rPr lang="fr-FR" b="1" dirty="0">
                <a:solidFill>
                  <a:srgbClr val="000000"/>
                </a:solidFill>
              </a:rPr>
              <a:t>+/- questionnaires</a:t>
            </a:r>
          </a:p>
        </p:txBody>
      </p:sp>
      <p:sp>
        <p:nvSpPr>
          <p:cNvPr id="7" name="ZoneTexte 6">
            <a:extLst>
              <a:ext uri="{FF2B5EF4-FFF2-40B4-BE49-F238E27FC236}">
                <a16:creationId xmlns:a16="http://schemas.microsoft.com/office/drawing/2014/main" id="{A4FF4214-8B5E-994A-8D80-FC0A552972B5}"/>
              </a:ext>
            </a:extLst>
          </p:cNvPr>
          <p:cNvSpPr txBox="1"/>
          <p:nvPr/>
        </p:nvSpPr>
        <p:spPr>
          <a:xfrm>
            <a:off x="179512" y="6276812"/>
            <a:ext cx="7056784" cy="800219"/>
          </a:xfrm>
          <a:prstGeom prst="rect">
            <a:avLst/>
          </a:prstGeom>
          <a:noFill/>
        </p:spPr>
        <p:txBody>
          <a:bodyPr wrap="square" rtlCol="0">
            <a:spAutoFit/>
          </a:bodyPr>
          <a:lstStyle/>
          <a:p>
            <a:r>
              <a:rPr lang="fr-FR" sz="1400" dirty="0"/>
              <a:t>Diagnostic </a:t>
            </a:r>
            <a:r>
              <a:rPr lang="fr-FR" sz="1400" dirty="0" err="1"/>
              <a:t>approach</a:t>
            </a:r>
            <a:r>
              <a:rPr lang="fr-FR" sz="1400" dirty="0"/>
              <a:t> to </a:t>
            </a:r>
            <a:r>
              <a:rPr lang="fr-FR" sz="1400" dirty="0" err="1"/>
              <a:t>chronic</a:t>
            </a:r>
            <a:r>
              <a:rPr lang="fr-FR" sz="1400" dirty="0"/>
              <a:t> </a:t>
            </a:r>
            <a:r>
              <a:rPr lang="fr-FR" sz="1400" dirty="0" err="1"/>
              <a:t>bladder</a:t>
            </a:r>
            <a:r>
              <a:rPr lang="fr-FR" sz="1400" dirty="0"/>
              <a:t> pain </a:t>
            </a:r>
          </a:p>
          <a:p>
            <a:r>
              <a:rPr lang="fr-FR" sz="1400" b="1" dirty="0"/>
              <a:t>J. </a:t>
            </a:r>
            <a:r>
              <a:rPr lang="fr-FR" sz="1400" b="1" dirty="0" err="1"/>
              <a:t>Rigauda</a:t>
            </a:r>
            <a:r>
              <a:rPr lang="fr-FR" sz="1400" dirty="0"/>
              <a:t>,∗</a:t>
            </a:r>
            <a:r>
              <a:rPr lang="fr-FR" sz="1400" b="1" dirty="0"/>
              <a:t>, D. </a:t>
            </a:r>
            <a:r>
              <a:rPr lang="fr-FR" sz="1400" b="1" dirty="0" err="1"/>
              <a:t>Delavierreb</a:t>
            </a:r>
            <a:r>
              <a:rPr lang="fr-FR" sz="1400" b="1" dirty="0"/>
              <a:t>, L. </a:t>
            </a:r>
            <a:r>
              <a:rPr lang="fr-FR" sz="1400" b="1" dirty="0" err="1"/>
              <a:t>Sibertc</a:t>
            </a:r>
            <a:r>
              <a:rPr lang="fr-FR" sz="1400" b="1" dirty="0"/>
              <a:t>, J.-J. </a:t>
            </a:r>
            <a:r>
              <a:rPr lang="fr-FR" sz="1400" b="1" dirty="0" err="1"/>
              <a:t>Labata</a:t>
            </a:r>
            <a:r>
              <a:rPr lang="fr-FR" sz="1400" b="1" dirty="0"/>
              <a:t> </a:t>
            </a:r>
            <a:endParaRPr lang="fr-FR" sz="1400" dirty="0"/>
          </a:p>
          <a:p>
            <a:endParaRPr lang="fr-FR" dirty="0"/>
          </a:p>
        </p:txBody>
      </p:sp>
    </p:spTree>
    <p:extLst>
      <p:ext uri="{BB962C8B-B14F-4D97-AF65-F5344CB8AC3E}">
        <p14:creationId xmlns:p14="http://schemas.microsoft.com/office/powerpoint/2010/main" val="3490397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81B6ABD7-5CA3-478A-978C-903494C833BF}" type="slidenum">
              <a:rPr lang="fr-FR" smtClean="0"/>
              <a:pPr/>
              <a:t>7</a:t>
            </a:fld>
            <a:endParaRPr lang="fr-FR" dirty="0"/>
          </a:p>
        </p:txBody>
      </p:sp>
      <p:sp>
        <p:nvSpPr>
          <p:cNvPr id="8" name="Titre 7">
            <a:extLst>
              <a:ext uri="{FF2B5EF4-FFF2-40B4-BE49-F238E27FC236}">
                <a16:creationId xmlns:a16="http://schemas.microsoft.com/office/drawing/2014/main" id="{042F943F-C320-F349-AEB1-7C9C4C3EBA8B}"/>
              </a:ext>
            </a:extLst>
          </p:cNvPr>
          <p:cNvSpPr>
            <a:spLocks noGrp="1"/>
          </p:cNvSpPr>
          <p:nvPr>
            <p:ph type="title"/>
          </p:nvPr>
        </p:nvSpPr>
        <p:spPr>
          <a:xfrm>
            <a:off x="457200" y="274638"/>
            <a:ext cx="6275040" cy="2002234"/>
          </a:xfrm>
          <a:prstGeom prst="roundRect">
            <a:avLst/>
          </a:prstGeom>
          <a:solidFill>
            <a:srgbClr val="F9E9E6"/>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fr-FR" dirty="0">
                <a:solidFill>
                  <a:schemeClr val="tx1"/>
                </a:solidFill>
              </a:rPr>
              <a:t>Signes sexuels</a:t>
            </a:r>
            <a:br>
              <a:rPr lang="fr-FR" dirty="0">
                <a:solidFill>
                  <a:schemeClr val="tx1"/>
                </a:solidFill>
              </a:rPr>
            </a:br>
            <a:r>
              <a:rPr lang="fr-FR" dirty="0">
                <a:solidFill>
                  <a:schemeClr val="tx1"/>
                </a:solidFill>
              </a:rPr>
              <a:t>prédominants </a:t>
            </a:r>
          </a:p>
        </p:txBody>
      </p:sp>
      <p:sp>
        <p:nvSpPr>
          <p:cNvPr id="6" name="Rectangle à coins arrondis 5">
            <a:extLst>
              <a:ext uri="{FF2B5EF4-FFF2-40B4-BE49-F238E27FC236}">
                <a16:creationId xmlns:a16="http://schemas.microsoft.com/office/drawing/2014/main" id="{75C699A1-4FA4-7340-B4A7-1763D5BB5E2C}"/>
              </a:ext>
            </a:extLst>
          </p:cNvPr>
          <p:cNvSpPr/>
          <p:nvPr/>
        </p:nvSpPr>
        <p:spPr>
          <a:xfrm>
            <a:off x="4499992" y="2420888"/>
            <a:ext cx="3456384" cy="2736304"/>
          </a:xfrm>
          <a:prstGeom prst="roundRect">
            <a:avLst/>
          </a:prstGeom>
          <a:solidFill>
            <a:srgbClr val="F5D5D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fr-FR" sz="2000" b="1" dirty="0">
                <a:solidFill>
                  <a:srgbClr val="000000"/>
                </a:solidFill>
              </a:rPr>
              <a:t>Dyspareunie profonde </a:t>
            </a:r>
          </a:p>
          <a:p>
            <a:pPr marL="285750" indent="-285750">
              <a:buFont typeface="Arial" panose="020B0604020202020204" pitchFamily="34" charset="0"/>
              <a:buChar char="•"/>
            </a:pPr>
            <a:r>
              <a:rPr lang="fr-FR" dirty="0">
                <a:solidFill>
                  <a:srgbClr val="000000"/>
                </a:solidFill>
              </a:rPr>
              <a:t>Rechercher une pathologie organique </a:t>
            </a:r>
          </a:p>
          <a:p>
            <a:pPr marL="285750" indent="-285750">
              <a:buFont typeface="Arial" panose="020B0604020202020204" pitchFamily="34" charset="0"/>
              <a:buChar char="•"/>
            </a:pPr>
            <a:r>
              <a:rPr lang="fr-FR" sz="1400" dirty="0">
                <a:solidFill>
                  <a:srgbClr val="000000"/>
                </a:solidFill>
              </a:rPr>
              <a:t>Endométriose</a:t>
            </a:r>
          </a:p>
          <a:p>
            <a:pPr marL="285750" indent="-285750">
              <a:buFont typeface="Arial" panose="020B0604020202020204" pitchFamily="34" charset="0"/>
              <a:buChar char="•"/>
            </a:pPr>
            <a:r>
              <a:rPr lang="fr-FR" sz="1400" dirty="0">
                <a:solidFill>
                  <a:srgbClr val="000000"/>
                </a:solidFill>
              </a:rPr>
              <a:t>Adhérences, IGH</a:t>
            </a:r>
          </a:p>
          <a:p>
            <a:pPr marL="285750" indent="-285750">
              <a:buFont typeface="Arial" panose="020B0604020202020204" pitchFamily="34" charset="0"/>
              <a:buChar char="•"/>
            </a:pPr>
            <a:r>
              <a:rPr lang="fr-FR" sz="1400" dirty="0">
                <a:solidFill>
                  <a:srgbClr val="000000"/>
                </a:solidFill>
              </a:rPr>
              <a:t>Congestion pelvienne</a:t>
            </a:r>
          </a:p>
          <a:p>
            <a:pPr marL="285750" indent="-285750">
              <a:buFont typeface="Arial" panose="020B0604020202020204" pitchFamily="34" charset="0"/>
              <a:buChar char="•"/>
            </a:pPr>
            <a:r>
              <a:rPr lang="fr-FR" sz="1400" dirty="0" err="1">
                <a:solidFill>
                  <a:srgbClr val="000000"/>
                </a:solidFill>
              </a:rPr>
              <a:t>Hypermobilité</a:t>
            </a:r>
            <a:r>
              <a:rPr lang="fr-FR" sz="1400" dirty="0">
                <a:solidFill>
                  <a:srgbClr val="000000"/>
                </a:solidFill>
              </a:rPr>
              <a:t> utérine</a:t>
            </a:r>
          </a:p>
          <a:p>
            <a:pPr marL="285750" indent="-285750">
              <a:buFont typeface="Arial" panose="020B0604020202020204" pitchFamily="34" charset="0"/>
              <a:buChar char="•"/>
            </a:pPr>
            <a:r>
              <a:rPr lang="fr-FR" sz="1400" dirty="0">
                <a:solidFill>
                  <a:srgbClr val="000000"/>
                </a:solidFill>
              </a:rPr>
              <a:t>Syndrome douloureux vésical</a:t>
            </a:r>
          </a:p>
          <a:p>
            <a:pPr marL="285750" indent="-285750">
              <a:buFont typeface="Arial" panose="020B0604020202020204" pitchFamily="34" charset="0"/>
              <a:buChar char="•"/>
            </a:pPr>
            <a:r>
              <a:rPr lang="fr-FR" sz="1400" dirty="0">
                <a:solidFill>
                  <a:srgbClr val="000000"/>
                </a:solidFill>
              </a:rPr>
              <a:t>Pathologies digestives inflammatoires</a:t>
            </a:r>
          </a:p>
          <a:p>
            <a:pPr marL="285750" indent="-285750">
              <a:buFont typeface="Arial" panose="020B0604020202020204" pitchFamily="34" charset="0"/>
              <a:buChar char="•"/>
            </a:pPr>
            <a:endParaRPr lang="fr-FR" dirty="0">
              <a:solidFill>
                <a:srgbClr val="000000"/>
              </a:solidFill>
            </a:endParaRPr>
          </a:p>
        </p:txBody>
      </p:sp>
      <p:sp>
        <p:nvSpPr>
          <p:cNvPr id="7" name="Rectangle à coins arrondis 6">
            <a:extLst>
              <a:ext uri="{FF2B5EF4-FFF2-40B4-BE49-F238E27FC236}">
                <a16:creationId xmlns:a16="http://schemas.microsoft.com/office/drawing/2014/main" id="{45035610-544C-6143-AC44-53D420D0CA8D}"/>
              </a:ext>
            </a:extLst>
          </p:cNvPr>
          <p:cNvSpPr/>
          <p:nvPr/>
        </p:nvSpPr>
        <p:spPr>
          <a:xfrm>
            <a:off x="827584" y="2420888"/>
            <a:ext cx="3456384" cy="2736304"/>
          </a:xfrm>
          <a:prstGeom prst="roundRect">
            <a:avLst/>
          </a:prstGeom>
          <a:solidFill>
            <a:srgbClr val="F5D5D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fr-FR" sz="2000" b="1" dirty="0">
              <a:solidFill>
                <a:srgbClr val="000000"/>
              </a:solidFill>
            </a:endParaRPr>
          </a:p>
          <a:p>
            <a:pPr marL="285750" indent="-285750" algn="ctr">
              <a:buFont typeface="Arial" panose="020B0604020202020204" pitchFamily="34" charset="0"/>
              <a:buChar char="•"/>
            </a:pPr>
            <a:r>
              <a:rPr lang="fr-FR" sz="2000" b="1" dirty="0">
                <a:solidFill>
                  <a:srgbClr val="000000"/>
                </a:solidFill>
              </a:rPr>
              <a:t>Dyspareunie superficielle </a:t>
            </a:r>
          </a:p>
          <a:p>
            <a:pPr marL="285750" indent="-285750">
              <a:buFont typeface="Arial" panose="020B0604020202020204" pitchFamily="34" charset="0"/>
              <a:buChar char="•"/>
            </a:pPr>
            <a:r>
              <a:rPr lang="fr-FR" dirty="0" err="1">
                <a:solidFill>
                  <a:srgbClr val="000000"/>
                </a:solidFill>
              </a:rPr>
              <a:t>Vestibulodynies</a:t>
            </a:r>
            <a:r>
              <a:rPr lang="fr-FR" dirty="0">
                <a:solidFill>
                  <a:srgbClr val="000000"/>
                </a:solidFill>
              </a:rPr>
              <a:t> </a:t>
            </a:r>
          </a:p>
          <a:p>
            <a:pPr marL="742950" lvl="1" indent="-285750">
              <a:buFont typeface="Arial" panose="020B0604020202020204" pitchFamily="34" charset="0"/>
              <a:buChar char="•"/>
            </a:pPr>
            <a:r>
              <a:rPr lang="fr-FR" dirty="0" err="1">
                <a:solidFill>
                  <a:srgbClr val="000000"/>
                </a:solidFill>
              </a:rPr>
              <a:t>Neurogéne</a:t>
            </a:r>
            <a:r>
              <a:rPr lang="fr-FR" dirty="0">
                <a:solidFill>
                  <a:srgbClr val="000000"/>
                </a:solidFill>
              </a:rPr>
              <a:t> </a:t>
            </a:r>
          </a:p>
          <a:p>
            <a:pPr marL="742950" lvl="1" indent="-285750">
              <a:buFont typeface="Arial" panose="020B0604020202020204" pitchFamily="34" charset="0"/>
              <a:buChar char="•"/>
            </a:pPr>
            <a:r>
              <a:rPr lang="fr-FR" dirty="0">
                <a:solidFill>
                  <a:srgbClr val="000000"/>
                </a:solidFill>
              </a:rPr>
              <a:t>Causes psychologiques</a:t>
            </a:r>
          </a:p>
          <a:p>
            <a:pPr marL="742950" lvl="1" indent="-285750">
              <a:buFont typeface="Arial" panose="020B0604020202020204" pitchFamily="34" charset="0"/>
              <a:buChar char="•"/>
            </a:pPr>
            <a:endParaRPr lang="fr-FR" dirty="0">
              <a:solidFill>
                <a:srgbClr val="000000"/>
              </a:solidFill>
            </a:endParaRPr>
          </a:p>
          <a:p>
            <a:pPr marL="285750" indent="-285750">
              <a:buFont typeface="Arial" panose="020B0604020202020204" pitchFamily="34" charset="0"/>
              <a:buChar char="•"/>
            </a:pPr>
            <a:r>
              <a:rPr lang="fr-FR" dirty="0">
                <a:solidFill>
                  <a:srgbClr val="000000"/>
                </a:solidFill>
              </a:rPr>
              <a:t>Contracture réactionnelle du muscle releveur de l’anus</a:t>
            </a:r>
          </a:p>
          <a:p>
            <a:r>
              <a:rPr lang="fr-FR" sz="1400" dirty="0">
                <a:solidFill>
                  <a:srgbClr val="000000"/>
                </a:solidFill>
              </a:rPr>
              <a:t>Pathologie organique + Phénomène hypersensibilisation</a:t>
            </a:r>
          </a:p>
          <a:p>
            <a:pPr marL="285750" indent="-285750">
              <a:buFont typeface="Arial" panose="020B0604020202020204" pitchFamily="34" charset="0"/>
              <a:buChar char="•"/>
            </a:pPr>
            <a:endParaRPr lang="fr-FR" dirty="0">
              <a:solidFill>
                <a:srgbClr val="000000"/>
              </a:solidFill>
            </a:endParaRPr>
          </a:p>
          <a:p>
            <a:pPr marL="285750" indent="-285750">
              <a:buFont typeface="Arial" panose="020B0604020202020204" pitchFamily="34" charset="0"/>
              <a:buChar char="•"/>
            </a:pPr>
            <a:endParaRPr lang="fr-FR" dirty="0">
              <a:solidFill>
                <a:srgbClr val="000000"/>
              </a:solidFill>
            </a:endParaRPr>
          </a:p>
        </p:txBody>
      </p:sp>
    </p:spTree>
    <p:extLst>
      <p:ext uri="{BB962C8B-B14F-4D97-AF65-F5344CB8AC3E}">
        <p14:creationId xmlns:p14="http://schemas.microsoft.com/office/powerpoint/2010/main" val="413600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81B6ABD7-5CA3-478A-978C-903494C833BF}" type="slidenum">
              <a:rPr lang="fr-FR" smtClean="0"/>
              <a:pPr/>
              <a:t>8</a:t>
            </a:fld>
            <a:endParaRPr lang="fr-FR" dirty="0"/>
          </a:p>
        </p:txBody>
      </p:sp>
      <p:sp>
        <p:nvSpPr>
          <p:cNvPr id="8" name="Titre 7">
            <a:extLst>
              <a:ext uri="{FF2B5EF4-FFF2-40B4-BE49-F238E27FC236}">
                <a16:creationId xmlns:a16="http://schemas.microsoft.com/office/drawing/2014/main" id="{042F943F-C320-F349-AEB1-7C9C4C3EBA8B}"/>
              </a:ext>
            </a:extLst>
          </p:cNvPr>
          <p:cNvSpPr>
            <a:spLocks noGrp="1"/>
          </p:cNvSpPr>
          <p:nvPr>
            <p:ph type="title"/>
          </p:nvPr>
        </p:nvSpPr>
        <p:spPr>
          <a:xfrm>
            <a:off x="457200" y="274638"/>
            <a:ext cx="6275040" cy="2002234"/>
          </a:xfrm>
          <a:prstGeom prst="roundRect">
            <a:avLst/>
          </a:prstGeom>
          <a:solidFill>
            <a:srgbClr val="F9E9E6"/>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fr-FR" dirty="0">
                <a:solidFill>
                  <a:schemeClr val="tx1"/>
                </a:solidFill>
              </a:rPr>
              <a:t>Signes digestifs</a:t>
            </a:r>
            <a:br>
              <a:rPr lang="fr-FR" dirty="0">
                <a:solidFill>
                  <a:schemeClr val="tx1"/>
                </a:solidFill>
              </a:rPr>
            </a:br>
            <a:r>
              <a:rPr lang="fr-FR" dirty="0">
                <a:solidFill>
                  <a:schemeClr val="tx1"/>
                </a:solidFill>
              </a:rPr>
              <a:t>prédominants </a:t>
            </a:r>
          </a:p>
        </p:txBody>
      </p:sp>
      <p:sp>
        <p:nvSpPr>
          <p:cNvPr id="6" name="Rectangle à coins arrondis 5">
            <a:extLst>
              <a:ext uri="{FF2B5EF4-FFF2-40B4-BE49-F238E27FC236}">
                <a16:creationId xmlns:a16="http://schemas.microsoft.com/office/drawing/2014/main" id="{6660A462-0447-C64A-B60E-AEB3CD8BA0EF}"/>
              </a:ext>
            </a:extLst>
          </p:cNvPr>
          <p:cNvSpPr/>
          <p:nvPr/>
        </p:nvSpPr>
        <p:spPr>
          <a:xfrm>
            <a:off x="6084168" y="2617984"/>
            <a:ext cx="2843808" cy="2395192"/>
          </a:xfrm>
          <a:prstGeom prst="roundRect">
            <a:avLst/>
          </a:prstGeom>
          <a:solidFill>
            <a:srgbClr val="ECE99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fr-FR" dirty="0">
                <a:solidFill>
                  <a:srgbClr val="000000"/>
                </a:solidFill>
              </a:rPr>
              <a:t>AVIS URO +/- </a:t>
            </a:r>
            <a:r>
              <a:rPr lang="fr-FR" dirty="0" err="1">
                <a:solidFill>
                  <a:srgbClr val="000000"/>
                </a:solidFill>
              </a:rPr>
              <a:t>fibro</a:t>
            </a:r>
            <a:r>
              <a:rPr lang="fr-FR" dirty="0">
                <a:solidFill>
                  <a:srgbClr val="000000"/>
                </a:solidFill>
              </a:rPr>
              <a:t>/colo</a:t>
            </a:r>
          </a:p>
          <a:p>
            <a:pPr marL="285750" indent="-285750">
              <a:buFontTx/>
              <a:buChar char="-"/>
            </a:pPr>
            <a:r>
              <a:rPr lang="fr-FR" dirty="0">
                <a:solidFill>
                  <a:srgbClr val="000000"/>
                </a:solidFill>
              </a:rPr>
              <a:t>intolérance au lactose,</a:t>
            </a:r>
          </a:p>
          <a:p>
            <a:pPr marL="285750" indent="-285750">
              <a:buFontTx/>
              <a:buChar char="-"/>
            </a:pPr>
            <a:r>
              <a:rPr lang="fr-FR" dirty="0">
                <a:solidFill>
                  <a:srgbClr val="000000"/>
                </a:solidFill>
              </a:rPr>
              <a:t>maladie cœliaque,</a:t>
            </a:r>
          </a:p>
          <a:p>
            <a:pPr marL="285750" indent="-285750">
              <a:buFontTx/>
              <a:buChar char="-"/>
            </a:pPr>
            <a:r>
              <a:rPr lang="fr-FR" dirty="0">
                <a:solidFill>
                  <a:srgbClr val="000000"/>
                </a:solidFill>
              </a:rPr>
              <a:t>RCH, </a:t>
            </a:r>
          </a:p>
          <a:p>
            <a:pPr marL="285750" indent="-285750">
              <a:buFontTx/>
              <a:buChar char="-"/>
            </a:pPr>
            <a:r>
              <a:rPr lang="fr-FR" dirty="0">
                <a:solidFill>
                  <a:srgbClr val="000000"/>
                </a:solidFill>
              </a:rPr>
              <a:t>MC, </a:t>
            </a:r>
          </a:p>
          <a:p>
            <a:pPr marL="285750" indent="-285750">
              <a:buFontTx/>
              <a:buChar char="-"/>
            </a:pPr>
            <a:r>
              <a:rPr lang="fr-FR" dirty="0">
                <a:solidFill>
                  <a:srgbClr val="000000"/>
                </a:solidFill>
              </a:rPr>
              <a:t>Constipation</a:t>
            </a:r>
          </a:p>
          <a:p>
            <a:pPr marL="285750" indent="-285750">
              <a:buFontTx/>
              <a:buChar char="-"/>
            </a:pPr>
            <a:r>
              <a:rPr lang="fr-FR" dirty="0">
                <a:solidFill>
                  <a:srgbClr val="000000"/>
                </a:solidFill>
              </a:rPr>
              <a:t>La porphyrie aigue </a:t>
            </a:r>
          </a:p>
        </p:txBody>
      </p:sp>
      <p:sp>
        <p:nvSpPr>
          <p:cNvPr id="9" name="Rectangle à coins arrondis 8">
            <a:extLst>
              <a:ext uri="{FF2B5EF4-FFF2-40B4-BE49-F238E27FC236}">
                <a16:creationId xmlns:a16="http://schemas.microsoft.com/office/drawing/2014/main" id="{040787CC-DA47-3046-991A-2356AA8A21C9}"/>
              </a:ext>
            </a:extLst>
          </p:cNvPr>
          <p:cNvSpPr/>
          <p:nvPr/>
        </p:nvSpPr>
        <p:spPr>
          <a:xfrm>
            <a:off x="971600" y="2594752"/>
            <a:ext cx="4536504" cy="3138504"/>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fr-FR" b="1" dirty="0">
                <a:solidFill>
                  <a:srgbClr val="000000"/>
                </a:solidFill>
              </a:rPr>
              <a:t>Le syndrome de l’intestin irritable</a:t>
            </a:r>
          </a:p>
          <a:p>
            <a:pPr marL="285750" indent="-285750">
              <a:buFont typeface="Arial" panose="020B0604020202020204" pitchFamily="34" charset="0"/>
              <a:buChar char="•"/>
            </a:pPr>
            <a:endParaRPr lang="fr-FR" b="1" dirty="0">
              <a:solidFill>
                <a:srgbClr val="000000"/>
              </a:solidFill>
            </a:endParaRPr>
          </a:p>
          <a:p>
            <a:pPr marL="285750" indent="-285750">
              <a:buFont typeface="Arial" panose="020B0604020202020204" pitchFamily="34" charset="0"/>
              <a:buChar char="•"/>
            </a:pPr>
            <a:r>
              <a:rPr lang="fr-FR" sz="1400" dirty="0">
                <a:solidFill>
                  <a:srgbClr val="000000"/>
                </a:solidFill>
              </a:rPr>
              <a:t>Critères de ROME IV</a:t>
            </a:r>
          </a:p>
          <a:p>
            <a:pPr marL="285750" indent="-285750">
              <a:buFont typeface="Wingdings" pitchFamily="2" charset="2"/>
              <a:buChar char="ü"/>
            </a:pPr>
            <a:r>
              <a:rPr lang="fr-FR" sz="1400" dirty="0">
                <a:solidFill>
                  <a:srgbClr val="000000"/>
                </a:solidFill>
              </a:rPr>
              <a:t>douleur abdominale présente depuis au moins 6 mois au moins 1 jour par semaine durant les 3 derniers mois.</a:t>
            </a:r>
          </a:p>
          <a:p>
            <a:pPr marL="285750" indent="-285750">
              <a:buFont typeface="Wingdings" pitchFamily="2" charset="2"/>
              <a:buChar char="ü"/>
            </a:pPr>
            <a:r>
              <a:rPr lang="fr-FR" sz="1400" dirty="0">
                <a:solidFill>
                  <a:srgbClr val="000000"/>
                </a:solidFill>
              </a:rPr>
              <a:t> Au moins 2 des 3 critères suivants : </a:t>
            </a:r>
          </a:p>
          <a:p>
            <a:pPr marL="742950" lvl="1" indent="-285750">
              <a:buFont typeface="Arial" panose="020B0604020202020204" pitchFamily="34" charset="0"/>
              <a:buChar char="•"/>
            </a:pPr>
            <a:r>
              <a:rPr lang="fr-FR" sz="1400" dirty="0">
                <a:solidFill>
                  <a:srgbClr val="000000"/>
                </a:solidFill>
              </a:rPr>
              <a:t>une relation entre douleur et défécation</a:t>
            </a:r>
          </a:p>
          <a:p>
            <a:pPr marL="742950" lvl="1" indent="-285750">
              <a:buFont typeface="Arial" panose="020B0604020202020204" pitchFamily="34" charset="0"/>
              <a:buChar char="•"/>
            </a:pPr>
            <a:r>
              <a:rPr lang="fr-FR" sz="1400" dirty="0">
                <a:solidFill>
                  <a:srgbClr val="000000"/>
                </a:solidFill>
              </a:rPr>
              <a:t>une modification de la fréquence des selles, </a:t>
            </a:r>
          </a:p>
          <a:p>
            <a:pPr marL="742950" lvl="1" indent="-285750">
              <a:buFont typeface="Arial" panose="020B0604020202020204" pitchFamily="34" charset="0"/>
              <a:buChar char="•"/>
            </a:pPr>
            <a:r>
              <a:rPr lang="fr-FR" sz="1400" dirty="0">
                <a:solidFill>
                  <a:srgbClr val="000000"/>
                </a:solidFill>
              </a:rPr>
              <a:t>une modification de la consistance des selles</a:t>
            </a:r>
          </a:p>
          <a:p>
            <a:pPr marL="742950" lvl="1" indent="-285750">
              <a:buFont typeface="Arial" panose="020B0604020202020204" pitchFamily="34" charset="0"/>
              <a:buChar char="•"/>
            </a:pPr>
            <a:endParaRPr lang="fr-FR" sz="1400" dirty="0">
              <a:solidFill>
                <a:srgbClr val="000000"/>
              </a:solidFill>
            </a:endParaRPr>
          </a:p>
          <a:p>
            <a:pPr marL="285750" indent="-285750">
              <a:buFont typeface="Wingdings" pitchFamily="2" charset="2"/>
              <a:buChar char="Ø"/>
            </a:pPr>
            <a:r>
              <a:rPr lang="fr-FR" sz="1400" dirty="0">
                <a:solidFill>
                  <a:srgbClr val="000000"/>
                </a:solidFill>
              </a:rPr>
              <a:t>Privilégier un régime pauvre en FODMAPS</a:t>
            </a:r>
          </a:p>
          <a:p>
            <a:pPr lvl="1"/>
            <a:endParaRPr lang="fr-FR" sz="1400" dirty="0">
              <a:solidFill>
                <a:srgbClr val="000000"/>
              </a:solidFill>
            </a:endParaRPr>
          </a:p>
        </p:txBody>
      </p:sp>
      <p:sp>
        <p:nvSpPr>
          <p:cNvPr id="2" name="ZoneTexte 1">
            <a:extLst>
              <a:ext uri="{FF2B5EF4-FFF2-40B4-BE49-F238E27FC236}">
                <a16:creationId xmlns:a16="http://schemas.microsoft.com/office/drawing/2014/main" id="{1143BED4-E6BB-504C-BFDE-2AA670ADBEBE}"/>
              </a:ext>
            </a:extLst>
          </p:cNvPr>
          <p:cNvSpPr txBox="1"/>
          <p:nvPr/>
        </p:nvSpPr>
        <p:spPr>
          <a:xfrm>
            <a:off x="683568" y="5949280"/>
            <a:ext cx="5400600" cy="646331"/>
          </a:xfrm>
          <a:prstGeom prst="rect">
            <a:avLst/>
          </a:prstGeom>
          <a:noFill/>
        </p:spPr>
        <p:txBody>
          <a:bodyPr wrap="square" rtlCol="0">
            <a:spAutoFit/>
          </a:bodyPr>
          <a:lstStyle/>
          <a:p>
            <a:r>
              <a:rPr lang="fr-FR" dirty="0"/>
              <a:t>Les patientes atteintes d’ endométriose sont deux fois plus susceptibles de recevoir un diagnostic de SII</a:t>
            </a:r>
          </a:p>
        </p:txBody>
      </p:sp>
    </p:spTree>
    <p:extLst>
      <p:ext uri="{BB962C8B-B14F-4D97-AF65-F5344CB8AC3E}">
        <p14:creationId xmlns:p14="http://schemas.microsoft.com/office/powerpoint/2010/main" val="3714855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81B6ABD7-5CA3-478A-978C-903494C833BF}" type="slidenum">
              <a:rPr lang="fr-FR" smtClean="0"/>
              <a:pPr/>
              <a:t>9</a:t>
            </a:fld>
            <a:endParaRPr lang="fr-FR" dirty="0"/>
          </a:p>
        </p:txBody>
      </p:sp>
      <p:sp>
        <p:nvSpPr>
          <p:cNvPr id="8" name="Titre 7">
            <a:extLst>
              <a:ext uri="{FF2B5EF4-FFF2-40B4-BE49-F238E27FC236}">
                <a16:creationId xmlns:a16="http://schemas.microsoft.com/office/drawing/2014/main" id="{042F943F-C320-F349-AEB1-7C9C4C3EBA8B}"/>
              </a:ext>
            </a:extLst>
          </p:cNvPr>
          <p:cNvSpPr>
            <a:spLocks noGrp="1"/>
          </p:cNvSpPr>
          <p:nvPr>
            <p:ph type="title"/>
          </p:nvPr>
        </p:nvSpPr>
        <p:spPr>
          <a:xfrm>
            <a:off x="457200" y="274638"/>
            <a:ext cx="6275040" cy="2002234"/>
          </a:xfrm>
          <a:prstGeom prst="roundRect">
            <a:avLst/>
          </a:prstGeom>
          <a:solidFill>
            <a:srgbClr val="F9E9E6"/>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fr-FR" dirty="0">
                <a:solidFill>
                  <a:schemeClr val="tx1"/>
                </a:solidFill>
              </a:rPr>
              <a:t>Le syndrome douloureux pelvien complexe</a:t>
            </a:r>
          </a:p>
        </p:txBody>
      </p:sp>
      <p:sp>
        <p:nvSpPr>
          <p:cNvPr id="9" name="Rectangle à coins arrondis 8">
            <a:extLst>
              <a:ext uri="{FF2B5EF4-FFF2-40B4-BE49-F238E27FC236}">
                <a16:creationId xmlns:a16="http://schemas.microsoft.com/office/drawing/2014/main" id="{DDEB3191-90D6-8648-9408-C54A89E27665}"/>
              </a:ext>
            </a:extLst>
          </p:cNvPr>
          <p:cNvSpPr/>
          <p:nvPr/>
        </p:nvSpPr>
        <p:spPr>
          <a:xfrm>
            <a:off x="602000" y="2366792"/>
            <a:ext cx="7282368" cy="2646384"/>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dirty="0">
              <a:solidFill>
                <a:srgbClr val="000000"/>
              </a:solidFill>
            </a:endParaRPr>
          </a:p>
          <a:p>
            <a:r>
              <a:rPr lang="fr-FR" dirty="0">
                <a:solidFill>
                  <a:srgbClr val="000000"/>
                </a:solidFill>
              </a:rPr>
              <a:t>Mécanismes physiopathologiques</a:t>
            </a:r>
          </a:p>
          <a:p>
            <a:endParaRPr lang="fr-FR" dirty="0">
              <a:solidFill>
                <a:srgbClr val="000000"/>
              </a:solidFill>
            </a:endParaRPr>
          </a:p>
          <a:p>
            <a:pPr marL="285750" indent="-285750">
              <a:buFont typeface="Arial" panose="020B0604020202020204" pitchFamily="34" charset="0"/>
              <a:buChar char="•"/>
            </a:pPr>
            <a:r>
              <a:rPr lang="fr-FR" dirty="0">
                <a:solidFill>
                  <a:srgbClr val="000000"/>
                </a:solidFill>
              </a:rPr>
              <a:t>Un élément déclenchant,</a:t>
            </a:r>
          </a:p>
          <a:p>
            <a:pPr marL="285750" indent="-285750">
              <a:buFont typeface="Arial" panose="020B0604020202020204" pitchFamily="34" charset="0"/>
              <a:buChar char="•"/>
            </a:pPr>
            <a:r>
              <a:rPr lang="fr-FR" dirty="0">
                <a:solidFill>
                  <a:srgbClr val="000000"/>
                </a:solidFill>
              </a:rPr>
              <a:t> une inflammation neurogène, </a:t>
            </a:r>
          </a:p>
          <a:p>
            <a:pPr marL="285750" indent="-285750">
              <a:buFont typeface="Arial" panose="020B0604020202020204" pitchFamily="34" charset="0"/>
              <a:buChar char="•"/>
            </a:pPr>
            <a:r>
              <a:rPr lang="fr-FR" dirty="0">
                <a:solidFill>
                  <a:srgbClr val="000000"/>
                </a:solidFill>
              </a:rPr>
              <a:t>des réponses réflexes musculaires et végétatives,</a:t>
            </a:r>
          </a:p>
          <a:p>
            <a:pPr marL="285750" indent="-285750">
              <a:buFont typeface="Arial" panose="020B0604020202020204" pitchFamily="34" charset="0"/>
              <a:buChar char="•"/>
            </a:pPr>
            <a:r>
              <a:rPr lang="fr-FR" dirty="0">
                <a:solidFill>
                  <a:srgbClr val="000000"/>
                </a:solidFill>
              </a:rPr>
              <a:t>une hypersensibilisation centrale, </a:t>
            </a:r>
          </a:p>
          <a:p>
            <a:pPr marL="285750" indent="-285750">
              <a:buFont typeface="Arial" panose="020B0604020202020204" pitchFamily="34" charset="0"/>
              <a:buChar char="•"/>
            </a:pPr>
            <a:r>
              <a:rPr lang="fr-FR" dirty="0">
                <a:solidFill>
                  <a:srgbClr val="000000"/>
                </a:solidFill>
              </a:rPr>
              <a:t>des réactions émotionnelles et des conséquences </a:t>
            </a:r>
            <a:r>
              <a:rPr lang="fr-FR" dirty="0" err="1">
                <a:solidFill>
                  <a:srgbClr val="000000"/>
                </a:solidFill>
              </a:rPr>
              <a:t>bio-psychosociales</a:t>
            </a:r>
            <a:r>
              <a:rPr lang="fr-FR" dirty="0">
                <a:solidFill>
                  <a:srgbClr val="000000"/>
                </a:solidFill>
              </a:rPr>
              <a:t>.</a:t>
            </a:r>
            <a:br>
              <a:rPr lang="fr-FR" dirty="0"/>
            </a:br>
            <a:endParaRPr lang="fr-FR" dirty="0"/>
          </a:p>
        </p:txBody>
      </p:sp>
      <p:sp>
        <p:nvSpPr>
          <p:cNvPr id="3" name="ZoneTexte 2">
            <a:extLst>
              <a:ext uri="{FF2B5EF4-FFF2-40B4-BE49-F238E27FC236}">
                <a16:creationId xmlns:a16="http://schemas.microsoft.com/office/drawing/2014/main" id="{598214BB-1D8C-1342-BD80-AF548F6ED280}"/>
              </a:ext>
            </a:extLst>
          </p:cNvPr>
          <p:cNvSpPr txBox="1"/>
          <p:nvPr/>
        </p:nvSpPr>
        <p:spPr>
          <a:xfrm>
            <a:off x="241176" y="6093296"/>
            <a:ext cx="6707088" cy="861774"/>
          </a:xfrm>
          <a:prstGeom prst="rect">
            <a:avLst/>
          </a:prstGeom>
          <a:noFill/>
        </p:spPr>
        <p:txBody>
          <a:bodyPr wrap="square" rtlCol="0">
            <a:spAutoFit/>
          </a:bodyPr>
          <a:lstStyle/>
          <a:p>
            <a:r>
              <a:rPr lang="fr-FR" sz="1200" dirty="0"/>
              <a:t>Approche globale des douleurs </a:t>
            </a:r>
            <a:r>
              <a:rPr lang="fr-FR" sz="1200" dirty="0" err="1"/>
              <a:t>pelvipérinéales</a:t>
            </a:r>
            <a:r>
              <a:rPr lang="fr-FR" sz="1200" dirty="0"/>
              <a:t> chroniques : du concept de douleur d’organe à celui de dysfonctionnement des </a:t>
            </a:r>
            <a:r>
              <a:rPr lang="fr-FR" sz="1200" dirty="0" err="1"/>
              <a:t>systèmes</a:t>
            </a:r>
            <a:r>
              <a:rPr lang="fr-FR" sz="1200" dirty="0"/>
              <a:t> de </a:t>
            </a:r>
            <a:r>
              <a:rPr lang="fr-FR" sz="1200" dirty="0" err="1"/>
              <a:t>régulation</a:t>
            </a:r>
            <a:r>
              <a:rPr lang="fr-FR" sz="1200" dirty="0"/>
              <a:t> de la douleur </a:t>
            </a:r>
            <a:r>
              <a:rPr lang="fr-FR" sz="1200" dirty="0" err="1"/>
              <a:t>viscérale</a:t>
            </a:r>
            <a:r>
              <a:rPr lang="fr-FR" sz="1200" dirty="0"/>
              <a:t> </a:t>
            </a:r>
          </a:p>
          <a:p>
            <a:r>
              <a:rPr lang="fr-FR" sz="1200" b="1" dirty="0"/>
              <a:t>J.-J. </a:t>
            </a:r>
            <a:r>
              <a:rPr lang="fr-FR" sz="1200" b="1" dirty="0" err="1"/>
              <a:t>Labata</a:t>
            </a:r>
            <a:r>
              <a:rPr lang="fr-FR" sz="1200" dirty="0"/>
              <a:t>,∗</a:t>
            </a:r>
            <a:r>
              <a:rPr lang="fr-FR" sz="1200" b="1" dirty="0"/>
              <a:t>, </a:t>
            </a:r>
            <a:r>
              <a:rPr lang="fr-FR" sz="1200" b="1" dirty="0" err="1"/>
              <a:t>T</a:t>
            </a:r>
            <a:r>
              <a:rPr lang="fr-FR" sz="1200" b="1" dirty="0"/>
              <a:t>. </a:t>
            </a:r>
            <a:r>
              <a:rPr lang="fr-FR" sz="1200" b="1" dirty="0" err="1"/>
              <a:t>Riantb</a:t>
            </a:r>
            <a:r>
              <a:rPr lang="fr-FR" sz="1200" b="1" dirty="0"/>
              <a:t> </a:t>
            </a:r>
            <a:endParaRPr lang="fr-FR" sz="1200" dirty="0"/>
          </a:p>
          <a:p>
            <a:endParaRPr lang="fr-FR" sz="1400" dirty="0"/>
          </a:p>
        </p:txBody>
      </p:sp>
    </p:spTree>
    <p:extLst>
      <p:ext uri="{BB962C8B-B14F-4D97-AF65-F5344CB8AC3E}">
        <p14:creationId xmlns:p14="http://schemas.microsoft.com/office/powerpoint/2010/main" val="360044101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22509</TotalTime>
  <Words>2591</Words>
  <Application>Microsoft Macintosh PowerPoint</Application>
  <PresentationFormat>Affichage à l'écran (4:3)</PresentationFormat>
  <Paragraphs>246</Paragraphs>
  <Slides>13</Slides>
  <Notes>13</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13</vt:i4>
      </vt:variant>
    </vt:vector>
  </HeadingPairs>
  <TitlesOfParts>
    <vt:vector size="17" baseType="lpstr">
      <vt:lpstr>Arial</vt:lpstr>
      <vt:lpstr>Calibri</vt:lpstr>
      <vt:lpstr>Wingdings</vt:lpstr>
      <vt:lpstr>Thème Office</vt:lpstr>
      <vt:lpstr>Présentation PowerPoint</vt:lpstr>
      <vt:lpstr> DPC : PELVIS +6 MOIS +NON CYCLIQUE </vt:lpstr>
      <vt:lpstr> Les étiologies gynécologiques </vt:lpstr>
      <vt:lpstr>Le syndrome de congestion pelvienne </vt:lpstr>
      <vt:lpstr>Névralgie du nerf Pudendal</vt:lpstr>
      <vt:lpstr>Signes urinaires prédominants </vt:lpstr>
      <vt:lpstr>Signes sexuels prédominants </vt:lpstr>
      <vt:lpstr>Signes digestifs prédominants </vt:lpstr>
      <vt:lpstr>Le syndrome douloureux pelvien complexe</vt:lpstr>
      <vt:lpstr>Le syndrome douloureux pelvien complexe ➤ démembrement des mécanismes  équipe Multidisciplinaire</vt:lpstr>
      <vt:lpstr>Présentation PowerPoint</vt:lpstr>
      <vt:lpstr>Prise en charge pluridisciplinaire =  les acteurs </vt:lpstr>
      <vt:lpstr>Association régionale ENDHAUTS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ld</dc:creator>
  <cp:lastModifiedBy>Utilisateur Microsoft Office</cp:lastModifiedBy>
  <cp:revision>368</cp:revision>
  <dcterms:created xsi:type="dcterms:W3CDTF">2017-04-20T13:35:27Z</dcterms:created>
  <dcterms:modified xsi:type="dcterms:W3CDTF">2024-02-08T18:16:48Z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8d3f7c8-5c4b-4ab6-9486-a0a9eb08efa7_Enabled">
    <vt:lpwstr>true</vt:lpwstr>
  </property>
  <property fmtid="{D5CDD505-2E9C-101B-9397-08002B2CF9AE}" pid="3" name="MSIP_Label_c8d3f7c8-5c4b-4ab6-9486-a0a9eb08efa7_SetDate">
    <vt:lpwstr>2024-01-12T12:36:02Z</vt:lpwstr>
  </property>
  <property fmtid="{D5CDD505-2E9C-101B-9397-08002B2CF9AE}" pid="4" name="MSIP_Label_c8d3f7c8-5c4b-4ab6-9486-a0a9eb08efa7_Method">
    <vt:lpwstr>Standard</vt:lpwstr>
  </property>
  <property fmtid="{D5CDD505-2E9C-101B-9397-08002B2CF9AE}" pid="5" name="MSIP_Label_c8d3f7c8-5c4b-4ab6-9486-a0a9eb08efa7_Name">
    <vt:lpwstr>Interne - Groupe</vt:lpwstr>
  </property>
  <property fmtid="{D5CDD505-2E9C-101B-9397-08002B2CF9AE}" pid="6" name="MSIP_Label_c8d3f7c8-5c4b-4ab6-9486-a0a9eb08efa7_SiteId">
    <vt:lpwstr>4a7c8238-5799-4b16-9fc6-9ad8fce5a7d9</vt:lpwstr>
  </property>
  <property fmtid="{D5CDD505-2E9C-101B-9397-08002B2CF9AE}" pid="7" name="MSIP_Label_c8d3f7c8-5c4b-4ab6-9486-a0a9eb08efa7_ActionId">
    <vt:lpwstr>29af84bd-05c5-4257-b271-937e2ce51d5b</vt:lpwstr>
  </property>
  <property fmtid="{D5CDD505-2E9C-101B-9397-08002B2CF9AE}" pid="8" name="MSIP_Label_c8d3f7c8-5c4b-4ab6-9486-a0a9eb08efa7_ContentBits">
    <vt:lpwstr>2</vt:lpwstr>
  </property>
</Properties>
</file>