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2" r:id="rId3"/>
    <p:sldId id="258" r:id="rId4"/>
    <p:sldId id="260" r:id="rId5"/>
    <p:sldId id="257" r:id="rId6"/>
    <p:sldId id="273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1" autoAdjust="0"/>
    <p:restoredTop sz="94660"/>
  </p:normalViewPr>
  <p:slideViewPr>
    <p:cSldViewPr snapToGrid="0">
      <p:cViewPr varScale="1">
        <p:scale>
          <a:sx n="54" d="100"/>
          <a:sy n="54" d="100"/>
        </p:scale>
        <p:origin x="5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D4A9E0-6D99-4630-AC48-75381DB3F02E}" type="doc">
      <dgm:prSet loTypeId="urn:microsoft.com/office/officeart/2005/8/layout/process2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fr-FR"/>
        </a:p>
      </dgm:t>
    </dgm:pt>
    <dgm:pt modelId="{E59D55C3-109A-4068-BCA2-60E85AD88EE5}">
      <dgm:prSet phldrT="[Texte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dirty="0"/>
            <a:t>Phase de vérification de la tolérance à l’Enalapril</a:t>
          </a:r>
        </a:p>
        <a:p>
          <a:pPr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dirty="0"/>
        </a:p>
      </dgm:t>
    </dgm:pt>
    <dgm:pt modelId="{C2FCE608-62A2-478D-ADD7-7E87242741AB}" type="parTrans" cxnId="{81D5E295-40DE-464C-86D6-17CF7E302A6B}">
      <dgm:prSet/>
      <dgm:spPr/>
      <dgm:t>
        <a:bodyPr/>
        <a:lstStyle/>
        <a:p>
          <a:endParaRPr lang="fr-FR"/>
        </a:p>
      </dgm:t>
    </dgm:pt>
    <dgm:pt modelId="{1D3E2936-E11C-470D-BF2A-FE0D869AB3A6}" type="sibTrans" cxnId="{81D5E295-40DE-464C-86D6-17CF7E302A6B}">
      <dgm:prSet/>
      <dgm:spPr/>
      <dgm:t>
        <a:bodyPr/>
        <a:lstStyle/>
        <a:p>
          <a:endParaRPr lang="fr-FR" dirty="0"/>
        </a:p>
      </dgm:t>
    </dgm:pt>
    <dgm:pt modelId="{1C3B7CAC-3612-4339-B185-A26024480A7E}">
      <dgm:prSet phldrT="[Texte]"/>
      <dgm:spPr/>
      <dgm:t>
        <a:bodyPr/>
        <a:lstStyle/>
        <a:p>
          <a:r>
            <a:rPr lang="fr-FR" dirty="0"/>
            <a:t>Phase de vérification de la tolérance au LCZ696</a:t>
          </a:r>
        </a:p>
      </dgm:t>
    </dgm:pt>
    <dgm:pt modelId="{73C9A540-5E87-45F2-8665-E3999F02958C}" type="parTrans" cxnId="{D4CB5086-B1C8-4091-8226-C4EA9369919B}">
      <dgm:prSet/>
      <dgm:spPr/>
      <dgm:t>
        <a:bodyPr/>
        <a:lstStyle/>
        <a:p>
          <a:endParaRPr lang="fr-FR"/>
        </a:p>
      </dgm:t>
    </dgm:pt>
    <dgm:pt modelId="{E777E61A-99BB-4B6A-939C-8529DAE84256}" type="sibTrans" cxnId="{D4CB5086-B1C8-4091-8226-C4EA9369919B}">
      <dgm:prSet/>
      <dgm:spPr/>
      <dgm:t>
        <a:bodyPr/>
        <a:lstStyle/>
        <a:p>
          <a:endParaRPr lang="fr-FR" dirty="0"/>
        </a:p>
      </dgm:t>
    </dgm:pt>
    <dgm:pt modelId="{E63E1557-F3A8-43B5-BFDD-AA5102E4BE6B}">
      <dgm:prSet phldrT="[Texte]"/>
      <dgm:spPr/>
      <dgm:t>
        <a:bodyPr/>
        <a:lstStyle/>
        <a:p>
          <a:r>
            <a:rPr lang="fr-FR" dirty="0"/>
            <a:t>Randomisation</a:t>
          </a:r>
        </a:p>
      </dgm:t>
    </dgm:pt>
    <dgm:pt modelId="{A449705E-68F5-47F4-A10E-AE87081C0EA1}" type="parTrans" cxnId="{7DFB39A8-1597-4086-86E0-4519773690CA}">
      <dgm:prSet/>
      <dgm:spPr/>
      <dgm:t>
        <a:bodyPr/>
        <a:lstStyle/>
        <a:p>
          <a:endParaRPr lang="fr-FR"/>
        </a:p>
      </dgm:t>
    </dgm:pt>
    <dgm:pt modelId="{51E88CAA-81C4-41FA-9F8D-368A88E3C06B}" type="sibTrans" cxnId="{7DFB39A8-1597-4086-86E0-4519773690CA}">
      <dgm:prSet/>
      <dgm:spPr/>
      <dgm:t>
        <a:bodyPr/>
        <a:lstStyle/>
        <a:p>
          <a:endParaRPr lang="fr-FR"/>
        </a:p>
      </dgm:t>
    </dgm:pt>
    <dgm:pt modelId="{8ABCBC1D-6378-4F9E-840E-8DBDED3255D9}" type="pres">
      <dgm:prSet presAssocID="{01D4A9E0-6D99-4630-AC48-75381DB3F02E}" presName="linearFlow" presStyleCnt="0">
        <dgm:presLayoutVars>
          <dgm:resizeHandles val="exact"/>
        </dgm:presLayoutVars>
      </dgm:prSet>
      <dgm:spPr/>
    </dgm:pt>
    <dgm:pt modelId="{1B8AEFF1-7444-4FB4-8608-7D10781F8BA8}" type="pres">
      <dgm:prSet presAssocID="{E59D55C3-109A-4068-BCA2-60E85AD88EE5}" presName="node" presStyleLbl="node1" presStyleIdx="0" presStyleCnt="3">
        <dgm:presLayoutVars>
          <dgm:bulletEnabled val="1"/>
        </dgm:presLayoutVars>
      </dgm:prSet>
      <dgm:spPr/>
    </dgm:pt>
    <dgm:pt modelId="{D38604AE-B945-46C7-933F-EB6A5C7C5A0A}" type="pres">
      <dgm:prSet presAssocID="{1D3E2936-E11C-470D-BF2A-FE0D869AB3A6}" presName="sibTrans" presStyleLbl="sibTrans2D1" presStyleIdx="0" presStyleCnt="2"/>
      <dgm:spPr/>
    </dgm:pt>
    <dgm:pt modelId="{3E2864BB-BE4E-4F1E-B2B0-50577CA2298E}" type="pres">
      <dgm:prSet presAssocID="{1D3E2936-E11C-470D-BF2A-FE0D869AB3A6}" presName="connectorText" presStyleLbl="sibTrans2D1" presStyleIdx="0" presStyleCnt="2"/>
      <dgm:spPr/>
    </dgm:pt>
    <dgm:pt modelId="{D59BBE95-0DD0-48B2-9954-50E97FC1A103}" type="pres">
      <dgm:prSet presAssocID="{1C3B7CAC-3612-4339-B185-A26024480A7E}" presName="node" presStyleLbl="node1" presStyleIdx="1" presStyleCnt="3">
        <dgm:presLayoutVars>
          <dgm:bulletEnabled val="1"/>
        </dgm:presLayoutVars>
      </dgm:prSet>
      <dgm:spPr/>
    </dgm:pt>
    <dgm:pt modelId="{26EA0EDE-A55A-4DF2-B719-75B42F569FAE}" type="pres">
      <dgm:prSet presAssocID="{E777E61A-99BB-4B6A-939C-8529DAE84256}" presName="sibTrans" presStyleLbl="sibTrans2D1" presStyleIdx="1" presStyleCnt="2"/>
      <dgm:spPr/>
    </dgm:pt>
    <dgm:pt modelId="{5A92EC5E-B177-4953-BDD9-C11661723647}" type="pres">
      <dgm:prSet presAssocID="{E777E61A-99BB-4B6A-939C-8529DAE84256}" presName="connectorText" presStyleLbl="sibTrans2D1" presStyleIdx="1" presStyleCnt="2"/>
      <dgm:spPr/>
    </dgm:pt>
    <dgm:pt modelId="{C08F386A-C56A-48D2-A042-492655214DA4}" type="pres">
      <dgm:prSet presAssocID="{E63E1557-F3A8-43B5-BFDD-AA5102E4BE6B}" presName="node" presStyleLbl="node1" presStyleIdx="2" presStyleCnt="3">
        <dgm:presLayoutVars>
          <dgm:bulletEnabled val="1"/>
        </dgm:presLayoutVars>
      </dgm:prSet>
      <dgm:spPr/>
    </dgm:pt>
  </dgm:ptLst>
  <dgm:cxnLst>
    <dgm:cxn modelId="{357C051A-23F2-41C0-9DD1-88E800947E3F}" type="presOf" srcId="{1D3E2936-E11C-470D-BF2A-FE0D869AB3A6}" destId="{3E2864BB-BE4E-4F1E-B2B0-50577CA2298E}" srcOrd="1" destOrd="0" presId="urn:microsoft.com/office/officeart/2005/8/layout/process2"/>
    <dgm:cxn modelId="{37B9F1B9-E8C8-414A-919F-3C5CD75298E4}" type="presOf" srcId="{01D4A9E0-6D99-4630-AC48-75381DB3F02E}" destId="{8ABCBC1D-6378-4F9E-840E-8DBDED3255D9}" srcOrd="0" destOrd="0" presId="urn:microsoft.com/office/officeart/2005/8/layout/process2"/>
    <dgm:cxn modelId="{788F49F3-32E9-48B5-914D-C51BD278DA89}" type="presOf" srcId="{E63E1557-F3A8-43B5-BFDD-AA5102E4BE6B}" destId="{C08F386A-C56A-48D2-A042-492655214DA4}" srcOrd="0" destOrd="0" presId="urn:microsoft.com/office/officeart/2005/8/layout/process2"/>
    <dgm:cxn modelId="{7DFB39A8-1597-4086-86E0-4519773690CA}" srcId="{01D4A9E0-6D99-4630-AC48-75381DB3F02E}" destId="{E63E1557-F3A8-43B5-BFDD-AA5102E4BE6B}" srcOrd="2" destOrd="0" parTransId="{A449705E-68F5-47F4-A10E-AE87081C0EA1}" sibTransId="{51E88CAA-81C4-41FA-9F8D-368A88E3C06B}"/>
    <dgm:cxn modelId="{215BB6EC-5E9E-439F-A7D2-FD5B769C94E2}" type="presOf" srcId="{1C3B7CAC-3612-4339-B185-A26024480A7E}" destId="{D59BBE95-0DD0-48B2-9954-50E97FC1A103}" srcOrd="0" destOrd="0" presId="urn:microsoft.com/office/officeart/2005/8/layout/process2"/>
    <dgm:cxn modelId="{53B9F6E1-C414-4E9F-9203-61B373E74F41}" type="presOf" srcId="{E777E61A-99BB-4B6A-939C-8529DAE84256}" destId="{5A92EC5E-B177-4953-BDD9-C11661723647}" srcOrd="1" destOrd="0" presId="urn:microsoft.com/office/officeart/2005/8/layout/process2"/>
    <dgm:cxn modelId="{80AED02A-C703-4D4E-9199-76FCD0D9F16A}" type="presOf" srcId="{E777E61A-99BB-4B6A-939C-8529DAE84256}" destId="{26EA0EDE-A55A-4DF2-B719-75B42F569FAE}" srcOrd="0" destOrd="0" presId="urn:microsoft.com/office/officeart/2005/8/layout/process2"/>
    <dgm:cxn modelId="{B434CBCF-BF75-483B-81C5-1AF60B09B540}" type="presOf" srcId="{1D3E2936-E11C-470D-BF2A-FE0D869AB3A6}" destId="{D38604AE-B945-46C7-933F-EB6A5C7C5A0A}" srcOrd="0" destOrd="0" presId="urn:microsoft.com/office/officeart/2005/8/layout/process2"/>
    <dgm:cxn modelId="{81D5E295-40DE-464C-86D6-17CF7E302A6B}" srcId="{01D4A9E0-6D99-4630-AC48-75381DB3F02E}" destId="{E59D55C3-109A-4068-BCA2-60E85AD88EE5}" srcOrd="0" destOrd="0" parTransId="{C2FCE608-62A2-478D-ADD7-7E87242741AB}" sibTransId="{1D3E2936-E11C-470D-BF2A-FE0D869AB3A6}"/>
    <dgm:cxn modelId="{D4CB5086-B1C8-4091-8226-C4EA9369919B}" srcId="{01D4A9E0-6D99-4630-AC48-75381DB3F02E}" destId="{1C3B7CAC-3612-4339-B185-A26024480A7E}" srcOrd="1" destOrd="0" parTransId="{73C9A540-5E87-45F2-8665-E3999F02958C}" sibTransId="{E777E61A-99BB-4B6A-939C-8529DAE84256}"/>
    <dgm:cxn modelId="{49F2947D-A65D-40DB-874D-108B1C47AE42}" type="presOf" srcId="{E59D55C3-109A-4068-BCA2-60E85AD88EE5}" destId="{1B8AEFF1-7444-4FB4-8608-7D10781F8BA8}" srcOrd="0" destOrd="0" presId="urn:microsoft.com/office/officeart/2005/8/layout/process2"/>
    <dgm:cxn modelId="{DBDA66D9-C2E1-4414-AE63-80719A759FD7}" type="presParOf" srcId="{8ABCBC1D-6378-4F9E-840E-8DBDED3255D9}" destId="{1B8AEFF1-7444-4FB4-8608-7D10781F8BA8}" srcOrd="0" destOrd="0" presId="urn:microsoft.com/office/officeart/2005/8/layout/process2"/>
    <dgm:cxn modelId="{2F67004E-8AF6-44AE-B8DE-EEF70E17C7D0}" type="presParOf" srcId="{8ABCBC1D-6378-4F9E-840E-8DBDED3255D9}" destId="{D38604AE-B945-46C7-933F-EB6A5C7C5A0A}" srcOrd="1" destOrd="0" presId="urn:microsoft.com/office/officeart/2005/8/layout/process2"/>
    <dgm:cxn modelId="{0558AC4C-168A-4C36-8C7E-B4C81C84FF37}" type="presParOf" srcId="{D38604AE-B945-46C7-933F-EB6A5C7C5A0A}" destId="{3E2864BB-BE4E-4F1E-B2B0-50577CA2298E}" srcOrd="0" destOrd="0" presId="urn:microsoft.com/office/officeart/2005/8/layout/process2"/>
    <dgm:cxn modelId="{BA1EF306-7653-415B-91B9-F2B2CBF21032}" type="presParOf" srcId="{8ABCBC1D-6378-4F9E-840E-8DBDED3255D9}" destId="{D59BBE95-0DD0-48B2-9954-50E97FC1A103}" srcOrd="2" destOrd="0" presId="urn:microsoft.com/office/officeart/2005/8/layout/process2"/>
    <dgm:cxn modelId="{8E16D9D0-FBF6-461F-BA5E-183DEADBCD65}" type="presParOf" srcId="{8ABCBC1D-6378-4F9E-840E-8DBDED3255D9}" destId="{26EA0EDE-A55A-4DF2-B719-75B42F569FAE}" srcOrd="3" destOrd="0" presId="urn:microsoft.com/office/officeart/2005/8/layout/process2"/>
    <dgm:cxn modelId="{FE786437-E3CF-4CFE-AAD9-A476960A3199}" type="presParOf" srcId="{26EA0EDE-A55A-4DF2-B719-75B42F569FAE}" destId="{5A92EC5E-B177-4953-BDD9-C11661723647}" srcOrd="0" destOrd="0" presId="urn:microsoft.com/office/officeart/2005/8/layout/process2"/>
    <dgm:cxn modelId="{177280E2-F142-430C-B281-85DC12A97DFE}" type="presParOf" srcId="{8ABCBC1D-6378-4F9E-840E-8DBDED3255D9}" destId="{C08F386A-C56A-48D2-A042-492655214DA4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8AEFF1-7444-4FB4-8608-7D10781F8BA8}">
      <dsp:nvSpPr>
        <dsp:cNvPr id="0" name=""/>
        <dsp:cNvSpPr/>
      </dsp:nvSpPr>
      <dsp:spPr>
        <a:xfrm>
          <a:off x="444374" y="0"/>
          <a:ext cx="2862981" cy="15905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100" kern="1200" dirty="0"/>
            <a:t>Phase de vérification de la tolérance à l’Enalapril</a:t>
          </a:r>
        </a:p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100" kern="1200" dirty="0"/>
        </a:p>
      </dsp:txBody>
      <dsp:txXfrm>
        <a:off x="490959" y="46585"/>
        <a:ext cx="2769811" cy="1497375"/>
      </dsp:txXfrm>
    </dsp:sp>
    <dsp:sp modelId="{D38604AE-B945-46C7-933F-EB6A5C7C5A0A}">
      <dsp:nvSpPr>
        <dsp:cNvPr id="0" name=""/>
        <dsp:cNvSpPr/>
      </dsp:nvSpPr>
      <dsp:spPr>
        <a:xfrm rot="5400000">
          <a:off x="1577637" y="1630308"/>
          <a:ext cx="596454" cy="71574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 dirty="0"/>
        </a:p>
      </dsp:txBody>
      <dsp:txXfrm rot="-5400000">
        <a:off x="1661141" y="1689953"/>
        <a:ext cx="429447" cy="417518"/>
      </dsp:txXfrm>
    </dsp:sp>
    <dsp:sp modelId="{D59BBE95-0DD0-48B2-9954-50E97FC1A103}">
      <dsp:nvSpPr>
        <dsp:cNvPr id="0" name=""/>
        <dsp:cNvSpPr/>
      </dsp:nvSpPr>
      <dsp:spPr>
        <a:xfrm>
          <a:off x="444374" y="2385817"/>
          <a:ext cx="2862981" cy="15905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/>
            <a:t>Phase de vérification de la tolérance au LCZ696</a:t>
          </a:r>
        </a:p>
      </dsp:txBody>
      <dsp:txXfrm>
        <a:off x="490959" y="2432402"/>
        <a:ext cx="2769811" cy="1497375"/>
      </dsp:txXfrm>
    </dsp:sp>
    <dsp:sp modelId="{26EA0EDE-A55A-4DF2-B719-75B42F569FAE}">
      <dsp:nvSpPr>
        <dsp:cNvPr id="0" name=""/>
        <dsp:cNvSpPr/>
      </dsp:nvSpPr>
      <dsp:spPr>
        <a:xfrm rot="5400000">
          <a:off x="1577637" y="4016126"/>
          <a:ext cx="596454" cy="71574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 dirty="0"/>
        </a:p>
      </dsp:txBody>
      <dsp:txXfrm rot="-5400000">
        <a:off x="1661141" y="4075771"/>
        <a:ext cx="429447" cy="417518"/>
      </dsp:txXfrm>
    </dsp:sp>
    <dsp:sp modelId="{C08F386A-C56A-48D2-A042-492655214DA4}">
      <dsp:nvSpPr>
        <dsp:cNvPr id="0" name=""/>
        <dsp:cNvSpPr/>
      </dsp:nvSpPr>
      <dsp:spPr>
        <a:xfrm>
          <a:off x="444374" y="4771635"/>
          <a:ext cx="2862981" cy="15905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/>
            <a:t>Randomisation</a:t>
          </a:r>
        </a:p>
      </dsp:txBody>
      <dsp:txXfrm>
        <a:off x="490959" y="4818220"/>
        <a:ext cx="2769811" cy="14973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152-ED13-43D0-A68B-5C07EC5D3A9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8319-E5F0-4DEB-B450-6DD086C428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448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152-ED13-43D0-A68B-5C07EC5D3A9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8319-E5F0-4DEB-B450-6DD086C428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8258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152-ED13-43D0-A68B-5C07EC5D3A9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8319-E5F0-4DEB-B450-6DD086C428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8661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152-ED13-43D0-A68B-5C07EC5D3A9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8319-E5F0-4DEB-B450-6DD086C428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7425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152-ED13-43D0-A68B-5C07EC5D3A9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8319-E5F0-4DEB-B450-6DD086C428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084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152-ED13-43D0-A68B-5C07EC5D3A9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8319-E5F0-4DEB-B450-6DD086C428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696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152-ED13-43D0-A68B-5C07EC5D3A9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8319-E5F0-4DEB-B450-6DD086C428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70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152-ED13-43D0-A68B-5C07EC5D3A9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8319-E5F0-4DEB-B450-6DD086C428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472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152-ED13-43D0-A68B-5C07EC5D3A9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8319-E5F0-4DEB-B450-6DD086C428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076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152-ED13-43D0-A68B-5C07EC5D3A9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8319-E5F0-4DEB-B450-6DD086C428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2876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4152-ED13-43D0-A68B-5C07EC5D3A9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8319-E5F0-4DEB-B450-6DD086C428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603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14152-ED13-43D0-A68B-5C07EC5D3A9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B8319-E5F0-4DEB-B450-6DD086C428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304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4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4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4400" dirty="0">
                <a:solidFill>
                  <a:srgbClr val="FF0000"/>
                </a:solidFill>
              </a:rPr>
              <a:t>	UNE NOUVELLE AVANCEE DANS LE TRAITEMENT DE L’INSUFFISANCE CARDIAQUE 	à FRACTION D’EJECTION ALTEREE</a:t>
            </a:r>
          </a:p>
          <a:p>
            <a:endParaRPr lang="fr-FR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291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8531" y="45954"/>
            <a:ext cx="8184290" cy="656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248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057" y="998713"/>
            <a:ext cx="9450871" cy="3874454"/>
          </a:xfrm>
          <a:prstGeom prst="rect">
            <a:avLst/>
          </a:prstGeom>
        </p:spPr>
      </p:pic>
      <p:sp>
        <p:nvSpPr>
          <p:cNvPr id="5" name="Rectangle à coins arrondis 4"/>
          <p:cNvSpPr/>
          <p:nvPr/>
        </p:nvSpPr>
        <p:spPr>
          <a:xfrm>
            <a:off x="1600199" y="2299447"/>
            <a:ext cx="8767482" cy="48409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1653987" y="2814916"/>
            <a:ext cx="8659905" cy="24204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1600199" y="3640800"/>
            <a:ext cx="8659905" cy="24204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0868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0093" y="286871"/>
            <a:ext cx="9101165" cy="6293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32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En résumé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LCZ 696 réduit la mortalité cardiovasculaire ainsi que les hospitalisation pour décompensation cardiaque versus Enalapril chez des patients ayant un IC avec FE altérée et sous traitement médical optimal.</a:t>
            </a:r>
          </a:p>
          <a:p>
            <a:r>
              <a:rPr lang="fr-FR" dirty="0"/>
              <a:t>Réduit la mortalité toutes causes</a:t>
            </a:r>
          </a:p>
          <a:p>
            <a:r>
              <a:rPr lang="fr-FR" dirty="0"/>
              <a:t>Donne moins d’hyperkaliémie grave ou d’IRA mais plus d’hypotension symptomatique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3435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En pratique :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	3 dosages : SACUBITRIL/VALSARTAN  (ENTRESTO)</a:t>
            </a:r>
          </a:p>
          <a:p>
            <a:pPr lvl="4"/>
            <a:r>
              <a:rPr lang="fr-FR" dirty="0"/>
              <a:t>24/26 mg  - 49/51 mg – 97/103 mg</a:t>
            </a:r>
          </a:p>
          <a:p>
            <a:pPr lvl="4"/>
            <a:endParaRPr lang="fr-FR" dirty="0"/>
          </a:p>
          <a:p>
            <a:pPr marL="1828800" lvl="4" indent="0">
              <a:buNone/>
            </a:pPr>
            <a:endParaRPr lang="fr-FR" dirty="0"/>
          </a:p>
          <a:p>
            <a:pPr marL="1828800" lvl="4" indent="0">
              <a:buNone/>
            </a:pPr>
            <a:r>
              <a:rPr lang="fr-FR" dirty="0"/>
              <a:t>Si traitement antérieur par IEC :  arrêt impératif de l’IEC au moins 36 h avant</a:t>
            </a:r>
          </a:p>
          <a:p>
            <a:pPr marL="1828800" lvl="4" indent="0">
              <a:buNone/>
            </a:pPr>
            <a:endParaRPr lang="fr-FR" dirty="0"/>
          </a:p>
          <a:p>
            <a:pPr marL="1828800" lvl="4" indent="0">
              <a:buNone/>
            </a:pPr>
            <a:r>
              <a:rPr lang="fr-FR" dirty="0"/>
              <a:t>Si traitement antérieur par ARA II : switch immédiat</a:t>
            </a:r>
          </a:p>
          <a:p>
            <a:pPr marL="1828800" lvl="4" indent="0">
              <a:buNone/>
            </a:pPr>
            <a:endParaRPr lang="fr-FR" dirty="0"/>
          </a:p>
          <a:p>
            <a:pPr marL="1828800" lvl="4" indent="0">
              <a:buNone/>
            </a:pPr>
            <a:r>
              <a:rPr lang="fr-FR" dirty="0"/>
              <a:t>Si aucun traitement antérieur : débuter par la dose minimale</a:t>
            </a:r>
          </a:p>
          <a:p>
            <a:pPr marL="1828800" lvl="4" indent="0">
              <a:buNone/>
            </a:pPr>
            <a:endParaRPr lang="fr-FR" dirty="0"/>
          </a:p>
          <a:p>
            <a:pPr marL="1828800" lvl="4" indent="0">
              <a:buNone/>
            </a:pPr>
            <a:endParaRPr lang="fr-FR" dirty="0"/>
          </a:p>
          <a:p>
            <a:pPr marL="1828800" lvl="4" indent="0">
              <a:buNone/>
            </a:pPr>
            <a:r>
              <a:rPr lang="fr-FR" dirty="0"/>
              <a:t>2 prises par jour – Cibler la dose de 97/103 mg (incrémentation toutes les 2 à 4 semaines)</a:t>
            </a:r>
          </a:p>
        </p:txBody>
      </p:sp>
    </p:spTree>
    <p:extLst>
      <p:ext uri="{BB962C8B-B14F-4D97-AF65-F5344CB8AC3E}">
        <p14:creationId xmlns:p14="http://schemas.microsoft.com/office/powerpoint/2010/main" val="3555211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Surveiller  ++    hypotension artérielle – </a:t>
            </a:r>
            <a:r>
              <a:rPr lang="fr-FR" dirty="0" err="1"/>
              <a:t>angio</a:t>
            </a:r>
            <a:r>
              <a:rPr lang="fr-FR" dirty="0"/>
              <a:t> </a:t>
            </a:r>
            <a:r>
              <a:rPr lang="fr-FR" dirty="0" err="1"/>
              <a:t>oedeme</a:t>
            </a:r>
            <a:endParaRPr lang="fr-FR" dirty="0"/>
          </a:p>
          <a:p>
            <a:r>
              <a:rPr lang="fr-FR" dirty="0"/>
              <a:t>BNP  : n’est pas un marqueur approprié</a:t>
            </a:r>
          </a:p>
          <a:p>
            <a:r>
              <a:rPr lang="fr-FR" dirty="0"/>
              <a:t>Nt -Pro BNP : plus adapté</a:t>
            </a:r>
          </a:p>
          <a:p>
            <a:r>
              <a:rPr lang="fr-FR" dirty="0"/>
              <a:t>Ne pas initier si  :  kaliémie &gt; 5,4 </a:t>
            </a:r>
            <a:r>
              <a:rPr lang="fr-FR" dirty="0" err="1"/>
              <a:t>mmol</a:t>
            </a:r>
            <a:r>
              <a:rPr lang="fr-FR" dirty="0"/>
              <a:t>/l</a:t>
            </a:r>
          </a:p>
          <a:p>
            <a:pPr lvl="6"/>
            <a:r>
              <a:rPr lang="fr-FR" sz="2800" dirty="0"/>
              <a:t>PAS  &lt; 100 mm Hg </a:t>
            </a:r>
          </a:p>
          <a:p>
            <a:pPr lvl="6"/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949037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CONCLUSION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Données solides sur le bénéfice attendu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Restent à définir : </a:t>
            </a:r>
          </a:p>
          <a:p>
            <a:pPr lvl="2"/>
            <a:r>
              <a:rPr lang="fr-FR" dirty="0"/>
              <a:t>-2</a:t>
            </a:r>
            <a:r>
              <a:rPr lang="fr-FR" baseline="30000" dirty="0"/>
              <a:t>nde</a:t>
            </a:r>
            <a:r>
              <a:rPr lang="fr-FR" dirty="0"/>
              <a:t> intention – alternative aux IEC ou ARA2 si persistance de symptômes ou FE non améliorée et BNP tjrs élevé</a:t>
            </a:r>
          </a:p>
          <a:p>
            <a:pPr marL="914400" lvl="2" indent="0">
              <a:buNone/>
            </a:pPr>
            <a:endParaRPr lang="fr-FR" dirty="0"/>
          </a:p>
          <a:p>
            <a:pPr marL="914400" lvl="2" indent="0">
              <a:buNone/>
            </a:pPr>
            <a:endParaRPr lang="fr-FR" dirty="0"/>
          </a:p>
          <a:p>
            <a:pPr lvl="2"/>
            <a:r>
              <a:rPr lang="fr-FR"/>
              <a:t>-1</a:t>
            </a:r>
            <a:r>
              <a:rPr lang="fr-FR" baseline="30000"/>
              <a:t>ère</a:t>
            </a:r>
            <a:r>
              <a:rPr lang="fr-FR"/>
              <a:t> </a:t>
            </a:r>
            <a:r>
              <a:rPr lang="fr-FR" dirty="0"/>
              <a:t>intention , en alternative </a:t>
            </a:r>
            <a:r>
              <a:rPr lang="fr-FR"/>
              <a:t>aux IEC</a:t>
            </a:r>
          </a:p>
          <a:p>
            <a:pPr lvl="2"/>
            <a:endParaRPr lang="fr-FR" dirty="0"/>
          </a:p>
          <a:p>
            <a:pPr marL="914400" lvl="2" indent="0">
              <a:buNone/>
            </a:pPr>
            <a:endParaRPr lang="fr-FR" dirty="0"/>
          </a:p>
          <a:p>
            <a:pPr marL="914400" lvl="2" indent="0">
              <a:buNone/>
            </a:pPr>
            <a:r>
              <a:rPr lang="fr-FR" dirty="0"/>
              <a:t>Données sur l’insuffisance cardiaque à FE préservée ? --</a:t>
            </a:r>
            <a:r>
              <a:rPr lang="fr-FR" dirty="0">
                <a:sym typeface="Wingdings" panose="05000000000000000000" pitchFamily="2" charset="2"/>
              </a:rPr>
              <a:t>PARAGON HF</a:t>
            </a:r>
            <a:endParaRPr lang="fr-FR" dirty="0"/>
          </a:p>
          <a:p>
            <a:pPr marL="914400" lvl="2" indent="0">
              <a:buNone/>
            </a:pPr>
            <a:endParaRPr lang="fr-FR" dirty="0"/>
          </a:p>
          <a:p>
            <a:pPr marL="914400" lvl="2" indent="0">
              <a:buNone/>
            </a:pPr>
            <a:endParaRPr lang="fr-FR" dirty="0"/>
          </a:p>
          <a:p>
            <a:pPr marL="914400" lvl="2" indent="0">
              <a:buNone/>
            </a:pPr>
            <a:endParaRPr lang="fr-FR" dirty="0"/>
          </a:p>
          <a:p>
            <a:pPr marL="914400" lvl="2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8617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4124" y="199862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r-FR" sz="6000" i="1" dirty="0">
                <a:solidFill>
                  <a:srgbClr val="002060"/>
                </a:solidFill>
              </a:rPr>
              <a:t>			     LCZ  696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sz="6000" dirty="0"/>
              <a:t>			    ENTRESTO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						</a:t>
            </a:r>
            <a:r>
              <a:rPr lang="fr-FR" i="1" dirty="0">
                <a:solidFill>
                  <a:srgbClr val="FF0000"/>
                </a:solidFill>
              </a:rPr>
              <a:t>Etude PARADIGM HF</a:t>
            </a:r>
          </a:p>
        </p:txBody>
      </p:sp>
    </p:spTree>
    <p:extLst>
      <p:ext uri="{BB962C8B-B14F-4D97-AF65-F5344CB8AC3E}">
        <p14:creationId xmlns:p14="http://schemas.microsoft.com/office/powerpoint/2010/main" val="807527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1524000" y="0"/>
            <a:ext cx="9144000" cy="1333500"/>
          </a:xfrm>
          <a:prstGeom prst="rect">
            <a:avLst/>
          </a:prstGeom>
          <a:solidFill>
            <a:srgbClr val="254061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</a:endParaRPr>
          </a:p>
        </p:txBody>
      </p:sp>
      <p:sp>
        <p:nvSpPr>
          <p:cNvPr id="4098" name="TextBox 24"/>
          <p:cNvSpPr txBox="1">
            <a:spLocks noChangeArrowheads="1"/>
          </p:cNvSpPr>
          <p:nvPr/>
        </p:nvSpPr>
        <p:spPr bwMode="auto">
          <a:xfrm>
            <a:off x="7134226" y="1677989"/>
            <a:ext cx="10064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Beta</a:t>
            </a:r>
          </a:p>
          <a:p>
            <a:pPr algn="ctr">
              <a:lnSpc>
                <a:spcPts val="1800"/>
              </a:lnSpc>
            </a:pPr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blocker</a:t>
            </a:r>
          </a:p>
        </p:txBody>
      </p:sp>
      <p:sp>
        <p:nvSpPr>
          <p:cNvPr id="4099" name="TextBox 26"/>
          <p:cNvSpPr txBox="1">
            <a:spLocks noChangeArrowheads="1"/>
          </p:cNvSpPr>
          <p:nvPr/>
        </p:nvSpPr>
        <p:spPr bwMode="auto">
          <a:xfrm>
            <a:off x="8242300" y="1446213"/>
            <a:ext cx="2109788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Mineralocorticoid</a:t>
            </a:r>
          </a:p>
          <a:p>
            <a:pPr algn="ctr">
              <a:lnSpc>
                <a:spcPts val="1800"/>
              </a:lnSpc>
            </a:pPr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receptor</a:t>
            </a:r>
          </a:p>
          <a:p>
            <a:pPr algn="ctr">
              <a:lnSpc>
                <a:spcPts val="1800"/>
              </a:lnSpc>
            </a:pPr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antagonist</a:t>
            </a:r>
          </a:p>
        </p:txBody>
      </p:sp>
      <p:sp>
        <p:nvSpPr>
          <p:cNvPr id="4100" name="TextBox 35"/>
          <p:cNvSpPr txBox="1">
            <a:spLocks noChangeArrowheads="1"/>
          </p:cNvSpPr>
          <p:nvPr/>
        </p:nvSpPr>
        <p:spPr bwMode="auto">
          <a:xfrm>
            <a:off x="1905000" y="179389"/>
            <a:ext cx="8382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3600">
                <a:solidFill>
                  <a:schemeClr val="bg1"/>
                </a:solidFill>
                <a:latin typeface="Times" charset="0"/>
              </a:rPr>
              <a:t>Drugs That Reduce Mortality in Heart Failure With Reduced Ejection Fraction</a:t>
            </a:r>
          </a:p>
        </p:txBody>
      </p:sp>
      <p:cxnSp>
        <p:nvCxnSpPr>
          <p:cNvPr id="20" name="Straight Connector 19"/>
          <p:cNvCxnSpPr>
            <a:cxnSpLocks noChangeShapeType="1"/>
          </p:cNvCxnSpPr>
          <p:nvPr/>
        </p:nvCxnSpPr>
        <p:spPr bwMode="auto">
          <a:xfrm>
            <a:off x="3378201" y="2268539"/>
            <a:ext cx="6602413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49" name="Straight Connector 48"/>
          <p:cNvCxnSpPr>
            <a:cxnSpLocks noChangeShapeType="1"/>
          </p:cNvCxnSpPr>
          <p:nvPr/>
        </p:nvCxnSpPr>
        <p:spPr bwMode="auto">
          <a:xfrm rot="5400000">
            <a:off x="1504951" y="4164014"/>
            <a:ext cx="3751263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54" name="Straight Connector 53"/>
          <p:cNvCxnSpPr>
            <a:cxnSpLocks noChangeShapeType="1"/>
          </p:cNvCxnSpPr>
          <p:nvPr/>
        </p:nvCxnSpPr>
        <p:spPr bwMode="auto">
          <a:xfrm>
            <a:off x="3249614" y="3227389"/>
            <a:ext cx="280987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65" name="Straight Connector 64"/>
          <p:cNvCxnSpPr>
            <a:cxnSpLocks noChangeShapeType="1"/>
          </p:cNvCxnSpPr>
          <p:nvPr/>
        </p:nvCxnSpPr>
        <p:spPr bwMode="auto">
          <a:xfrm>
            <a:off x="3240089" y="4165600"/>
            <a:ext cx="280987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66" name="Straight Connector 65"/>
          <p:cNvCxnSpPr>
            <a:cxnSpLocks noChangeShapeType="1"/>
          </p:cNvCxnSpPr>
          <p:nvPr/>
        </p:nvCxnSpPr>
        <p:spPr bwMode="auto">
          <a:xfrm>
            <a:off x="3230564" y="5103814"/>
            <a:ext cx="280987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67" name="Straight Connector 66"/>
          <p:cNvCxnSpPr>
            <a:cxnSpLocks noChangeShapeType="1"/>
          </p:cNvCxnSpPr>
          <p:nvPr/>
        </p:nvCxnSpPr>
        <p:spPr bwMode="auto">
          <a:xfrm>
            <a:off x="3221039" y="6042025"/>
            <a:ext cx="280987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107" name="TextBox 72"/>
          <p:cNvSpPr txBox="1">
            <a:spLocks noChangeArrowheads="1"/>
          </p:cNvSpPr>
          <p:nvPr/>
        </p:nvSpPr>
        <p:spPr bwMode="auto">
          <a:xfrm>
            <a:off x="5445126" y="1677989"/>
            <a:ext cx="11080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ACE</a:t>
            </a:r>
          </a:p>
          <a:p>
            <a:pPr algn="ctr">
              <a:lnSpc>
                <a:spcPts val="1800"/>
              </a:lnSpc>
            </a:pPr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inhibitor</a:t>
            </a:r>
          </a:p>
        </p:txBody>
      </p:sp>
      <p:sp>
        <p:nvSpPr>
          <p:cNvPr id="4108" name="TextBox 73"/>
          <p:cNvSpPr txBox="1">
            <a:spLocks noChangeArrowheads="1"/>
          </p:cNvSpPr>
          <p:nvPr/>
        </p:nvSpPr>
        <p:spPr bwMode="auto">
          <a:xfrm>
            <a:off x="3494089" y="1446213"/>
            <a:ext cx="1519237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Angiotensin</a:t>
            </a:r>
          </a:p>
          <a:p>
            <a:pPr algn="ctr">
              <a:lnSpc>
                <a:spcPts val="1800"/>
              </a:lnSpc>
            </a:pPr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receptor</a:t>
            </a:r>
          </a:p>
          <a:p>
            <a:pPr algn="ctr">
              <a:lnSpc>
                <a:spcPts val="1800"/>
              </a:lnSpc>
            </a:pPr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blocker</a:t>
            </a:r>
          </a:p>
        </p:txBody>
      </p:sp>
      <p:sp>
        <p:nvSpPr>
          <p:cNvPr id="80" name="Right Brace 79"/>
          <p:cNvSpPr>
            <a:spLocks/>
          </p:cNvSpPr>
          <p:nvPr/>
        </p:nvSpPr>
        <p:spPr bwMode="auto">
          <a:xfrm rot="5400000">
            <a:off x="5006976" y="3335338"/>
            <a:ext cx="307975" cy="1587500"/>
          </a:xfrm>
          <a:prstGeom prst="rightBrace">
            <a:avLst>
              <a:gd name="adj1" fmla="val 8329"/>
              <a:gd name="adj2" fmla="val 50000"/>
            </a:avLst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110" name="TextBox 27"/>
          <p:cNvSpPr txBox="1">
            <a:spLocks noChangeArrowheads="1"/>
          </p:cNvSpPr>
          <p:nvPr/>
        </p:nvSpPr>
        <p:spPr bwMode="auto">
          <a:xfrm>
            <a:off x="3654426" y="4481513"/>
            <a:ext cx="3013075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Drugs that inhibit the renin-angiotensin system have modest effects on survival</a:t>
            </a:r>
          </a:p>
        </p:txBody>
      </p:sp>
      <p:sp>
        <p:nvSpPr>
          <p:cNvPr id="4111" name="TextBox 28"/>
          <p:cNvSpPr txBox="1">
            <a:spLocks noChangeArrowheads="1"/>
          </p:cNvSpPr>
          <p:nvPr/>
        </p:nvSpPr>
        <p:spPr bwMode="auto">
          <a:xfrm>
            <a:off x="4525964" y="6108700"/>
            <a:ext cx="60277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6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Based on results of SOLVD-Treatment, CHARM-Alternative,</a:t>
            </a:r>
          </a:p>
          <a:p>
            <a:pPr algn="r"/>
            <a:r>
              <a:rPr lang="en-US" sz="16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COPERNICUS, MERIT-HF, CIBIS II, RALES and EMPHASIS-HF</a:t>
            </a:r>
          </a:p>
        </p:txBody>
      </p:sp>
      <p:sp>
        <p:nvSpPr>
          <p:cNvPr id="4112" name="TextBox 31"/>
          <p:cNvSpPr txBox="1">
            <a:spLocks noChangeArrowheads="1"/>
          </p:cNvSpPr>
          <p:nvPr/>
        </p:nvSpPr>
        <p:spPr bwMode="auto">
          <a:xfrm>
            <a:off x="2593975" y="3030538"/>
            <a:ext cx="698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10%</a:t>
            </a:r>
          </a:p>
        </p:txBody>
      </p:sp>
      <p:cxnSp>
        <p:nvCxnSpPr>
          <p:cNvPr id="33" name="Straight Arrow Connector 32"/>
          <p:cNvCxnSpPr>
            <a:cxnSpLocks noChangeShapeType="1"/>
          </p:cNvCxnSpPr>
          <p:nvPr/>
        </p:nvCxnSpPr>
        <p:spPr bwMode="auto">
          <a:xfrm rot="5400000">
            <a:off x="2281238" y="6081713"/>
            <a:ext cx="493713" cy="1588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114" name="TextBox 33"/>
          <p:cNvSpPr txBox="1">
            <a:spLocks noChangeArrowheads="1"/>
          </p:cNvSpPr>
          <p:nvPr/>
        </p:nvSpPr>
        <p:spPr bwMode="auto">
          <a:xfrm>
            <a:off x="2593975" y="3963988"/>
            <a:ext cx="698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20%</a:t>
            </a:r>
          </a:p>
        </p:txBody>
      </p:sp>
      <p:sp>
        <p:nvSpPr>
          <p:cNvPr id="4115" name="TextBox 34"/>
          <p:cNvSpPr txBox="1">
            <a:spLocks noChangeArrowheads="1"/>
          </p:cNvSpPr>
          <p:nvPr/>
        </p:nvSpPr>
        <p:spPr bwMode="auto">
          <a:xfrm>
            <a:off x="2593975" y="4900613"/>
            <a:ext cx="698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30%</a:t>
            </a:r>
          </a:p>
        </p:txBody>
      </p:sp>
      <p:sp>
        <p:nvSpPr>
          <p:cNvPr id="4116" name="TextBox 37"/>
          <p:cNvSpPr txBox="1">
            <a:spLocks noChangeArrowheads="1"/>
          </p:cNvSpPr>
          <p:nvPr/>
        </p:nvSpPr>
        <p:spPr bwMode="auto">
          <a:xfrm>
            <a:off x="2593975" y="5835650"/>
            <a:ext cx="698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40%</a:t>
            </a:r>
          </a:p>
        </p:txBody>
      </p:sp>
      <p:sp>
        <p:nvSpPr>
          <p:cNvPr id="4117" name="TextBox 38"/>
          <p:cNvSpPr txBox="1">
            <a:spLocks noChangeArrowheads="1"/>
          </p:cNvSpPr>
          <p:nvPr/>
        </p:nvSpPr>
        <p:spPr bwMode="auto">
          <a:xfrm>
            <a:off x="2765426" y="2095500"/>
            <a:ext cx="555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0%</a:t>
            </a:r>
          </a:p>
        </p:txBody>
      </p:sp>
      <p:cxnSp>
        <p:nvCxnSpPr>
          <p:cNvPr id="40" name="Straight Arrow Connector 39"/>
          <p:cNvCxnSpPr>
            <a:cxnSpLocks noChangeShapeType="1"/>
          </p:cNvCxnSpPr>
          <p:nvPr/>
        </p:nvCxnSpPr>
        <p:spPr bwMode="auto">
          <a:xfrm rot="5400000">
            <a:off x="2282032" y="5145882"/>
            <a:ext cx="492125" cy="1588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41" name="Straight Arrow Connector 40"/>
          <p:cNvCxnSpPr>
            <a:cxnSpLocks noChangeShapeType="1"/>
          </p:cNvCxnSpPr>
          <p:nvPr/>
        </p:nvCxnSpPr>
        <p:spPr bwMode="auto">
          <a:xfrm rot="5400000">
            <a:off x="2281238" y="4210050"/>
            <a:ext cx="493712" cy="1588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42" name="Straight Arrow Connector 41"/>
          <p:cNvCxnSpPr>
            <a:cxnSpLocks noChangeShapeType="1"/>
          </p:cNvCxnSpPr>
          <p:nvPr/>
        </p:nvCxnSpPr>
        <p:spPr bwMode="auto">
          <a:xfrm rot="5400000">
            <a:off x="2282032" y="3274219"/>
            <a:ext cx="492125" cy="1588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121" name="TextBox 42"/>
          <p:cNvSpPr txBox="1">
            <a:spLocks noChangeArrowheads="1"/>
          </p:cNvSpPr>
          <p:nvPr/>
        </p:nvSpPr>
        <p:spPr bwMode="auto">
          <a:xfrm rot="-5400000">
            <a:off x="206376" y="3978619"/>
            <a:ext cx="374967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% Decrease in Mortality</a:t>
            </a: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7283450" y="2268539"/>
            <a:ext cx="706438" cy="3348037"/>
          </a:xfrm>
          <a:prstGeom prst="rect">
            <a:avLst/>
          </a:prstGeom>
          <a:solidFill>
            <a:srgbClr val="558ED5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86487" dir="2879993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8924925" y="2268539"/>
            <a:ext cx="706438" cy="2568575"/>
          </a:xfrm>
          <a:prstGeom prst="rect">
            <a:avLst/>
          </a:prstGeom>
          <a:solidFill>
            <a:srgbClr val="B3A2C7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86487" dir="2879993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3978276" y="2268539"/>
            <a:ext cx="708025" cy="954087"/>
          </a:xfrm>
          <a:prstGeom prst="rect">
            <a:avLst/>
          </a:prstGeom>
          <a:solidFill>
            <a:srgbClr val="E6B9B8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86487" dir="2879993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5632450" y="2268538"/>
            <a:ext cx="706438" cy="1477962"/>
          </a:xfrm>
          <a:prstGeom prst="rect">
            <a:avLst/>
          </a:prstGeom>
          <a:solidFill>
            <a:srgbClr val="FCD5B5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86487" dir="2879993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108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3795" y="1580050"/>
            <a:ext cx="5433217" cy="4211151"/>
          </a:xfrm>
        </p:spPr>
        <p:txBody>
          <a:bodyPr/>
          <a:lstStyle/>
          <a:p>
            <a:r>
              <a:rPr lang="fr-FR" dirty="0"/>
              <a:t>Recommandations ESC de 2012 sur l’insuffisance cardiaque à fraction d’éjection altérée</a:t>
            </a:r>
          </a:p>
          <a:p>
            <a:r>
              <a:rPr lang="fr-FR" dirty="0"/>
              <a:t>Trois classe recommandées en IA pour réduire la morbi-mortalité :</a:t>
            </a:r>
          </a:p>
          <a:p>
            <a:pPr lvl="1"/>
            <a:r>
              <a:rPr lang="fr-FR" dirty="0"/>
              <a:t>BB-</a:t>
            </a:r>
          </a:p>
          <a:p>
            <a:pPr lvl="1"/>
            <a:r>
              <a:rPr lang="fr-FR" dirty="0"/>
              <a:t>IEC / ARA2</a:t>
            </a:r>
          </a:p>
          <a:p>
            <a:pPr lvl="1"/>
            <a:r>
              <a:rPr lang="fr-FR" dirty="0"/>
              <a:t>Anti-aldostérone</a:t>
            </a:r>
          </a:p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1825" y="145385"/>
            <a:ext cx="5352396" cy="657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871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LCZ 696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2541" y="1420837"/>
            <a:ext cx="4892345" cy="5176911"/>
          </a:xfrm>
        </p:spPr>
        <p:txBody>
          <a:bodyPr/>
          <a:lstStyle/>
          <a:p>
            <a:r>
              <a:rPr lang="fr-FR" dirty="0"/>
              <a:t>Un nom barbare pour l’association de :</a:t>
            </a:r>
          </a:p>
          <a:p>
            <a:pPr lvl="1"/>
            <a:r>
              <a:rPr lang="fr-FR" dirty="0"/>
              <a:t>Valsartan (ARA2)</a:t>
            </a:r>
          </a:p>
          <a:p>
            <a:pPr lvl="1"/>
            <a:r>
              <a:rPr lang="fr-FR" dirty="0"/>
              <a:t>Sacubitril (Neprilysin Inhibitor )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r>
              <a:rPr lang="fr-FR" dirty="0"/>
              <a:t>2 actions associées :</a:t>
            </a:r>
          </a:p>
          <a:p>
            <a:pPr lvl="1"/>
            <a:r>
              <a:rPr lang="fr-FR" dirty="0"/>
              <a:t>Blocage du SRAA</a:t>
            </a:r>
          </a:p>
          <a:p>
            <a:pPr lvl="1"/>
            <a:r>
              <a:rPr lang="fr-FR" dirty="0"/>
              <a:t>Inhibe la dégradation du BNP</a:t>
            </a:r>
          </a:p>
        </p:txBody>
      </p:sp>
      <p:pic>
        <p:nvPicPr>
          <p:cNvPr id="1026" name="Picture 2" descr="http://www.nature.com/clpt/journal/v94/n4/images/clpt2013146f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886" y="1650166"/>
            <a:ext cx="7172382" cy="515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5993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141" y="365125"/>
            <a:ext cx="9215718" cy="5811838"/>
          </a:xfrm>
        </p:spPr>
      </p:pic>
    </p:spTree>
    <p:extLst>
      <p:ext uri="{BB962C8B-B14F-4D97-AF65-F5344CB8AC3E}">
        <p14:creationId xmlns:p14="http://schemas.microsoft.com/office/powerpoint/2010/main" val="3582362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PARADIGM  HF  -  Méthode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Entre 2009 et 2012</a:t>
            </a:r>
          </a:p>
          <a:p>
            <a:r>
              <a:rPr lang="fr-FR" dirty="0"/>
              <a:t>Etude multicentrique</a:t>
            </a:r>
          </a:p>
          <a:p>
            <a:r>
              <a:rPr lang="fr-FR" dirty="0"/>
              <a:t>De supériorité versus traitement de « référence »</a:t>
            </a:r>
          </a:p>
          <a:p>
            <a:r>
              <a:rPr lang="fr-FR" dirty="0"/>
              <a:t>Test thérapeutique (phase 3)</a:t>
            </a:r>
          </a:p>
          <a:p>
            <a:r>
              <a:rPr lang="fr-FR" dirty="0"/>
              <a:t>Internationale</a:t>
            </a:r>
          </a:p>
          <a:p>
            <a:r>
              <a:rPr lang="fr-FR" dirty="0"/>
              <a:t>Randomisée </a:t>
            </a:r>
          </a:p>
          <a:p>
            <a:r>
              <a:rPr lang="fr-FR" dirty="0"/>
              <a:t>Double aveugle</a:t>
            </a:r>
          </a:p>
          <a:p>
            <a:r>
              <a:rPr lang="fr-FR" dirty="0"/>
              <a:t>Intention de traiter</a:t>
            </a:r>
          </a:p>
          <a:p>
            <a:r>
              <a:rPr lang="fr-FR" dirty="0"/>
              <a:t>Après une période de test en simple aveugle de la tolérance des deux traitements testés (Enalapril et LCZ 696)</a:t>
            </a:r>
          </a:p>
          <a:p>
            <a:r>
              <a:rPr lang="fr-FR" dirty="0"/>
              <a:t>Enalapril 10mg deux fois par jour versus LCZ 200mg deux fois par jour</a:t>
            </a:r>
          </a:p>
        </p:txBody>
      </p:sp>
    </p:spTree>
    <p:extLst>
      <p:ext uri="{BB962C8B-B14F-4D97-AF65-F5344CB8AC3E}">
        <p14:creationId xmlns:p14="http://schemas.microsoft.com/office/powerpoint/2010/main" val="448023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Population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10521 patients</a:t>
            </a:r>
          </a:p>
          <a:p>
            <a:r>
              <a:rPr lang="fr-FR" dirty="0"/>
              <a:t>&gt; 18 ans</a:t>
            </a:r>
          </a:p>
          <a:p>
            <a:r>
              <a:rPr lang="fr-FR" dirty="0"/>
              <a:t>NYHA 2 à 4</a:t>
            </a:r>
          </a:p>
          <a:p>
            <a:r>
              <a:rPr lang="fr-FR" dirty="0"/>
              <a:t>FE &lt; 40% initialement puis modifié à 35% après 2010</a:t>
            </a:r>
          </a:p>
          <a:p>
            <a:r>
              <a:rPr lang="fr-FR" dirty="0"/>
              <a:t>BNP ou NT pro BNP augmentés</a:t>
            </a:r>
          </a:p>
          <a:p>
            <a:r>
              <a:rPr lang="fr-FR" dirty="0"/>
              <a:t>Après au moins un mois de traitement à dose stable par BB- et IEC (ou ARA2)</a:t>
            </a:r>
          </a:p>
          <a:p>
            <a:r>
              <a:rPr lang="fr-FR" dirty="0"/>
              <a:t>Traitement médical de référence à la </a:t>
            </a:r>
            <a:r>
              <a:rPr lang="fr-FR" dirty="0" err="1"/>
              <a:t>doxe</a:t>
            </a:r>
            <a:r>
              <a:rPr lang="fr-FR" dirty="0"/>
              <a:t> maximale tolérée </a:t>
            </a:r>
          </a:p>
          <a:p>
            <a:r>
              <a:rPr lang="fr-FR" dirty="0"/>
              <a:t>Critères d’exclusions:</a:t>
            </a:r>
          </a:p>
          <a:p>
            <a:pPr lvl="1"/>
            <a:r>
              <a:rPr lang="fr-FR" dirty="0"/>
              <a:t>Hypotension</a:t>
            </a:r>
          </a:p>
          <a:p>
            <a:pPr lvl="1"/>
            <a:r>
              <a:rPr lang="fr-FR" dirty="0"/>
              <a:t>Clairance &lt; 30ml/min/m²</a:t>
            </a:r>
          </a:p>
          <a:p>
            <a:pPr lvl="1"/>
            <a:r>
              <a:rPr lang="fr-FR" dirty="0"/>
              <a:t>Majoration de la créatinine de plus de 25% pendant l’étude de tolérance</a:t>
            </a:r>
          </a:p>
          <a:p>
            <a:pPr lvl="1"/>
            <a:r>
              <a:rPr lang="fr-FR" dirty="0"/>
              <a:t>Hyperkaliémie et CI aux IEC ou ARA2 dont angioedème</a:t>
            </a:r>
          </a:p>
        </p:txBody>
      </p:sp>
    </p:spTree>
    <p:extLst>
      <p:ext uri="{BB962C8B-B14F-4D97-AF65-F5344CB8AC3E}">
        <p14:creationId xmlns:p14="http://schemas.microsoft.com/office/powerpoint/2010/main" val="2378152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3795" y="1775012"/>
            <a:ext cx="4397793" cy="48006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5389" y="213430"/>
            <a:ext cx="5775293" cy="6644570"/>
          </a:xfrm>
          <a:prstGeom prst="rect">
            <a:avLst/>
          </a:prstGeom>
        </p:spPr>
      </p:pic>
      <p:graphicFrame>
        <p:nvGraphicFramePr>
          <p:cNvPr id="8" name="Diagramme 7"/>
          <p:cNvGraphicFramePr/>
          <p:nvPr>
            <p:extLst/>
          </p:nvPr>
        </p:nvGraphicFramePr>
        <p:xfrm>
          <a:off x="1398494" y="213430"/>
          <a:ext cx="3751730" cy="63621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264076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374</Words>
  <Application>Microsoft Office PowerPoint</Application>
  <PresentationFormat>Grand écran</PresentationFormat>
  <Paragraphs>103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LCZ 696</vt:lpstr>
      <vt:lpstr>Présentation PowerPoint</vt:lpstr>
      <vt:lpstr>PARADIGM  HF  -  Méthode</vt:lpstr>
      <vt:lpstr>Population</vt:lpstr>
      <vt:lpstr>Présentation PowerPoint</vt:lpstr>
      <vt:lpstr>Présentation PowerPoint</vt:lpstr>
      <vt:lpstr>Présentation PowerPoint</vt:lpstr>
      <vt:lpstr>Présentation PowerPoint</vt:lpstr>
      <vt:lpstr>En résumé</vt:lpstr>
      <vt:lpstr>En pratique : </vt:lpstr>
      <vt:lpstr>Présentation PowerPoint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12</cp:revision>
  <dcterms:created xsi:type="dcterms:W3CDTF">2016-02-07T12:59:57Z</dcterms:created>
  <dcterms:modified xsi:type="dcterms:W3CDTF">2016-02-24T18:30:12Z</dcterms:modified>
</cp:coreProperties>
</file>