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7D1C-A944-4F2E-847E-46FCAEDA865C}" type="datetimeFigureOut">
              <a:rPr lang="fr-FR" smtClean="0"/>
              <a:t>24/05/2014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CE6FD-9DBC-418D-BFD4-4C747678E5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0019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7D1C-A944-4F2E-847E-46FCAEDA865C}" type="datetimeFigureOut">
              <a:rPr lang="fr-FR" smtClean="0"/>
              <a:t>24/05/2014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CE6FD-9DBC-418D-BFD4-4C747678E5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9386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7D1C-A944-4F2E-847E-46FCAEDA865C}" type="datetimeFigureOut">
              <a:rPr lang="fr-FR" smtClean="0"/>
              <a:t>24/05/2014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CE6FD-9DBC-418D-BFD4-4C747678E5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6943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7D1C-A944-4F2E-847E-46FCAEDA865C}" type="datetimeFigureOut">
              <a:rPr lang="fr-FR" smtClean="0"/>
              <a:t>24/05/2014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CE6FD-9DBC-418D-BFD4-4C747678E5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627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7D1C-A944-4F2E-847E-46FCAEDA865C}" type="datetimeFigureOut">
              <a:rPr lang="fr-FR" smtClean="0"/>
              <a:t>24/05/2014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CE6FD-9DBC-418D-BFD4-4C747678E5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0773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7D1C-A944-4F2E-847E-46FCAEDA865C}" type="datetimeFigureOut">
              <a:rPr lang="fr-FR" smtClean="0"/>
              <a:t>24/05/2014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CE6FD-9DBC-418D-BFD4-4C747678E5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9158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7D1C-A944-4F2E-847E-46FCAEDA865C}" type="datetimeFigureOut">
              <a:rPr lang="fr-FR" smtClean="0"/>
              <a:t>24/05/2014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CE6FD-9DBC-418D-BFD4-4C747678E5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41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7D1C-A944-4F2E-847E-46FCAEDA865C}" type="datetimeFigureOut">
              <a:rPr lang="fr-FR" smtClean="0"/>
              <a:t>24/05/2014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CE6FD-9DBC-418D-BFD4-4C747678E5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6193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7D1C-A944-4F2E-847E-46FCAEDA865C}" type="datetimeFigureOut">
              <a:rPr lang="fr-FR" smtClean="0"/>
              <a:t>24/05/2014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CE6FD-9DBC-418D-BFD4-4C747678E5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748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7D1C-A944-4F2E-847E-46FCAEDA865C}" type="datetimeFigureOut">
              <a:rPr lang="fr-FR" smtClean="0"/>
              <a:t>24/05/2014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CE6FD-9DBC-418D-BFD4-4C747678E5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7584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7D1C-A944-4F2E-847E-46FCAEDA865C}" type="datetimeFigureOut">
              <a:rPr lang="fr-FR" smtClean="0"/>
              <a:t>24/05/2014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CE6FD-9DBC-418D-BFD4-4C747678E5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8606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17D1C-A944-4F2E-847E-46FCAEDA865C}" type="datetimeFigureOut">
              <a:rPr lang="fr-FR" smtClean="0"/>
              <a:t>24/05/2014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CE6FD-9DBC-418D-BFD4-4C747678E5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429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fr/url?sa=t&amp;rct=j&amp;q=&amp;esrc=s&amp;source=web&amp;cd=1&amp;sqi=2&amp;ved=0CC4QFjAA&amp;url=http://medecine.ups-tlse.fr/pcem2/semiologie/doc/hanche.doc&amp;ei=aztBU-qPFIGG0AWI4YDIBg&amp;usg=AFQjCNE3SG3qq3Bt-X8Pvmf_4YcTEG5-Fw&amp;bvm=bv.64125504,d.d2k" TargetMode="External"/><Relationship Id="rId2" Type="http://schemas.openxmlformats.org/officeDocument/2006/relationships/hyperlink" Target="http://www.rhumatologie.asso.fr/05-Bibliotheque/Publications/Revue76/76-2-Lequesne.pdf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tevelopez.fr/cermapc/examen_hanche_cermapc2012.pdf" TargetMode="External"/><Relationship Id="rId2" Type="http://schemas.openxmlformats.org/officeDocument/2006/relationships/hyperlink" Target="http://www.amiform.com/web/documentation-hanche-en-mesotherapie/planches-anat-du-bassin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re 1"/>
          <p:cNvSpPr>
            <a:spLocks noGrp="1"/>
          </p:cNvSpPr>
          <p:nvPr>
            <p:ph type="title"/>
          </p:nvPr>
        </p:nvSpPr>
        <p:spPr>
          <a:xfrm>
            <a:off x="1524001" y="30163"/>
            <a:ext cx="4486275" cy="1143000"/>
          </a:xfrm>
        </p:spPr>
        <p:txBody>
          <a:bodyPr/>
          <a:lstStyle/>
          <a:p>
            <a:r>
              <a:rPr lang="fr-FR" altLang="fr-FR" smtClean="0"/>
              <a:t>Pour information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12913" y="1417638"/>
            <a:ext cx="4995862" cy="4525962"/>
          </a:xfrm>
        </p:spPr>
        <p:txBody>
          <a:bodyPr/>
          <a:lstStyle/>
          <a:p>
            <a:r>
              <a:rPr lang="fr-FR" altLang="fr-FR" sz="2400"/>
              <a:t>Signe de FABRE +/-</a:t>
            </a:r>
          </a:p>
          <a:p>
            <a:pPr>
              <a:buFont typeface="Arial" panose="020B0604020202020204" pitchFamily="34" charset="0"/>
              <a:buNone/>
            </a:pPr>
            <a:r>
              <a:rPr lang="fr-FR" altLang="fr-FR" sz="2400"/>
              <a:t>Flexion, abduction, rotation externe</a:t>
            </a:r>
          </a:p>
          <a:p>
            <a:r>
              <a:rPr lang="fr-FR" altLang="fr-FR" sz="2400"/>
              <a:t>Mobilités normales</a:t>
            </a:r>
          </a:p>
          <a:p>
            <a:endParaRPr lang="fr-FR" altLang="fr-FR" smtClean="0"/>
          </a:p>
        </p:txBody>
      </p:sp>
      <p:pic>
        <p:nvPicPr>
          <p:cNvPr id="29699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1" y="182563"/>
            <a:ext cx="2105025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524001" y="2914651"/>
          <a:ext cx="4951413" cy="1114425"/>
        </p:xfrm>
        <a:graphic>
          <a:graphicData uri="http://schemas.openxmlformats.org/drawingml/2006/table">
            <a:tbl>
              <a:tblPr/>
              <a:tblGrid>
                <a:gridCol w="708025"/>
                <a:gridCol w="706438"/>
                <a:gridCol w="708025"/>
                <a:gridCol w="708025"/>
                <a:gridCol w="706437"/>
                <a:gridCol w="708025"/>
                <a:gridCol w="706438"/>
              </a:tblGrid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Côté (d°)</a:t>
                      </a:r>
                      <a:endParaRPr kumimoji="0" lang="fr-FR" alt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Flexion</a:t>
                      </a:r>
                      <a:endParaRPr kumimoji="0" lang="fr-FR" alt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Abduction</a:t>
                      </a:r>
                      <a:endParaRPr kumimoji="0" lang="fr-FR" alt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Adduction</a:t>
                      </a:r>
                      <a:endParaRPr kumimoji="0" lang="fr-FR" alt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Rot. Interne</a:t>
                      </a:r>
                      <a:endParaRPr kumimoji="0" lang="fr-FR" alt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Rot. Externe</a:t>
                      </a:r>
                      <a:endParaRPr kumimoji="0" lang="fr-FR" alt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Extension </a:t>
                      </a:r>
                      <a:endParaRPr kumimoji="0" lang="fr-FR" alt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H. Droite*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 135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45-50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30-40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45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35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20-30°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H. Gauche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 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 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 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 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 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 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pic>
        <p:nvPicPr>
          <p:cNvPr id="29734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113" y="3273425"/>
            <a:ext cx="35560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35" name="ZoneTexte 7"/>
          <p:cNvSpPr txBox="1">
            <a:spLocks noChangeArrowheads="1"/>
          </p:cNvSpPr>
          <p:nvPr/>
        </p:nvSpPr>
        <p:spPr bwMode="auto">
          <a:xfrm>
            <a:off x="7035801" y="2627313"/>
            <a:ext cx="3108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/>
              <a:t>Extension : éliminer un flessum</a:t>
            </a:r>
          </a:p>
          <a:p>
            <a:pPr eaLnBrk="1" hangingPunct="1"/>
            <a:r>
              <a:rPr lang="fr-FR" altLang="fr-FR" sz="1800"/>
              <a:t>en forte flexion controlatérale</a:t>
            </a:r>
          </a:p>
        </p:txBody>
      </p:sp>
      <p:cxnSp>
        <p:nvCxnSpPr>
          <p:cNvPr id="10" name="Connecteur droit avec flèche 9"/>
          <p:cNvCxnSpPr>
            <a:cxnSpLocks noChangeShapeType="1"/>
          </p:cNvCxnSpPr>
          <p:nvPr/>
        </p:nvCxnSpPr>
        <p:spPr bwMode="auto">
          <a:xfrm flipV="1">
            <a:off x="4810126" y="1173163"/>
            <a:ext cx="3203575" cy="53975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37" name="ZoneTexte 1"/>
          <p:cNvSpPr txBox="1">
            <a:spLocks noChangeArrowheads="1"/>
          </p:cNvSpPr>
          <p:nvPr/>
        </p:nvSpPr>
        <p:spPr bwMode="auto">
          <a:xfrm>
            <a:off x="1633538" y="5292725"/>
            <a:ext cx="893921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3200"/>
              <a:t>Limitation douloureuse : </a:t>
            </a:r>
          </a:p>
          <a:p>
            <a:pPr eaLnBrk="1" hangingPunct="1"/>
            <a:r>
              <a:rPr lang="fr-FR" altLang="fr-FR" sz="3200"/>
              <a:t>dans tous les mouvements : plutôt hanche</a:t>
            </a:r>
          </a:p>
          <a:p>
            <a:pPr eaLnBrk="1" hangingPunct="1"/>
            <a:r>
              <a:rPr lang="fr-FR" altLang="fr-FR" sz="3200"/>
              <a:t>dans certains mouvements : plutôt ailleurs</a:t>
            </a:r>
          </a:p>
        </p:txBody>
      </p:sp>
    </p:spTree>
    <p:extLst>
      <p:ext uri="{BB962C8B-B14F-4D97-AF65-F5344CB8AC3E}">
        <p14:creationId xmlns:p14="http://schemas.microsoft.com/office/powerpoint/2010/main" val="244382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altLang="fr-FR" smtClean="0"/>
              <a:t/>
            </a:r>
            <a:br>
              <a:rPr lang="fr-FR" altLang="fr-FR" smtClean="0"/>
            </a:br>
            <a:r>
              <a:rPr lang="fr-FR" altLang="fr-FR" smtClean="0"/>
              <a:t>Douleur antérieure après PTH</a:t>
            </a:r>
            <a:br>
              <a:rPr lang="fr-FR" altLang="fr-FR" smtClean="0"/>
            </a:br>
            <a:r>
              <a:rPr lang="fr-FR" altLang="fr-FR" sz="2400"/>
              <a:t>différente de la douleur préopératoire</a:t>
            </a:r>
            <a:r>
              <a:rPr lang="fr-FR" altLang="fr-FR" smtClean="0"/>
              <a:t/>
            </a:r>
            <a:br>
              <a:rPr lang="fr-FR" altLang="fr-FR" smtClean="0"/>
            </a:br>
            <a:endParaRPr lang="fr-FR" altLang="fr-FR" smtClean="0"/>
          </a:p>
        </p:txBody>
      </p:sp>
      <p:sp>
        <p:nvSpPr>
          <p:cNvPr id="47106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smtClean="0"/>
              <a:t>Persistante : habituellement douleur aux premiers pas 2 mois</a:t>
            </a:r>
          </a:p>
          <a:p>
            <a:r>
              <a:rPr lang="fr-FR" altLang="fr-FR" smtClean="0"/>
              <a:t>Après 2 mois : Conflit antérieur cotyle - psoas</a:t>
            </a:r>
          </a:p>
          <a:p>
            <a:r>
              <a:rPr lang="fr-FR" altLang="fr-FR" smtClean="0"/>
              <a:t>Echo +/- infiltration</a:t>
            </a:r>
          </a:p>
          <a:p>
            <a:r>
              <a:rPr lang="fr-FR" altLang="fr-FR" smtClean="0"/>
              <a:t>Scanner : puis ? Changement du cotyle fémoral </a:t>
            </a:r>
          </a:p>
          <a:p>
            <a:r>
              <a:rPr lang="fr-FR" altLang="fr-FR" smtClean="0"/>
              <a:t>Intérêt de l’arthroscopie de hanche?</a:t>
            </a:r>
          </a:p>
        </p:txBody>
      </p:sp>
    </p:spTree>
    <p:extLst>
      <p:ext uri="{BB962C8B-B14F-4D97-AF65-F5344CB8AC3E}">
        <p14:creationId xmlns:p14="http://schemas.microsoft.com/office/powerpoint/2010/main" val="268232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re 1"/>
          <p:cNvSpPr>
            <a:spLocks noGrp="1"/>
          </p:cNvSpPr>
          <p:nvPr>
            <p:ph type="title"/>
          </p:nvPr>
        </p:nvSpPr>
        <p:spPr>
          <a:xfrm>
            <a:off x="4064000" y="274638"/>
            <a:ext cx="6604000" cy="1143000"/>
          </a:xfrm>
        </p:spPr>
        <p:txBody>
          <a:bodyPr>
            <a:normAutofit fontScale="90000"/>
          </a:bodyPr>
          <a:lstStyle/>
          <a:p>
            <a:r>
              <a:rPr lang="fr-FR" altLang="fr-FR" smtClean="0"/>
              <a:t/>
            </a:r>
            <a:br>
              <a:rPr lang="fr-FR" altLang="fr-FR" smtClean="0"/>
            </a:br>
            <a:r>
              <a:rPr lang="fr-FR" altLang="fr-FR" smtClean="0"/>
              <a:t>Inégalité de longueur </a:t>
            </a:r>
            <a:br>
              <a:rPr lang="fr-FR" altLang="fr-FR" smtClean="0"/>
            </a:br>
            <a:r>
              <a:rPr lang="fr-FR" altLang="fr-FR" smtClean="0"/>
              <a:t>des membres inférieurs</a:t>
            </a:r>
            <a:br>
              <a:rPr lang="fr-FR" altLang="fr-FR" smtClean="0"/>
            </a:br>
            <a:endParaRPr lang="fr-FR" altLang="fr-FR" smtClean="0"/>
          </a:p>
        </p:txBody>
      </p:sp>
      <p:pic>
        <p:nvPicPr>
          <p:cNvPr id="37890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14" y="147639"/>
            <a:ext cx="2427287" cy="49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ZoneTexte 4"/>
          <p:cNvSpPr txBox="1">
            <a:spLocks noChangeArrowheads="1"/>
          </p:cNvSpPr>
          <p:nvPr/>
        </p:nvSpPr>
        <p:spPr bwMode="auto">
          <a:xfrm>
            <a:off x="4064000" y="1644651"/>
            <a:ext cx="61674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3200"/>
              <a:t>Test de dos sur les fossettes sacrées</a:t>
            </a:r>
          </a:p>
          <a:p>
            <a:pPr eaLnBrk="1" hangingPunct="1"/>
            <a:r>
              <a:rPr lang="fr-FR" altLang="fr-FR" sz="3200"/>
              <a:t> ou de face avec les épines iliaques  </a:t>
            </a:r>
          </a:p>
        </p:txBody>
      </p:sp>
      <p:pic>
        <p:nvPicPr>
          <p:cNvPr id="37892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6" y="3930650"/>
            <a:ext cx="4187825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ZoneTexte 6"/>
          <p:cNvSpPr txBox="1">
            <a:spLocks noChangeArrowheads="1"/>
          </p:cNvSpPr>
          <p:nvPr/>
        </p:nvSpPr>
        <p:spPr bwMode="auto">
          <a:xfrm>
            <a:off x="1524001" y="5199064"/>
            <a:ext cx="49561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3200"/>
              <a:t>Epine illiaque antéro-supérieure – malléole interne</a:t>
            </a:r>
          </a:p>
        </p:txBody>
      </p:sp>
    </p:spTree>
    <p:extLst>
      <p:ext uri="{BB962C8B-B14F-4D97-AF65-F5344CB8AC3E}">
        <p14:creationId xmlns:p14="http://schemas.microsoft.com/office/powerpoint/2010/main" val="112672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re 1"/>
          <p:cNvSpPr>
            <a:spLocks noGrp="1"/>
          </p:cNvSpPr>
          <p:nvPr>
            <p:ph type="title"/>
          </p:nvPr>
        </p:nvSpPr>
        <p:spPr>
          <a:xfrm>
            <a:off x="4676776" y="274638"/>
            <a:ext cx="5991225" cy="1143000"/>
          </a:xfrm>
        </p:spPr>
        <p:txBody>
          <a:bodyPr>
            <a:normAutofit fontScale="90000"/>
          </a:bodyPr>
          <a:lstStyle/>
          <a:p>
            <a:r>
              <a:rPr lang="fr-FR" altLang="fr-FR" smtClean="0"/>
              <a:t/>
            </a:r>
            <a:br>
              <a:rPr lang="fr-FR" altLang="fr-FR" smtClean="0"/>
            </a:br>
            <a:r>
              <a:rPr lang="fr-FR" altLang="fr-FR" smtClean="0"/>
              <a:t>Séparer fémur et tibia</a:t>
            </a:r>
            <a:br>
              <a:rPr lang="fr-FR" altLang="fr-FR" smtClean="0"/>
            </a:br>
            <a:r>
              <a:rPr lang="fr-FR" altLang="fr-FR" smtClean="0"/>
              <a:t>Bassin=os intermédiaire</a:t>
            </a:r>
            <a:br>
              <a:rPr lang="fr-FR" altLang="fr-FR" smtClean="0"/>
            </a:br>
            <a:endParaRPr lang="fr-FR" altLang="fr-FR" smtClean="0"/>
          </a:p>
        </p:txBody>
      </p:sp>
      <p:pic>
        <p:nvPicPr>
          <p:cNvPr id="38914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63" y="1951039"/>
            <a:ext cx="3059112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9"/>
          <p:cNvCxnSpPr>
            <a:cxnSpLocks noChangeShapeType="1"/>
          </p:cNvCxnSpPr>
          <p:nvPr/>
        </p:nvCxnSpPr>
        <p:spPr bwMode="auto">
          <a:xfrm>
            <a:off x="3497263" y="2482850"/>
            <a:ext cx="96361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necteur droit 10"/>
          <p:cNvCxnSpPr>
            <a:cxnSpLocks noChangeShapeType="1"/>
          </p:cNvCxnSpPr>
          <p:nvPr/>
        </p:nvCxnSpPr>
        <p:spPr bwMode="auto">
          <a:xfrm flipH="1">
            <a:off x="3836989" y="2482850"/>
            <a:ext cx="90487" cy="307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17" name="ZoneTexte 13"/>
          <p:cNvSpPr txBox="1">
            <a:spLocks noChangeArrowheads="1"/>
          </p:cNvSpPr>
          <p:nvPr/>
        </p:nvSpPr>
        <p:spPr bwMode="auto">
          <a:xfrm>
            <a:off x="6364289" y="3275013"/>
            <a:ext cx="3209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3200"/>
              <a:t>Bassin horizontal?</a:t>
            </a:r>
          </a:p>
        </p:txBody>
      </p:sp>
    </p:spTree>
    <p:extLst>
      <p:ext uri="{BB962C8B-B14F-4D97-AF65-F5344CB8AC3E}">
        <p14:creationId xmlns:p14="http://schemas.microsoft.com/office/powerpoint/2010/main" val="345118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re 1"/>
          <p:cNvSpPr>
            <a:spLocks noGrp="1"/>
          </p:cNvSpPr>
          <p:nvPr>
            <p:ph type="title"/>
          </p:nvPr>
        </p:nvSpPr>
        <p:spPr>
          <a:xfrm>
            <a:off x="1981200" y="1"/>
            <a:ext cx="5410200" cy="1222375"/>
          </a:xfrm>
        </p:spPr>
        <p:txBody>
          <a:bodyPr>
            <a:normAutofit fontScale="90000"/>
          </a:bodyPr>
          <a:lstStyle/>
          <a:p>
            <a:r>
              <a:rPr lang="fr-FR" altLang="fr-FR" smtClean="0"/>
              <a:t/>
            </a:r>
            <a:br>
              <a:rPr lang="fr-FR" altLang="fr-FR" smtClean="0"/>
            </a:br>
            <a:r>
              <a:rPr lang="fr-FR" altLang="fr-FR" smtClean="0"/>
              <a:t>Séparer fémur et tibia</a:t>
            </a:r>
            <a:br>
              <a:rPr lang="fr-FR" altLang="fr-FR" smtClean="0"/>
            </a:br>
            <a:endParaRPr lang="fr-FR" altLang="fr-FR" smtClean="0"/>
          </a:p>
        </p:txBody>
      </p:sp>
      <p:sp>
        <p:nvSpPr>
          <p:cNvPr id="39938" name="ZoneTexte 3"/>
          <p:cNvSpPr txBox="1">
            <a:spLocks noChangeArrowheads="1"/>
          </p:cNvSpPr>
          <p:nvPr/>
        </p:nvSpPr>
        <p:spPr bwMode="auto">
          <a:xfrm>
            <a:off x="5580064" y="6189664"/>
            <a:ext cx="13520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3200"/>
              <a:t>Fémur </a:t>
            </a:r>
          </a:p>
        </p:txBody>
      </p:sp>
      <p:pic>
        <p:nvPicPr>
          <p:cNvPr id="39939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4" y="1"/>
            <a:ext cx="3322637" cy="44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1831975"/>
            <a:ext cx="3259138" cy="434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449763"/>
            <a:ext cx="30734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17700"/>
            <a:ext cx="21336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06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mtClean="0"/>
              <a:t>Tibia </a:t>
            </a:r>
          </a:p>
        </p:txBody>
      </p:sp>
      <p:pic>
        <p:nvPicPr>
          <p:cNvPr id="40962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1417638"/>
            <a:ext cx="20447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669925"/>
            <a:ext cx="2957512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ZoneTexte 5"/>
          <p:cNvSpPr txBox="1">
            <a:spLocks noChangeArrowheads="1"/>
          </p:cNvSpPr>
          <p:nvPr/>
        </p:nvSpPr>
        <p:spPr bwMode="auto">
          <a:xfrm>
            <a:off x="1524001" y="5397500"/>
            <a:ext cx="42656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3200"/>
              <a:t>Couché hanches fléchies</a:t>
            </a:r>
          </a:p>
        </p:txBody>
      </p:sp>
      <p:sp>
        <p:nvSpPr>
          <p:cNvPr id="40965" name="ZoneTexte 6"/>
          <p:cNvSpPr txBox="1">
            <a:spLocks noChangeArrowheads="1"/>
          </p:cNvSpPr>
          <p:nvPr/>
        </p:nvSpPr>
        <p:spPr bwMode="auto">
          <a:xfrm>
            <a:off x="6246813" y="4321175"/>
            <a:ext cx="31226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3200"/>
              <a:t>Décubitus ventral</a:t>
            </a:r>
          </a:p>
        </p:txBody>
      </p:sp>
    </p:spTree>
    <p:extLst>
      <p:ext uri="{BB962C8B-B14F-4D97-AF65-F5344CB8AC3E}">
        <p14:creationId xmlns:p14="http://schemas.microsoft.com/office/powerpoint/2010/main" val="280164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5600"/>
            <a:ext cx="9144000" cy="61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ZoneTexte 1"/>
          <p:cNvSpPr txBox="1">
            <a:spLocks noChangeArrowheads="1"/>
          </p:cNvSpPr>
          <p:nvPr/>
        </p:nvSpPr>
        <p:spPr bwMode="auto">
          <a:xfrm>
            <a:off x="1524000" y="0"/>
            <a:ext cx="5011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/>
              <a:t>ONA : ostéonécrose aseptique (de la tête fémorale)</a:t>
            </a:r>
          </a:p>
        </p:txBody>
      </p:sp>
      <p:sp>
        <p:nvSpPr>
          <p:cNvPr id="41987" name="ZoneTexte 2"/>
          <p:cNvSpPr txBox="1">
            <a:spLocks noChangeArrowheads="1"/>
          </p:cNvSpPr>
          <p:nvPr/>
        </p:nvSpPr>
        <p:spPr bwMode="auto">
          <a:xfrm>
            <a:off x="2270126" y="6481763"/>
            <a:ext cx="7669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/>
              <a:t>Algodystrophie / SDRC : syndrome complexe  polyalgique régional chronique</a:t>
            </a:r>
          </a:p>
        </p:txBody>
      </p:sp>
    </p:spTree>
    <p:extLst>
      <p:ext uri="{BB962C8B-B14F-4D97-AF65-F5344CB8AC3E}">
        <p14:creationId xmlns:p14="http://schemas.microsoft.com/office/powerpoint/2010/main" val="403290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400"/>
            <a:ext cx="9144000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ZoneTexte 1"/>
          <p:cNvSpPr txBox="1">
            <a:spLocks noChangeArrowheads="1"/>
          </p:cNvSpPr>
          <p:nvPr/>
        </p:nvSpPr>
        <p:spPr bwMode="auto">
          <a:xfrm>
            <a:off x="1524000" y="6478588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/>
              <a:t>CAFA : conflit antérieur fémoro-acétabulaire : par malformation col et cotyle</a:t>
            </a:r>
          </a:p>
        </p:txBody>
      </p:sp>
    </p:spTree>
    <p:extLst>
      <p:ext uri="{BB962C8B-B14F-4D97-AF65-F5344CB8AC3E}">
        <p14:creationId xmlns:p14="http://schemas.microsoft.com/office/powerpoint/2010/main" val="220250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r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06462"/>
          </a:xfrm>
        </p:spPr>
        <p:txBody>
          <a:bodyPr/>
          <a:lstStyle/>
          <a:p>
            <a:pPr eaLnBrk="1" hangingPunct="1"/>
            <a:r>
              <a:rPr lang="fr-FR" altLang="fr-FR" smtClean="0"/>
              <a:t>Bibliographie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0" y="1600200"/>
            <a:ext cx="9144000" cy="5257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fr-FR" altLang="fr-FR" sz="3000"/>
              <a:t>Sémiologie clinique de la hanche et florilège d’erreurs en coxologie : Dr Michel Lequesne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fr-FR" altLang="fr-FR" sz="3000">
                <a:hlinkClick r:id="rId2"/>
              </a:rPr>
              <a:t>http://www.rhumatologie.asso.fr/05-Bibliotheque/Publications/Revue76/76-2-Lequesne.pdf</a:t>
            </a:r>
            <a:endParaRPr lang="fr-FR" altLang="fr-FR" sz="300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fr-FR" altLang="fr-FR" sz="3000"/>
          </a:p>
          <a:p>
            <a:pPr eaLnBrk="1" hangingPunct="1">
              <a:lnSpc>
                <a:spcPct val="80000"/>
              </a:lnSpc>
            </a:pPr>
            <a:r>
              <a:rPr lang="fr-FR" altLang="fr-FR" sz="3000"/>
              <a:t>Sémiologie de la hanche :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fr-FR" altLang="fr-FR" sz="3000">
                <a:hlinkClick r:id="rId3"/>
              </a:rPr>
              <a:t>http://www.google.fr/url?sa=t&amp;rct=j&amp;q=&amp;esrc=s&amp;source=web&amp;cd=1&amp;sqi=2&amp;ved=0CC4QFjAA&amp;url=http%3A%2F%2Fmedecine.ups-tlse.fr%2Fpcem2%2Fsemiologie%2Fdoc%2Fhanche.doc&amp;ei=aztBU-qPFIGG0AWI4YDIBg&amp;usg=AFQjCNE3SG3qq3Bt-X8Pvmf_4YcTEG5-Fw&amp;bvm=bv.64125504,d.d2k</a:t>
            </a:r>
            <a:endParaRPr lang="fr-FR" altLang="fr-FR" sz="3000"/>
          </a:p>
          <a:p>
            <a:pPr eaLnBrk="1" hangingPunct="1">
              <a:lnSpc>
                <a:spcPct val="80000"/>
              </a:lnSpc>
            </a:pPr>
            <a:endParaRPr lang="fr-FR" altLang="fr-FR" sz="3000"/>
          </a:p>
        </p:txBody>
      </p:sp>
    </p:spTree>
    <p:extLst>
      <p:ext uri="{BB962C8B-B14F-4D97-AF65-F5344CB8AC3E}">
        <p14:creationId xmlns:p14="http://schemas.microsoft.com/office/powerpoint/2010/main" val="77916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fr-FR" dirty="0" smtClean="0">
                <a:ea typeface="ＭＳ Ｐゴシック" charset="0"/>
              </a:rPr>
              <a:t>Anatomie + examen</a:t>
            </a:r>
          </a:p>
          <a:p>
            <a:pPr marL="0" indent="0">
              <a:buNone/>
              <a:defRPr/>
            </a:pPr>
            <a:r>
              <a:rPr lang="fr-FR" dirty="0" smtClean="0">
                <a:ea typeface="ＭＳ Ｐゴシック" charset="0"/>
                <a:hlinkClick r:id="rId2"/>
              </a:rPr>
              <a:t>http://www.amiform.com/web/documentation-hanche-en-mesotherapie/planches-anat-du-bassin.pdf</a:t>
            </a:r>
            <a:endParaRPr lang="fr-FR" dirty="0" smtClean="0">
              <a:ea typeface="ＭＳ Ｐゴシック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fr-FR" dirty="0" smtClean="0">
                <a:ea typeface="ＭＳ Ｐゴシック" charset="0"/>
              </a:rPr>
              <a:t>Examen clinique de la hanche</a:t>
            </a:r>
          </a:p>
          <a:p>
            <a:pPr marL="0" indent="0">
              <a:buNone/>
              <a:defRPr/>
            </a:pPr>
            <a:r>
              <a:rPr lang="fr-FR" dirty="0" smtClean="0">
                <a:ea typeface="ＭＳ Ｐゴシック" charset="0"/>
                <a:hlinkClick r:id="rId3"/>
              </a:rPr>
              <a:t>http://www.estevelopez.fr/cermapc/examen_hanche_cermapc2012.pdf</a:t>
            </a:r>
            <a:endParaRPr lang="fr-FR" dirty="0" smtClean="0">
              <a:ea typeface="ＭＳ Ｐゴシック" charset="0"/>
            </a:endParaRPr>
          </a:p>
          <a:p>
            <a:pPr marL="0" indent="0">
              <a:buNone/>
              <a:defRPr/>
            </a:pPr>
            <a:endParaRPr lang="fr-FR" dirty="0" smtClean="0">
              <a:ea typeface="ＭＳ Ｐゴシック" charset="0"/>
            </a:endParaRPr>
          </a:p>
          <a:p>
            <a:pPr marL="0" indent="0">
              <a:buNone/>
              <a:defRPr/>
            </a:pPr>
            <a:endParaRPr lang="fr-FR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21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re 1"/>
          <p:cNvSpPr>
            <a:spLocks noGrp="1"/>
          </p:cNvSpPr>
          <p:nvPr>
            <p:ph type="title"/>
          </p:nvPr>
        </p:nvSpPr>
        <p:spPr>
          <a:xfrm>
            <a:off x="1690689" y="158750"/>
            <a:ext cx="2244725" cy="1143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fr-FR" dirty="0" smtClean="0">
                <a:ea typeface="ＭＳ Ｐゴシック" charset="0"/>
              </a:rPr>
              <a:t>Enfant </a:t>
            </a:r>
            <a:endParaRPr lang="fr-FR" dirty="0">
              <a:ea typeface="ＭＳ Ｐゴシック" charset="0"/>
            </a:endParaRPr>
          </a:p>
        </p:txBody>
      </p:sp>
      <p:sp>
        <p:nvSpPr>
          <p:cNvPr id="32770" name="Espace réservé du contenu 2"/>
          <p:cNvSpPr>
            <a:spLocks noGrp="1"/>
          </p:cNvSpPr>
          <p:nvPr>
            <p:ph idx="1"/>
          </p:nvPr>
        </p:nvSpPr>
        <p:spPr>
          <a:xfrm>
            <a:off x="1524000" y="1476375"/>
            <a:ext cx="9144000" cy="4745038"/>
          </a:xfrm>
        </p:spPr>
        <p:txBody>
          <a:bodyPr/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fr-FR" altLang="fr-FR" smtClean="0"/>
              <a:t>Mobilités passives dans le plan du lit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fr-FR" altLang="fr-FR" smtClean="0"/>
              <a:t>Puis si pas de douleur</a:t>
            </a:r>
          </a:p>
          <a:p>
            <a:pPr marL="514350" indent="-514350">
              <a:buNone/>
            </a:pPr>
            <a:r>
              <a:rPr lang="fr-FR" altLang="fr-FR" smtClean="0"/>
              <a:t>       a) Flexion de hanches : </a:t>
            </a:r>
          </a:p>
          <a:p>
            <a:pPr marL="514350" indent="-514350">
              <a:buNone/>
            </a:pPr>
            <a:r>
              <a:rPr lang="fr-FR" altLang="fr-FR" smtClean="0"/>
              <a:t>      En bout de table, saisir chaque mollet avec </a:t>
            </a:r>
          </a:p>
          <a:p>
            <a:pPr marL="514350" indent="-514350">
              <a:buNone/>
            </a:pPr>
            <a:r>
              <a:rPr lang="fr-FR" altLang="fr-FR" smtClean="0"/>
              <a:t>      une main, fléchir genoux et hanches à 90°,</a:t>
            </a:r>
          </a:p>
          <a:p>
            <a:pPr marL="514350" indent="-514350">
              <a:buNone/>
            </a:pPr>
            <a:r>
              <a:rPr lang="fr-FR" altLang="fr-FR" smtClean="0"/>
              <a:t>      coller les cuisses </a:t>
            </a:r>
          </a:p>
          <a:p>
            <a:pPr marL="514350" indent="-514350">
              <a:buNone/>
            </a:pPr>
            <a:r>
              <a:rPr lang="fr-FR" altLang="fr-FR" smtClean="0"/>
              <a:t>       b) + Rotation interne de hanches :</a:t>
            </a:r>
          </a:p>
          <a:p>
            <a:pPr marL="514350" indent="-514350">
              <a:buNone/>
            </a:pPr>
            <a:r>
              <a:rPr lang="fr-FR" altLang="fr-FR" smtClean="0"/>
              <a:t>      écarter les chevilles</a:t>
            </a:r>
          </a:p>
        </p:txBody>
      </p:sp>
      <p:sp>
        <p:nvSpPr>
          <p:cNvPr id="30723" name="ZoneTexte 3"/>
          <p:cNvSpPr txBox="1">
            <a:spLocks noChangeArrowheads="1"/>
          </p:cNvSpPr>
          <p:nvPr/>
        </p:nvSpPr>
        <p:spPr bwMode="auto">
          <a:xfrm>
            <a:off x="4044951" y="30163"/>
            <a:ext cx="6749989" cy="144655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4400"/>
              <a:t>Examiner : - isoler la hanche </a:t>
            </a:r>
          </a:p>
          <a:p>
            <a:pPr eaLnBrk="1" hangingPunct="1"/>
            <a:r>
              <a:rPr lang="fr-FR" altLang="fr-FR" sz="4400"/>
              <a:t>                    - Comparatif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592888" y="5837238"/>
            <a:ext cx="2527300" cy="58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dirty="0">
                <a:latin typeface="Calibri" charset="0"/>
                <a:ea typeface="ＭＳ Ｐゴシック" charset="0"/>
                <a:cs typeface="ＭＳ Ｐゴシック" charset="0"/>
              </a:rPr>
              <a:t>Examen fiable</a:t>
            </a:r>
          </a:p>
        </p:txBody>
      </p:sp>
    </p:spTree>
    <p:extLst>
      <p:ext uri="{BB962C8B-B14F-4D97-AF65-F5344CB8AC3E}">
        <p14:creationId xmlns:p14="http://schemas.microsoft.com/office/powerpoint/2010/main" val="251429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mtClean="0"/>
              <a:t>Douleurs et pathologies de la région de la hanche</a:t>
            </a:r>
          </a:p>
        </p:txBody>
      </p:sp>
      <p:sp>
        <p:nvSpPr>
          <p:cNvPr id="31746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smtClean="0"/>
              <a:t>Sacro-illiaque</a:t>
            </a:r>
          </a:p>
          <a:p>
            <a:r>
              <a:rPr lang="fr-FR" altLang="fr-FR" smtClean="0"/>
              <a:t>Tendinite des adducteurs-Pubalgie</a:t>
            </a:r>
          </a:p>
          <a:p>
            <a:r>
              <a:rPr lang="fr-FR" altLang="fr-FR" smtClean="0"/>
              <a:t>Tendinite moyen fessier</a:t>
            </a:r>
          </a:p>
          <a:p>
            <a:r>
              <a:rPr lang="fr-FR" altLang="fr-FR" smtClean="0"/>
              <a:t>Boiterie après prothèse de hanche (PTH)</a:t>
            </a:r>
          </a:p>
          <a:p>
            <a:r>
              <a:rPr lang="fr-FR" altLang="fr-FR" smtClean="0"/>
              <a:t>Douleur antérieure après PTH</a:t>
            </a:r>
          </a:p>
          <a:p>
            <a:r>
              <a:rPr lang="fr-FR" altLang="fr-FR" smtClean="0"/>
              <a:t>Inégalité de longueur des membres inférieurs</a:t>
            </a:r>
          </a:p>
        </p:txBody>
      </p:sp>
    </p:spTree>
    <p:extLst>
      <p:ext uri="{BB962C8B-B14F-4D97-AF65-F5344CB8AC3E}">
        <p14:creationId xmlns:p14="http://schemas.microsoft.com/office/powerpoint/2010/main" val="151383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r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3328988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smtClean="0"/>
              <a:t>Sacro-illiaque</a:t>
            </a:r>
            <a:br>
              <a:rPr lang="fr-FR" altLang="fr-FR" smtClean="0"/>
            </a:br>
            <a:endParaRPr lang="fr-FR" altLang="fr-FR" smtClean="0"/>
          </a:p>
        </p:txBody>
      </p:sp>
      <p:sp>
        <p:nvSpPr>
          <p:cNvPr id="32770" name="Espace réservé du contenu 2"/>
          <p:cNvSpPr>
            <a:spLocks noGrp="1"/>
          </p:cNvSpPr>
          <p:nvPr>
            <p:ph idx="1"/>
          </p:nvPr>
        </p:nvSpPr>
        <p:spPr>
          <a:xfrm>
            <a:off x="1524001" y="1519238"/>
            <a:ext cx="5788025" cy="4525962"/>
          </a:xfrm>
        </p:spPr>
        <p:txBody>
          <a:bodyPr/>
          <a:lstStyle/>
          <a:p>
            <a:pPr marL="0" indent="0">
              <a:buNone/>
            </a:pPr>
            <a:endParaRPr lang="fr-FR" altLang="fr-FR" smtClean="0"/>
          </a:p>
          <a:p>
            <a:pPr marL="0" indent="0"/>
            <a:r>
              <a:rPr lang="fr-FR" altLang="fr-FR" smtClean="0"/>
              <a:t>Palpation </a:t>
            </a:r>
          </a:p>
          <a:p>
            <a:pPr marL="0" indent="0"/>
            <a:r>
              <a:rPr lang="fr-FR" altLang="fr-FR" smtClean="0"/>
              <a:t>Manœuvres d’écartement </a:t>
            </a:r>
          </a:p>
          <a:p>
            <a:pPr marL="0" indent="0">
              <a:buNone/>
            </a:pPr>
            <a:r>
              <a:rPr lang="fr-FR" altLang="fr-FR" smtClean="0"/>
              <a:t>des crêtes illiaques</a:t>
            </a:r>
          </a:p>
          <a:p>
            <a:pPr marL="0" indent="0"/>
            <a:r>
              <a:rPr lang="fr-FR" altLang="fr-FR" smtClean="0"/>
              <a:t>Manœuvre de rapprochement</a:t>
            </a:r>
          </a:p>
          <a:p>
            <a:pPr marL="0" indent="0"/>
            <a:endParaRPr lang="fr-FR" altLang="fr-FR" smtClean="0"/>
          </a:p>
        </p:txBody>
      </p:sp>
      <p:pic>
        <p:nvPicPr>
          <p:cNvPr id="32771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63" y="0"/>
            <a:ext cx="3581400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64" y="3681414"/>
            <a:ext cx="3576637" cy="31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56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re 1"/>
          <p:cNvSpPr>
            <a:spLocks noGrp="1"/>
          </p:cNvSpPr>
          <p:nvPr>
            <p:ph type="title"/>
          </p:nvPr>
        </p:nvSpPr>
        <p:spPr>
          <a:xfrm>
            <a:off x="1524000" y="1428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fr-FR" altLang="fr-FR" smtClean="0"/>
              <a:t>Tendinite des adducteurs-Pubalgie</a:t>
            </a:r>
            <a:br>
              <a:rPr lang="fr-FR" altLang="fr-FR" smtClean="0"/>
            </a:br>
            <a:endParaRPr lang="fr-FR" altLang="fr-FR" smtClean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663700" y="609601"/>
            <a:ext cx="8229600" cy="4525963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fr-FR" dirty="0" smtClean="0">
                <a:ea typeface="ＭＳ Ｐゴシック" charset="0"/>
              </a:rPr>
              <a:t>Tests de la pubalgie du sportif</a:t>
            </a:r>
          </a:p>
          <a:p>
            <a:pPr>
              <a:buFont typeface="Arial" charset="0"/>
              <a:buChar char="•"/>
              <a:defRPr/>
            </a:pPr>
            <a:endParaRPr lang="fr-FR" dirty="0" smtClean="0">
              <a:ea typeface="ＭＳ Ｐゴシック" charset="0"/>
            </a:endParaRPr>
          </a:p>
          <a:p>
            <a:pPr>
              <a:buFont typeface="Arial" charset="0"/>
              <a:buChar char="•"/>
              <a:defRPr/>
            </a:pPr>
            <a:endParaRPr lang="fr-FR" dirty="0">
              <a:ea typeface="ＭＳ Ｐゴシック" charset="0"/>
            </a:endParaRPr>
          </a:p>
          <a:p>
            <a:pPr>
              <a:buFont typeface="Arial" charset="0"/>
              <a:buChar char="•"/>
              <a:defRPr/>
            </a:pPr>
            <a:endParaRPr lang="fr-FR" dirty="0" smtClean="0">
              <a:ea typeface="ＭＳ Ｐゴシック" charset="0"/>
            </a:endParaRPr>
          </a:p>
          <a:p>
            <a:pPr>
              <a:buFont typeface="Arial" charset="0"/>
              <a:buChar char="•"/>
              <a:defRPr/>
            </a:pPr>
            <a:endParaRPr lang="fr-FR" dirty="0">
              <a:ea typeface="ＭＳ Ｐゴシック" charset="0"/>
            </a:endParaRPr>
          </a:p>
          <a:p>
            <a:pPr marL="0" indent="0">
              <a:buNone/>
              <a:defRPr/>
            </a:pPr>
            <a:r>
              <a:rPr lang="fr-FR" dirty="0" smtClean="0">
                <a:ea typeface="ＭＳ Ｐゴシック" charset="0"/>
              </a:rPr>
              <a:t> </a:t>
            </a:r>
            <a:endParaRPr lang="fr-FR" dirty="0">
              <a:ea typeface="ＭＳ Ｐゴシック" charset="0"/>
            </a:endParaRPr>
          </a:p>
          <a:p>
            <a:pPr>
              <a:buFont typeface="Arial" charset="0"/>
              <a:buChar char="•"/>
              <a:defRPr/>
            </a:pPr>
            <a:endParaRPr lang="fr-FR" dirty="0">
              <a:ea typeface="ＭＳ Ｐゴシック" charset="0"/>
            </a:endParaRPr>
          </a:p>
        </p:txBody>
      </p:sp>
      <p:pic>
        <p:nvPicPr>
          <p:cNvPr id="33795" name="Espace réservé du conten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1" b="13451"/>
          <a:stretch>
            <a:fillRect/>
          </a:stretch>
        </p:blipFill>
        <p:spPr bwMode="auto">
          <a:xfrm>
            <a:off x="4972050" y="1157289"/>
            <a:ext cx="5695950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20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Espace réservé du contenu 2"/>
          <p:cNvSpPr>
            <a:spLocks noGrp="1"/>
          </p:cNvSpPr>
          <p:nvPr>
            <p:ph idx="1"/>
          </p:nvPr>
        </p:nvSpPr>
        <p:spPr>
          <a:xfrm>
            <a:off x="1674814" y="1589"/>
            <a:ext cx="5995987" cy="1076325"/>
          </a:xfrm>
        </p:spPr>
        <p:txBody>
          <a:bodyPr/>
          <a:lstStyle/>
          <a:p>
            <a:r>
              <a:rPr lang="fr-FR" altLang="fr-FR" smtClean="0"/>
              <a:t>Tests de la symphyse pubienne </a:t>
            </a:r>
          </a:p>
          <a:p>
            <a:r>
              <a:rPr lang="fr-FR" altLang="fr-FR" smtClean="0"/>
              <a:t>Palpation des adducteurs</a:t>
            </a:r>
          </a:p>
          <a:p>
            <a:endParaRPr lang="fr-FR" altLang="fr-FR" smtClean="0"/>
          </a:p>
          <a:p>
            <a:endParaRPr lang="fr-FR" altLang="fr-FR" smtClean="0"/>
          </a:p>
        </p:txBody>
      </p:sp>
      <p:pic>
        <p:nvPicPr>
          <p:cNvPr id="34818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676276"/>
            <a:ext cx="4214812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ZoneTexte 6"/>
          <p:cNvSpPr txBox="1">
            <a:spLocks noChangeArrowheads="1"/>
          </p:cNvSpPr>
          <p:nvPr/>
        </p:nvSpPr>
        <p:spPr bwMode="auto">
          <a:xfrm>
            <a:off x="6048376" y="5503864"/>
            <a:ext cx="493712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3200"/>
              <a:t>Palpation de l’orifice inguinal</a:t>
            </a:r>
          </a:p>
          <a:p>
            <a:pPr eaLnBrk="1" hangingPunct="1"/>
            <a:endParaRPr lang="fr-FR" altLang="fr-FR" sz="1800"/>
          </a:p>
        </p:txBody>
      </p:sp>
      <p:pic>
        <p:nvPicPr>
          <p:cNvPr id="34820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8376"/>
            <a:ext cx="4440238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91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re 1"/>
          <p:cNvSpPr>
            <a:spLocks noGrp="1"/>
          </p:cNvSpPr>
          <p:nvPr>
            <p:ph type="title"/>
          </p:nvPr>
        </p:nvSpPr>
        <p:spPr>
          <a:xfrm>
            <a:off x="1524001" y="0"/>
            <a:ext cx="8901113" cy="985838"/>
          </a:xfrm>
        </p:spPr>
        <p:txBody>
          <a:bodyPr>
            <a:normAutofit fontScale="90000"/>
          </a:bodyPr>
          <a:lstStyle/>
          <a:p>
            <a:r>
              <a:rPr lang="fr-FR" altLang="fr-FR" smtClean="0"/>
              <a:t/>
            </a:r>
            <a:br>
              <a:rPr lang="fr-FR" altLang="fr-FR" smtClean="0"/>
            </a:br>
            <a:r>
              <a:rPr lang="fr-FR" altLang="fr-FR" smtClean="0"/>
              <a:t>Tendinite moyen fessier</a:t>
            </a:r>
            <a:br>
              <a:rPr lang="fr-FR" altLang="fr-FR" smtClean="0"/>
            </a:br>
            <a:r>
              <a:rPr lang="fr-FR" altLang="fr-FR" sz="3200"/>
              <a:t>Tendino-bursite trochantérienne</a:t>
            </a:r>
            <a:r>
              <a:rPr lang="fr-FR" altLang="fr-FR" smtClean="0"/>
              <a:t/>
            </a:r>
            <a:br>
              <a:rPr lang="fr-FR" altLang="fr-FR" smtClean="0"/>
            </a:br>
            <a:endParaRPr lang="fr-FR" altLang="fr-FR" sz="320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0" y="1770063"/>
            <a:ext cx="9144000" cy="4456112"/>
          </a:xfrm>
        </p:spPr>
        <p:txBody>
          <a:bodyPr/>
          <a:lstStyle/>
          <a:p>
            <a:pPr marL="0" indent="0">
              <a:buNone/>
            </a:pPr>
            <a:r>
              <a:rPr lang="fr-FR" altLang="fr-FR" smtClean="0"/>
              <a:t>   </a:t>
            </a:r>
            <a:r>
              <a:rPr lang="fr-FR" altLang="fr-FR" u="sng" smtClean="0"/>
              <a:t>Douleur</a:t>
            </a:r>
          </a:p>
          <a:p>
            <a:pPr marL="0" indent="0"/>
            <a:r>
              <a:rPr lang="fr-FR" altLang="fr-FR" smtClean="0"/>
              <a:t>Appui monopal 30 ‘’</a:t>
            </a:r>
          </a:p>
          <a:p>
            <a:pPr marL="0" indent="0"/>
            <a:r>
              <a:rPr lang="fr-FR" altLang="fr-FR" smtClean="0"/>
              <a:t>Palpation trochantérienne</a:t>
            </a:r>
          </a:p>
          <a:p>
            <a:pPr marL="0" indent="0"/>
            <a:r>
              <a:rPr lang="fr-FR" altLang="fr-FR" smtClean="0"/>
              <a:t>Abduction active contrariée en décubitus latéral</a:t>
            </a:r>
          </a:p>
          <a:p>
            <a:pPr marL="0" indent="0"/>
            <a:r>
              <a:rPr lang="fr-FR" altLang="fr-FR" smtClean="0"/>
              <a:t>flexion 90° + rotation externe contrariée</a:t>
            </a:r>
          </a:p>
          <a:p>
            <a:pPr marL="0" indent="0"/>
            <a:endParaRPr lang="fr-FR" altLang="fr-FR" smtClean="0"/>
          </a:p>
          <a:p>
            <a:pPr marL="0" indent="0"/>
            <a:endParaRPr lang="fr-FR" altLang="fr-FR" smtClean="0"/>
          </a:p>
        </p:txBody>
      </p:sp>
      <p:sp>
        <p:nvSpPr>
          <p:cNvPr id="35843" name="ZoneTexte 3"/>
          <p:cNvSpPr txBox="1">
            <a:spLocks noChangeArrowheads="1"/>
          </p:cNvSpPr>
          <p:nvPr/>
        </p:nvSpPr>
        <p:spPr bwMode="auto">
          <a:xfrm>
            <a:off x="1671639" y="1401763"/>
            <a:ext cx="3641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/>
              <a:t>(gluteus medius : appui mono-podal)</a:t>
            </a:r>
          </a:p>
        </p:txBody>
      </p:sp>
    </p:spTree>
    <p:extLst>
      <p:ext uri="{BB962C8B-B14F-4D97-AF65-F5344CB8AC3E}">
        <p14:creationId xmlns:p14="http://schemas.microsoft.com/office/powerpoint/2010/main" val="422102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94100"/>
            <a:ext cx="41910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1682751"/>
            <a:ext cx="4165600" cy="509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848225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497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re 1"/>
          <p:cNvSpPr>
            <a:spLocks noGrp="1"/>
          </p:cNvSpPr>
          <p:nvPr>
            <p:ph type="title"/>
          </p:nvPr>
        </p:nvSpPr>
        <p:spPr>
          <a:xfrm>
            <a:off x="1981200" y="180976"/>
            <a:ext cx="8229600" cy="1508125"/>
          </a:xfrm>
        </p:spPr>
        <p:txBody>
          <a:bodyPr>
            <a:normAutofit fontScale="90000"/>
          </a:bodyPr>
          <a:lstStyle/>
          <a:p>
            <a:r>
              <a:rPr lang="fr-FR" altLang="fr-FR" smtClean="0"/>
              <a:t/>
            </a:r>
            <a:br>
              <a:rPr lang="fr-FR" altLang="fr-FR" smtClean="0"/>
            </a:br>
            <a:r>
              <a:rPr lang="fr-FR" altLang="fr-FR" smtClean="0"/>
              <a:t>Boiterie après prothèse de hanche (PTH)</a:t>
            </a:r>
            <a:br>
              <a:rPr lang="fr-FR" altLang="fr-FR" smtClean="0"/>
            </a:br>
            <a:endParaRPr lang="fr-FR" altLang="fr-FR" smtClean="0"/>
          </a:p>
        </p:txBody>
      </p:sp>
      <p:sp>
        <p:nvSpPr>
          <p:cNvPr id="46082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smtClean="0"/>
              <a:t>Boiterie de Trendelenbourg</a:t>
            </a:r>
          </a:p>
          <a:p>
            <a:r>
              <a:rPr lang="fr-FR" altLang="fr-FR" smtClean="0"/>
              <a:t>Rééducation 3 mois</a:t>
            </a:r>
          </a:p>
          <a:p>
            <a:r>
              <a:rPr lang="fr-FR" altLang="fr-FR" smtClean="0"/>
              <a:t>Lésion du nerf glutéal supérieur ?</a:t>
            </a:r>
          </a:p>
          <a:p>
            <a:r>
              <a:rPr lang="fr-FR" altLang="fr-FR" smtClean="0"/>
              <a:t>EMG – scanner (amyotrophie)</a:t>
            </a:r>
          </a:p>
        </p:txBody>
      </p:sp>
    </p:spTree>
    <p:extLst>
      <p:ext uri="{BB962C8B-B14F-4D97-AF65-F5344CB8AC3E}">
        <p14:creationId xmlns:p14="http://schemas.microsoft.com/office/powerpoint/2010/main" val="382134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387</Words>
  <Application>Microsoft Office PowerPoint</Application>
  <PresentationFormat>Grand écran</PresentationFormat>
  <Paragraphs>107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5" baseType="lpstr">
      <vt:lpstr>MS PGothic</vt:lpstr>
      <vt:lpstr>MS PGothic</vt:lpstr>
      <vt:lpstr>Arial</vt:lpstr>
      <vt:lpstr>Calibri</vt:lpstr>
      <vt:lpstr>Calibri Light</vt:lpstr>
      <vt:lpstr>Times New Roman</vt:lpstr>
      <vt:lpstr>Thème Office</vt:lpstr>
      <vt:lpstr>Pour information</vt:lpstr>
      <vt:lpstr>Enfant </vt:lpstr>
      <vt:lpstr>Douleurs et pathologies de la région de la hanche</vt:lpstr>
      <vt:lpstr>Sacro-illiaque </vt:lpstr>
      <vt:lpstr>Tendinite des adducteurs-Pubalgie </vt:lpstr>
      <vt:lpstr>Présentation PowerPoint</vt:lpstr>
      <vt:lpstr> Tendinite moyen fessier Tendino-bursite trochantérienne </vt:lpstr>
      <vt:lpstr>Présentation PowerPoint</vt:lpstr>
      <vt:lpstr> Boiterie après prothèse de hanche (PTH) </vt:lpstr>
      <vt:lpstr> Douleur antérieure après PTH différente de la douleur préopératoire </vt:lpstr>
      <vt:lpstr> Inégalité de longueur  des membres inférieurs </vt:lpstr>
      <vt:lpstr> Séparer fémur et tibia Bassin=os intermédiaire </vt:lpstr>
      <vt:lpstr> Séparer fémur et tibia </vt:lpstr>
      <vt:lpstr>Tibia </vt:lpstr>
      <vt:lpstr>Présentation PowerPoint</vt:lpstr>
      <vt:lpstr>Présentation PowerPoint</vt:lpstr>
      <vt:lpstr>Bibliographie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Pour information</dc:title>
  <dc:creator>CMGB</dc:creator>
  <cp:lastModifiedBy>CMGB</cp:lastModifiedBy>
  <cp:revision>1</cp:revision>
  <dcterms:created xsi:type="dcterms:W3CDTF">2014-05-24T18:09:11Z</dcterms:created>
  <dcterms:modified xsi:type="dcterms:W3CDTF">2014-05-24T18:10:40Z</dcterms:modified>
</cp:coreProperties>
</file>