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39"/>
  </p:notesMasterIdLst>
  <p:sldIdLst>
    <p:sldId id="256" r:id="rId2"/>
    <p:sldId id="257" r:id="rId3"/>
    <p:sldId id="258" r:id="rId4"/>
    <p:sldId id="281" r:id="rId5"/>
    <p:sldId id="259" r:id="rId6"/>
    <p:sldId id="282" r:id="rId7"/>
    <p:sldId id="284" r:id="rId8"/>
    <p:sldId id="263" r:id="rId9"/>
    <p:sldId id="285" r:id="rId10"/>
    <p:sldId id="283" r:id="rId11"/>
    <p:sldId id="262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80" r:id="rId25"/>
    <p:sldId id="276" r:id="rId26"/>
    <p:sldId id="277" r:id="rId27"/>
    <p:sldId id="278" r:id="rId28"/>
    <p:sldId id="279" r:id="rId29"/>
    <p:sldId id="286" r:id="rId30"/>
    <p:sldId id="287" r:id="rId31"/>
    <p:sldId id="288" r:id="rId32"/>
    <p:sldId id="289" r:id="rId33"/>
    <p:sldId id="290" r:id="rId34"/>
    <p:sldId id="291" r:id="rId35"/>
    <p:sldId id="292" r:id="rId36"/>
    <p:sldId id="293" r:id="rId37"/>
    <p:sldId id="294" r:id="rId3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F70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FF40FA-ABF9-4DF2-9604-75EB1CC22A0B}" type="datetimeFigureOut">
              <a:rPr lang="en-US" smtClean="0"/>
              <a:pPr/>
              <a:t>1/21/2009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CA0C6C-6514-494B-8F32-B93560BF26A3}" type="slidenum">
              <a:rPr lang="en-US" smtClean="0"/>
              <a:pPr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noProof="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CA0C6C-6514-494B-8F32-B93560BF26A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CA0C6C-6514-494B-8F32-B93560BF26A3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21/01/2009</a:t>
            </a:fld>
            <a:endParaRPr lang="fr-BE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21/01/2009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21/01/2009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21/01/2009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21/01/2009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21/01/2009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21/01/2009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21/01/2009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21/01/2009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21/01/2009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gner et arrondir un rectangle à un seul coin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le rect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21/01/2009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10" name="Forme lib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e lib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21/01/2009</a:t>
            </a:fld>
            <a:endParaRPr lang="fr-BE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grpSp>
        <p:nvGrpSpPr>
          <p:cNvPr id="2" name="Groupe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e lib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e lib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71472" y="1428736"/>
            <a:ext cx="7851648" cy="1828800"/>
          </a:xfrm>
        </p:spPr>
        <p:txBody>
          <a:bodyPr>
            <a:normAutofit/>
          </a:bodyPr>
          <a:lstStyle/>
          <a:p>
            <a:pPr algn="ctr"/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Hemorragie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genitale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en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periode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d’activite</a:t>
            </a:r>
            <a:endParaRPr lang="en-US" sz="4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42910" y="3643314"/>
            <a:ext cx="7854696" cy="2700794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Antoine ELHAGE</a:t>
            </a:r>
          </a:p>
          <a:p>
            <a:pPr algn="ctr"/>
            <a:endParaRPr lang="en-US" sz="2800" b="1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8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CMCO</a:t>
            </a:r>
          </a:p>
          <a:p>
            <a:pPr algn="ctr"/>
            <a:r>
              <a:rPr lang="en-US" sz="28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St Martin Boulogne</a:t>
            </a:r>
            <a:endParaRPr lang="en-US" sz="28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00034" y="642918"/>
            <a:ext cx="7851648" cy="1828800"/>
          </a:xfrm>
        </p:spPr>
        <p:txBody>
          <a:bodyPr>
            <a:normAutofit/>
          </a:bodyPr>
          <a:lstStyle/>
          <a:p>
            <a:pPr algn="ctr"/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Hemorragie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genitale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en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periode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d’activite</a:t>
            </a:r>
            <a:endParaRPr lang="en-US" sz="4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33400" y="2643182"/>
            <a:ext cx="7854696" cy="4000528"/>
          </a:xfrm>
        </p:spPr>
        <p:txBody>
          <a:bodyPr>
            <a:noAutofit/>
          </a:bodyPr>
          <a:lstStyle/>
          <a:p>
            <a:pPr algn="just"/>
            <a:r>
              <a:rPr lang="en-US" sz="2800" dirty="0" smtClean="0">
                <a:latin typeface="Arial" pitchFamily="34" charset="0"/>
                <a:cs typeface="Arial" pitchFamily="34" charset="0"/>
              </a:rPr>
              <a:t>Q4: En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periode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d’activite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genitale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les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menorr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doivent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faire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evoquer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en premier: </a:t>
            </a:r>
          </a:p>
          <a:p>
            <a:pPr algn="just"/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800" dirty="0" smtClean="0">
                <a:latin typeface="Arial" pitchFamily="34" charset="0"/>
                <a:cs typeface="Arial" pitchFamily="34" charset="0"/>
              </a:rPr>
              <a:t>A -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fibrome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800" dirty="0" smtClean="0">
                <a:latin typeface="Arial" pitchFamily="34" charset="0"/>
                <a:cs typeface="Arial" pitchFamily="34" charset="0"/>
              </a:rPr>
              <a:t>B - K du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col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algn="just"/>
            <a:r>
              <a:rPr lang="en-US" sz="2800" dirty="0" smtClean="0">
                <a:latin typeface="Arial" pitchFamily="34" charset="0"/>
                <a:cs typeface="Arial" pitchFamily="34" charset="0"/>
              </a:rPr>
              <a:t>C -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cervicite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800" dirty="0" smtClean="0">
                <a:latin typeface="Arial" pitchFamily="34" charset="0"/>
                <a:cs typeface="Arial" pitchFamily="34" charset="0"/>
              </a:rPr>
              <a:t>D - K de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l’endometre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800" dirty="0" smtClean="0">
                <a:latin typeface="Arial" pitchFamily="34" charset="0"/>
                <a:cs typeface="Arial" pitchFamily="34" charset="0"/>
              </a:rPr>
              <a:t>E - T. de l’ovaire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00034" y="642918"/>
            <a:ext cx="7851648" cy="1828800"/>
          </a:xfrm>
        </p:spPr>
        <p:txBody>
          <a:bodyPr>
            <a:normAutofit/>
          </a:bodyPr>
          <a:lstStyle/>
          <a:p>
            <a:pPr algn="ctr"/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Hemorragie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genitale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en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periode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d’activite</a:t>
            </a:r>
            <a:endParaRPr lang="en-US" sz="4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71472" y="2857496"/>
            <a:ext cx="7854696" cy="3786214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latin typeface="Arial" pitchFamily="34" charset="0"/>
                <a:cs typeface="Arial" pitchFamily="34" charset="0"/>
              </a:rPr>
              <a:t>R: A</a:t>
            </a:r>
          </a:p>
          <a:p>
            <a:pPr algn="just"/>
            <a:r>
              <a:rPr lang="en-US" sz="2800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L’adenomyose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est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 a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evoquee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egalement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elle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s’accompagne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frequement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de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dysmenorrhees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n-US" sz="2800" dirty="0" smtClean="0">
                <a:latin typeface="Arial" pitchFamily="34" charset="0"/>
                <a:cs typeface="Arial" pitchFamily="34" charset="0"/>
              </a:rPr>
              <a:t>-En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cas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de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metrorr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il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faut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penser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au K du col.</a:t>
            </a:r>
          </a:p>
          <a:p>
            <a:pPr algn="just"/>
            <a:r>
              <a:rPr lang="en-US" sz="2800" dirty="0" smtClean="0">
                <a:latin typeface="Arial" pitchFamily="34" charset="0"/>
                <a:cs typeface="Arial" pitchFamily="34" charset="0"/>
              </a:rPr>
              <a:t>-En post menopause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il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faut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eliminer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un K de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l’endometre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71472" y="642918"/>
            <a:ext cx="7851648" cy="1828800"/>
          </a:xfrm>
        </p:spPr>
        <p:txBody>
          <a:bodyPr>
            <a:normAutofit/>
          </a:bodyPr>
          <a:lstStyle/>
          <a:p>
            <a:pPr algn="ctr"/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Hemorragie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genitale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en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periode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d’activite</a:t>
            </a:r>
            <a:endParaRPr lang="en-US" sz="4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8610600" cy="3629464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sz="3000" dirty="0" smtClean="0">
                <a:latin typeface="Arial" pitchFamily="34" charset="0"/>
                <a:cs typeface="Arial" pitchFamily="34" charset="0"/>
              </a:rPr>
              <a:t>Q5: Des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saignements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brunatres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qui precedent les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regles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st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dus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a:</a:t>
            </a:r>
          </a:p>
          <a:p>
            <a:pPr algn="just"/>
            <a:endParaRPr lang="en-US" sz="30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3000" dirty="0" smtClean="0">
                <a:latin typeface="Arial" pitchFamily="34" charset="0"/>
                <a:cs typeface="Arial" pitchFamily="34" charset="0"/>
              </a:rPr>
              <a:t>A-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tx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d’estradiol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trop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elevee</a:t>
            </a:r>
            <a:endParaRPr lang="en-US" sz="30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3000" dirty="0" smtClean="0">
                <a:latin typeface="Arial" pitchFamily="34" charset="0"/>
                <a:cs typeface="Arial" pitchFamily="34" charset="0"/>
              </a:rPr>
              <a:t>B- Corps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jaune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trop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cours</a:t>
            </a:r>
            <a:endParaRPr lang="en-US" sz="30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3000" dirty="0" smtClean="0">
                <a:latin typeface="Arial" pitchFamily="34" charset="0"/>
                <a:cs typeface="Arial" pitchFamily="34" charset="0"/>
              </a:rPr>
              <a:t>C- Corps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jaune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inadequat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n-US" sz="3000" dirty="0" smtClean="0">
                <a:latin typeface="Arial" pitchFamily="34" charset="0"/>
                <a:cs typeface="Arial" pitchFamily="34" charset="0"/>
              </a:rPr>
              <a:t>D-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Peut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etre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Tt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par pg du 15 – 24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eme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jours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du cycle</a:t>
            </a:r>
          </a:p>
          <a:p>
            <a:pPr algn="just"/>
            <a:r>
              <a:rPr lang="en-US" sz="3000" dirty="0" smtClean="0">
                <a:latin typeface="Arial" pitchFamily="34" charset="0"/>
                <a:cs typeface="Arial" pitchFamily="34" charset="0"/>
              </a:rPr>
              <a:t>E-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Necessite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des explorations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complementaires</a:t>
            </a:r>
            <a:endParaRPr lang="en-US" sz="30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n-US" dirty="0" smtClean="0"/>
          </a:p>
          <a:p>
            <a:pPr algn="just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00034" y="642918"/>
            <a:ext cx="7851648" cy="1828800"/>
          </a:xfrm>
        </p:spPr>
        <p:txBody>
          <a:bodyPr>
            <a:normAutofit/>
          </a:bodyPr>
          <a:lstStyle/>
          <a:p>
            <a:pPr algn="ctr"/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Hemorragie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genitale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en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periode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d’activite</a:t>
            </a:r>
            <a:endParaRPr lang="en-US" sz="4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8610600" cy="3272298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latin typeface="Arial" pitchFamily="34" charset="0"/>
                <a:cs typeface="Arial" pitchFamily="34" charset="0"/>
              </a:rPr>
              <a:t>R: B C D</a:t>
            </a:r>
          </a:p>
          <a:p>
            <a:pPr algn="just"/>
            <a:r>
              <a:rPr lang="en-US" sz="2800" dirty="0" smtClean="0">
                <a:latin typeface="Arial" pitchFamily="34" charset="0"/>
                <a:cs typeface="Arial" pitchFamily="34" charset="0"/>
              </a:rPr>
              <a:t>Pas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d’explorations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necessaire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il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s’agit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d’une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insuffisance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lutheale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s’accompagne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svt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d’un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sd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premenstruel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 Le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est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la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suplementation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en pg en</a:t>
            </a:r>
          </a:p>
          <a:p>
            <a:pPr algn="just"/>
            <a:r>
              <a:rPr lang="en-US" sz="2800" dirty="0" smtClean="0">
                <a:latin typeface="Arial" pitchFamily="34" charset="0"/>
                <a:cs typeface="Arial" pitchFamily="34" charset="0"/>
              </a:rPr>
              <a:t>2eme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partie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de cycle.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28596" y="714356"/>
            <a:ext cx="7851648" cy="1828800"/>
          </a:xfrm>
        </p:spPr>
        <p:txBody>
          <a:bodyPr>
            <a:normAutofit/>
          </a:bodyPr>
          <a:lstStyle/>
          <a:p>
            <a:pPr algn="ctr"/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Hemorragie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genitale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en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periode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d’activite</a:t>
            </a:r>
            <a:endParaRPr lang="en-US" sz="4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33400" y="2928934"/>
            <a:ext cx="8253442" cy="3786214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sz="2800" dirty="0" smtClean="0">
                <a:latin typeface="Arial" pitchFamily="34" charset="0"/>
                <a:cs typeface="Arial" pitchFamily="34" charset="0"/>
              </a:rPr>
              <a:t>Q6: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L’interro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de Mme Z…note des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menorragies.Quel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examen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complementaire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demandez-vs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chez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elle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en premier?</a:t>
            </a:r>
          </a:p>
          <a:p>
            <a:pPr algn="just"/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800" dirty="0" smtClean="0">
                <a:latin typeface="Arial" pitchFamily="34" charset="0"/>
                <a:cs typeface="Arial" pitchFamily="34" charset="0"/>
              </a:rPr>
              <a:t>A-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Echographie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pelvienne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800" dirty="0" smtClean="0">
                <a:latin typeface="Arial" pitchFamily="34" charset="0"/>
                <a:cs typeface="Arial" pitchFamily="34" charset="0"/>
              </a:rPr>
              <a:t>B-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Hysterographie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800" dirty="0" smtClean="0">
                <a:latin typeface="Arial" pitchFamily="34" charset="0"/>
                <a:cs typeface="Arial" pitchFamily="34" charset="0"/>
              </a:rPr>
              <a:t>C-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Hysterosonographie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n-US" sz="2800" dirty="0" smtClean="0">
                <a:latin typeface="Arial" pitchFamily="34" charset="0"/>
                <a:cs typeface="Arial" pitchFamily="34" charset="0"/>
              </a:rPr>
              <a:t>D- Scanner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pelvien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800" dirty="0" smtClean="0">
                <a:latin typeface="Arial" pitchFamily="34" charset="0"/>
                <a:cs typeface="Arial" pitchFamily="34" charset="0"/>
              </a:rPr>
              <a:t>E- IRM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pelvienne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28596" y="1071546"/>
            <a:ext cx="7851648" cy="1828800"/>
          </a:xfrm>
        </p:spPr>
        <p:txBody>
          <a:bodyPr>
            <a:normAutofit/>
          </a:bodyPr>
          <a:lstStyle/>
          <a:p>
            <a:pPr algn="ctr"/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Hemorragie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genitale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en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periode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d’activite</a:t>
            </a:r>
            <a:endParaRPr lang="en-US" sz="4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8396318" cy="3629464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latin typeface="Arial" pitchFamily="34" charset="0"/>
                <a:cs typeface="Arial" pitchFamily="34" charset="0"/>
              </a:rPr>
              <a:t>R: A</a:t>
            </a:r>
          </a:p>
          <a:p>
            <a:pPr algn="just"/>
            <a:r>
              <a:rPr lang="en-US" sz="2800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L’hysterographie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est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indiquee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a la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recherche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d’une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adenomyose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ou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etude de la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permeabilite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tubaire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Peut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etre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remplacee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par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hysterosonographie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n-US" sz="2800" dirty="0" smtClean="0">
                <a:latin typeface="Arial" pitchFamily="34" charset="0"/>
                <a:cs typeface="Arial" pitchFamily="34" charset="0"/>
              </a:rPr>
              <a:t>-L’IRM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est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plus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performante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que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scanner pour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l’etude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 de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l’uterus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71472" y="714356"/>
            <a:ext cx="7851648" cy="1828800"/>
          </a:xfrm>
        </p:spPr>
        <p:txBody>
          <a:bodyPr>
            <a:normAutofit/>
          </a:bodyPr>
          <a:lstStyle/>
          <a:p>
            <a:pPr algn="ctr"/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Hemorragie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genitale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en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periode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d’activite</a:t>
            </a:r>
            <a:endParaRPr lang="en-US" sz="4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85720" y="2643182"/>
            <a:ext cx="8858280" cy="4000528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sz="3000" dirty="0" smtClean="0">
                <a:latin typeface="Arial" pitchFamily="34" charset="0"/>
                <a:cs typeface="Arial" pitchFamily="34" charset="0"/>
              </a:rPr>
              <a:t>Q7:L’imagerie montre un uterus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agrandi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, image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ronde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intramurale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, 5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cms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,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bombant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ds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la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cavite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Myome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ss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muqueux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).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Quel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Tt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proposez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vs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?</a:t>
            </a:r>
          </a:p>
          <a:p>
            <a:pPr algn="just"/>
            <a:endParaRPr lang="en-US" sz="30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3000" dirty="0" smtClean="0">
                <a:latin typeface="Arial" pitchFamily="34" charset="0"/>
                <a:cs typeface="Arial" pitchFamily="34" charset="0"/>
              </a:rPr>
              <a:t>A - Pg du 5 – 25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eme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jour du cycle</a:t>
            </a:r>
          </a:p>
          <a:p>
            <a:pPr algn="just"/>
            <a:r>
              <a:rPr lang="en-US" sz="3000" dirty="0" smtClean="0">
                <a:latin typeface="Arial" pitchFamily="34" charset="0"/>
                <a:cs typeface="Arial" pitchFamily="34" charset="0"/>
              </a:rPr>
              <a:t>B - Analogue LHRH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pdt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4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mois</a:t>
            </a:r>
            <a:endParaRPr lang="en-US" sz="30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3000" dirty="0" smtClean="0">
                <a:latin typeface="Arial" pitchFamily="34" charset="0"/>
                <a:cs typeface="Arial" pitchFamily="34" charset="0"/>
              </a:rPr>
              <a:t>C - resection par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hysteroscopie</a:t>
            </a:r>
            <a:endParaRPr lang="en-US" sz="30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3000" dirty="0" smtClean="0">
                <a:latin typeface="Arial" pitchFamily="34" charset="0"/>
                <a:cs typeface="Arial" pitchFamily="34" charset="0"/>
              </a:rPr>
              <a:t>D - transfusion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repetee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pour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thalassemie</a:t>
            </a:r>
            <a:endParaRPr lang="en-US" sz="30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3000" dirty="0" smtClean="0">
                <a:latin typeface="Arial" pitchFamily="34" charset="0"/>
                <a:cs typeface="Arial" pitchFamily="34" charset="0"/>
              </a:rPr>
              <a:t>E -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Hysterectomie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avec conservation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ovarienne</a:t>
            </a:r>
            <a:endParaRPr lang="en-US" sz="30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71472" y="714356"/>
            <a:ext cx="7851648" cy="1828800"/>
          </a:xfrm>
        </p:spPr>
        <p:txBody>
          <a:bodyPr>
            <a:normAutofit/>
          </a:bodyPr>
          <a:lstStyle/>
          <a:p>
            <a:pPr algn="ctr"/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Hemorragie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genitale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en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periode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d’activite</a:t>
            </a:r>
            <a:endParaRPr lang="en-US" sz="4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85720" y="2857496"/>
            <a:ext cx="8572560" cy="3786214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sz="2800" dirty="0" smtClean="0">
                <a:latin typeface="Arial" pitchFamily="34" charset="0"/>
                <a:cs typeface="Arial" pitchFamily="34" charset="0"/>
              </a:rPr>
              <a:t>R: E</a:t>
            </a:r>
          </a:p>
          <a:p>
            <a:pPr algn="just"/>
            <a:r>
              <a:rPr lang="en-US" sz="2800" dirty="0" smtClean="0">
                <a:latin typeface="Arial" pitchFamily="34" charset="0"/>
                <a:cs typeface="Arial" pitchFamily="34" charset="0"/>
              </a:rPr>
              <a:t>-Le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medical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peut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etre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tente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mais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anemie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il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est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d’effet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temporaire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800" dirty="0" smtClean="0">
                <a:latin typeface="Arial" pitchFamily="34" charset="0"/>
                <a:cs typeface="Arial" pitchFamily="34" charset="0"/>
              </a:rPr>
              <a:t>-La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taille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limite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la resection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hysteroscopique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(&lt; 4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cms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),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interet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des analogues pour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diminuer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la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taille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800" dirty="0" smtClean="0">
                <a:latin typeface="Arial" pitchFamily="34" charset="0"/>
                <a:cs typeface="Arial" pitchFamily="34" charset="0"/>
              </a:rPr>
              <a:t>-Transfusion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necessaire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mais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etiologie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evidente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800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L’hysterectomie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parait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justifiee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40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ans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3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enfants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anemie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menopause loin,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gros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fibrome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…..</a:t>
            </a:r>
          </a:p>
          <a:p>
            <a:pPr algn="just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00034" y="785794"/>
            <a:ext cx="7851648" cy="1257296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Hemorragie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genitale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en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periode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d’activite</a:t>
            </a:r>
            <a:endParaRPr lang="en-US" sz="4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14282" y="2214554"/>
            <a:ext cx="8929718" cy="4643446"/>
          </a:xfrm>
        </p:spPr>
        <p:txBody>
          <a:bodyPr>
            <a:noAutofit/>
          </a:bodyPr>
          <a:lstStyle/>
          <a:p>
            <a:pPr algn="just"/>
            <a:r>
              <a:rPr lang="en-US" sz="2400" dirty="0" smtClean="0">
                <a:latin typeface="Arial" pitchFamily="34" charset="0"/>
                <a:cs typeface="Arial" pitchFamily="34" charset="0"/>
              </a:rPr>
              <a:t>Q8: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L’interro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de Mme Z…note des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menometro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et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une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dysmenorr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secondaire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predominante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au 2eme jour.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L’ex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clinique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note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col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sain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uterus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globuleux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L’echo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montre uterus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gros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sans lesion .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Quel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ex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vs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parait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util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pour le dg?</a:t>
            </a:r>
          </a:p>
          <a:p>
            <a:pPr algn="just"/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400" dirty="0" smtClean="0">
                <a:latin typeface="Arial" pitchFamily="34" charset="0"/>
                <a:cs typeface="Arial" pitchFamily="34" charset="0"/>
              </a:rPr>
              <a:t>A –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Hysterographie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400" dirty="0" smtClean="0">
                <a:latin typeface="Arial" pitchFamily="34" charset="0"/>
                <a:cs typeface="Arial" pitchFamily="34" charset="0"/>
              </a:rPr>
              <a:t>B –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Hysteroscopie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400" dirty="0" smtClean="0">
                <a:latin typeface="Arial" pitchFamily="34" charset="0"/>
                <a:cs typeface="Arial" pitchFamily="34" charset="0"/>
              </a:rPr>
              <a:t>C – Scanner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pelvien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400" dirty="0" smtClean="0">
                <a:latin typeface="Arial" pitchFamily="34" charset="0"/>
                <a:cs typeface="Arial" pitchFamily="34" charset="0"/>
              </a:rPr>
              <a:t>D – IRM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pelvienne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400" dirty="0" smtClean="0">
                <a:latin typeface="Arial" pitchFamily="34" charset="0"/>
                <a:cs typeface="Arial" pitchFamily="34" charset="0"/>
              </a:rPr>
              <a:t>E –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Biopsie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de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l’endometre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42910" y="714356"/>
            <a:ext cx="7851648" cy="1543048"/>
          </a:xfrm>
        </p:spPr>
        <p:txBody>
          <a:bodyPr>
            <a:normAutofit/>
          </a:bodyPr>
          <a:lstStyle/>
          <a:p>
            <a:pPr algn="ctr"/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Hemorragie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genitale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en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periode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d’activite</a:t>
            </a:r>
            <a:endParaRPr lang="en-US" sz="4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85720" y="2428868"/>
            <a:ext cx="8501122" cy="4143380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>
                <a:latin typeface="Arial" pitchFamily="34" charset="0"/>
                <a:cs typeface="Arial" pitchFamily="34" charset="0"/>
              </a:rPr>
              <a:t>R: A</a:t>
            </a:r>
          </a:p>
          <a:p>
            <a:pPr algn="just"/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algn="just"/>
            <a:r>
              <a:rPr lang="en-US" dirty="0" smtClean="0">
                <a:latin typeface="Arial" pitchFamily="34" charset="0"/>
                <a:cs typeface="Arial" pitchFamily="34" charset="0"/>
              </a:rPr>
              <a:t>-Car on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soupconne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une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adenomyose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qui se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voit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mal en echo.</a:t>
            </a:r>
          </a:p>
          <a:p>
            <a:pPr algn="just"/>
            <a:r>
              <a:rPr lang="en-US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L’hysterographie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montre un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agrandissement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de la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cavite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bors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irreguliers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diverticules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..</a:t>
            </a:r>
          </a:p>
          <a:p>
            <a:pPr algn="just"/>
            <a:r>
              <a:rPr lang="en-US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L’hysteroscopie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montre les orifices des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diverticules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dirty="0" smtClean="0">
                <a:latin typeface="Arial" pitchFamily="34" charset="0"/>
                <a:cs typeface="Arial" pitchFamily="34" charset="0"/>
              </a:rPr>
              <a:t>-L’IRM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est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interressante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adenomyose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a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forme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tumorale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dirty="0" smtClean="0">
                <a:latin typeface="Arial" pitchFamily="34" charset="0"/>
                <a:cs typeface="Arial" pitchFamily="34" charset="0"/>
              </a:rPr>
              <a:t>-BE et scanner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contributifs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28596" y="1071546"/>
            <a:ext cx="7851648" cy="1128722"/>
          </a:xfrm>
        </p:spPr>
        <p:txBody>
          <a:bodyPr>
            <a:normAutofit/>
          </a:bodyPr>
          <a:lstStyle/>
          <a:p>
            <a:pPr algn="ctr"/>
            <a:r>
              <a:rPr lang="en-US" sz="4400" dirty="0" err="1" smtClean="0">
                <a:solidFill>
                  <a:srgbClr val="E6F709"/>
                </a:solidFill>
                <a:latin typeface="Arial" pitchFamily="34" charset="0"/>
                <a:cs typeface="Arial" pitchFamily="34" charset="0"/>
              </a:rPr>
              <a:t>Cas</a:t>
            </a:r>
            <a:r>
              <a:rPr lang="en-US" sz="4400" dirty="0" smtClean="0">
                <a:solidFill>
                  <a:srgbClr val="E6F709"/>
                </a:solidFill>
                <a:latin typeface="Arial" pitchFamily="34" charset="0"/>
                <a:cs typeface="Arial" pitchFamily="34" charset="0"/>
              </a:rPr>
              <a:t> Clinique</a:t>
            </a:r>
            <a:endParaRPr lang="en-US" sz="4400" dirty="0">
              <a:solidFill>
                <a:srgbClr val="E6F70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just"/>
            <a:r>
              <a:rPr lang="en-US" sz="2800" dirty="0" smtClean="0">
                <a:latin typeface="Arial" pitchFamily="34" charset="0"/>
                <a:cs typeface="Arial" pitchFamily="34" charset="0"/>
              </a:rPr>
              <a:t>Mme Z… 40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ans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</a:p>
          <a:p>
            <a:pPr algn="just"/>
            <a:r>
              <a:rPr lang="en-US" sz="2800" dirty="0" smtClean="0">
                <a:latin typeface="Arial" pitchFamily="34" charset="0"/>
                <a:cs typeface="Arial" pitchFamily="34" charset="0"/>
              </a:rPr>
              <a:t>3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enfants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(1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fille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2 garcons) </a:t>
            </a:r>
          </a:p>
          <a:p>
            <a:pPr algn="just"/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adressee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en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hemato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 Pour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anemie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microcytaire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hypochrome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 algn="just"/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Atcds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perso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neant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Atcds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famil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thalassemie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71472" y="714356"/>
            <a:ext cx="7851648" cy="1543048"/>
          </a:xfrm>
        </p:spPr>
        <p:txBody>
          <a:bodyPr>
            <a:normAutofit/>
          </a:bodyPr>
          <a:lstStyle/>
          <a:p>
            <a:pPr algn="ctr"/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Hemorragie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genitale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en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periode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d’activite</a:t>
            </a:r>
            <a:endParaRPr lang="en-US" sz="4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85720" y="2928934"/>
            <a:ext cx="8643998" cy="3714776"/>
          </a:xfrm>
        </p:spPr>
        <p:txBody>
          <a:bodyPr>
            <a:noAutofit/>
          </a:bodyPr>
          <a:lstStyle/>
          <a:p>
            <a:pPr algn="just"/>
            <a:r>
              <a:rPr lang="en-US" sz="2800" dirty="0" smtClean="0">
                <a:latin typeface="Arial" pitchFamily="34" charset="0"/>
                <a:cs typeface="Arial" pitchFamily="34" charset="0"/>
              </a:rPr>
              <a:t>Q9: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Quel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lui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proposez-vs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en premiere intention? </a:t>
            </a:r>
          </a:p>
          <a:p>
            <a:pPr algn="just"/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800" dirty="0" smtClean="0">
                <a:latin typeface="Arial" pitchFamily="34" charset="0"/>
                <a:cs typeface="Arial" pitchFamily="34" charset="0"/>
              </a:rPr>
              <a:t>A – Pg du 5 – 25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eme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j du cycle</a:t>
            </a:r>
          </a:p>
          <a:p>
            <a:pPr algn="just"/>
            <a:r>
              <a:rPr lang="en-US" sz="2800" dirty="0" smtClean="0">
                <a:latin typeface="Arial" pitchFamily="34" charset="0"/>
                <a:cs typeface="Arial" pitchFamily="34" charset="0"/>
              </a:rPr>
              <a:t>B – Pg en continue</a:t>
            </a:r>
          </a:p>
          <a:p>
            <a:pPr algn="just"/>
            <a:r>
              <a:rPr lang="en-US" sz="2800" dirty="0" smtClean="0">
                <a:latin typeface="Arial" pitchFamily="34" charset="0"/>
                <a:cs typeface="Arial" pitchFamily="34" charset="0"/>
              </a:rPr>
              <a:t>C – Analogue LHRH</a:t>
            </a:r>
          </a:p>
          <a:p>
            <a:pPr algn="just"/>
            <a:r>
              <a:rPr lang="en-US" sz="2800" dirty="0" smtClean="0">
                <a:latin typeface="Arial" pitchFamily="34" charset="0"/>
                <a:cs typeface="Arial" pitchFamily="34" charset="0"/>
              </a:rPr>
              <a:t>D –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Curetage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Hemostatique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800" dirty="0" smtClean="0">
                <a:latin typeface="Arial" pitchFamily="34" charset="0"/>
                <a:cs typeface="Arial" pitchFamily="34" charset="0"/>
              </a:rPr>
              <a:t>E –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Hysterectomie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totale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avec conservation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ovarienne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00034" y="642918"/>
            <a:ext cx="7851648" cy="1828800"/>
          </a:xfrm>
        </p:spPr>
        <p:txBody>
          <a:bodyPr/>
          <a:lstStyle/>
          <a:p>
            <a:pPr algn="ctr"/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Hemorragie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genitale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en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periode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d’activite</a:t>
            </a:r>
            <a:endParaRPr lang="en-US" sz="4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57158" y="2643182"/>
            <a:ext cx="8572560" cy="4214818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latin typeface="Arial" pitchFamily="34" charset="0"/>
                <a:cs typeface="Arial" pitchFamily="34" charset="0"/>
              </a:rPr>
              <a:t>R: A</a:t>
            </a:r>
          </a:p>
          <a:p>
            <a:pPr algn="just"/>
            <a:r>
              <a:rPr lang="en-US" sz="2800" dirty="0" smtClean="0">
                <a:latin typeface="Arial" pitchFamily="34" charset="0"/>
                <a:cs typeface="Arial" pitchFamily="34" charset="0"/>
              </a:rPr>
              <a:t>Ex: Surgestone250*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ou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lutenyl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* 2 cp/j du 5 – 25 j du cycle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pdt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six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mois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800" dirty="0" smtClean="0">
                <a:latin typeface="Arial" pitchFamily="34" charset="0"/>
                <a:cs typeface="Arial" pitchFamily="34" charset="0"/>
              </a:rPr>
              <a:t>-En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cas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de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persistance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des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saignements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passer en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continu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a 2 cp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les j.</a:t>
            </a:r>
          </a:p>
          <a:p>
            <a:pPr algn="just"/>
            <a:r>
              <a:rPr lang="en-US" sz="2800" dirty="0" smtClean="0">
                <a:latin typeface="Arial" pitchFamily="34" charset="0"/>
                <a:cs typeface="Arial" pitchFamily="34" charset="0"/>
              </a:rPr>
              <a:t>-En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cas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d’echec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il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faut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envisager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une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chirurgie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71472" y="642918"/>
            <a:ext cx="7851648" cy="1828800"/>
          </a:xfrm>
        </p:spPr>
        <p:txBody>
          <a:bodyPr>
            <a:normAutofit/>
          </a:bodyPr>
          <a:lstStyle/>
          <a:p>
            <a:pPr algn="ctr"/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Hemorragie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genitale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en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periode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d’activite</a:t>
            </a:r>
            <a:endParaRPr lang="en-US" sz="4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33400" y="2857496"/>
            <a:ext cx="8253442" cy="3786214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latin typeface="Arial" pitchFamily="34" charset="0"/>
                <a:cs typeface="Arial" pitchFamily="34" charset="0"/>
              </a:rPr>
              <a:t>Q10:Les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hemorr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fonctionnelles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frequentes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algn="just"/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algn="just"/>
            <a:r>
              <a:rPr lang="en-US" sz="2800" dirty="0" smtClean="0">
                <a:latin typeface="Arial" pitchFamily="34" charset="0"/>
                <a:cs typeface="Arial" pitchFamily="34" charset="0"/>
              </a:rPr>
              <a:t>A –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Juste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apres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la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puberte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800" dirty="0" smtClean="0">
                <a:latin typeface="Arial" pitchFamily="34" charset="0"/>
                <a:cs typeface="Arial" pitchFamily="34" charset="0"/>
              </a:rPr>
              <a:t>B –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Periode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perimenopausique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800" dirty="0" smtClean="0">
                <a:latin typeface="Arial" pitchFamily="34" charset="0"/>
                <a:cs typeface="Arial" pitchFamily="34" charset="0"/>
              </a:rPr>
              <a:t>C –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Prise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de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pilule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depuis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longtemps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800" dirty="0" smtClean="0">
                <a:latin typeface="Arial" pitchFamily="34" charset="0"/>
                <a:cs typeface="Arial" pitchFamily="34" charset="0"/>
              </a:rPr>
              <a:t>D –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Porteuse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de DIU</a:t>
            </a:r>
          </a:p>
          <a:p>
            <a:pPr algn="just"/>
            <a:r>
              <a:rPr lang="en-US" sz="2800" dirty="0" smtClean="0">
                <a:latin typeface="Arial" pitchFamily="34" charset="0"/>
                <a:cs typeface="Arial" pitchFamily="34" charset="0"/>
              </a:rPr>
              <a:t>E –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Menopausee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depuis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longtemps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42910" y="642918"/>
            <a:ext cx="7851648" cy="1828800"/>
          </a:xfrm>
        </p:spPr>
        <p:txBody>
          <a:bodyPr>
            <a:normAutofit/>
          </a:bodyPr>
          <a:lstStyle/>
          <a:p>
            <a:pPr algn="ctr"/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Hemorragie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genitale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en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periode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d’activite</a:t>
            </a:r>
            <a:endParaRPr lang="en-US" sz="4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3629464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latin typeface="Arial" pitchFamily="34" charset="0"/>
                <a:cs typeface="Arial" pitchFamily="34" charset="0"/>
              </a:rPr>
              <a:t>R: A B C D</a:t>
            </a:r>
          </a:p>
          <a:p>
            <a:pPr algn="just"/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800" dirty="0" smtClean="0">
                <a:latin typeface="Arial" pitchFamily="34" charset="0"/>
                <a:cs typeface="Arial" pitchFamily="34" charset="0"/>
              </a:rPr>
              <a:t>Les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saignements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post-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menopausiques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doivent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etre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exploree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afin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d’eliminer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le K de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l’endometre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 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00034" y="357166"/>
            <a:ext cx="7851648" cy="1614486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Physiopathologie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du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saignement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uterin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fonctionnel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: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85720" y="2500306"/>
            <a:ext cx="8643998" cy="4000528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latin typeface="Arial" pitchFamily="34" charset="0"/>
                <a:cs typeface="Arial" pitchFamily="34" charset="0"/>
              </a:rPr>
              <a:t>1/ </a:t>
            </a:r>
            <a:r>
              <a:rPr lang="en-US" sz="2800" u="sng" dirty="0" smtClean="0">
                <a:latin typeface="Arial" pitchFamily="34" charset="0"/>
                <a:cs typeface="Arial" pitchFamily="34" charset="0"/>
              </a:rPr>
              <a:t>cycles </a:t>
            </a:r>
            <a:r>
              <a:rPr lang="en-US" sz="2800" u="sng" dirty="0" err="1" smtClean="0">
                <a:latin typeface="Arial" pitchFamily="34" charset="0"/>
                <a:cs typeface="Arial" pitchFamily="34" charset="0"/>
              </a:rPr>
              <a:t>ovulatoires</a:t>
            </a:r>
            <a:r>
              <a:rPr lang="en-US" sz="2800" u="sng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algn="just"/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saignement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regulier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anomalie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de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l’hemostase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endometriale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locale,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desequilibre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entre PG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impliquees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avec augmentation de la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fibrinolyse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800" dirty="0" smtClean="0">
                <a:latin typeface="Arial" pitchFamily="34" charset="0"/>
                <a:cs typeface="Arial" pitchFamily="34" charset="0"/>
              </a:rPr>
              <a:t>2/ </a:t>
            </a:r>
            <a:r>
              <a:rPr lang="en-US" sz="2800" u="sng" dirty="0" smtClean="0">
                <a:latin typeface="Arial" pitchFamily="34" charset="0"/>
                <a:cs typeface="Arial" pitchFamily="34" charset="0"/>
              </a:rPr>
              <a:t>cycles </a:t>
            </a:r>
            <a:r>
              <a:rPr lang="en-US" sz="2800" u="sng" dirty="0" err="1" smtClean="0">
                <a:latin typeface="Arial" pitchFamily="34" charset="0"/>
                <a:cs typeface="Arial" pitchFamily="34" charset="0"/>
              </a:rPr>
              <a:t>anovulatoires</a:t>
            </a:r>
            <a:r>
              <a:rPr lang="en-US" sz="2800" u="sng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algn="just"/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Saignement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irregulier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hyperestrogenie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entrainant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une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hyperplasie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14282" y="500042"/>
            <a:ext cx="8715436" cy="18288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Strategies </a:t>
            </a:r>
            <a:br>
              <a:rPr lang="en-US" sz="4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</a:br>
            <a:r>
              <a:rPr lang="en-US" sz="4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Tt</a:t>
            </a:r>
            <a:r>
              <a:rPr lang="en-US" sz="4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menometro</a:t>
            </a:r>
            <a:r>
              <a:rPr lang="en-US" sz="4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4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Fonct</a:t>
            </a:r>
            <a:r>
              <a:rPr lang="en-US" sz="4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4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desirant</a:t>
            </a:r>
            <a:r>
              <a:rPr lang="en-US" sz="4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une</a:t>
            </a:r>
            <a:r>
              <a:rPr lang="en-US" sz="4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grossesse</a:t>
            </a:r>
            <a:r>
              <a:rPr lang="en-US" sz="4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: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14282" y="2428868"/>
            <a:ext cx="8715436" cy="4071966"/>
          </a:xfrm>
        </p:spPr>
        <p:txBody>
          <a:bodyPr>
            <a:normAutofit lnSpcReduction="10000"/>
          </a:bodyPr>
          <a:lstStyle/>
          <a:p>
            <a:pPr algn="just"/>
            <a:endParaRPr lang="en-US" dirty="0" smtClean="0">
              <a:solidFill>
                <a:srgbClr val="00B050"/>
              </a:solidFill>
            </a:endParaRPr>
          </a:p>
          <a:p>
            <a:pPr algn="just"/>
            <a:r>
              <a:rPr lang="en-US" sz="2800" b="1" u="sng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1ere </a:t>
            </a:r>
            <a:r>
              <a:rPr lang="en-US" sz="2800" b="1" u="sng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ligne</a:t>
            </a:r>
            <a:r>
              <a:rPr lang="en-US" sz="28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algn="just"/>
            <a:r>
              <a:rPr lang="en-US" sz="2800" dirty="0" smtClean="0">
                <a:latin typeface="Arial" pitchFamily="34" charset="0"/>
                <a:cs typeface="Arial" pitchFamily="34" charset="0"/>
              </a:rPr>
              <a:t>-A.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tranexamique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Exacyl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500= 2 cp 3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fois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/j)</a:t>
            </a:r>
          </a:p>
          <a:p>
            <a:pPr algn="just"/>
            <a:r>
              <a:rPr lang="en-US" sz="2800" dirty="0" smtClean="0">
                <a:latin typeface="Arial" pitchFamily="34" charset="0"/>
                <a:cs typeface="Arial" pitchFamily="34" charset="0"/>
              </a:rPr>
              <a:t>-Contraception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orale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combinee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ou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progestatif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800" dirty="0" smtClean="0">
                <a:latin typeface="Arial" pitchFamily="34" charset="0"/>
                <a:cs typeface="Arial" pitchFamily="34" charset="0"/>
              </a:rPr>
              <a:t>-AINS</a:t>
            </a:r>
          </a:p>
          <a:p>
            <a:pPr algn="just"/>
            <a:r>
              <a:rPr lang="en-US" sz="2800" dirty="0" smtClean="0">
                <a:latin typeface="Arial" pitchFamily="34" charset="0"/>
                <a:cs typeface="Arial" pitchFamily="34" charset="0"/>
              </a:rPr>
              <a:t>-SIU au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levonorgestrel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800" b="1" u="sng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2eme </a:t>
            </a:r>
            <a:r>
              <a:rPr lang="en-US" sz="2800" b="1" u="sng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ligne</a:t>
            </a:r>
            <a:r>
              <a:rPr lang="en-US" sz="28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algn="just"/>
            <a:r>
              <a:rPr lang="en-US" sz="2800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curetage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endo-uterin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+- SIU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14282" y="214290"/>
            <a:ext cx="8715436" cy="1971676"/>
          </a:xfrm>
        </p:spPr>
        <p:txBody>
          <a:bodyPr>
            <a:noAutofit/>
          </a:bodyPr>
          <a:lstStyle/>
          <a:p>
            <a:pPr algn="ctr"/>
            <a:r>
              <a:rPr lang="en-US" sz="4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Strategies </a:t>
            </a:r>
            <a:br>
              <a:rPr lang="en-US" sz="4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</a:br>
            <a:r>
              <a:rPr lang="en-US" sz="4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Tt</a:t>
            </a:r>
            <a:r>
              <a:rPr lang="en-US" sz="4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menometro</a:t>
            </a:r>
            <a:r>
              <a:rPr lang="en-US" sz="4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4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organique</a:t>
            </a:r>
            <a:r>
              <a:rPr lang="en-US" sz="4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desirant</a:t>
            </a:r>
            <a:r>
              <a:rPr lang="en-US" sz="4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une</a:t>
            </a:r>
            <a:r>
              <a:rPr lang="en-US" sz="4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grossesse</a:t>
            </a:r>
            <a:r>
              <a:rPr lang="en-US" sz="4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:</a:t>
            </a:r>
            <a:endParaRPr lang="en-US" sz="4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14282" y="2285992"/>
            <a:ext cx="8786874" cy="4429156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smtClean="0">
                <a:solidFill>
                  <a:srgbClr val="00B050"/>
                </a:solidFill>
              </a:rPr>
              <a:t>1</a:t>
            </a:r>
            <a:r>
              <a:rPr lang="en-US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/ </a:t>
            </a:r>
            <a:r>
              <a:rPr lang="en-US" u="sng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Polype</a:t>
            </a:r>
            <a:r>
              <a:rPr lang="en-US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resection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hysteroscopique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+- SIU</a:t>
            </a:r>
          </a:p>
          <a:p>
            <a:pPr algn="just"/>
            <a:r>
              <a:rPr lang="en-US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2/ </a:t>
            </a:r>
            <a:r>
              <a:rPr lang="en-US" u="sng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Myome</a:t>
            </a:r>
            <a:r>
              <a:rPr lang="en-US" u="sng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ss</a:t>
            </a:r>
            <a:r>
              <a:rPr lang="en-US" u="sng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muqueux</a:t>
            </a:r>
            <a:r>
              <a:rPr lang="en-US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resection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hysteroscopique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3/ </a:t>
            </a:r>
            <a:r>
              <a:rPr lang="en-US" u="sng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Myome</a:t>
            </a:r>
            <a:r>
              <a:rPr lang="en-US" u="sng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interstitiel</a:t>
            </a:r>
            <a:r>
              <a:rPr lang="en-US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: </a:t>
            </a:r>
          </a:p>
          <a:p>
            <a:pPr algn="just"/>
            <a:r>
              <a:rPr lang="en-US" dirty="0" smtClean="0">
                <a:latin typeface="Arial" pitchFamily="34" charset="0"/>
                <a:cs typeface="Arial" pitchFamily="34" charset="0"/>
              </a:rPr>
              <a:t>	1ere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ligne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 pg, SIU, analogue LHRH</a:t>
            </a:r>
          </a:p>
          <a:p>
            <a:pPr algn="just"/>
            <a:r>
              <a:rPr lang="en-US" dirty="0" smtClean="0">
                <a:latin typeface="Arial" pitchFamily="34" charset="0"/>
                <a:cs typeface="Arial" pitchFamily="34" charset="0"/>
              </a:rPr>
              <a:t>	2eme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ligne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myomectomie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4/ </a:t>
            </a:r>
            <a:r>
              <a:rPr lang="en-US" u="sng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Adenomyose</a:t>
            </a:r>
            <a:r>
              <a:rPr lang="en-US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SIU, Analogue</a:t>
            </a:r>
          </a:p>
          <a:p>
            <a:pPr algn="just"/>
            <a:r>
              <a:rPr lang="en-US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5/ </a:t>
            </a:r>
            <a:r>
              <a:rPr lang="en-US" u="sng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Hyperplasie</a:t>
            </a:r>
            <a:r>
              <a:rPr lang="en-US" u="sng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avec </a:t>
            </a:r>
            <a:r>
              <a:rPr lang="en-US" u="sng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atypie</a:t>
            </a:r>
            <a:r>
              <a:rPr lang="en-US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algn="just"/>
            <a:r>
              <a:rPr lang="en-US" dirty="0" smtClean="0">
                <a:latin typeface="Arial" pitchFamily="34" charset="0"/>
                <a:cs typeface="Arial" pitchFamily="34" charset="0"/>
              </a:rPr>
              <a:t>	- confirmation au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curetage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complet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dirty="0" smtClean="0">
                <a:latin typeface="Arial" pitchFamily="34" charset="0"/>
                <a:cs typeface="Arial" pitchFamily="34" charset="0"/>
              </a:rPr>
              <a:t>	-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medical</a:t>
            </a:r>
          </a:p>
          <a:p>
            <a:pPr algn="just"/>
            <a:r>
              <a:rPr lang="en-US" dirty="0" smtClean="0">
                <a:latin typeface="Arial" pitchFamily="34" charset="0"/>
                <a:cs typeface="Arial" pitchFamily="34" charset="0"/>
              </a:rPr>
              <a:t>	-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Hysterctomie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apres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grossesse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71472" y="214290"/>
            <a:ext cx="7851648" cy="1914540"/>
          </a:xfrm>
        </p:spPr>
        <p:txBody>
          <a:bodyPr>
            <a:noAutofit/>
          </a:bodyPr>
          <a:lstStyle/>
          <a:p>
            <a:pPr algn="ctr"/>
            <a:r>
              <a:rPr lang="en-US" sz="4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Strategies </a:t>
            </a:r>
            <a:br>
              <a:rPr lang="en-US" sz="4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</a:br>
            <a:r>
              <a:rPr lang="en-US" sz="4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Tt</a:t>
            </a:r>
            <a:r>
              <a:rPr lang="en-US" sz="4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menometro</a:t>
            </a:r>
            <a:r>
              <a:rPr lang="en-US" sz="4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4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Fonct</a:t>
            </a:r>
            <a:r>
              <a:rPr lang="en-US" sz="4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 ne </a:t>
            </a:r>
            <a:r>
              <a:rPr lang="en-US" sz="4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desirant</a:t>
            </a:r>
            <a:r>
              <a:rPr lang="en-US" sz="4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pas de </a:t>
            </a:r>
            <a:r>
              <a:rPr lang="en-US" sz="4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grossesse</a:t>
            </a:r>
            <a:r>
              <a:rPr lang="en-US" sz="4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:</a:t>
            </a:r>
            <a:endParaRPr lang="en-US" sz="4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14282" y="2428868"/>
            <a:ext cx="8501122" cy="4143404"/>
          </a:xfrm>
        </p:spPr>
        <p:txBody>
          <a:bodyPr/>
          <a:lstStyle/>
          <a:p>
            <a:pPr algn="just"/>
            <a:r>
              <a:rPr lang="en-US" b="1" u="sng" dirty="0" smtClean="0">
                <a:solidFill>
                  <a:srgbClr val="00B050"/>
                </a:solidFill>
              </a:rPr>
              <a:t>1ere </a:t>
            </a:r>
            <a:r>
              <a:rPr lang="en-US" b="1" u="sng" dirty="0" err="1" smtClean="0">
                <a:solidFill>
                  <a:srgbClr val="00B050"/>
                </a:solidFill>
              </a:rPr>
              <a:t>ligne</a:t>
            </a:r>
            <a:r>
              <a:rPr lang="en-US" b="1" dirty="0" smtClean="0">
                <a:solidFill>
                  <a:srgbClr val="00B050"/>
                </a:solidFill>
              </a:rPr>
              <a:t>:</a:t>
            </a:r>
          </a:p>
          <a:p>
            <a:pPr algn="just"/>
            <a:r>
              <a:rPr lang="en-US" dirty="0" smtClean="0"/>
              <a:t>-A. </a:t>
            </a:r>
            <a:r>
              <a:rPr lang="en-US" dirty="0" err="1" smtClean="0"/>
              <a:t>tranexamique</a:t>
            </a:r>
            <a:endParaRPr lang="en-US" dirty="0" smtClean="0"/>
          </a:p>
          <a:p>
            <a:pPr algn="just"/>
            <a:r>
              <a:rPr lang="en-US" dirty="0" smtClean="0"/>
              <a:t>-Contraception </a:t>
            </a:r>
            <a:r>
              <a:rPr lang="en-US" dirty="0" err="1" smtClean="0"/>
              <a:t>orale</a:t>
            </a:r>
            <a:r>
              <a:rPr lang="en-US" dirty="0" smtClean="0"/>
              <a:t> </a:t>
            </a:r>
            <a:r>
              <a:rPr lang="en-US" dirty="0" err="1" smtClean="0"/>
              <a:t>combinee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progestatif</a:t>
            </a:r>
            <a:endParaRPr lang="en-US" dirty="0" smtClean="0"/>
          </a:p>
          <a:p>
            <a:pPr algn="just"/>
            <a:r>
              <a:rPr lang="en-US" dirty="0" smtClean="0"/>
              <a:t>-AINS</a:t>
            </a:r>
          </a:p>
          <a:p>
            <a:pPr algn="just"/>
            <a:r>
              <a:rPr lang="en-US" dirty="0" smtClean="0"/>
              <a:t>-SIU au </a:t>
            </a:r>
            <a:r>
              <a:rPr lang="en-US" dirty="0" err="1" smtClean="0"/>
              <a:t>levonorgestrel</a:t>
            </a:r>
            <a:endParaRPr lang="en-US" dirty="0" smtClean="0"/>
          </a:p>
          <a:p>
            <a:pPr algn="just"/>
            <a:r>
              <a:rPr lang="en-US" b="1" u="sng" dirty="0" smtClean="0">
                <a:solidFill>
                  <a:srgbClr val="00B050"/>
                </a:solidFill>
              </a:rPr>
              <a:t>2eme </a:t>
            </a:r>
            <a:r>
              <a:rPr lang="en-US" b="1" u="sng" dirty="0" err="1" smtClean="0">
                <a:solidFill>
                  <a:srgbClr val="00B050"/>
                </a:solidFill>
              </a:rPr>
              <a:t>ligne</a:t>
            </a:r>
            <a:r>
              <a:rPr lang="en-US" b="1" dirty="0" smtClean="0">
                <a:solidFill>
                  <a:srgbClr val="00B050"/>
                </a:solidFill>
              </a:rPr>
              <a:t>:</a:t>
            </a:r>
          </a:p>
          <a:p>
            <a:pPr algn="just"/>
            <a:r>
              <a:rPr lang="en-US" dirty="0" smtClean="0"/>
              <a:t>-Destruction de </a:t>
            </a:r>
            <a:r>
              <a:rPr lang="en-US" dirty="0" err="1" smtClean="0"/>
              <a:t>l’endometre</a:t>
            </a:r>
            <a:endParaRPr lang="en-US" dirty="0" smtClean="0"/>
          </a:p>
          <a:p>
            <a:pPr algn="just"/>
            <a:r>
              <a:rPr lang="en-US" dirty="0" smtClean="0"/>
              <a:t>-</a:t>
            </a:r>
            <a:r>
              <a:rPr lang="en-US" dirty="0" err="1" smtClean="0"/>
              <a:t>Hysterectomie</a:t>
            </a:r>
            <a:endParaRPr lang="en-US" dirty="0" smtClean="0"/>
          </a:p>
          <a:p>
            <a:pPr algn="just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85720" y="214290"/>
            <a:ext cx="8358246" cy="191454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Strategies </a:t>
            </a:r>
            <a:br>
              <a:rPr lang="en-US" sz="4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</a:br>
            <a:r>
              <a:rPr lang="en-US" sz="4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Tt</a:t>
            </a:r>
            <a:r>
              <a:rPr lang="en-US" sz="4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menometro</a:t>
            </a:r>
            <a:r>
              <a:rPr lang="en-US" sz="4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4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organique</a:t>
            </a:r>
            <a:r>
              <a:rPr lang="en-US" sz="4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ne </a:t>
            </a:r>
            <a:r>
              <a:rPr lang="en-US" sz="4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desirant</a:t>
            </a:r>
            <a:r>
              <a:rPr lang="en-US" sz="4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pas de </a:t>
            </a:r>
            <a:r>
              <a:rPr lang="en-US" sz="4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grossesse</a:t>
            </a:r>
            <a:r>
              <a:rPr lang="en-US" sz="4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:</a:t>
            </a:r>
            <a:endParaRPr lang="en-US" sz="4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14282" y="2214554"/>
            <a:ext cx="8715436" cy="4357718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 smtClean="0"/>
              <a:t>1</a:t>
            </a:r>
            <a:r>
              <a:rPr lang="en-US" sz="30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/ </a:t>
            </a:r>
            <a:r>
              <a:rPr lang="en-US" sz="3000" u="sng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Polype</a:t>
            </a:r>
            <a:r>
              <a:rPr lang="en-US" sz="30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resection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hysteroscopique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+- SIU</a:t>
            </a:r>
          </a:p>
          <a:p>
            <a:pPr algn="just"/>
            <a:r>
              <a:rPr lang="en-US" sz="30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2/ </a:t>
            </a:r>
            <a:r>
              <a:rPr lang="en-US" sz="3000" u="sng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Myome</a:t>
            </a:r>
            <a:r>
              <a:rPr lang="en-US" sz="3000" u="sng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u="sng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ss</a:t>
            </a:r>
            <a:r>
              <a:rPr lang="en-US" sz="3000" u="sng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u="sng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muqueux</a:t>
            </a:r>
            <a:r>
              <a:rPr lang="en-US" sz="30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resection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hysteroscopique</a:t>
            </a:r>
            <a:endParaRPr lang="en-US" sz="30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30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3/ </a:t>
            </a:r>
            <a:r>
              <a:rPr lang="en-US" sz="3000" u="sng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Myome</a:t>
            </a:r>
            <a:r>
              <a:rPr lang="en-US" sz="3000" u="sng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u="sng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interstitiel</a:t>
            </a:r>
            <a:r>
              <a:rPr lang="en-US" sz="30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: </a:t>
            </a:r>
          </a:p>
          <a:p>
            <a:pPr algn="just"/>
            <a:r>
              <a:rPr lang="en-US" sz="3000" dirty="0" smtClean="0">
                <a:latin typeface="Arial" pitchFamily="34" charset="0"/>
                <a:cs typeface="Arial" pitchFamily="34" charset="0"/>
              </a:rPr>
              <a:t>	1ere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ligne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: pg, SIU, analogue LHRH</a:t>
            </a:r>
          </a:p>
          <a:p>
            <a:pPr algn="just"/>
            <a:r>
              <a:rPr lang="en-US" sz="3000" dirty="0" smtClean="0">
                <a:latin typeface="Arial" pitchFamily="34" charset="0"/>
                <a:cs typeface="Arial" pitchFamily="34" charset="0"/>
              </a:rPr>
              <a:t>	2eme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ligne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myomectomie,embolisation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, </a:t>
            </a:r>
          </a:p>
          <a:p>
            <a:pPr algn="just"/>
            <a:r>
              <a:rPr lang="en-US" sz="3000" dirty="0" smtClean="0">
                <a:latin typeface="Arial" pitchFamily="34" charset="0"/>
                <a:cs typeface="Arial" pitchFamily="34" charset="0"/>
              </a:rPr>
              <a:t>			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hysterectomie</a:t>
            </a:r>
            <a:endParaRPr lang="en-US" sz="30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30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4/ </a:t>
            </a:r>
            <a:r>
              <a:rPr lang="en-US" sz="3000" u="sng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Adenomyose</a:t>
            </a:r>
            <a:r>
              <a:rPr lang="en-US" sz="30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SIU, Analogue</a:t>
            </a:r>
          </a:p>
          <a:p>
            <a:pPr algn="just"/>
            <a:r>
              <a:rPr lang="en-US" sz="30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5/ </a:t>
            </a:r>
            <a:r>
              <a:rPr lang="en-US" sz="3000" u="sng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Hyperplasie</a:t>
            </a:r>
            <a:r>
              <a:rPr lang="en-US" sz="3000" u="sng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avec </a:t>
            </a:r>
            <a:r>
              <a:rPr lang="en-US" sz="3000" u="sng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atypie</a:t>
            </a:r>
            <a:r>
              <a:rPr lang="en-US" sz="30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algn="just"/>
            <a:r>
              <a:rPr lang="en-US" sz="3000" dirty="0" smtClean="0">
                <a:latin typeface="Arial" pitchFamily="34" charset="0"/>
                <a:cs typeface="Arial" pitchFamily="34" charset="0"/>
              </a:rPr>
              <a:t>	- confirmation au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curetage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complet</a:t>
            </a:r>
            <a:endParaRPr lang="en-US" sz="30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3000" dirty="0" smtClean="0">
                <a:latin typeface="Arial" pitchFamily="34" charset="0"/>
                <a:cs typeface="Arial" pitchFamily="34" charset="0"/>
              </a:rPr>
              <a:t>	-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Hysterctomie</a:t>
            </a:r>
            <a:endParaRPr lang="en-US" sz="3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71472" y="714356"/>
            <a:ext cx="7851648" cy="1414474"/>
          </a:xfrm>
        </p:spPr>
        <p:txBody>
          <a:bodyPr>
            <a:normAutofit/>
          </a:bodyPr>
          <a:lstStyle/>
          <a:p>
            <a:pPr algn="ctr"/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Hemorragie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genitale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en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periode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d’activite</a:t>
            </a:r>
            <a:endParaRPr lang="en-US" sz="40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33400" y="2214554"/>
            <a:ext cx="8396318" cy="4429156"/>
          </a:xfrm>
        </p:spPr>
        <p:txBody>
          <a:bodyPr/>
          <a:lstStyle/>
          <a:p>
            <a:pPr algn="just"/>
            <a:r>
              <a:rPr lang="en-US" dirty="0" smtClean="0"/>
              <a:t>Q11 : La </a:t>
            </a:r>
            <a:r>
              <a:rPr lang="en-US" dirty="0" err="1" smtClean="0"/>
              <a:t>fille</a:t>
            </a:r>
            <a:r>
              <a:rPr lang="en-US" dirty="0" smtClean="0"/>
              <a:t> de Mme Z… a 14 ans. Sa </a:t>
            </a:r>
            <a:r>
              <a:rPr lang="en-US" dirty="0" err="1" smtClean="0"/>
              <a:t>maman</a:t>
            </a:r>
            <a:r>
              <a:rPr lang="en-US" dirty="0" smtClean="0"/>
              <a:t> </a:t>
            </a:r>
            <a:r>
              <a:rPr lang="en-US" dirty="0" err="1" smtClean="0"/>
              <a:t>est</a:t>
            </a:r>
            <a:r>
              <a:rPr lang="en-US" dirty="0" smtClean="0"/>
              <a:t> </a:t>
            </a:r>
            <a:r>
              <a:rPr lang="en-US" dirty="0" err="1" smtClean="0"/>
              <a:t>inquiete</a:t>
            </a:r>
            <a:r>
              <a:rPr lang="en-US" dirty="0" smtClean="0"/>
              <a:t> car </a:t>
            </a:r>
            <a:r>
              <a:rPr lang="en-US" dirty="0" err="1" smtClean="0"/>
              <a:t>elle</a:t>
            </a:r>
            <a:r>
              <a:rPr lang="en-US" dirty="0" smtClean="0"/>
              <a:t> </a:t>
            </a:r>
            <a:r>
              <a:rPr lang="en-US" dirty="0" err="1" smtClean="0"/>
              <a:t>n’a</a:t>
            </a:r>
            <a:r>
              <a:rPr lang="en-US" dirty="0" smtClean="0"/>
              <a:t> </a:t>
            </a:r>
            <a:r>
              <a:rPr lang="en-US" dirty="0" err="1" smtClean="0"/>
              <a:t>ses</a:t>
            </a:r>
            <a:r>
              <a:rPr lang="en-US" dirty="0" smtClean="0"/>
              <a:t> </a:t>
            </a:r>
            <a:r>
              <a:rPr lang="en-US" dirty="0" err="1" smtClean="0"/>
              <a:t>regles</a:t>
            </a:r>
            <a:r>
              <a:rPr lang="en-US" dirty="0" smtClean="0"/>
              <a:t>.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recherchez</a:t>
            </a:r>
            <a:r>
              <a:rPr lang="en-US" dirty="0" smtClean="0"/>
              <a:t> </a:t>
            </a:r>
            <a:r>
              <a:rPr lang="en-US" dirty="0" err="1" smtClean="0"/>
              <a:t>vs</a:t>
            </a:r>
            <a:r>
              <a:rPr lang="en-US" dirty="0" smtClean="0"/>
              <a:t> a </a:t>
            </a:r>
            <a:r>
              <a:rPr lang="en-US" dirty="0" err="1" smtClean="0"/>
              <a:t>l’ex</a:t>
            </a:r>
            <a:r>
              <a:rPr lang="en-US" dirty="0" smtClean="0"/>
              <a:t> </a:t>
            </a:r>
            <a:r>
              <a:rPr lang="en-US" dirty="0" err="1" smtClean="0"/>
              <a:t>clinique</a:t>
            </a:r>
            <a:r>
              <a:rPr lang="en-US" dirty="0" smtClean="0"/>
              <a:t> ?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A – Rapport </a:t>
            </a:r>
            <a:r>
              <a:rPr lang="en-US" dirty="0" err="1" smtClean="0"/>
              <a:t>taille</a:t>
            </a:r>
            <a:r>
              <a:rPr lang="en-US" dirty="0" smtClean="0"/>
              <a:t>/</a:t>
            </a:r>
            <a:r>
              <a:rPr lang="en-US" dirty="0" err="1" smtClean="0"/>
              <a:t>poids</a:t>
            </a:r>
            <a:r>
              <a:rPr lang="en-US" dirty="0" smtClean="0"/>
              <a:t> </a:t>
            </a:r>
            <a:r>
              <a:rPr lang="en-US" dirty="0" err="1" smtClean="0"/>
              <a:t>desequilibre</a:t>
            </a:r>
            <a:endParaRPr lang="en-US" dirty="0" smtClean="0"/>
          </a:p>
          <a:p>
            <a:pPr algn="just"/>
            <a:r>
              <a:rPr lang="en-US" dirty="0" smtClean="0"/>
              <a:t>B – </a:t>
            </a:r>
            <a:r>
              <a:rPr lang="en-US" dirty="0" err="1" smtClean="0"/>
              <a:t>Pillosite</a:t>
            </a:r>
            <a:r>
              <a:rPr lang="en-US" dirty="0" smtClean="0"/>
              <a:t> </a:t>
            </a:r>
            <a:r>
              <a:rPr lang="en-US" dirty="0" err="1" smtClean="0"/>
              <a:t>pubienne</a:t>
            </a:r>
            <a:r>
              <a:rPr lang="en-US" dirty="0" smtClean="0"/>
              <a:t> et </a:t>
            </a:r>
            <a:r>
              <a:rPr lang="en-US" dirty="0" err="1" smtClean="0"/>
              <a:t>axillaire</a:t>
            </a:r>
            <a:endParaRPr lang="en-US" dirty="0" smtClean="0"/>
          </a:p>
          <a:p>
            <a:pPr algn="just"/>
            <a:r>
              <a:rPr lang="en-US" dirty="0" smtClean="0"/>
              <a:t>C – </a:t>
            </a:r>
            <a:r>
              <a:rPr lang="en-US" dirty="0" err="1" smtClean="0"/>
              <a:t>Developpement</a:t>
            </a:r>
            <a:r>
              <a:rPr lang="en-US" dirty="0" smtClean="0"/>
              <a:t> des </a:t>
            </a:r>
            <a:r>
              <a:rPr lang="en-US" dirty="0" err="1" smtClean="0"/>
              <a:t>seins</a:t>
            </a:r>
            <a:endParaRPr lang="en-US" dirty="0" smtClean="0"/>
          </a:p>
          <a:p>
            <a:pPr algn="just"/>
            <a:r>
              <a:rPr lang="en-US" dirty="0" smtClean="0"/>
              <a:t>D – Acne</a:t>
            </a:r>
          </a:p>
          <a:p>
            <a:pPr algn="just"/>
            <a:r>
              <a:rPr lang="en-US" dirty="0" smtClean="0"/>
              <a:t>E – Trouble de </a:t>
            </a:r>
            <a:r>
              <a:rPr lang="en-US" dirty="0" err="1" smtClean="0"/>
              <a:t>l’odorat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14282" y="857232"/>
            <a:ext cx="8929718" cy="1428760"/>
          </a:xfrm>
        </p:spPr>
        <p:txBody>
          <a:bodyPr>
            <a:normAutofit/>
          </a:bodyPr>
          <a:lstStyle/>
          <a:p>
            <a:pPr algn="ctr"/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Hemorragie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genitale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en</a:t>
            </a:r>
            <a:br>
              <a:rPr lang="en-US" sz="4400" dirty="0" smtClean="0">
                <a:latin typeface="Arial" pitchFamily="34" charset="0"/>
                <a:cs typeface="Arial" pitchFamily="34" charset="0"/>
              </a:rPr>
            </a:b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periode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d’activite</a:t>
            </a:r>
            <a:endParaRPr lang="en-US" sz="4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0" y="2643158"/>
            <a:ext cx="8715404" cy="4214842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latin typeface="Arial" pitchFamily="34" charset="0"/>
                <a:cs typeface="Arial" pitchFamily="34" charset="0"/>
              </a:rPr>
              <a:t>Q1: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Quels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les elements de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l’interro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 Qui ft classer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cette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femme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une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population a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risque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de K du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col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?</a:t>
            </a:r>
          </a:p>
          <a:p>
            <a:pPr algn="just"/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800" dirty="0" smtClean="0">
                <a:latin typeface="Arial" pitchFamily="34" charset="0"/>
                <a:cs typeface="Arial" pitchFamily="34" charset="0"/>
              </a:rPr>
              <a:t>A-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nv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socio-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economique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eleve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800" dirty="0" smtClean="0">
                <a:latin typeface="Arial" pitchFamily="34" charset="0"/>
                <a:cs typeface="Arial" pitchFamily="34" charset="0"/>
              </a:rPr>
              <a:t>B- multiples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partenaires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800" dirty="0" smtClean="0">
                <a:latin typeface="Arial" pitchFamily="34" charset="0"/>
                <a:cs typeface="Arial" pitchFamily="34" charset="0"/>
              </a:rPr>
              <a:t>C-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nv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socio-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economique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bas</a:t>
            </a:r>
          </a:p>
          <a:p>
            <a:pPr algn="just"/>
            <a:r>
              <a:rPr lang="en-US" sz="2800" dirty="0" smtClean="0">
                <a:latin typeface="Arial" pitchFamily="34" charset="0"/>
                <a:cs typeface="Arial" pitchFamily="34" charset="0"/>
              </a:rPr>
              <a:t>D- infection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genitales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repetees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800" dirty="0" smtClean="0">
                <a:latin typeface="Arial" pitchFamily="34" charset="0"/>
                <a:cs typeface="Arial" pitchFamily="34" charset="0"/>
              </a:rPr>
              <a:t>E-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prise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de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pilule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00034" y="714356"/>
            <a:ext cx="7851648" cy="1414474"/>
          </a:xfrm>
        </p:spPr>
        <p:txBody>
          <a:bodyPr>
            <a:normAutofit/>
          </a:bodyPr>
          <a:lstStyle/>
          <a:p>
            <a:pPr algn="ctr"/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Hemorragie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genitale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en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periode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d’activite</a:t>
            </a:r>
            <a:endParaRPr lang="en-US" sz="40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57158" y="2143116"/>
            <a:ext cx="8429684" cy="4357718"/>
          </a:xfrm>
        </p:spPr>
        <p:txBody>
          <a:bodyPr/>
          <a:lstStyle/>
          <a:p>
            <a:pPr algn="just"/>
            <a:r>
              <a:rPr lang="en-US" dirty="0" smtClean="0"/>
              <a:t>R: A B C D E</a:t>
            </a:r>
          </a:p>
          <a:p>
            <a:pPr algn="just"/>
            <a:endParaRPr lang="en-US" dirty="0" smtClean="0"/>
          </a:p>
          <a:p>
            <a:pPr algn="ctr"/>
            <a:r>
              <a:rPr lang="en-US" b="1" u="sng" dirty="0" smtClean="0">
                <a:solidFill>
                  <a:srgbClr val="00B050"/>
                </a:solidFill>
              </a:rPr>
              <a:t>Retard </a:t>
            </a:r>
            <a:r>
              <a:rPr lang="en-US" b="1" u="sng" dirty="0" err="1" smtClean="0">
                <a:solidFill>
                  <a:srgbClr val="00B050"/>
                </a:solidFill>
              </a:rPr>
              <a:t>pubertaire</a:t>
            </a:r>
            <a:r>
              <a:rPr lang="en-US" b="1" u="sng" dirty="0" smtClean="0">
                <a:solidFill>
                  <a:srgbClr val="00B050"/>
                </a:solidFill>
              </a:rPr>
              <a:t> :</a:t>
            </a:r>
            <a:r>
              <a:rPr lang="en-US" u="sng" dirty="0" smtClean="0"/>
              <a:t> </a:t>
            </a:r>
          </a:p>
          <a:p>
            <a:pPr algn="just"/>
            <a:r>
              <a:rPr lang="en-US" dirty="0" smtClean="0">
                <a:solidFill>
                  <a:srgbClr val="00B050"/>
                </a:solidFill>
              </a:rPr>
              <a:t>1/ </a:t>
            </a:r>
            <a:r>
              <a:rPr lang="en-US" u="sng" dirty="0" err="1" smtClean="0">
                <a:solidFill>
                  <a:srgbClr val="00B050"/>
                </a:solidFill>
              </a:rPr>
              <a:t>Impuberisme</a:t>
            </a:r>
            <a:r>
              <a:rPr lang="en-US" u="sng" dirty="0" smtClean="0">
                <a:solidFill>
                  <a:srgbClr val="00B050"/>
                </a:solidFill>
              </a:rPr>
              <a:t>:</a:t>
            </a:r>
          </a:p>
          <a:p>
            <a:pPr algn="just"/>
            <a:r>
              <a:rPr lang="en-US" dirty="0" smtClean="0"/>
              <a:t>Absence de </a:t>
            </a:r>
            <a:r>
              <a:rPr lang="en-US" dirty="0" err="1" smtClean="0"/>
              <a:t>developpement</a:t>
            </a:r>
            <a:r>
              <a:rPr lang="en-US" dirty="0" smtClean="0"/>
              <a:t> des </a:t>
            </a:r>
            <a:r>
              <a:rPr lang="en-US" dirty="0" err="1" smtClean="0"/>
              <a:t>seins</a:t>
            </a:r>
            <a:r>
              <a:rPr lang="en-US" dirty="0" smtClean="0"/>
              <a:t> </a:t>
            </a:r>
            <a:r>
              <a:rPr lang="en-US" dirty="0" err="1" smtClean="0"/>
              <a:t>apres</a:t>
            </a:r>
            <a:r>
              <a:rPr lang="en-US" dirty="0" smtClean="0"/>
              <a:t> 13 </a:t>
            </a:r>
            <a:r>
              <a:rPr lang="en-US" dirty="0" err="1" smtClean="0"/>
              <a:t>ans</a:t>
            </a:r>
            <a:endParaRPr lang="en-US" dirty="0" smtClean="0"/>
          </a:p>
          <a:p>
            <a:pPr algn="just"/>
            <a:r>
              <a:rPr lang="en-US" u="sng" dirty="0" smtClean="0">
                <a:solidFill>
                  <a:srgbClr val="00B050"/>
                </a:solidFill>
              </a:rPr>
              <a:t>2/ </a:t>
            </a:r>
            <a:r>
              <a:rPr lang="en-US" u="sng" dirty="0" err="1" smtClean="0">
                <a:solidFill>
                  <a:srgbClr val="00B050"/>
                </a:solidFill>
              </a:rPr>
              <a:t>Amenorrhee</a:t>
            </a:r>
            <a:r>
              <a:rPr lang="en-US" u="sng" dirty="0" smtClean="0">
                <a:solidFill>
                  <a:srgbClr val="00B050"/>
                </a:solidFill>
              </a:rPr>
              <a:t> </a:t>
            </a:r>
            <a:r>
              <a:rPr lang="en-US" u="sng" dirty="0" err="1" smtClean="0">
                <a:solidFill>
                  <a:srgbClr val="00B050"/>
                </a:solidFill>
              </a:rPr>
              <a:t>Primaire</a:t>
            </a:r>
            <a:r>
              <a:rPr lang="en-US" u="sng" dirty="0" smtClean="0">
                <a:solidFill>
                  <a:srgbClr val="00B050"/>
                </a:solidFill>
              </a:rPr>
              <a:t>:</a:t>
            </a:r>
          </a:p>
          <a:p>
            <a:pPr algn="just"/>
            <a:r>
              <a:rPr lang="en-US" dirty="0" smtClean="0"/>
              <a:t>Absence de menstruation </a:t>
            </a:r>
            <a:r>
              <a:rPr lang="en-US" dirty="0" err="1" smtClean="0"/>
              <a:t>apres</a:t>
            </a:r>
            <a:r>
              <a:rPr lang="en-US" dirty="0" smtClean="0"/>
              <a:t> 16 </a:t>
            </a:r>
            <a:r>
              <a:rPr lang="en-US" dirty="0" err="1" smtClean="0"/>
              <a:t>ans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4 </a:t>
            </a:r>
            <a:r>
              <a:rPr lang="en-US" dirty="0" err="1" smtClean="0"/>
              <a:t>ans</a:t>
            </a:r>
            <a:r>
              <a:rPr lang="en-US" dirty="0" smtClean="0"/>
              <a:t> </a:t>
            </a:r>
            <a:r>
              <a:rPr lang="en-US" dirty="0" err="1" smtClean="0"/>
              <a:t>apres</a:t>
            </a:r>
            <a:r>
              <a:rPr lang="en-US" dirty="0" smtClean="0"/>
              <a:t> debut de </a:t>
            </a:r>
            <a:r>
              <a:rPr lang="en-US" dirty="0" err="1" smtClean="0"/>
              <a:t>developpement</a:t>
            </a:r>
            <a:r>
              <a:rPr lang="en-US" dirty="0" smtClean="0"/>
              <a:t> des </a:t>
            </a:r>
            <a:r>
              <a:rPr lang="en-US" dirty="0" err="1" smtClean="0"/>
              <a:t>seins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00034" y="714356"/>
            <a:ext cx="7851648" cy="1271598"/>
          </a:xfrm>
        </p:spPr>
        <p:txBody>
          <a:bodyPr>
            <a:normAutofit/>
          </a:bodyPr>
          <a:lstStyle/>
          <a:p>
            <a:pPr algn="ctr"/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Hemorragie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genitale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en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periode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d’activite</a:t>
            </a:r>
            <a:endParaRPr lang="en-US" sz="40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33400" y="2071678"/>
            <a:ext cx="8396318" cy="4500594"/>
          </a:xfrm>
        </p:spPr>
        <p:txBody>
          <a:bodyPr/>
          <a:lstStyle/>
          <a:p>
            <a:pPr algn="just"/>
            <a:r>
              <a:rPr lang="en-US" dirty="0" smtClean="0"/>
              <a:t>Q12 : </a:t>
            </a:r>
            <a:r>
              <a:rPr lang="en-US" dirty="0" err="1" smtClean="0"/>
              <a:t>Apres</a:t>
            </a:r>
            <a:r>
              <a:rPr lang="en-US" dirty="0" smtClean="0"/>
              <a:t> </a:t>
            </a:r>
            <a:r>
              <a:rPr lang="en-US" dirty="0" err="1" smtClean="0"/>
              <a:t>l’interro</a:t>
            </a:r>
            <a:r>
              <a:rPr lang="en-US" dirty="0" smtClean="0"/>
              <a:t> et ex </a:t>
            </a:r>
            <a:r>
              <a:rPr lang="en-US" dirty="0" err="1" smtClean="0"/>
              <a:t>clinique</a:t>
            </a:r>
            <a:r>
              <a:rPr lang="en-US" dirty="0" smtClean="0"/>
              <a:t> </a:t>
            </a:r>
            <a:r>
              <a:rPr lang="en-US" dirty="0" err="1" smtClean="0"/>
              <a:t>vs</a:t>
            </a:r>
            <a:r>
              <a:rPr lang="en-US" dirty="0" smtClean="0"/>
              <a:t> </a:t>
            </a:r>
            <a:r>
              <a:rPr lang="en-US" dirty="0" err="1" smtClean="0"/>
              <a:t>concluez</a:t>
            </a:r>
            <a:r>
              <a:rPr lang="en-US" dirty="0" smtClean="0"/>
              <a:t> a un </a:t>
            </a:r>
            <a:r>
              <a:rPr lang="en-US" dirty="0" err="1" smtClean="0"/>
              <a:t>impuberisme</a:t>
            </a:r>
            <a:r>
              <a:rPr lang="en-US" dirty="0" smtClean="0"/>
              <a:t>. </a:t>
            </a:r>
            <a:r>
              <a:rPr lang="en-US" dirty="0" err="1" smtClean="0"/>
              <a:t>quels</a:t>
            </a:r>
            <a:r>
              <a:rPr lang="en-US" dirty="0" smtClean="0"/>
              <a:t> </a:t>
            </a:r>
            <a:r>
              <a:rPr lang="en-US" dirty="0" err="1" smtClean="0"/>
              <a:t>st</a:t>
            </a:r>
            <a:r>
              <a:rPr lang="en-US" dirty="0" smtClean="0"/>
              <a:t> les ex </a:t>
            </a:r>
            <a:r>
              <a:rPr lang="en-US" dirty="0" err="1" smtClean="0"/>
              <a:t>complementaires</a:t>
            </a:r>
            <a:r>
              <a:rPr lang="en-US" dirty="0" smtClean="0"/>
              <a:t> a </a:t>
            </a:r>
            <a:r>
              <a:rPr lang="en-US" dirty="0" err="1" smtClean="0"/>
              <a:t>realiser</a:t>
            </a:r>
            <a:r>
              <a:rPr lang="en-US" dirty="0" smtClean="0"/>
              <a:t> en premiere intention?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A – Radio de la main</a:t>
            </a:r>
          </a:p>
          <a:p>
            <a:pPr algn="just"/>
            <a:r>
              <a:rPr lang="en-US" dirty="0" smtClean="0"/>
              <a:t>B – Radio du </a:t>
            </a:r>
            <a:r>
              <a:rPr lang="en-US" dirty="0" err="1" smtClean="0"/>
              <a:t>squelette</a:t>
            </a:r>
            <a:r>
              <a:rPr lang="en-US" dirty="0" smtClean="0"/>
              <a:t> </a:t>
            </a:r>
            <a:r>
              <a:rPr lang="en-US" dirty="0" err="1" smtClean="0"/>
              <a:t>entier</a:t>
            </a:r>
            <a:endParaRPr lang="en-US" dirty="0" smtClean="0"/>
          </a:p>
          <a:p>
            <a:pPr algn="just"/>
            <a:r>
              <a:rPr lang="en-US" dirty="0" smtClean="0"/>
              <a:t>C – FSH </a:t>
            </a:r>
          </a:p>
          <a:p>
            <a:pPr algn="just"/>
            <a:r>
              <a:rPr lang="en-US" dirty="0" smtClean="0"/>
              <a:t>D – LH </a:t>
            </a:r>
          </a:p>
          <a:p>
            <a:pPr algn="just"/>
            <a:r>
              <a:rPr lang="en-US" dirty="0" smtClean="0"/>
              <a:t>E - TSH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00034" y="785794"/>
            <a:ext cx="7851648" cy="1414474"/>
          </a:xfrm>
        </p:spPr>
        <p:txBody>
          <a:bodyPr>
            <a:normAutofit/>
          </a:bodyPr>
          <a:lstStyle/>
          <a:p>
            <a:pPr algn="ctr"/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Hemorragie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genitale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en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periode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d’activite</a:t>
            </a:r>
            <a:endParaRPr lang="en-US" sz="40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33400" y="2357430"/>
            <a:ext cx="8396318" cy="4143404"/>
          </a:xfrm>
        </p:spPr>
        <p:txBody>
          <a:bodyPr/>
          <a:lstStyle/>
          <a:p>
            <a:pPr algn="just"/>
            <a:r>
              <a:rPr lang="en-US" dirty="0" smtClean="0"/>
              <a:t>R : A C D 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-Le retard </a:t>
            </a:r>
            <a:r>
              <a:rPr lang="en-US" dirty="0" err="1" smtClean="0"/>
              <a:t>statural</a:t>
            </a:r>
            <a:r>
              <a:rPr lang="en-US" dirty="0" smtClean="0"/>
              <a:t> </a:t>
            </a:r>
            <a:r>
              <a:rPr lang="en-US" dirty="0" err="1" smtClean="0"/>
              <a:t>necessite</a:t>
            </a:r>
            <a:r>
              <a:rPr lang="en-US" dirty="0" smtClean="0"/>
              <a:t> la </a:t>
            </a:r>
            <a:r>
              <a:rPr lang="en-US" dirty="0" err="1" smtClean="0"/>
              <a:t>recherche</a:t>
            </a:r>
            <a:r>
              <a:rPr lang="en-US" dirty="0" smtClean="0"/>
              <a:t> d’un deficit en GH, </a:t>
            </a:r>
            <a:r>
              <a:rPr lang="en-US" dirty="0" err="1" smtClean="0"/>
              <a:t>hypothyroidie</a:t>
            </a:r>
            <a:r>
              <a:rPr lang="en-US" dirty="0" smtClean="0"/>
              <a:t> …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bilan</a:t>
            </a:r>
            <a:r>
              <a:rPr lang="en-US" dirty="0" smtClean="0"/>
              <a:t> </a:t>
            </a:r>
            <a:r>
              <a:rPr lang="en-US" dirty="0" err="1" smtClean="0"/>
              <a:t>nl</a:t>
            </a:r>
            <a:r>
              <a:rPr lang="en-US" dirty="0" smtClean="0"/>
              <a:t> </a:t>
            </a:r>
            <a:r>
              <a:rPr lang="en-US" dirty="0" err="1" smtClean="0"/>
              <a:t>il</a:t>
            </a:r>
            <a:r>
              <a:rPr lang="en-US" dirty="0" smtClean="0"/>
              <a:t> </a:t>
            </a:r>
            <a:r>
              <a:rPr lang="en-US" dirty="0" err="1" smtClean="0"/>
              <a:t>s’agit</a:t>
            </a:r>
            <a:r>
              <a:rPr lang="en-US" dirty="0" smtClean="0"/>
              <a:t> de retard </a:t>
            </a:r>
            <a:r>
              <a:rPr lang="en-US" dirty="0" err="1" smtClean="0"/>
              <a:t>pubertaire</a:t>
            </a:r>
            <a:r>
              <a:rPr lang="en-US" dirty="0" smtClean="0"/>
              <a:t> simple.</a:t>
            </a:r>
          </a:p>
          <a:p>
            <a:pPr algn="just"/>
            <a:r>
              <a:rPr lang="en-US" dirty="0" smtClean="0"/>
              <a:t>-</a:t>
            </a:r>
            <a:r>
              <a:rPr lang="en-US" dirty="0" err="1" smtClean="0"/>
              <a:t>Tx</a:t>
            </a:r>
            <a:r>
              <a:rPr lang="en-US" dirty="0" smtClean="0"/>
              <a:t> de FSH et LH </a:t>
            </a:r>
            <a:r>
              <a:rPr lang="en-US" dirty="0" err="1" smtClean="0"/>
              <a:t>eleve</a:t>
            </a:r>
            <a:r>
              <a:rPr lang="en-US" dirty="0" smtClean="0"/>
              <a:t> : </a:t>
            </a:r>
            <a:r>
              <a:rPr lang="en-US" dirty="0" err="1" smtClean="0"/>
              <a:t>origine</a:t>
            </a:r>
            <a:r>
              <a:rPr lang="en-US" dirty="0" smtClean="0"/>
              <a:t> </a:t>
            </a:r>
            <a:r>
              <a:rPr lang="en-US" dirty="0" err="1" smtClean="0"/>
              <a:t>basse</a:t>
            </a:r>
            <a:r>
              <a:rPr lang="en-US" dirty="0" smtClean="0"/>
              <a:t> </a:t>
            </a:r>
          </a:p>
          <a:p>
            <a:pPr algn="just"/>
            <a:r>
              <a:rPr lang="en-US" dirty="0" smtClean="0"/>
              <a:t>- </a:t>
            </a:r>
            <a:r>
              <a:rPr lang="en-US" dirty="0" err="1" smtClean="0"/>
              <a:t>Tx</a:t>
            </a:r>
            <a:r>
              <a:rPr lang="en-US" dirty="0" smtClean="0"/>
              <a:t>  de FSH et LH bas : </a:t>
            </a:r>
            <a:r>
              <a:rPr lang="en-US" dirty="0" err="1" smtClean="0"/>
              <a:t>origine</a:t>
            </a:r>
            <a:r>
              <a:rPr lang="en-US" dirty="0" smtClean="0"/>
              <a:t> haute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00034" y="785794"/>
            <a:ext cx="7851648" cy="1343036"/>
          </a:xfrm>
        </p:spPr>
        <p:txBody>
          <a:bodyPr>
            <a:normAutofit/>
          </a:bodyPr>
          <a:lstStyle/>
          <a:p>
            <a:pPr algn="ctr"/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Hemorragie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genitale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en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periode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d’activite</a:t>
            </a:r>
            <a:endParaRPr lang="en-US" sz="40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33400" y="2214554"/>
            <a:ext cx="7854696" cy="4429156"/>
          </a:xfrm>
        </p:spPr>
        <p:txBody>
          <a:bodyPr/>
          <a:lstStyle/>
          <a:p>
            <a:pPr algn="just"/>
            <a:r>
              <a:rPr lang="en-US" dirty="0" smtClean="0"/>
              <a:t>Q13 : Le </a:t>
            </a:r>
            <a:r>
              <a:rPr lang="en-US" dirty="0" err="1" smtClean="0"/>
              <a:t>tx</a:t>
            </a:r>
            <a:r>
              <a:rPr lang="en-US" dirty="0" smtClean="0"/>
              <a:t> de FSH et LH </a:t>
            </a:r>
            <a:r>
              <a:rPr lang="en-US" dirty="0" err="1" smtClean="0"/>
              <a:t>est</a:t>
            </a:r>
            <a:r>
              <a:rPr lang="en-US" dirty="0" smtClean="0"/>
              <a:t> </a:t>
            </a:r>
            <a:r>
              <a:rPr lang="en-US" dirty="0" err="1" smtClean="0"/>
              <a:t>eleve</a:t>
            </a:r>
            <a:r>
              <a:rPr lang="en-US" dirty="0" smtClean="0"/>
              <a:t> . </a:t>
            </a:r>
            <a:r>
              <a:rPr lang="en-US" dirty="0" err="1" smtClean="0"/>
              <a:t>Quel</a:t>
            </a:r>
            <a:r>
              <a:rPr lang="en-US" dirty="0" smtClean="0"/>
              <a:t> </a:t>
            </a:r>
            <a:r>
              <a:rPr lang="en-US" dirty="0" err="1" smtClean="0"/>
              <a:t>est</a:t>
            </a:r>
            <a:r>
              <a:rPr lang="en-US" dirty="0" smtClean="0"/>
              <a:t> la suite </a:t>
            </a:r>
            <a:r>
              <a:rPr lang="en-US" dirty="0" err="1" smtClean="0"/>
              <a:t>logique</a:t>
            </a:r>
            <a:r>
              <a:rPr lang="en-US" dirty="0" smtClean="0"/>
              <a:t> du </a:t>
            </a:r>
            <a:r>
              <a:rPr lang="en-US" dirty="0" err="1" smtClean="0"/>
              <a:t>bilan</a:t>
            </a:r>
            <a:r>
              <a:rPr lang="en-US" dirty="0" smtClean="0"/>
              <a:t>?</a:t>
            </a:r>
          </a:p>
          <a:p>
            <a:pPr algn="just"/>
            <a:r>
              <a:rPr lang="en-US" dirty="0" smtClean="0"/>
              <a:t>A – TSH</a:t>
            </a:r>
          </a:p>
          <a:p>
            <a:pPr algn="just"/>
            <a:r>
              <a:rPr lang="en-US" dirty="0" smtClean="0"/>
              <a:t>B – </a:t>
            </a:r>
            <a:r>
              <a:rPr lang="en-US" dirty="0" err="1" smtClean="0"/>
              <a:t>Caryotype</a:t>
            </a:r>
            <a:endParaRPr lang="en-US" dirty="0" smtClean="0"/>
          </a:p>
          <a:p>
            <a:pPr algn="just"/>
            <a:r>
              <a:rPr lang="en-US" dirty="0" smtClean="0"/>
              <a:t>C –echo </a:t>
            </a:r>
            <a:r>
              <a:rPr lang="en-US" dirty="0" err="1" smtClean="0"/>
              <a:t>pelvienne</a:t>
            </a:r>
            <a:endParaRPr lang="en-US" dirty="0" smtClean="0"/>
          </a:p>
          <a:p>
            <a:pPr algn="just"/>
            <a:r>
              <a:rPr lang="en-US" dirty="0" smtClean="0"/>
              <a:t>D – IRM </a:t>
            </a:r>
            <a:r>
              <a:rPr lang="en-US" dirty="0" err="1" smtClean="0"/>
              <a:t>cerebrale</a:t>
            </a:r>
            <a:endParaRPr lang="en-US" dirty="0" smtClean="0"/>
          </a:p>
          <a:p>
            <a:pPr algn="just"/>
            <a:r>
              <a:rPr lang="en-US" dirty="0" smtClean="0"/>
              <a:t>E - </a:t>
            </a:r>
            <a:r>
              <a:rPr lang="en-US" dirty="0" err="1" smtClean="0"/>
              <a:t>Prolactinemie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71472" y="928670"/>
            <a:ext cx="7851648" cy="1343036"/>
          </a:xfrm>
        </p:spPr>
        <p:txBody>
          <a:bodyPr>
            <a:normAutofit/>
          </a:bodyPr>
          <a:lstStyle/>
          <a:p>
            <a:pPr algn="ctr"/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Hemorragie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genitale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en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periode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d’activite</a:t>
            </a:r>
            <a:endParaRPr lang="en-US" sz="40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33400" y="2357430"/>
            <a:ext cx="7854696" cy="4214842"/>
          </a:xfrm>
        </p:spPr>
        <p:txBody>
          <a:bodyPr/>
          <a:lstStyle/>
          <a:p>
            <a:pPr algn="just"/>
            <a:r>
              <a:rPr lang="en-US" dirty="0" smtClean="0"/>
              <a:t>R: B C 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Il </a:t>
            </a:r>
            <a:r>
              <a:rPr lang="en-US" dirty="0" err="1" smtClean="0"/>
              <a:t>s’agit</a:t>
            </a:r>
            <a:r>
              <a:rPr lang="en-US" dirty="0" smtClean="0"/>
              <a:t> </a:t>
            </a:r>
            <a:r>
              <a:rPr lang="en-US" dirty="0" err="1" smtClean="0"/>
              <a:t>d’une</a:t>
            </a:r>
            <a:r>
              <a:rPr lang="en-US" dirty="0" smtClean="0"/>
              <a:t> </a:t>
            </a:r>
            <a:r>
              <a:rPr lang="en-US" dirty="0" err="1" smtClean="0"/>
              <a:t>insuff</a:t>
            </a:r>
            <a:r>
              <a:rPr lang="en-US" dirty="0" smtClean="0"/>
              <a:t> </a:t>
            </a:r>
            <a:r>
              <a:rPr lang="en-US" dirty="0" err="1" smtClean="0"/>
              <a:t>ovarienne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Caryotype</a:t>
            </a:r>
            <a:r>
              <a:rPr lang="en-US" dirty="0" smtClean="0"/>
              <a:t> </a:t>
            </a:r>
            <a:r>
              <a:rPr lang="en-US" dirty="0" err="1" smtClean="0"/>
              <a:t>s’impose</a:t>
            </a:r>
            <a:r>
              <a:rPr lang="en-US" dirty="0" smtClean="0"/>
              <a:t> a la </a:t>
            </a:r>
            <a:r>
              <a:rPr lang="en-US" dirty="0" err="1" smtClean="0"/>
              <a:t>recherche</a:t>
            </a:r>
            <a:r>
              <a:rPr lang="en-US" dirty="0" smtClean="0"/>
              <a:t> d’un turner </a:t>
            </a:r>
            <a:r>
              <a:rPr lang="en-US" dirty="0" err="1" smtClean="0"/>
              <a:t>surtout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un retard de </a:t>
            </a:r>
            <a:r>
              <a:rPr lang="en-US" dirty="0" err="1" smtClean="0"/>
              <a:t>croissance</a:t>
            </a:r>
            <a:r>
              <a:rPr lang="en-US" dirty="0" smtClean="0"/>
              <a:t> </a:t>
            </a:r>
            <a:r>
              <a:rPr lang="en-US" dirty="0" err="1" smtClean="0"/>
              <a:t>est</a:t>
            </a:r>
            <a:r>
              <a:rPr lang="en-US" dirty="0" smtClean="0"/>
              <a:t> </a:t>
            </a:r>
            <a:r>
              <a:rPr lang="en-US" dirty="0" err="1" smtClean="0"/>
              <a:t>associe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Echo pour </a:t>
            </a:r>
            <a:r>
              <a:rPr lang="en-US" dirty="0" err="1" smtClean="0"/>
              <a:t>evaluer</a:t>
            </a:r>
            <a:r>
              <a:rPr lang="en-US" dirty="0" smtClean="0"/>
              <a:t> la </a:t>
            </a:r>
            <a:r>
              <a:rPr lang="en-US" dirty="0" err="1" smtClean="0"/>
              <a:t>taille</a:t>
            </a:r>
            <a:r>
              <a:rPr lang="en-US" dirty="0" smtClean="0"/>
              <a:t> des </a:t>
            </a:r>
            <a:r>
              <a:rPr lang="en-US" dirty="0" err="1" smtClean="0"/>
              <a:t>ovaires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71472" y="714356"/>
            <a:ext cx="7851648" cy="1414474"/>
          </a:xfrm>
        </p:spPr>
        <p:txBody>
          <a:bodyPr>
            <a:normAutofit/>
          </a:bodyPr>
          <a:lstStyle/>
          <a:p>
            <a:pPr algn="ctr"/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Hemorragie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genitale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en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periode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d’activite</a:t>
            </a:r>
            <a:endParaRPr lang="en-US" sz="40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33400" y="2214554"/>
            <a:ext cx="8253442" cy="4429156"/>
          </a:xfrm>
        </p:spPr>
        <p:txBody>
          <a:bodyPr/>
          <a:lstStyle/>
          <a:p>
            <a:pPr algn="just"/>
            <a:r>
              <a:rPr lang="en-US" dirty="0" smtClean="0"/>
              <a:t>Q14 : Le </a:t>
            </a:r>
            <a:r>
              <a:rPr lang="en-US" dirty="0" err="1" smtClean="0"/>
              <a:t>developpement</a:t>
            </a:r>
            <a:r>
              <a:rPr lang="en-US" dirty="0" smtClean="0"/>
              <a:t> des CSS de la </a:t>
            </a:r>
            <a:r>
              <a:rPr lang="en-US" dirty="0" err="1" smtClean="0"/>
              <a:t>fille</a:t>
            </a:r>
            <a:r>
              <a:rPr lang="en-US" dirty="0" smtClean="0"/>
              <a:t> de Mme Z </a:t>
            </a:r>
            <a:r>
              <a:rPr lang="en-US" dirty="0" err="1" smtClean="0"/>
              <a:t>est</a:t>
            </a:r>
            <a:r>
              <a:rPr lang="en-US" dirty="0" smtClean="0"/>
              <a:t> normal. Elle </a:t>
            </a:r>
            <a:r>
              <a:rPr lang="en-US" dirty="0" err="1" smtClean="0"/>
              <a:t>presente</a:t>
            </a:r>
            <a:r>
              <a:rPr lang="en-US" dirty="0" smtClean="0"/>
              <a:t> un </a:t>
            </a:r>
            <a:r>
              <a:rPr lang="en-US" dirty="0" err="1" smtClean="0"/>
              <a:t>hirsutisme</a:t>
            </a:r>
            <a:r>
              <a:rPr lang="en-US" dirty="0" smtClean="0"/>
              <a:t> et </a:t>
            </a:r>
            <a:r>
              <a:rPr lang="en-US" dirty="0" err="1" smtClean="0"/>
              <a:t>une</a:t>
            </a:r>
            <a:r>
              <a:rPr lang="en-US" dirty="0" smtClean="0"/>
              <a:t> acne. </a:t>
            </a:r>
            <a:r>
              <a:rPr lang="en-US" dirty="0" err="1" smtClean="0"/>
              <a:t>Quelle</a:t>
            </a:r>
            <a:r>
              <a:rPr lang="en-US" dirty="0" smtClean="0"/>
              <a:t> (s) </a:t>
            </a:r>
            <a:r>
              <a:rPr lang="en-US" dirty="0" err="1" smtClean="0"/>
              <a:t>hypothese</a:t>
            </a:r>
            <a:r>
              <a:rPr lang="en-US" dirty="0" smtClean="0"/>
              <a:t>(s) </a:t>
            </a:r>
            <a:r>
              <a:rPr lang="en-US" dirty="0" err="1" smtClean="0"/>
              <a:t>diagnostique</a:t>
            </a:r>
            <a:r>
              <a:rPr lang="en-US" dirty="0" smtClean="0"/>
              <a:t>(s) </a:t>
            </a:r>
            <a:r>
              <a:rPr lang="en-US" dirty="0" err="1" smtClean="0"/>
              <a:t>retenez</a:t>
            </a:r>
            <a:r>
              <a:rPr lang="en-US" dirty="0" smtClean="0"/>
              <a:t> </a:t>
            </a:r>
            <a:r>
              <a:rPr lang="en-US" dirty="0" err="1" smtClean="0"/>
              <a:t>vs</a:t>
            </a:r>
            <a:r>
              <a:rPr lang="en-US" dirty="0" smtClean="0"/>
              <a:t>?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A- Imperforation de </a:t>
            </a:r>
            <a:r>
              <a:rPr lang="en-US" dirty="0" err="1" smtClean="0"/>
              <a:t>l’hymen</a:t>
            </a:r>
            <a:endParaRPr lang="en-US" dirty="0" smtClean="0"/>
          </a:p>
          <a:p>
            <a:pPr algn="just"/>
            <a:r>
              <a:rPr lang="en-US" dirty="0" smtClean="0"/>
              <a:t>B – </a:t>
            </a:r>
            <a:r>
              <a:rPr lang="en-US" dirty="0" err="1" smtClean="0"/>
              <a:t>Sd</a:t>
            </a:r>
            <a:r>
              <a:rPr lang="en-US" dirty="0" smtClean="0"/>
              <a:t> de </a:t>
            </a:r>
            <a:r>
              <a:rPr lang="en-US" dirty="0" err="1" smtClean="0"/>
              <a:t>Rokitanski</a:t>
            </a:r>
            <a:r>
              <a:rPr lang="en-US" dirty="0" smtClean="0"/>
              <a:t> ( </a:t>
            </a:r>
            <a:r>
              <a:rPr lang="en-US" dirty="0" err="1" smtClean="0"/>
              <a:t>aplasie</a:t>
            </a:r>
            <a:r>
              <a:rPr lang="en-US" dirty="0" smtClean="0"/>
              <a:t> </a:t>
            </a:r>
            <a:r>
              <a:rPr lang="en-US" dirty="0" err="1" smtClean="0"/>
              <a:t>utero-vaginale</a:t>
            </a:r>
            <a:r>
              <a:rPr lang="en-US" dirty="0" smtClean="0"/>
              <a:t>)</a:t>
            </a:r>
          </a:p>
          <a:p>
            <a:pPr algn="just"/>
            <a:r>
              <a:rPr lang="en-US" dirty="0" smtClean="0"/>
              <a:t>C – Bloc en 21 </a:t>
            </a:r>
            <a:r>
              <a:rPr lang="en-US" dirty="0" err="1" smtClean="0"/>
              <a:t>hydroxylase</a:t>
            </a:r>
            <a:endParaRPr lang="en-US" dirty="0" smtClean="0"/>
          </a:p>
          <a:p>
            <a:pPr algn="just"/>
            <a:r>
              <a:rPr lang="en-US" dirty="0" smtClean="0"/>
              <a:t>D – SOPK</a:t>
            </a:r>
          </a:p>
          <a:p>
            <a:pPr algn="just"/>
            <a:r>
              <a:rPr lang="en-US" dirty="0" smtClean="0"/>
              <a:t>E – </a:t>
            </a:r>
            <a:r>
              <a:rPr lang="en-US" dirty="0" err="1" smtClean="0"/>
              <a:t>toutes</a:t>
            </a:r>
            <a:r>
              <a:rPr lang="en-US" dirty="0" smtClean="0"/>
              <a:t> les causes de </a:t>
            </a:r>
            <a:r>
              <a:rPr lang="en-US" dirty="0" err="1" smtClean="0"/>
              <a:t>hypogonadisme</a:t>
            </a:r>
            <a:r>
              <a:rPr lang="en-US" dirty="0" smtClean="0"/>
              <a:t> </a:t>
            </a:r>
            <a:r>
              <a:rPr lang="en-US" dirty="0" err="1" smtClean="0"/>
              <a:t>st</a:t>
            </a:r>
            <a:r>
              <a:rPr lang="en-US" dirty="0" smtClean="0"/>
              <a:t> </a:t>
            </a:r>
            <a:r>
              <a:rPr lang="en-US" dirty="0" err="1" smtClean="0"/>
              <a:t>possibles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00034" y="785794"/>
            <a:ext cx="7851648" cy="1557350"/>
          </a:xfrm>
        </p:spPr>
        <p:txBody>
          <a:bodyPr>
            <a:normAutofit/>
          </a:bodyPr>
          <a:lstStyle/>
          <a:p>
            <a:pPr algn="ctr"/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Hemorragie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genitale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en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periode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d’activite</a:t>
            </a:r>
            <a:endParaRPr lang="en-US" sz="40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33400" y="2428868"/>
            <a:ext cx="8110566" cy="4143404"/>
          </a:xfrm>
        </p:spPr>
        <p:txBody>
          <a:bodyPr/>
          <a:lstStyle/>
          <a:p>
            <a:pPr algn="just"/>
            <a:r>
              <a:rPr lang="en-US" dirty="0" smtClean="0"/>
              <a:t>R: C D E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err="1" smtClean="0"/>
              <a:t>Hyperplasie</a:t>
            </a:r>
            <a:r>
              <a:rPr lang="en-US" dirty="0" smtClean="0"/>
              <a:t> </a:t>
            </a:r>
            <a:r>
              <a:rPr lang="en-US" dirty="0" err="1" smtClean="0"/>
              <a:t>congenitale</a:t>
            </a:r>
            <a:r>
              <a:rPr lang="en-US" dirty="0" smtClean="0"/>
              <a:t> des </a:t>
            </a:r>
            <a:r>
              <a:rPr lang="en-US" dirty="0" err="1" smtClean="0"/>
              <a:t>surrenales</a:t>
            </a:r>
            <a:r>
              <a:rPr lang="en-US" dirty="0" smtClean="0"/>
              <a:t> a revelation tardive : 17 OH P </a:t>
            </a:r>
            <a:r>
              <a:rPr lang="en-US" dirty="0" err="1" smtClean="0"/>
              <a:t>elevee</a:t>
            </a:r>
            <a:r>
              <a:rPr lang="en-US" dirty="0" smtClean="0"/>
              <a:t> </a:t>
            </a:r>
            <a:r>
              <a:rPr lang="en-US" dirty="0" err="1" smtClean="0"/>
              <a:t>surtout</a:t>
            </a:r>
            <a:r>
              <a:rPr lang="en-US" dirty="0" smtClean="0"/>
              <a:t> </a:t>
            </a:r>
            <a:r>
              <a:rPr lang="en-US" dirty="0" err="1" smtClean="0"/>
              <a:t>apres</a:t>
            </a:r>
            <a:r>
              <a:rPr lang="en-US" dirty="0" smtClean="0"/>
              <a:t> test a la </a:t>
            </a:r>
            <a:r>
              <a:rPr lang="en-US" dirty="0" err="1" smtClean="0"/>
              <a:t>synacthene</a:t>
            </a:r>
            <a:endParaRPr lang="en-US" dirty="0" smtClean="0"/>
          </a:p>
          <a:p>
            <a:pPr algn="just"/>
            <a:r>
              <a:rPr lang="en-US" dirty="0" smtClean="0"/>
              <a:t>SOPK </a:t>
            </a:r>
            <a:r>
              <a:rPr lang="en-US" dirty="0" err="1" smtClean="0"/>
              <a:t>associant</a:t>
            </a:r>
            <a:r>
              <a:rPr lang="en-US" dirty="0" smtClean="0"/>
              <a:t> </a:t>
            </a:r>
            <a:r>
              <a:rPr lang="en-US" dirty="0" err="1" smtClean="0"/>
              <a:t>hirsutisme</a:t>
            </a:r>
            <a:r>
              <a:rPr lang="en-US" dirty="0" smtClean="0"/>
              <a:t>, </a:t>
            </a:r>
            <a:r>
              <a:rPr lang="en-US" dirty="0" err="1" smtClean="0"/>
              <a:t>obesite</a:t>
            </a:r>
            <a:r>
              <a:rPr lang="en-US" dirty="0" smtClean="0"/>
              <a:t>, </a:t>
            </a:r>
            <a:r>
              <a:rPr lang="en-US" dirty="0" err="1" smtClean="0"/>
              <a:t>parfois</a:t>
            </a:r>
            <a:r>
              <a:rPr lang="en-US" dirty="0" smtClean="0"/>
              <a:t> </a:t>
            </a:r>
            <a:r>
              <a:rPr lang="en-US" dirty="0" err="1" smtClean="0"/>
              <a:t>acanthosis</a:t>
            </a:r>
            <a:r>
              <a:rPr lang="en-US" dirty="0" smtClean="0"/>
              <a:t> </a:t>
            </a:r>
            <a:r>
              <a:rPr lang="en-US" dirty="0" err="1" smtClean="0"/>
              <a:t>nigricans</a:t>
            </a:r>
            <a:r>
              <a:rPr lang="en-US" dirty="0" smtClean="0"/>
              <a:t>: </a:t>
            </a:r>
            <a:r>
              <a:rPr lang="en-US" dirty="0" err="1" smtClean="0"/>
              <a:t>androgenes</a:t>
            </a:r>
            <a:r>
              <a:rPr lang="en-US" dirty="0" smtClean="0"/>
              <a:t> </a:t>
            </a:r>
            <a:r>
              <a:rPr lang="en-US" dirty="0" err="1" smtClean="0"/>
              <a:t>elevee</a:t>
            </a:r>
            <a:r>
              <a:rPr lang="en-US" dirty="0" smtClean="0"/>
              <a:t>, </a:t>
            </a:r>
            <a:r>
              <a:rPr lang="en-US" dirty="0" err="1" smtClean="0"/>
              <a:t>insulinoresistance</a:t>
            </a:r>
            <a:r>
              <a:rPr lang="en-US" dirty="0" smtClean="0"/>
              <a:t>, aspect </a:t>
            </a:r>
            <a:r>
              <a:rPr lang="en-US" dirty="0" err="1" smtClean="0"/>
              <a:t>echographique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 </a:t>
            </a:r>
          </a:p>
          <a:p>
            <a:pPr algn="just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00034" y="642918"/>
            <a:ext cx="7851648" cy="1343036"/>
          </a:xfrm>
        </p:spPr>
        <p:txBody>
          <a:bodyPr>
            <a:normAutofit/>
          </a:bodyPr>
          <a:lstStyle/>
          <a:p>
            <a:pPr algn="ctr"/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Hemorragie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genitale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en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periode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d’activite</a:t>
            </a:r>
            <a:endParaRPr lang="en-US" sz="40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85720" y="2285992"/>
            <a:ext cx="8572560" cy="4357718"/>
          </a:xfrm>
        </p:spPr>
        <p:txBody>
          <a:bodyPr/>
          <a:lstStyle/>
          <a:p>
            <a:pPr algn="ctr"/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Conclusion</a:t>
            </a:r>
          </a:p>
          <a:p>
            <a:pPr algn="just"/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Tx/>
              <a:buChar char="-"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Interrogatoire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et ex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clinique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=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prise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en charge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ciblee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Tx/>
              <a:buChar char="-"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Eliminer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une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etiologie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organique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avt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un traitement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fonctionnel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Tx/>
              <a:buChar char="-"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dirty="0" smtClean="0">
                <a:latin typeface="Arial" pitchFamily="34" charset="0"/>
                <a:cs typeface="Arial" pitchFamily="34" charset="0"/>
              </a:rPr>
              <a:t>-Collaboration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medecin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–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specialiste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=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resultat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optimal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00034" y="642918"/>
            <a:ext cx="7851648" cy="1828800"/>
          </a:xfrm>
        </p:spPr>
        <p:txBody>
          <a:bodyPr>
            <a:normAutofit/>
          </a:bodyPr>
          <a:lstStyle/>
          <a:p>
            <a:pPr algn="ctr"/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Hemorragie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genitale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en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periode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d’activite</a:t>
            </a:r>
            <a:endParaRPr lang="en-US" sz="4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8610600" cy="1752600"/>
          </a:xfrm>
        </p:spPr>
        <p:txBody>
          <a:bodyPr>
            <a:noAutofit/>
          </a:bodyPr>
          <a:lstStyle/>
          <a:p>
            <a:pPr algn="just"/>
            <a:r>
              <a:rPr lang="en-US" sz="2800" dirty="0" smtClean="0">
                <a:latin typeface="Arial" pitchFamily="34" charset="0"/>
                <a:cs typeface="Arial" pitchFamily="34" charset="0"/>
              </a:rPr>
              <a:t>R: B C D</a:t>
            </a:r>
          </a:p>
          <a:p>
            <a:pPr algn="just"/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8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Niveau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socio-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economique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bas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plutot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800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Tabac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800" dirty="0" smtClean="0">
                <a:latin typeface="Arial" pitchFamily="34" charset="0"/>
                <a:cs typeface="Arial" pitchFamily="34" charset="0"/>
              </a:rPr>
              <a:t>- Infection  a HPV  ( 16, 18 )</a:t>
            </a:r>
          </a:p>
          <a:p>
            <a:pPr algn="just"/>
            <a:r>
              <a:rPr lang="en-US" sz="2800" dirty="0" smtClean="0">
                <a:latin typeface="Arial" pitchFamily="34" charset="0"/>
                <a:cs typeface="Arial" pitchFamily="34" charset="0"/>
              </a:rPr>
              <a:t>- La contraception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interviendrait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la permission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d’une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vie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sexuelle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avec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partenaires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multiples …??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00034" y="714356"/>
            <a:ext cx="8358246" cy="1828800"/>
          </a:xfrm>
        </p:spPr>
        <p:txBody>
          <a:bodyPr>
            <a:normAutofit/>
          </a:bodyPr>
          <a:lstStyle/>
          <a:p>
            <a:pPr algn="ctr"/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Hemorragie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genitale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en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periode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d’activite</a:t>
            </a:r>
            <a:endParaRPr lang="en-US" sz="4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33400" y="2643182"/>
            <a:ext cx="8324880" cy="4000528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smtClean="0">
                <a:latin typeface="Arial" pitchFamily="34" charset="0"/>
                <a:cs typeface="Arial" pitchFamily="34" charset="0"/>
              </a:rPr>
              <a:t>Q2: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Quels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les elements de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l’interro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 Qui ft classer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cette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femme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une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population a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risque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de K de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l’endometre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?</a:t>
            </a:r>
          </a:p>
          <a:p>
            <a:pPr algn="just"/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dirty="0" smtClean="0">
                <a:latin typeface="Arial" pitchFamily="34" charset="0"/>
                <a:cs typeface="Arial" pitchFamily="34" charset="0"/>
              </a:rPr>
              <a:t>A-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prise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de THS</a:t>
            </a:r>
          </a:p>
          <a:p>
            <a:pPr algn="just"/>
            <a:r>
              <a:rPr lang="en-US" dirty="0" smtClean="0">
                <a:latin typeface="Arial" pitchFamily="34" charset="0"/>
                <a:cs typeface="Arial" pitchFamily="34" charset="0"/>
              </a:rPr>
              <a:t>B-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etre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menopausee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dirty="0" smtClean="0">
                <a:latin typeface="Arial" pitchFamily="34" charset="0"/>
                <a:cs typeface="Arial" pitchFamily="34" charset="0"/>
              </a:rPr>
              <a:t>C-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obesite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db, HTA</a:t>
            </a:r>
          </a:p>
          <a:p>
            <a:pPr algn="just"/>
            <a:r>
              <a:rPr lang="en-US" dirty="0" smtClean="0">
                <a:latin typeface="Arial" pitchFamily="34" charset="0"/>
                <a:cs typeface="Arial" pitchFamily="34" charset="0"/>
              </a:rPr>
              <a:t>D-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prise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d’estrogene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sans pg</a:t>
            </a:r>
          </a:p>
          <a:p>
            <a:pPr algn="just"/>
            <a:r>
              <a:rPr lang="en-US" dirty="0" smtClean="0">
                <a:latin typeface="Arial" pitchFamily="34" charset="0"/>
                <a:cs typeface="Arial" pitchFamily="34" charset="0"/>
              </a:rPr>
              <a:t>E-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prise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de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pilule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combinee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00034" y="714356"/>
            <a:ext cx="7851648" cy="1828800"/>
          </a:xfrm>
        </p:spPr>
        <p:txBody>
          <a:bodyPr>
            <a:normAutofit/>
          </a:bodyPr>
          <a:lstStyle/>
          <a:p>
            <a:pPr algn="ctr"/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Hemorragie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genitale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en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periode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d’activite</a:t>
            </a:r>
            <a:endParaRPr lang="en-US" sz="4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8253442" cy="1752600"/>
          </a:xfrm>
        </p:spPr>
        <p:txBody>
          <a:bodyPr>
            <a:noAutofit/>
          </a:bodyPr>
          <a:lstStyle/>
          <a:p>
            <a:pPr algn="just"/>
            <a:r>
              <a:rPr lang="en-US" sz="2800" dirty="0" smtClean="0">
                <a:latin typeface="Arial" pitchFamily="34" charset="0"/>
                <a:cs typeface="Arial" pitchFamily="34" charset="0"/>
              </a:rPr>
              <a:t>R: B C D</a:t>
            </a:r>
          </a:p>
          <a:p>
            <a:pPr algn="just"/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Tx/>
              <a:buChar char="-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Le THS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augmenterait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le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risque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du K du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sein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Tx/>
              <a:buChar char="-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 La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prise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d’estrogene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seul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est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indiquee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chez les patientes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hysterectomisee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Tx/>
              <a:buChar char="-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 les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etats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d’hyperplasie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de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l’endometre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avec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atypie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71472" y="642918"/>
            <a:ext cx="7851648" cy="1828800"/>
          </a:xfrm>
        </p:spPr>
        <p:txBody>
          <a:bodyPr>
            <a:normAutofit/>
          </a:bodyPr>
          <a:lstStyle/>
          <a:p>
            <a:pPr algn="ctr"/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Hemorragie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genitale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en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periode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d’activite</a:t>
            </a:r>
            <a:endParaRPr lang="en-US" sz="4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33400" y="2786058"/>
            <a:ext cx="8396318" cy="3786214"/>
          </a:xfrm>
        </p:spPr>
        <p:txBody>
          <a:bodyPr>
            <a:noAutofit/>
          </a:bodyPr>
          <a:lstStyle/>
          <a:p>
            <a:pPr algn="just"/>
            <a:r>
              <a:rPr lang="en-US" sz="2800" dirty="0" smtClean="0">
                <a:latin typeface="Arial" pitchFamily="34" charset="0"/>
                <a:cs typeface="Arial" pitchFamily="34" charset="0"/>
              </a:rPr>
              <a:t>Q3: Des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metrorragies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</a:t>
            </a:r>
          </a:p>
          <a:p>
            <a:pPr algn="just"/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800" dirty="0" smtClean="0">
                <a:latin typeface="Arial" pitchFamily="34" charset="0"/>
                <a:cs typeface="Arial" pitchFamily="34" charset="0"/>
              </a:rPr>
              <a:t>A –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saignement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entre les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regles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800" dirty="0" smtClean="0">
                <a:latin typeface="Arial" pitchFamily="34" charset="0"/>
                <a:cs typeface="Arial" pitchFamily="34" charset="0"/>
              </a:rPr>
              <a:t>B –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Regles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tres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longues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et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abondantes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800" dirty="0" smtClean="0">
                <a:latin typeface="Arial" pitchFamily="34" charset="0"/>
                <a:cs typeface="Arial" pitchFamily="34" charset="0"/>
              </a:rPr>
              <a:t>C –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saignement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entre les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regles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avec des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regles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abondantes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800" dirty="0" smtClean="0">
                <a:latin typeface="Arial" pitchFamily="34" charset="0"/>
                <a:cs typeface="Arial" pitchFamily="34" charset="0"/>
              </a:rPr>
              <a:t>D –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Regles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espacees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800" dirty="0" smtClean="0">
                <a:latin typeface="Arial" pitchFamily="34" charset="0"/>
                <a:cs typeface="Arial" pitchFamily="34" charset="0"/>
              </a:rPr>
              <a:t>E –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Regles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abondantes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 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00034" y="642918"/>
            <a:ext cx="7851648" cy="1828800"/>
          </a:xfrm>
        </p:spPr>
        <p:txBody>
          <a:bodyPr>
            <a:normAutofit/>
          </a:bodyPr>
          <a:lstStyle/>
          <a:p>
            <a:pPr algn="ctr"/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Hemorragie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genitale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en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periode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d’activite</a:t>
            </a:r>
            <a:endParaRPr lang="en-US" sz="4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3057984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latin typeface="Arial" pitchFamily="34" charset="0"/>
                <a:cs typeface="Arial" pitchFamily="34" charset="0"/>
              </a:rPr>
              <a:t>R: A</a:t>
            </a:r>
          </a:p>
          <a:p>
            <a:pPr algn="just"/>
            <a:r>
              <a:rPr lang="en-US" sz="2800" dirty="0" smtClean="0">
                <a:latin typeface="Arial" pitchFamily="34" charset="0"/>
                <a:cs typeface="Arial" pitchFamily="34" charset="0"/>
              </a:rPr>
              <a:t>-Les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menorr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des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regles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longues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et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abondantes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800" dirty="0" smtClean="0">
                <a:latin typeface="Arial" pitchFamily="34" charset="0"/>
                <a:cs typeface="Arial" pitchFamily="34" charset="0"/>
              </a:rPr>
              <a:t>-Les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spaniomenorr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des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regles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espacees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mais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abondance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nle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28596" y="571480"/>
            <a:ext cx="7851648" cy="1828800"/>
          </a:xfrm>
        </p:spPr>
        <p:txBody>
          <a:bodyPr>
            <a:normAutofit/>
          </a:bodyPr>
          <a:lstStyle/>
          <a:p>
            <a:pPr algn="ctr"/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Hemorragie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genitale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en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periode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d’activite</a:t>
            </a:r>
            <a:endParaRPr lang="en-US" sz="44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33400" y="2428868"/>
            <a:ext cx="8324880" cy="4214842"/>
          </a:xfrm>
        </p:spPr>
        <p:txBody>
          <a:bodyPr>
            <a:normAutofit lnSpcReduction="10000"/>
          </a:bodyPr>
          <a:lstStyle/>
          <a:p>
            <a:pPr algn="ctr"/>
            <a:endParaRPr lang="en-US" sz="2800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800" b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Epidemiologie</a:t>
            </a:r>
            <a:endParaRPr lang="en-US" sz="2800" b="1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en-US" sz="2800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Tx/>
              <a:buChar char="-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Prevalence des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menometro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11,4%-13,2%</a:t>
            </a:r>
          </a:p>
          <a:p>
            <a:pPr algn="just"/>
            <a:r>
              <a:rPr lang="en-US" sz="2800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Menorr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 = &gt; 80 ml</a:t>
            </a:r>
          </a:p>
          <a:p>
            <a:pPr algn="just"/>
            <a:r>
              <a:rPr lang="en-US" sz="2800" dirty="0" smtClean="0">
                <a:latin typeface="Arial" pitchFamily="34" charset="0"/>
                <a:cs typeface="Arial" pitchFamily="34" charset="0"/>
              </a:rPr>
              <a:t>-Evaluation subjective:</a:t>
            </a:r>
          </a:p>
          <a:p>
            <a:pPr algn="just"/>
            <a:r>
              <a:rPr lang="en-US" sz="2800" dirty="0" smtClean="0">
                <a:latin typeface="Arial" pitchFamily="34" charset="0"/>
                <a:cs typeface="Arial" pitchFamily="34" charset="0"/>
              </a:rPr>
              <a:t>21-63,4% patientes se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plaignant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de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menorr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presentent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saigt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 &gt; 80 ml</a:t>
            </a:r>
          </a:p>
          <a:p>
            <a:pPr algn="just"/>
            <a:r>
              <a:rPr lang="en-US" sz="2800" dirty="0" smtClean="0">
                <a:latin typeface="Arial" pitchFamily="34" charset="0"/>
                <a:cs typeface="Arial" pitchFamily="34" charset="0"/>
              </a:rPr>
              <a:t>34% par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medecins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generalistes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Débi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554</TotalTime>
  <Words>1613</Words>
  <PresentationFormat>Affichage à l'écran (4:3)</PresentationFormat>
  <Paragraphs>268</Paragraphs>
  <Slides>37</Slides>
  <Notes>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37</vt:i4>
      </vt:variant>
    </vt:vector>
  </HeadingPairs>
  <TitlesOfParts>
    <vt:vector size="38" baseType="lpstr">
      <vt:lpstr>Débit</vt:lpstr>
      <vt:lpstr>Hemorragie genitale en periode d’activite</vt:lpstr>
      <vt:lpstr>Cas Clinique</vt:lpstr>
      <vt:lpstr>Hemorragie genitale en  periode d’activite</vt:lpstr>
      <vt:lpstr>Hemorragie genitale en periode d’activite</vt:lpstr>
      <vt:lpstr>Hemorragie genitale en periode d’activite</vt:lpstr>
      <vt:lpstr>Hemorragie genitale en periode d’activite</vt:lpstr>
      <vt:lpstr>Hemorragie genitale en periode d’activite</vt:lpstr>
      <vt:lpstr>Hemorragie genitale en periode d’activite</vt:lpstr>
      <vt:lpstr>Hemorragie genitale en periode d’activite</vt:lpstr>
      <vt:lpstr>Hemorragie genitale en periode d’activite</vt:lpstr>
      <vt:lpstr>Hemorragie genitale en periode d’activite</vt:lpstr>
      <vt:lpstr>Hemorragie genitale en periode d’activite</vt:lpstr>
      <vt:lpstr>Hemorragie genitale en periode d’activite</vt:lpstr>
      <vt:lpstr>Hemorragie genitale en periode d’activite</vt:lpstr>
      <vt:lpstr>Hemorragie genitale en periode d’activite</vt:lpstr>
      <vt:lpstr>Hemorragie genitale en periode d’activite</vt:lpstr>
      <vt:lpstr>Hemorragie genitale en periode d’activite</vt:lpstr>
      <vt:lpstr>Hemorragie genitale en periode d’activite</vt:lpstr>
      <vt:lpstr>Hemorragie genitale en periode d’activite</vt:lpstr>
      <vt:lpstr>Hemorragie genitale en periode d’activite</vt:lpstr>
      <vt:lpstr>Hemorragie genitale en periode d’activite</vt:lpstr>
      <vt:lpstr>Hemorragie genitale en periode d’activite</vt:lpstr>
      <vt:lpstr>Hemorragie genitale en periode d’activite</vt:lpstr>
      <vt:lpstr>Physiopathologie du saignement uterin fonctionnel:</vt:lpstr>
      <vt:lpstr>Strategies  Tt menometro. Fonct. desirant une grossesse:</vt:lpstr>
      <vt:lpstr>Strategies  Tt menometro. organique desirant une grossesse:</vt:lpstr>
      <vt:lpstr>Strategies  Tt menometro. Fonct. ne desirant pas de grossesse:</vt:lpstr>
      <vt:lpstr>Strategies  Tt menometro. organique ne desirant pas de grossesse:</vt:lpstr>
      <vt:lpstr>Hemorragie genitale en periode d’activite</vt:lpstr>
      <vt:lpstr>Hemorragie genitale en periode d’activite</vt:lpstr>
      <vt:lpstr>Hemorragie genitale en periode d’activite</vt:lpstr>
      <vt:lpstr>Hemorragie genitale en periode d’activite</vt:lpstr>
      <vt:lpstr>Hemorragie genitale en periode d’activite</vt:lpstr>
      <vt:lpstr>Hemorragie genitale en periode d’activite</vt:lpstr>
      <vt:lpstr>Hemorragie genitale en periode d’activite</vt:lpstr>
      <vt:lpstr>Hemorragie genitale en periode d’activite</vt:lpstr>
      <vt:lpstr>Hemorragie genitale en periode d’activite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Hemorragie genitale en periode  d’activite</dc:title>
  <cp:lastModifiedBy>ABDOUELHAGE</cp:lastModifiedBy>
  <cp:revision>145</cp:revision>
  <dcterms:modified xsi:type="dcterms:W3CDTF">2009-01-21T17:54:15Z</dcterms:modified>
</cp:coreProperties>
</file>