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Default Extension="vml" ContentType="application/vnd.openxmlformats-officedocument.vmlDrawing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embeddings/oleObject1.bin" ContentType="application/vnd.openxmlformats-officedocument.oleObject"/>
  <Override PartName="/ppt/revisionInfo.xml" ContentType="application/vnd.ms-powerpoint.revisioninfo+xml"/>
  <Default Extension="pdf" ContentType="application/pdf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71" r:id="rId3"/>
    <p:sldId id="263" r:id="rId4"/>
    <p:sldId id="257" r:id="rId5"/>
    <p:sldId id="258" r:id="rId6"/>
    <p:sldId id="311" r:id="rId7"/>
    <p:sldId id="312" r:id="rId8"/>
    <p:sldId id="267" r:id="rId9"/>
    <p:sldId id="268" r:id="rId10"/>
    <p:sldId id="270" r:id="rId11"/>
    <p:sldId id="273" r:id="rId12"/>
    <p:sldId id="262" r:id="rId13"/>
    <p:sldId id="274" r:id="rId14"/>
    <p:sldId id="275" r:id="rId15"/>
    <p:sldId id="330" r:id="rId16"/>
    <p:sldId id="331" r:id="rId17"/>
    <p:sldId id="332" r:id="rId18"/>
    <p:sldId id="333" r:id="rId19"/>
    <p:sldId id="334" r:id="rId20"/>
    <p:sldId id="335" r:id="rId21"/>
    <p:sldId id="338" r:id="rId22"/>
    <p:sldId id="276" r:id="rId23"/>
    <p:sldId id="307" r:id="rId24"/>
    <p:sldId id="308" r:id="rId25"/>
    <p:sldId id="309" r:id="rId26"/>
    <p:sldId id="306" r:id="rId27"/>
    <p:sldId id="303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13" r:id="rId42"/>
    <p:sldId id="32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15" r:id="rId55"/>
    <p:sldId id="301" r:id="rId56"/>
    <p:sldId id="304" r:id="rId57"/>
    <p:sldId id="314" r:id="rId58"/>
    <p:sldId id="316" r:id="rId59"/>
    <p:sldId id="324" r:id="rId60"/>
    <p:sldId id="317" r:id="rId61"/>
    <p:sldId id="318" r:id="rId62"/>
    <p:sldId id="325" r:id="rId63"/>
    <p:sldId id="323" r:id="rId64"/>
    <p:sldId id="322" r:id="rId65"/>
    <p:sldId id="321" r:id="rId66"/>
    <p:sldId id="320" r:id="rId67"/>
    <p:sldId id="328" r:id="rId68"/>
    <p:sldId id="337" r:id="rId69"/>
    <p:sldId id="336" r:id="rId7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78" Type="http://schemas.microsoft.com/office/2015/10/relationships/revisionInfo" Target="revisionInfo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657F-A3F5-0A40-9967-B9A3BC8B7BF1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BEB6F-A8BD-7548-861F-A1715747A84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65F7E-5A30-8B48-82A0-42E2AFA5E5BE}" type="slidenum">
              <a:rPr lang="fr-FR"/>
              <a:pPr/>
              <a:t>14</a:t>
            </a:fld>
            <a:endParaRPr lang="fr-FR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Introogatoire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49EF3-2E10-0C45-ACA0-4E8901F9D5C8}" type="slidenum">
              <a:rPr lang="fr-FR"/>
              <a:pPr/>
              <a:t>32</a:t>
            </a:fld>
            <a:endParaRPr lang="fr-FR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Dans une grande étude parue en 2002, nos collègues américains ont établi leurs intervalles de référence sur des critères très stricts.....</a:t>
            </a:r>
          </a:p>
          <a:p>
            <a:r>
              <a:rPr lang="fr-FR" b="1"/>
              <a:t>C'est sur la base de cette étude qu'ils ont postulé le nouvel intervalle de référence.</a:t>
            </a:r>
            <a:endParaRPr lang="en-US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206A4-D616-154B-BA89-32864E84F680}" type="slidenum">
              <a:rPr lang="fr-FR"/>
              <a:pPr/>
              <a:t>33</a:t>
            </a:fld>
            <a:endParaRPr lang="fr-FR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sz="1000"/>
              <a:t>Après cette petite mise au point sur le problème des anticorps anti thyroïdiens, revenons à la nouvelle définition de l'intervalle de référence de la TSH. L'hypothèse de nos collègues américains est que la largeur de l'intervalle de référence actuelle de 0.4 à 4 mU/l est due à la présence de thyroïdite auto-immune occulte. </a:t>
            </a:r>
          </a:p>
          <a:p>
            <a:endParaRPr lang="en-US" sz="1000"/>
          </a:p>
          <a:p>
            <a:pPr>
              <a:lnSpc>
                <a:spcPct val="120000"/>
              </a:lnSpc>
            </a:pPr>
            <a:r>
              <a:rPr lang="en-US" sz="700"/>
              <a:t>Even now, using the more sensitive and specific immunometric assays, the upper skew persists, although it has contracted somewhat to  current values around 4 or 5 mIU/L.</a:t>
            </a:r>
          </a:p>
          <a:p>
            <a:pPr>
              <a:lnSpc>
                <a:spcPct val="120000"/>
              </a:lnSpc>
            </a:pPr>
            <a:endParaRPr lang="en-US" sz="700"/>
          </a:p>
          <a:p>
            <a:pPr>
              <a:lnSpc>
                <a:spcPct val="120000"/>
              </a:lnSpc>
            </a:pPr>
            <a:r>
              <a:rPr lang="en-US" sz="700"/>
              <a:t>Reasons for the persistent skew likely include:</a:t>
            </a:r>
          </a:p>
          <a:p>
            <a:pPr>
              <a:lnSpc>
                <a:spcPct val="120000"/>
              </a:lnSpc>
            </a:pPr>
            <a:r>
              <a:rPr lang="en-US" sz="700"/>
              <a:t>•  the inclusion of outliers, reflecting inherent TSH lability. </a:t>
            </a:r>
          </a:p>
          <a:p>
            <a:pPr>
              <a:lnSpc>
                <a:spcPct val="120000"/>
              </a:lnSpc>
            </a:pPr>
            <a:r>
              <a:rPr lang="en-US" sz="700"/>
              <a:t>• Measurement of bioinactive isoforms.</a:t>
            </a:r>
          </a:p>
          <a:p>
            <a:pPr>
              <a:lnSpc>
                <a:spcPct val="120000"/>
              </a:lnSpc>
            </a:pPr>
            <a:r>
              <a:rPr lang="en-US" sz="700"/>
              <a:t>• Recently inactivating polymorphisms of the TSH receptor that would necessitate a higher TSH level to maintain euthyroidism. </a:t>
            </a:r>
          </a:p>
          <a:p>
            <a:pPr>
              <a:lnSpc>
                <a:spcPct val="120000"/>
              </a:lnSpc>
            </a:pPr>
            <a:r>
              <a:rPr lang="en-US" sz="700"/>
              <a:t>• but most likely reason for the skew is the inclusion of individuals with occult thyroid dysfunction that are not detected by current TPOAb tests.</a:t>
            </a:r>
          </a:p>
          <a:p>
            <a:pPr>
              <a:lnSpc>
                <a:spcPct val="120000"/>
              </a:lnSpc>
            </a:pPr>
            <a:endParaRPr lang="en-US" sz="700"/>
          </a:p>
          <a:p>
            <a:pPr>
              <a:lnSpc>
                <a:spcPct val="120000"/>
              </a:lnSpc>
            </a:pPr>
            <a:endParaRPr lang="en-US" sz="700"/>
          </a:p>
          <a:p>
            <a:pPr>
              <a:lnSpc>
                <a:spcPct val="120000"/>
              </a:lnSpc>
            </a:pPr>
            <a:endParaRPr lang="en-US" sz="700"/>
          </a:p>
          <a:p>
            <a:pPr>
              <a:lnSpc>
                <a:spcPct val="120000"/>
              </a:lnSpc>
            </a:pPr>
            <a:endParaRPr lang="en-US" sz="700"/>
          </a:p>
          <a:p>
            <a:pPr>
              <a:lnSpc>
                <a:spcPct val="120000"/>
              </a:lnSpc>
            </a:pPr>
            <a:endParaRPr lang="en-US" sz="7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AB371-9F87-B944-9B62-09A7D8528453}" type="slidenum">
              <a:rPr lang="fr-FR"/>
              <a:pPr/>
              <a:t>34</a:t>
            </a:fld>
            <a:endParaRPr lang="fr-FR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D8C24-36FE-B94E-AFCB-0BDACF9E0DCD}" type="slidenum">
              <a:rPr lang="fr-FR"/>
              <a:pPr/>
              <a:t>35</a:t>
            </a:fld>
            <a:endParaRPr lang="fr-FR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7FA6F-22B0-EC4F-9A22-A6B5E3F0DC33}" type="slidenum">
              <a:rPr lang="fr-FR"/>
              <a:pPr/>
              <a:t>36</a:t>
            </a:fld>
            <a:endParaRPr lang="fr-FR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1122A-98C2-E746-8FEF-471604F9E7ED}" type="slidenum">
              <a:rPr lang="fr-FR"/>
              <a:pPr/>
              <a:t>37</a:t>
            </a:fld>
            <a:endParaRPr lang="fr-FR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03E63-90CA-A345-A0E2-CC67B32E8452}" type="slidenum">
              <a:rPr lang="fr-FR"/>
              <a:pPr/>
              <a:t>38</a:t>
            </a:fld>
            <a:endParaRPr lang="fr-FR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Maladie prédomine chez la femme mais moins que dans les formes symptomatiques. Prévalence augmente avec l'âge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C71A3-F692-6C47-AEDB-4FC35FB467FE}" type="slidenum">
              <a:rPr lang="fr-FR"/>
              <a:pPr/>
              <a:t>39</a:t>
            </a:fld>
            <a:endParaRPr lang="fr-FR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928CA-EF26-334C-A732-477BEB09F986}" type="slidenum">
              <a:rPr lang="fr-FR"/>
              <a:pPr/>
              <a:t>40</a:t>
            </a:fld>
            <a:endParaRPr lang="fr-FR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CFF9B-D62D-C945-8D87-A4DDC50EBD1F}" type="slidenum">
              <a:rPr lang="fr-FR">
                <a:latin typeface="Arial" pitchFamily="-102" charset="0"/>
              </a:rPr>
              <a:pPr/>
              <a:t>41</a:t>
            </a:fld>
            <a:endParaRPr lang="fr-FR">
              <a:latin typeface="Arial" pitchFamily="-102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18864-7A17-A440-9B7B-F067FF5E4880}" type="slidenum">
              <a:rPr lang="fr-FR">
                <a:latin typeface="Times" pitchFamily="-93" charset="0"/>
                <a:ea typeface="ＭＳ Ｐゴシック" pitchFamily="-93" charset="-128"/>
                <a:cs typeface="ＭＳ Ｐゴシック" pitchFamily="-93" charset="-128"/>
              </a:rPr>
              <a:pPr/>
              <a:t>15</a:t>
            </a:fld>
            <a:endParaRPr lang="fr-FR">
              <a:latin typeface="Times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>
                <a:latin typeface="Times" pitchFamily="-93" charset="0"/>
                <a:ea typeface="ＭＳ Ｐゴシック" pitchFamily="-93" charset="-128"/>
                <a:cs typeface="ＭＳ Ｐゴシック" pitchFamily="-93" charset="-128"/>
              </a:rPr>
              <a:t>Cette attidude est elle justifiée?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E6447-D6E2-EF43-AB56-962BA64B5861}" type="slidenum">
              <a:rPr lang="fr-FR"/>
              <a:pPr/>
              <a:t>43</a:t>
            </a:fld>
            <a:endParaRPr lang="fr-FR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85205-E33A-204C-9A7A-8061A8FEFAC4}" type="slidenum">
              <a:rPr lang="fr-FR"/>
              <a:pPr/>
              <a:t>44</a:t>
            </a:fld>
            <a:endParaRPr lang="fr-FR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7CB5-2322-F344-A5DC-7FBF4A0AA722}" type="slidenum">
              <a:rPr lang="fr-FR"/>
              <a:pPr/>
              <a:t>45</a:t>
            </a:fld>
            <a:endParaRPr lang="fr-FR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FF164-C9EB-534D-A598-6A7DCBFDA995}" type="slidenum">
              <a:rPr lang="fr-FR"/>
              <a:pPr/>
              <a:t>46</a:t>
            </a:fld>
            <a:endParaRPr lang="fr-FR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8DC19-A03C-A34E-9053-0523E0B20207}" type="slidenum">
              <a:rPr lang="fr-FR"/>
              <a:pPr/>
              <a:t>47</a:t>
            </a:fld>
            <a:endParaRPr lang="fr-FR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C364D-712E-024D-BB2B-2C9F9CF4B9DC}" type="slidenum">
              <a:rPr lang="fr-FR"/>
              <a:pPr/>
              <a:t>48</a:t>
            </a:fld>
            <a:endParaRPr lang="fr-FR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2B625-9BE9-7D45-AE0F-9931E54AD6DF}" type="slidenum">
              <a:rPr lang="fr-FR"/>
              <a:pPr/>
              <a:t>49</a:t>
            </a:fld>
            <a:endParaRPr lang="fr-FR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E03DC-FF55-3D47-B639-F6DB6D896CA2}" type="slidenum">
              <a:rPr lang="fr-FR"/>
              <a:pPr/>
              <a:t>50</a:t>
            </a:fld>
            <a:endParaRPr lang="fr-FR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EDF04-8E4D-C543-A00B-59A493443662}" type="slidenum">
              <a:rPr lang="fr-FR"/>
              <a:pPr/>
              <a:t>51</a:t>
            </a:fld>
            <a:endParaRPr lang="fr-FR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F13FA-6148-1447-84C9-D5745DC55BA8}" type="slidenum">
              <a:rPr lang="fr-FR"/>
              <a:pPr/>
              <a:t>52</a:t>
            </a:fld>
            <a:endParaRPr lang="fr-F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Risque coronarien : profil athérogène des lipides dans l'hypothyroïdie</a:t>
            </a:r>
          </a:p>
          <a:p>
            <a:r>
              <a:rPr lang="fr-FR"/>
              <a:t>Fonction myocardique cliniquement normale, mais exploration fonctionnelle: altéraration de fonction diastolique, moins bonne adaptation à l'effort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18864-7A17-A440-9B7B-F067FF5E4880}" type="slidenum">
              <a:rPr lang="fr-FR">
                <a:latin typeface="Times" pitchFamily="-93" charset="0"/>
                <a:ea typeface="ＭＳ Ｐゴシック" pitchFamily="-93" charset="-128"/>
                <a:cs typeface="ＭＳ Ｐゴシック" pitchFamily="-93" charset="-128"/>
              </a:rPr>
              <a:pPr/>
              <a:t>16</a:t>
            </a:fld>
            <a:endParaRPr lang="fr-FR">
              <a:latin typeface="Times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>
                <a:latin typeface="Times" pitchFamily="-93" charset="0"/>
                <a:ea typeface="ＭＳ Ｐゴシック" pitchFamily="-93" charset="-128"/>
                <a:cs typeface="ＭＳ Ｐゴシック" pitchFamily="-93" charset="-128"/>
              </a:rPr>
              <a:t>Cette attidude est elle justifiée?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7EB82-FF0A-2A47-AE7A-3D521FF305FB}" type="slidenum">
              <a:rPr lang="fr-FR"/>
              <a:pPr/>
              <a:t>53</a:t>
            </a:fld>
            <a:endParaRPr lang="fr-FR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3C51-9EF2-A14C-AD3E-2AA2AC96544D}" type="slidenum">
              <a:rPr lang="fr-FR"/>
              <a:pPr/>
              <a:t>55</a:t>
            </a:fld>
            <a:endParaRPr lang="fr-FR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3BAD6-6C57-F542-8965-716615975284}" type="slidenum">
              <a:rPr lang="fr-FR"/>
              <a:pPr/>
              <a:t>56</a:t>
            </a:fld>
            <a:endParaRPr lang="fr-FR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007A-583D-A64F-843E-4F51FABA125A}" type="slidenum">
              <a:rPr lang="fr-FR"/>
              <a:pPr/>
              <a:t>22</a:t>
            </a:fld>
            <a:endParaRPr lang="fr-FR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Biologie confirmer et quantifier un diagnostic cliniquement évoqué. TSH exquisément sensible au rétrocontrôle par les HT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43AB6-3486-BA49-93E7-D68CC5B1E1DB}" type="slidenum">
              <a:rPr lang="fr-FR"/>
              <a:pPr/>
              <a:t>27</a:t>
            </a:fld>
            <a:endParaRPr lang="fr-FR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5DB6A-DE47-2142-B08B-1CAC6ED63FBC}" type="slidenum">
              <a:rPr lang="fr-FR"/>
              <a:pPr/>
              <a:t>28</a:t>
            </a:fld>
            <a:endParaRPr lang="fr-FR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Iuent 90 % des dysfonctions actuellestConst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127B6-AD31-CB49-A58D-BBC535895846}" type="slidenum">
              <a:rPr lang="fr-FR"/>
              <a:pPr/>
              <a:t>29</a:t>
            </a:fld>
            <a:endParaRPr lang="fr-FR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A63C-B3C7-C04D-BCA5-66FF530A41F3}" type="slidenum">
              <a:rPr lang="fr-FR"/>
              <a:pPr/>
              <a:t>30</a:t>
            </a:fld>
            <a:endParaRPr lang="fr-FR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4B16B-7CDE-564A-B91F-77998834C2A8}" type="slidenum">
              <a:rPr lang="fr-FR"/>
              <a:pPr/>
              <a:t>31</a:t>
            </a:fld>
            <a:endParaRPr lang="fr-FR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BA9C4CFC-DB70-5D40-9261-B4F9DBC2974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DA85-CA1E-064E-B9AD-2CEFD19B8715}" type="datetimeFigureOut">
              <a:rPr lang="fr-FR" smtClean="0"/>
              <a:pPr/>
              <a:t>18/10/18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A3980-A4C1-FE4B-AB42-F391CC5B8FA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nacb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Hypothyroidie</a:t>
            </a:r>
            <a:r>
              <a:rPr lang="fr-FR" dirty="0"/>
              <a:t> ? :à partir de quelques situations cliniques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FMC: 18/10/2018</a:t>
            </a:r>
          </a:p>
          <a:p>
            <a:endParaRPr lang="fr-FR" dirty="0"/>
          </a:p>
          <a:p>
            <a:r>
              <a:rPr lang="fr-FR" dirty="0"/>
              <a:t>Dr </a:t>
            </a:r>
            <a:r>
              <a:rPr lang="fr-FR" dirty="0" err="1"/>
              <a:t>Marie-Francoise</a:t>
            </a:r>
            <a:r>
              <a:rPr lang="fr-FR" dirty="0"/>
              <a:t> Bourdelle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Calcitonine/ 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Cellules C : </a:t>
            </a:r>
            <a:r>
              <a:rPr lang="fr-FR" dirty="0" err="1"/>
              <a:t>parafolliculaires</a:t>
            </a:r>
            <a:r>
              <a:rPr lang="fr-FR" dirty="0"/>
              <a:t> de la thyroïde.</a:t>
            </a:r>
          </a:p>
          <a:p>
            <a:r>
              <a:rPr lang="fr-FR" dirty="0"/>
              <a:t>Valeur normales : 0-10ng/ml</a:t>
            </a:r>
          </a:p>
          <a:p>
            <a:r>
              <a:rPr lang="fr-FR" dirty="0"/>
              <a:t>Est augmentée  dans cancer médullaire (NEM) </a:t>
            </a:r>
          </a:p>
          <a:p>
            <a:r>
              <a:rPr lang="fr-FR" dirty="0"/>
              <a:t>      Fumeur</a:t>
            </a:r>
          </a:p>
          <a:p>
            <a:pPr>
              <a:buNone/>
            </a:pPr>
            <a:r>
              <a:rPr lang="fr-FR" dirty="0"/>
              <a:t>	        	</a:t>
            </a:r>
            <a:r>
              <a:rPr lang="fr-FR" sz="3027" dirty="0"/>
              <a:t>- Insuffisance rénale</a:t>
            </a:r>
          </a:p>
          <a:p>
            <a:pPr>
              <a:buNone/>
            </a:pPr>
            <a:r>
              <a:rPr lang="fr-FR" sz="3027" dirty="0"/>
              <a:t>			 	- cirrhose  </a:t>
            </a:r>
          </a:p>
          <a:p>
            <a:pPr>
              <a:buNone/>
            </a:pPr>
            <a:r>
              <a:rPr lang="fr-FR" sz="3027" dirty="0"/>
              <a:t>				 - </a:t>
            </a:r>
            <a:r>
              <a:rPr lang="fr-FR" sz="3027" dirty="0" err="1"/>
              <a:t>hypergastrinémie</a:t>
            </a:r>
            <a:r>
              <a:rPr lang="fr-FR" sz="3027" dirty="0"/>
              <a:t> </a:t>
            </a:r>
          </a:p>
          <a:p>
            <a:pPr>
              <a:buNone/>
            </a:pPr>
            <a:r>
              <a:rPr lang="fr-FR" sz="3027" dirty="0"/>
              <a:t>				 - </a:t>
            </a:r>
            <a:r>
              <a:rPr lang="fr-FR" sz="3027" dirty="0" err="1"/>
              <a:t>sepsis</a:t>
            </a:r>
            <a:r>
              <a:rPr lang="fr-FR" sz="3027" dirty="0"/>
              <a:t> </a:t>
            </a:r>
          </a:p>
          <a:p>
            <a:pPr>
              <a:buNone/>
            </a:pPr>
            <a:r>
              <a:rPr lang="fr-FR" sz="3027" dirty="0"/>
              <a:t>				 - TLC</a:t>
            </a:r>
          </a:p>
        </p:txBody>
      </p:sp>
      <p:pic>
        <p:nvPicPr>
          <p:cNvPr id="4" name="Image 3" descr="panneau-da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66" y="3133725"/>
            <a:ext cx="601133" cy="450850"/>
          </a:xfrm>
          <a:prstGeom prst="rect">
            <a:avLst/>
          </a:prstGeom>
        </p:spPr>
      </p:pic>
      <p:pic>
        <p:nvPicPr>
          <p:cNvPr id="5" name="Image 4" descr="panneau-da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66" y="4060825"/>
            <a:ext cx="668866" cy="50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B94415-3886-4B9D-AFE6-9548A2D0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2133600"/>
            <a:ext cx="79184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dirty="0">
              <a:latin typeface="Verdana"/>
              <a:cs typeface="Verdana"/>
            </a:endParaRPr>
          </a:p>
          <a:p>
            <a:pPr eaLnBrk="1" hangingPunct="1"/>
            <a:r>
              <a:rPr lang="fr-FR" altLang="fr-FR" sz="2000" dirty="0">
                <a:latin typeface="Verdana"/>
                <a:cs typeface="Verdana"/>
              </a:rPr>
              <a:t>Assez peu dépendants </a:t>
            </a:r>
          </a:p>
          <a:p>
            <a:pPr lvl="1" eaLnBrk="1" hangingPunct="1"/>
            <a:r>
              <a:rPr lang="fr-FR" altLang="fr-FR" dirty="0">
                <a:latin typeface="Verdana"/>
                <a:cs typeface="Verdana"/>
              </a:rPr>
              <a:t>de la cause </a:t>
            </a:r>
          </a:p>
          <a:p>
            <a:pPr lvl="1" eaLnBrk="1" hangingPunct="1"/>
            <a:r>
              <a:rPr lang="fr-FR" altLang="fr-FR" dirty="0">
                <a:latin typeface="Verdana"/>
                <a:cs typeface="Verdana"/>
              </a:rPr>
              <a:t>de l'intensité initiale de l'hypothyroïdie</a:t>
            </a:r>
          </a:p>
          <a:p>
            <a:pPr eaLnBrk="1" hangingPunct="1"/>
            <a:r>
              <a:rPr lang="fr-FR" altLang="fr-FR" sz="2000" dirty="0">
                <a:latin typeface="Verdana"/>
                <a:cs typeface="Verdana"/>
              </a:rPr>
              <a:t>Liés à l'espace de diffusion de l'hormone </a:t>
            </a:r>
          </a:p>
          <a:p>
            <a:pPr eaLnBrk="1" hangingPunct="1"/>
            <a:r>
              <a:rPr lang="fr-FR" altLang="fr-FR" sz="2000" dirty="0">
                <a:latin typeface="Verdana"/>
                <a:cs typeface="Verdana"/>
              </a:rPr>
              <a:t>Proches de </a:t>
            </a:r>
          </a:p>
          <a:p>
            <a:pPr lvl="1" eaLnBrk="1" hangingPunct="1"/>
            <a:r>
              <a:rPr lang="fr-FR" altLang="fr-FR" dirty="0">
                <a:latin typeface="Verdana"/>
                <a:cs typeface="Verdana"/>
              </a:rPr>
              <a:t>1,6 -1,7 µg/kg/j chez l'adulte, </a:t>
            </a:r>
          </a:p>
          <a:p>
            <a:pPr lvl="1" eaLnBrk="1" hangingPunct="1"/>
            <a:r>
              <a:rPr lang="fr-FR" altLang="fr-FR" dirty="0">
                <a:latin typeface="Verdana"/>
                <a:cs typeface="Verdana"/>
              </a:rPr>
              <a:t>       1,3 µg/kg/j chez le sujet âgé, </a:t>
            </a:r>
          </a:p>
          <a:p>
            <a:pPr lvl="1" eaLnBrk="1" hangingPunct="1"/>
            <a:r>
              <a:rPr lang="fr-FR" altLang="fr-FR" dirty="0">
                <a:latin typeface="Verdana"/>
                <a:cs typeface="Verdana"/>
              </a:rPr>
              <a:t>       2    µg/kg/j chez l'enfant</a:t>
            </a:r>
          </a:p>
          <a:p>
            <a:pPr eaLnBrk="1" hangingPunct="1"/>
            <a:r>
              <a:rPr lang="fr-FR" altLang="fr-FR" sz="2000" dirty="0">
                <a:latin typeface="Verdana"/>
                <a:cs typeface="Verdana"/>
              </a:rPr>
              <a:t>Rarement besoins très élevés : de 200 – 650 µg/j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Verdana"/>
                <a:cs typeface="Verdana"/>
              </a:rPr>
              <a:t>Marie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800" y="1079501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b="1" dirty="0">
                <a:latin typeface="Verdana"/>
                <a:cs typeface="Verdana"/>
              </a:rPr>
              <a:t>Traitement</a:t>
            </a:r>
            <a:r>
              <a:rPr lang="fr-FR" altLang="fr-FR" sz="1600" dirty="0">
                <a:latin typeface="Verdana"/>
                <a:cs typeface="Verdana"/>
              </a:rPr>
              <a:t> :  	</a:t>
            </a:r>
            <a:r>
              <a:rPr lang="fr-FR" sz="1600" dirty="0" err="1">
                <a:latin typeface="Verdana"/>
                <a:cs typeface="Verdana"/>
              </a:rPr>
              <a:t>Lévothyroxine</a:t>
            </a:r>
            <a:r>
              <a:rPr lang="fr-FR" sz="1600" dirty="0">
                <a:latin typeface="Verdana"/>
                <a:cs typeface="Verdana"/>
              </a:rPr>
              <a:t>  		</a:t>
            </a:r>
            <a:r>
              <a:rPr lang="fr-FR" sz="1600" dirty="0">
                <a:solidFill>
                  <a:srgbClr val="FF0000"/>
                </a:solidFill>
                <a:latin typeface="Verdana"/>
                <a:cs typeface="Verdana"/>
              </a:rPr>
              <a:t>A doses substitutives </a:t>
            </a:r>
            <a:r>
              <a:rPr lang="fr-FR" sz="1600" dirty="0" err="1">
                <a:latin typeface="Verdana"/>
                <a:cs typeface="Verdana"/>
                <a:sym typeface="Wingdings"/>
              </a:rPr>
              <a:t></a:t>
            </a:r>
            <a:r>
              <a:rPr lang="fr-FR" sz="1600" dirty="0">
                <a:latin typeface="Verdana"/>
                <a:cs typeface="Verdana"/>
                <a:sym typeface="Wingdings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Verdana"/>
                <a:cs typeface="Verdana"/>
              </a:rPr>
              <a:t> 1,6-1,65ug/kg/j</a:t>
            </a:r>
            <a:r>
              <a:rPr lang="fr-FR" dirty="0">
                <a:latin typeface="Verdana"/>
                <a:cs typeface="Verdana"/>
              </a:rPr>
              <a:t/>
            </a:r>
            <a:br>
              <a:rPr lang="fr-FR" dirty="0">
                <a:latin typeface="Verdana"/>
                <a:cs typeface="Verdana"/>
              </a:rPr>
            </a:br>
            <a:endParaRPr lang="fr-FR" dirty="0">
              <a:latin typeface="Verdana"/>
              <a:cs typeface="Verdan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78204" y="1892300"/>
            <a:ext cx="489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Verdana"/>
                <a:cs typeface="Verdana"/>
              </a:rPr>
              <a:t>BESOINS EN LEVOTHYROXINE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75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Traitement par la </a:t>
            </a:r>
            <a:r>
              <a:rPr lang="fr-FR" sz="3600" dirty="0" err="1"/>
              <a:t>lévothyroxine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61963"/>
          </a:xfrm>
        </p:spPr>
        <p:txBody>
          <a:bodyPr anchor="ctr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fr-FR" sz="1600" b="1" dirty="0" err="1">
                <a:latin typeface="Verdana"/>
                <a:cs typeface="Verdana"/>
              </a:rPr>
              <a:t>Levothyrox</a:t>
            </a:r>
            <a:r>
              <a:rPr lang="fr-FR" sz="1600" dirty="0">
                <a:latin typeface="Verdana"/>
                <a:cs typeface="Verdana"/>
              </a:rPr>
              <a:t> : </a:t>
            </a:r>
            <a:r>
              <a:rPr lang="fr-FR" sz="1600" dirty="0" err="1">
                <a:latin typeface="Verdana"/>
                <a:cs typeface="Verdana"/>
              </a:rPr>
              <a:t>comprimé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err="1">
                <a:latin typeface="Verdana"/>
                <a:cs typeface="Verdana"/>
              </a:rPr>
              <a:t>sécable</a:t>
            </a:r>
            <a:r>
              <a:rPr lang="fr-FR" sz="1600" dirty="0">
                <a:latin typeface="Verdana"/>
                <a:cs typeface="Verdana"/>
              </a:rPr>
              <a:t> (Laboratoire </a:t>
            </a:r>
            <a:r>
              <a:rPr lang="fr-FR" sz="1600" dirty="0" err="1">
                <a:latin typeface="Verdana"/>
                <a:cs typeface="Verdana"/>
              </a:rPr>
              <a:t>Merck</a:t>
            </a:r>
            <a:r>
              <a:rPr lang="fr-FR" sz="1600" dirty="0">
                <a:latin typeface="Verdana"/>
                <a:cs typeface="Verdana"/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fr-FR" sz="1600" b="1" dirty="0" err="1">
                <a:latin typeface="Verdana"/>
                <a:cs typeface="Verdana"/>
              </a:rPr>
              <a:t>L-Thyroxin</a:t>
            </a:r>
            <a:r>
              <a:rPr lang="fr-FR" sz="1600" b="1" dirty="0">
                <a:latin typeface="Verdana"/>
                <a:cs typeface="Verdana"/>
              </a:rPr>
              <a:t> Henning </a:t>
            </a:r>
            <a:r>
              <a:rPr lang="fr-FR" sz="1600" dirty="0">
                <a:latin typeface="Verdana"/>
                <a:cs typeface="Verdana"/>
              </a:rPr>
              <a:t>: </a:t>
            </a:r>
            <a:r>
              <a:rPr lang="fr-FR" sz="1600" dirty="0" err="1">
                <a:latin typeface="Verdana"/>
                <a:cs typeface="Verdana"/>
              </a:rPr>
              <a:t>comprimé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err="1">
                <a:latin typeface="Verdana"/>
                <a:cs typeface="Verdana"/>
              </a:rPr>
              <a:t>sécable</a:t>
            </a:r>
            <a:r>
              <a:rPr lang="fr-FR" sz="1600" dirty="0">
                <a:latin typeface="Verdana"/>
                <a:cs typeface="Verdana"/>
              </a:rPr>
              <a:t> (Laboratoire Sanofi), disponible de </a:t>
            </a:r>
            <a:r>
              <a:rPr lang="fr-FR" sz="1600" dirty="0" err="1">
                <a:latin typeface="Verdana"/>
                <a:cs typeface="Verdana"/>
              </a:rPr>
              <a:t>manière</a:t>
            </a:r>
            <a:r>
              <a:rPr lang="fr-FR" sz="1600" dirty="0">
                <a:latin typeface="Verdana"/>
                <a:cs typeface="Verdana"/>
              </a:rPr>
              <a:t> durable en pharmacie depuis mi-octobre 2017. </a:t>
            </a:r>
          </a:p>
          <a:p>
            <a:pPr algn="just">
              <a:spcAft>
                <a:spcPts val="1200"/>
              </a:spcAft>
            </a:pPr>
            <a:r>
              <a:rPr lang="fr-FR" sz="1600" b="1" dirty="0" err="1">
                <a:latin typeface="Verdana"/>
                <a:cs typeface="Verdana"/>
              </a:rPr>
              <a:t>T-caps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dirty="0">
                <a:latin typeface="Verdana"/>
                <a:cs typeface="Verdana"/>
              </a:rPr>
              <a:t>: capsule molle (Laboratoire </a:t>
            </a:r>
            <a:r>
              <a:rPr lang="fr-FR" sz="1600" dirty="0" err="1">
                <a:latin typeface="Verdana"/>
                <a:cs typeface="Verdana"/>
              </a:rPr>
              <a:t>Genévrier</a:t>
            </a:r>
            <a:r>
              <a:rPr lang="fr-FR" sz="1600" dirty="0">
                <a:latin typeface="Verdana"/>
                <a:cs typeface="Verdana"/>
              </a:rPr>
              <a:t>), disponible de </a:t>
            </a:r>
            <a:r>
              <a:rPr lang="fr-FR" sz="1600" dirty="0" err="1">
                <a:latin typeface="Verdana"/>
                <a:cs typeface="Verdana"/>
              </a:rPr>
              <a:t>manière</a:t>
            </a:r>
            <a:r>
              <a:rPr lang="fr-FR" sz="1600" dirty="0">
                <a:latin typeface="Verdana"/>
                <a:cs typeface="Verdana"/>
              </a:rPr>
              <a:t> durable en pharmacie depuis mi-avril 2018, non remboursable. </a:t>
            </a:r>
          </a:p>
          <a:p>
            <a:pPr algn="just">
              <a:spcAft>
                <a:spcPts val="1200"/>
              </a:spcAft>
            </a:pPr>
            <a:r>
              <a:rPr lang="fr-FR" sz="1600" b="1" dirty="0" err="1">
                <a:latin typeface="Verdana"/>
                <a:cs typeface="Verdana"/>
              </a:rPr>
              <a:t>Thyrofix</a:t>
            </a:r>
            <a:r>
              <a:rPr lang="fr-FR" sz="1600" dirty="0">
                <a:latin typeface="Verdana"/>
                <a:cs typeface="Verdana"/>
              </a:rPr>
              <a:t> : </a:t>
            </a:r>
            <a:r>
              <a:rPr lang="fr-FR" sz="1600" dirty="0" err="1">
                <a:latin typeface="Verdana"/>
                <a:cs typeface="Verdana"/>
              </a:rPr>
              <a:t>comprimé</a:t>
            </a:r>
            <a:r>
              <a:rPr lang="fr-FR" sz="1600" dirty="0">
                <a:latin typeface="Verdana"/>
                <a:cs typeface="Verdana"/>
              </a:rPr>
              <a:t> non </a:t>
            </a:r>
            <a:r>
              <a:rPr lang="fr-FR" sz="1600" dirty="0" err="1">
                <a:latin typeface="Verdana"/>
                <a:cs typeface="Verdana"/>
              </a:rPr>
              <a:t>sécable</a:t>
            </a:r>
            <a:r>
              <a:rPr lang="fr-FR" sz="1600" dirty="0">
                <a:latin typeface="Verdana"/>
                <a:cs typeface="Verdana"/>
              </a:rPr>
              <a:t> (Laboratoire </a:t>
            </a:r>
            <a:r>
              <a:rPr lang="fr-FR" sz="1600" dirty="0" err="1">
                <a:latin typeface="Verdana"/>
                <a:cs typeface="Verdana"/>
              </a:rPr>
              <a:t>Uni-Pharma</a:t>
            </a:r>
            <a:r>
              <a:rPr lang="fr-FR" sz="1600" dirty="0">
                <a:latin typeface="Verdana"/>
                <a:cs typeface="Verdana"/>
              </a:rPr>
              <a:t>), </a:t>
            </a:r>
            <a:r>
              <a:rPr lang="fr-FR" sz="1600" dirty="0" err="1">
                <a:latin typeface="Verdana"/>
                <a:cs typeface="Verdana"/>
              </a:rPr>
              <a:t>générique</a:t>
            </a:r>
            <a:r>
              <a:rPr lang="fr-FR" sz="1600" dirty="0">
                <a:latin typeface="Verdana"/>
                <a:cs typeface="Verdana"/>
              </a:rPr>
              <a:t> du </a:t>
            </a:r>
            <a:r>
              <a:rPr lang="fr-FR" sz="1600" dirty="0" err="1">
                <a:latin typeface="Verdana"/>
                <a:cs typeface="Verdana"/>
              </a:rPr>
              <a:t>Levothyrox</a:t>
            </a:r>
            <a:r>
              <a:rPr lang="fr-FR" sz="1600" dirty="0">
                <a:latin typeface="Verdana"/>
                <a:cs typeface="Verdana"/>
              </a:rPr>
              <a:t>, disponible de </a:t>
            </a:r>
            <a:r>
              <a:rPr lang="fr-FR" sz="1600" dirty="0" err="1">
                <a:latin typeface="Verdana"/>
                <a:cs typeface="Verdana"/>
              </a:rPr>
              <a:t>manière</a:t>
            </a:r>
            <a:r>
              <a:rPr lang="fr-FR" sz="1600" dirty="0">
                <a:latin typeface="Verdana"/>
                <a:cs typeface="Verdana"/>
              </a:rPr>
              <a:t> durable en pharmacie depuis </a:t>
            </a:r>
            <a:r>
              <a:rPr lang="fr-FR" sz="1600" dirty="0" err="1">
                <a:latin typeface="Verdana"/>
                <a:cs typeface="Verdana"/>
              </a:rPr>
              <a:t>décembre</a:t>
            </a:r>
            <a:r>
              <a:rPr lang="fr-FR" sz="1600" dirty="0">
                <a:latin typeface="Verdana"/>
                <a:cs typeface="Verdana"/>
              </a:rPr>
              <a:t> 2017 </a:t>
            </a:r>
          </a:p>
          <a:p>
            <a:pPr algn="just">
              <a:spcAft>
                <a:spcPts val="1200"/>
              </a:spcAft>
            </a:pPr>
            <a:r>
              <a:rPr lang="fr-FR" sz="1600" b="1" dirty="0" err="1">
                <a:latin typeface="Verdana"/>
                <a:cs typeface="Verdana"/>
              </a:rPr>
              <a:t>L-Thyroxine</a:t>
            </a:r>
            <a:r>
              <a:rPr lang="fr-FR" sz="1600" b="1" dirty="0">
                <a:latin typeface="Verdana"/>
                <a:cs typeface="Verdana"/>
              </a:rPr>
              <a:t> </a:t>
            </a:r>
            <a:r>
              <a:rPr lang="fr-FR" sz="1600" b="1" dirty="0" err="1">
                <a:latin typeface="Verdana"/>
                <a:cs typeface="Verdana"/>
              </a:rPr>
              <a:t>Serb</a:t>
            </a:r>
            <a:r>
              <a:rPr lang="fr-FR" sz="1600" dirty="0">
                <a:latin typeface="Verdana"/>
                <a:cs typeface="Verdana"/>
              </a:rPr>
              <a:t>: solution buvable en gouttes (Laboratoire </a:t>
            </a:r>
            <a:r>
              <a:rPr lang="fr-FR" sz="1600" dirty="0" err="1">
                <a:latin typeface="Verdana"/>
                <a:cs typeface="Verdana"/>
              </a:rPr>
              <a:t>Serb</a:t>
            </a:r>
            <a:r>
              <a:rPr lang="fr-FR" sz="1600" dirty="0">
                <a:latin typeface="Verdana"/>
                <a:cs typeface="Verdana"/>
              </a:rPr>
              <a:t>) </a:t>
            </a:r>
          </a:p>
          <a:p>
            <a:pPr algn="just">
              <a:spcAft>
                <a:spcPts val="1200"/>
              </a:spcAft>
            </a:pPr>
            <a:r>
              <a:rPr lang="fr-FR" sz="1600" b="1" dirty="0" err="1">
                <a:latin typeface="Verdana"/>
                <a:cs typeface="Verdana"/>
              </a:rPr>
              <a:t>Euthyrox</a:t>
            </a:r>
            <a:r>
              <a:rPr lang="fr-FR" sz="1600" dirty="0">
                <a:latin typeface="Verdana"/>
                <a:cs typeface="Verdana"/>
              </a:rPr>
              <a:t> : </a:t>
            </a:r>
            <a:r>
              <a:rPr lang="fr-FR" sz="1600" dirty="0" err="1">
                <a:latin typeface="Verdana"/>
                <a:cs typeface="Verdana"/>
              </a:rPr>
              <a:t>comprimé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err="1">
                <a:latin typeface="Verdana"/>
                <a:cs typeface="Verdana"/>
              </a:rPr>
              <a:t>sécable</a:t>
            </a:r>
            <a:r>
              <a:rPr lang="fr-FR" sz="1600" dirty="0">
                <a:latin typeface="Verdana"/>
                <a:cs typeface="Verdana"/>
              </a:rPr>
              <a:t> (Laboratoire </a:t>
            </a:r>
            <a:r>
              <a:rPr lang="fr-FR" sz="1600" dirty="0" err="1">
                <a:latin typeface="Verdana"/>
                <a:cs typeface="Verdana"/>
              </a:rPr>
              <a:t>Merck</a:t>
            </a:r>
            <a:r>
              <a:rPr lang="fr-FR" sz="1600" dirty="0">
                <a:latin typeface="Verdana"/>
                <a:cs typeface="Verdana"/>
              </a:rPr>
              <a:t>), </a:t>
            </a:r>
            <a:r>
              <a:rPr lang="fr-FR" sz="1600" dirty="0" err="1">
                <a:latin typeface="Verdana"/>
                <a:cs typeface="Verdana"/>
              </a:rPr>
              <a:t>médicament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err="1">
                <a:latin typeface="Verdana"/>
                <a:cs typeface="Verdana"/>
              </a:rPr>
              <a:t>équivalent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err="1">
                <a:latin typeface="Verdana"/>
                <a:cs typeface="Verdana"/>
              </a:rPr>
              <a:t>à</a:t>
            </a:r>
            <a:r>
              <a:rPr lang="fr-FR" sz="1600" dirty="0">
                <a:latin typeface="Verdana"/>
                <a:cs typeface="Verdana"/>
              </a:rPr>
              <a:t> l’ancienne formule de </a:t>
            </a:r>
            <a:r>
              <a:rPr lang="fr-FR" sz="1600" dirty="0" err="1">
                <a:latin typeface="Verdana"/>
                <a:cs typeface="Verdana"/>
              </a:rPr>
              <a:t>Levothyrox</a:t>
            </a:r>
            <a:r>
              <a:rPr lang="fr-FR" sz="1600" dirty="0">
                <a:latin typeface="Verdana"/>
                <a:cs typeface="Verdana"/>
              </a:rPr>
              <a:t>, mis </a:t>
            </a:r>
            <a:r>
              <a:rPr lang="fr-FR" sz="1600" dirty="0" err="1">
                <a:latin typeface="Verdana"/>
                <a:cs typeface="Verdana"/>
              </a:rPr>
              <a:t>à</a:t>
            </a:r>
            <a:r>
              <a:rPr lang="fr-FR" sz="1600" dirty="0">
                <a:latin typeface="Verdana"/>
                <a:cs typeface="Verdana"/>
              </a:rPr>
              <a:t> disposition pour une </a:t>
            </a:r>
            <a:r>
              <a:rPr lang="fr-FR" sz="1600" dirty="0" err="1">
                <a:latin typeface="Verdana"/>
                <a:cs typeface="Verdana"/>
              </a:rPr>
              <a:t>durée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err="1">
                <a:latin typeface="Verdana"/>
                <a:cs typeface="Verdana"/>
              </a:rPr>
              <a:t>limitée</a:t>
            </a:r>
            <a:r>
              <a:rPr lang="fr-FR" sz="1600" dirty="0">
                <a:latin typeface="Verdana"/>
                <a:cs typeface="Verdana"/>
              </a:rPr>
              <a:t>.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fr-FR" sz="1200" b="1" dirty="0" smtClean="0">
                <a:latin typeface="Verdana"/>
                <a:cs typeface="Verdana"/>
              </a:rPr>
              <a:t>EUTHYRAL :  LT4 100ug + LT3 20ug</a:t>
            </a:r>
          </a:p>
          <a:p>
            <a:pPr algn="just">
              <a:spcAft>
                <a:spcPts val="1200"/>
              </a:spcAft>
              <a:buNone/>
            </a:pPr>
            <a:endParaRPr lang="fr-FR" sz="1600" dirty="0">
              <a:latin typeface="Verdana"/>
              <a:cs typeface="Verdana"/>
            </a:endParaRPr>
          </a:p>
          <a:p>
            <a:pPr algn="just">
              <a:spcAft>
                <a:spcPts val="1200"/>
              </a:spcAft>
              <a:buNone/>
            </a:pPr>
            <a:r>
              <a:rPr lang="fr-FR" sz="1600" dirty="0">
                <a:latin typeface="Verdana"/>
                <a:cs typeface="Verdana"/>
              </a:rPr>
              <a:t>NB : Aucune initiation de traitement par </a:t>
            </a:r>
            <a:r>
              <a:rPr lang="fr-FR" sz="1600" dirty="0" err="1">
                <a:latin typeface="Verdana"/>
                <a:cs typeface="Verdana"/>
              </a:rPr>
              <a:t>Euthyrox</a:t>
            </a:r>
            <a:r>
              <a:rPr lang="fr-FR" sz="1600" dirty="0">
                <a:latin typeface="Verdana"/>
                <a:cs typeface="Verdana"/>
              </a:rPr>
              <a:t> ne sera </a:t>
            </a:r>
            <a:r>
              <a:rPr lang="fr-FR" sz="1600" dirty="0" err="1">
                <a:latin typeface="Verdana"/>
                <a:cs typeface="Verdana"/>
              </a:rPr>
              <a:t>effectuée</a:t>
            </a:r>
            <a:r>
              <a:rPr lang="fr-FR" sz="1600" dirty="0">
                <a:latin typeface="Verdana"/>
                <a:cs typeface="Verdana"/>
              </a:rPr>
              <a:t>, au regard du 	</a:t>
            </a:r>
            <a:r>
              <a:rPr lang="fr-FR" sz="1600" dirty="0" err="1">
                <a:latin typeface="Verdana"/>
                <a:cs typeface="Verdana"/>
              </a:rPr>
              <a:t>caractère</a:t>
            </a:r>
            <a:r>
              <a:rPr lang="fr-FR" sz="1600" dirty="0">
                <a:latin typeface="Verdana"/>
                <a:cs typeface="Verdana"/>
              </a:rPr>
              <a:t> temporaire de la </a:t>
            </a:r>
            <a:r>
              <a:rPr lang="fr-FR" sz="1600" dirty="0" err="1">
                <a:latin typeface="Verdana"/>
                <a:cs typeface="Verdana"/>
              </a:rPr>
              <a:t>disponibilité</a:t>
            </a:r>
            <a:r>
              <a:rPr lang="fr-FR" sz="1600" dirty="0">
                <a:latin typeface="Verdana"/>
                <a:cs typeface="Verdana"/>
              </a:rPr>
              <a:t> de cette </a:t>
            </a:r>
            <a:r>
              <a:rPr lang="fr-FR" sz="1600" dirty="0" err="1">
                <a:latin typeface="Verdana"/>
                <a:cs typeface="Verdana"/>
              </a:rPr>
              <a:t>spécialité</a:t>
            </a:r>
            <a:r>
              <a:rPr lang="fr-FR" sz="1600" dirty="0">
                <a:latin typeface="Verdana"/>
                <a:cs typeface="Verdana"/>
              </a:rPr>
              <a:t>. </a:t>
            </a:r>
          </a:p>
          <a:p>
            <a:pPr>
              <a:spcAft>
                <a:spcPts val="600"/>
              </a:spcAft>
              <a:buNone/>
            </a:pPr>
            <a:endParaRPr lang="fr-FR"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Sabine, Julien, Alice et les autres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TSH</a:t>
            </a:r>
            <a:r>
              <a:rPr lang="fr-FR" dirty="0" smtClean="0"/>
              <a:t> : (</a:t>
            </a:r>
            <a:r>
              <a:rPr lang="fr-FR" dirty="0" err="1" smtClean="0"/>
              <a:t>mui</a:t>
            </a:r>
            <a:r>
              <a:rPr lang="fr-FR" dirty="0"/>
              <a:t>/</a:t>
            </a:r>
            <a:r>
              <a:rPr lang="fr-FR" dirty="0" smtClean="0"/>
              <a:t>l) </a:t>
            </a:r>
            <a:r>
              <a:rPr lang="fr-FR" dirty="0"/>
              <a:t>entre 4 et 10 </a:t>
            </a:r>
          </a:p>
          <a:p>
            <a:endParaRPr lang="fr-FR" dirty="0"/>
          </a:p>
          <a:p>
            <a:pPr lvl="1"/>
            <a:r>
              <a:rPr lang="fr-FR" dirty="0"/>
              <a:t>Que faites vous?</a:t>
            </a:r>
          </a:p>
          <a:p>
            <a:pPr lvl="1"/>
            <a:r>
              <a:rPr lang="fr-FR" dirty="0"/>
              <a:t>Faut-il traiter?</a:t>
            </a:r>
          </a:p>
          <a:p>
            <a:pPr lvl="1"/>
            <a:r>
              <a:rPr lang="fr-FR" dirty="0"/>
              <a:t>Y a t-il un bénéfice à traiter?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Rot="1" noChangeArrowheads="1"/>
          </p:cNvSpPr>
          <p:nvPr/>
        </p:nvSpPr>
        <p:spPr bwMode="auto">
          <a:xfrm>
            <a:off x="1908175" y="404813"/>
            <a:ext cx="52784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fr-FR" sz="2600" b="1" dirty="0">
                <a:solidFill>
                  <a:srgbClr val="FF9933"/>
                </a:solidFill>
              </a:rPr>
              <a:t>HYPOTHYROÏDIES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4411663"/>
          </a:xfrm>
        </p:spPr>
        <p:txBody>
          <a:bodyPr/>
          <a:lstStyle/>
          <a:p>
            <a:endParaRPr lang="fr-FR" sz="2200" dirty="0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200"/>
              <a:t>prise de poids</a:t>
            </a:r>
          </a:p>
          <a:p>
            <a:endParaRPr lang="fr-FR" sz="2200"/>
          </a:p>
          <a:p>
            <a:r>
              <a:rPr lang="fr-FR" sz="2200"/>
              <a:t>asthénie</a:t>
            </a:r>
          </a:p>
          <a:p>
            <a:r>
              <a:rPr lang="fr-FR" sz="2200"/>
              <a:t>frilosité</a:t>
            </a:r>
          </a:p>
          <a:p>
            <a:endParaRPr lang="fr-FR" sz="2200"/>
          </a:p>
          <a:p>
            <a:r>
              <a:rPr lang="fr-FR" sz="2200"/>
              <a:t>bradycardie</a:t>
            </a:r>
          </a:p>
          <a:p>
            <a:endParaRPr lang="fr-FR" sz="2200"/>
          </a:p>
          <a:p>
            <a:r>
              <a:rPr lang="fr-FR" sz="2200"/>
              <a:t>constipation</a:t>
            </a:r>
          </a:p>
          <a:p>
            <a:r>
              <a:rPr lang="fr-FR" sz="2200"/>
              <a:t>apathie, somnolence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1588" y="188913"/>
            <a:ext cx="8891587" cy="1152525"/>
          </a:xfrm>
        </p:spPr>
        <p:txBody>
          <a:bodyPr/>
          <a:lstStyle/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Sabine – 25 ans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TSH, bilan systématique</a:t>
            </a:r>
          </a:p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IMC &gt;30</a:t>
            </a:r>
          </a:p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Fatigue</a:t>
            </a:r>
          </a:p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Pas d</a:t>
            </a:r>
            <a:r>
              <a:rPr lang="ja-JP" altLang="fr-FR" sz="2400">
                <a:ea typeface="ＭＳ Ｐゴシック" pitchFamily="-93" charset="-128"/>
                <a:cs typeface="ＭＳ Ｐゴシック" pitchFamily="-93" charset="-128"/>
              </a:rPr>
              <a:t>’</a:t>
            </a:r>
            <a:r>
              <a:rPr lang="fr-FR" altLang="ja-JP" sz="2400">
                <a:ea typeface="ＭＳ Ｐゴシック" pitchFamily="-93" charset="-128"/>
                <a:cs typeface="ＭＳ Ｐゴシック" pitchFamily="-93" charset="-128"/>
              </a:rPr>
              <a:t>ATCD familiaux</a:t>
            </a:r>
          </a:p>
          <a:p>
            <a:pPr eaLnBrk="1" hangingPunct="1">
              <a:buFont typeface="Arial" pitchFamily="-93" charset="0"/>
              <a:buNone/>
            </a:pPr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/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buFont typeface="Wingdings" pitchFamily="-93" charset="2"/>
              <a:buChar char="Ø"/>
            </a:pPr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TSH(mUi/l): 6      (05/2013) </a:t>
            </a:r>
            <a:r>
              <a:rPr lang="fr-FR" sz="2400">
                <a:ea typeface="ＭＳ Ｐゴシック" pitchFamily="-93" charset="-128"/>
                <a:cs typeface="ＭＳ Ｐゴシック" pitchFamily="-93" charset="-128"/>
                <a:sym typeface="Wingdings" pitchFamily="-93" charset="2"/>
              </a:rPr>
              <a:t> </a:t>
            </a:r>
            <a:r>
              <a:rPr lang="fr-FR" sz="2400" b="1">
                <a:ea typeface="ＭＳ Ｐゴシック" pitchFamily="-93" charset="-128"/>
                <a:cs typeface="ＭＳ Ｐゴシック" pitchFamily="-93" charset="-128"/>
              </a:rPr>
              <a:t>Levothyrox 25ug: 1/j</a:t>
            </a:r>
          </a:p>
          <a:p>
            <a:pPr eaLnBrk="1" hangingPunct="1">
              <a:buFont typeface="Wingdings" pitchFamily="-93" charset="2"/>
              <a:buChar char="Ø"/>
            </a:pPr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TSH(mUi/l): 2,6   (07/2013)</a:t>
            </a:r>
          </a:p>
          <a:p>
            <a:pPr eaLnBrk="1" hangingPunct="1">
              <a:buFont typeface="Wingdings" pitchFamily="-93" charset="2"/>
              <a:buChar char="Ø"/>
            </a:pPr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TSH(mUi/l): 6     (10/2013) </a:t>
            </a:r>
            <a:r>
              <a:rPr lang="fr-FR" sz="2400">
                <a:ea typeface="ＭＳ Ｐゴシック" pitchFamily="-93" charset="-128"/>
                <a:cs typeface="ＭＳ Ｐゴシック" pitchFamily="-93" charset="-128"/>
                <a:sym typeface="Wingdings" pitchFamily="-93" charset="2"/>
              </a:rPr>
              <a:t> </a:t>
            </a:r>
            <a:r>
              <a:rPr lang="fr-FR" sz="2400" b="1">
                <a:ea typeface="ＭＳ Ｐゴシック" pitchFamily="-93" charset="-128"/>
                <a:cs typeface="ＭＳ Ｐゴシック" pitchFamily="-93" charset="-128"/>
              </a:rPr>
              <a:t>Levothyrox 50ug/j</a:t>
            </a:r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buFont typeface="Arial" pitchFamily="-93" charset="0"/>
              <a:buNone/>
            </a:pPr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1588" y="188913"/>
            <a:ext cx="8891587" cy="1152525"/>
          </a:xfrm>
        </p:spPr>
        <p:txBody>
          <a:bodyPr/>
          <a:lstStyle/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Sabine – 25 ans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TSH, bilan systématique</a:t>
            </a:r>
          </a:p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IMC &gt;30</a:t>
            </a:r>
          </a:p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Fatigue</a:t>
            </a:r>
          </a:p>
          <a:p>
            <a:pPr eaLnBrk="1" hangingPunct="1"/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Pas d</a:t>
            </a:r>
            <a:r>
              <a:rPr lang="ja-JP" altLang="fr-FR" sz="2400">
                <a:ea typeface="ＭＳ Ｐゴシック" pitchFamily="-93" charset="-128"/>
                <a:cs typeface="ＭＳ Ｐゴシック" pitchFamily="-93" charset="-128"/>
              </a:rPr>
              <a:t>’</a:t>
            </a:r>
            <a:r>
              <a:rPr lang="fr-FR" altLang="ja-JP" sz="2400">
                <a:ea typeface="ＭＳ Ｐゴシック" pitchFamily="-93" charset="-128"/>
                <a:cs typeface="ＭＳ Ｐゴシック" pitchFamily="-93" charset="-128"/>
              </a:rPr>
              <a:t>ATCD familiaux</a:t>
            </a:r>
          </a:p>
          <a:p>
            <a:pPr eaLnBrk="1" hangingPunct="1">
              <a:buFont typeface="Arial" pitchFamily="-93" charset="0"/>
              <a:buNone/>
            </a:pPr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/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buFont typeface="Wingdings" pitchFamily="-93" charset="2"/>
              <a:buChar char="Ø"/>
            </a:pPr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TSH(mUi/l): 6      (05/2013) </a:t>
            </a:r>
            <a:r>
              <a:rPr lang="fr-FR" sz="2400">
                <a:ea typeface="ＭＳ Ｐゴシック" pitchFamily="-93" charset="-128"/>
                <a:cs typeface="ＭＳ Ｐゴシック" pitchFamily="-93" charset="-128"/>
                <a:sym typeface="Wingdings" pitchFamily="-93" charset="2"/>
              </a:rPr>
              <a:t> </a:t>
            </a:r>
            <a:r>
              <a:rPr lang="fr-FR" sz="2400" b="1">
                <a:ea typeface="ＭＳ Ｐゴシック" pitchFamily="-93" charset="-128"/>
                <a:cs typeface="ＭＳ Ｐゴシック" pitchFamily="-93" charset="-128"/>
              </a:rPr>
              <a:t>Levothyrox 25ug: 1/j</a:t>
            </a:r>
          </a:p>
          <a:p>
            <a:pPr eaLnBrk="1" hangingPunct="1">
              <a:buFont typeface="Wingdings" pitchFamily="-93" charset="2"/>
              <a:buChar char="Ø"/>
            </a:pPr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TSH(mUi/l): 2,6   (07/2013)</a:t>
            </a:r>
          </a:p>
          <a:p>
            <a:pPr eaLnBrk="1" hangingPunct="1">
              <a:buFont typeface="Wingdings" pitchFamily="-93" charset="2"/>
              <a:buChar char="Ø"/>
            </a:pPr>
            <a:r>
              <a:rPr lang="fr-FR" sz="2400">
                <a:ea typeface="ＭＳ Ｐゴシック" pitchFamily="-93" charset="-128"/>
                <a:cs typeface="ＭＳ Ｐゴシック" pitchFamily="-93" charset="-128"/>
              </a:rPr>
              <a:t>TSH(mUi/l): 6     (10/2013) </a:t>
            </a:r>
            <a:r>
              <a:rPr lang="fr-FR" sz="2400">
                <a:ea typeface="ＭＳ Ｐゴシック" pitchFamily="-93" charset="-128"/>
                <a:cs typeface="ＭＳ Ｐゴシック" pitchFamily="-93" charset="-128"/>
                <a:sym typeface="Wingdings" pitchFamily="-93" charset="2"/>
              </a:rPr>
              <a:t> </a:t>
            </a:r>
            <a:r>
              <a:rPr lang="fr-FR" sz="2400" b="1">
                <a:ea typeface="ＭＳ Ｐゴシック" pitchFamily="-93" charset="-128"/>
                <a:cs typeface="ＭＳ Ｐゴシック" pitchFamily="-93" charset="-128"/>
              </a:rPr>
              <a:t>Levothyrox 50ug/j</a:t>
            </a:r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>
              <a:buFont typeface="Arial" pitchFamily="-93" charset="0"/>
              <a:buNone/>
            </a:pPr>
            <a:endParaRPr lang="fr-FR" sz="2400">
              <a:ea typeface="ＭＳ Ｐゴシック" pitchFamily="-93" charset="-128"/>
              <a:cs typeface="ＭＳ Ｐゴシック" pitchFamily="-9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latin typeface="+mn-lt"/>
              </a:rPr>
              <a:t>MAIS …. fatigue et le poids</a:t>
            </a:r>
          </a:p>
        </p:txBody>
      </p:sp>
      <p:sp>
        <p:nvSpPr>
          <p:cNvPr id="23555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800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Sabine: pas de goitre,</a:t>
            </a:r>
            <a:br>
              <a:rPr lang="fr-FR" sz="2800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</a:br>
            <a:r>
              <a:rPr lang="fr-FR" sz="2800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pas de signes cliniques d</a:t>
            </a:r>
            <a:r>
              <a:rPr lang="ja-JP" altLang="fr-FR" sz="2800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’</a:t>
            </a:r>
            <a:r>
              <a:rPr lang="fr-FR" altLang="ja-JP" sz="2800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hypothyroïdie…</a:t>
            </a:r>
            <a:br>
              <a:rPr lang="fr-FR" altLang="ja-JP" sz="2800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</a:br>
            <a:endParaRPr lang="fr-FR" sz="2800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rgbClr val="7F7F7F"/>
                </a:solidFill>
                <a:latin typeface="+mn-lt"/>
              </a:rPr>
              <a:t>Gisèle 65ans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2006 carcinome intracanalaire seinG</a:t>
            </a:r>
          </a:p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2012 K col utérin</a:t>
            </a:r>
          </a:p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Traitement actuel Cotareg</a:t>
            </a:r>
          </a:p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Anémie chronique</a:t>
            </a:r>
          </a:p>
          <a:p>
            <a:pPr lvl="1"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Hb : 8,6g/l, 8,9g/l</a:t>
            </a:r>
          </a:p>
          <a:p>
            <a:pPr lvl="1"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Epanchement péricardique de moyenne abondance</a:t>
            </a:r>
          </a:p>
          <a:p>
            <a:pPr eaLnBrk="1" hangingPunct="1"/>
            <a:endParaRPr lang="fr-FR">
              <a:ea typeface="ＭＳ Ｐゴシック" pitchFamily="-93" charset="-128"/>
              <a:cs typeface="ＭＳ Ｐゴシック" pitchFamily="-93" charset="-128"/>
            </a:endParaRPr>
          </a:p>
          <a:p>
            <a:pPr eaLnBrk="1" hangingPunct="1"/>
            <a:endParaRPr lang="fr-FR">
              <a:ea typeface="ＭＳ Ｐゴシック" pitchFamily="-93" charset="-128"/>
              <a:cs typeface="ＭＳ Ｐゴシック" pitchFamily="-9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err="1" smtClean="0">
                <a:solidFill>
                  <a:srgbClr val="7F7F7F"/>
                </a:solidFill>
                <a:latin typeface="+mn-lt"/>
              </a:rPr>
              <a:t>Hb</a:t>
            </a:r>
            <a:r>
              <a:rPr lang="fr-FR" sz="3600" dirty="0" smtClean="0">
                <a:solidFill>
                  <a:srgbClr val="7F7F7F"/>
                </a:solidFill>
                <a:latin typeface="+mn-lt"/>
              </a:rPr>
              <a:t>: 8,6g/l  VGM: 105u3</a:t>
            </a:r>
          </a:p>
        </p:txBody>
      </p:sp>
      <p:graphicFrame>
        <p:nvGraphicFramePr>
          <p:cNvPr id="19480" name="Group 2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Créatinine: 14mg/l</a:t>
                      </a:r>
                    </a:p>
                  </a:txBody>
                  <a:tcPr marL="96819" marR="9681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Na: 125meq/l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K: 4meq/l</a:t>
                      </a:r>
                    </a:p>
                  </a:txBody>
                  <a:tcPr marL="96819" marR="968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TGO: 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TGP: 50</a:t>
                      </a:r>
                    </a:p>
                  </a:txBody>
                  <a:tcPr marL="96819" marR="968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Ferritine normale</a:t>
                      </a:r>
                    </a:p>
                  </a:txBody>
                  <a:tcPr marL="96819" marR="9681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Vit B12:normale</a:t>
                      </a:r>
                    </a:p>
                  </a:txBody>
                  <a:tcPr marL="96819" marR="968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6819" marR="968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Marie  20 ans TSH : 200mui/l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Votre diagnostic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7F7F7F"/>
                </a:solidFill>
                <a:latin typeface="+mn-lt"/>
              </a:rPr>
              <a:t>Gisèle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TSH &gt; 100mu/l</a:t>
            </a:r>
          </a:p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Ac Anti thyroperoxydase &gt; 600mU/l</a:t>
            </a:r>
          </a:p>
          <a:p>
            <a:pPr eaLnBrk="1" hangingPunct="1"/>
            <a:r>
              <a:rPr lang="fr-FR">
                <a:ea typeface="ＭＳ Ｐゴシック" pitchFamily="-93" charset="-128"/>
                <a:cs typeface="ＭＳ Ｐゴシック" pitchFamily="-93" charset="-128"/>
              </a:rPr>
              <a:t>Goitre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Variations de la TSH</a:t>
            </a:r>
            <a:endParaRPr lang="fr-FR" dirty="0"/>
          </a:p>
        </p:txBody>
      </p:sp>
      <p:pic>
        <p:nvPicPr>
          <p:cNvPr id="4" name="Espace réservé du contenu 3" descr="IMG_9290 (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Rot="1" noChangeArrowheads="1"/>
          </p:cNvSpPr>
          <p:nvPr/>
        </p:nvSpPr>
        <p:spPr bwMode="auto">
          <a:xfrm>
            <a:off x="1908175" y="404813"/>
            <a:ext cx="52784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2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3" charset="0"/>
              </a:rPr>
              <a:t>HYPER- et HYPOTHYROÏDIES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41525"/>
            <a:ext cx="4038600" cy="4411663"/>
          </a:xfrm>
        </p:spPr>
        <p:txBody>
          <a:bodyPr/>
          <a:lstStyle/>
          <a:p>
            <a:r>
              <a:rPr lang="fr-FR"/>
              <a:t>HYPERTHYROIDIE</a:t>
            </a:r>
          </a:p>
          <a:p>
            <a:pPr lvl="1"/>
            <a:r>
              <a:rPr lang="fr-FR"/>
              <a:t>T4 et FT4 augmentées</a:t>
            </a:r>
          </a:p>
          <a:p>
            <a:pPr lvl="1"/>
            <a:r>
              <a:rPr lang="fr-FR"/>
              <a:t>TSH diminuée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r>
              <a:rPr lang="fr-FR"/>
              <a:t>HYPOTHYROIDIE</a:t>
            </a:r>
          </a:p>
          <a:p>
            <a:pPr lvl="1"/>
            <a:r>
              <a:rPr lang="fr-FR"/>
              <a:t>T4 et FT4 basse</a:t>
            </a:r>
          </a:p>
          <a:p>
            <a:pPr lvl="1"/>
            <a:r>
              <a:rPr lang="fr-FR"/>
              <a:t>TSH augmentée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412875"/>
            <a:ext cx="3527425" cy="4937125"/>
            <a:chOff x="158" y="890"/>
            <a:chExt cx="2222" cy="3110"/>
          </a:xfrm>
        </p:grpSpPr>
        <p:pic>
          <p:nvPicPr>
            <p:cNvPr id="2826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890"/>
              <a:ext cx="2222" cy="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2630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2" y="2129"/>
              <a:ext cx="1221" cy="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31" name="Freeform 7"/>
            <p:cNvSpPr>
              <a:spLocks/>
            </p:cNvSpPr>
            <p:nvPr/>
          </p:nvSpPr>
          <p:spPr bwMode="auto">
            <a:xfrm>
              <a:off x="479" y="3522"/>
              <a:ext cx="49" cy="121"/>
            </a:xfrm>
            <a:custGeom>
              <a:avLst/>
              <a:gdLst/>
              <a:ahLst/>
              <a:cxnLst>
                <a:cxn ang="0">
                  <a:pos x="57" y="6"/>
                </a:cxn>
                <a:cxn ang="0">
                  <a:pos x="28" y="1"/>
                </a:cxn>
                <a:cxn ang="0">
                  <a:pos x="0" y="5"/>
                </a:cxn>
                <a:cxn ang="0">
                  <a:pos x="28" y="85"/>
                </a:cxn>
                <a:cxn ang="0">
                  <a:pos x="57" y="6"/>
                </a:cxn>
              </a:cxnLst>
              <a:rect l="0" t="0" r="r" b="b"/>
              <a:pathLst>
                <a:path w="57" h="85">
                  <a:moveTo>
                    <a:pt x="57" y="6"/>
                  </a:moveTo>
                  <a:cubicBezTo>
                    <a:pt x="48" y="2"/>
                    <a:pt x="38" y="1"/>
                    <a:pt x="28" y="1"/>
                  </a:cubicBezTo>
                  <a:cubicBezTo>
                    <a:pt x="18" y="0"/>
                    <a:pt x="9" y="2"/>
                    <a:pt x="0" y="5"/>
                  </a:cubicBezTo>
                  <a:lnTo>
                    <a:pt x="28" y="85"/>
                  </a:lnTo>
                  <a:lnTo>
                    <a:pt x="57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32" name="Freeform 8"/>
            <p:cNvSpPr>
              <a:spLocks/>
            </p:cNvSpPr>
            <p:nvPr/>
          </p:nvSpPr>
          <p:spPr bwMode="auto">
            <a:xfrm>
              <a:off x="826" y="2202"/>
              <a:ext cx="73" cy="8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2"/>
                </a:cxn>
                <a:cxn ang="0">
                  <a:pos x="12" y="56"/>
                </a:cxn>
                <a:cxn ang="0">
                  <a:pos x="85" y="13"/>
                </a:cxn>
                <a:cxn ang="0">
                  <a:pos x="1" y="0"/>
                </a:cxn>
              </a:cxnLst>
              <a:rect l="0" t="0" r="r" b="b"/>
              <a:pathLst>
                <a:path w="85" h="56">
                  <a:moveTo>
                    <a:pt x="1" y="0"/>
                  </a:moveTo>
                  <a:cubicBezTo>
                    <a:pt x="1" y="4"/>
                    <a:pt x="1" y="8"/>
                    <a:pt x="1" y="12"/>
                  </a:cubicBezTo>
                  <a:cubicBezTo>
                    <a:pt x="0" y="28"/>
                    <a:pt x="5" y="43"/>
                    <a:pt x="12" y="56"/>
                  </a:cubicBezTo>
                  <a:lnTo>
                    <a:pt x="85" y="13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33" name="Arc 9"/>
            <p:cNvSpPr>
              <a:spLocks/>
            </p:cNvSpPr>
            <p:nvPr/>
          </p:nvSpPr>
          <p:spPr bwMode="auto">
            <a:xfrm>
              <a:off x="503" y="2238"/>
              <a:ext cx="396" cy="1405"/>
            </a:xfrm>
            <a:custGeom>
              <a:avLst/>
              <a:gdLst>
                <a:gd name="G0" fmla="+- 21571 0 0"/>
                <a:gd name="G1" fmla="+- 21329 0 0"/>
                <a:gd name="G2" fmla="+- 21600 0 0"/>
                <a:gd name="T0" fmla="*/ 0 w 21571"/>
                <a:gd name="T1" fmla="*/ 20216 h 21329"/>
                <a:gd name="T2" fmla="*/ 18161 w 21571"/>
                <a:gd name="T3" fmla="*/ 0 h 21329"/>
                <a:gd name="T4" fmla="*/ 21571 w 21571"/>
                <a:gd name="T5" fmla="*/ 21329 h 2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1" h="21329" fill="none" extrusionOk="0">
                  <a:moveTo>
                    <a:pt x="-1" y="20215"/>
                  </a:moveTo>
                  <a:cubicBezTo>
                    <a:pt x="524" y="10036"/>
                    <a:pt x="8095" y="1609"/>
                    <a:pt x="18160" y="-1"/>
                  </a:cubicBezTo>
                </a:path>
                <a:path w="21571" h="21329" stroke="0" extrusionOk="0">
                  <a:moveTo>
                    <a:pt x="-1" y="20215"/>
                  </a:moveTo>
                  <a:cubicBezTo>
                    <a:pt x="524" y="10036"/>
                    <a:pt x="8095" y="1609"/>
                    <a:pt x="18160" y="-1"/>
                  </a:cubicBezTo>
                  <a:lnTo>
                    <a:pt x="21571" y="21329"/>
                  </a:lnTo>
                  <a:close/>
                </a:path>
              </a:pathLst>
            </a:custGeom>
            <a:noFill/>
            <a:ln w="44450">
              <a:solidFill>
                <a:srgbClr val="33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34" name="Rectangle 10"/>
            <p:cNvSpPr>
              <a:spLocks noChangeArrowheads="1"/>
            </p:cNvSpPr>
            <p:nvPr/>
          </p:nvSpPr>
          <p:spPr bwMode="auto">
            <a:xfrm>
              <a:off x="935" y="2120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33FFFF"/>
                  </a:solidFill>
                  <a:latin typeface="Times" pitchFamily="-93" charset="0"/>
                </a:rPr>
                <a:t>n</a:t>
              </a:r>
              <a:endParaRPr lang="en-US">
                <a:solidFill>
                  <a:srgbClr val="FF9933"/>
                </a:solidFill>
              </a:endParaRPr>
            </a:p>
          </p:txBody>
        </p:sp>
        <p:sp>
          <p:nvSpPr>
            <p:cNvPr id="282635" name="Rectangle 11"/>
            <p:cNvSpPr>
              <a:spLocks noChangeArrowheads="1"/>
            </p:cNvSpPr>
            <p:nvPr/>
          </p:nvSpPr>
          <p:spPr bwMode="auto">
            <a:xfrm>
              <a:off x="985" y="2120"/>
              <a:ext cx="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33FFFF"/>
                  </a:solidFill>
                  <a:latin typeface="Times" pitchFamily="-93" charset="0"/>
                </a:rPr>
                <a:t>e</a:t>
              </a:r>
              <a:endParaRPr lang="en-US">
                <a:solidFill>
                  <a:srgbClr val="FF9933"/>
                </a:solidFill>
              </a:endParaRPr>
            </a:p>
          </p:txBody>
        </p:sp>
        <p:sp>
          <p:nvSpPr>
            <p:cNvPr id="282636" name="Rectangle 12"/>
            <p:cNvSpPr>
              <a:spLocks noChangeArrowheads="1"/>
            </p:cNvSpPr>
            <p:nvPr/>
          </p:nvSpPr>
          <p:spPr bwMode="auto">
            <a:xfrm>
              <a:off x="1026" y="2120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100" b="1">
                  <a:solidFill>
                    <a:srgbClr val="33FFFF"/>
                  </a:solidFill>
                  <a:latin typeface="Times" pitchFamily="-93" charset="0"/>
                </a:rPr>
                <a:t>g</a:t>
              </a:r>
              <a:endParaRPr lang="en-US">
                <a:solidFill>
                  <a:srgbClr val="FF9933"/>
                </a:solidFill>
              </a:endParaRPr>
            </a:p>
          </p:txBody>
        </p:sp>
        <p:sp>
          <p:nvSpPr>
            <p:cNvPr id="282637" name="Freeform 13"/>
            <p:cNvSpPr>
              <a:spLocks/>
            </p:cNvSpPr>
            <p:nvPr/>
          </p:nvSpPr>
          <p:spPr bwMode="auto">
            <a:xfrm>
              <a:off x="461" y="3216"/>
              <a:ext cx="73" cy="82"/>
            </a:xfrm>
            <a:custGeom>
              <a:avLst/>
              <a:gdLst/>
              <a:ahLst/>
              <a:cxnLst>
                <a:cxn ang="0">
                  <a:pos x="78" y="57"/>
                </a:cxn>
                <a:cxn ang="0">
                  <a:pos x="84" y="29"/>
                </a:cxn>
                <a:cxn ang="0">
                  <a:pos x="78" y="0"/>
                </a:cxn>
                <a:cxn ang="0">
                  <a:pos x="0" y="29"/>
                </a:cxn>
                <a:cxn ang="0">
                  <a:pos x="78" y="57"/>
                </a:cxn>
              </a:cxnLst>
              <a:rect l="0" t="0" r="r" b="b"/>
              <a:pathLst>
                <a:path w="84" h="57">
                  <a:moveTo>
                    <a:pt x="78" y="57"/>
                  </a:moveTo>
                  <a:cubicBezTo>
                    <a:pt x="82" y="48"/>
                    <a:pt x="84" y="38"/>
                    <a:pt x="84" y="29"/>
                  </a:cubicBezTo>
                  <a:cubicBezTo>
                    <a:pt x="84" y="19"/>
                    <a:pt x="82" y="9"/>
                    <a:pt x="78" y="0"/>
                  </a:cubicBezTo>
                  <a:lnTo>
                    <a:pt x="0" y="29"/>
                  </a:lnTo>
                  <a:lnTo>
                    <a:pt x="78" y="5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38" name="Line 14"/>
            <p:cNvSpPr>
              <a:spLocks noChangeShapeType="1"/>
            </p:cNvSpPr>
            <p:nvPr/>
          </p:nvSpPr>
          <p:spPr bwMode="auto">
            <a:xfrm>
              <a:off x="533" y="3258"/>
              <a:ext cx="956" cy="0"/>
            </a:xfrm>
            <a:prstGeom prst="line">
              <a:avLst/>
            </a:prstGeom>
            <a:noFill/>
            <a:ln w="44450">
              <a:solidFill>
                <a:srgbClr val="33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39" name="Rectangle 15"/>
            <p:cNvSpPr>
              <a:spLocks noChangeArrowheads="1"/>
            </p:cNvSpPr>
            <p:nvPr/>
          </p:nvSpPr>
          <p:spPr bwMode="auto">
            <a:xfrm>
              <a:off x="409" y="3648"/>
              <a:ext cx="1007" cy="352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66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40" name="Rectangle 16"/>
            <p:cNvSpPr>
              <a:spLocks noChangeArrowheads="1"/>
            </p:cNvSpPr>
            <p:nvPr/>
          </p:nvSpPr>
          <p:spPr bwMode="auto">
            <a:xfrm>
              <a:off x="429" y="367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FF9933"/>
                </a:solidFill>
              </a:endParaRPr>
            </a:p>
          </p:txBody>
        </p:sp>
        <p:sp>
          <p:nvSpPr>
            <p:cNvPr id="282641" name="Rectangle 17"/>
            <p:cNvSpPr>
              <a:spLocks noChangeArrowheads="1"/>
            </p:cNvSpPr>
            <p:nvPr/>
          </p:nvSpPr>
          <p:spPr bwMode="auto">
            <a:xfrm>
              <a:off x="459" y="3775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  <a:latin typeface="Times" pitchFamily="-93" charset="0"/>
                </a:rPr>
                <a:t>T4</a:t>
              </a:r>
              <a:endParaRPr lang="en-US" sz="1400">
                <a:solidFill>
                  <a:srgbClr val="FF9933"/>
                </a:solidFill>
              </a:endParaRPr>
            </a:p>
          </p:txBody>
        </p:sp>
        <p:sp>
          <p:nvSpPr>
            <p:cNvPr id="282642" name="Rectangle 18"/>
            <p:cNvSpPr>
              <a:spLocks noChangeArrowheads="1"/>
            </p:cNvSpPr>
            <p:nvPr/>
          </p:nvSpPr>
          <p:spPr bwMode="auto">
            <a:xfrm>
              <a:off x="745" y="3775"/>
              <a:ext cx="1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  <a:latin typeface="Times" pitchFamily="-93" charset="0"/>
                </a:rPr>
                <a:t>T3</a:t>
              </a:r>
              <a:endParaRPr lang="en-US" sz="1400">
                <a:solidFill>
                  <a:srgbClr val="FF9933"/>
                </a:solidFill>
              </a:endParaRPr>
            </a:p>
          </p:txBody>
        </p:sp>
        <p:sp>
          <p:nvSpPr>
            <p:cNvPr id="282643" name="Freeform 19"/>
            <p:cNvSpPr>
              <a:spLocks/>
            </p:cNvSpPr>
            <p:nvPr/>
          </p:nvSpPr>
          <p:spPr bwMode="auto">
            <a:xfrm>
              <a:off x="681" y="3820"/>
              <a:ext cx="64" cy="7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24"/>
                </a:cxn>
                <a:cxn ang="0">
                  <a:pos x="5" y="49"/>
                </a:cxn>
                <a:cxn ang="0">
                  <a:pos x="73" y="25"/>
                </a:cxn>
                <a:cxn ang="0">
                  <a:pos x="5" y="0"/>
                </a:cxn>
              </a:cxnLst>
              <a:rect l="0" t="0" r="r" b="b"/>
              <a:pathLst>
                <a:path w="73" h="49">
                  <a:moveTo>
                    <a:pt x="5" y="0"/>
                  </a:moveTo>
                  <a:cubicBezTo>
                    <a:pt x="2" y="8"/>
                    <a:pt x="1" y="16"/>
                    <a:pt x="1" y="24"/>
                  </a:cubicBezTo>
                  <a:cubicBezTo>
                    <a:pt x="0" y="33"/>
                    <a:pt x="2" y="41"/>
                    <a:pt x="5" y="49"/>
                  </a:cubicBezTo>
                  <a:lnTo>
                    <a:pt x="73" y="25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44" name="Line 20"/>
            <p:cNvSpPr>
              <a:spLocks noChangeShapeType="1"/>
            </p:cNvSpPr>
            <p:nvPr/>
          </p:nvSpPr>
          <p:spPr bwMode="auto">
            <a:xfrm>
              <a:off x="640" y="3856"/>
              <a:ext cx="108" cy="0"/>
            </a:xfrm>
            <a:prstGeom prst="line">
              <a:avLst/>
            </a:prstGeom>
            <a:noFill/>
            <a:ln w="33338">
              <a:solidFill>
                <a:srgbClr val="66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45" name="Freeform 21"/>
            <p:cNvSpPr>
              <a:spLocks/>
            </p:cNvSpPr>
            <p:nvPr/>
          </p:nvSpPr>
          <p:spPr bwMode="auto">
            <a:xfrm>
              <a:off x="907" y="3796"/>
              <a:ext cx="61" cy="65"/>
            </a:xfrm>
            <a:custGeom>
              <a:avLst/>
              <a:gdLst/>
              <a:ahLst/>
              <a:cxnLst>
                <a:cxn ang="0">
                  <a:pos x="71" y="46"/>
                </a:cxn>
                <a:cxn ang="0">
                  <a:pos x="72" y="46"/>
                </a:cxn>
                <a:cxn ang="0">
                  <a:pos x="56" y="0"/>
                </a:cxn>
                <a:cxn ang="0">
                  <a:pos x="0" y="46"/>
                </a:cxn>
                <a:cxn ang="0">
                  <a:pos x="71" y="46"/>
                </a:cxn>
              </a:cxnLst>
              <a:rect l="0" t="0" r="r" b="b"/>
              <a:pathLst>
                <a:path w="72" h="46">
                  <a:moveTo>
                    <a:pt x="71" y="46"/>
                  </a:moveTo>
                  <a:cubicBezTo>
                    <a:pt x="71" y="46"/>
                    <a:pt x="72" y="46"/>
                    <a:pt x="72" y="46"/>
                  </a:cubicBezTo>
                  <a:cubicBezTo>
                    <a:pt x="72" y="29"/>
                    <a:pt x="66" y="13"/>
                    <a:pt x="56" y="0"/>
                  </a:cubicBezTo>
                  <a:lnTo>
                    <a:pt x="0" y="46"/>
                  </a:lnTo>
                  <a:lnTo>
                    <a:pt x="71" y="4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46" name="Freeform 22"/>
            <p:cNvSpPr>
              <a:spLocks/>
            </p:cNvSpPr>
            <p:nvPr/>
          </p:nvSpPr>
          <p:spPr bwMode="auto">
            <a:xfrm>
              <a:off x="963" y="3800"/>
              <a:ext cx="35" cy="3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0"/>
                </a:cxn>
                <a:cxn ang="0">
                  <a:pos x="73" y="24"/>
                </a:cxn>
                <a:cxn ang="0">
                  <a:pos x="7" y="50"/>
                </a:cxn>
                <a:cxn ang="0">
                  <a:pos x="0" y="28"/>
                </a:cxn>
              </a:cxnLst>
              <a:rect l="0" t="0" r="r" b="b"/>
              <a:pathLst>
                <a:path w="73" h="50">
                  <a:moveTo>
                    <a:pt x="0" y="28"/>
                  </a:moveTo>
                  <a:lnTo>
                    <a:pt x="66" y="0"/>
                  </a:lnTo>
                  <a:lnTo>
                    <a:pt x="73" y="24"/>
                  </a:lnTo>
                  <a:lnTo>
                    <a:pt x="7" y="5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47" name="Freeform 23"/>
            <p:cNvSpPr>
              <a:spLocks/>
            </p:cNvSpPr>
            <p:nvPr/>
          </p:nvSpPr>
          <p:spPr bwMode="auto">
            <a:xfrm>
              <a:off x="1027" y="3762"/>
              <a:ext cx="37" cy="3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8" y="0"/>
                </a:cxn>
                <a:cxn ang="0">
                  <a:pos x="75" y="22"/>
                </a:cxn>
                <a:cxn ang="0">
                  <a:pos x="8" y="50"/>
                </a:cxn>
                <a:cxn ang="0">
                  <a:pos x="0" y="26"/>
                </a:cxn>
              </a:cxnLst>
              <a:rect l="0" t="0" r="r" b="b"/>
              <a:pathLst>
                <a:path w="75" h="50">
                  <a:moveTo>
                    <a:pt x="0" y="26"/>
                  </a:moveTo>
                  <a:lnTo>
                    <a:pt x="68" y="0"/>
                  </a:lnTo>
                  <a:lnTo>
                    <a:pt x="75" y="22"/>
                  </a:lnTo>
                  <a:lnTo>
                    <a:pt x="8" y="5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48" name="Freeform 24"/>
            <p:cNvSpPr>
              <a:spLocks/>
            </p:cNvSpPr>
            <p:nvPr/>
          </p:nvSpPr>
          <p:spPr bwMode="auto">
            <a:xfrm>
              <a:off x="1093" y="3725"/>
              <a:ext cx="35" cy="3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5" y="0"/>
                </a:cxn>
                <a:cxn ang="0">
                  <a:pos x="72" y="22"/>
                </a:cxn>
                <a:cxn ang="0">
                  <a:pos x="7" y="48"/>
                </a:cxn>
                <a:cxn ang="0">
                  <a:pos x="0" y="26"/>
                </a:cxn>
              </a:cxnLst>
              <a:rect l="0" t="0" r="r" b="b"/>
              <a:pathLst>
                <a:path w="72" h="48">
                  <a:moveTo>
                    <a:pt x="0" y="26"/>
                  </a:moveTo>
                  <a:lnTo>
                    <a:pt x="65" y="0"/>
                  </a:lnTo>
                  <a:lnTo>
                    <a:pt x="72" y="22"/>
                  </a:lnTo>
                  <a:lnTo>
                    <a:pt x="7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49" name="Freeform 25"/>
            <p:cNvSpPr>
              <a:spLocks/>
            </p:cNvSpPr>
            <p:nvPr/>
          </p:nvSpPr>
          <p:spPr bwMode="auto">
            <a:xfrm>
              <a:off x="1157" y="3688"/>
              <a:ext cx="37" cy="3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7" y="0"/>
                </a:cxn>
                <a:cxn ang="0">
                  <a:pos x="75" y="22"/>
                </a:cxn>
                <a:cxn ang="0">
                  <a:pos x="7" y="48"/>
                </a:cxn>
                <a:cxn ang="0">
                  <a:pos x="0" y="26"/>
                </a:cxn>
              </a:cxnLst>
              <a:rect l="0" t="0" r="r" b="b"/>
              <a:pathLst>
                <a:path w="75" h="48">
                  <a:moveTo>
                    <a:pt x="0" y="26"/>
                  </a:moveTo>
                  <a:lnTo>
                    <a:pt x="67" y="0"/>
                  </a:lnTo>
                  <a:lnTo>
                    <a:pt x="75" y="22"/>
                  </a:lnTo>
                  <a:lnTo>
                    <a:pt x="7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50" name="Freeform 26"/>
            <p:cNvSpPr>
              <a:spLocks/>
            </p:cNvSpPr>
            <p:nvPr/>
          </p:nvSpPr>
          <p:spPr bwMode="auto">
            <a:xfrm>
              <a:off x="1223" y="3649"/>
              <a:ext cx="36" cy="3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8" y="0"/>
                </a:cxn>
                <a:cxn ang="0">
                  <a:pos x="75" y="24"/>
                </a:cxn>
                <a:cxn ang="0">
                  <a:pos x="7" y="50"/>
                </a:cxn>
                <a:cxn ang="0">
                  <a:pos x="0" y="26"/>
                </a:cxn>
              </a:cxnLst>
              <a:rect l="0" t="0" r="r" b="b"/>
              <a:pathLst>
                <a:path w="75" h="50">
                  <a:moveTo>
                    <a:pt x="0" y="26"/>
                  </a:moveTo>
                  <a:lnTo>
                    <a:pt x="68" y="0"/>
                  </a:lnTo>
                  <a:lnTo>
                    <a:pt x="75" y="24"/>
                  </a:lnTo>
                  <a:lnTo>
                    <a:pt x="7" y="5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51" name="Freeform 27"/>
            <p:cNvSpPr>
              <a:spLocks/>
            </p:cNvSpPr>
            <p:nvPr/>
          </p:nvSpPr>
          <p:spPr bwMode="auto">
            <a:xfrm>
              <a:off x="1287" y="3612"/>
              <a:ext cx="37" cy="3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8" y="0"/>
                </a:cxn>
                <a:cxn ang="0">
                  <a:pos x="75" y="22"/>
                </a:cxn>
                <a:cxn ang="0">
                  <a:pos x="8" y="48"/>
                </a:cxn>
                <a:cxn ang="0">
                  <a:pos x="0" y="26"/>
                </a:cxn>
              </a:cxnLst>
              <a:rect l="0" t="0" r="r" b="b"/>
              <a:pathLst>
                <a:path w="75" h="48">
                  <a:moveTo>
                    <a:pt x="0" y="26"/>
                  </a:moveTo>
                  <a:lnTo>
                    <a:pt x="68" y="0"/>
                  </a:lnTo>
                  <a:lnTo>
                    <a:pt x="75" y="22"/>
                  </a:lnTo>
                  <a:lnTo>
                    <a:pt x="8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52" name="Freeform 28"/>
            <p:cNvSpPr>
              <a:spLocks/>
            </p:cNvSpPr>
            <p:nvPr/>
          </p:nvSpPr>
          <p:spPr bwMode="auto">
            <a:xfrm>
              <a:off x="1353" y="3574"/>
              <a:ext cx="36" cy="3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7" y="0"/>
                </a:cxn>
                <a:cxn ang="0">
                  <a:pos x="74" y="22"/>
                </a:cxn>
                <a:cxn ang="0">
                  <a:pos x="7" y="48"/>
                </a:cxn>
                <a:cxn ang="0">
                  <a:pos x="0" y="26"/>
                </a:cxn>
              </a:cxnLst>
              <a:rect l="0" t="0" r="r" b="b"/>
              <a:pathLst>
                <a:path w="74" h="48">
                  <a:moveTo>
                    <a:pt x="0" y="26"/>
                  </a:moveTo>
                  <a:lnTo>
                    <a:pt x="67" y="0"/>
                  </a:lnTo>
                  <a:lnTo>
                    <a:pt x="74" y="22"/>
                  </a:lnTo>
                  <a:lnTo>
                    <a:pt x="7" y="4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53" name="Freeform 29"/>
            <p:cNvSpPr>
              <a:spLocks/>
            </p:cNvSpPr>
            <p:nvPr/>
          </p:nvSpPr>
          <p:spPr bwMode="auto">
            <a:xfrm>
              <a:off x="1418" y="3536"/>
              <a:ext cx="36" cy="3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0"/>
                </a:cxn>
                <a:cxn ang="0">
                  <a:pos x="73" y="24"/>
                </a:cxn>
                <a:cxn ang="0">
                  <a:pos x="5" y="50"/>
                </a:cxn>
                <a:cxn ang="0">
                  <a:pos x="0" y="28"/>
                </a:cxn>
              </a:cxnLst>
              <a:rect l="0" t="0" r="r" b="b"/>
              <a:pathLst>
                <a:path w="73" h="50">
                  <a:moveTo>
                    <a:pt x="0" y="28"/>
                  </a:moveTo>
                  <a:lnTo>
                    <a:pt x="66" y="0"/>
                  </a:lnTo>
                  <a:lnTo>
                    <a:pt x="73" y="24"/>
                  </a:lnTo>
                  <a:lnTo>
                    <a:pt x="5" y="5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3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654" name="Line 30"/>
            <p:cNvSpPr>
              <a:spLocks noChangeShapeType="1"/>
            </p:cNvSpPr>
            <p:nvPr/>
          </p:nvSpPr>
          <p:spPr bwMode="auto">
            <a:xfrm>
              <a:off x="289" y="2588"/>
              <a:ext cx="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TSH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Thyréostimuline est produite par les cellules thyréotropes de l’antéhypophyse.</a:t>
            </a:r>
          </a:p>
          <a:p>
            <a:r>
              <a:rPr lang="fr-FR" dirty="0"/>
              <a:t>Celles-ci sont exquisément sensibles au rétrocontrôle par les hormones </a:t>
            </a:r>
            <a:r>
              <a:rPr lang="fr-FR" dirty="0" err="1"/>
              <a:t>thyroidiennes</a:t>
            </a:r>
            <a:r>
              <a:rPr lang="fr-FR" dirty="0"/>
              <a:t> au point que la TSH est corrélée à la T4 circulante par une courbe exponentielle.</a:t>
            </a:r>
          </a:p>
          <a:p>
            <a:r>
              <a:rPr lang="fr-FR" dirty="0"/>
              <a:t>En situation d ’équilibre </a:t>
            </a:r>
            <a:r>
              <a:rPr lang="fr-FR" b="1" dirty="0">
                <a:solidFill>
                  <a:srgbClr val="C0504D"/>
                </a:solidFill>
              </a:rPr>
              <a:t>T4l et TSH </a:t>
            </a:r>
            <a:r>
              <a:rPr lang="fr-FR" dirty="0"/>
              <a:t>représentent le même paramètre.</a:t>
            </a:r>
          </a:p>
          <a:p>
            <a:r>
              <a:rPr lang="fr-FR" b="1" dirty="0">
                <a:solidFill>
                  <a:srgbClr val="C0504D"/>
                </a:solidFill>
              </a:rPr>
              <a:t>Leur dosage conjoint est donc redondant.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672528" y="624708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</a:tblGrid>
              <a:tr h="2950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TSH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Beaucoup plus informative que T4l.</a:t>
            </a:r>
          </a:p>
          <a:p>
            <a:r>
              <a:rPr lang="fr-FR" dirty="0"/>
              <a:t>Est le </a:t>
            </a:r>
            <a:r>
              <a:rPr lang="fr-FR" dirty="0" err="1"/>
              <a:t>paramétre</a:t>
            </a:r>
            <a:r>
              <a:rPr lang="fr-FR" dirty="0"/>
              <a:t> le plus précieux pour l’appréciation de la fonction </a:t>
            </a:r>
            <a:r>
              <a:rPr lang="fr-FR" dirty="0" err="1"/>
              <a:t>thyroidienne</a:t>
            </a:r>
            <a:r>
              <a:rPr lang="fr-FR" dirty="0"/>
              <a:t>.</a:t>
            </a:r>
          </a:p>
          <a:p>
            <a:r>
              <a:rPr lang="fr-FR" dirty="0"/>
              <a:t>Normales : 0,3- 3,5mU/l</a:t>
            </a:r>
          </a:p>
          <a:p>
            <a:pPr lvl="1"/>
            <a:r>
              <a:rPr lang="fr-FR" dirty="0"/>
              <a:t>dosages 3</a:t>
            </a:r>
            <a:r>
              <a:rPr lang="fr-FR" baseline="30000" dirty="0"/>
              <a:t>ème</a:t>
            </a:r>
            <a:r>
              <a:rPr lang="fr-FR" dirty="0"/>
              <a:t> génération</a:t>
            </a:r>
          </a:p>
          <a:p>
            <a:pPr lvl="1"/>
            <a:r>
              <a:rPr lang="fr-FR" dirty="0"/>
              <a:t>sensibilité &lt;0,02mu/l</a:t>
            </a:r>
          </a:p>
          <a:p>
            <a:pPr lvl="1">
              <a:buNone/>
            </a:pPr>
            <a:r>
              <a:rPr lang="fr-FR" dirty="0"/>
              <a:t>	Son utilisation exclusive présuppose toutefois l’intégrité de l’antéhypophyse,</a:t>
            </a:r>
          </a:p>
          <a:p>
            <a:pPr lvl="1">
              <a:buNone/>
            </a:pPr>
            <a:r>
              <a:rPr lang="fr-FR" dirty="0"/>
              <a:t>	l’état d’équilibre.</a:t>
            </a:r>
          </a:p>
          <a:p>
            <a:pPr lvl="1">
              <a:buNone/>
            </a:pPr>
            <a:r>
              <a:rPr lang="fr-FR" dirty="0"/>
              <a:t>Le Dosage de première intention.</a:t>
            </a:r>
          </a:p>
          <a:p>
            <a:pPr lvl="1"/>
            <a:endParaRPr lang="fr-FR" dirty="0"/>
          </a:p>
          <a:p>
            <a:endParaRPr lang="fr-FR" b="1" dirty="0">
              <a:solidFill>
                <a:srgbClr val="C0504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90696" y="309791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Times New Roman" pitchFamily="-65" charset="0"/>
              </a:rPr>
              <a:t>FT</a:t>
            </a:r>
            <a:r>
              <a:rPr lang="fr-FR" b="1" baseline="-25000" dirty="0">
                <a:latin typeface="Times New Roman" pitchFamily="-65" charset="0"/>
              </a:rPr>
              <a:t>4</a:t>
            </a:r>
            <a:r>
              <a:rPr lang="fr-FR" b="1" dirty="0">
                <a:latin typeface="Times New Roman" pitchFamily="-65" charset="0"/>
              </a:rPr>
              <a:t> et TSH</a:t>
            </a:r>
            <a:r>
              <a:rPr lang="fr-FR" b="1" baseline="-25000" dirty="0">
                <a:latin typeface="Times New Roman" pitchFamily="-65" charset="0"/>
              </a:rPr>
              <a:t/>
            </a:r>
            <a:br>
              <a:rPr lang="fr-FR" b="1" baseline="-25000" dirty="0">
                <a:latin typeface="Times New Roman" pitchFamily="-65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b="1" dirty="0">
                <a:solidFill>
                  <a:srgbClr val="FBA744"/>
                </a:solidFill>
                <a:latin typeface="Times New Roman" pitchFamily="-65" charset="0"/>
              </a:rPr>
              <a:t>1 - FT4 et TSH représentent le même paramètre</a:t>
            </a:r>
            <a:endParaRPr lang="fr-FR" b="1" dirty="0">
              <a:solidFill>
                <a:schemeClr val="tx2"/>
              </a:solidFill>
              <a:latin typeface="Times New Roman" pitchFamily="-65" charset="0"/>
            </a:endParaRPr>
          </a:p>
          <a:p>
            <a:pPr defTabSz="762000" eaLnBrk="0" hangingPunct="0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Symbol" pitchFamily="-65" charset="2"/>
              </a:rPr>
              <a:t>	 ® </a:t>
            </a:r>
            <a:r>
              <a:rPr lang="fr-FR" b="1" dirty="0">
                <a:solidFill>
                  <a:schemeClr val="tx2"/>
                </a:solidFill>
                <a:latin typeface="Times New Roman" pitchFamily="-65" charset="0"/>
              </a:rPr>
              <a:t>	 </a:t>
            </a:r>
            <a:r>
              <a:rPr lang="fr-FR" sz="2800" b="1" dirty="0">
                <a:solidFill>
                  <a:schemeClr val="tx2"/>
                </a:solidFill>
                <a:latin typeface="Times New Roman" pitchFamily="-65" charset="0"/>
              </a:rPr>
              <a:t>dosage conjoint redondant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fr-FR" sz="2800" b="1" dirty="0">
                <a:solidFill>
                  <a:schemeClr val="tx2"/>
                </a:solidFill>
                <a:latin typeface="Times New Roman" pitchFamily="-65" charset="0"/>
              </a:rPr>
              <a:t>	  	  2 conditions 	. intégrité de l’hypophyse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fr-FR" sz="2800" b="1" dirty="0">
                <a:solidFill>
                  <a:schemeClr val="tx2"/>
                </a:solidFill>
                <a:latin typeface="Times New Roman" pitchFamily="-65" charset="0"/>
              </a:rPr>
              <a:t>					. état d’équilibre</a:t>
            </a:r>
            <a:endParaRPr lang="fr-FR" sz="1600" b="1" dirty="0">
              <a:solidFill>
                <a:schemeClr val="tx2"/>
              </a:solidFill>
              <a:latin typeface="Times New Roman" pitchFamily="-65" charset="0"/>
            </a:endParaRPr>
          </a:p>
          <a:p>
            <a:pPr defTabSz="762000" eaLnBrk="0" hangingPunct="0">
              <a:spcBef>
                <a:spcPct val="50000"/>
              </a:spcBef>
            </a:pPr>
            <a:r>
              <a:rPr lang="fr-FR" b="1" dirty="0">
                <a:solidFill>
                  <a:srgbClr val="FBA744"/>
                </a:solidFill>
                <a:latin typeface="Times New Roman" pitchFamily="-65" charset="0"/>
              </a:rPr>
              <a:t>2 - TSH beaucoup plus informative que FT</a:t>
            </a:r>
            <a:r>
              <a:rPr lang="fr-FR" b="1" baseline="-25000" dirty="0">
                <a:solidFill>
                  <a:srgbClr val="FBA744"/>
                </a:solidFill>
                <a:latin typeface="Times New Roman" pitchFamily="-65" charset="0"/>
              </a:rPr>
              <a:t>4</a:t>
            </a:r>
            <a:endParaRPr lang="fr-FR" b="1" dirty="0">
              <a:solidFill>
                <a:srgbClr val="FBA744"/>
              </a:solidFill>
              <a:latin typeface="Times New Roman" pitchFamily="-65" charset="0"/>
            </a:endParaRPr>
          </a:p>
          <a:p>
            <a:pPr defTabSz="762000" eaLnBrk="0" hangingPunct="0">
              <a:spcBef>
                <a:spcPct val="50000"/>
              </a:spcBef>
            </a:pPr>
            <a:r>
              <a:rPr lang="fr-FR" sz="3600" b="1" dirty="0">
                <a:solidFill>
                  <a:schemeClr val="tx2"/>
                </a:solidFill>
                <a:latin typeface="Times New Roman" pitchFamily="-65" charset="0"/>
              </a:rPr>
              <a:t>	 </a:t>
            </a:r>
            <a:r>
              <a:rPr lang="fr-FR" b="1" dirty="0">
                <a:solidFill>
                  <a:schemeClr val="tx2"/>
                </a:solidFill>
                <a:latin typeface="Symbol" pitchFamily="-65" charset="2"/>
              </a:rPr>
              <a:t>®</a:t>
            </a:r>
            <a:r>
              <a:rPr lang="fr-FR" sz="3600" b="1" dirty="0">
                <a:solidFill>
                  <a:schemeClr val="tx2"/>
                </a:solidFill>
                <a:latin typeface="Times New Roman" pitchFamily="-65" charset="0"/>
              </a:rPr>
              <a:t> 	 </a:t>
            </a:r>
            <a:r>
              <a:rPr lang="fr-FR" b="1" dirty="0">
                <a:solidFill>
                  <a:schemeClr val="tx2"/>
                </a:solidFill>
                <a:latin typeface="Times New Roman" pitchFamily="-65" charset="0"/>
              </a:rPr>
              <a:t>hypothyroïdie “</a:t>
            </a:r>
            <a:r>
              <a:rPr lang="fr-FR" b="1" dirty="0" err="1">
                <a:solidFill>
                  <a:schemeClr val="tx2"/>
                </a:solidFill>
                <a:latin typeface="Times New Roman" pitchFamily="-65" charset="0"/>
              </a:rPr>
              <a:t>subclinique</a:t>
            </a:r>
            <a:r>
              <a:rPr lang="fr-FR" b="1" dirty="0">
                <a:solidFill>
                  <a:schemeClr val="tx2"/>
                </a:solidFill>
                <a:latin typeface="Times New Roman" pitchFamily="-65" charset="0"/>
              </a:rPr>
              <a:t>”	: TSH </a:t>
            </a:r>
            <a:r>
              <a:rPr lang="fr-FR" b="1" dirty="0" err="1">
                <a:solidFill>
                  <a:schemeClr val="tx2"/>
                </a:solidFill>
                <a:latin typeface="Wingdings" pitchFamily="-65" charset="2"/>
              </a:rPr>
              <a:t>ä</a:t>
            </a:r>
            <a:endParaRPr lang="fr-FR" b="1" dirty="0">
              <a:solidFill>
                <a:schemeClr val="tx2"/>
              </a:solidFill>
              <a:latin typeface="Times New Roman" pitchFamily="-65" charset="0"/>
            </a:endParaRPr>
          </a:p>
          <a:p>
            <a:pPr defTabSz="762000" eaLnBrk="0" hangingPunct="0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Times New Roman" pitchFamily="-65" charset="0"/>
              </a:rPr>
              <a:t>		hyperthyroïdie “</a:t>
            </a:r>
            <a:r>
              <a:rPr lang="fr-FR" b="1" dirty="0" err="1">
                <a:solidFill>
                  <a:schemeClr val="tx2"/>
                </a:solidFill>
                <a:latin typeface="Times New Roman" pitchFamily="-65" charset="0"/>
              </a:rPr>
              <a:t>subclinique</a:t>
            </a:r>
            <a:r>
              <a:rPr lang="fr-FR" b="1" dirty="0">
                <a:solidFill>
                  <a:schemeClr val="tx2"/>
                </a:solidFill>
                <a:latin typeface="Times New Roman" pitchFamily="-65" charset="0"/>
              </a:rPr>
              <a:t>”	: TSH </a:t>
            </a:r>
            <a:r>
              <a:rPr lang="fr-FR" b="1" dirty="0" err="1">
                <a:solidFill>
                  <a:schemeClr val="tx2"/>
                </a:solidFill>
                <a:latin typeface="Wingdings" pitchFamily="-65" charset="2"/>
              </a:rPr>
              <a:t>æ</a:t>
            </a:r>
            <a:endParaRPr lang="fr-FR" sz="3600" b="1" dirty="0">
              <a:solidFill>
                <a:schemeClr val="tx2"/>
              </a:solidFill>
              <a:latin typeface="Times New Roman" pitchFamily="-65" charset="0"/>
            </a:endParaRPr>
          </a:p>
          <a:p>
            <a:pPr defTabSz="762000" eaLnBrk="0" hangingPunct="0">
              <a:spcBef>
                <a:spcPct val="50000"/>
              </a:spcBef>
            </a:pPr>
            <a:r>
              <a:rPr lang="fr-FR" sz="3600" b="1" dirty="0">
                <a:solidFill>
                  <a:schemeClr val="tx2"/>
                </a:solidFill>
                <a:latin typeface="Times New Roman" pitchFamily="-65" charset="0"/>
              </a:rPr>
              <a:t>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T3, T3L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584036"/>
            <a:ext cx="864754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La </a:t>
            </a:r>
            <a:r>
              <a:rPr lang="fr-FR" dirty="0" err="1"/>
              <a:t>Triodothyronine</a:t>
            </a:r>
            <a:r>
              <a:rPr lang="fr-FR" dirty="0"/>
              <a:t> est l’hormone la plus active.</a:t>
            </a:r>
          </a:p>
          <a:p>
            <a:pPr>
              <a:buNone/>
            </a:pPr>
            <a:r>
              <a:rPr lang="fr-FR" dirty="0"/>
              <a:t>Cependant seuls 20% de sa production sont d’origine </a:t>
            </a:r>
            <a:r>
              <a:rPr lang="fr-FR" dirty="0" err="1"/>
              <a:t>thyroidienne</a:t>
            </a:r>
            <a:r>
              <a:rPr lang="fr-FR" dirty="0"/>
              <a:t>.</a:t>
            </a:r>
          </a:p>
          <a:p>
            <a:pPr>
              <a:buNone/>
            </a:pPr>
            <a:r>
              <a:rPr lang="fr-FR" dirty="0"/>
              <a:t>La plus grande partie résulte de la </a:t>
            </a:r>
            <a:r>
              <a:rPr lang="fr-FR" dirty="0" err="1"/>
              <a:t>désiodation</a:t>
            </a:r>
            <a:r>
              <a:rPr lang="fr-FR" dirty="0"/>
              <a:t> périphérique de la T4.(foie, rein, muscle, cerveau), or celle ci est modifiée par de nombreuses circonstances </a:t>
            </a:r>
            <a:r>
              <a:rPr lang="fr-FR" dirty="0" err="1"/>
              <a:t>pathologiques,générales</a:t>
            </a:r>
            <a:r>
              <a:rPr lang="fr-FR" dirty="0"/>
              <a:t>, ou médicamenteuses.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500" dirty="0">
                <a:solidFill>
                  <a:srgbClr val="FF9900"/>
                </a:solidFill>
              </a:rPr>
              <a:t>HYPOTHYROÏDIE SUBCLINIQUE</a:t>
            </a:r>
            <a:br>
              <a:rPr lang="fr-FR" sz="3500" dirty="0">
                <a:solidFill>
                  <a:srgbClr val="FF9900"/>
                </a:solidFill>
              </a:rPr>
            </a:br>
            <a:r>
              <a:rPr lang="fr-FR" sz="3500" dirty="0">
                <a:solidFill>
                  <a:srgbClr val="FF9900"/>
                </a:solidFill>
              </a:rPr>
              <a:t>TSH entre 4 et 10mui/l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93" charset="2"/>
              <a:buNone/>
            </a:pPr>
            <a:r>
              <a:rPr lang="fr-FR" sz="2400" b="1" dirty="0">
                <a:solidFill>
                  <a:srgbClr val="FF9900"/>
                </a:solidFill>
              </a:rPr>
              <a:t>CONDUITE PRATIQUE</a:t>
            </a:r>
          </a:p>
          <a:p>
            <a:pPr>
              <a:buFont typeface="Wingdings" pitchFamily="-93" charset="2"/>
              <a:buNone/>
            </a:pPr>
            <a:endParaRPr lang="fr-FR" sz="2000" dirty="0">
              <a:solidFill>
                <a:srgbClr val="FF9900"/>
              </a:solidFill>
            </a:endParaRPr>
          </a:p>
          <a:p>
            <a:r>
              <a:rPr lang="fr-FR" sz="2600" dirty="0"/>
              <a:t>Pas d'utilité d'un dépistage</a:t>
            </a:r>
          </a:p>
          <a:p>
            <a:pPr lvl="1"/>
            <a:r>
              <a:rPr lang="fr-FR" sz="2200" dirty="0"/>
              <a:t>Sauf femme enceinte ? </a:t>
            </a:r>
            <a:r>
              <a:rPr lang="fr-FR" sz="2000" dirty="0">
                <a:solidFill>
                  <a:schemeClr val="tx2"/>
                </a:solidFill>
              </a:rPr>
              <a:t>(2% des grossesses)</a:t>
            </a:r>
          </a:p>
          <a:p>
            <a:r>
              <a:rPr lang="fr-FR" sz="2600" dirty="0"/>
              <a:t>Répéter le dosage +T4L</a:t>
            </a:r>
          </a:p>
          <a:p>
            <a:r>
              <a:rPr lang="fr-FR" sz="2600" dirty="0"/>
              <a:t>S’assurer d’un minimum d’enquête étiologique</a:t>
            </a:r>
          </a:p>
          <a:p>
            <a:pPr lvl="1"/>
            <a:r>
              <a:rPr lang="fr-FR" sz="2200" dirty="0"/>
              <a:t>clinique </a:t>
            </a:r>
          </a:p>
          <a:p>
            <a:pPr lvl="1"/>
            <a:r>
              <a:rPr lang="fr-FR" sz="2200" dirty="0"/>
              <a:t>dosage des anticorps anti TPO</a:t>
            </a:r>
          </a:p>
          <a:p>
            <a:pPr lvl="1"/>
            <a:r>
              <a:rPr lang="fr-FR" sz="2200" dirty="0"/>
              <a:t>Echographie</a:t>
            </a:r>
          </a:p>
          <a:p>
            <a:r>
              <a:rPr lang="fr-FR" sz="2600" dirty="0"/>
              <a:t>Faut-il traiter 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fr-FR" sz="3500">
                <a:solidFill>
                  <a:srgbClr val="FF9900"/>
                </a:solidFill>
              </a:rPr>
              <a:t>DYSFONCTIONS THYROÏDIENNES SUBCLINIQUES </a:t>
            </a:r>
            <a:br>
              <a:rPr lang="fr-FR" sz="3500">
                <a:solidFill>
                  <a:srgbClr val="FF9900"/>
                </a:solidFill>
              </a:rPr>
            </a:br>
            <a:r>
              <a:rPr lang="fr-FR" sz="3500">
                <a:solidFill>
                  <a:srgbClr val="FF9900"/>
                </a:solidFill>
              </a:rPr>
              <a:t>Définition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2401888"/>
            <a:ext cx="8229600" cy="4411662"/>
          </a:xfrm>
        </p:spPr>
        <p:txBody>
          <a:bodyPr/>
          <a:lstStyle/>
          <a:p>
            <a:r>
              <a:rPr lang="fr-FR" sz="2600" dirty="0"/>
              <a:t>Pas de tableau cliniquement typique </a:t>
            </a:r>
          </a:p>
          <a:p>
            <a:pPr>
              <a:buFont typeface="Wingdings" pitchFamily="-93" charset="2"/>
              <a:buNone/>
            </a:pPr>
            <a:r>
              <a:rPr lang="fr-FR" sz="2600" dirty="0"/>
              <a:t>	d'une hypothyroïdie</a:t>
            </a:r>
          </a:p>
          <a:p>
            <a:r>
              <a:rPr lang="fr-FR" sz="2600" dirty="0"/>
              <a:t>Pas d'anomalie des concentrations </a:t>
            </a:r>
          </a:p>
          <a:p>
            <a:pPr>
              <a:buFont typeface="Wingdings" pitchFamily="-93" charset="2"/>
              <a:buNone/>
            </a:pPr>
            <a:r>
              <a:rPr lang="fr-FR" sz="2600" dirty="0"/>
              <a:t>	des hormones thyroïdiennes</a:t>
            </a:r>
          </a:p>
          <a:p>
            <a:r>
              <a:rPr lang="fr-FR" sz="2600" dirty="0"/>
              <a:t>Caractérisation</a:t>
            </a:r>
          </a:p>
          <a:p>
            <a:pPr lvl="1"/>
            <a:r>
              <a:rPr lang="fr-FR" sz="2200" dirty="0"/>
              <a:t>soit une augmentation isolée de TSH        	HYPOTHYROIDIE INFRACLINIQUE</a:t>
            </a:r>
            <a:r>
              <a:rPr lang="fr-FR" dirty="0"/>
              <a:t> </a:t>
            </a:r>
          </a:p>
          <a:p>
            <a:pPr lvl="1"/>
            <a:endParaRPr lang="fr-FR" dirty="0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971549" y="2420938"/>
            <a:ext cx="7849177" cy="388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9900"/>
                </a:solidFill>
              </a:rPr>
              <a:t>QUESTIONS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0088"/>
            <a:ext cx="8229600" cy="4411662"/>
          </a:xfrm>
        </p:spPr>
        <p:txBody>
          <a:bodyPr/>
          <a:lstStyle/>
          <a:p>
            <a:r>
              <a:rPr lang="fr-FR"/>
              <a:t>Quelle prévalence ?</a:t>
            </a:r>
          </a:p>
          <a:p>
            <a:endParaRPr lang="fr-FR"/>
          </a:p>
          <a:p>
            <a:r>
              <a:rPr lang="fr-FR"/>
              <a:t>Quelle signification ?</a:t>
            </a:r>
          </a:p>
          <a:p>
            <a:endParaRPr lang="fr-FR"/>
          </a:p>
          <a:p>
            <a:r>
              <a:rPr lang="fr-FR"/>
              <a:t>Quelle enquête ?</a:t>
            </a:r>
          </a:p>
          <a:p>
            <a:endParaRPr lang="fr-FR"/>
          </a:p>
          <a:p>
            <a:r>
              <a:rPr lang="fr-FR"/>
              <a:t>Faut-il traiter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Marie 20ans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0" y="2216460"/>
            <a:ext cx="4762894" cy="4054968"/>
          </a:xfrm>
        </p:spPr>
        <p:txBody>
          <a:bodyPr>
            <a:normAutofit/>
          </a:bodyPr>
          <a:lstStyle/>
          <a:p>
            <a:r>
              <a:rPr lang="fr-FR" sz="2400" dirty="0"/>
              <a:t>Antécédents familiaux, personnels ?</a:t>
            </a:r>
          </a:p>
          <a:p>
            <a:r>
              <a:rPr lang="fr-FR" sz="2400" dirty="0"/>
              <a:t>Historique.</a:t>
            </a:r>
          </a:p>
          <a:p>
            <a:r>
              <a:rPr lang="fr-FR" sz="2400" dirty="0"/>
              <a:t>Tabac - arrêt de tabac. </a:t>
            </a:r>
          </a:p>
          <a:p>
            <a:r>
              <a:rPr lang="fr-FR" sz="2400" dirty="0"/>
              <a:t>Médicaments,</a:t>
            </a:r>
          </a:p>
          <a:p>
            <a:r>
              <a:rPr lang="fr-FR" sz="2400" dirty="0"/>
              <a:t>Alimentation </a:t>
            </a:r>
          </a:p>
          <a:p>
            <a:r>
              <a:rPr lang="fr-FR" sz="2400" dirty="0"/>
              <a:t>Grossesse ?</a:t>
            </a:r>
          </a:p>
          <a:p>
            <a:r>
              <a:rPr lang="fr-FR" sz="2400" dirty="0"/>
              <a:t>Infection virale ? </a:t>
            </a:r>
          </a:p>
          <a:p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495800" y="2216460"/>
            <a:ext cx="4648200" cy="4054968"/>
          </a:xfrm>
        </p:spPr>
        <p:txBody>
          <a:bodyPr>
            <a:normAutofit/>
          </a:bodyPr>
          <a:lstStyle/>
          <a:p>
            <a:r>
              <a:rPr lang="fr-FR" sz="2400" dirty="0"/>
              <a:t>Goitre</a:t>
            </a:r>
          </a:p>
          <a:p>
            <a:endParaRPr lang="fr-FR" sz="2400" dirty="0"/>
          </a:p>
          <a:p>
            <a:r>
              <a:rPr lang="fr-FR" sz="2400" dirty="0"/>
              <a:t>Signes cliniques d’hypothyroïdie :</a:t>
            </a:r>
          </a:p>
          <a:p>
            <a:pPr>
              <a:buNone/>
            </a:pPr>
            <a:r>
              <a:rPr lang="fr-FR" sz="2400" dirty="0"/>
              <a:t>	-   	fatigue</a:t>
            </a:r>
          </a:p>
          <a:p>
            <a:pPr>
              <a:buNone/>
            </a:pPr>
            <a:r>
              <a:rPr lang="fr-FR" sz="2400" dirty="0"/>
              <a:t>	-  	 essoufflement </a:t>
            </a:r>
          </a:p>
          <a:p>
            <a:pPr>
              <a:buNone/>
            </a:pPr>
            <a:r>
              <a:rPr lang="fr-FR" sz="2400" dirty="0"/>
              <a:t>	-  	 crampes…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3652" y="1431630"/>
            <a:ext cx="2208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Interrogatoire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08600" y="1417638"/>
            <a:ext cx="222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Clinique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Qu'est ce qu'une TSH "normale" ?</a:t>
            </a:r>
          </a:p>
        </p:txBody>
      </p:sp>
      <p:pic>
        <p:nvPicPr>
          <p:cNvPr id="291843" name="Picture 3" descr="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758950"/>
            <a:ext cx="5256212" cy="4954588"/>
          </a:xfrm>
          <a:noFill/>
          <a:ln/>
        </p:spPr>
      </p:pic>
      <p:sp>
        <p:nvSpPr>
          <p:cNvPr id="291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719263"/>
            <a:ext cx="3816350" cy="4411662"/>
          </a:xfrm>
        </p:spPr>
        <p:txBody>
          <a:bodyPr/>
          <a:lstStyle/>
          <a:p>
            <a:endParaRPr lang="fr-FR" sz="2600"/>
          </a:p>
          <a:p>
            <a:endParaRPr lang="fr-FR" sz="2600"/>
          </a:p>
          <a:p>
            <a:r>
              <a:rPr lang="fr-FR" sz="2600"/>
              <a:t>Populations "témoins"</a:t>
            </a:r>
          </a:p>
          <a:p>
            <a:pPr lvl="1">
              <a:buFont typeface="Wingdings" pitchFamily="-93" charset="2"/>
              <a:buNone/>
            </a:pPr>
            <a:r>
              <a:rPr lang="fr-FR" sz="2200" b="1"/>
              <a:t>TSH = 0,36 - 4,2 mU/L</a:t>
            </a:r>
          </a:p>
          <a:p>
            <a:pPr lvl="1"/>
            <a:endParaRPr lang="fr-FR" sz="2200"/>
          </a:p>
          <a:p>
            <a:pPr>
              <a:buFont typeface="Wingdings" pitchFamily="-93" charset="2"/>
              <a:buNone/>
            </a:pPr>
            <a:endParaRPr lang="fr-FR" sz="2600" b="1"/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9074150" y="3933825"/>
            <a:ext cx="69850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Qu'est ce qu'une TSH "normale" ?</a:t>
            </a:r>
          </a:p>
        </p:txBody>
      </p:sp>
      <p:pic>
        <p:nvPicPr>
          <p:cNvPr id="292867" name="Picture 3" descr="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758950"/>
            <a:ext cx="5256212" cy="4954588"/>
          </a:xfrm>
          <a:noFill/>
          <a:ln/>
        </p:spPr>
      </p:pic>
      <p:sp>
        <p:nvSpPr>
          <p:cNvPr id="292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719263"/>
            <a:ext cx="3816350" cy="4411662"/>
          </a:xfrm>
        </p:spPr>
        <p:txBody>
          <a:bodyPr/>
          <a:lstStyle/>
          <a:p>
            <a:endParaRPr lang="fr-FR" sz="2600"/>
          </a:p>
          <a:p>
            <a:endParaRPr lang="fr-FR" sz="2600"/>
          </a:p>
          <a:p>
            <a:r>
              <a:rPr lang="fr-FR" sz="2600"/>
              <a:t>Populations "témoins"</a:t>
            </a:r>
          </a:p>
          <a:p>
            <a:pPr lvl="1">
              <a:buFont typeface="Wingdings" pitchFamily="-93" charset="2"/>
              <a:buNone/>
            </a:pPr>
            <a:r>
              <a:rPr lang="fr-FR" sz="2200" b="1"/>
              <a:t>TSH = 0,36 - 4,2 mU/L</a:t>
            </a:r>
          </a:p>
          <a:p>
            <a:pPr lvl="1"/>
            <a:endParaRPr lang="fr-FR" sz="2200"/>
          </a:p>
          <a:p>
            <a:r>
              <a:rPr lang="fr-FR" sz="2600"/>
              <a:t>Sujets hospitalisés</a:t>
            </a:r>
          </a:p>
          <a:p>
            <a:pPr lvl="1">
              <a:buFont typeface="Wingdings" pitchFamily="-93" charset="2"/>
              <a:buNone/>
            </a:pPr>
            <a:r>
              <a:rPr lang="fr-FR" sz="2200" b="1"/>
              <a:t>TSH = 0,1 - 9 mU/L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9074150" y="3933825"/>
            <a:ext cx="69850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Qu'est ce qu'une TSH "normale" ?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411662"/>
          </a:xfrm>
        </p:spPr>
        <p:txBody>
          <a:bodyPr/>
          <a:lstStyle/>
          <a:p>
            <a:pPr>
              <a:buFont typeface="Wingdings" pitchFamily="-93" charset="2"/>
              <a:buNone/>
            </a:pPr>
            <a:r>
              <a:rPr lang="fr-FR" dirty="0">
                <a:solidFill>
                  <a:srgbClr val="FF9900"/>
                </a:solidFill>
              </a:rPr>
              <a:t>Définition des populations témoins</a:t>
            </a:r>
          </a:p>
          <a:p>
            <a:pPr>
              <a:buFont typeface="Wingdings" pitchFamily="-93" charset="2"/>
              <a:buNone/>
            </a:pPr>
            <a:endParaRPr lang="fr-FR" sz="2000" dirty="0">
              <a:solidFill>
                <a:srgbClr val="FF9900"/>
              </a:solidFill>
            </a:endParaRPr>
          </a:p>
          <a:p>
            <a:pPr>
              <a:buFont typeface="Wingdings" pitchFamily="-93" charset="2"/>
              <a:buNone/>
            </a:pPr>
            <a:r>
              <a:rPr lang="fr-FR" sz="2400" dirty="0"/>
              <a:t>Directives de la National </a:t>
            </a:r>
            <a:r>
              <a:rPr lang="fr-FR" sz="2400" dirty="0" err="1"/>
              <a:t>Academy</a:t>
            </a:r>
            <a:r>
              <a:rPr lang="fr-FR" sz="2400" dirty="0"/>
              <a:t> of </a:t>
            </a:r>
            <a:r>
              <a:rPr lang="fr-FR" sz="2400" dirty="0" err="1"/>
              <a:t>Clinical</a:t>
            </a:r>
            <a:r>
              <a:rPr lang="fr-FR" sz="2400" dirty="0"/>
              <a:t> </a:t>
            </a:r>
            <a:r>
              <a:rPr lang="fr-FR" sz="2400" dirty="0" err="1"/>
              <a:t>Biochemists</a:t>
            </a:r>
            <a:r>
              <a:rPr lang="fr-FR" sz="2400" dirty="0"/>
              <a:t> (2002) </a:t>
            </a:r>
            <a:r>
              <a:rPr lang="fr-CH" sz="2400" dirty="0">
                <a:hlinkClick r:id="rId3"/>
              </a:rPr>
              <a:t>www.nacb.org</a:t>
            </a:r>
            <a:endParaRPr lang="fr-FR" dirty="0">
              <a:solidFill>
                <a:srgbClr val="FF9900"/>
              </a:solidFill>
            </a:endParaRPr>
          </a:p>
          <a:p>
            <a:pPr lvl="1"/>
            <a:r>
              <a:rPr lang="fr-FR" sz="2400" dirty="0"/>
              <a:t>Absence d'antécédent personnel ou familial de </a:t>
            </a:r>
            <a:r>
              <a:rPr lang="fr-FR" sz="2400" dirty="0" err="1"/>
              <a:t>thyropathie</a:t>
            </a:r>
            <a:endParaRPr lang="fr-FR" sz="2400" dirty="0"/>
          </a:p>
          <a:p>
            <a:pPr lvl="1"/>
            <a:r>
              <a:rPr lang="fr-FR" sz="2400" dirty="0"/>
              <a:t>Absence de goitre et de nodule thyroïdien</a:t>
            </a:r>
          </a:p>
          <a:p>
            <a:pPr lvl="1"/>
            <a:r>
              <a:rPr lang="fr-FR" sz="2400" dirty="0"/>
              <a:t>Absence d'ACAT (anti Tg et TPO)</a:t>
            </a:r>
          </a:p>
          <a:p>
            <a:pPr lvl="1"/>
            <a:r>
              <a:rPr lang="fr-FR" sz="2400" dirty="0"/>
              <a:t>Absence de prise médicamenteuse </a:t>
            </a:r>
          </a:p>
          <a:p>
            <a:pPr lvl="1"/>
            <a:endParaRPr lang="fr-FR" dirty="0"/>
          </a:p>
          <a:p>
            <a:pPr>
              <a:buFont typeface="Wingdings" pitchFamily="-93" charset="2"/>
              <a:buNone/>
            </a:pPr>
            <a:endParaRPr lang="fr-CH" sz="2600" dirty="0"/>
          </a:p>
          <a:p>
            <a:pPr>
              <a:buFont typeface="Wingdings" pitchFamily="-93" charset="2"/>
              <a:buNone/>
            </a:pP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AutoShape 2"/>
          <p:cNvSpPr>
            <a:spLocks noChangeAspect="1" noChangeArrowheads="1" noTextEdit="1"/>
          </p:cNvSpPr>
          <p:nvPr/>
        </p:nvSpPr>
        <p:spPr bwMode="auto">
          <a:xfrm>
            <a:off x="368300" y="1630363"/>
            <a:ext cx="703262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125538"/>
            <a:ext cx="6888162" cy="4878387"/>
            <a:chOff x="74" y="1112"/>
            <a:chExt cx="4339" cy="307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85" y="1552"/>
              <a:ext cx="2264" cy="2368"/>
              <a:chOff x="1885" y="1552"/>
              <a:chExt cx="2264" cy="2368"/>
            </a:xfrm>
          </p:grpSpPr>
          <p:sp>
            <p:nvSpPr>
              <p:cNvPr id="295941" name="Freeform 5"/>
              <p:cNvSpPr>
                <a:spLocks/>
              </p:cNvSpPr>
              <p:nvPr/>
            </p:nvSpPr>
            <p:spPr bwMode="auto">
              <a:xfrm>
                <a:off x="1886" y="1552"/>
                <a:ext cx="2263" cy="2348"/>
              </a:xfrm>
              <a:custGeom>
                <a:avLst/>
                <a:gdLst/>
                <a:ahLst/>
                <a:cxnLst>
                  <a:cxn ang="0">
                    <a:pos x="2263" y="2336"/>
                  </a:cxn>
                  <a:cxn ang="0">
                    <a:pos x="2201" y="2342"/>
                  </a:cxn>
                  <a:cxn ang="0">
                    <a:pos x="2142" y="2346"/>
                  </a:cxn>
                  <a:cxn ang="0">
                    <a:pos x="2084" y="2348"/>
                  </a:cxn>
                  <a:cxn ang="0">
                    <a:pos x="2027" y="2348"/>
                  </a:cxn>
                  <a:cxn ang="0">
                    <a:pos x="1970" y="2346"/>
                  </a:cxn>
                  <a:cxn ang="0">
                    <a:pos x="1915" y="2340"/>
                  </a:cxn>
                  <a:cxn ang="0">
                    <a:pos x="1862" y="2334"/>
                  </a:cxn>
                  <a:cxn ang="0">
                    <a:pos x="1808" y="2326"/>
                  </a:cxn>
                  <a:cxn ang="0">
                    <a:pos x="1758" y="2314"/>
                  </a:cxn>
                  <a:cxn ang="0">
                    <a:pos x="1707" y="2302"/>
                  </a:cxn>
                  <a:cxn ang="0">
                    <a:pos x="1657" y="2288"/>
                  </a:cxn>
                  <a:cxn ang="0">
                    <a:pos x="1609" y="2272"/>
                  </a:cxn>
                  <a:cxn ang="0">
                    <a:pos x="1563" y="2254"/>
                  </a:cxn>
                  <a:cxn ang="0">
                    <a:pos x="1517" y="2234"/>
                  </a:cxn>
                  <a:cxn ang="0">
                    <a:pos x="1471" y="2212"/>
                  </a:cxn>
                  <a:cxn ang="0">
                    <a:pos x="1426" y="2188"/>
                  </a:cxn>
                  <a:cxn ang="0">
                    <a:pos x="1383" y="2164"/>
                  </a:cxn>
                  <a:cxn ang="0">
                    <a:pos x="1341" y="2138"/>
                  </a:cxn>
                  <a:cxn ang="0">
                    <a:pos x="1300" y="2110"/>
                  </a:cxn>
                  <a:cxn ang="0">
                    <a:pos x="1259" y="2080"/>
                  </a:cxn>
                  <a:cxn ang="0">
                    <a:pos x="1179" y="2018"/>
                  </a:cxn>
                  <a:cxn ang="0">
                    <a:pos x="1104" y="1950"/>
                  </a:cxn>
                  <a:cxn ang="0">
                    <a:pos x="1031" y="1876"/>
                  </a:cxn>
                  <a:cxn ang="0">
                    <a:pos x="962" y="1798"/>
                  </a:cxn>
                  <a:cxn ang="0">
                    <a:pos x="895" y="1716"/>
                  </a:cxn>
                  <a:cxn ang="0">
                    <a:pos x="831" y="1630"/>
                  </a:cxn>
                  <a:cxn ang="0">
                    <a:pos x="768" y="1542"/>
                  </a:cxn>
                  <a:cxn ang="0">
                    <a:pos x="708" y="1448"/>
                  </a:cxn>
                  <a:cxn ang="0">
                    <a:pos x="649" y="1352"/>
                  </a:cxn>
                  <a:cxn ang="0">
                    <a:pos x="594" y="1254"/>
                  </a:cxn>
                  <a:cxn ang="0">
                    <a:pos x="539" y="1152"/>
                  </a:cxn>
                  <a:cxn ang="0">
                    <a:pos x="486" y="1050"/>
                  </a:cxn>
                  <a:cxn ang="0">
                    <a:pos x="434" y="946"/>
                  </a:cxn>
                  <a:cxn ang="0">
                    <a:pos x="384" y="842"/>
                  </a:cxn>
                  <a:cxn ang="0">
                    <a:pos x="285" y="628"/>
                  </a:cxn>
                  <a:cxn ang="0">
                    <a:pos x="189" y="416"/>
                  </a:cxn>
                  <a:cxn ang="0">
                    <a:pos x="143" y="310"/>
                  </a:cxn>
                  <a:cxn ang="0">
                    <a:pos x="95" y="204"/>
                  </a:cxn>
                  <a:cxn ang="0">
                    <a:pos x="48" y="102"/>
                  </a:cxn>
                  <a:cxn ang="0">
                    <a:pos x="0" y="0"/>
                  </a:cxn>
                </a:cxnLst>
                <a:rect l="0" t="0" r="r" b="b"/>
                <a:pathLst>
                  <a:path w="2263" h="2348">
                    <a:moveTo>
                      <a:pt x="2263" y="2336"/>
                    </a:moveTo>
                    <a:lnTo>
                      <a:pt x="2201" y="2342"/>
                    </a:lnTo>
                    <a:lnTo>
                      <a:pt x="2142" y="2346"/>
                    </a:lnTo>
                    <a:lnTo>
                      <a:pt x="2084" y="2348"/>
                    </a:lnTo>
                    <a:lnTo>
                      <a:pt x="2027" y="2348"/>
                    </a:lnTo>
                    <a:lnTo>
                      <a:pt x="1970" y="2346"/>
                    </a:lnTo>
                    <a:lnTo>
                      <a:pt x="1915" y="2340"/>
                    </a:lnTo>
                    <a:lnTo>
                      <a:pt x="1862" y="2334"/>
                    </a:lnTo>
                    <a:lnTo>
                      <a:pt x="1808" y="2326"/>
                    </a:lnTo>
                    <a:lnTo>
                      <a:pt x="1758" y="2314"/>
                    </a:lnTo>
                    <a:lnTo>
                      <a:pt x="1707" y="2302"/>
                    </a:lnTo>
                    <a:lnTo>
                      <a:pt x="1657" y="2288"/>
                    </a:lnTo>
                    <a:lnTo>
                      <a:pt x="1609" y="2272"/>
                    </a:lnTo>
                    <a:lnTo>
                      <a:pt x="1563" y="2254"/>
                    </a:lnTo>
                    <a:lnTo>
                      <a:pt x="1517" y="2234"/>
                    </a:lnTo>
                    <a:lnTo>
                      <a:pt x="1471" y="2212"/>
                    </a:lnTo>
                    <a:lnTo>
                      <a:pt x="1426" y="2188"/>
                    </a:lnTo>
                    <a:lnTo>
                      <a:pt x="1383" y="2164"/>
                    </a:lnTo>
                    <a:lnTo>
                      <a:pt x="1341" y="2138"/>
                    </a:lnTo>
                    <a:lnTo>
                      <a:pt x="1300" y="2110"/>
                    </a:lnTo>
                    <a:lnTo>
                      <a:pt x="1259" y="2080"/>
                    </a:lnTo>
                    <a:lnTo>
                      <a:pt x="1179" y="2018"/>
                    </a:lnTo>
                    <a:lnTo>
                      <a:pt x="1104" y="1950"/>
                    </a:lnTo>
                    <a:lnTo>
                      <a:pt x="1031" y="1876"/>
                    </a:lnTo>
                    <a:lnTo>
                      <a:pt x="962" y="1798"/>
                    </a:lnTo>
                    <a:lnTo>
                      <a:pt x="895" y="1716"/>
                    </a:lnTo>
                    <a:lnTo>
                      <a:pt x="831" y="1630"/>
                    </a:lnTo>
                    <a:lnTo>
                      <a:pt x="768" y="1542"/>
                    </a:lnTo>
                    <a:lnTo>
                      <a:pt x="708" y="1448"/>
                    </a:lnTo>
                    <a:lnTo>
                      <a:pt x="649" y="1352"/>
                    </a:lnTo>
                    <a:lnTo>
                      <a:pt x="594" y="1254"/>
                    </a:lnTo>
                    <a:lnTo>
                      <a:pt x="539" y="1152"/>
                    </a:lnTo>
                    <a:lnTo>
                      <a:pt x="486" y="1050"/>
                    </a:lnTo>
                    <a:lnTo>
                      <a:pt x="434" y="946"/>
                    </a:lnTo>
                    <a:lnTo>
                      <a:pt x="384" y="842"/>
                    </a:lnTo>
                    <a:lnTo>
                      <a:pt x="285" y="628"/>
                    </a:lnTo>
                    <a:lnTo>
                      <a:pt x="189" y="416"/>
                    </a:lnTo>
                    <a:lnTo>
                      <a:pt x="143" y="310"/>
                    </a:lnTo>
                    <a:lnTo>
                      <a:pt x="95" y="204"/>
                    </a:lnTo>
                    <a:lnTo>
                      <a:pt x="48" y="102"/>
                    </a:lnTo>
                    <a:lnTo>
                      <a:pt x="0" y="0"/>
                    </a:lnTo>
                  </a:path>
                </a:pathLst>
              </a:custGeom>
              <a:noFill/>
              <a:ln w="68263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42" name="Freeform 6"/>
              <p:cNvSpPr>
                <a:spLocks/>
              </p:cNvSpPr>
              <p:nvPr/>
            </p:nvSpPr>
            <p:spPr bwMode="auto">
              <a:xfrm>
                <a:off x="1885" y="1588"/>
                <a:ext cx="1912" cy="2328"/>
              </a:xfrm>
              <a:custGeom>
                <a:avLst/>
                <a:gdLst/>
                <a:ahLst/>
                <a:cxnLst>
                  <a:cxn ang="0">
                    <a:pos x="1752" y="2258"/>
                  </a:cxn>
                  <a:cxn ang="0">
                    <a:pos x="1537" y="2190"/>
                  </a:cxn>
                  <a:cxn ang="0">
                    <a:pos x="1349" y="2096"/>
                  </a:cxn>
                  <a:cxn ang="0">
                    <a:pos x="1185" y="1978"/>
                  </a:cxn>
                  <a:cxn ang="0">
                    <a:pos x="1040" y="1840"/>
                  </a:cxn>
                  <a:cxn ang="0">
                    <a:pos x="912" y="1688"/>
                  </a:cxn>
                  <a:cxn ang="0">
                    <a:pos x="794" y="1522"/>
                  </a:cxn>
                  <a:cxn ang="0">
                    <a:pos x="581" y="1166"/>
                  </a:cxn>
                  <a:cxn ang="0">
                    <a:pos x="369" y="804"/>
                  </a:cxn>
                  <a:cxn ang="0">
                    <a:pos x="311" y="698"/>
                  </a:cxn>
                  <a:cxn ang="0">
                    <a:pos x="231" y="504"/>
                  </a:cxn>
                  <a:cxn ang="0">
                    <a:pos x="151" y="268"/>
                  </a:cxn>
                  <a:cxn ang="0">
                    <a:pos x="110" y="152"/>
                  </a:cxn>
                  <a:cxn ang="0">
                    <a:pos x="81" y="86"/>
                  </a:cxn>
                  <a:cxn ang="0">
                    <a:pos x="49" y="28"/>
                  </a:cxn>
                  <a:cxn ang="0">
                    <a:pos x="21" y="0"/>
                  </a:cxn>
                  <a:cxn ang="0">
                    <a:pos x="8" y="4"/>
                  </a:cxn>
                  <a:cxn ang="0">
                    <a:pos x="1" y="24"/>
                  </a:cxn>
                  <a:cxn ang="0">
                    <a:pos x="0" y="60"/>
                  </a:cxn>
                  <a:cxn ang="0">
                    <a:pos x="5" y="208"/>
                  </a:cxn>
                  <a:cxn ang="0">
                    <a:pos x="26" y="430"/>
                  </a:cxn>
                  <a:cxn ang="0">
                    <a:pos x="48" y="652"/>
                  </a:cxn>
                  <a:cxn ang="0">
                    <a:pos x="53" y="798"/>
                  </a:cxn>
                  <a:cxn ang="0">
                    <a:pos x="49" y="956"/>
                  </a:cxn>
                  <a:cxn ang="0">
                    <a:pos x="46" y="1090"/>
                  </a:cxn>
                  <a:cxn ang="0">
                    <a:pos x="42" y="1200"/>
                  </a:cxn>
                  <a:cxn ang="0">
                    <a:pos x="40" y="1298"/>
                  </a:cxn>
                  <a:cxn ang="0">
                    <a:pos x="35" y="1476"/>
                  </a:cxn>
                  <a:cxn ang="0">
                    <a:pos x="32" y="1600"/>
                  </a:cxn>
                  <a:cxn ang="0">
                    <a:pos x="30" y="1706"/>
                  </a:cxn>
                  <a:cxn ang="0">
                    <a:pos x="26" y="1832"/>
                  </a:cxn>
                  <a:cxn ang="0">
                    <a:pos x="23" y="1980"/>
                  </a:cxn>
                  <a:cxn ang="0">
                    <a:pos x="24" y="2074"/>
                  </a:cxn>
                  <a:cxn ang="0">
                    <a:pos x="30" y="2130"/>
                  </a:cxn>
                  <a:cxn ang="0">
                    <a:pos x="35" y="2198"/>
                  </a:cxn>
                  <a:cxn ang="0">
                    <a:pos x="40" y="2246"/>
                  </a:cxn>
                  <a:cxn ang="0">
                    <a:pos x="48" y="2290"/>
                  </a:cxn>
                  <a:cxn ang="0">
                    <a:pos x="69" y="2312"/>
                  </a:cxn>
                  <a:cxn ang="0">
                    <a:pos x="106" y="2326"/>
                  </a:cxn>
                  <a:cxn ang="0">
                    <a:pos x="209" y="2324"/>
                  </a:cxn>
                  <a:cxn ang="0">
                    <a:pos x="325" y="2302"/>
                  </a:cxn>
                  <a:cxn ang="0">
                    <a:pos x="408" y="2278"/>
                  </a:cxn>
                  <a:cxn ang="0">
                    <a:pos x="446" y="2268"/>
                  </a:cxn>
                  <a:cxn ang="0">
                    <a:pos x="467" y="2260"/>
                  </a:cxn>
                  <a:cxn ang="0">
                    <a:pos x="538" y="2250"/>
                  </a:cxn>
                  <a:cxn ang="0">
                    <a:pos x="613" y="2254"/>
                  </a:cxn>
                  <a:cxn ang="0">
                    <a:pos x="668" y="2268"/>
                  </a:cxn>
                  <a:cxn ang="0">
                    <a:pos x="744" y="2290"/>
                  </a:cxn>
                  <a:cxn ang="0">
                    <a:pos x="805" y="2284"/>
                  </a:cxn>
                  <a:cxn ang="0">
                    <a:pos x="935" y="2264"/>
                  </a:cxn>
                  <a:cxn ang="0">
                    <a:pos x="1064" y="2268"/>
                  </a:cxn>
                  <a:cxn ang="0">
                    <a:pos x="1246" y="2282"/>
                  </a:cxn>
                  <a:cxn ang="0">
                    <a:pos x="1511" y="2292"/>
                  </a:cxn>
                  <a:cxn ang="0">
                    <a:pos x="1767" y="2284"/>
                  </a:cxn>
                </a:cxnLst>
                <a:rect l="0" t="0" r="r" b="b"/>
                <a:pathLst>
                  <a:path w="1912" h="2328">
                    <a:moveTo>
                      <a:pt x="1912" y="2286"/>
                    </a:moveTo>
                    <a:lnTo>
                      <a:pt x="1831" y="2274"/>
                    </a:lnTo>
                    <a:lnTo>
                      <a:pt x="1752" y="2258"/>
                    </a:lnTo>
                    <a:lnTo>
                      <a:pt x="1678" y="2238"/>
                    </a:lnTo>
                    <a:lnTo>
                      <a:pt x="1605" y="2216"/>
                    </a:lnTo>
                    <a:lnTo>
                      <a:pt x="1537" y="2190"/>
                    </a:lnTo>
                    <a:lnTo>
                      <a:pt x="1472" y="2162"/>
                    </a:lnTo>
                    <a:lnTo>
                      <a:pt x="1409" y="2130"/>
                    </a:lnTo>
                    <a:lnTo>
                      <a:pt x="1349" y="2096"/>
                    </a:lnTo>
                    <a:lnTo>
                      <a:pt x="1292" y="2058"/>
                    </a:lnTo>
                    <a:lnTo>
                      <a:pt x="1237" y="2020"/>
                    </a:lnTo>
                    <a:lnTo>
                      <a:pt x="1185" y="1978"/>
                    </a:lnTo>
                    <a:lnTo>
                      <a:pt x="1134" y="1934"/>
                    </a:lnTo>
                    <a:lnTo>
                      <a:pt x="1086" y="1888"/>
                    </a:lnTo>
                    <a:lnTo>
                      <a:pt x="1040" y="1840"/>
                    </a:lnTo>
                    <a:lnTo>
                      <a:pt x="995" y="1790"/>
                    </a:lnTo>
                    <a:lnTo>
                      <a:pt x="952" y="1740"/>
                    </a:lnTo>
                    <a:lnTo>
                      <a:pt x="912" y="1688"/>
                    </a:lnTo>
                    <a:lnTo>
                      <a:pt x="871" y="1632"/>
                    </a:lnTo>
                    <a:lnTo>
                      <a:pt x="833" y="1578"/>
                    </a:lnTo>
                    <a:lnTo>
                      <a:pt x="794" y="1522"/>
                    </a:lnTo>
                    <a:lnTo>
                      <a:pt x="721" y="1406"/>
                    </a:lnTo>
                    <a:lnTo>
                      <a:pt x="650" y="1286"/>
                    </a:lnTo>
                    <a:lnTo>
                      <a:pt x="581" y="1166"/>
                    </a:lnTo>
                    <a:lnTo>
                      <a:pt x="512" y="1044"/>
                    </a:lnTo>
                    <a:lnTo>
                      <a:pt x="442" y="924"/>
                    </a:lnTo>
                    <a:lnTo>
                      <a:pt x="369" y="804"/>
                    </a:lnTo>
                    <a:lnTo>
                      <a:pt x="350" y="770"/>
                    </a:lnTo>
                    <a:lnTo>
                      <a:pt x="330" y="734"/>
                    </a:lnTo>
                    <a:lnTo>
                      <a:pt x="311" y="698"/>
                    </a:lnTo>
                    <a:lnTo>
                      <a:pt x="293" y="660"/>
                    </a:lnTo>
                    <a:lnTo>
                      <a:pt x="261" y="582"/>
                    </a:lnTo>
                    <a:lnTo>
                      <a:pt x="231" y="504"/>
                    </a:lnTo>
                    <a:lnTo>
                      <a:pt x="202" y="424"/>
                    </a:lnTo>
                    <a:lnTo>
                      <a:pt x="176" y="344"/>
                    </a:lnTo>
                    <a:lnTo>
                      <a:pt x="151" y="268"/>
                    </a:lnTo>
                    <a:lnTo>
                      <a:pt x="126" y="196"/>
                    </a:lnTo>
                    <a:lnTo>
                      <a:pt x="119" y="176"/>
                    </a:lnTo>
                    <a:lnTo>
                      <a:pt x="110" y="152"/>
                    </a:lnTo>
                    <a:lnTo>
                      <a:pt x="101" y="130"/>
                    </a:lnTo>
                    <a:lnTo>
                      <a:pt x="90" y="108"/>
                    </a:lnTo>
                    <a:lnTo>
                      <a:pt x="81" y="86"/>
                    </a:lnTo>
                    <a:lnTo>
                      <a:pt x="71" y="64"/>
                    </a:lnTo>
                    <a:lnTo>
                      <a:pt x="60" y="46"/>
                    </a:lnTo>
                    <a:lnTo>
                      <a:pt x="49" y="28"/>
                    </a:lnTo>
                    <a:lnTo>
                      <a:pt x="39" y="14"/>
                    </a:lnTo>
                    <a:lnTo>
                      <a:pt x="30" y="6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5" y="10"/>
                    </a:lnTo>
                    <a:lnTo>
                      <a:pt x="3" y="16"/>
                    </a:lnTo>
                    <a:lnTo>
                      <a:pt x="1" y="24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0" y="60"/>
                    </a:lnTo>
                    <a:lnTo>
                      <a:pt x="0" y="110"/>
                    </a:lnTo>
                    <a:lnTo>
                      <a:pt x="1" y="160"/>
                    </a:lnTo>
                    <a:lnTo>
                      <a:pt x="5" y="208"/>
                    </a:lnTo>
                    <a:lnTo>
                      <a:pt x="8" y="254"/>
                    </a:lnTo>
                    <a:lnTo>
                      <a:pt x="16" y="342"/>
                    </a:lnTo>
                    <a:lnTo>
                      <a:pt x="26" y="430"/>
                    </a:lnTo>
                    <a:lnTo>
                      <a:pt x="37" y="518"/>
                    </a:lnTo>
                    <a:lnTo>
                      <a:pt x="44" y="606"/>
                    </a:lnTo>
                    <a:lnTo>
                      <a:pt x="48" y="652"/>
                    </a:lnTo>
                    <a:lnTo>
                      <a:pt x="51" y="700"/>
                    </a:lnTo>
                    <a:lnTo>
                      <a:pt x="53" y="748"/>
                    </a:lnTo>
                    <a:lnTo>
                      <a:pt x="53" y="798"/>
                    </a:lnTo>
                    <a:lnTo>
                      <a:pt x="51" y="854"/>
                    </a:lnTo>
                    <a:lnTo>
                      <a:pt x="51" y="906"/>
                    </a:lnTo>
                    <a:lnTo>
                      <a:pt x="49" y="956"/>
                    </a:lnTo>
                    <a:lnTo>
                      <a:pt x="48" y="1004"/>
                    </a:lnTo>
                    <a:lnTo>
                      <a:pt x="46" y="1048"/>
                    </a:lnTo>
                    <a:lnTo>
                      <a:pt x="46" y="1090"/>
                    </a:lnTo>
                    <a:lnTo>
                      <a:pt x="44" y="1128"/>
                    </a:lnTo>
                    <a:lnTo>
                      <a:pt x="44" y="1166"/>
                    </a:lnTo>
                    <a:lnTo>
                      <a:pt x="42" y="1200"/>
                    </a:lnTo>
                    <a:lnTo>
                      <a:pt x="42" y="1234"/>
                    </a:lnTo>
                    <a:lnTo>
                      <a:pt x="40" y="1268"/>
                    </a:lnTo>
                    <a:lnTo>
                      <a:pt x="40" y="1298"/>
                    </a:lnTo>
                    <a:lnTo>
                      <a:pt x="39" y="1358"/>
                    </a:lnTo>
                    <a:lnTo>
                      <a:pt x="37" y="1418"/>
                    </a:lnTo>
                    <a:lnTo>
                      <a:pt x="35" y="1476"/>
                    </a:lnTo>
                    <a:lnTo>
                      <a:pt x="33" y="1536"/>
                    </a:lnTo>
                    <a:lnTo>
                      <a:pt x="33" y="1568"/>
                    </a:lnTo>
                    <a:lnTo>
                      <a:pt x="32" y="1600"/>
                    </a:lnTo>
                    <a:lnTo>
                      <a:pt x="32" y="1634"/>
                    </a:lnTo>
                    <a:lnTo>
                      <a:pt x="30" y="1670"/>
                    </a:lnTo>
                    <a:lnTo>
                      <a:pt x="30" y="1706"/>
                    </a:lnTo>
                    <a:lnTo>
                      <a:pt x="28" y="1746"/>
                    </a:lnTo>
                    <a:lnTo>
                      <a:pt x="28" y="1788"/>
                    </a:lnTo>
                    <a:lnTo>
                      <a:pt x="26" y="1832"/>
                    </a:lnTo>
                    <a:lnTo>
                      <a:pt x="24" y="1878"/>
                    </a:lnTo>
                    <a:lnTo>
                      <a:pt x="24" y="1928"/>
                    </a:lnTo>
                    <a:lnTo>
                      <a:pt x="23" y="1980"/>
                    </a:lnTo>
                    <a:lnTo>
                      <a:pt x="21" y="2036"/>
                    </a:lnTo>
                    <a:lnTo>
                      <a:pt x="23" y="2058"/>
                    </a:lnTo>
                    <a:lnTo>
                      <a:pt x="24" y="2074"/>
                    </a:lnTo>
                    <a:lnTo>
                      <a:pt x="26" y="2090"/>
                    </a:lnTo>
                    <a:lnTo>
                      <a:pt x="28" y="2104"/>
                    </a:lnTo>
                    <a:lnTo>
                      <a:pt x="30" y="2130"/>
                    </a:lnTo>
                    <a:lnTo>
                      <a:pt x="32" y="2152"/>
                    </a:lnTo>
                    <a:lnTo>
                      <a:pt x="33" y="2174"/>
                    </a:lnTo>
                    <a:lnTo>
                      <a:pt x="35" y="2198"/>
                    </a:lnTo>
                    <a:lnTo>
                      <a:pt x="37" y="2212"/>
                    </a:lnTo>
                    <a:lnTo>
                      <a:pt x="39" y="2228"/>
                    </a:lnTo>
                    <a:lnTo>
                      <a:pt x="40" y="2246"/>
                    </a:lnTo>
                    <a:lnTo>
                      <a:pt x="42" y="2266"/>
                    </a:lnTo>
                    <a:lnTo>
                      <a:pt x="44" y="2278"/>
                    </a:lnTo>
                    <a:lnTo>
                      <a:pt x="48" y="2290"/>
                    </a:lnTo>
                    <a:lnTo>
                      <a:pt x="53" y="2298"/>
                    </a:lnTo>
                    <a:lnTo>
                      <a:pt x="60" y="2306"/>
                    </a:lnTo>
                    <a:lnTo>
                      <a:pt x="69" y="2312"/>
                    </a:lnTo>
                    <a:lnTo>
                      <a:pt x="80" y="2318"/>
                    </a:lnTo>
                    <a:lnTo>
                      <a:pt x="92" y="2322"/>
                    </a:lnTo>
                    <a:lnTo>
                      <a:pt x="106" y="2326"/>
                    </a:lnTo>
                    <a:lnTo>
                      <a:pt x="136" y="2328"/>
                    </a:lnTo>
                    <a:lnTo>
                      <a:pt x="172" y="2328"/>
                    </a:lnTo>
                    <a:lnTo>
                      <a:pt x="209" y="2324"/>
                    </a:lnTo>
                    <a:lnTo>
                      <a:pt x="247" y="2318"/>
                    </a:lnTo>
                    <a:lnTo>
                      <a:pt x="286" y="2310"/>
                    </a:lnTo>
                    <a:lnTo>
                      <a:pt x="325" y="2302"/>
                    </a:lnTo>
                    <a:lnTo>
                      <a:pt x="360" y="2292"/>
                    </a:lnTo>
                    <a:lnTo>
                      <a:pt x="394" y="2282"/>
                    </a:lnTo>
                    <a:lnTo>
                      <a:pt x="408" y="2278"/>
                    </a:lnTo>
                    <a:lnTo>
                      <a:pt x="423" y="2274"/>
                    </a:lnTo>
                    <a:lnTo>
                      <a:pt x="433" y="2270"/>
                    </a:lnTo>
                    <a:lnTo>
                      <a:pt x="446" y="2268"/>
                    </a:lnTo>
                    <a:lnTo>
                      <a:pt x="455" y="2264"/>
                    </a:lnTo>
                    <a:lnTo>
                      <a:pt x="462" y="2262"/>
                    </a:lnTo>
                    <a:lnTo>
                      <a:pt x="467" y="2260"/>
                    </a:lnTo>
                    <a:lnTo>
                      <a:pt x="471" y="2260"/>
                    </a:lnTo>
                    <a:lnTo>
                      <a:pt x="506" y="2254"/>
                    </a:lnTo>
                    <a:lnTo>
                      <a:pt x="538" y="2250"/>
                    </a:lnTo>
                    <a:lnTo>
                      <a:pt x="567" y="2250"/>
                    </a:lnTo>
                    <a:lnTo>
                      <a:pt x="592" y="2250"/>
                    </a:lnTo>
                    <a:lnTo>
                      <a:pt x="613" y="2254"/>
                    </a:lnTo>
                    <a:lnTo>
                      <a:pt x="632" y="2258"/>
                    </a:lnTo>
                    <a:lnTo>
                      <a:pt x="650" y="2262"/>
                    </a:lnTo>
                    <a:lnTo>
                      <a:pt x="668" y="2268"/>
                    </a:lnTo>
                    <a:lnTo>
                      <a:pt x="698" y="2278"/>
                    </a:lnTo>
                    <a:lnTo>
                      <a:pt x="728" y="2286"/>
                    </a:lnTo>
                    <a:lnTo>
                      <a:pt x="744" y="2290"/>
                    </a:lnTo>
                    <a:lnTo>
                      <a:pt x="762" y="2290"/>
                    </a:lnTo>
                    <a:lnTo>
                      <a:pt x="782" y="2288"/>
                    </a:lnTo>
                    <a:lnTo>
                      <a:pt x="805" y="2284"/>
                    </a:lnTo>
                    <a:lnTo>
                      <a:pt x="849" y="2274"/>
                    </a:lnTo>
                    <a:lnTo>
                      <a:pt x="892" y="2268"/>
                    </a:lnTo>
                    <a:lnTo>
                      <a:pt x="935" y="2264"/>
                    </a:lnTo>
                    <a:lnTo>
                      <a:pt x="977" y="2264"/>
                    </a:lnTo>
                    <a:lnTo>
                      <a:pt x="1020" y="2264"/>
                    </a:lnTo>
                    <a:lnTo>
                      <a:pt x="1064" y="2268"/>
                    </a:lnTo>
                    <a:lnTo>
                      <a:pt x="1111" y="2270"/>
                    </a:lnTo>
                    <a:lnTo>
                      <a:pt x="1159" y="2274"/>
                    </a:lnTo>
                    <a:lnTo>
                      <a:pt x="1246" y="2282"/>
                    </a:lnTo>
                    <a:lnTo>
                      <a:pt x="1335" y="2286"/>
                    </a:lnTo>
                    <a:lnTo>
                      <a:pt x="1424" y="2290"/>
                    </a:lnTo>
                    <a:lnTo>
                      <a:pt x="1511" y="2292"/>
                    </a:lnTo>
                    <a:lnTo>
                      <a:pt x="1598" y="2290"/>
                    </a:lnTo>
                    <a:lnTo>
                      <a:pt x="1683" y="2288"/>
                    </a:lnTo>
                    <a:lnTo>
                      <a:pt x="1767" y="2284"/>
                    </a:lnTo>
                    <a:lnTo>
                      <a:pt x="1845" y="2276"/>
                    </a:lnTo>
                    <a:lnTo>
                      <a:pt x="1912" y="228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43" name="Freeform 7"/>
              <p:cNvSpPr>
                <a:spLocks/>
              </p:cNvSpPr>
              <p:nvPr/>
            </p:nvSpPr>
            <p:spPr bwMode="auto">
              <a:xfrm>
                <a:off x="1888" y="1592"/>
                <a:ext cx="1913" cy="2328"/>
              </a:xfrm>
              <a:custGeom>
                <a:avLst/>
                <a:gdLst/>
                <a:ahLst/>
                <a:cxnLst>
                  <a:cxn ang="0">
                    <a:pos x="1753" y="2258"/>
                  </a:cxn>
                  <a:cxn ang="0">
                    <a:pos x="1538" y="2190"/>
                  </a:cxn>
                  <a:cxn ang="0">
                    <a:pos x="1349" y="2096"/>
                  </a:cxn>
                  <a:cxn ang="0">
                    <a:pos x="1186" y="1978"/>
                  </a:cxn>
                  <a:cxn ang="0">
                    <a:pos x="1040" y="1840"/>
                  </a:cxn>
                  <a:cxn ang="0">
                    <a:pos x="912" y="1688"/>
                  </a:cxn>
                  <a:cxn ang="0">
                    <a:pos x="795" y="1522"/>
                  </a:cxn>
                  <a:cxn ang="0">
                    <a:pos x="581" y="1166"/>
                  </a:cxn>
                  <a:cxn ang="0">
                    <a:pos x="370" y="804"/>
                  </a:cxn>
                  <a:cxn ang="0">
                    <a:pos x="311" y="698"/>
                  </a:cxn>
                  <a:cxn ang="0">
                    <a:pos x="231" y="504"/>
                  </a:cxn>
                  <a:cxn ang="0">
                    <a:pos x="151" y="268"/>
                  </a:cxn>
                  <a:cxn ang="0">
                    <a:pos x="110" y="152"/>
                  </a:cxn>
                  <a:cxn ang="0">
                    <a:pos x="82" y="86"/>
                  </a:cxn>
                  <a:cxn ang="0">
                    <a:pos x="50" y="28"/>
                  </a:cxn>
                  <a:cxn ang="0">
                    <a:pos x="21" y="0"/>
                  </a:cxn>
                  <a:cxn ang="0">
                    <a:pos x="9" y="4"/>
                  </a:cxn>
                  <a:cxn ang="0">
                    <a:pos x="2" y="24"/>
                  </a:cxn>
                  <a:cxn ang="0">
                    <a:pos x="0" y="60"/>
                  </a:cxn>
                  <a:cxn ang="0">
                    <a:pos x="5" y="208"/>
                  </a:cxn>
                  <a:cxn ang="0">
                    <a:pos x="27" y="430"/>
                  </a:cxn>
                  <a:cxn ang="0">
                    <a:pos x="48" y="652"/>
                  </a:cxn>
                  <a:cxn ang="0">
                    <a:pos x="53" y="798"/>
                  </a:cxn>
                  <a:cxn ang="0">
                    <a:pos x="50" y="956"/>
                  </a:cxn>
                  <a:cxn ang="0">
                    <a:pos x="46" y="1090"/>
                  </a:cxn>
                  <a:cxn ang="0">
                    <a:pos x="43" y="1200"/>
                  </a:cxn>
                  <a:cxn ang="0">
                    <a:pos x="41" y="1298"/>
                  </a:cxn>
                  <a:cxn ang="0">
                    <a:pos x="36" y="1476"/>
                  </a:cxn>
                  <a:cxn ang="0">
                    <a:pos x="32" y="1600"/>
                  </a:cxn>
                  <a:cxn ang="0">
                    <a:pos x="30" y="1706"/>
                  </a:cxn>
                  <a:cxn ang="0">
                    <a:pos x="27" y="1832"/>
                  </a:cxn>
                  <a:cxn ang="0">
                    <a:pos x="23" y="1980"/>
                  </a:cxn>
                  <a:cxn ang="0">
                    <a:pos x="25" y="2074"/>
                  </a:cxn>
                  <a:cxn ang="0">
                    <a:pos x="30" y="2130"/>
                  </a:cxn>
                  <a:cxn ang="0">
                    <a:pos x="36" y="2198"/>
                  </a:cxn>
                  <a:cxn ang="0">
                    <a:pos x="41" y="2246"/>
                  </a:cxn>
                  <a:cxn ang="0">
                    <a:pos x="48" y="2290"/>
                  </a:cxn>
                  <a:cxn ang="0">
                    <a:pos x="69" y="2312"/>
                  </a:cxn>
                  <a:cxn ang="0">
                    <a:pos x="107" y="2326"/>
                  </a:cxn>
                  <a:cxn ang="0">
                    <a:pos x="210" y="2324"/>
                  </a:cxn>
                  <a:cxn ang="0">
                    <a:pos x="325" y="2302"/>
                  </a:cxn>
                  <a:cxn ang="0">
                    <a:pos x="409" y="2278"/>
                  </a:cxn>
                  <a:cxn ang="0">
                    <a:pos x="446" y="2268"/>
                  </a:cxn>
                  <a:cxn ang="0">
                    <a:pos x="468" y="2260"/>
                  </a:cxn>
                  <a:cxn ang="0">
                    <a:pos x="539" y="2250"/>
                  </a:cxn>
                  <a:cxn ang="0">
                    <a:pos x="613" y="2254"/>
                  </a:cxn>
                  <a:cxn ang="0">
                    <a:pos x="669" y="2268"/>
                  </a:cxn>
                  <a:cxn ang="0">
                    <a:pos x="745" y="2290"/>
                  </a:cxn>
                  <a:cxn ang="0">
                    <a:pos x="805" y="2284"/>
                  </a:cxn>
                  <a:cxn ang="0">
                    <a:pos x="935" y="2264"/>
                  </a:cxn>
                  <a:cxn ang="0">
                    <a:pos x="1065" y="2268"/>
                  </a:cxn>
                  <a:cxn ang="0">
                    <a:pos x="1246" y="2282"/>
                  </a:cxn>
                  <a:cxn ang="0">
                    <a:pos x="1511" y="2292"/>
                  </a:cxn>
                  <a:cxn ang="0">
                    <a:pos x="1767" y="2284"/>
                  </a:cxn>
                </a:cxnLst>
                <a:rect l="0" t="0" r="r" b="b"/>
                <a:pathLst>
                  <a:path w="1913" h="2328">
                    <a:moveTo>
                      <a:pt x="1913" y="2286"/>
                    </a:moveTo>
                    <a:lnTo>
                      <a:pt x="1831" y="2274"/>
                    </a:lnTo>
                    <a:lnTo>
                      <a:pt x="1753" y="2258"/>
                    </a:lnTo>
                    <a:lnTo>
                      <a:pt x="1678" y="2238"/>
                    </a:lnTo>
                    <a:lnTo>
                      <a:pt x="1605" y="2216"/>
                    </a:lnTo>
                    <a:lnTo>
                      <a:pt x="1538" y="2190"/>
                    </a:lnTo>
                    <a:lnTo>
                      <a:pt x="1472" y="2162"/>
                    </a:lnTo>
                    <a:lnTo>
                      <a:pt x="1410" y="2130"/>
                    </a:lnTo>
                    <a:lnTo>
                      <a:pt x="1349" y="2096"/>
                    </a:lnTo>
                    <a:lnTo>
                      <a:pt x="1293" y="2058"/>
                    </a:lnTo>
                    <a:lnTo>
                      <a:pt x="1237" y="2020"/>
                    </a:lnTo>
                    <a:lnTo>
                      <a:pt x="1186" y="1978"/>
                    </a:lnTo>
                    <a:lnTo>
                      <a:pt x="1134" y="1934"/>
                    </a:lnTo>
                    <a:lnTo>
                      <a:pt x="1086" y="1888"/>
                    </a:lnTo>
                    <a:lnTo>
                      <a:pt x="1040" y="1840"/>
                    </a:lnTo>
                    <a:lnTo>
                      <a:pt x="996" y="1790"/>
                    </a:lnTo>
                    <a:lnTo>
                      <a:pt x="953" y="1740"/>
                    </a:lnTo>
                    <a:lnTo>
                      <a:pt x="912" y="1688"/>
                    </a:lnTo>
                    <a:lnTo>
                      <a:pt x="871" y="1632"/>
                    </a:lnTo>
                    <a:lnTo>
                      <a:pt x="834" y="1578"/>
                    </a:lnTo>
                    <a:lnTo>
                      <a:pt x="795" y="1522"/>
                    </a:lnTo>
                    <a:lnTo>
                      <a:pt x="722" y="1406"/>
                    </a:lnTo>
                    <a:lnTo>
                      <a:pt x="651" y="1286"/>
                    </a:lnTo>
                    <a:lnTo>
                      <a:pt x="581" y="1166"/>
                    </a:lnTo>
                    <a:lnTo>
                      <a:pt x="512" y="1044"/>
                    </a:lnTo>
                    <a:lnTo>
                      <a:pt x="443" y="924"/>
                    </a:lnTo>
                    <a:lnTo>
                      <a:pt x="370" y="804"/>
                    </a:lnTo>
                    <a:lnTo>
                      <a:pt x="350" y="770"/>
                    </a:lnTo>
                    <a:lnTo>
                      <a:pt x="331" y="734"/>
                    </a:lnTo>
                    <a:lnTo>
                      <a:pt x="311" y="698"/>
                    </a:lnTo>
                    <a:lnTo>
                      <a:pt x="293" y="660"/>
                    </a:lnTo>
                    <a:lnTo>
                      <a:pt x="261" y="582"/>
                    </a:lnTo>
                    <a:lnTo>
                      <a:pt x="231" y="504"/>
                    </a:lnTo>
                    <a:lnTo>
                      <a:pt x="203" y="424"/>
                    </a:lnTo>
                    <a:lnTo>
                      <a:pt x="176" y="344"/>
                    </a:lnTo>
                    <a:lnTo>
                      <a:pt x="151" y="268"/>
                    </a:lnTo>
                    <a:lnTo>
                      <a:pt x="126" y="196"/>
                    </a:lnTo>
                    <a:lnTo>
                      <a:pt x="119" y="176"/>
                    </a:lnTo>
                    <a:lnTo>
                      <a:pt x="110" y="152"/>
                    </a:lnTo>
                    <a:lnTo>
                      <a:pt x="101" y="130"/>
                    </a:lnTo>
                    <a:lnTo>
                      <a:pt x="91" y="108"/>
                    </a:lnTo>
                    <a:lnTo>
                      <a:pt x="82" y="86"/>
                    </a:lnTo>
                    <a:lnTo>
                      <a:pt x="71" y="64"/>
                    </a:lnTo>
                    <a:lnTo>
                      <a:pt x="61" y="46"/>
                    </a:lnTo>
                    <a:lnTo>
                      <a:pt x="50" y="28"/>
                    </a:lnTo>
                    <a:lnTo>
                      <a:pt x="39" y="14"/>
                    </a:lnTo>
                    <a:lnTo>
                      <a:pt x="30" y="6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0" y="60"/>
                    </a:lnTo>
                    <a:lnTo>
                      <a:pt x="0" y="110"/>
                    </a:lnTo>
                    <a:lnTo>
                      <a:pt x="2" y="160"/>
                    </a:lnTo>
                    <a:lnTo>
                      <a:pt x="5" y="208"/>
                    </a:lnTo>
                    <a:lnTo>
                      <a:pt x="9" y="254"/>
                    </a:lnTo>
                    <a:lnTo>
                      <a:pt x="16" y="342"/>
                    </a:lnTo>
                    <a:lnTo>
                      <a:pt x="27" y="430"/>
                    </a:lnTo>
                    <a:lnTo>
                      <a:pt x="37" y="518"/>
                    </a:lnTo>
                    <a:lnTo>
                      <a:pt x="45" y="606"/>
                    </a:lnTo>
                    <a:lnTo>
                      <a:pt x="48" y="652"/>
                    </a:lnTo>
                    <a:lnTo>
                      <a:pt x="52" y="700"/>
                    </a:lnTo>
                    <a:lnTo>
                      <a:pt x="53" y="748"/>
                    </a:lnTo>
                    <a:lnTo>
                      <a:pt x="53" y="798"/>
                    </a:lnTo>
                    <a:lnTo>
                      <a:pt x="52" y="854"/>
                    </a:lnTo>
                    <a:lnTo>
                      <a:pt x="52" y="906"/>
                    </a:lnTo>
                    <a:lnTo>
                      <a:pt x="50" y="956"/>
                    </a:lnTo>
                    <a:lnTo>
                      <a:pt x="48" y="1004"/>
                    </a:lnTo>
                    <a:lnTo>
                      <a:pt x="46" y="1048"/>
                    </a:lnTo>
                    <a:lnTo>
                      <a:pt x="46" y="1090"/>
                    </a:lnTo>
                    <a:lnTo>
                      <a:pt x="45" y="1128"/>
                    </a:lnTo>
                    <a:lnTo>
                      <a:pt x="45" y="1166"/>
                    </a:lnTo>
                    <a:lnTo>
                      <a:pt x="43" y="1200"/>
                    </a:lnTo>
                    <a:lnTo>
                      <a:pt x="43" y="1234"/>
                    </a:lnTo>
                    <a:lnTo>
                      <a:pt x="41" y="1268"/>
                    </a:lnTo>
                    <a:lnTo>
                      <a:pt x="41" y="1298"/>
                    </a:lnTo>
                    <a:lnTo>
                      <a:pt x="39" y="1358"/>
                    </a:lnTo>
                    <a:lnTo>
                      <a:pt x="37" y="1418"/>
                    </a:lnTo>
                    <a:lnTo>
                      <a:pt x="36" y="1476"/>
                    </a:lnTo>
                    <a:lnTo>
                      <a:pt x="34" y="1536"/>
                    </a:lnTo>
                    <a:lnTo>
                      <a:pt x="34" y="1568"/>
                    </a:lnTo>
                    <a:lnTo>
                      <a:pt x="32" y="1600"/>
                    </a:lnTo>
                    <a:lnTo>
                      <a:pt x="32" y="1634"/>
                    </a:lnTo>
                    <a:lnTo>
                      <a:pt x="30" y="1670"/>
                    </a:lnTo>
                    <a:lnTo>
                      <a:pt x="30" y="1706"/>
                    </a:lnTo>
                    <a:lnTo>
                      <a:pt x="29" y="1746"/>
                    </a:lnTo>
                    <a:lnTo>
                      <a:pt x="29" y="1788"/>
                    </a:lnTo>
                    <a:lnTo>
                      <a:pt x="27" y="1832"/>
                    </a:lnTo>
                    <a:lnTo>
                      <a:pt x="25" y="1878"/>
                    </a:lnTo>
                    <a:lnTo>
                      <a:pt x="25" y="1928"/>
                    </a:lnTo>
                    <a:lnTo>
                      <a:pt x="23" y="1980"/>
                    </a:lnTo>
                    <a:lnTo>
                      <a:pt x="21" y="2036"/>
                    </a:lnTo>
                    <a:lnTo>
                      <a:pt x="23" y="2058"/>
                    </a:lnTo>
                    <a:lnTo>
                      <a:pt x="25" y="2074"/>
                    </a:lnTo>
                    <a:lnTo>
                      <a:pt x="27" y="2090"/>
                    </a:lnTo>
                    <a:lnTo>
                      <a:pt x="29" y="2104"/>
                    </a:lnTo>
                    <a:lnTo>
                      <a:pt x="30" y="2130"/>
                    </a:lnTo>
                    <a:lnTo>
                      <a:pt x="32" y="2152"/>
                    </a:lnTo>
                    <a:lnTo>
                      <a:pt x="34" y="2174"/>
                    </a:lnTo>
                    <a:lnTo>
                      <a:pt x="36" y="2198"/>
                    </a:lnTo>
                    <a:lnTo>
                      <a:pt x="37" y="2212"/>
                    </a:lnTo>
                    <a:lnTo>
                      <a:pt x="39" y="2228"/>
                    </a:lnTo>
                    <a:lnTo>
                      <a:pt x="41" y="2246"/>
                    </a:lnTo>
                    <a:lnTo>
                      <a:pt x="43" y="2266"/>
                    </a:lnTo>
                    <a:lnTo>
                      <a:pt x="45" y="2278"/>
                    </a:lnTo>
                    <a:lnTo>
                      <a:pt x="48" y="2290"/>
                    </a:lnTo>
                    <a:lnTo>
                      <a:pt x="53" y="2298"/>
                    </a:lnTo>
                    <a:lnTo>
                      <a:pt x="61" y="2306"/>
                    </a:lnTo>
                    <a:lnTo>
                      <a:pt x="69" y="2312"/>
                    </a:lnTo>
                    <a:lnTo>
                      <a:pt x="80" y="2318"/>
                    </a:lnTo>
                    <a:lnTo>
                      <a:pt x="93" y="2322"/>
                    </a:lnTo>
                    <a:lnTo>
                      <a:pt x="107" y="2326"/>
                    </a:lnTo>
                    <a:lnTo>
                      <a:pt x="137" y="2328"/>
                    </a:lnTo>
                    <a:lnTo>
                      <a:pt x="173" y="2328"/>
                    </a:lnTo>
                    <a:lnTo>
                      <a:pt x="210" y="2324"/>
                    </a:lnTo>
                    <a:lnTo>
                      <a:pt x="247" y="2318"/>
                    </a:lnTo>
                    <a:lnTo>
                      <a:pt x="286" y="2310"/>
                    </a:lnTo>
                    <a:lnTo>
                      <a:pt x="325" y="2302"/>
                    </a:lnTo>
                    <a:lnTo>
                      <a:pt x="361" y="2292"/>
                    </a:lnTo>
                    <a:lnTo>
                      <a:pt x="395" y="2282"/>
                    </a:lnTo>
                    <a:lnTo>
                      <a:pt x="409" y="2278"/>
                    </a:lnTo>
                    <a:lnTo>
                      <a:pt x="423" y="2274"/>
                    </a:lnTo>
                    <a:lnTo>
                      <a:pt x="434" y="2270"/>
                    </a:lnTo>
                    <a:lnTo>
                      <a:pt x="446" y="2268"/>
                    </a:lnTo>
                    <a:lnTo>
                      <a:pt x="455" y="2264"/>
                    </a:lnTo>
                    <a:lnTo>
                      <a:pt x="462" y="2262"/>
                    </a:lnTo>
                    <a:lnTo>
                      <a:pt x="468" y="2260"/>
                    </a:lnTo>
                    <a:lnTo>
                      <a:pt x="471" y="2260"/>
                    </a:lnTo>
                    <a:lnTo>
                      <a:pt x="507" y="2254"/>
                    </a:lnTo>
                    <a:lnTo>
                      <a:pt x="539" y="2250"/>
                    </a:lnTo>
                    <a:lnTo>
                      <a:pt x="567" y="2250"/>
                    </a:lnTo>
                    <a:lnTo>
                      <a:pt x="592" y="2250"/>
                    </a:lnTo>
                    <a:lnTo>
                      <a:pt x="613" y="2254"/>
                    </a:lnTo>
                    <a:lnTo>
                      <a:pt x="633" y="2258"/>
                    </a:lnTo>
                    <a:lnTo>
                      <a:pt x="651" y="2262"/>
                    </a:lnTo>
                    <a:lnTo>
                      <a:pt x="669" y="2268"/>
                    </a:lnTo>
                    <a:lnTo>
                      <a:pt x="699" y="2278"/>
                    </a:lnTo>
                    <a:lnTo>
                      <a:pt x="729" y="2286"/>
                    </a:lnTo>
                    <a:lnTo>
                      <a:pt x="745" y="2290"/>
                    </a:lnTo>
                    <a:lnTo>
                      <a:pt x="763" y="2290"/>
                    </a:lnTo>
                    <a:lnTo>
                      <a:pt x="782" y="2288"/>
                    </a:lnTo>
                    <a:lnTo>
                      <a:pt x="805" y="2284"/>
                    </a:lnTo>
                    <a:lnTo>
                      <a:pt x="850" y="2274"/>
                    </a:lnTo>
                    <a:lnTo>
                      <a:pt x="893" y="2268"/>
                    </a:lnTo>
                    <a:lnTo>
                      <a:pt x="935" y="2264"/>
                    </a:lnTo>
                    <a:lnTo>
                      <a:pt x="978" y="2264"/>
                    </a:lnTo>
                    <a:lnTo>
                      <a:pt x="1021" y="2264"/>
                    </a:lnTo>
                    <a:lnTo>
                      <a:pt x="1065" y="2268"/>
                    </a:lnTo>
                    <a:lnTo>
                      <a:pt x="1111" y="2270"/>
                    </a:lnTo>
                    <a:lnTo>
                      <a:pt x="1159" y="2274"/>
                    </a:lnTo>
                    <a:lnTo>
                      <a:pt x="1246" y="2282"/>
                    </a:lnTo>
                    <a:lnTo>
                      <a:pt x="1335" y="2286"/>
                    </a:lnTo>
                    <a:lnTo>
                      <a:pt x="1424" y="2290"/>
                    </a:lnTo>
                    <a:lnTo>
                      <a:pt x="1511" y="2292"/>
                    </a:lnTo>
                    <a:lnTo>
                      <a:pt x="1598" y="2290"/>
                    </a:lnTo>
                    <a:lnTo>
                      <a:pt x="1684" y="2288"/>
                    </a:lnTo>
                    <a:lnTo>
                      <a:pt x="1767" y="2284"/>
                    </a:lnTo>
                    <a:lnTo>
                      <a:pt x="1845" y="2276"/>
                    </a:lnTo>
                  </a:path>
                </a:pathLst>
              </a:cu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95944" name="Rectangle 8"/>
            <p:cNvSpPr>
              <a:spLocks noChangeArrowheads="1"/>
            </p:cNvSpPr>
            <p:nvPr/>
          </p:nvSpPr>
          <p:spPr bwMode="auto">
            <a:xfrm>
              <a:off x="74" y="3839"/>
              <a:ext cx="4339" cy="346"/>
            </a:xfrm>
            <a:prstGeom prst="rect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45" name="Rectangle 9"/>
            <p:cNvSpPr>
              <a:spLocks noChangeArrowheads="1"/>
            </p:cNvSpPr>
            <p:nvPr/>
          </p:nvSpPr>
          <p:spPr bwMode="auto">
            <a:xfrm>
              <a:off x="2786" y="3928"/>
              <a:ext cx="3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FF6600"/>
                  </a:solidFill>
                  <a:latin typeface="Times" pitchFamily="-93" charset="0"/>
                </a:rPr>
                <a:t>~4.0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46" name="Rectangle 10"/>
            <p:cNvSpPr>
              <a:spLocks noChangeArrowheads="1"/>
            </p:cNvSpPr>
            <p:nvPr/>
          </p:nvSpPr>
          <p:spPr bwMode="auto">
            <a:xfrm>
              <a:off x="269" y="3936"/>
              <a:ext cx="4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66FF00"/>
                  </a:solidFill>
                  <a:latin typeface="Times" pitchFamily="-93" charset="0"/>
                </a:rPr>
                <a:t>~0.45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47" name="Rectangle 11"/>
            <p:cNvSpPr>
              <a:spLocks noChangeArrowheads="1"/>
            </p:cNvSpPr>
            <p:nvPr/>
          </p:nvSpPr>
          <p:spPr bwMode="auto">
            <a:xfrm>
              <a:off x="1399" y="3928"/>
              <a:ext cx="4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66FF00"/>
                  </a:solidFill>
                  <a:latin typeface="Times" pitchFamily="-93" charset="0"/>
                </a:rPr>
                <a:t>1-1.5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48" name="Rectangle 12"/>
            <p:cNvSpPr>
              <a:spLocks noChangeArrowheads="1"/>
            </p:cNvSpPr>
            <p:nvPr/>
          </p:nvSpPr>
          <p:spPr bwMode="auto">
            <a:xfrm>
              <a:off x="2309" y="3920"/>
              <a:ext cx="3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66FF00"/>
                  </a:solidFill>
                  <a:latin typeface="Times" pitchFamily="-93" charset="0"/>
                </a:rPr>
                <a:t>~2.5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49" name="Freeform 13"/>
            <p:cNvSpPr>
              <a:spLocks/>
            </p:cNvSpPr>
            <p:nvPr/>
          </p:nvSpPr>
          <p:spPr bwMode="auto">
            <a:xfrm>
              <a:off x="349" y="1112"/>
              <a:ext cx="2496" cy="2830"/>
            </a:xfrm>
            <a:custGeom>
              <a:avLst/>
              <a:gdLst/>
              <a:ahLst/>
              <a:cxnLst>
                <a:cxn ang="0">
                  <a:pos x="2474" y="2810"/>
                </a:cxn>
                <a:cxn ang="0">
                  <a:pos x="2433" y="2760"/>
                </a:cxn>
                <a:cxn ang="0">
                  <a:pos x="2392" y="2700"/>
                </a:cxn>
                <a:cxn ang="0">
                  <a:pos x="2353" y="2636"/>
                </a:cxn>
                <a:cxn ang="0">
                  <a:pos x="2314" y="2562"/>
                </a:cxn>
                <a:cxn ang="0">
                  <a:pos x="2277" y="2484"/>
                </a:cxn>
                <a:cxn ang="0">
                  <a:pos x="2222" y="2354"/>
                </a:cxn>
                <a:cxn ang="0">
                  <a:pos x="2149" y="2164"/>
                </a:cxn>
                <a:cxn ang="0">
                  <a:pos x="2080" y="1958"/>
                </a:cxn>
                <a:cxn ang="0">
                  <a:pos x="2010" y="1744"/>
                </a:cxn>
                <a:cxn ang="0">
                  <a:pos x="1943" y="1522"/>
                </a:cxn>
                <a:cxn ang="0">
                  <a:pos x="1875" y="1298"/>
                </a:cxn>
                <a:cxn ang="0">
                  <a:pos x="1808" y="1078"/>
                </a:cxn>
                <a:cxn ang="0">
                  <a:pos x="1740" y="866"/>
                </a:cxn>
                <a:cxn ang="0">
                  <a:pos x="1669" y="668"/>
                </a:cxn>
                <a:cxn ang="0">
                  <a:pos x="1616" y="528"/>
                </a:cxn>
                <a:cxn ang="0">
                  <a:pos x="1578" y="442"/>
                </a:cxn>
                <a:cxn ang="0">
                  <a:pos x="1541" y="362"/>
                </a:cxn>
                <a:cxn ang="0">
                  <a:pos x="1504" y="288"/>
                </a:cxn>
                <a:cxn ang="0">
                  <a:pos x="1464" y="220"/>
                </a:cxn>
                <a:cxn ang="0">
                  <a:pos x="1424" y="162"/>
                </a:cxn>
                <a:cxn ang="0">
                  <a:pos x="1383" y="110"/>
                </a:cxn>
                <a:cxn ang="0">
                  <a:pos x="1340" y="66"/>
                </a:cxn>
                <a:cxn ang="0">
                  <a:pos x="1294" y="30"/>
                </a:cxn>
                <a:cxn ang="0">
                  <a:pos x="1246" y="8"/>
                </a:cxn>
                <a:cxn ang="0">
                  <a:pos x="1200" y="0"/>
                </a:cxn>
                <a:cxn ang="0">
                  <a:pos x="1152" y="8"/>
                </a:cxn>
                <a:cxn ang="0">
                  <a:pos x="1105" y="28"/>
                </a:cxn>
                <a:cxn ang="0">
                  <a:pos x="1059" y="60"/>
                </a:cxn>
                <a:cxn ang="0">
                  <a:pos x="1015" y="104"/>
                </a:cxn>
                <a:cxn ang="0">
                  <a:pos x="970" y="160"/>
                </a:cxn>
                <a:cxn ang="0">
                  <a:pos x="926" y="226"/>
                </a:cxn>
                <a:cxn ang="0">
                  <a:pos x="883" y="300"/>
                </a:cxn>
                <a:cxn ang="0">
                  <a:pos x="839" y="384"/>
                </a:cxn>
                <a:cxn ang="0">
                  <a:pos x="798" y="476"/>
                </a:cxn>
                <a:cxn ang="0">
                  <a:pos x="755" y="574"/>
                </a:cxn>
                <a:cxn ang="0">
                  <a:pos x="714" y="680"/>
                </a:cxn>
                <a:cxn ang="0">
                  <a:pos x="652" y="848"/>
                </a:cxn>
                <a:cxn ang="0">
                  <a:pos x="572" y="1084"/>
                </a:cxn>
                <a:cxn ang="0">
                  <a:pos x="492" y="1334"/>
                </a:cxn>
                <a:cxn ang="0">
                  <a:pos x="414" y="1586"/>
                </a:cxn>
                <a:cxn ang="0">
                  <a:pos x="337" y="1836"/>
                </a:cxn>
                <a:cxn ang="0">
                  <a:pos x="261" y="2078"/>
                </a:cxn>
                <a:cxn ang="0">
                  <a:pos x="204" y="2250"/>
                </a:cxn>
                <a:cxn ang="0">
                  <a:pos x="167" y="2360"/>
                </a:cxn>
                <a:cxn ang="0">
                  <a:pos x="129" y="2462"/>
                </a:cxn>
                <a:cxn ang="0">
                  <a:pos x="92" y="2560"/>
                </a:cxn>
                <a:cxn ang="0">
                  <a:pos x="55" y="2648"/>
                </a:cxn>
                <a:cxn ang="0">
                  <a:pos x="19" y="2730"/>
                </a:cxn>
                <a:cxn ang="0">
                  <a:pos x="2496" y="2830"/>
                </a:cxn>
              </a:cxnLst>
              <a:rect l="0" t="0" r="r" b="b"/>
              <a:pathLst>
                <a:path w="2496" h="2830">
                  <a:moveTo>
                    <a:pt x="2496" y="2830"/>
                  </a:moveTo>
                  <a:lnTo>
                    <a:pt x="2474" y="2810"/>
                  </a:lnTo>
                  <a:lnTo>
                    <a:pt x="2455" y="2786"/>
                  </a:lnTo>
                  <a:lnTo>
                    <a:pt x="2433" y="2760"/>
                  </a:lnTo>
                  <a:lnTo>
                    <a:pt x="2412" y="2730"/>
                  </a:lnTo>
                  <a:lnTo>
                    <a:pt x="2392" y="2700"/>
                  </a:lnTo>
                  <a:lnTo>
                    <a:pt x="2373" y="2668"/>
                  </a:lnTo>
                  <a:lnTo>
                    <a:pt x="2353" y="2636"/>
                  </a:lnTo>
                  <a:lnTo>
                    <a:pt x="2334" y="2600"/>
                  </a:lnTo>
                  <a:lnTo>
                    <a:pt x="2314" y="2562"/>
                  </a:lnTo>
                  <a:lnTo>
                    <a:pt x="2295" y="2524"/>
                  </a:lnTo>
                  <a:lnTo>
                    <a:pt x="2277" y="2484"/>
                  </a:lnTo>
                  <a:lnTo>
                    <a:pt x="2257" y="2442"/>
                  </a:lnTo>
                  <a:lnTo>
                    <a:pt x="2222" y="2354"/>
                  </a:lnTo>
                  <a:lnTo>
                    <a:pt x="2184" y="2262"/>
                  </a:lnTo>
                  <a:lnTo>
                    <a:pt x="2149" y="2164"/>
                  </a:lnTo>
                  <a:lnTo>
                    <a:pt x="2113" y="2064"/>
                  </a:lnTo>
                  <a:lnTo>
                    <a:pt x="2080" y="1958"/>
                  </a:lnTo>
                  <a:lnTo>
                    <a:pt x="2046" y="1852"/>
                  </a:lnTo>
                  <a:lnTo>
                    <a:pt x="2010" y="1744"/>
                  </a:lnTo>
                  <a:lnTo>
                    <a:pt x="1976" y="1632"/>
                  </a:lnTo>
                  <a:lnTo>
                    <a:pt x="1943" y="1522"/>
                  </a:lnTo>
                  <a:lnTo>
                    <a:pt x="1909" y="1410"/>
                  </a:lnTo>
                  <a:lnTo>
                    <a:pt x="1875" y="1298"/>
                  </a:lnTo>
                  <a:lnTo>
                    <a:pt x="1841" y="1188"/>
                  </a:lnTo>
                  <a:lnTo>
                    <a:pt x="1808" y="1078"/>
                  </a:lnTo>
                  <a:lnTo>
                    <a:pt x="1774" y="972"/>
                  </a:lnTo>
                  <a:lnTo>
                    <a:pt x="1740" y="866"/>
                  </a:lnTo>
                  <a:lnTo>
                    <a:pt x="1704" y="766"/>
                  </a:lnTo>
                  <a:lnTo>
                    <a:pt x="1669" y="668"/>
                  </a:lnTo>
                  <a:lnTo>
                    <a:pt x="1633" y="574"/>
                  </a:lnTo>
                  <a:lnTo>
                    <a:pt x="1616" y="528"/>
                  </a:lnTo>
                  <a:lnTo>
                    <a:pt x="1596" y="484"/>
                  </a:lnTo>
                  <a:lnTo>
                    <a:pt x="1578" y="442"/>
                  </a:lnTo>
                  <a:lnTo>
                    <a:pt x="1560" y="402"/>
                  </a:lnTo>
                  <a:lnTo>
                    <a:pt x="1541" y="362"/>
                  </a:lnTo>
                  <a:lnTo>
                    <a:pt x="1521" y="324"/>
                  </a:lnTo>
                  <a:lnTo>
                    <a:pt x="1504" y="288"/>
                  </a:lnTo>
                  <a:lnTo>
                    <a:pt x="1484" y="254"/>
                  </a:lnTo>
                  <a:lnTo>
                    <a:pt x="1464" y="220"/>
                  </a:lnTo>
                  <a:lnTo>
                    <a:pt x="1443" y="190"/>
                  </a:lnTo>
                  <a:lnTo>
                    <a:pt x="1424" y="162"/>
                  </a:lnTo>
                  <a:lnTo>
                    <a:pt x="1404" y="134"/>
                  </a:lnTo>
                  <a:lnTo>
                    <a:pt x="1383" y="110"/>
                  </a:lnTo>
                  <a:lnTo>
                    <a:pt x="1361" y="86"/>
                  </a:lnTo>
                  <a:lnTo>
                    <a:pt x="1340" y="66"/>
                  </a:lnTo>
                  <a:lnTo>
                    <a:pt x="1319" y="48"/>
                  </a:lnTo>
                  <a:lnTo>
                    <a:pt x="1294" y="30"/>
                  </a:lnTo>
                  <a:lnTo>
                    <a:pt x="1271" y="18"/>
                  </a:lnTo>
                  <a:lnTo>
                    <a:pt x="1246" y="8"/>
                  </a:lnTo>
                  <a:lnTo>
                    <a:pt x="1223" y="2"/>
                  </a:lnTo>
                  <a:lnTo>
                    <a:pt x="1200" y="0"/>
                  </a:lnTo>
                  <a:lnTo>
                    <a:pt x="1175" y="2"/>
                  </a:lnTo>
                  <a:lnTo>
                    <a:pt x="1152" y="8"/>
                  </a:lnTo>
                  <a:lnTo>
                    <a:pt x="1128" y="16"/>
                  </a:lnTo>
                  <a:lnTo>
                    <a:pt x="1105" y="28"/>
                  </a:lnTo>
                  <a:lnTo>
                    <a:pt x="1082" y="42"/>
                  </a:lnTo>
                  <a:lnTo>
                    <a:pt x="1059" y="60"/>
                  </a:lnTo>
                  <a:lnTo>
                    <a:pt x="1038" y="80"/>
                  </a:lnTo>
                  <a:lnTo>
                    <a:pt x="1015" y="104"/>
                  </a:lnTo>
                  <a:lnTo>
                    <a:pt x="992" y="130"/>
                  </a:lnTo>
                  <a:lnTo>
                    <a:pt x="970" y="160"/>
                  </a:lnTo>
                  <a:lnTo>
                    <a:pt x="947" y="192"/>
                  </a:lnTo>
                  <a:lnTo>
                    <a:pt x="926" y="226"/>
                  </a:lnTo>
                  <a:lnTo>
                    <a:pt x="904" y="262"/>
                  </a:lnTo>
                  <a:lnTo>
                    <a:pt x="883" y="300"/>
                  </a:lnTo>
                  <a:lnTo>
                    <a:pt x="862" y="342"/>
                  </a:lnTo>
                  <a:lnTo>
                    <a:pt x="839" y="384"/>
                  </a:lnTo>
                  <a:lnTo>
                    <a:pt x="819" y="430"/>
                  </a:lnTo>
                  <a:lnTo>
                    <a:pt x="798" y="476"/>
                  </a:lnTo>
                  <a:lnTo>
                    <a:pt x="777" y="524"/>
                  </a:lnTo>
                  <a:lnTo>
                    <a:pt x="755" y="574"/>
                  </a:lnTo>
                  <a:lnTo>
                    <a:pt x="734" y="626"/>
                  </a:lnTo>
                  <a:lnTo>
                    <a:pt x="714" y="680"/>
                  </a:lnTo>
                  <a:lnTo>
                    <a:pt x="693" y="734"/>
                  </a:lnTo>
                  <a:lnTo>
                    <a:pt x="652" y="848"/>
                  </a:lnTo>
                  <a:lnTo>
                    <a:pt x="611" y="964"/>
                  </a:lnTo>
                  <a:lnTo>
                    <a:pt x="572" y="1084"/>
                  </a:lnTo>
                  <a:lnTo>
                    <a:pt x="531" y="1208"/>
                  </a:lnTo>
                  <a:lnTo>
                    <a:pt x="492" y="1334"/>
                  </a:lnTo>
                  <a:lnTo>
                    <a:pt x="453" y="1460"/>
                  </a:lnTo>
                  <a:lnTo>
                    <a:pt x="414" y="1586"/>
                  </a:lnTo>
                  <a:lnTo>
                    <a:pt x="375" y="1712"/>
                  </a:lnTo>
                  <a:lnTo>
                    <a:pt x="337" y="1836"/>
                  </a:lnTo>
                  <a:lnTo>
                    <a:pt x="298" y="1960"/>
                  </a:lnTo>
                  <a:lnTo>
                    <a:pt x="261" y="2078"/>
                  </a:lnTo>
                  <a:lnTo>
                    <a:pt x="224" y="2194"/>
                  </a:lnTo>
                  <a:lnTo>
                    <a:pt x="204" y="2250"/>
                  </a:lnTo>
                  <a:lnTo>
                    <a:pt x="186" y="2306"/>
                  </a:lnTo>
                  <a:lnTo>
                    <a:pt x="167" y="2360"/>
                  </a:lnTo>
                  <a:lnTo>
                    <a:pt x="149" y="2412"/>
                  </a:lnTo>
                  <a:lnTo>
                    <a:pt x="129" y="2462"/>
                  </a:lnTo>
                  <a:lnTo>
                    <a:pt x="112" y="2512"/>
                  </a:lnTo>
                  <a:lnTo>
                    <a:pt x="92" y="2560"/>
                  </a:lnTo>
                  <a:lnTo>
                    <a:pt x="74" y="2604"/>
                  </a:lnTo>
                  <a:lnTo>
                    <a:pt x="55" y="2648"/>
                  </a:lnTo>
                  <a:lnTo>
                    <a:pt x="37" y="2690"/>
                  </a:lnTo>
                  <a:lnTo>
                    <a:pt x="19" y="2730"/>
                  </a:lnTo>
                  <a:lnTo>
                    <a:pt x="0" y="2768"/>
                  </a:lnTo>
                  <a:lnTo>
                    <a:pt x="2496" y="2830"/>
                  </a:lnTo>
                  <a:close/>
                </a:path>
              </a:pathLst>
            </a:custGeom>
            <a:solidFill>
              <a:srgbClr val="0077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50" name="Freeform 14"/>
            <p:cNvSpPr>
              <a:spLocks/>
            </p:cNvSpPr>
            <p:nvPr/>
          </p:nvSpPr>
          <p:spPr bwMode="auto">
            <a:xfrm>
              <a:off x="358" y="1128"/>
              <a:ext cx="2495" cy="2830"/>
            </a:xfrm>
            <a:custGeom>
              <a:avLst/>
              <a:gdLst/>
              <a:ahLst/>
              <a:cxnLst>
                <a:cxn ang="0">
                  <a:pos x="2474" y="2810"/>
                </a:cxn>
                <a:cxn ang="0">
                  <a:pos x="2433" y="2760"/>
                </a:cxn>
                <a:cxn ang="0">
                  <a:pos x="2392" y="2700"/>
                </a:cxn>
                <a:cxn ang="0">
                  <a:pos x="2353" y="2636"/>
                </a:cxn>
                <a:cxn ang="0">
                  <a:pos x="2314" y="2562"/>
                </a:cxn>
                <a:cxn ang="0">
                  <a:pos x="2277" y="2484"/>
                </a:cxn>
                <a:cxn ang="0">
                  <a:pos x="2222" y="2354"/>
                </a:cxn>
                <a:cxn ang="0">
                  <a:pos x="2149" y="2164"/>
                </a:cxn>
                <a:cxn ang="0">
                  <a:pos x="2079" y="1958"/>
                </a:cxn>
                <a:cxn ang="0">
                  <a:pos x="2010" y="1744"/>
                </a:cxn>
                <a:cxn ang="0">
                  <a:pos x="1943" y="1522"/>
                </a:cxn>
                <a:cxn ang="0">
                  <a:pos x="1875" y="1298"/>
                </a:cxn>
                <a:cxn ang="0">
                  <a:pos x="1807" y="1078"/>
                </a:cxn>
                <a:cxn ang="0">
                  <a:pos x="1740" y="866"/>
                </a:cxn>
                <a:cxn ang="0">
                  <a:pos x="1669" y="668"/>
                </a:cxn>
                <a:cxn ang="0">
                  <a:pos x="1615" y="528"/>
                </a:cxn>
                <a:cxn ang="0">
                  <a:pos x="1578" y="442"/>
                </a:cxn>
                <a:cxn ang="0">
                  <a:pos x="1541" y="362"/>
                </a:cxn>
                <a:cxn ang="0">
                  <a:pos x="1503" y="288"/>
                </a:cxn>
                <a:cxn ang="0">
                  <a:pos x="1464" y="220"/>
                </a:cxn>
                <a:cxn ang="0">
                  <a:pos x="1423" y="162"/>
                </a:cxn>
                <a:cxn ang="0">
                  <a:pos x="1383" y="110"/>
                </a:cxn>
                <a:cxn ang="0">
                  <a:pos x="1340" y="66"/>
                </a:cxn>
                <a:cxn ang="0">
                  <a:pos x="1294" y="30"/>
                </a:cxn>
                <a:cxn ang="0">
                  <a:pos x="1246" y="8"/>
                </a:cxn>
                <a:cxn ang="0">
                  <a:pos x="1199" y="0"/>
                </a:cxn>
                <a:cxn ang="0">
                  <a:pos x="1151" y="8"/>
                </a:cxn>
                <a:cxn ang="0">
                  <a:pos x="1105" y="28"/>
                </a:cxn>
                <a:cxn ang="0">
                  <a:pos x="1059" y="60"/>
                </a:cxn>
                <a:cxn ang="0">
                  <a:pos x="1015" y="104"/>
                </a:cxn>
                <a:cxn ang="0">
                  <a:pos x="970" y="160"/>
                </a:cxn>
                <a:cxn ang="0">
                  <a:pos x="926" y="226"/>
                </a:cxn>
                <a:cxn ang="0">
                  <a:pos x="883" y="300"/>
                </a:cxn>
                <a:cxn ang="0">
                  <a:pos x="839" y="384"/>
                </a:cxn>
                <a:cxn ang="0">
                  <a:pos x="798" y="476"/>
                </a:cxn>
                <a:cxn ang="0">
                  <a:pos x="755" y="574"/>
                </a:cxn>
                <a:cxn ang="0">
                  <a:pos x="714" y="680"/>
                </a:cxn>
                <a:cxn ang="0">
                  <a:pos x="652" y="848"/>
                </a:cxn>
                <a:cxn ang="0">
                  <a:pos x="572" y="1084"/>
                </a:cxn>
                <a:cxn ang="0">
                  <a:pos x="492" y="1334"/>
                </a:cxn>
                <a:cxn ang="0">
                  <a:pos x="414" y="1586"/>
                </a:cxn>
                <a:cxn ang="0">
                  <a:pos x="337" y="1836"/>
                </a:cxn>
                <a:cxn ang="0">
                  <a:pos x="261" y="2078"/>
                </a:cxn>
                <a:cxn ang="0">
                  <a:pos x="204" y="2250"/>
                </a:cxn>
                <a:cxn ang="0">
                  <a:pos x="167" y="2360"/>
                </a:cxn>
                <a:cxn ang="0">
                  <a:pos x="129" y="2462"/>
                </a:cxn>
                <a:cxn ang="0">
                  <a:pos x="92" y="2560"/>
                </a:cxn>
                <a:cxn ang="0">
                  <a:pos x="55" y="2648"/>
                </a:cxn>
                <a:cxn ang="0">
                  <a:pos x="19" y="2730"/>
                </a:cxn>
              </a:cxnLst>
              <a:rect l="0" t="0" r="r" b="b"/>
              <a:pathLst>
                <a:path w="2495" h="2830">
                  <a:moveTo>
                    <a:pt x="2495" y="2830"/>
                  </a:moveTo>
                  <a:lnTo>
                    <a:pt x="2474" y="2810"/>
                  </a:lnTo>
                  <a:lnTo>
                    <a:pt x="2455" y="2786"/>
                  </a:lnTo>
                  <a:lnTo>
                    <a:pt x="2433" y="2760"/>
                  </a:lnTo>
                  <a:lnTo>
                    <a:pt x="2412" y="2730"/>
                  </a:lnTo>
                  <a:lnTo>
                    <a:pt x="2392" y="2700"/>
                  </a:lnTo>
                  <a:lnTo>
                    <a:pt x="2373" y="2668"/>
                  </a:lnTo>
                  <a:lnTo>
                    <a:pt x="2353" y="2636"/>
                  </a:lnTo>
                  <a:lnTo>
                    <a:pt x="2334" y="2600"/>
                  </a:lnTo>
                  <a:lnTo>
                    <a:pt x="2314" y="2562"/>
                  </a:lnTo>
                  <a:lnTo>
                    <a:pt x="2295" y="2524"/>
                  </a:lnTo>
                  <a:lnTo>
                    <a:pt x="2277" y="2484"/>
                  </a:lnTo>
                  <a:lnTo>
                    <a:pt x="2257" y="2442"/>
                  </a:lnTo>
                  <a:lnTo>
                    <a:pt x="2222" y="2354"/>
                  </a:lnTo>
                  <a:lnTo>
                    <a:pt x="2184" y="2262"/>
                  </a:lnTo>
                  <a:lnTo>
                    <a:pt x="2149" y="2164"/>
                  </a:lnTo>
                  <a:lnTo>
                    <a:pt x="2113" y="2064"/>
                  </a:lnTo>
                  <a:lnTo>
                    <a:pt x="2079" y="1958"/>
                  </a:lnTo>
                  <a:lnTo>
                    <a:pt x="2046" y="1852"/>
                  </a:lnTo>
                  <a:lnTo>
                    <a:pt x="2010" y="1744"/>
                  </a:lnTo>
                  <a:lnTo>
                    <a:pt x="1976" y="1632"/>
                  </a:lnTo>
                  <a:lnTo>
                    <a:pt x="1943" y="1522"/>
                  </a:lnTo>
                  <a:lnTo>
                    <a:pt x="1909" y="1410"/>
                  </a:lnTo>
                  <a:lnTo>
                    <a:pt x="1875" y="1298"/>
                  </a:lnTo>
                  <a:lnTo>
                    <a:pt x="1841" y="1188"/>
                  </a:lnTo>
                  <a:lnTo>
                    <a:pt x="1807" y="1078"/>
                  </a:lnTo>
                  <a:lnTo>
                    <a:pt x="1774" y="972"/>
                  </a:lnTo>
                  <a:lnTo>
                    <a:pt x="1740" y="866"/>
                  </a:lnTo>
                  <a:lnTo>
                    <a:pt x="1704" y="766"/>
                  </a:lnTo>
                  <a:lnTo>
                    <a:pt x="1669" y="668"/>
                  </a:lnTo>
                  <a:lnTo>
                    <a:pt x="1633" y="574"/>
                  </a:lnTo>
                  <a:lnTo>
                    <a:pt x="1615" y="528"/>
                  </a:lnTo>
                  <a:lnTo>
                    <a:pt x="1596" y="484"/>
                  </a:lnTo>
                  <a:lnTo>
                    <a:pt x="1578" y="442"/>
                  </a:lnTo>
                  <a:lnTo>
                    <a:pt x="1560" y="402"/>
                  </a:lnTo>
                  <a:lnTo>
                    <a:pt x="1541" y="362"/>
                  </a:lnTo>
                  <a:lnTo>
                    <a:pt x="1521" y="324"/>
                  </a:lnTo>
                  <a:lnTo>
                    <a:pt x="1503" y="288"/>
                  </a:lnTo>
                  <a:lnTo>
                    <a:pt x="1484" y="254"/>
                  </a:lnTo>
                  <a:lnTo>
                    <a:pt x="1464" y="220"/>
                  </a:lnTo>
                  <a:lnTo>
                    <a:pt x="1443" y="190"/>
                  </a:lnTo>
                  <a:lnTo>
                    <a:pt x="1423" y="162"/>
                  </a:lnTo>
                  <a:lnTo>
                    <a:pt x="1404" y="134"/>
                  </a:lnTo>
                  <a:lnTo>
                    <a:pt x="1383" y="110"/>
                  </a:lnTo>
                  <a:lnTo>
                    <a:pt x="1361" y="86"/>
                  </a:lnTo>
                  <a:lnTo>
                    <a:pt x="1340" y="66"/>
                  </a:lnTo>
                  <a:lnTo>
                    <a:pt x="1319" y="48"/>
                  </a:lnTo>
                  <a:lnTo>
                    <a:pt x="1294" y="30"/>
                  </a:lnTo>
                  <a:lnTo>
                    <a:pt x="1271" y="18"/>
                  </a:lnTo>
                  <a:lnTo>
                    <a:pt x="1246" y="8"/>
                  </a:lnTo>
                  <a:lnTo>
                    <a:pt x="1223" y="2"/>
                  </a:lnTo>
                  <a:lnTo>
                    <a:pt x="1199" y="0"/>
                  </a:lnTo>
                  <a:lnTo>
                    <a:pt x="1175" y="2"/>
                  </a:lnTo>
                  <a:lnTo>
                    <a:pt x="1151" y="8"/>
                  </a:lnTo>
                  <a:lnTo>
                    <a:pt x="1128" y="16"/>
                  </a:lnTo>
                  <a:lnTo>
                    <a:pt x="1105" y="28"/>
                  </a:lnTo>
                  <a:lnTo>
                    <a:pt x="1082" y="42"/>
                  </a:lnTo>
                  <a:lnTo>
                    <a:pt x="1059" y="60"/>
                  </a:lnTo>
                  <a:lnTo>
                    <a:pt x="1038" y="80"/>
                  </a:lnTo>
                  <a:lnTo>
                    <a:pt x="1015" y="104"/>
                  </a:lnTo>
                  <a:lnTo>
                    <a:pt x="991" y="130"/>
                  </a:lnTo>
                  <a:lnTo>
                    <a:pt x="970" y="160"/>
                  </a:lnTo>
                  <a:lnTo>
                    <a:pt x="947" y="192"/>
                  </a:lnTo>
                  <a:lnTo>
                    <a:pt x="926" y="226"/>
                  </a:lnTo>
                  <a:lnTo>
                    <a:pt x="904" y="262"/>
                  </a:lnTo>
                  <a:lnTo>
                    <a:pt x="883" y="300"/>
                  </a:lnTo>
                  <a:lnTo>
                    <a:pt x="862" y="342"/>
                  </a:lnTo>
                  <a:lnTo>
                    <a:pt x="839" y="384"/>
                  </a:lnTo>
                  <a:lnTo>
                    <a:pt x="819" y="430"/>
                  </a:lnTo>
                  <a:lnTo>
                    <a:pt x="798" y="476"/>
                  </a:lnTo>
                  <a:lnTo>
                    <a:pt x="776" y="524"/>
                  </a:lnTo>
                  <a:lnTo>
                    <a:pt x="755" y="574"/>
                  </a:lnTo>
                  <a:lnTo>
                    <a:pt x="734" y="626"/>
                  </a:lnTo>
                  <a:lnTo>
                    <a:pt x="714" y="680"/>
                  </a:lnTo>
                  <a:lnTo>
                    <a:pt x="693" y="734"/>
                  </a:lnTo>
                  <a:lnTo>
                    <a:pt x="652" y="848"/>
                  </a:lnTo>
                  <a:lnTo>
                    <a:pt x="611" y="964"/>
                  </a:lnTo>
                  <a:lnTo>
                    <a:pt x="572" y="1084"/>
                  </a:lnTo>
                  <a:lnTo>
                    <a:pt x="531" y="1208"/>
                  </a:lnTo>
                  <a:lnTo>
                    <a:pt x="492" y="1334"/>
                  </a:lnTo>
                  <a:lnTo>
                    <a:pt x="453" y="1460"/>
                  </a:lnTo>
                  <a:lnTo>
                    <a:pt x="414" y="1586"/>
                  </a:lnTo>
                  <a:lnTo>
                    <a:pt x="375" y="1712"/>
                  </a:lnTo>
                  <a:lnTo>
                    <a:pt x="337" y="1836"/>
                  </a:lnTo>
                  <a:lnTo>
                    <a:pt x="298" y="1960"/>
                  </a:lnTo>
                  <a:lnTo>
                    <a:pt x="261" y="2078"/>
                  </a:lnTo>
                  <a:lnTo>
                    <a:pt x="224" y="2194"/>
                  </a:lnTo>
                  <a:lnTo>
                    <a:pt x="204" y="2250"/>
                  </a:lnTo>
                  <a:lnTo>
                    <a:pt x="186" y="2306"/>
                  </a:lnTo>
                  <a:lnTo>
                    <a:pt x="167" y="2360"/>
                  </a:lnTo>
                  <a:lnTo>
                    <a:pt x="149" y="2412"/>
                  </a:lnTo>
                  <a:lnTo>
                    <a:pt x="129" y="2462"/>
                  </a:lnTo>
                  <a:lnTo>
                    <a:pt x="112" y="2512"/>
                  </a:lnTo>
                  <a:lnTo>
                    <a:pt x="92" y="2560"/>
                  </a:lnTo>
                  <a:lnTo>
                    <a:pt x="74" y="2604"/>
                  </a:lnTo>
                  <a:lnTo>
                    <a:pt x="55" y="2648"/>
                  </a:lnTo>
                  <a:lnTo>
                    <a:pt x="37" y="2690"/>
                  </a:lnTo>
                  <a:lnTo>
                    <a:pt x="19" y="2730"/>
                  </a:lnTo>
                  <a:lnTo>
                    <a:pt x="0" y="2768"/>
                  </a:lnTo>
                </a:path>
              </a:pathLst>
            </a:custGeom>
            <a:noFill/>
            <a:ln w="47625">
              <a:solidFill>
                <a:srgbClr val="99FF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51" name="Rectangle 15"/>
            <p:cNvSpPr>
              <a:spLocks noChangeArrowheads="1"/>
            </p:cNvSpPr>
            <p:nvPr/>
          </p:nvSpPr>
          <p:spPr bwMode="auto">
            <a:xfrm>
              <a:off x="1475" y="1143"/>
              <a:ext cx="172" cy="2770"/>
            </a:xfrm>
            <a:prstGeom prst="rect">
              <a:avLst/>
            </a:prstGeom>
            <a:solidFill>
              <a:srgbClr val="66FF00"/>
            </a:solidFill>
            <a:ln w="11113">
              <a:solidFill>
                <a:srgbClr val="66FF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52" name="Rectangle 16"/>
            <p:cNvSpPr>
              <a:spLocks noChangeArrowheads="1"/>
            </p:cNvSpPr>
            <p:nvPr/>
          </p:nvSpPr>
          <p:spPr bwMode="auto">
            <a:xfrm>
              <a:off x="330" y="3215"/>
              <a:ext cx="243" cy="634"/>
            </a:xfrm>
            <a:prstGeom prst="rect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53" name="Line 17"/>
            <p:cNvSpPr>
              <a:spLocks noChangeShapeType="1"/>
            </p:cNvSpPr>
            <p:nvPr/>
          </p:nvSpPr>
          <p:spPr bwMode="auto">
            <a:xfrm flipV="1">
              <a:off x="587" y="3320"/>
              <a:ext cx="1" cy="592"/>
            </a:xfrm>
            <a:prstGeom prst="line">
              <a:avLst/>
            </a:prstGeom>
            <a:noFill/>
            <a:ln w="33338">
              <a:solidFill>
                <a:srgbClr val="66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54" name="Rectangle 18"/>
            <p:cNvSpPr>
              <a:spLocks noChangeArrowheads="1"/>
            </p:cNvSpPr>
            <p:nvPr/>
          </p:nvSpPr>
          <p:spPr bwMode="auto">
            <a:xfrm>
              <a:off x="202" y="3839"/>
              <a:ext cx="3727" cy="346"/>
            </a:xfrm>
            <a:prstGeom prst="rect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55" name="Rectangle 19"/>
            <p:cNvSpPr>
              <a:spLocks noChangeArrowheads="1"/>
            </p:cNvSpPr>
            <p:nvPr/>
          </p:nvSpPr>
          <p:spPr bwMode="auto">
            <a:xfrm>
              <a:off x="304" y="3936"/>
              <a:ext cx="4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66FF00"/>
                  </a:solidFill>
                  <a:latin typeface="Times" pitchFamily="-93" charset="0"/>
                </a:rPr>
                <a:t>~0.45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56" name="Rectangle 20"/>
            <p:cNvSpPr>
              <a:spLocks noChangeArrowheads="1"/>
            </p:cNvSpPr>
            <p:nvPr/>
          </p:nvSpPr>
          <p:spPr bwMode="auto">
            <a:xfrm>
              <a:off x="1435" y="3928"/>
              <a:ext cx="4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66FF00"/>
                  </a:solidFill>
                  <a:latin typeface="Times" pitchFamily="-93" charset="0"/>
                </a:rPr>
                <a:t>1-1.5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57" name="Rectangle 21"/>
            <p:cNvSpPr>
              <a:spLocks noChangeArrowheads="1"/>
            </p:cNvSpPr>
            <p:nvPr/>
          </p:nvSpPr>
          <p:spPr bwMode="auto">
            <a:xfrm>
              <a:off x="2281" y="3936"/>
              <a:ext cx="3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66FF00"/>
                  </a:solidFill>
                  <a:latin typeface="Times" pitchFamily="-93" charset="0"/>
                </a:rPr>
                <a:t>~2.5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58" name="Rectangle 22"/>
            <p:cNvSpPr>
              <a:spLocks noChangeArrowheads="1"/>
            </p:cNvSpPr>
            <p:nvPr/>
          </p:nvSpPr>
          <p:spPr bwMode="auto">
            <a:xfrm>
              <a:off x="2499" y="3287"/>
              <a:ext cx="279" cy="554"/>
            </a:xfrm>
            <a:prstGeom prst="rect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59" name="Line 23"/>
            <p:cNvSpPr>
              <a:spLocks noChangeShapeType="1"/>
            </p:cNvSpPr>
            <p:nvPr/>
          </p:nvSpPr>
          <p:spPr bwMode="auto">
            <a:xfrm>
              <a:off x="615" y="4120"/>
              <a:ext cx="20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0" name="Rectangle 24"/>
            <p:cNvSpPr>
              <a:spLocks noChangeArrowheads="1"/>
            </p:cNvSpPr>
            <p:nvPr/>
          </p:nvSpPr>
          <p:spPr bwMode="auto">
            <a:xfrm>
              <a:off x="2499" y="3239"/>
              <a:ext cx="293" cy="594"/>
            </a:xfrm>
            <a:prstGeom prst="rect">
              <a:avLst/>
            </a:prstGeom>
            <a:solidFill>
              <a:srgbClr val="FF6600"/>
            </a:solidFill>
            <a:ln w="11113">
              <a:solidFill>
                <a:srgbClr val="FF66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1" name="Line 25"/>
            <p:cNvSpPr>
              <a:spLocks noChangeShapeType="1"/>
            </p:cNvSpPr>
            <p:nvPr/>
          </p:nvSpPr>
          <p:spPr bwMode="auto">
            <a:xfrm flipV="1">
              <a:off x="2500" y="3304"/>
              <a:ext cx="1" cy="520"/>
            </a:xfrm>
            <a:prstGeom prst="line">
              <a:avLst/>
            </a:prstGeom>
            <a:noFill/>
            <a:ln w="33338">
              <a:solidFill>
                <a:srgbClr val="66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2" name="Rectangle 26"/>
            <p:cNvSpPr>
              <a:spLocks noChangeArrowheads="1"/>
            </p:cNvSpPr>
            <p:nvPr/>
          </p:nvSpPr>
          <p:spPr bwMode="auto">
            <a:xfrm>
              <a:off x="2814" y="3936"/>
              <a:ext cx="3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FF6600"/>
                  </a:solidFill>
                  <a:latin typeface="Times" pitchFamily="-93" charset="0"/>
                </a:rPr>
                <a:t>~4.0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63" name="Freeform 27"/>
            <p:cNvSpPr>
              <a:spLocks/>
            </p:cNvSpPr>
            <p:nvPr/>
          </p:nvSpPr>
          <p:spPr bwMode="auto">
            <a:xfrm>
              <a:off x="2811" y="3518"/>
              <a:ext cx="130" cy="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24"/>
                </a:cxn>
                <a:cxn ang="0">
                  <a:pos x="5" y="49"/>
                </a:cxn>
                <a:cxn ang="0">
                  <a:pos x="73" y="25"/>
                </a:cxn>
                <a:cxn ang="0">
                  <a:pos x="5" y="0"/>
                </a:cxn>
              </a:cxnLst>
              <a:rect l="0" t="0" r="r" b="b"/>
              <a:pathLst>
                <a:path w="73" h="49">
                  <a:moveTo>
                    <a:pt x="5" y="0"/>
                  </a:moveTo>
                  <a:cubicBezTo>
                    <a:pt x="2" y="8"/>
                    <a:pt x="1" y="16"/>
                    <a:pt x="1" y="24"/>
                  </a:cubicBezTo>
                  <a:cubicBezTo>
                    <a:pt x="0" y="33"/>
                    <a:pt x="2" y="41"/>
                    <a:pt x="5" y="49"/>
                  </a:cubicBezTo>
                  <a:lnTo>
                    <a:pt x="73" y="25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4" name="Freeform 28"/>
            <p:cNvSpPr>
              <a:spLocks/>
            </p:cNvSpPr>
            <p:nvPr/>
          </p:nvSpPr>
          <p:spPr bwMode="auto">
            <a:xfrm>
              <a:off x="580" y="3518"/>
              <a:ext cx="128" cy="98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72" y="25"/>
                </a:cxn>
                <a:cxn ang="0">
                  <a:pos x="67" y="0"/>
                </a:cxn>
                <a:cxn ang="0">
                  <a:pos x="0" y="25"/>
                </a:cxn>
                <a:cxn ang="0">
                  <a:pos x="67" y="49"/>
                </a:cxn>
              </a:cxnLst>
              <a:rect l="0" t="0" r="r" b="b"/>
              <a:pathLst>
                <a:path w="72" h="49">
                  <a:moveTo>
                    <a:pt x="67" y="49"/>
                  </a:moveTo>
                  <a:cubicBezTo>
                    <a:pt x="70" y="41"/>
                    <a:pt x="72" y="33"/>
                    <a:pt x="72" y="25"/>
                  </a:cubicBezTo>
                  <a:cubicBezTo>
                    <a:pt x="72" y="16"/>
                    <a:pt x="70" y="8"/>
                    <a:pt x="67" y="0"/>
                  </a:cubicBezTo>
                  <a:lnTo>
                    <a:pt x="0" y="25"/>
                  </a:lnTo>
                  <a:lnTo>
                    <a:pt x="67" y="4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5" name="Line 29"/>
            <p:cNvSpPr>
              <a:spLocks noChangeShapeType="1"/>
            </p:cNvSpPr>
            <p:nvPr/>
          </p:nvSpPr>
          <p:spPr bwMode="auto">
            <a:xfrm>
              <a:off x="706" y="3568"/>
              <a:ext cx="2108" cy="1"/>
            </a:xfrm>
            <a:prstGeom prst="line">
              <a:avLst/>
            </a:prstGeom>
            <a:noFill/>
            <a:ln w="33338">
              <a:solidFill>
                <a:srgbClr val="33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6" name="Rectangle 30"/>
            <p:cNvSpPr>
              <a:spLocks noChangeArrowheads="1"/>
            </p:cNvSpPr>
            <p:nvPr/>
          </p:nvSpPr>
          <p:spPr bwMode="auto">
            <a:xfrm>
              <a:off x="1298" y="3327"/>
              <a:ext cx="946" cy="234"/>
            </a:xfrm>
            <a:prstGeom prst="rect">
              <a:avLst/>
            </a:prstGeom>
            <a:solidFill>
              <a:srgbClr val="000000"/>
            </a:solidFill>
            <a:ln w="22225">
              <a:solidFill>
                <a:srgbClr val="33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7" name="Rectangle 31"/>
            <p:cNvSpPr>
              <a:spLocks noChangeArrowheads="1"/>
            </p:cNvSpPr>
            <p:nvPr/>
          </p:nvSpPr>
          <p:spPr bwMode="auto">
            <a:xfrm>
              <a:off x="1328" y="3336"/>
              <a:ext cx="89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33FFFF"/>
                  </a:solidFill>
                  <a:latin typeface="Times" pitchFamily="-93" charset="0"/>
                </a:rPr>
                <a:t>95% limits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  <p:sp>
          <p:nvSpPr>
            <p:cNvPr id="295968" name="Rectangle 32"/>
            <p:cNvSpPr>
              <a:spLocks noChangeArrowheads="1"/>
            </p:cNvSpPr>
            <p:nvPr/>
          </p:nvSpPr>
          <p:spPr bwMode="auto">
            <a:xfrm>
              <a:off x="2955" y="3824"/>
              <a:ext cx="14" cy="80"/>
            </a:xfrm>
            <a:prstGeom prst="rect">
              <a:avLst/>
            </a:prstGeom>
            <a:solidFill>
              <a:srgbClr val="33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69" name="Rectangle 33"/>
            <p:cNvSpPr>
              <a:spLocks noChangeArrowheads="1"/>
            </p:cNvSpPr>
            <p:nvPr/>
          </p:nvSpPr>
          <p:spPr bwMode="auto">
            <a:xfrm>
              <a:off x="2955" y="3664"/>
              <a:ext cx="14" cy="80"/>
            </a:xfrm>
            <a:prstGeom prst="rect">
              <a:avLst/>
            </a:prstGeom>
            <a:solidFill>
              <a:srgbClr val="33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70" name="Rectangle 34"/>
            <p:cNvSpPr>
              <a:spLocks noChangeArrowheads="1"/>
            </p:cNvSpPr>
            <p:nvPr/>
          </p:nvSpPr>
          <p:spPr bwMode="auto">
            <a:xfrm>
              <a:off x="2955" y="3504"/>
              <a:ext cx="14" cy="80"/>
            </a:xfrm>
            <a:prstGeom prst="rect">
              <a:avLst/>
            </a:prstGeom>
            <a:solidFill>
              <a:srgbClr val="33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971" name="Rectangle 35"/>
            <p:cNvSpPr>
              <a:spLocks noChangeArrowheads="1"/>
            </p:cNvSpPr>
            <p:nvPr/>
          </p:nvSpPr>
          <p:spPr bwMode="auto">
            <a:xfrm>
              <a:off x="2955" y="3384"/>
              <a:ext cx="14" cy="40"/>
            </a:xfrm>
            <a:prstGeom prst="rect">
              <a:avLst/>
            </a:prstGeom>
            <a:solidFill>
              <a:srgbClr val="33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89" y="3908"/>
              <a:ext cx="3889" cy="32"/>
              <a:chOff x="89" y="3908"/>
              <a:chExt cx="3889" cy="32"/>
            </a:xfrm>
          </p:grpSpPr>
          <p:sp>
            <p:nvSpPr>
              <p:cNvPr id="295973" name="Line 37"/>
              <p:cNvSpPr>
                <a:spLocks noChangeShapeType="1"/>
              </p:cNvSpPr>
              <p:nvPr/>
            </p:nvSpPr>
            <p:spPr bwMode="auto">
              <a:xfrm flipV="1">
                <a:off x="94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74" name="Line 38"/>
              <p:cNvSpPr>
                <a:spLocks noChangeShapeType="1"/>
              </p:cNvSpPr>
              <p:nvPr/>
            </p:nvSpPr>
            <p:spPr bwMode="auto">
              <a:xfrm flipV="1">
                <a:off x="409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75" name="Line 39"/>
              <p:cNvSpPr>
                <a:spLocks noChangeShapeType="1"/>
              </p:cNvSpPr>
              <p:nvPr/>
            </p:nvSpPr>
            <p:spPr bwMode="auto">
              <a:xfrm flipV="1">
                <a:off x="654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76" name="Line 40"/>
              <p:cNvSpPr>
                <a:spLocks noChangeShapeType="1"/>
              </p:cNvSpPr>
              <p:nvPr/>
            </p:nvSpPr>
            <p:spPr bwMode="auto">
              <a:xfrm flipV="1">
                <a:off x="857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77" name="Line 41"/>
              <p:cNvSpPr>
                <a:spLocks noChangeShapeType="1"/>
              </p:cNvSpPr>
              <p:nvPr/>
            </p:nvSpPr>
            <p:spPr bwMode="auto">
              <a:xfrm flipV="1">
                <a:off x="1026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78" name="Line 42"/>
              <p:cNvSpPr>
                <a:spLocks noChangeShapeType="1"/>
              </p:cNvSpPr>
              <p:nvPr/>
            </p:nvSpPr>
            <p:spPr bwMode="auto">
              <a:xfrm flipV="1">
                <a:off x="1172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79" name="Line 43"/>
              <p:cNvSpPr>
                <a:spLocks noChangeShapeType="1"/>
              </p:cNvSpPr>
              <p:nvPr/>
            </p:nvSpPr>
            <p:spPr bwMode="auto">
              <a:xfrm flipV="1">
                <a:off x="1307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0" name="Line 44"/>
              <p:cNvSpPr>
                <a:spLocks noChangeShapeType="1"/>
              </p:cNvSpPr>
              <p:nvPr/>
            </p:nvSpPr>
            <p:spPr bwMode="auto">
              <a:xfrm flipV="1">
                <a:off x="1429" y="3908"/>
                <a:ext cx="1" cy="32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1" name="Line 45"/>
              <p:cNvSpPr>
                <a:spLocks noChangeShapeType="1"/>
              </p:cNvSpPr>
              <p:nvPr/>
            </p:nvSpPr>
            <p:spPr bwMode="auto">
              <a:xfrm flipH="1">
                <a:off x="89" y="3908"/>
                <a:ext cx="3888" cy="1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2" name="Line 46"/>
              <p:cNvSpPr>
                <a:spLocks noChangeShapeType="1"/>
              </p:cNvSpPr>
              <p:nvPr/>
            </p:nvSpPr>
            <p:spPr bwMode="auto">
              <a:xfrm flipV="1">
                <a:off x="2192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3" name="Line 47"/>
              <p:cNvSpPr>
                <a:spLocks noChangeShapeType="1"/>
              </p:cNvSpPr>
              <p:nvPr/>
            </p:nvSpPr>
            <p:spPr bwMode="auto">
              <a:xfrm flipV="1">
                <a:off x="2642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4" name="Line 48"/>
              <p:cNvSpPr>
                <a:spLocks noChangeShapeType="1"/>
              </p:cNvSpPr>
              <p:nvPr/>
            </p:nvSpPr>
            <p:spPr bwMode="auto">
              <a:xfrm flipV="1">
                <a:off x="2957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5" name="Line 49"/>
              <p:cNvSpPr>
                <a:spLocks noChangeShapeType="1"/>
              </p:cNvSpPr>
              <p:nvPr/>
            </p:nvSpPr>
            <p:spPr bwMode="auto">
              <a:xfrm flipV="1">
                <a:off x="3214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6" name="Line 50"/>
              <p:cNvSpPr>
                <a:spLocks noChangeShapeType="1"/>
              </p:cNvSpPr>
              <p:nvPr/>
            </p:nvSpPr>
            <p:spPr bwMode="auto">
              <a:xfrm flipV="1">
                <a:off x="3415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7" name="Line 51"/>
              <p:cNvSpPr>
                <a:spLocks noChangeShapeType="1"/>
              </p:cNvSpPr>
              <p:nvPr/>
            </p:nvSpPr>
            <p:spPr bwMode="auto">
              <a:xfrm flipV="1">
                <a:off x="3584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8" name="Line 52"/>
              <p:cNvSpPr>
                <a:spLocks noChangeShapeType="1"/>
              </p:cNvSpPr>
              <p:nvPr/>
            </p:nvSpPr>
            <p:spPr bwMode="auto">
              <a:xfrm flipV="1">
                <a:off x="3730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89" name="Line 53"/>
              <p:cNvSpPr>
                <a:spLocks noChangeShapeType="1"/>
              </p:cNvSpPr>
              <p:nvPr/>
            </p:nvSpPr>
            <p:spPr bwMode="auto">
              <a:xfrm flipV="1">
                <a:off x="3865" y="3908"/>
                <a:ext cx="1" cy="16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990" name="Line 54"/>
              <p:cNvSpPr>
                <a:spLocks noChangeShapeType="1"/>
              </p:cNvSpPr>
              <p:nvPr/>
            </p:nvSpPr>
            <p:spPr bwMode="auto">
              <a:xfrm flipV="1">
                <a:off x="3977" y="3908"/>
                <a:ext cx="1" cy="32"/>
              </a:xfrm>
              <a:prstGeom prst="line">
                <a:avLst/>
              </a:prstGeom>
              <a:noFill/>
              <a:ln w="11113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95991" name="Rectangle 55"/>
            <p:cNvSpPr>
              <a:spLocks noChangeArrowheads="1"/>
            </p:cNvSpPr>
            <p:nvPr/>
          </p:nvSpPr>
          <p:spPr bwMode="auto">
            <a:xfrm>
              <a:off x="3895" y="3928"/>
              <a:ext cx="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" pitchFamily="-93" charset="0"/>
                </a:rPr>
                <a:t>10</a:t>
              </a:r>
              <a:endParaRPr lang="en-US" sz="2400" b="1">
                <a:solidFill>
                  <a:srgbClr val="FF9933"/>
                </a:solidFill>
              </a:endParaRPr>
            </a:p>
          </p:txBody>
        </p:sp>
      </p:grpSp>
      <p:sp>
        <p:nvSpPr>
          <p:cNvPr id="295992" name="Text Box 56"/>
          <p:cNvSpPr txBox="1">
            <a:spLocks noChangeArrowheads="1"/>
          </p:cNvSpPr>
          <p:nvPr/>
        </p:nvSpPr>
        <p:spPr bwMode="auto">
          <a:xfrm>
            <a:off x="4479925" y="1844675"/>
            <a:ext cx="333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2400" b="1">
                <a:solidFill>
                  <a:srgbClr val="FF9933"/>
                </a:solidFill>
              </a:rPr>
              <a:t>Thyroïdites occultes?</a:t>
            </a:r>
            <a:endParaRPr lang="en-US" sz="2400" b="1">
              <a:solidFill>
                <a:srgbClr val="FF9933"/>
              </a:solidFill>
            </a:endParaRPr>
          </a:p>
        </p:txBody>
      </p:sp>
      <p:sp>
        <p:nvSpPr>
          <p:cNvPr id="295993" name="Line 57"/>
          <p:cNvSpPr>
            <a:spLocks noChangeShapeType="1"/>
          </p:cNvSpPr>
          <p:nvPr/>
        </p:nvSpPr>
        <p:spPr bwMode="auto">
          <a:xfrm flipH="1">
            <a:off x="4643438" y="2420938"/>
            <a:ext cx="792162" cy="194468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5994" name="Rectangle 58"/>
          <p:cNvSpPr>
            <a:spLocks noGrp="1" noChangeArrowheads="1"/>
          </p:cNvSpPr>
          <p:nvPr>
            <p:ph type="title"/>
          </p:nvPr>
        </p:nvSpPr>
        <p:spPr>
          <a:xfrm>
            <a:off x="468313" y="-531813"/>
            <a:ext cx="7543800" cy="1295401"/>
          </a:xfrm>
        </p:spPr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Qu'est ce qu'une TSH "normale" ?</a:t>
            </a:r>
          </a:p>
        </p:txBody>
      </p:sp>
      <p:sp>
        <p:nvSpPr>
          <p:cNvPr id="295995" name="Rectangle 59"/>
          <p:cNvSpPr>
            <a:spLocks noChangeArrowheads="1"/>
          </p:cNvSpPr>
          <p:nvPr/>
        </p:nvSpPr>
        <p:spPr bwMode="auto">
          <a:xfrm>
            <a:off x="179388" y="6327775"/>
            <a:ext cx="89646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en-GB" sz="2600" b="1"/>
              <a:t>						</a:t>
            </a:r>
            <a:r>
              <a:rPr lang="en-GB" sz="2000" b="1"/>
              <a:t>d'après SPENCER C (2003)</a:t>
            </a:r>
            <a:endParaRPr lang="fr-F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2" grpId="0"/>
      <p:bldP spid="2959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 u="sng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>
              <a:buFont typeface="Wingdings" pitchFamily="-93" charset="2"/>
              <a:buNone/>
            </a:pPr>
            <a:r>
              <a:rPr lang="fr-FR" sz="2600" dirty="0"/>
              <a:t>Recommandations françaises</a:t>
            </a:r>
          </a:p>
          <a:p>
            <a:pPr lvl="1"/>
            <a:r>
              <a:rPr lang="fr-FR" sz="2200" dirty="0"/>
              <a:t>Élaborées par le GRT entre 2003 et 2004</a:t>
            </a:r>
          </a:p>
          <a:p>
            <a:pPr lvl="1"/>
            <a:r>
              <a:rPr lang="fr-FR" sz="2200" dirty="0"/>
              <a:t>En cours de validation par l'ANAES, au nom de la SFE</a:t>
            </a:r>
          </a:p>
          <a:p>
            <a:pPr lvl="1"/>
            <a:endParaRPr lang="fr-FR" sz="2200" dirty="0"/>
          </a:p>
          <a:p>
            <a:pPr>
              <a:buFont typeface="Wingdings" pitchFamily="-93" charset="2"/>
              <a:buNone/>
            </a:pPr>
            <a:r>
              <a:rPr lang="fr-FR" sz="2600" b="1" dirty="0">
                <a:solidFill>
                  <a:srgbClr val="FF9900"/>
                </a:solidFill>
              </a:rPr>
              <a:t>Définition</a:t>
            </a:r>
            <a:r>
              <a:rPr lang="fr-FR" sz="2600" dirty="0"/>
              <a:t> </a:t>
            </a:r>
          </a:p>
          <a:p>
            <a:r>
              <a:rPr lang="fr-FR" sz="2600" dirty="0"/>
              <a:t>Hypothyroïdie </a:t>
            </a:r>
            <a:r>
              <a:rPr lang="fr-FR" sz="2600" dirty="0" err="1"/>
              <a:t>subclinique</a:t>
            </a:r>
            <a:r>
              <a:rPr lang="fr-FR" sz="2600" dirty="0"/>
              <a:t> ou fruste</a:t>
            </a:r>
          </a:p>
          <a:p>
            <a:pPr lvl="1"/>
            <a:r>
              <a:rPr lang="fr-FR" sz="2200" dirty="0"/>
              <a:t>Pas d’évidence clinique de franche hypothyroïdie</a:t>
            </a:r>
          </a:p>
          <a:p>
            <a:pPr lvl="1"/>
            <a:r>
              <a:rPr lang="fr-FR" sz="2200" dirty="0"/>
              <a:t>FT3 et FT4 normales</a:t>
            </a:r>
          </a:p>
          <a:p>
            <a:pPr lvl="1"/>
            <a:r>
              <a:rPr lang="fr-FR" sz="2400" b="1" dirty="0"/>
              <a:t>TSH augmentée isolément</a:t>
            </a:r>
            <a:r>
              <a:rPr lang="fr-FR" sz="2400" dirty="0" smtClean="0"/>
              <a:t> seuil &gt; 4mui/l( GRT 2006)</a:t>
            </a:r>
          </a:p>
          <a:p>
            <a:pPr lvl="1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7885113" cy="1295400"/>
          </a:xfrm>
        </p:spPr>
        <p:txBody>
          <a:bodyPr/>
          <a:lstStyle/>
          <a:p>
            <a:r>
              <a:rPr lang="fr-FR" sz="3100">
                <a:solidFill>
                  <a:srgbClr val="FF9900"/>
                </a:solidFill>
              </a:rPr>
              <a:t>Définition de l'hypothyroïdie subclinique</a:t>
            </a:r>
            <a:br>
              <a:rPr lang="fr-FR" sz="3100">
                <a:solidFill>
                  <a:srgbClr val="FF9900"/>
                </a:solidFill>
              </a:rPr>
            </a:br>
            <a:r>
              <a:rPr lang="fr-FR" sz="3100">
                <a:solidFill>
                  <a:srgbClr val="FF9900"/>
                </a:solidFill>
              </a:rPr>
              <a:t>Consensus 2006  GRT-SFE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sz="1900"/>
          </a:p>
          <a:p>
            <a:pPr>
              <a:lnSpc>
                <a:spcPct val="80000"/>
              </a:lnSpc>
              <a:buFont typeface="Webdings" pitchFamily="-93" charset="2"/>
              <a:buChar char="&lt;"/>
            </a:pPr>
            <a:r>
              <a:rPr lang="fr-FR" sz="2100"/>
              <a:t>Hypothyroïdie :</a:t>
            </a:r>
          </a:p>
          <a:p>
            <a:pPr>
              <a:lnSpc>
                <a:spcPct val="80000"/>
              </a:lnSpc>
              <a:buFont typeface="Webdings" pitchFamily="-93" charset="2"/>
              <a:buNone/>
            </a:pPr>
            <a:r>
              <a:rPr lang="fr-FR" sz="2300"/>
              <a:t>	</a:t>
            </a:r>
            <a:r>
              <a:rPr lang="fr-FR" sz="2100"/>
              <a:t>Valeurs de référence : 2,5 - 97,5ème percentiles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Jensen		DK	2004		4,07 mU/l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Voltzke		G	2005		2,12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Zophel		G	2005		3,35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Knudsen		DK	2005		3,60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D’Herbomez 	F	2005		3,60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Kratsch		G	2005		3,77</a:t>
            </a:r>
            <a:r>
              <a:rPr lang="fr-FR" sz="1200">
                <a:sym typeface="Webdings" pitchFamily="-93" charset="2"/>
              </a:rPr>
              <a:t> 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endParaRPr lang="fr-FR" sz="1200">
              <a:sym typeface="Webdings" pitchFamily="-93" charset="2"/>
            </a:endParaRP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1500">
                <a:sym typeface="Webdings" pitchFamily="-93" charset="2"/>
              </a:rPr>
              <a:t></a:t>
            </a:r>
            <a:r>
              <a:rPr lang="fr-FR" sz="1500"/>
              <a:t> </a:t>
            </a:r>
            <a:r>
              <a:rPr lang="fr-FR" sz="2100" b="1"/>
              <a:t>Seuil retenu : &gt; 4 mU/L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proposition d’intervention au-delà de ce seuil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/>
              <a:t>	</a:t>
            </a:r>
            <a:r>
              <a:rPr lang="fr-FR" sz="2100">
                <a:sym typeface="Symbol" pitchFamily="-93" charset="2"/>
              </a:rPr>
              <a:t></a:t>
            </a:r>
            <a:r>
              <a:rPr lang="fr-FR" sz="2100"/>
              <a:t> complément d’exploration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>
                <a:sym typeface="Symbol" pitchFamily="-93" charset="2"/>
              </a:rPr>
              <a:t>	</a:t>
            </a:r>
            <a:r>
              <a:rPr lang="fr-FR" sz="2100"/>
              <a:t> surveillance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100">
                <a:sym typeface="Symbol" pitchFamily="-93" charset="2"/>
              </a:rPr>
              <a:t>	</a:t>
            </a:r>
            <a:r>
              <a:rPr lang="fr-FR" sz="2100"/>
              <a:t> traitement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1387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000" b="1">
                <a:solidFill>
                  <a:srgbClr val="FF9900"/>
                </a:solidFill>
              </a:rPr>
              <a:t>ELIMINER AUTRES CAUSES D'ELEVATION DE TSH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2000"/>
          </a:p>
          <a:p>
            <a:pPr>
              <a:lnSpc>
                <a:spcPct val="90000"/>
              </a:lnSpc>
            </a:pPr>
            <a:r>
              <a:rPr lang="fr-FR" sz="2000"/>
              <a:t>Hyperthyroïdies centrales :		(FT3, FT4 élevées)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Adénomes thyréotropes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Résistances aux hormones thyroïdiennes</a:t>
            </a:r>
          </a:p>
          <a:p>
            <a:pPr>
              <a:lnSpc>
                <a:spcPct val="90000"/>
              </a:lnSpc>
            </a:pPr>
            <a:r>
              <a:rPr lang="fr-FR" sz="2000"/>
              <a:t>Certaines hypothyroïdies centrales	(FT4 basse)</a:t>
            </a:r>
          </a:p>
          <a:p>
            <a:pPr>
              <a:lnSpc>
                <a:spcPct val="90000"/>
              </a:lnSpc>
            </a:pPr>
            <a:r>
              <a:rPr lang="fr-FR" sz="2000"/>
              <a:t>Maladies générales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Insuffisances surrénales lentes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Cirrhose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Obésité </a:t>
            </a:r>
          </a:p>
          <a:p>
            <a:pPr>
              <a:lnSpc>
                <a:spcPct val="90000"/>
              </a:lnSpc>
            </a:pPr>
            <a:r>
              <a:rPr lang="fr-FR" sz="2000"/>
              <a:t>Médications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Amiodarone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Acide iopanoïque</a:t>
            </a:r>
            <a:endParaRPr lang="fr-FR" sz="2200"/>
          </a:p>
          <a:p>
            <a:pPr>
              <a:lnSpc>
                <a:spcPct val="90000"/>
              </a:lnSpc>
            </a:pPr>
            <a:r>
              <a:rPr lang="fr-FR" sz="2000"/>
              <a:t>Artéfacts méthodologiques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Ac anti TSH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Anticorps hétérophiles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35975" cy="4949825"/>
          </a:xfrm>
        </p:spPr>
        <p:txBody>
          <a:bodyPr/>
          <a:lstStyle/>
          <a:p>
            <a:pPr>
              <a:buFont typeface="Wingdings" pitchFamily="-93" charset="2"/>
              <a:buNone/>
            </a:pPr>
            <a:r>
              <a:rPr lang="fr-FR" sz="2900" b="1" dirty="0">
                <a:solidFill>
                  <a:srgbClr val="FF9900"/>
                </a:solidFill>
              </a:rPr>
              <a:t>PREVALENCE : 	</a:t>
            </a:r>
            <a:r>
              <a:rPr lang="fr-FR" sz="2500" b="1" dirty="0">
                <a:solidFill>
                  <a:srgbClr val="FF9900"/>
                </a:solidFill>
              </a:rPr>
              <a:t>2,5 à 14 % de la population</a:t>
            </a:r>
          </a:p>
          <a:p>
            <a:pPr>
              <a:buFont typeface="Wingdings" pitchFamily="-93" charset="2"/>
              <a:buNone/>
            </a:pPr>
            <a:endParaRPr lang="fr-FR" sz="1400" b="1" dirty="0"/>
          </a:p>
          <a:p>
            <a:r>
              <a:rPr lang="fr-FR" sz="2000" dirty="0"/>
              <a:t>Fonction  du sexe, de l'âge des populations, des normes de TSH</a:t>
            </a:r>
          </a:p>
          <a:p>
            <a:r>
              <a:rPr lang="fr-FR" sz="2000" dirty="0" err="1"/>
              <a:t>Whickam</a:t>
            </a:r>
            <a:r>
              <a:rPr lang="fr-FR" sz="2000" dirty="0"/>
              <a:t> Survey </a:t>
            </a:r>
            <a:r>
              <a:rPr lang="fr-FR" sz="1800" dirty="0"/>
              <a:t>(</a:t>
            </a:r>
            <a:r>
              <a:rPr lang="fr-FR" sz="1800" dirty="0" err="1"/>
              <a:t>Tunbridge</a:t>
            </a:r>
            <a:r>
              <a:rPr lang="fr-FR" sz="1800" dirty="0"/>
              <a:t> Clin </a:t>
            </a:r>
            <a:r>
              <a:rPr lang="fr-FR" sz="1800" dirty="0" err="1"/>
              <a:t>Endocrinol</a:t>
            </a:r>
            <a:r>
              <a:rPr lang="fr-FR" sz="1800" dirty="0"/>
              <a:t> 1977)</a:t>
            </a:r>
          </a:p>
          <a:p>
            <a:pPr lvl="1"/>
            <a:r>
              <a:rPr lang="fr-FR" sz="1700" dirty="0"/>
              <a:t>2 779 adultes suivies durant 20 </a:t>
            </a:r>
            <a:r>
              <a:rPr lang="fr-FR" sz="1700" dirty="0" err="1"/>
              <a:t>ans,TSH</a:t>
            </a:r>
            <a:r>
              <a:rPr lang="fr-FR" sz="1700" dirty="0"/>
              <a:t> &gt; 6 </a:t>
            </a:r>
            <a:r>
              <a:rPr lang="fr-FR" sz="1700" dirty="0" err="1"/>
              <a:t>mU</a:t>
            </a:r>
            <a:r>
              <a:rPr lang="fr-FR" sz="1700" dirty="0"/>
              <a:t>/L </a:t>
            </a:r>
          </a:p>
          <a:p>
            <a:pPr lvl="1"/>
            <a:r>
              <a:rPr lang="fr-FR" sz="1700" dirty="0"/>
              <a:t>7,5% des femmes, 2,8 % des hommes</a:t>
            </a:r>
          </a:p>
          <a:p>
            <a:r>
              <a:rPr lang="fr-FR" sz="2000" dirty="0"/>
              <a:t>Framingham </a:t>
            </a:r>
            <a:r>
              <a:rPr lang="fr-FR" sz="1800" dirty="0"/>
              <a:t>(</a:t>
            </a:r>
            <a:r>
              <a:rPr lang="fr-FR" sz="1800" dirty="0" err="1"/>
              <a:t>Sawin</a:t>
            </a:r>
            <a:r>
              <a:rPr lang="fr-FR" sz="1800" dirty="0"/>
              <a:t> NEJM 1993)</a:t>
            </a:r>
          </a:p>
          <a:p>
            <a:pPr lvl="1"/>
            <a:r>
              <a:rPr lang="fr-FR" sz="1800" dirty="0"/>
              <a:t>TSH entre 5 -10 </a:t>
            </a:r>
            <a:r>
              <a:rPr lang="fr-FR" sz="1800" dirty="0" err="1"/>
              <a:t>mU</a:t>
            </a:r>
            <a:r>
              <a:rPr lang="fr-FR" sz="1800" dirty="0"/>
              <a:t>/L : 5,9 % des sujets de plus de 60 ans </a:t>
            </a:r>
          </a:p>
          <a:p>
            <a:r>
              <a:rPr lang="fr-FR" sz="2000" dirty="0"/>
              <a:t>National </a:t>
            </a:r>
            <a:r>
              <a:rPr lang="fr-FR" sz="2000" dirty="0" err="1"/>
              <a:t>Health</a:t>
            </a:r>
            <a:r>
              <a:rPr lang="fr-FR" sz="2000" dirty="0"/>
              <a:t> and Nutrition </a:t>
            </a:r>
            <a:r>
              <a:rPr lang="fr-FR" sz="2000" dirty="0" err="1"/>
              <a:t>Examination</a:t>
            </a:r>
            <a:r>
              <a:rPr lang="fr-FR" sz="2000" dirty="0"/>
              <a:t> Survey (NHANES III)</a:t>
            </a:r>
            <a:r>
              <a:rPr lang="fr-FR" sz="1800" dirty="0"/>
              <a:t>(2002)</a:t>
            </a:r>
          </a:p>
          <a:p>
            <a:pPr lvl="1"/>
            <a:r>
              <a:rPr lang="fr-FR" sz="1700" dirty="0"/>
              <a:t>17 353 individus représentatifs de la population, TSH &gt; 4,5 </a:t>
            </a:r>
            <a:r>
              <a:rPr lang="fr-FR" sz="1700" dirty="0" err="1"/>
              <a:t>mU</a:t>
            </a:r>
            <a:r>
              <a:rPr lang="fr-FR" sz="1700" dirty="0"/>
              <a:t>/L</a:t>
            </a:r>
          </a:p>
          <a:p>
            <a:pPr lvl="1"/>
            <a:r>
              <a:rPr lang="fr-FR" sz="1700" dirty="0"/>
              <a:t>4,3 % des caucasiens (5,8 % des femmes, 3,4 % des hommes)</a:t>
            </a:r>
            <a:endParaRPr lang="fr-FR" sz="1800" dirty="0"/>
          </a:p>
          <a:p>
            <a:r>
              <a:rPr lang="fr-FR" sz="2000" dirty="0"/>
              <a:t>Etats-Unis et Pays-Bas</a:t>
            </a:r>
          </a:p>
          <a:p>
            <a:pPr lvl="1"/>
            <a:r>
              <a:rPr lang="fr-FR" sz="1700" dirty="0"/>
              <a:t>16 % chez les femmes de plus de 60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3688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fr-FR" sz="2300" b="0"/>
              <a:t>Colorado Study </a:t>
            </a:r>
            <a:r>
              <a:rPr lang="fr-FR" sz="2100" b="0"/>
              <a:t>(Canaris, Arch Intern Med 2000)</a:t>
            </a:r>
            <a:r>
              <a:rPr lang="fr-FR" sz="2300" b="0"/>
              <a:t>	</a:t>
            </a:r>
            <a:br>
              <a:rPr lang="fr-FR" sz="2300" b="0"/>
            </a:br>
            <a:r>
              <a:rPr lang="fr-FR" sz="2300" b="0"/>
              <a:t>	</a:t>
            </a:r>
            <a:r>
              <a:rPr lang="fr-FR" sz="2000" b="0"/>
              <a:t>25 862 volontaires </a:t>
            </a:r>
            <a:br>
              <a:rPr lang="fr-FR" sz="2000" b="0"/>
            </a:br>
            <a:r>
              <a:rPr lang="fr-FR" sz="2000" b="0"/>
              <a:t>	TSH &gt; 5,1 mU/L</a:t>
            </a:r>
            <a:br>
              <a:rPr lang="fr-FR" sz="2000" b="0"/>
            </a:br>
            <a:r>
              <a:rPr lang="fr-FR" sz="2000" b="0"/>
              <a:t>	 3-16 % des hommes, 4-21 % des femmes</a:t>
            </a:r>
          </a:p>
        </p:txBody>
      </p:sp>
      <p:pic>
        <p:nvPicPr>
          <p:cNvPr id="304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18000" contrast="38000"/>
          </a:blip>
          <a:srcRect/>
          <a:stretch>
            <a:fillRect/>
          </a:stretch>
        </p:blipFill>
        <p:spPr>
          <a:xfrm>
            <a:off x="1476375" y="1125538"/>
            <a:ext cx="5903913" cy="4048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800" dirty="0"/>
              <a:t>EN FRANCE :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2800" dirty="0"/>
          </a:p>
          <a:p>
            <a:pPr>
              <a:lnSpc>
                <a:spcPct val="90000"/>
              </a:lnSpc>
            </a:pPr>
            <a:r>
              <a:rPr lang="fr-FR" sz="2400" dirty="0"/>
              <a:t>Centre de Santé de la SS  </a:t>
            </a:r>
            <a:r>
              <a:rPr lang="fr-FR" sz="2000" dirty="0"/>
              <a:t>(Steinmetz J, Ann </a:t>
            </a:r>
            <a:r>
              <a:rPr lang="fr-FR" sz="2000" dirty="0" err="1"/>
              <a:t>Endocrinol</a:t>
            </a:r>
            <a:r>
              <a:rPr lang="fr-FR" sz="2000" dirty="0"/>
              <a:t> 2002)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4403 femmes de 45-70 ans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TSH &gt; 4 </a:t>
            </a:r>
            <a:r>
              <a:rPr lang="fr-FR" sz="2000" dirty="0" err="1"/>
              <a:t>mU</a:t>
            </a:r>
            <a:r>
              <a:rPr lang="fr-FR" sz="2000" dirty="0"/>
              <a:t>/L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3,4 % entre 45 et 70 ans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Etude SUVIMAX </a:t>
            </a:r>
            <a:r>
              <a:rPr lang="fr-FR" sz="2000" dirty="0"/>
              <a:t>(</a:t>
            </a:r>
            <a:r>
              <a:rPr lang="fr-FR" sz="2000" dirty="0" err="1"/>
              <a:t>Valeix</a:t>
            </a:r>
            <a:r>
              <a:rPr lang="fr-FR" sz="2000" dirty="0"/>
              <a:t> P,  Ann </a:t>
            </a:r>
            <a:r>
              <a:rPr lang="fr-FR" sz="2000" dirty="0" err="1"/>
              <a:t>Endocr</a:t>
            </a:r>
            <a:r>
              <a:rPr lang="fr-FR" sz="2000" dirty="0"/>
              <a:t> 2004)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Population de 4403 sujets étudiée en 1994-1995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TSH &gt; 5, 5 </a:t>
            </a:r>
            <a:r>
              <a:rPr lang="fr-FR" sz="2000" dirty="0" err="1"/>
              <a:t>mU</a:t>
            </a:r>
            <a:r>
              <a:rPr lang="fr-FR" sz="2000" dirty="0"/>
              <a:t>/L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1,9 % chez les hommes 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3,3 % chez les femmes</a:t>
            </a:r>
          </a:p>
          <a:p>
            <a:pPr>
              <a:lnSpc>
                <a:spcPct val="90000"/>
              </a:lnSpc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Marie/20ans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7596" y="1417638"/>
          <a:ext cx="8229600" cy="226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2260282">
                <a:tc>
                  <a:txBody>
                    <a:bodyPr/>
                    <a:lstStyle/>
                    <a:p>
                      <a:r>
                        <a:rPr lang="fr-FR" dirty="0"/>
                        <a:t>TSH: 200 </a:t>
                      </a:r>
                      <a:r>
                        <a:rPr lang="fr-FR" dirty="0" err="1"/>
                        <a:t>mui</a:t>
                      </a:r>
                      <a:r>
                        <a:rPr lang="fr-FR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Petit goitre 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Clinique - Interrogatoire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Biologie:</a:t>
                      </a:r>
                      <a:r>
                        <a:rPr lang="fr-FR" baseline="0" dirty="0"/>
                        <a:t> ?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C à T?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</a:tbl>
          </a:graphicData>
        </a:graphic>
      </p:graphicFrame>
      <p:pic>
        <p:nvPicPr>
          <p:cNvPr id="5" name="Image 4" descr="petit_goi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987800"/>
            <a:ext cx="3835400" cy="253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783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93" charset="2"/>
              <a:buNone/>
            </a:pPr>
            <a:r>
              <a:rPr lang="fr-FR" sz="2400" b="1" dirty="0">
                <a:solidFill>
                  <a:srgbClr val="FF9900"/>
                </a:solidFill>
              </a:rPr>
              <a:t>HISTOIRE NATURELLE</a:t>
            </a:r>
          </a:p>
          <a:p>
            <a:pPr>
              <a:lnSpc>
                <a:spcPct val="80000"/>
              </a:lnSpc>
              <a:buFont typeface="Wingdings" pitchFamily="-93" charset="2"/>
              <a:buNone/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 err="1"/>
              <a:t>Whickam</a:t>
            </a:r>
            <a:r>
              <a:rPr lang="fr-FR" sz="2400" dirty="0"/>
              <a:t> Survey</a:t>
            </a:r>
            <a:r>
              <a:rPr lang="fr-FR" dirty="0"/>
              <a:t> </a:t>
            </a:r>
            <a:r>
              <a:rPr lang="fr-FR" sz="2400" dirty="0"/>
              <a:t>(</a:t>
            </a:r>
            <a:r>
              <a:rPr lang="fr-FR" sz="2400" dirty="0" err="1"/>
              <a:t>Vanderpump</a:t>
            </a:r>
            <a:r>
              <a:rPr lang="fr-FR" sz="2400" dirty="0"/>
              <a:t> M Clin Endocrinol,1995)</a:t>
            </a:r>
            <a:r>
              <a:rPr lang="fr-FR" sz="2000" dirty="0"/>
              <a:t> </a:t>
            </a:r>
          </a:p>
          <a:p>
            <a:pPr lvl="1">
              <a:lnSpc>
                <a:spcPct val="80000"/>
              </a:lnSpc>
            </a:pPr>
            <a:r>
              <a:rPr lang="fr-FR" sz="2300" dirty="0"/>
              <a:t>2 779 adultes suivis durant 20 ans</a:t>
            </a:r>
          </a:p>
          <a:p>
            <a:pPr lvl="1">
              <a:lnSpc>
                <a:spcPct val="80000"/>
              </a:lnSpc>
            </a:pPr>
            <a:r>
              <a:rPr lang="fr-FR" sz="2300" dirty="0"/>
              <a:t>Évolution vers l'hypothyroïdie clinique</a:t>
            </a:r>
          </a:p>
          <a:p>
            <a:pPr lvl="2">
              <a:lnSpc>
                <a:spcPct val="80000"/>
              </a:lnSpc>
            </a:pPr>
            <a:r>
              <a:rPr lang="fr-FR" sz="2100" dirty="0"/>
              <a:t>2,6 % par an</a:t>
            </a:r>
          </a:p>
          <a:p>
            <a:pPr lvl="2">
              <a:lnSpc>
                <a:spcPct val="80000"/>
              </a:lnSpc>
            </a:pPr>
            <a:r>
              <a:rPr lang="fr-FR" sz="2100" dirty="0"/>
              <a:t>4,3 % par an si ACAT</a:t>
            </a:r>
          </a:p>
          <a:p>
            <a:pPr lvl="2">
              <a:lnSpc>
                <a:spcPct val="80000"/>
              </a:lnSpc>
              <a:buFont typeface="Wingdings" pitchFamily="-93" charset="2"/>
              <a:buNone/>
            </a:pPr>
            <a:r>
              <a:rPr lang="fr-FR" sz="2100" dirty="0"/>
              <a:t>  </a:t>
            </a:r>
          </a:p>
          <a:p>
            <a:pPr>
              <a:lnSpc>
                <a:spcPct val="80000"/>
              </a:lnSpc>
            </a:pPr>
            <a:r>
              <a:rPr lang="fr-FR" sz="2400" dirty="0"/>
              <a:t>Autres études (Suisse,  Nouveau Mexique, GB)</a:t>
            </a:r>
          </a:p>
          <a:p>
            <a:pPr lvl="1">
              <a:lnSpc>
                <a:spcPct val="80000"/>
              </a:lnSpc>
            </a:pPr>
            <a:r>
              <a:rPr lang="fr-FR" sz="1800" b="1" dirty="0"/>
              <a:t>30 – 40 % après 20 ans</a:t>
            </a:r>
          </a:p>
          <a:p>
            <a:pPr lvl="1">
              <a:lnSpc>
                <a:spcPct val="80000"/>
              </a:lnSpc>
            </a:pPr>
            <a:r>
              <a:rPr lang="fr-FR" sz="1800" b="1" dirty="0"/>
              <a:t>Facteurs prédictifs </a:t>
            </a:r>
          </a:p>
          <a:p>
            <a:pPr lvl="2">
              <a:lnSpc>
                <a:spcPct val="80000"/>
              </a:lnSpc>
              <a:buFont typeface="Wingdings" pitchFamily="-93" charset="2"/>
              <a:buNone/>
            </a:pPr>
            <a:r>
              <a:rPr lang="fr-FR" sz="1600" b="1" dirty="0"/>
              <a:t>		Sexe féminin	</a:t>
            </a:r>
          </a:p>
          <a:p>
            <a:pPr lvl="2">
              <a:lnSpc>
                <a:spcPct val="80000"/>
              </a:lnSpc>
              <a:buFont typeface="Wingdings" pitchFamily="-93" charset="2"/>
              <a:buNone/>
            </a:pPr>
            <a:r>
              <a:rPr lang="fr-FR" sz="1600" b="1" dirty="0"/>
              <a:t>		Présence d'ACAT</a:t>
            </a:r>
          </a:p>
          <a:p>
            <a:pPr lvl="2">
              <a:lnSpc>
                <a:spcPct val="80000"/>
              </a:lnSpc>
              <a:buFont typeface="Wingdings" pitchFamily="-93" charset="2"/>
              <a:buNone/>
            </a:pPr>
            <a:r>
              <a:rPr lang="fr-FR" sz="1600" b="1" dirty="0"/>
              <a:t>		Élévation initiale du taux de TSH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732107" y="5440795"/>
            <a:ext cx="367347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fr-FR"/>
              <a:t>Exploration étiologique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None/>
            </a:pPr>
            <a:r>
              <a:rPr lang="fr-FR" dirty="0">
                <a:latin typeface="+mj-lt"/>
              </a:rPr>
              <a:t>- Anticorps </a:t>
            </a:r>
            <a:r>
              <a:rPr lang="fr-FR" dirty="0" err="1">
                <a:latin typeface="+mj-lt"/>
              </a:rPr>
              <a:t>antiTPO</a:t>
            </a:r>
            <a:endParaRPr lang="fr-FR" dirty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+mj-lt"/>
              </a:rPr>
              <a:t>Anticorps </a:t>
            </a:r>
            <a:r>
              <a:rPr lang="fr-FR" sz="2400" dirty="0" err="1">
                <a:latin typeface="+mj-lt"/>
              </a:rPr>
              <a:t>antiTg</a:t>
            </a:r>
            <a:endParaRPr lang="fr-FR" sz="2400" dirty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+mj-lt"/>
              </a:rPr>
              <a:t>Anticorps </a:t>
            </a:r>
            <a:r>
              <a:rPr lang="fr-FR" sz="2400" dirty="0" err="1">
                <a:latin typeface="+mj-lt"/>
              </a:rPr>
              <a:t>antirécepteur</a:t>
            </a:r>
            <a:r>
              <a:rPr lang="fr-FR" sz="2400" dirty="0">
                <a:latin typeface="+mj-lt"/>
              </a:rPr>
              <a:t> de TSH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+mj-lt"/>
              </a:rPr>
              <a:t>Autres 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>
                <a:latin typeface="+mj-lt"/>
                <a:ea typeface="ＭＳ Ｐゴシック" pitchFamily="-102" charset="-128"/>
              </a:rPr>
              <a:t>Tg, 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 err="1">
                <a:latin typeface="+mj-lt"/>
                <a:ea typeface="ＭＳ Ｐゴシック" pitchFamily="-102" charset="-128"/>
              </a:rPr>
              <a:t>iodurie</a:t>
            </a:r>
            <a:r>
              <a:rPr lang="fr-FR" dirty="0">
                <a:latin typeface="+mj-lt"/>
                <a:ea typeface="ＭＳ Ｐゴシック" pitchFamily="-102" charset="-128"/>
              </a:rPr>
              <a:t>, 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>
                <a:latin typeface="+mj-lt"/>
                <a:ea typeface="ＭＳ Ｐゴシック" pitchFamily="-102" charset="-128"/>
              </a:rPr>
              <a:t>recherches génétiques : </a:t>
            </a:r>
          </a:p>
          <a:p>
            <a:pPr lvl="3" eaLnBrk="1" hangingPunct="1">
              <a:lnSpc>
                <a:spcPct val="80000"/>
              </a:lnSpc>
            </a:pPr>
            <a:r>
              <a:rPr lang="fr-FR" sz="2400" dirty="0">
                <a:latin typeface="+mj-lt"/>
                <a:ea typeface="ＭＳ Ｐゴシック" pitchFamily="-102" charset="-128"/>
              </a:rPr>
              <a:t>mutations du récepteur de TSH, </a:t>
            </a:r>
          </a:p>
          <a:p>
            <a:pPr lvl="3" eaLnBrk="1" hangingPunct="1">
              <a:lnSpc>
                <a:spcPct val="80000"/>
              </a:lnSpc>
            </a:pPr>
            <a:r>
              <a:rPr lang="fr-FR" sz="2400" dirty="0">
                <a:latin typeface="+mj-lt"/>
                <a:ea typeface="ＭＳ Ｐゴシック" pitchFamily="-102" charset="-128"/>
              </a:rPr>
              <a:t>Mutation du récepteur Béta des hormones </a:t>
            </a:r>
            <a:r>
              <a:rPr lang="fr-FR" sz="2400" dirty="0" err="1">
                <a:latin typeface="+mj-lt"/>
                <a:ea typeface="ＭＳ Ｐゴシック" pitchFamily="-102" charset="-128"/>
              </a:rPr>
              <a:t>thyroidiennes</a:t>
            </a:r>
            <a:r>
              <a:rPr lang="fr-FR" sz="2400" dirty="0">
                <a:latin typeface="+mj-lt"/>
                <a:ea typeface="ＭＳ Ｐゴシック" pitchFamily="-102" charset="-128"/>
              </a:rPr>
              <a:t>( </a:t>
            </a:r>
            <a:r>
              <a:rPr lang="fr-FR" sz="2400" dirty="0" err="1">
                <a:latin typeface="+mj-lt"/>
                <a:ea typeface="ＭＳ Ｐゴシック" pitchFamily="-102" charset="-128"/>
              </a:rPr>
              <a:t>TRb</a:t>
            </a:r>
            <a:r>
              <a:rPr lang="fr-FR" sz="2400" dirty="0">
                <a:latin typeface="+mj-lt"/>
                <a:ea typeface="ＭＳ Ｐゴシック" pitchFamily="-102" charset="-128"/>
              </a:rPr>
              <a:t>).</a:t>
            </a:r>
          </a:p>
          <a:p>
            <a:pPr lvl="3" eaLnBrk="1" hangingPunct="1">
              <a:lnSpc>
                <a:spcPct val="80000"/>
              </a:lnSpc>
            </a:pPr>
            <a:endParaRPr lang="fr-FR" sz="2400" dirty="0">
              <a:latin typeface="+mj-lt"/>
              <a:ea typeface="ＭＳ Ｐゴシック" pitchFamily="-102" charset="-128"/>
            </a:endParaRPr>
          </a:p>
          <a:p>
            <a:pPr eaLnBrk="1" hangingPunct="1">
              <a:lnSpc>
                <a:spcPct val="80000"/>
              </a:lnSpc>
            </a:pPr>
            <a:endParaRPr lang="fr-FR" sz="2400" dirty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fr-FR" sz="1400" dirty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fr-FR" sz="1400" dirty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fr-F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Catherine 58ans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3412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TSH 01/2017:  5mui/l</a:t>
            </a:r>
          </a:p>
          <a:p>
            <a:r>
              <a:rPr lang="fr-FR" dirty="0"/>
              <a:t>TSH 01/ 2018:  4,9mui/l   </a:t>
            </a:r>
          </a:p>
          <a:p>
            <a:pPr lvl="1"/>
            <a:r>
              <a:rPr lang="fr-FR" dirty="0"/>
              <a:t>Anémie microcytaire 8g / HH</a:t>
            </a:r>
          </a:p>
          <a:p>
            <a:pPr marL="3200400" lvl="7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006C03-D0A5-4AFD-9530-BA4E71CDC409}"/>
              </a:ext>
            </a:extLst>
          </p:cNvPr>
          <p:cNvSpPr/>
          <p:nvPr/>
        </p:nvSpPr>
        <p:spPr>
          <a:xfrm>
            <a:off x="457200" y="3334327"/>
            <a:ext cx="7412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TSH 05/2018: 79mui/l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Ac </a:t>
            </a:r>
            <a:r>
              <a:rPr lang="en-GB" sz="3000" dirty="0" err="1"/>
              <a:t>Antithyroperoxydase</a:t>
            </a:r>
            <a:r>
              <a:rPr lang="en-GB" sz="3000" dirty="0"/>
              <a:t>&gt; 1000 UI/ml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250825" y="260350"/>
            <a:ext cx="7632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P…. Yvette, 65 ans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HTA + IC (Lopril*, Flécaïne*, Lasilix*), hyperlipidémie (Lipanthyl*)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Un peu de fatigue, frilosité, crampes, constipation, prise de poids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TSH = 10,1 mU/L, FT4 = 9,9ng/ml (N=9-19)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Examen cervical normal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Anticorps antiTPO &lt; 100 U/ml, antiTg &lt; 50 U/ml, antiRTSH &lt; 5%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Iodurie = 170 microg/j</a:t>
            </a:r>
          </a:p>
        </p:txBody>
      </p:sp>
      <p:pic>
        <p:nvPicPr>
          <p:cNvPr id="312323" name="Picture 3" descr="NICE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122613"/>
            <a:ext cx="3889375" cy="2970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Thyr lingual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4488" y="2708275"/>
            <a:ext cx="3035300" cy="3384550"/>
          </a:xfrm>
          <a:noFill/>
          <a:ln/>
        </p:spPr>
      </p:pic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250825" y="260350"/>
            <a:ext cx="7632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P…. Yvette, 65 ans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HTA + IC (Lopril*, Flécaïne*, Lasilix*), hyperlipidémie (Lipanthyl*)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Un peu de fatigue, frilosité, crampes, constipation, prise de poids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TSH = 10,1 mU/L, FT4 = 9,9ng/ml (N=9-19)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Examen cervical normal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Anticorps antiTPO &lt; 100 U/ml, antiTg &lt; 50 U/ml, antiRTSH &lt; 5%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Iodurie = 170 microg/j</a:t>
            </a:r>
          </a:p>
        </p:txBody>
      </p:sp>
      <p:pic>
        <p:nvPicPr>
          <p:cNvPr id="313348" name="Picture 4" descr="NICE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122613"/>
            <a:ext cx="3889375" cy="2970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Thyr lingual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24488" y="2708275"/>
            <a:ext cx="3035300" cy="3384550"/>
          </a:xfrm>
          <a:noFill/>
          <a:ln/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250825" y="260350"/>
            <a:ext cx="7632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P…. Yvette, 65 ans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HTA + IC (Lopril*, Flécaïne*, Lasilix*), hyperlipidémie (Lipanthyl*)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Un peu de fatigue, frilosité, crampes, constipation, prise de poids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TSH = 10,1 mU/L, FT4 = 9,9ng/ml (N=9-19)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Examen cervical normal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Anticorps antiTPO &lt; 100 U/ml, antiTg &lt; 50 U/ml, antiRTSH &lt; 5%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Iodurie = 170 microg/j</a:t>
            </a:r>
          </a:p>
        </p:txBody>
      </p:sp>
      <p:pic>
        <p:nvPicPr>
          <p:cNvPr id="314372" name="Picture 4" descr="NICE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122613"/>
            <a:ext cx="3889375" cy="2970212"/>
          </a:xfrm>
          <a:noFill/>
          <a:ln/>
        </p:spPr>
      </p:pic>
      <p:sp>
        <p:nvSpPr>
          <p:cNvPr id="3143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165850"/>
            <a:ext cx="9144000" cy="503238"/>
          </a:xfrm>
          <a:noFill/>
          <a:ln/>
        </p:spPr>
        <p:txBody>
          <a:bodyPr/>
          <a:lstStyle/>
          <a:p>
            <a:r>
              <a:rPr lang="fr-FR" sz="2300" b="0">
                <a:solidFill>
                  <a:srgbClr val="FF9900"/>
                </a:solidFill>
              </a:rPr>
              <a:t>Hypothyroïdie subclinique par ectopie linguale à révélation tardive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Line 2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395" name="Line 3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396" name="Line 4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397" name="Line 5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107950" y="549275"/>
            <a:ext cx="8675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V….. Luc, 39 ans,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Né de père vietnamien, né en Polynésie, vit en Nouvelle-Calédonie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Un peu de fatigue, de frilosité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TSH = 7,2 - 9,6 mU/L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b="1"/>
              <a:t>	Écho thyr : normale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b="1"/>
              <a:t>	ACAT = 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Mis sous Levothyrox* 75 microg/j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endParaRPr lang="fr-FR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844675"/>
            <a:ext cx="3529012" cy="3384550"/>
          </a:xfrm>
          <a:noFill/>
          <a:ln/>
        </p:spPr>
      </p:pic>
      <p:sp>
        <p:nvSpPr>
          <p:cNvPr id="316419" name="Line 3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0" name="Line 4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1" name="Line 5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2" name="Line 6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107950" y="549275"/>
            <a:ext cx="8675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V….. Luc, 39 ans,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Né de père vietnamien, né en Polynésie, vit en Nouvelle-Calédonie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Un peu de fatigue, de frilosité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TSH = 7,2 - 9,6 mU/L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b="1"/>
              <a:t>	Écho thyr : normale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b="1"/>
              <a:t>	ACAT = 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Mis sous Levothyrox* 75 microg/j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endParaRPr lang="fr-FR" sz="2600"/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611188" y="3502025"/>
            <a:ext cx="455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r>
              <a:rPr lang="fr-FR" sz="1700" b="1">
                <a:solidFill>
                  <a:schemeClr val="tx2"/>
                </a:solidFill>
              </a:rPr>
              <a:t>Mutation hétérozygote GLY---ASP du 1</a:t>
            </a:r>
            <a:r>
              <a:rPr lang="fr-FR" sz="1700" b="1" baseline="30000">
                <a:solidFill>
                  <a:schemeClr val="tx2"/>
                </a:solidFill>
              </a:rPr>
              <a:t>er</a:t>
            </a:r>
            <a:r>
              <a:rPr lang="fr-FR" sz="1700" b="1">
                <a:solidFill>
                  <a:schemeClr val="tx2"/>
                </a:solidFill>
              </a:rPr>
              <a:t> domaine transmembranaire du récepteur de TSH</a:t>
            </a:r>
            <a:br>
              <a:rPr lang="fr-FR" sz="1700" b="1">
                <a:solidFill>
                  <a:schemeClr val="tx2"/>
                </a:solidFill>
              </a:rPr>
            </a:br>
            <a:r>
              <a:rPr lang="fr-FR" sz="1700" b="1">
                <a:solidFill>
                  <a:schemeClr val="tx2"/>
                </a:solidFill>
              </a:rPr>
              <a:t/>
            </a:r>
            <a:br>
              <a:rPr lang="fr-FR" sz="1700" b="1">
                <a:solidFill>
                  <a:schemeClr val="tx2"/>
                </a:solidFill>
              </a:rPr>
            </a:br>
            <a:r>
              <a:rPr lang="fr-FR" sz="1700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516563"/>
            <a:ext cx="8713788" cy="1225550"/>
          </a:xfrm>
        </p:spPr>
        <p:txBody>
          <a:bodyPr>
            <a:normAutofit fontScale="90000"/>
          </a:bodyPr>
          <a:lstStyle/>
          <a:p>
            <a:r>
              <a:rPr lang="fr-FR" sz="1700"/>
              <a:t/>
            </a:r>
            <a:br>
              <a:rPr lang="fr-FR" sz="1700"/>
            </a:br>
            <a:r>
              <a:rPr lang="fr-FR" sz="1900">
                <a:solidFill>
                  <a:srgbClr val="FF9900"/>
                </a:solidFill>
              </a:rPr>
              <a:t>Syndrome de résistance partielle à la TSH par mutation constitutionnelle du récepteur de TSH</a:t>
            </a:r>
            <a:br>
              <a:rPr lang="fr-FR" sz="1900">
                <a:solidFill>
                  <a:srgbClr val="FF9900"/>
                </a:solidFill>
              </a:rPr>
            </a:br>
            <a:r>
              <a:rPr lang="fr-FR" sz="1900">
                <a:solidFill>
                  <a:srgbClr val="FF9900"/>
                </a:solidFill>
              </a:rPr>
              <a:t>Enquête familiale: mutation identique chez le père , TSH = 10,6 mU/L</a:t>
            </a:r>
            <a:br>
              <a:rPr lang="fr-FR" sz="1900">
                <a:solidFill>
                  <a:srgbClr val="FF9900"/>
                </a:solidFill>
              </a:rPr>
            </a:br>
            <a:r>
              <a:rPr lang="fr-FR" sz="1900">
                <a:solidFill>
                  <a:srgbClr val="FF9900"/>
                </a:solidFill>
              </a:rPr>
              <a:t>		</a:t>
            </a:r>
            <a:endParaRPr lang="fr-FR" sz="1700"/>
          </a:p>
        </p:txBody>
      </p:sp>
      <p:pic>
        <p:nvPicPr>
          <p:cNvPr id="317443" name="Picture 3" descr="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844675"/>
            <a:ext cx="3529012" cy="3384550"/>
          </a:xfrm>
          <a:noFill/>
          <a:ln/>
        </p:spPr>
      </p:pic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>
            <a:off x="3492500" y="404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448" name="Rectangle 8"/>
          <p:cNvSpPr>
            <a:spLocks noChangeArrowheads="1"/>
          </p:cNvSpPr>
          <p:nvPr/>
        </p:nvSpPr>
        <p:spPr bwMode="auto">
          <a:xfrm>
            <a:off x="107950" y="549275"/>
            <a:ext cx="8675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V….. Luc, 39 ans,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Né de père vietnamien, né en Polynésie, vit en Nouvelle-Calédonie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Un peu de fatigue, de frilosité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TSH = 7,2 - 9,6 mU/L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b="1"/>
              <a:t>	Écho thyr : normale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b="1"/>
              <a:t>	ACAT = 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Char char="l"/>
            </a:pPr>
            <a:r>
              <a:rPr lang="fr-FR" b="1"/>
              <a:t>Mis sous Levothyrox* 75 microg/j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r>
              <a:rPr lang="fr-FR" sz="2600"/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93" charset="2"/>
              <a:buNone/>
            </a:pPr>
            <a:endParaRPr lang="fr-FR" sz="2600"/>
          </a:p>
        </p:txBody>
      </p:sp>
      <p:sp>
        <p:nvSpPr>
          <p:cNvPr id="317449" name="Rectangle 9"/>
          <p:cNvSpPr>
            <a:spLocks noChangeArrowheads="1"/>
          </p:cNvSpPr>
          <p:nvPr/>
        </p:nvSpPr>
        <p:spPr bwMode="auto">
          <a:xfrm>
            <a:off x="611188" y="3502025"/>
            <a:ext cx="455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r>
              <a:rPr lang="fr-FR" sz="1700" b="1">
                <a:solidFill>
                  <a:schemeClr val="tx2"/>
                </a:solidFill>
              </a:rPr>
              <a:t>Mutation hétérozygote GLY---ASP du 1</a:t>
            </a:r>
            <a:r>
              <a:rPr lang="fr-FR" sz="1700" b="1" baseline="30000">
                <a:solidFill>
                  <a:schemeClr val="tx2"/>
                </a:solidFill>
              </a:rPr>
              <a:t>er</a:t>
            </a:r>
            <a:r>
              <a:rPr lang="fr-FR" sz="1700" b="1">
                <a:solidFill>
                  <a:schemeClr val="tx2"/>
                </a:solidFill>
              </a:rPr>
              <a:t> domaine transmembranaire du récepteur de TSH</a:t>
            </a:r>
            <a:br>
              <a:rPr lang="fr-FR" sz="1700" b="1">
                <a:solidFill>
                  <a:schemeClr val="tx2"/>
                </a:solidFill>
              </a:rPr>
            </a:br>
            <a:r>
              <a:rPr lang="fr-FR" sz="1700" b="1">
                <a:solidFill>
                  <a:schemeClr val="tx2"/>
                </a:solidFill>
              </a:rPr>
              <a:t/>
            </a:r>
            <a:br>
              <a:rPr lang="fr-FR" sz="1700" b="1">
                <a:solidFill>
                  <a:schemeClr val="tx2"/>
                </a:solidFill>
              </a:rPr>
            </a:br>
            <a:r>
              <a:rPr lang="fr-FR" sz="1700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62487"/>
          </a:xfrm>
        </p:spPr>
        <p:txBody>
          <a:bodyPr/>
          <a:lstStyle/>
          <a:p>
            <a:pPr>
              <a:buFont typeface="Wingdings" pitchFamily="-93" charset="2"/>
              <a:buNone/>
            </a:pPr>
            <a:r>
              <a:rPr lang="fr-FR" sz="2800" b="1">
                <a:solidFill>
                  <a:srgbClr val="FF9900"/>
                </a:solidFill>
              </a:rPr>
              <a:t>AUTRES ETIOLOGIES</a:t>
            </a:r>
          </a:p>
          <a:p>
            <a:pPr>
              <a:buFont typeface="Wingdings" pitchFamily="-93" charset="2"/>
              <a:buNone/>
            </a:pPr>
            <a:endParaRPr lang="fr-FR" sz="2400" b="1">
              <a:solidFill>
                <a:srgbClr val="FF9900"/>
              </a:solidFill>
            </a:endParaRPr>
          </a:p>
          <a:p>
            <a:r>
              <a:rPr lang="fr-FR" sz="2200"/>
              <a:t>Thyroïdites subaiguës</a:t>
            </a:r>
          </a:p>
          <a:p>
            <a:r>
              <a:rPr lang="fr-FR" sz="2200"/>
              <a:t>Hypothyroïdie congénitale à révélation tardive </a:t>
            </a:r>
          </a:p>
          <a:p>
            <a:pPr lvl="1"/>
            <a:r>
              <a:rPr lang="fr-FR" sz="1800"/>
              <a:t>ectopie</a:t>
            </a:r>
          </a:p>
          <a:p>
            <a:pPr lvl="1"/>
            <a:r>
              <a:rPr lang="fr-FR" sz="1800"/>
              <a:t>anomalie de la biosynthèse hormonale</a:t>
            </a:r>
          </a:p>
          <a:p>
            <a:r>
              <a:rPr lang="fr-FR" sz="2200"/>
              <a:t>États de résistance à TSH</a:t>
            </a:r>
          </a:p>
          <a:p>
            <a:pPr lvl="1"/>
            <a:r>
              <a:rPr lang="fr-FR" sz="1800"/>
              <a:t>mutations du gène du récepteur de TSH </a:t>
            </a:r>
          </a:p>
          <a:p>
            <a:pPr lvl="1"/>
            <a:r>
              <a:rPr lang="fr-FR" sz="1800"/>
              <a:t>PSHP de type Ia</a:t>
            </a:r>
          </a:p>
          <a:p>
            <a:r>
              <a:rPr lang="fr-FR" sz="2200"/>
              <a:t>Polluants</a:t>
            </a:r>
            <a:r>
              <a:rPr lang="fr-FR" sz="2000"/>
              <a:t> </a:t>
            </a:r>
          </a:p>
          <a:p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Marie: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63996"/>
              </p:ext>
            </p:extLst>
          </p:nvPr>
        </p:nvGraphicFramePr>
        <p:xfrm>
          <a:off x="457200" y="160020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r>
                        <a:rPr lang="fr-FR" dirty="0">
                          <a:latin typeface="Verdana"/>
                          <a:cs typeface="Verdana"/>
                        </a:rPr>
                        <a:t>Biologie : </a:t>
                      </a:r>
                      <a:r>
                        <a:rPr lang="fr-FR" b="0" dirty="0">
                          <a:latin typeface="Verdana"/>
                          <a:cs typeface="Verdana"/>
                        </a:rPr>
                        <a:t>9/08/2018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Verdana"/>
                          <a:cs typeface="Verdana"/>
                        </a:rPr>
                        <a:t>Tsh</a:t>
                      </a:r>
                      <a:r>
                        <a:rPr lang="fr-FR" dirty="0">
                          <a:latin typeface="Verdana"/>
                          <a:cs typeface="Verdana"/>
                        </a:rPr>
                        <a:t> : </a:t>
                      </a:r>
                      <a:r>
                        <a:rPr lang="fr-FR" b="0" dirty="0">
                          <a:latin typeface="Verdana"/>
                          <a:cs typeface="Verdana"/>
                        </a:rPr>
                        <a:t>170 </a:t>
                      </a:r>
                      <a:r>
                        <a:rPr lang="fr-FR" b="0" dirty="0" err="1">
                          <a:latin typeface="Verdana"/>
                          <a:cs typeface="Verdana"/>
                        </a:rPr>
                        <a:t>mui</a:t>
                      </a:r>
                      <a:r>
                        <a:rPr lang="fr-FR" b="0" dirty="0">
                          <a:latin typeface="Verdana"/>
                          <a:cs typeface="Verdana"/>
                        </a:rPr>
                        <a:t>/l</a:t>
                      </a:r>
                    </a:p>
                    <a:p>
                      <a:r>
                        <a:rPr lang="fr-FR" dirty="0">
                          <a:latin typeface="Verdana"/>
                          <a:cs typeface="Verdana"/>
                        </a:rPr>
                        <a:t>T4L :</a:t>
                      </a:r>
                      <a:r>
                        <a:rPr lang="fr-FR" baseline="0" dirty="0">
                          <a:latin typeface="Verdana"/>
                          <a:cs typeface="Verdana"/>
                        </a:rPr>
                        <a:t>  </a:t>
                      </a:r>
                      <a:r>
                        <a:rPr lang="fr-FR" b="0" baseline="0" dirty="0">
                          <a:latin typeface="Verdana"/>
                          <a:cs typeface="Verdana"/>
                        </a:rPr>
                        <a:t>9ug/dl ( 9,3-17)</a:t>
                      </a:r>
                      <a:endParaRPr lang="fr-FR" b="0" dirty="0">
                        <a:latin typeface="Verdana"/>
                        <a:cs typeface="Verdana"/>
                      </a:endParaRPr>
                    </a:p>
                    <a:p>
                      <a:r>
                        <a:rPr lang="fr-FR" dirty="0" err="1">
                          <a:latin typeface="Verdana"/>
                          <a:cs typeface="Verdana"/>
                        </a:rPr>
                        <a:t>Ac</a:t>
                      </a:r>
                      <a:r>
                        <a:rPr lang="fr-FR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lang="fr-FR" dirty="0" err="1" smtClean="0">
                          <a:latin typeface="Verdana"/>
                          <a:cs typeface="Verdana"/>
                        </a:rPr>
                        <a:t>antithyroperoxydase</a:t>
                      </a:r>
                      <a:r>
                        <a:rPr lang="fr-FR" dirty="0">
                          <a:latin typeface="Verdana"/>
                          <a:cs typeface="Verdana"/>
                        </a:rPr>
                        <a:t>: </a:t>
                      </a:r>
                      <a:r>
                        <a:rPr lang="fr-FR" b="0" dirty="0" smtClean="0">
                          <a:latin typeface="Verdana"/>
                          <a:cs typeface="Verdana"/>
                        </a:rPr>
                        <a:t>363 UI/l</a:t>
                      </a:r>
                      <a:endParaRPr lang="fr-FR" b="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E21828-3F6C-41D5-A88A-9CC4E68BA1C4}"/>
              </a:ext>
            </a:extLst>
          </p:cNvPr>
          <p:cNvGrpSpPr/>
          <p:nvPr/>
        </p:nvGrpSpPr>
        <p:grpSpPr>
          <a:xfrm>
            <a:off x="577928" y="3286805"/>
            <a:ext cx="3741804" cy="2886135"/>
            <a:chOff x="577928" y="3286805"/>
            <a:chExt cx="3741804" cy="2886135"/>
          </a:xfrm>
        </p:grpSpPr>
        <p:pic>
          <p:nvPicPr>
            <p:cNvPr id="6" name="Image 5" descr="echographie_hashimot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232" y="3686915"/>
              <a:ext cx="3619500" cy="24860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A5ED2B-AD5C-4466-9AC7-8A34B8CA24E2}"/>
                </a:ext>
              </a:extLst>
            </p:cNvPr>
            <p:cNvSpPr/>
            <p:nvPr/>
          </p:nvSpPr>
          <p:spPr>
            <a:xfrm>
              <a:off x="577928" y="3286805"/>
              <a:ext cx="28584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/>
                <a:t>Echographie</a:t>
              </a:r>
              <a:r>
                <a:rPr lang="en-GB" sz="2000" dirty="0"/>
                <a:t> </a:t>
              </a:r>
              <a:r>
                <a:rPr lang="en-GB" sz="2000" dirty="0" err="1"/>
                <a:t>thyroïdienne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49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800" b="1">
                <a:solidFill>
                  <a:srgbClr val="FF9900"/>
                </a:solidFill>
              </a:rPr>
              <a:t>RETENTISSEMENT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2400" b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000"/>
              <a:t>SUR LE CŒUR</a:t>
            </a:r>
          </a:p>
          <a:p>
            <a:pPr>
              <a:lnSpc>
                <a:spcPct val="90000"/>
              </a:lnSpc>
            </a:pPr>
            <a:r>
              <a:rPr lang="fr-FR" sz="2000"/>
              <a:t>Etat coronarien 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TIERCHE 1981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FATOURECHI (2000)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Rotterdam Study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NHANES III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RONDONI (2005)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WALLSH (2005)</a:t>
            </a: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/>
              <a:t>Fonction myocardique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BIONDI (1997)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VITALE (2002)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BRENTA (2003)</a:t>
            </a:r>
          </a:p>
          <a:p>
            <a:pPr lvl="1">
              <a:lnSpc>
                <a:spcPct val="90000"/>
              </a:lnSpc>
              <a:buFont typeface="Wingdings" pitchFamily="-93" charset="2"/>
              <a:buNone/>
            </a:pPr>
            <a:r>
              <a:rPr lang="fr-FR" sz="1800">
                <a:solidFill>
                  <a:schemeClr val="tx2"/>
                </a:solidFill>
              </a:rPr>
              <a:t>			</a:t>
            </a: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49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800" b="1">
                <a:solidFill>
                  <a:srgbClr val="FF9900"/>
                </a:solidFill>
              </a:rPr>
              <a:t>RETENTISSEMENT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2400" b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000"/>
              <a:t>SUR LE CŒUR</a:t>
            </a:r>
          </a:p>
          <a:p>
            <a:pPr>
              <a:lnSpc>
                <a:spcPct val="90000"/>
              </a:lnSpc>
            </a:pPr>
            <a:r>
              <a:rPr lang="fr-FR" sz="2000"/>
              <a:t>Etat coronarien 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TIERCHE 1981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FATOURECHI (2000)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Rotterdam Study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NHINES III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RONDONI (2005)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WALLSH (2005)</a:t>
            </a: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/>
              <a:t>Fonction myocardique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BIONDI (1997)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VITALE (2002)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BRENTA (2003)</a:t>
            </a:r>
          </a:p>
          <a:p>
            <a:pPr lvl="1">
              <a:lnSpc>
                <a:spcPct val="90000"/>
              </a:lnSpc>
              <a:buFont typeface="Wingdings" pitchFamily="-93" charset="2"/>
              <a:buNone/>
            </a:pPr>
            <a:r>
              <a:rPr lang="fr-FR" sz="1800">
                <a:solidFill>
                  <a:schemeClr val="tx2"/>
                </a:solidFill>
              </a:rPr>
              <a:t>			</a:t>
            </a: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fr-FR" sz="2000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3821113" y="3854450"/>
            <a:ext cx="492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Risque évident seulement si TSH &gt; 10 mU/L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49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800" b="1">
                <a:solidFill>
                  <a:srgbClr val="FF9900"/>
                </a:solidFill>
              </a:rPr>
              <a:t>RETENTISSEMENT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2400" b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000"/>
              <a:t>SUR LE CŒUR</a:t>
            </a:r>
          </a:p>
          <a:p>
            <a:pPr>
              <a:lnSpc>
                <a:spcPct val="90000"/>
              </a:lnSpc>
            </a:pPr>
            <a:r>
              <a:rPr lang="fr-FR" sz="2000"/>
              <a:t>Etat coronarien 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TIERCHE 1981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FATOURECHI (2000)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Rotterdam Study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NHINES III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RONDONI (2005)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WALLSH (2005)</a:t>
            </a: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/>
              <a:t>Fonction myocardique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BIONDI (1997)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VITALE (2002)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BRENTA (2003)</a:t>
            </a:r>
          </a:p>
          <a:p>
            <a:pPr lvl="1">
              <a:lnSpc>
                <a:spcPct val="90000"/>
              </a:lnSpc>
              <a:buFont typeface="Wingdings" pitchFamily="-93" charset="2"/>
              <a:buNone/>
            </a:pPr>
            <a:r>
              <a:rPr lang="fr-FR" sz="1800">
                <a:solidFill>
                  <a:schemeClr val="tx2"/>
                </a:solidFill>
              </a:rPr>
              <a:t>			</a:t>
            </a: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fr-FR" sz="2000"/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3821113" y="3854450"/>
            <a:ext cx="492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Risque évident seulement si TSH &gt; 10 mU/L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3132138" y="5654675"/>
            <a:ext cx="568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Dysfonction diastolique réversible par la thyroxine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300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800" b="1">
                <a:solidFill>
                  <a:srgbClr val="FF9900"/>
                </a:solidFill>
              </a:rPr>
              <a:t>RETENTISSEMENT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1600" b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000"/>
              <a:t>SUR LES LIPIDES</a:t>
            </a:r>
          </a:p>
          <a:p>
            <a:pPr>
              <a:lnSpc>
                <a:spcPct val="90000"/>
              </a:lnSpc>
            </a:pPr>
            <a:r>
              <a:rPr lang="fr-FR" sz="2000" b="1">
                <a:solidFill>
                  <a:schemeClr val="tx2"/>
                </a:solidFill>
              </a:rPr>
              <a:t>Pas de modification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Wickham Study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VIERHAPPER (2000)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NHANES III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HUESTON (2003)</a:t>
            </a:r>
            <a:endParaRPr lang="fr-FR" sz="1800" b="1"/>
          </a:p>
          <a:p>
            <a:pPr>
              <a:lnSpc>
                <a:spcPct val="90000"/>
              </a:lnSpc>
            </a:pPr>
            <a:r>
              <a:rPr lang="fr-FR" sz="2000" b="1">
                <a:solidFill>
                  <a:schemeClr val="tx2"/>
                </a:solidFill>
              </a:rPr>
              <a:t>Corrélation TSH et cholestérol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BIONDELS (1999)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BAUER (1998)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WALSH (2005)</a:t>
            </a:r>
            <a:r>
              <a:rPr lang="fr-FR" sz="1800">
                <a:solidFill>
                  <a:schemeClr val="tx2"/>
                </a:solidFill>
              </a:rPr>
              <a:t>	</a:t>
            </a: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 b="1">
                <a:solidFill>
                  <a:schemeClr val="tx2"/>
                </a:solidFill>
              </a:rPr>
              <a:t>Pas de modification de</a:t>
            </a:r>
          </a:p>
          <a:p>
            <a:pPr lvl="1">
              <a:lnSpc>
                <a:spcPct val="90000"/>
              </a:lnSpc>
            </a:pPr>
            <a:r>
              <a:rPr lang="fr-FR" sz="2000" b="1">
                <a:solidFill>
                  <a:schemeClr val="tx2"/>
                </a:solidFill>
              </a:rPr>
              <a:t>Homocystéine</a:t>
            </a:r>
          </a:p>
          <a:p>
            <a:pPr lvl="1">
              <a:lnSpc>
                <a:spcPct val="90000"/>
              </a:lnSpc>
            </a:pPr>
            <a:r>
              <a:rPr lang="fr-FR" sz="2000" b="1">
                <a:solidFill>
                  <a:schemeClr val="tx2"/>
                </a:solidFill>
              </a:rPr>
              <a:t>Lp(a)</a:t>
            </a:r>
          </a:p>
          <a:p>
            <a:pPr lvl="1">
              <a:lnSpc>
                <a:spcPct val="90000"/>
              </a:lnSpc>
            </a:pPr>
            <a:r>
              <a:rPr lang="fr-FR" sz="2000" b="1">
                <a:solidFill>
                  <a:schemeClr val="tx2"/>
                </a:solidFill>
              </a:rPr>
              <a:t>CRP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Hypothyroidie</a:t>
            </a:r>
            <a:r>
              <a:rPr lang="fr-FR" dirty="0"/>
              <a:t> et bilan lipidique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répercussions</a:t>
            </a:r>
            <a:r>
              <a:rPr lang="fr-FR" dirty="0"/>
              <a:t> biologiques se limitent </a:t>
            </a:r>
            <a:r>
              <a:rPr lang="fr-FR" dirty="0" err="1"/>
              <a:t>à</a:t>
            </a:r>
            <a:r>
              <a:rPr lang="fr-FR" dirty="0"/>
              <a:t> une perturbation plus </a:t>
            </a:r>
            <a:r>
              <a:rPr lang="fr-FR" dirty="0" err="1"/>
              <a:t>fréquente</a:t>
            </a:r>
            <a:r>
              <a:rPr lang="fr-FR" dirty="0"/>
              <a:t> du profil lipidique, avec une </a:t>
            </a:r>
            <a:r>
              <a:rPr lang="fr-FR" dirty="0" err="1"/>
              <a:t>élévation</a:t>
            </a:r>
            <a:r>
              <a:rPr lang="fr-FR" dirty="0"/>
              <a:t> de la </a:t>
            </a:r>
            <a:r>
              <a:rPr lang="fr-FR" dirty="0" err="1"/>
              <a:t>cholestérolémie</a:t>
            </a:r>
            <a:r>
              <a:rPr lang="fr-FR" dirty="0"/>
              <a:t> totale et du </a:t>
            </a:r>
            <a:r>
              <a:rPr lang="fr-FR" dirty="0" err="1"/>
              <a:t>LDL-cholestérol</a:t>
            </a:r>
            <a:r>
              <a:rPr lang="fr-FR" dirty="0"/>
              <a:t> partiellement </a:t>
            </a:r>
            <a:r>
              <a:rPr lang="fr-FR" dirty="0" err="1"/>
              <a:t>réversibles</a:t>
            </a:r>
            <a:r>
              <a:rPr lang="fr-FR" dirty="0"/>
              <a:t> </a:t>
            </a:r>
            <a:r>
              <a:rPr lang="fr-FR" dirty="0" err="1"/>
              <a:t>après</a:t>
            </a:r>
            <a:r>
              <a:rPr lang="fr-FR" dirty="0"/>
              <a:t> traitement substitutif. Les anomalies peuvent </a:t>
            </a:r>
            <a:r>
              <a:rPr lang="fr-FR" dirty="0" err="1"/>
              <a:t>être</a:t>
            </a:r>
            <a:r>
              <a:rPr lang="fr-FR" dirty="0"/>
              <a:t> </a:t>
            </a:r>
            <a:r>
              <a:rPr lang="fr-FR" dirty="0" err="1"/>
              <a:t>considérées</a:t>
            </a:r>
            <a:r>
              <a:rPr lang="fr-FR" dirty="0"/>
              <a:t> comme </a:t>
            </a:r>
            <a:r>
              <a:rPr lang="fr-FR" dirty="0" err="1"/>
              <a:t>négligeables</a:t>
            </a:r>
            <a:r>
              <a:rPr lang="fr-FR" dirty="0"/>
              <a:t> pour une valeur de TSH &lt; 10 </a:t>
            </a:r>
            <a:r>
              <a:rPr lang="fr-FR" dirty="0" err="1"/>
              <a:t>mUI</a:t>
            </a:r>
            <a:r>
              <a:rPr lang="fr-FR" dirty="0"/>
              <a:t>/l (grade B).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HYPOTHYROÏDIE SUBCLINIQUE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300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2400" b="1">
                <a:solidFill>
                  <a:srgbClr val="FF9900"/>
                </a:solidFill>
              </a:rPr>
              <a:t>AUTRES RETENTISSEMENTS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1400" b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1800" b="1"/>
              <a:t>SUR LA PRESSION ARTERIELLE</a:t>
            </a:r>
          </a:p>
          <a:p>
            <a:pPr>
              <a:lnSpc>
                <a:spcPct val="90000"/>
              </a:lnSpc>
            </a:pPr>
            <a:r>
              <a:rPr lang="fr-FR" sz="1800" b="1">
                <a:solidFill>
                  <a:schemeClr val="tx2"/>
                </a:solidFill>
              </a:rPr>
              <a:t>Augmentation des résistances vasculaires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FABER (2002)</a:t>
            </a:r>
          </a:p>
          <a:p>
            <a:pPr lvl="1">
              <a:lnSpc>
                <a:spcPct val="90000"/>
              </a:lnSpc>
            </a:pPr>
            <a:endParaRPr lang="fr-FR" sz="1600"/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1800" b="1"/>
              <a:t>SUR L'ETAT NEUROPSYCHIQUE</a:t>
            </a:r>
          </a:p>
          <a:p>
            <a:pPr>
              <a:lnSpc>
                <a:spcPct val="90000"/>
              </a:lnSpc>
            </a:pPr>
            <a:r>
              <a:rPr lang="fr-FR" sz="1800"/>
              <a:t>Etat thymique</a:t>
            </a:r>
          </a:p>
          <a:p>
            <a:pPr>
              <a:lnSpc>
                <a:spcPct val="90000"/>
              </a:lnSpc>
            </a:pPr>
            <a:r>
              <a:rPr lang="fr-FR" sz="1800"/>
              <a:t>Etat cognitif</a:t>
            </a:r>
          </a:p>
          <a:p>
            <a:pPr lvl="1">
              <a:lnSpc>
                <a:spcPct val="90000"/>
              </a:lnSpc>
            </a:pPr>
            <a:r>
              <a:rPr lang="fr-FR" sz="1800" b="1">
                <a:solidFill>
                  <a:schemeClr val="tx2"/>
                </a:solidFill>
              </a:rPr>
              <a:t>Résultats inconstants, disparates, contradictoires</a:t>
            </a:r>
          </a:p>
          <a:p>
            <a:pPr>
              <a:lnSpc>
                <a:spcPct val="90000"/>
              </a:lnSpc>
            </a:pP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1800" b="1"/>
              <a:t>SUR L'OS</a:t>
            </a:r>
          </a:p>
          <a:p>
            <a:pPr>
              <a:lnSpc>
                <a:spcPct val="90000"/>
              </a:lnSpc>
            </a:pPr>
            <a:r>
              <a:rPr lang="fr-FR" sz="1800" b="1">
                <a:solidFill>
                  <a:schemeClr val="tx2"/>
                </a:solidFill>
              </a:rPr>
              <a:t>Pas d'effet évident sur les paramètres ostéodensitométriques</a:t>
            </a:r>
          </a:p>
          <a:p>
            <a:pPr>
              <a:lnSpc>
                <a:spcPct val="90000"/>
              </a:lnSpc>
            </a:pPr>
            <a:r>
              <a:rPr lang="fr-FR" sz="1800" b="1">
                <a:solidFill>
                  <a:schemeClr val="tx2"/>
                </a:solidFill>
              </a:rPr>
              <a:t>Pas d'effet délétère documenté du traitement hormonal sustitutif</a:t>
            </a:r>
          </a:p>
          <a:p>
            <a:pPr>
              <a:lnSpc>
                <a:spcPct val="90000"/>
              </a:lnSpc>
            </a:pP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r>
              <a:rPr lang="fr-FR" sz="1800" b="1"/>
              <a:t>SUR L'ETAT MUSCULAIRE</a:t>
            </a:r>
          </a:p>
          <a:p>
            <a:pPr>
              <a:lnSpc>
                <a:spcPct val="90000"/>
              </a:lnSpc>
            </a:pPr>
            <a:r>
              <a:rPr lang="fr-FR" sz="1800" b="1">
                <a:solidFill>
                  <a:schemeClr val="tx2"/>
                </a:solidFill>
              </a:rPr>
              <a:t>idem</a:t>
            </a: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18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1800"/>
          </a:p>
          <a:p>
            <a:pPr>
              <a:lnSpc>
                <a:spcPct val="90000"/>
              </a:lnSpc>
              <a:buFont typeface="Wingdings" pitchFamily="-93" charset="2"/>
              <a:buNone/>
            </a:pPr>
            <a:endParaRPr 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400050"/>
            <a:ext cx="7543800" cy="725488"/>
          </a:xfrm>
        </p:spPr>
        <p:txBody>
          <a:bodyPr/>
          <a:lstStyle/>
          <a:p>
            <a:r>
              <a:rPr lang="fr-FR" sz="3500">
                <a:solidFill>
                  <a:srgbClr val="FF9900"/>
                </a:solidFill>
              </a:rPr>
              <a:t>CONSENSUS DU GRT-SFE 2006</a:t>
            </a:r>
          </a:p>
        </p:txBody>
      </p:sp>
      <p:graphicFrame>
        <p:nvGraphicFramePr>
          <p:cNvPr id="328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5288" y="1462088"/>
          <a:ext cx="8424862" cy="5351462"/>
        </p:xfrm>
        <a:graphic>
          <a:graphicData uri="http://schemas.openxmlformats.org/presentationml/2006/ole">
            <p:oleObj spid="_x0000_s95236" name="Document" r:id="rId4" imgW="6121400" imgH="3937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aide a la prescription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14328" r="-1432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-14328" r="-14328"/>
              <a:stretch>
                <a:fillRect/>
              </a:stretch>
            </p:blipFill>
          </mc:Fallback>
        </mc:AlternateContent>
        <p:spPr>
          <a:xfrm>
            <a:off x="457200" y="1646238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902200" y="5943601"/>
            <a:ext cx="2286000" cy="674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Nodule </a:t>
            </a:r>
            <a:r>
              <a:rPr lang="fr-FR" dirty="0" err="1"/>
              <a:t>thyroidien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Classification EU-TIRADS 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Définition: acronyme de </a:t>
            </a:r>
            <a:r>
              <a:rPr lang="fr-FR" dirty="0" err="1"/>
              <a:t>Européan</a:t>
            </a:r>
            <a:r>
              <a:rPr lang="fr-FR" dirty="0"/>
              <a:t> </a:t>
            </a:r>
            <a:r>
              <a:rPr lang="fr-FR" dirty="0" err="1"/>
              <a:t>Thyroid</a:t>
            </a:r>
            <a:r>
              <a:rPr lang="fr-FR" dirty="0"/>
              <a:t> Imaging &amp; </a:t>
            </a:r>
            <a:r>
              <a:rPr lang="fr-FR" dirty="0" err="1"/>
              <a:t>Reporting</a:t>
            </a:r>
            <a:r>
              <a:rPr lang="fr-FR" dirty="0"/>
              <a:t> Data System</a:t>
            </a:r>
          </a:p>
          <a:p>
            <a:endParaRPr lang="fr-FR" dirty="0"/>
          </a:p>
          <a:p>
            <a:r>
              <a:rPr lang="fr-FR" dirty="0"/>
              <a:t>Score TIRADS stratification </a:t>
            </a:r>
            <a:r>
              <a:rPr lang="fr-FR" u="sng" dirty="0"/>
              <a:t>quantitative</a:t>
            </a:r>
            <a:r>
              <a:rPr lang="fr-FR" dirty="0"/>
              <a:t> du risque de malignité.</a:t>
            </a:r>
          </a:p>
          <a:p>
            <a:r>
              <a:rPr lang="fr-FR" dirty="0"/>
              <a:t>L’étude échographique des nodules </a:t>
            </a:r>
            <a:r>
              <a:rPr lang="fr-FR" dirty="0" err="1"/>
              <a:t>thyroidiens</a:t>
            </a:r>
            <a:r>
              <a:rPr lang="fr-FR" dirty="0"/>
              <a:t> doit inclure une stratification du risque de malignité reposant sur le score et doit utiliser le vocabulaire et le compte-rendu spécialisé.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eutirads_2017cireol__055842700_1032_20092017.pdf"/>
          <p:cNvPicPr>
            <a:picLocks noGrp="1" noChangeAspect="1"/>
          </p:cNvPicPr>
          <p:nvPr>
            <p:ph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18187" r="-1818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-18187" r="-18187"/>
              <a:stretch>
                <a:fillRect/>
              </a:stretch>
            </p:blipFill>
          </mc:Fallback>
        </mc:AlternateContent>
        <p:spPr>
          <a:xfrm>
            <a:off x="457200" y="1600200"/>
            <a:ext cx="7391400" cy="40649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Antithyroidiens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Thyroperoxydase</a:t>
            </a:r>
            <a:r>
              <a:rPr lang="fr-FR" dirty="0"/>
              <a:t>,  Thyroglobuline,  Récepteur de la TSH sont les principaux Ag de la </a:t>
            </a:r>
            <a:r>
              <a:rPr lang="fr-FR" dirty="0" err="1"/>
              <a:t>thyroide</a:t>
            </a:r>
            <a:r>
              <a:rPr lang="fr-FR" dirty="0"/>
              <a:t> susceptibles d’induire la formation d’</a:t>
            </a:r>
            <a:r>
              <a:rPr lang="fr-FR" dirty="0" err="1"/>
              <a:t>autoanticorps</a:t>
            </a:r>
            <a:r>
              <a:rPr lang="fr-FR" dirty="0"/>
              <a:t> : </a:t>
            </a:r>
            <a:r>
              <a:rPr lang="fr-FR" dirty="0" err="1"/>
              <a:t>Ac</a:t>
            </a:r>
            <a:r>
              <a:rPr lang="fr-FR" dirty="0"/>
              <a:t> anti </a:t>
            </a:r>
            <a:r>
              <a:rPr lang="fr-FR" dirty="0" err="1"/>
              <a:t>thyroperoxydase</a:t>
            </a:r>
            <a:r>
              <a:rPr lang="fr-FR" dirty="0"/>
              <a:t>/ 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antiTG</a:t>
            </a:r>
            <a:r>
              <a:rPr lang="fr-FR" dirty="0"/>
              <a:t>/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antiR</a:t>
            </a:r>
            <a:r>
              <a:rPr lang="fr-FR" dirty="0"/>
              <a:t> de TSH.</a:t>
            </a:r>
          </a:p>
          <a:p>
            <a:pPr>
              <a:buNone/>
            </a:pPr>
            <a:r>
              <a:rPr lang="fr-FR" dirty="0"/>
              <a:t>. La prévalence des </a:t>
            </a:r>
            <a:r>
              <a:rPr lang="fr-FR" dirty="0" err="1"/>
              <a:t>anti-TPO</a:t>
            </a:r>
            <a:r>
              <a:rPr lang="fr-FR" dirty="0"/>
              <a:t> dans la population générale sans dysfonction </a:t>
            </a:r>
            <a:r>
              <a:rPr lang="fr-FR" dirty="0" err="1"/>
              <a:t>thyroidienne</a:t>
            </a:r>
            <a:r>
              <a:rPr lang="fr-FR" dirty="0"/>
              <a:t> est de 12%, celle des </a:t>
            </a:r>
            <a:r>
              <a:rPr lang="fr-FR" dirty="0" err="1"/>
              <a:t>anti-TG</a:t>
            </a:r>
            <a:r>
              <a:rPr lang="fr-FR" dirty="0"/>
              <a:t> 10%.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09"/>
            <a:ext cx="8229600" cy="706582"/>
          </a:xfrm>
        </p:spPr>
        <p:txBody>
          <a:bodyPr>
            <a:normAutofit fontScale="90000"/>
          </a:bodyPr>
          <a:lstStyle/>
          <a:p>
            <a:r>
              <a:rPr lang="fr-FR" dirty="0"/>
              <a:t>Vocabulaire de description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950677"/>
              </p:ext>
            </p:extLst>
          </p:nvPr>
        </p:nvGraphicFramePr>
        <p:xfrm>
          <a:off x="457200" y="898236"/>
          <a:ext cx="8229600" cy="560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</a:tblGrid>
              <a:tr h="358636">
                <a:tc>
                  <a:txBody>
                    <a:bodyPr/>
                    <a:lstStyle/>
                    <a:p>
                      <a:r>
                        <a:rPr lang="fr-FR" sz="1600" dirty="0"/>
                        <a:t>Forme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ovale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Rigidité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1031694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Non ovale /plus épais que long</a:t>
                      </a:r>
                    </a:p>
                    <a:p>
                      <a:r>
                        <a:rPr lang="fr-FR" sz="1600" dirty="0"/>
                        <a:t>ronde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Basse</a:t>
                      </a:r>
                    </a:p>
                    <a:p>
                      <a:r>
                        <a:rPr lang="fr-FR" sz="1600" dirty="0"/>
                        <a:t>Elevée</a:t>
                      </a:r>
                    </a:p>
                    <a:p>
                      <a:r>
                        <a:rPr lang="fr-FR" sz="1600" dirty="0"/>
                        <a:t>Indéterminée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1031694">
                <a:tc>
                  <a:txBody>
                    <a:bodyPr/>
                    <a:lstStyle/>
                    <a:p>
                      <a:r>
                        <a:rPr lang="fr-FR" sz="1600" dirty="0" err="1"/>
                        <a:t>Echogénicité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Iso</a:t>
                      </a:r>
                    </a:p>
                    <a:p>
                      <a:r>
                        <a:rPr lang="fr-FR" sz="1600" dirty="0"/>
                        <a:t>Hyper</a:t>
                      </a:r>
                    </a:p>
                    <a:p>
                      <a:r>
                        <a:rPr lang="fr-FR" sz="1600" dirty="0" err="1"/>
                        <a:t>Hypoéchogène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dirty="0" err="1"/>
                        <a:t>anéchogène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Echostructure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Solide</a:t>
                      </a:r>
                    </a:p>
                    <a:p>
                      <a:r>
                        <a:rPr lang="fr-FR" sz="1600" dirty="0"/>
                        <a:t>Liquide</a:t>
                      </a:r>
                    </a:p>
                    <a:p>
                      <a:r>
                        <a:rPr lang="fr-FR" sz="1600" dirty="0"/>
                        <a:t>Mixte</a:t>
                      </a:r>
                    </a:p>
                    <a:p>
                      <a:r>
                        <a:rPr lang="fr-FR" sz="1600" dirty="0"/>
                        <a:t>spongiforme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795878">
                <a:tc>
                  <a:txBody>
                    <a:bodyPr/>
                    <a:lstStyle/>
                    <a:p>
                      <a:r>
                        <a:rPr lang="fr-FR" sz="1600" dirty="0"/>
                        <a:t>Halo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Présent</a:t>
                      </a:r>
                    </a:p>
                    <a:p>
                      <a:r>
                        <a:rPr lang="fr-FR" sz="1600" dirty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Nets</a:t>
                      </a:r>
                    </a:p>
                    <a:p>
                      <a:r>
                        <a:rPr lang="fr-FR" sz="1600" dirty="0"/>
                        <a:t>Flous</a:t>
                      </a:r>
                    </a:p>
                    <a:p>
                      <a:r>
                        <a:rPr lang="fr-FR" sz="1600" dirty="0"/>
                        <a:t>irréguliers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2210772">
                <a:tc>
                  <a:txBody>
                    <a:bodyPr/>
                    <a:lstStyle/>
                    <a:p>
                      <a:r>
                        <a:rPr lang="fr-FR" sz="1600" dirty="0"/>
                        <a:t>Calcifications</a:t>
                      </a:r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Vascularisation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/>
                        <a:t>Macrocalcifications</a:t>
                      </a:r>
                      <a:endParaRPr lang="fr-FR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centrales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/>
                        <a:t>périphériques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/>
                        <a:t>continues ou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aseline="0" dirty="0"/>
                        <a:t>discontinues</a:t>
                      </a:r>
                    </a:p>
                    <a:p>
                      <a:pPr algn="l"/>
                      <a:r>
                        <a:rPr lang="fr-FR" sz="1600" baseline="0" dirty="0" err="1"/>
                        <a:t>Microcalcifications</a:t>
                      </a:r>
                      <a:endParaRPr lang="fr-FR" sz="1600" baseline="0" dirty="0"/>
                    </a:p>
                    <a:p>
                      <a:endParaRPr lang="fr-FR" sz="1600" baseline="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Autres ponctuations </a:t>
                      </a:r>
                      <a:r>
                        <a:rPr lang="fr-FR" sz="1600" dirty="0" err="1"/>
                        <a:t>hyperéchogènes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Ponctuations </a:t>
                      </a:r>
                      <a:r>
                        <a:rPr lang="fr-FR" sz="1600" dirty="0" err="1"/>
                        <a:t>colloides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Cavités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microkystiques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système Européen EU-TIRADS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1829304"/>
          <a:ext cx="6096000" cy="32884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40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</a:tblGrid>
              <a:tr h="456066">
                <a:tc>
                  <a:txBody>
                    <a:bodyPr/>
                    <a:lstStyle/>
                    <a:p>
                      <a:r>
                        <a:rPr lang="fr-FR" dirty="0" err="1"/>
                        <a:t>recommandationEu-Tirads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Score TIRADS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signification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 de malignité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45606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Examen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456066">
                <a:tc>
                  <a:txBody>
                    <a:bodyPr/>
                    <a:lstStyle/>
                    <a:p>
                      <a:r>
                        <a:rPr lang="fr-FR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Bénin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456066">
                <a:tc>
                  <a:txBody>
                    <a:bodyPr/>
                    <a:lstStyle/>
                    <a:p>
                      <a:r>
                        <a:rPr lang="fr-FR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Faible risque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456066">
                <a:tc>
                  <a:txBody>
                    <a:bodyPr/>
                    <a:lstStyle/>
                    <a:p>
                      <a:r>
                        <a:rPr lang="fr-FR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 intermédiaire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6-17%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456066">
                <a:tc>
                  <a:txBody>
                    <a:bodyPr/>
                    <a:lstStyle/>
                    <a:p>
                      <a:r>
                        <a:rPr lang="fr-FR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 </a:t>
                      </a:r>
                      <a:r>
                        <a:rPr lang="fr-FR" dirty="0" err="1"/>
                        <a:t>élévé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26-87%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Kyste TIRADS 2</a:t>
            </a:r>
          </a:p>
        </p:txBody>
      </p:sp>
      <p:pic>
        <p:nvPicPr>
          <p:cNvPr id="4" name="Espace réservé du contenu 3" descr="867159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121" b="-61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TIRADS 2 /3</a:t>
            </a:r>
          </a:p>
        </p:txBody>
      </p:sp>
      <p:pic>
        <p:nvPicPr>
          <p:cNvPr id="4" name="Espace réservé du contenu 3" descr="86715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264" r="-122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Nodule TIRADS 3</a:t>
            </a:r>
          </a:p>
        </p:txBody>
      </p:sp>
      <p:pic>
        <p:nvPicPr>
          <p:cNvPr id="4" name="Espace réservé du contenu 3" descr="867156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733" b="-117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68400" y="457200"/>
            <a:ext cx="6400800" cy="2425700"/>
          </a:xfrm>
        </p:spPr>
        <p:txBody>
          <a:bodyPr/>
          <a:lstStyle/>
          <a:p>
            <a:r>
              <a:rPr lang="fr-FR" dirty="0"/>
              <a:t>TIRADS 4</a:t>
            </a:r>
          </a:p>
        </p:txBody>
      </p:sp>
      <p:pic>
        <p:nvPicPr>
          <p:cNvPr id="4" name="Image 3" descr="867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Nodule TIRAD 5</a:t>
            </a:r>
          </a:p>
        </p:txBody>
      </p:sp>
      <p:pic>
        <p:nvPicPr>
          <p:cNvPr id="4" name="Espace réservé du contenu 3" descr="86715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859" r="-118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Indications de </a:t>
            </a:r>
            <a:r>
              <a:rPr lang="fr-FR" dirty="0" err="1"/>
              <a:t>cytoponction</a:t>
            </a:r>
            <a:r>
              <a:rPr lang="fr-FR" dirty="0"/>
              <a:t/>
            </a:r>
            <a:br>
              <a:rPr lang="fr-FR" dirty="0"/>
            </a:br>
            <a:r>
              <a:rPr lang="fr-FR" sz="2667" dirty="0"/>
              <a:t>La taille du nodule guide l’indication de la </a:t>
            </a:r>
            <a:r>
              <a:rPr lang="fr-FR" sz="2667" dirty="0" err="1"/>
              <a:t>cytoponction</a:t>
            </a:r>
            <a:endParaRPr lang="fr-FR" sz="2667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7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&lt;10mm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 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 15mm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 20mm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.recherche de primitif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EU-TIRAD5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 TIRAD 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EU-TIRADS 3à5 </a:t>
                      </a:r>
                    </a:p>
                    <a:p>
                      <a:r>
                        <a:rPr lang="fr-FR" dirty="0"/>
                        <a:t>Kyste simple si compressif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Score5</a:t>
                      </a:r>
                    </a:p>
                    <a:p>
                      <a:r>
                        <a:rPr lang="fr-FR" dirty="0" err="1"/>
                        <a:t>-augmentation</a:t>
                      </a:r>
                      <a:r>
                        <a:rPr lang="fr-FR" dirty="0"/>
                        <a:t> de taille</a:t>
                      </a:r>
                    </a:p>
                    <a:p>
                      <a:r>
                        <a:rPr lang="fr-FR" dirty="0"/>
                        <a:t>&lt;40ans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325562"/>
          </a:xfrm>
        </p:spPr>
        <p:txBody>
          <a:bodyPr/>
          <a:lstStyle/>
          <a:p>
            <a:r>
              <a:rPr lang="fr-FR" dirty="0" smtClean="0"/>
              <a:t>Quelques brèves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Grossesse: ATA 2017</a:t>
            </a:r>
          </a:p>
          <a:p>
            <a:pPr lvl="1"/>
            <a:r>
              <a:rPr lang="fr-FR" dirty="0" smtClean="0"/>
              <a:t>Réactualisation des recommandations de 2011</a:t>
            </a:r>
          </a:p>
          <a:p>
            <a:pPr lvl="1"/>
            <a:r>
              <a:rPr lang="fr-FR" dirty="0" smtClean="0"/>
              <a:t>Seuils de normalité: 0,4-4mui/l au 1</a:t>
            </a:r>
            <a:r>
              <a:rPr lang="fr-FR" baseline="30000" dirty="0" smtClean="0"/>
              <a:t>er</a:t>
            </a:r>
            <a:r>
              <a:rPr lang="fr-FR" dirty="0" smtClean="0"/>
              <a:t> trimestre 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brèves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Effets indésirables endocriniens des thérapies anticancéreuses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Antithyroidiens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-les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antithyroperxydase</a:t>
            </a:r>
            <a:r>
              <a:rPr lang="fr-FR" dirty="0"/>
              <a:t>  (</a:t>
            </a:r>
            <a:r>
              <a:rPr lang="fr-FR" dirty="0" err="1"/>
              <a:t>anti-TPO</a:t>
            </a:r>
            <a:r>
              <a:rPr lang="fr-FR" dirty="0"/>
              <a:t>) </a:t>
            </a:r>
          </a:p>
          <a:p>
            <a:endParaRPr lang="fr-FR" sz="2400" dirty="0"/>
          </a:p>
          <a:p>
            <a:pPr lvl="1"/>
            <a:r>
              <a:rPr lang="fr-FR" sz="2400" dirty="0" err="1"/>
              <a:t>-corrélés</a:t>
            </a:r>
            <a:r>
              <a:rPr lang="fr-FR" sz="2400" dirty="0"/>
              <a:t> à l’abondance de l’infiltrat </a:t>
            </a:r>
            <a:r>
              <a:rPr lang="fr-FR" sz="2400" dirty="0" err="1"/>
              <a:t>lymphoplasmocytairede</a:t>
            </a:r>
            <a:r>
              <a:rPr lang="fr-FR" sz="2400" dirty="0"/>
              <a:t> la </a:t>
            </a:r>
            <a:r>
              <a:rPr lang="fr-FR" sz="2400" dirty="0" err="1"/>
              <a:t>thyroide</a:t>
            </a:r>
            <a:r>
              <a:rPr lang="fr-FR" sz="2400" dirty="0"/>
              <a:t>,</a:t>
            </a:r>
          </a:p>
          <a:p>
            <a:pPr lvl="1"/>
            <a:r>
              <a:rPr lang="fr-FR" sz="2400" dirty="0" err="1"/>
              <a:t>-à</a:t>
            </a:r>
            <a:r>
              <a:rPr lang="fr-FR" sz="2400" dirty="0"/>
              <a:t> titre élevé dans la maladie de </a:t>
            </a:r>
            <a:r>
              <a:rPr lang="fr-FR" sz="2400" dirty="0" err="1"/>
              <a:t>Hashimoto,mais</a:t>
            </a:r>
            <a:r>
              <a:rPr lang="fr-FR" sz="2400" dirty="0"/>
              <a:t> aussi dans les autres présentations de maladies auto-immunes  Basedow, </a:t>
            </a:r>
            <a:r>
              <a:rPr lang="fr-FR" sz="2400" dirty="0" err="1"/>
              <a:t>thyroidite</a:t>
            </a:r>
            <a:r>
              <a:rPr lang="fr-FR" sz="2400" dirty="0"/>
              <a:t> </a:t>
            </a:r>
            <a:r>
              <a:rPr lang="fr-FR" sz="2400" dirty="0" err="1"/>
              <a:t>atrophiante</a:t>
            </a:r>
            <a:r>
              <a:rPr lang="fr-FR" sz="2400" dirty="0"/>
              <a:t>, du </a:t>
            </a:r>
            <a:r>
              <a:rPr lang="fr-FR" sz="2400" dirty="0" err="1"/>
              <a:t>pp,asymptomatique</a:t>
            </a:r>
            <a:r>
              <a:rPr lang="fr-F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Thyroglobuline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Verdana"/>
                <a:cs typeface="Verdana"/>
              </a:rPr>
              <a:t>Marqueur de la présence de tissu thyroïdien.</a:t>
            </a:r>
          </a:p>
          <a:p>
            <a:pPr>
              <a:buNone/>
            </a:pPr>
            <a:endParaRPr lang="fr-FR" sz="2800" dirty="0">
              <a:latin typeface="Verdana"/>
              <a:cs typeface="Verdana"/>
            </a:endParaRPr>
          </a:p>
          <a:p>
            <a:r>
              <a:rPr lang="fr-FR" sz="2800" dirty="0">
                <a:latin typeface="Verdana"/>
                <a:cs typeface="Verdana"/>
              </a:rPr>
              <a:t>Sa concentration est corrélée à la masse parenchymateuse :</a:t>
            </a:r>
          </a:p>
          <a:p>
            <a:pPr algn="ctr">
              <a:buNone/>
            </a:pPr>
            <a:r>
              <a:rPr lang="fr-FR" sz="2800" dirty="0">
                <a:latin typeface="Verdana"/>
                <a:cs typeface="Verdana"/>
              </a:rPr>
              <a:t>1g tissu thyroïdien = 1ng/ml TG</a:t>
            </a:r>
          </a:p>
          <a:p>
            <a:pPr>
              <a:buNone/>
            </a:pPr>
            <a:endParaRPr lang="fr-FR" sz="2800" dirty="0">
              <a:latin typeface="Verdana"/>
              <a:cs typeface="Verdana"/>
            </a:endParaRPr>
          </a:p>
          <a:p>
            <a:r>
              <a:rPr lang="fr-FR" sz="2800" dirty="0">
                <a:latin typeface="Verdana"/>
                <a:cs typeface="Verdana"/>
              </a:rPr>
              <a:t>La Tg est augmentée: goitre, nodule, Basedow, et processus inflammatoires.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Thyroglobuline : indications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u="sng" dirty="0"/>
              <a:t>Surveillance des cancers thyroïdiens </a:t>
            </a:r>
            <a:r>
              <a:rPr lang="fr-FR" dirty="0"/>
              <a:t>: </a:t>
            </a:r>
          </a:p>
          <a:p>
            <a:pPr marL="342900" lvl="1" indent="-342900">
              <a:buNone/>
            </a:pPr>
            <a:r>
              <a:rPr lang="fr-FR" dirty="0"/>
              <a:t>	</a:t>
            </a:r>
          </a:p>
          <a:p>
            <a:pPr lvl="1"/>
            <a:r>
              <a:rPr lang="fr-FR" sz="3000" dirty="0"/>
              <a:t>Indétectable après thyroïdectomie totale et destruction par I 131</a:t>
            </a:r>
          </a:p>
          <a:p>
            <a:endParaRPr lang="fr-FR" dirty="0"/>
          </a:p>
          <a:p>
            <a:r>
              <a:rPr lang="fr-FR" u="sng" dirty="0"/>
              <a:t>Etiologie des hypothyroïdies congénitales</a:t>
            </a:r>
          </a:p>
          <a:p>
            <a:pPr lvl="1"/>
            <a:r>
              <a:rPr lang="fr-FR" sz="3000" dirty="0"/>
              <a:t>Indétectable dans l’</a:t>
            </a:r>
            <a:r>
              <a:rPr lang="fr-FR" sz="3000" dirty="0" err="1"/>
              <a:t>athyréose</a:t>
            </a:r>
            <a:endParaRPr lang="fr-FR" sz="3000" dirty="0"/>
          </a:p>
          <a:p>
            <a:pPr lvl="1"/>
            <a:r>
              <a:rPr lang="fr-FR" sz="3027" dirty="0"/>
              <a:t>Détectable dans les autres causes</a:t>
            </a:r>
          </a:p>
          <a:p>
            <a:pPr>
              <a:buNone/>
            </a:pPr>
            <a:endParaRPr lang="fr-FR" dirty="0"/>
          </a:p>
          <a:p>
            <a:r>
              <a:rPr lang="fr-FR" u="sng" dirty="0"/>
              <a:t>Dépistage des thyrotoxicoses factices.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3486</Words>
  <Application>Microsoft Macintosh PowerPoint</Application>
  <PresentationFormat>Présentation à l'écran (4:3)</PresentationFormat>
  <Paragraphs>668</Paragraphs>
  <Slides>69</Slides>
  <Notes>32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1" baseType="lpstr">
      <vt:lpstr>Thème Office</vt:lpstr>
      <vt:lpstr>Document</vt:lpstr>
      <vt:lpstr>Hypothyroidie ? :à partir de quelques situations cliniques</vt:lpstr>
      <vt:lpstr>Marie  20 ans TSH : 200mui/l </vt:lpstr>
      <vt:lpstr>Marie 20ans</vt:lpstr>
      <vt:lpstr>Marie/20ans</vt:lpstr>
      <vt:lpstr>Marie:</vt:lpstr>
      <vt:lpstr>Ac Antithyroidiens</vt:lpstr>
      <vt:lpstr>Ac Antithyroidiens</vt:lpstr>
      <vt:lpstr>Thyroglobuline</vt:lpstr>
      <vt:lpstr>Thyroglobuline : indications</vt:lpstr>
      <vt:lpstr>Calcitonine/ CT</vt:lpstr>
      <vt:lpstr>Marie</vt:lpstr>
      <vt:lpstr>Traitement par la lévothyroxine</vt:lpstr>
      <vt:lpstr>Sabine, Julien, Alice et les autres</vt:lpstr>
      <vt:lpstr>Diapositive 14</vt:lpstr>
      <vt:lpstr>Sabine – 25 ans</vt:lpstr>
      <vt:lpstr>Sabine – 25 ans</vt:lpstr>
      <vt:lpstr>MAIS …. fatigue et le poids</vt:lpstr>
      <vt:lpstr>Gisèle 65ans</vt:lpstr>
      <vt:lpstr>Hb: 8,6g/l  VGM: 105u3</vt:lpstr>
      <vt:lpstr>Gisèle</vt:lpstr>
      <vt:lpstr>Variations de la TSH</vt:lpstr>
      <vt:lpstr>Diapositive 22</vt:lpstr>
      <vt:lpstr>TSH</vt:lpstr>
      <vt:lpstr>TSH</vt:lpstr>
      <vt:lpstr>FT4 et TSH </vt:lpstr>
      <vt:lpstr>T3, T3L</vt:lpstr>
      <vt:lpstr>HYPOTHYROÏDIE SUBCLINIQUE TSH entre 4 et 10mui/l</vt:lpstr>
      <vt:lpstr>DYSFONCTIONS THYROÏDIENNES SUBCLINIQUES  Définition</vt:lpstr>
      <vt:lpstr>QUESTIONS</vt:lpstr>
      <vt:lpstr>Qu'est ce qu'une TSH "normale" ?</vt:lpstr>
      <vt:lpstr>Qu'est ce qu'une TSH "normale" ?</vt:lpstr>
      <vt:lpstr>Qu'est ce qu'une TSH "normale" ?</vt:lpstr>
      <vt:lpstr>Qu'est ce qu'une TSH "normale" ?</vt:lpstr>
      <vt:lpstr>HYPOTHYROÏDIE SUBCLINIQUE</vt:lpstr>
      <vt:lpstr>Définition de l'hypothyroïdie subclinique Consensus 2006  GRT-SFE</vt:lpstr>
      <vt:lpstr>HYPOTHYROÏDIE SUBCLINIQUE</vt:lpstr>
      <vt:lpstr>HYPOTHYROÏDIE SUBCLINIQUE</vt:lpstr>
      <vt:lpstr>Colorado Study (Canaris, Arch Intern Med 2000)   25 862 volontaires   TSH &gt; 5,1 mU/L   3-16 % des hommes, 4-21 % des femmes</vt:lpstr>
      <vt:lpstr>HYPOTHYROÏDIE SUBCLINIQUE</vt:lpstr>
      <vt:lpstr>HYPOTHYROÏDIE SUBCLINIQUE</vt:lpstr>
      <vt:lpstr>Exploration étiologique</vt:lpstr>
      <vt:lpstr>Catherine 58ans</vt:lpstr>
      <vt:lpstr>Diapositive 43</vt:lpstr>
      <vt:lpstr>Diapositive 44</vt:lpstr>
      <vt:lpstr>Hypothyroïdie subclinique par ectopie linguale à révélation tardive</vt:lpstr>
      <vt:lpstr>Diapositive 46</vt:lpstr>
      <vt:lpstr>Diapositive 47</vt:lpstr>
      <vt:lpstr> Syndrome de résistance partielle à la TSH par mutation constitutionnelle du récepteur de TSH Enquête familiale: mutation identique chez le père , TSH = 10,6 mU/L   </vt:lpstr>
      <vt:lpstr>HYPOTHYROÏDIE SUBCLINIQUE</vt:lpstr>
      <vt:lpstr>HYPOTHYROÏDIE SUBCLINIQUE</vt:lpstr>
      <vt:lpstr>HYPOTHYROÏDIE SUBCLINIQUE</vt:lpstr>
      <vt:lpstr>HYPOTHYROÏDIE SUBCLINIQUE</vt:lpstr>
      <vt:lpstr>HYPOTHYROÏDIE SUBCLINIQUE</vt:lpstr>
      <vt:lpstr>Hypothyroidie et bilan lipidique</vt:lpstr>
      <vt:lpstr>HYPOTHYROÏDIE SUBCLINIQUE</vt:lpstr>
      <vt:lpstr>CONSENSUS DU GRT-SFE 2006</vt:lpstr>
      <vt:lpstr>Diapositive 57</vt:lpstr>
      <vt:lpstr>Nodule thyroidien: Classification EU-TIRADS 2017</vt:lpstr>
      <vt:lpstr>Diapositive 59</vt:lpstr>
      <vt:lpstr>Vocabulaire de description </vt:lpstr>
      <vt:lpstr>Le système Européen EU-TIRADS</vt:lpstr>
      <vt:lpstr>Kyste TIRADS 2</vt:lpstr>
      <vt:lpstr>TIRADS 2 /3</vt:lpstr>
      <vt:lpstr>Nodule TIRADS 3</vt:lpstr>
      <vt:lpstr>Diapositive 65</vt:lpstr>
      <vt:lpstr>Nodule TIRAD 5</vt:lpstr>
      <vt:lpstr>Indications de cytoponction La taille du nodule guide l’indication de la cytoponction</vt:lpstr>
      <vt:lpstr>Quelques brèves</vt:lpstr>
      <vt:lpstr>Quelques brèves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Hypothyroidies : cas cliniques</dc:title>
  <dc:creator>Marie Françoise Bourdelle</dc:creator>
  <cp:lastModifiedBy>Marie Françoise Bourdelle</cp:lastModifiedBy>
  <cp:revision>35</cp:revision>
  <dcterms:created xsi:type="dcterms:W3CDTF">2018-10-18T17:34:20Z</dcterms:created>
  <dcterms:modified xsi:type="dcterms:W3CDTF">2018-10-18T17:36:40Z</dcterms:modified>
</cp:coreProperties>
</file>