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tif"/><Relationship Id="rId3" Type="http://schemas.openxmlformats.org/officeDocument/2006/relationships/image" Target="../media/image13.tif"/><Relationship Id="rId4" Type="http://schemas.openxmlformats.org/officeDocument/2006/relationships/image" Target="../media/image14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520700" y="1651000"/>
            <a:ext cx="10464800" cy="3302000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POLYGRAPHIE AMBULATOIRE EN MEDECINE GENERALE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520700" y="503555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JM DEGREEF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8177" t="0" r="2817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EFFORTS RESPIRATOIRES</a:t>
            </a:r>
          </a:p>
        </p:txBody>
      </p:sp>
      <p:sp>
        <p:nvSpPr>
          <p:cNvPr id="151" name="Shape 151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Pression oesophagienne reference mais invasive</a:t>
            </a:r>
          </a:p>
          <a:p>
            <a:pPr/>
            <a:r>
              <a:t>mouvements thoraciques et abdominaux par phlethysmographie d inductance :recherche de décalage de phase ou opposition de phase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SANGLES ABDOMINALES ET THORACIQUES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VARIATIONS AVEC LA POSITION ET STADES DE SOMMEIL</a:t>
            </a:r>
          </a:p>
          <a:p>
            <a:pPr/>
            <a:r>
              <a:t>AVEC LE DEGRE D OBESITE</a:t>
            </a:r>
          </a:p>
          <a:p>
            <a:pPr/>
            <a:r>
              <a:t>SURESTIMENT LES APNEES CENTRALES DANS 37% (BOUDEWYNS ET AL SLEEP 1997)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5336" t="0" r="2533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AUTRES SIGNAUX D EFFORTS RESPIRATOIRES</a:t>
            </a:r>
          </a:p>
        </p:txBody>
      </p:sp>
      <p:sp>
        <p:nvSpPr>
          <p:cNvPr id="158" name="Shape 158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7190" indent="-377190" defTabSz="578358">
              <a:spcBef>
                <a:spcPts val="3700"/>
              </a:spcBef>
              <a:defRPr sz="2772"/>
            </a:pPr>
            <a:r>
              <a:t>pression sus sternale</a:t>
            </a:r>
          </a:p>
          <a:p>
            <a:pPr marL="377190" indent="-377190" defTabSz="578358">
              <a:spcBef>
                <a:spcPts val="3700"/>
              </a:spcBef>
              <a:defRPr sz="2772"/>
            </a:pPr>
            <a:r>
              <a:t>plateau inspiratoire sur le signal de la pression nasale</a:t>
            </a:r>
          </a:p>
          <a:p>
            <a:pPr marL="377190" indent="-377190" defTabSz="578358">
              <a:spcBef>
                <a:spcPts val="3700"/>
              </a:spcBef>
              <a:defRPr sz="2772"/>
            </a:pPr>
            <a:r>
              <a:t>augmentation inspiratoire du temps de transit du pouls</a:t>
            </a:r>
          </a:p>
          <a:p>
            <a:pPr marL="377190" indent="-377190" defTabSz="578358">
              <a:spcBef>
                <a:spcPts val="3700"/>
              </a:spcBef>
              <a:defRPr sz="2772"/>
            </a:pPr>
            <a:r>
              <a:t>augmentation du ronflement pendant l hypopnee</a:t>
            </a:r>
          </a:p>
          <a:p>
            <a:pPr marL="377190" indent="-377190" defTabSz="578358">
              <a:spcBef>
                <a:spcPts val="3700"/>
              </a:spcBef>
              <a:defRPr sz="2772"/>
            </a:pPr>
            <a:r>
              <a:t>jâwak:concomittance entre les efforts respiratoires et les mouvements de la mandibule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284" t="0" r="2328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MESURE DE LA SAO2</a:t>
            </a:r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est recommande d utiliser un oxymetre avec une fréquence d échantillonnage élevée (1hz)adaptee a une fenêtre de moyenne d une durée maximale de 3 a 5 secondes</a:t>
            </a:r>
          </a:p>
          <a:p>
            <a:pPr/>
            <a:r>
              <a:t>mesure sao2 moyenne minimale % de nuit&lt;90%</a:t>
            </a:r>
          </a:p>
          <a:p>
            <a:pPr/>
            <a:r>
              <a:t>index de desaturation de 3%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asted-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349" t="0" r="3334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APNEE OBSTRUCTIVE</a:t>
            </a:r>
          </a:p>
        </p:txBody>
      </p:sp>
      <p:sp>
        <p:nvSpPr>
          <p:cNvPr id="166" name="Shape 166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INTERRUPTION DU DEBIT AERIEN DE PLUS DE 10 S</a:t>
            </a:r>
          </a:p>
          <a:p>
            <a:pPr/>
            <a:r>
              <a:t>AVEC PERSISTANCE D EFFORTS VENTILATOIRES PENDANT L APNEE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" name="Shape 1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APNEE CENTRALE</a:t>
            </a:r>
          </a:p>
        </p:txBody>
      </p:sp>
      <p:sp>
        <p:nvSpPr>
          <p:cNvPr id="170" name="Shape 170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INTERRUPTION DU DEBIT AERIEN DE PLUS DE 10 S</a:t>
            </a:r>
          </a:p>
          <a:p>
            <a:pPr/>
            <a:r>
              <a:t>ABSENCE D EFFORT VENTILATOIRE PENDANT L APNEE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044" t="0" r="2204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HYPOPNEE OBSTRUCTIVE</a:t>
            </a:r>
          </a:p>
        </p:txBody>
      </p:sp>
      <p:sp>
        <p:nvSpPr>
          <p:cNvPr id="174" name="Shape 174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77190" indent="-377190" defTabSz="578358">
              <a:spcBef>
                <a:spcPts val="3700"/>
              </a:spcBef>
              <a:defRPr sz="2772"/>
            </a:pPr>
            <a:r>
              <a:t>DIMINUTION DU DEBIT VENTILATOIRE DE PLUS DE 50%OU BAISSE DE MOINS DE 50% ASSOCIE A UNE DESATURATION DE PLUS DE 3% ET OU UN MICROEVEIL</a:t>
            </a:r>
          </a:p>
          <a:p>
            <a:pPr marL="377190" indent="-377190" defTabSz="578358">
              <a:spcBef>
                <a:spcPts val="3700"/>
              </a:spcBef>
              <a:defRPr sz="2772"/>
            </a:pPr>
            <a:r>
              <a:t>PERSISTANCE DE RONFLEMENT PENDANT L HYPOPNEA OU LIMITATION DU DEBIT INSPIRATOIRE SUR LA COURBE DE DEBIT NASAL OU PERSISTANCE DE MOUVEMENTS THORACOABDOMINAUX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371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277" t="0" r="17277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32993">
              <a:defRPr sz="4560"/>
            </a:lvl1pPr>
          </a:lstStyle>
          <a:p>
            <a:pPr/>
            <a:r>
              <a:t>RESPIRATION DE CHEYNES STOCKES</a:t>
            </a:r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38835">
              <a:defRPr sz="1856"/>
            </a:pPr>
            <a:r>
              <a:t>PLUS DE 3 EPISODES D APNEE OU HYPOPNEE CENTRALE SEPARE PAR CRESCENDO ET DESCRESCENDO SUR 40S</a:t>
            </a:r>
          </a:p>
          <a:p>
            <a:pPr defTabSz="338835">
              <a:defRPr sz="1856"/>
            </a:pPr>
            <a:r>
              <a:t>AU MOINS 5 APNEES OU HYPOPNEES CENTRALES PAR HEURE AVEC CRESCENDO DECRESCENDO SUR 2 HEURES DE SOMMEIL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964" t="0" r="6964" b="0"/>
          <a:stretch>
            <a:fillRect/>
          </a:stretch>
        </p:blipFill>
        <p:spPr>
          <a:xfrm>
            <a:off x="1105216" y="635000"/>
            <a:ext cx="9779001" cy="5918200"/>
          </a:xfrm>
          <a:prstGeom prst="rect">
            <a:avLst/>
          </a:prstGeom>
        </p:spPr>
      </p:pic>
      <p:sp>
        <p:nvSpPr>
          <p:cNvPr id="183" name="Shape 183"/>
          <p:cNvSpPr/>
          <p:nvPr>
            <p:ph type="title"/>
          </p:nvPr>
        </p:nvSpPr>
        <p:spPr>
          <a:xfrm>
            <a:off x="762316" y="6661150"/>
            <a:ext cx="10464801" cy="1422400"/>
          </a:xfrm>
          <a:prstGeom prst="rect">
            <a:avLst/>
          </a:prstGeom>
        </p:spPr>
        <p:txBody>
          <a:bodyPr/>
          <a:lstStyle>
            <a:lvl1pPr defTabSz="373887">
              <a:defRPr sz="5119"/>
            </a:lvl1pPr>
          </a:lstStyle>
          <a:p>
            <a:pPr/>
            <a:r>
              <a:t>QUALITE DE L ENREGISTREMENT</a:t>
            </a:r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871893" y="8191500"/>
            <a:ext cx="10464801" cy="1219200"/>
          </a:xfrm>
          <a:prstGeom prst="rect">
            <a:avLst/>
          </a:prstGeom>
        </p:spPr>
        <p:txBody>
          <a:bodyPr/>
          <a:lstStyle/>
          <a:p>
            <a:pPr/>
            <a:r>
              <a:t>PAS DE  TRACE MOUVEMENT THORACIQUE OU ABDOMINAL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xfrm>
            <a:off x="127000" y="412750"/>
            <a:ext cx="11099800" cy="21209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SYNDROME D APNEE DU SOMMEIL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SAS OBSTRUCTIF :</a:t>
            </a:r>
          </a:p>
          <a:p>
            <a:pPr/>
            <a:r>
              <a:t>signes cliniques en particulier somnolence diurne</a:t>
            </a:r>
          </a:p>
          <a:p>
            <a:pPr/>
            <a:r>
              <a:t>index apnee +hypopnee obstructives&gt;5/h</a:t>
            </a:r>
          </a:p>
          <a:p>
            <a:pPr/>
            <a:r>
              <a:t>ou au moins 15 événements respiratoires obstructifs /h (apnees hypopnees et meler microeveils lies a un effort respiratoire)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/>
            <a:r>
              <a:t>ANALYSE DES SIGNAUX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3756" indent="-333756" defTabSz="426466">
              <a:spcBef>
                <a:spcPts val="3000"/>
              </a:spcBef>
              <a:defRPr sz="2774"/>
            </a:pPr>
            <a:r>
              <a:t>ANALYSE AUTOMATIQUE EST UNE AIDE MAIS NE SUFFIT PAS .IL EST IMPERATIF DE FAIRE UN SCORAGE MANUEL POUR :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VERIFIER LA QUALITE DES TRACES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SUPPRIMER OU AJOUTER DES EVENEMENTS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RECTIFIER LE CARACTERE  OBSTRUCTIF CENTRAL OU MIXTE DES EVENEMENTS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S AIDER D UN QUESTIONNAIRE SUR LA QUALITE DU SOMMEIL PENDANT LA NUIT ENREGISTREE CAR PAS DE CONTROLE EEG</a:t>
            </a:r>
          </a:p>
          <a:p>
            <a:pPr marL="333756" indent="-333756" defTabSz="426466">
              <a:spcBef>
                <a:spcPts val="3000"/>
              </a:spcBef>
              <a:defRPr sz="2774"/>
            </a:pPr>
            <a:r>
              <a:t>IL EST NECESSAIRE D AVOIR 6 H ANALYSABLES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371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371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1270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INICATION POLYGRAPHIE AMBULATOIRE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3484" indent="-443484" defTabSz="566674">
              <a:spcBef>
                <a:spcPts val="4000"/>
              </a:spcBef>
              <a:defRPr sz="3686"/>
            </a:pPr>
            <a:r>
              <a:t>SI SYMPTOMES CLINIQUES TRES EVOCATEURS DE SAS ET PAS D AUTRE TROUBLE DU SOMMEIL(EN PARTICULIER PAS D INSOMNIE OU MOUVEMENT JAMBIER)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SI FUMEUR OU EX FUMEUR EFR RECOMMANDEE</a:t>
            </a:r>
          </a:p>
          <a:p>
            <a:pPr marL="443484" indent="-443484" defTabSz="566674">
              <a:spcBef>
                <a:spcPts val="4000"/>
              </a:spcBef>
              <a:defRPr sz="3686"/>
            </a:pPr>
            <a:r>
              <a:t>SI IMC&gt;35 ET OU SAO2&lt;94 GAZ DU SANG RECOMMANDE CAR POSSIBLE SYNDROME OBESITE HYPOVENTILATION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RESULTATS</a:t>
            </a:r>
          </a:p>
        </p:txBody>
      </p:sp>
      <p:sp>
        <p:nvSpPr>
          <p:cNvPr id="197" name="Shape 19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APRES ANALYSE MANUELLE ET VERIFICATION DE LA QUALITE DES SIGNAUX SI INDEX APNEE +HYPOPNEE &lt;30 ET SOMNOLENCE IMPORTANTE COMPLETER PAR POLYSOMNOGRAPHIE CAR POLYGRAPHIE SOUS ESTIME</a:t>
            </a:r>
          </a:p>
          <a:p>
            <a:pPr/>
            <a:r>
              <a:t>POLYSOMNOGRAPHIE APPRECIE LA QUALITE DU SOMMEIL ET DETECTE LES MICROEVEILS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357" r="0" b="33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MICROVEIL</a:t>
            </a:r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POLYSOMNOGRAPHIE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EXPERIENCE EN MEDECINE GENERALE</a:t>
            </a:r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9475" indent="-379475" defTabSz="484886">
              <a:spcBef>
                <a:spcPts val="3400"/>
              </a:spcBef>
              <a:defRPr sz="3154"/>
            </a:pPr>
            <a:r>
              <a:t>THESE 2015 M GUERAN:enquete auprès de 118 généralistes en région parisienne;9% déclarent ne pas avoir de sas dans leur clientèle,92%adresse au spécialiste 3%gerent ,5% temporisent;32% estiment que le délai d attente d une polygraphie est trop long environ 1 mois a Paris</a:t>
            </a:r>
          </a:p>
          <a:p>
            <a:pPr marL="379475" indent="-379475" defTabSz="484886">
              <a:spcBef>
                <a:spcPts val="3400"/>
              </a:spcBef>
              <a:defRPr sz="3154"/>
            </a:pPr>
            <a:r>
              <a:t>THESE 2018 A DENIZOT: enquête a Dijon 2 cabinets médicaux pratiquant des polygraphes ambulatoires;299 dont 247 analysables:64 ppc 17 dam 73 avis spécialiste 93 pas de traitement; limite pas de contrôle polysomnographique dans les cas négatif ;proposition de travail en réseau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TRAITEMENT DU SAOS</a:t>
            </a:r>
          </a:p>
        </p:txBody>
      </p:sp>
      <p:sp>
        <p:nvSpPr>
          <p:cNvPr id="207" name="Shape 2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6052" indent="-416052" defTabSz="531622">
              <a:spcBef>
                <a:spcPts val="3800"/>
              </a:spcBef>
              <a:defRPr sz="3458"/>
            </a:pPr>
            <a:r>
              <a:t>IAH &lt;15 PAS DE TRAITEMENT REGLES HYGIENODIETETIQUES</a:t>
            </a:r>
          </a:p>
          <a:p>
            <a:pPr marL="416052" indent="-416052" defTabSz="531622">
              <a:spcBef>
                <a:spcPts val="3800"/>
              </a:spcBef>
              <a:defRPr sz="3458"/>
            </a:pPr>
            <a:r>
              <a:t>15&lt;IAH&lt;30 PRIVILEGIER ORTHESE AVANT LA CPAP</a:t>
            </a:r>
          </a:p>
          <a:p>
            <a:pPr marL="416052" indent="-416052" defTabSz="531622">
              <a:spcBef>
                <a:spcPts val="3800"/>
              </a:spcBef>
              <a:defRPr sz="3458"/>
            </a:pPr>
            <a:r>
              <a:t>IAH&gt;30 CPAP</a:t>
            </a:r>
          </a:p>
          <a:p>
            <a:pPr marL="416052" indent="-416052" defTabSz="531622">
              <a:spcBef>
                <a:spcPts val="3800"/>
              </a:spcBef>
              <a:defRPr sz="3458"/>
            </a:pPr>
            <a:r>
              <a:t>PENSER AU FACTEUR POSITIONNEL</a:t>
            </a:r>
          </a:p>
          <a:p>
            <a:pPr marL="416052" indent="-416052" defTabSz="531622">
              <a:spcBef>
                <a:spcPts val="3800"/>
              </a:spcBef>
              <a:defRPr sz="3458"/>
            </a:pPr>
            <a:r>
              <a:t>LES TRAITEMENTS ORL SONT PEU INDIQUES ET DISCUTES AU CAS PAR CAS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610" r="0" b="461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Shape 2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EXEMPLE D ORTHESE D AVANCEE MANDIBULAIRE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383" t="0" r="4383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3" name="pasted-image.tiff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13452" r="0" b="134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4" name="pasted-image.tiff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5774" t="0" r="15774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SYNDROME D APNEE DU SOMMEIL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8055" indent="-448055" defTabSz="572516">
              <a:spcBef>
                <a:spcPts val="4100"/>
              </a:spcBef>
              <a:defRPr sz="3724"/>
            </a:pPr>
            <a:r>
              <a:t>SAS CENTRAL:</a:t>
            </a:r>
          </a:p>
          <a:p>
            <a:pPr marL="448055" indent="-448055" defTabSz="572516">
              <a:spcBef>
                <a:spcPts val="4100"/>
              </a:spcBef>
              <a:defRPr sz="3724"/>
            </a:pPr>
            <a:r>
              <a:t>signes cliniques en particulier somnolence diurne</a:t>
            </a:r>
          </a:p>
          <a:p>
            <a:pPr marL="448055" indent="-448055" defTabSz="572516">
              <a:spcBef>
                <a:spcPts val="4100"/>
              </a:spcBef>
              <a:defRPr sz="3724"/>
            </a:pPr>
            <a:r>
              <a:t>index apnee +hypopnee centrales &gt;5/h</a:t>
            </a:r>
          </a:p>
          <a:p>
            <a:pPr marL="448055" indent="-448055" defTabSz="572516">
              <a:spcBef>
                <a:spcPts val="4100"/>
              </a:spcBef>
              <a:defRPr sz="3724"/>
            </a:pPr>
            <a:r>
              <a:t>ou plus de 50% des apnées et hypopnees centrales</a:t>
            </a:r>
          </a:p>
          <a:p>
            <a:pPr marL="448055" indent="-448055" defTabSz="572516">
              <a:spcBef>
                <a:spcPts val="4100"/>
              </a:spcBef>
              <a:defRPr sz="3724"/>
            </a:pPr>
            <a:r>
              <a:t>respiration périodique de cheynes stockes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579" t="0" r="357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7" name="Shape 2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PASULDO</a:t>
            </a:r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UTILISER QUAND FACTEUR POSITIONNEL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QUI PEUT PRESCRIRE UNE CPAP?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496570">
              <a:spcBef>
                <a:spcPts val="3500"/>
              </a:spcBef>
              <a:defRPr sz="3230"/>
            </a:pPr>
            <a:r>
              <a:t>L165-15(LPPR) du code de SS du 13/12/2017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a compter du1/1/2020: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DES avec formation spécifique sommeil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Pneumologue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Médecin avec DPC atteste CNP ou CMG valide par Conseil national Ordre médecins</a:t>
            </a:r>
          </a:p>
          <a:p>
            <a:pPr marL="388620" indent="-388620" defTabSz="496570">
              <a:spcBef>
                <a:spcPts val="3500"/>
              </a:spcBef>
              <a:defRPr sz="3230"/>
            </a:pPr>
            <a:r>
              <a:t>Médecin avec diplôme reconnu ouvrant droit au titre dans la pathologie du sommeil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POLYGRAPHIE AMBULATOIRE EN MEDECINE GENERALE OUI MAIS:</a:t>
            </a:r>
          </a:p>
          <a:p>
            <a:pPr/>
            <a:r>
              <a:t>POUR CERTAINS PATIENTS AVEC HAUTE PROBABILITE DE SAOS</a:t>
            </a:r>
          </a:p>
          <a:p>
            <a:pPr/>
            <a:r>
              <a:t>AVEC LECTURE MANUELLE DES TRACES</a:t>
            </a:r>
          </a:p>
          <a:p>
            <a:pPr/>
            <a:r>
              <a:t>AVEC UN TRAVAIL EN RESEAU ET PROBABLEMENT DEMAIN EN TELE EXPERTISE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E3536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594" r="0" b="159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SYNDROME D APNEE DU SOMMEIL OBSTRUCTIF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6908" indent="-406908" defTabSz="519937">
              <a:spcBef>
                <a:spcPts val="3700"/>
              </a:spcBef>
              <a:defRPr sz="3382"/>
            </a:pPr>
            <a:r>
              <a:t>PROBLEME DE SANTE PUBLIQUE AVEC INCIDENCE DE 4% HOMMES ADULTES ET 2% FEMMES ADULTES</a:t>
            </a:r>
          </a:p>
          <a:p>
            <a:pPr marL="406908" indent="-406908" defTabSz="519937">
              <a:spcBef>
                <a:spcPts val="3700"/>
              </a:spcBef>
              <a:defRPr sz="3382"/>
            </a:pPr>
            <a:r>
              <a:t>FACTEUR DE RISQUE INDEPENDANT DE L HTA DES MALADIES CARDIO-VASCULAIRES ET PROBABLEMENT DU DIABETE TYPE 2</a:t>
            </a:r>
          </a:p>
          <a:p>
            <a:pPr marL="406908" indent="-406908" defTabSz="519937">
              <a:spcBef>
                <a:spcPts val="3700"/>
              </a:spcBef>
              <a:defRPr sz="3382"/>
            </a:pPr>
            <a:r>
              <a:t>MAIS PAS DE PREUVE DE REDUCTION  DE LA MORTALITE AVEC TRAITEMENT PAR CPAP</a:t>
            </a:r>
          </a:p>
          <a:p>
            <a:pPr marL="406908" indent="-406908" defTabSz="519937">
              <a:spcBef>
                <a:spcPts val="3700"/>
              </a:spcBef>
              <a:defRPr sz="3382"/>
            </a:pPr>
            <a:r>
              <a:t>DIFFERENTS PHENOTYPES DE SAS ET PROBLEME D OBSERVANCE A LA CPAP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SYNDROME D APNEE DU SOMMEIL OBSTRUCTIF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PAS DE DEPISTAGE DE MASSE VALIDE</a:t>
            </a:r>
          </a:p>
          <a:p>
            <a:pPr/>
            <a:r>
              <a:t>LE DIAGNOSTIC DOIT ETRE ORIENTE PAR:</a:t>
            </a:r>
          </a:p>
          <a:p>
            <a:pPr/>
            <a:r>
              <a:t>échelle d Epworth</a:t>
            </a:r>
          </a:p>
          <a:p>
            <a:pPr/>
            <a:r>
              <a:t>questionnaire de Berlin</a:t>
            </a:r>
          </a:p>
          <a:p>
            <a:pPr/>
            <a:r>
              <a:t>Stop Bang plus sensible et spécifique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COMMENT DIAGNOSTIQUER UN SAS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POLYSOMNOGRAPHIE AVEC OU SANS SURVEILLANCE NOCTURNE :EXAMEN DE REFERENCE</a:t>
            </a:r>
          </a:p>
          <a:p>
            <a:pPr/>
            <a:r>
              <a:t>POLYGRAPHIE RESPIRATOIRE AMBULATOIRE EST UNE ALTERNATIVE SOUS CERTAINES  CONDITIONS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3736" r="0" b="137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QUELS CAPTEURS</a:t>
            </a:r>
          </a:p>
        </p:txBody>
      </p:sp>
      <p:sp>
        <p:nvSpPr>
          <p:cNvPr id="139" name="Shape 13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DEBIT AERIEN NASO BUCCAL</a:t>
            </a:r>
          </a:p>
          <a:p>
            <a:pPr/>
            <a:r>
              <a:t>SAO2</a:t>
            </a:r>
          </a:p>
          <a:p>
            <a:pPr/>
            <a:r>
              <a:t>EFFORTS RESPIRATOIRES</a:t>
            </a:r>
          </a:p>
          <a:p>
            <a:pPr/>
            <a:r>
              <a:t>FREQUENCE CARDIAQUE OU ECG</a:t>
            </a:r>
          </a:p>
          <a:p>
            <a:pPr/>
            <a:r>
              <a:t>SOUVENT RONFLEMENT ET CAPTEUR DE POSITION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909" t="0" r="6909" b="0"/>
          <a:stretch>
            <a:fillRect/>
          </a:stretch>
        </p:blipFill>
        <p:spPr>
          <a:xfrm>
            <a:off x="6718299" y="762000"/>
            <a:ext cx="5334001" cy="8242300"/>
          </a:xfrm>
          <a:prstGeom prst="rect">
            <a:avLst/>
          </a:prstGeom>
        </p:spPr>
      </p:pic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CAPTEURS DE DEBIT AERIEN</a:t>
            </a:r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PNEUMOTACHOGRAPHE:  REFERENCE MAIS ENCOMBRANT</a:t>
            </a:r>
          </a:p>
          <a:p>
            <a:pPr/>
            <a:r>
              <a:t>LUNETTES NASALES SUPERIEURES AUX THERMISTANCES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1">
            <a:hueOff val="203713"/>
            <a:lumOff val="-13818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638300" y="2082800"/>
            <a:ext cx="10210800" cy="6477000"/>
          </a:xfrm>
          <a:prstGeom prst="rect">
            <a:avLst/>
          </a:prstGeom>
          <a:ln w="9525">
            <a:round/>
          </a:ln>
        </p:spPr>
      </p:pic>
      <p:sp>
        <p:nvSpPr>
          <p:cNvPr id="146" name="Shape 146"/>
          <p:cNvSpPr/>
          <p:nvPr>
            <p:ph type="title"/>
          </p:nvPr>
        </p:nvSpPr>
        <p:spPr>
          <a:xfrm>
            <a:off x="1739900" y="82296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QUALITE DU SIGNAL</a:t>
            </a:r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xfrm>
            <a:off x="2094532" y="9795824"/>
            <a:ext cx="9755536" cy="565101"/>
          </a:xfrm>
          <a:prstGeom prst="rect">
            <a:avLst/>
          </a:prstGeom>
        </p:spPr>
        <p:txBody>
          <a:bodyPr/>
          <a:lstStyle/>
          <a:p>
            <a:pPr defTabSz="554990">
              <a:defRPr sz="304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