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62" r:id="rId6"/>
    <p:sldId id="259" r:id="rId7"/>
    <p:sldId id="261" r:id="rId8"/>
    <p:sldId id="263" r:id="rId9"/>
    <p:sldId id="264" r:id="rId10"/>
    <p:sldId id="265" r:id="rId11"/>
    <p:sldId id="266" r:id="rId12"/>
    <p:sldId id="267" r:id="rId13"/>
    <p:sldId id="270" r:id="rId14"/>
    <p:sldId id="269" r:id="rId15"/>
    <p:sldId id="271" r:id="rId1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F01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D979A-FA1F-4C61-9673-6BCE242ECBB5}" type="datetimeFigureOut">
              <a:rPr lang="fr-FR" smtClean="0"/>
              <a:t>02/02/2024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AA68B-4CD2-48B4-818E-DC5BC2DD71D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991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D979A-FA1F-4C61-9673-6BCE242ECBB5}" type="datetimeFigureOut">
              <a:rPr lang="fr-FR" smtClean="0"/>
              <a:t>02/02/2024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AA68B-4CD2-48B4-818E-DC5BC2DD71D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317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D979A-FA1F-4C61-9673-6BCE242ECBB5}" type="datetimeFigureOut">
              <a:rPr lang="fr-FR" smtClean="0"/>
              <a:t>02/02/2024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AA68B-4CD2-48B4-818E-DC5BC2DD71D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5514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D979A-FA1F-4C61-9673-6BCE242ECBB5}" type="datetimeFigureOut">
              <a:rPr lang="fr-FR" smtClean="0"/>
              <a:t>02/02/2024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AA68B-4CD2-48B4-818E-DC5BC2DD71D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580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D979A-FA1F-4C61-9673-6BCE242ECBB5}" type="datetimeFigureOut">
              <a:rPr lang="fr-FR" smtClean="0"/>
              <a:t>02/02/2024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AA68B-4CD2-48B4-818E-DC5BC2DD71D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6202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D979A-FA1F-4C61-9673-6BCE242ECBB5}" type="datetimeFigureOut">
              <a:rPr lang="fr-FR" smtClean="0"/>
              <a:t>02/02/2024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AA68B-4CD2-48B4-818E-DC5BC2DD71D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8893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D979A-FA1F-4C61-9673-6BCE242ECBB5}" type="datetimeFigureOut">
              <a:rPr lang="fr-FR" smtClean="0"/>
              <a:t>02/02/2024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AA68B-4CD2-48B4-818E-DC5BC2DD71D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6783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D979A-FA1F-4C61-9673-6BCE242ECBB5}" type="datetimeFigureOut">
              <a:rPr lang="fr-FR" smtClean="0"/>
              <a:t>02/02/2024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AA68B-4CD2-48B4-818E-DC5BC2DD71D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7705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D979A-FA1F-4C61-9673-6BCE242ECBB5}" type="datetimeFigureOut">
              <a:rPr lang="fr-FR" smtClean="0"/>
              <a:t>02/02/2024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AA68B-4CD2-48B4-818E-DC5BC2DD71D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4087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D979A-FA1F-4C61-9673-6BCE242ECBB5}" type="datetimeFigureOut">
              <a:rPr lang="fr-FR" smtClean="0"/>
              <a:t>02/02/2024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AA68B-4CD2-48B4-818E-DC5BC2DD71D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3918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D979A-FA1F-4C61-9673-6BCE242ECBB5}" type="datetimeFigureOut">
              <a:rPr lang="fr-FR" smtClean="0"/>
              <a:t>02/02/2024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AA68B-4CD2-48B4-818E-DC5BC2DD71D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5074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0D979A-FA1F-4C61-9673-6BCE242ECBB5}" type="datetimeFigureOut">
              <a:rPr lang="fr-FR" smtClean="0"/>
              <a:t>02/02/2024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FAA68B-4CD2-48B4-818E-DC5BC2DD71D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7146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tel:0366256075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Douleur pelvienne et endométriose 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64734" y="3509963"/>
            <a:ext cx="10262532" cy="2781984"/>
          </a:xfrm>
        </p:spPr>
        <p:txBody>
          <a:bodyPr>
            <a:normAutofit fontScale="85000" lnSpcReduction="20000"/>
          </a:bodyPr>
          <a:lstStyle/>
          <a:p>
            <a:r>
              <a:rPr lang="fr-FR" dirty="0" smtClean="0"/>
              <a:t>Dr Sophie Delplanque </a:t>
            </a:r>
          </a:p>
          <a:p>
            <a:r>
              <a:rPr lang="fr-FR" dirty="0" smtClean="0"/>
              <a:t>Dr Hélène </a:t>
            </a:r>
            <a:r>
              <a:rPr lang="fr-FR" dirty="0" err="1" smtClean="0"/>
              <a:t>Fichaux</a:t>
            </a:r>
            <a:r>
              <a:rPr lang="fr-FR" dirty="0" smtClean="0"/>
              <a:t> </a:t>
            </a:r>
          </a:p>
          <a:p>
            <a:r>
              <a:rPr lang="fr-FR" dirty="0" smtClean="0"/>
              <a:t>Dr </a:t>
            </a:r>
            <a:r>
              <a:rPr lang="fr-FR" dirty="0"/>
              <a:t>H</a:t>
            </a:r>
            <a:r>
              <a:rPr lang="fr-FR" dirty="0" smtClean="0"/>
              <a:t>élène </a:t>
            </a:r>
            <a:r>
              <a:rPr lang="fr-FR" dirty="0" err="1" smtClean="0"/>
              <a:t>Grosbety</a:t>
            </a:r>
            <a:endParaRPr lang="fr-FR" dirty="0" smtClean="0"/>
          </a:p>
          <a:p>
            <a:endParaRPr lang="fr-FR" dirty="0"/>
          </a:p>
          <a:p>
            <a:r>
              <a:rPr lang="fr-FR" dirty="0" smtClean="0"/>
              <a:t>CH Calais </a:t>
            </a:r>
          </a:p>
          <a:p>
            <a:r>
              <a:rPr lang="fr-FR" dirty="0" smtClean="0"/>
              <a:t>Filière endométriose </a:t>
            </a:r>
          </a:p>
          <a:p>
            <a:r>
              <a:rPr lang="fr-FR" dirty="0" smtClean="0"/>
              <a:t>Tel : </a:t>
            </a:r>
            <a:r>
              <a:rPr lang="fr-FR" b="1" dirty="0">
                <a:hlinkClick r:id="rId2"/>
              </a:rPr>
              <a:t>03 66 25 60 75</a:t>
            </a:r>
            <a:endParaRPr lang="fr-FR" dirty="0" smtClean="0"/>
          </a:p>
          <a:p>
            <a:r>
              <a:rPr lang="fr-FR" dirty="0" smtClean="0"/>
              <a:t>Mail </a:t>
            </a:r>
            <a:r>
              <a:rPr lang="fr-FR" smtClean="0"/>
              <a:t>: </a:t>
            </a:r>
            <a:r>
              <a:rPr lang="fr-FR"/>
              <a:t>rcp.endometriose@ch-calais.fr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0052" y="3350572"/>
            <a:ext cx="2565783" cy="2639091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60583" y="4152714"/>
            <a:ext cx="3117495" cy="1496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7868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Bilan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795306"/>
            <a:ext cx="10515600" cy="4351338"/>
          </a:xfrm>
        </p:spPr>
        <p:txBody>
          <a:bodyPr/>
          <a:lstStyle/>
          <a:p>
            <a:r>
              <a:rPr lang="fr-FR" dirty="0" smtClean="0"/>
              <a:t>Bilan de 2</a:t>
            </a:r>
            <a:r>
              <a:rPr lang="fr-FR" baseline="30000" dirty="0" smtClean="0"/>
              <a:t>e</a:t>
            </a:r>
            <a:r>
              <a:rPr lang="fr-FR" dirty="0" smtClean="0"/>
              <a:t> intention : IRM pelvienne si possible centre de </a:t>
            </a:r>
            <a:r>
              <a:rPr lang="fr-FR" dirty="0" smtClean="0"/>
              <a:t>référence</a:t>
            </a:r>
          </a:p>
          <a:p>
            <a:pPr lvl="1"/>
            <a:r>
              <a:rPr lang="fr-FR" dirty="0" err="1" smtClean="0"/>
              <a:t>Balissage</a:t>
            </a:r>
            <a:r>
              <a:rPr lang="fr-FR" dirty="0" smtClean="0"/>
              <a:t> vaginale +/- rectal </a:t>
            </a:r>
            <a:r>
              <a:rPr lang="fr-FR" dirty="0" smtClean="0"/>
              <a:t> injecté </a:t>
            </a:r>
            <a:endParaRPr lang="fr-FR" dirty="0" smtClean="0"/>
          </a:p>
          <a:p>
            <a:pPr lvl="1"/>
            <a:r>
              <a:rPr lang="fr-FR" dirty="0" smtClean="0"/>
              <a:t>Si suspicion en échographie</a:t>
            </a:r>
          </a:p>
          <a:p>
            <a:pPr lvl="1"/>
            <a:r>
              <a:rPr lang="fr-FR" dirty="0" smtClean="0"/>
              <a:t>Echographie normale et SC évocateur </a:t>
            </a:r>
          </a:p>
          <a:p>
            <a:pPr lvl="2"/>
            <a:endParaRPr lang="fr-FR" dirty="0" smtClean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5947" y="3858936"/>
            <a:ext cx="2164147" cy="2452964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2783" y="3433009"/>
            <a:ext cx="2500839" cy="2818253"/>
          </a:xfrm>
          <a:prstGeom prst="rect">
            <a:avLst/>
          </a:prstGeom>
        </p:spPr>
      </p:pic>
      <p:sp>
        <p:nvSpPr>
          <p:cNvPr id="7" name="Flèche droite 6"/>
          <p:cNvSpPr/>
          <p:nvPr/>
        </p:nvSpPr>
        <p:spPr>
          <a:xfrm rot="6951150">
            <a:off x="3045203" y="4619631"/>
            <a:ext cx="360726" cy="2348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Flèche droite 7"/>
          <p:cNvSpPr/>
          <p:nvPr/>
        </p:nvSpPr>
        <p:spPr>
          <a:xfrm rot="6951150">
            <a:off x="5728498" y="4619630"/>
            <a:ext cx="360726" cy="2348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6705" y="3628778"/>
            <a:ext cx="3542083" cy="2517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840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Bilan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5"/>
            <a:ext cx="6121400" cy="4351338"/>
          </a:xfrm>
        </p:spPr>
        <p:txBody>
          <a:bodyPr/>
          <a:lstStyle/>
          <a:p>
            <a:r>
              <a:rPr lang="fr-FR" dirty="0" smtClean="0"/>
              <a:t>Test salivaire </a:t>
            </a:r>
          </a:p>
          <a:p>
            <a:pPr lvl="1"/>
            <a:r>
              <a:rPr lang="fr-FR" dirty="0" smtClean="0"/>
              <a:t>NON RECOMMANDE </a:t>
            </a:r>
          </a:p>
          <a:p>
            <a:pPr lvl="1"/>
            <a:r>
              <a:rPr lang="fr-FR" dirty="0" smtClean="0"/>
              <a:t>RETISCENCE DE TOUTES LES SOCIETES SAVANTES !!</a:t>
            </a:r>
          </a:p>
          <a:p>
            <a:pPr lvl="1"/>
            <a:r>
              <a:rPr lang="fr-FR" dirty="0"/>
              <a:t>Erreurs diagnostiques et de fausse réassurance en cas de test négatif serait de 14 % (VPN = 0,86)</a:t>
            </a:r>
          </a:p>
          <a:p>
            <a:pPr lvl="1"/>
            <a:endParaRPr lang="fr-FR" dirty="0" smtClean="0"/>
          </a:p>
          <a:p>
            <a:pPr lvl="1"/>
            <a:r>
              <a:rPr lang="fr-FR" dirty="0" smtClean="0"/>
              <a:t>Place dans la PEC ? </a:t>
            </a:r>
            <a:endParaRPr lang="fr-FR" dirty="0"/>
          </a:p>
        </p:txBody>
      </p:sp>
      <p:pic>
        <p:nvPicPr>
          <p:cNvPr id="4" name="Picture 2" descr="Résultat d’images pour has test salivai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19938" y="1690688"/>
            <a:ext cx="4413250" cy="30210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555103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Prise en charge 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5"/>
            <a:ext cx="4711700" cy="4351338"/>
          </a:xfrm>
        </p:spPr>
        <p:txBody>
          <a:bodyPr/>
          <a:lstStyle/>
          <a:p>
            <a:r>
              <a:rPr lang="fr-FR" dirty="0" smtClean="0"/>
              <a:t>Infertilité associée ? </a:t>
            </a:r>
            <a:r>
              <a:rPr lang="fr-FR" dirty="0" smtClean="0"/>
              <a:t>Ou désir de grossesse ultérieure </a:t>
            </a:r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Symptomatologie </a:t>
            </a:r>
          </a:p>
          <a:p>
            <a:endParaRPr lang="fr-FR" dirty="0" smtClean="0"/>
          </a:p>
          <a:p>
            <a:r>
              <a:rPr lang="fr-FR" dirty="0" smtClean="0"/>
              <a:t>Localisation des </a:t>
            </a:r>
            <a:r>
              <a:rPr lang="fr-FR" dirty="0"/>
              <a:t>l</a:t>
            </a:r>
            <a:r>
              <a:rPr lang="fr-FR" dirty="0" smtClean="0"/>
              <a:t>ésions : atteinte </a:t>
            </a:r>
            <a:r>
              <a:rPr lang="fr-FR" dirty="0" smtClean="0"/>
              <a:t>iléo-caecale (syndrome occlusif) </a:t>
            </a:r>
            <a:r>
              <a:rPr lang="fr-FR" dirty="0" smtClean="0"/>
              <a:t>ou répercussion urétérale ? </a:t>
            </a: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/>
          <a:srcRect r="75252" b="75200"/>
          <a:stretch/>
        </p:blipFill>
        <p:spPr>
          <a:xfrm>
            <a:off x="7096062" y="907072"/>
            <a:ext cx="3499853" cy="2191727"/>
          </a:xfrm>
          <a:prstGeom prst="rect">
            <a:avLst/>
          </a:prstGeom>
        </p:spPr>
      </p:pic>
      <p:pic>
        <p:nvPicPr>
          <p:cNvPr id="1030" name="Picture 6" descr="Résultat d’images pour douleur pelvien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9900" y="4001294"/>
            <a:ext cx="234315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77658" y="3640746"/>
            <a:ext cx="2967883" cy="2765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4781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Prise en charge </a:t>
            </a:r>
            <a:r>
              <a:rPr lang="fr-FR" dirty="0" smtClean="0"/>
              <a:t>MULTIMODALE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723900" y="1825625"/>
            <a:ext cx="3670300" cy="2894011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r>
              <a:rPr lang="fr-FR" dirty="0"/>
              <a:t>T</a:t>
            </a:r>
            <a:r>
              <a:rPr lang="fr-FR" dirty="0" smtClean="0"/>
              <a:t>raitements hormonaux</a:t>
            </a:r>
          </a:p>
          <a:p>
            <a:pPr lvl="1"/>
            <a:r>
              <a:rPr lang="fr-FR" dirty="0" smtClean="0"/>
              <a:t>1ere intention :  </a:t>
            </a:r>
          </a:p>
          <a:p>
            <a:pPr lvl="2"/>
            <a:r>
              <a:rPr lang="fr-FR" dirty="0" err="1" smtClean="0"/>
              <a:t>œstroprogestatifs</a:t>
            </a:r>
            <a:r>
              <a:rPr lang="fr-FR" dirty="0" smtClean="0"/>
              <a:t> </a:t>
            </a:r>
          </a:p>
          <a:p>
            <a:pPr lvl="2"/>
            <a:r>
              <a:rPr lang="fr-FR" dirty="0" smtClean="0"/>
              <a:t>le </a:t>
            </a:r>
            <a:r>
              <a:rPr lang="fr-FR" dirty="0"/>
              <a:t>SIU au LNG à 52 </a:t>
            </a:r>
            <a:r>
              <a:rPr lang="fr-FR" dirty="0" smtClean="0"/>
              <a:t>mg</a:t>
            </a:r>
          </a:p>
          <a:p>
            <a:pPr lvl="1"/>
            <a:r>
              <a:rPr lang="fr-FR" dirty="0" smtClean="0"/>
              <a:t>2e </a:t>
            </a:r>
            <a:r>
              <a:rPr lang="fr-FR" dirty="0"/>
              <a:t>intention </a:t>
            </a:r>
            <a:r>
              <a:rPr lang="fr-FR" dirty="0" smtClean="0"/>
              <a:t>:</a:t>
            </a:r>
          </a:p>
          <a:p>
            <a:pPr lvl="2"/>
            <a:r>
              <a:rPr lang="fr-FR" dirty="0" err="1" smtClean="0"/>
              <a:t>microprogestative</a:t>
            </a:r>
            <a:r>
              <a:rPr lang="fr-FR" dirty="0" smtClean="0"/>
              <a:t> </a:t>
            </a:r>
            <a:r>
              <a:rPr lang="fr-FR" dirty="0"/>
              <a:t>orale au </a:t>
            </a:r>
            <a:r>
              <a:rPr lang="fr-FR" dirty="0" err="1"/>
              <a:t>désogestrel</a:t>
            </a:r>
            <a:r>
              <a:rPr lang="fr-FR" dirty="0"/>
              <a:t> </a:t>
            </a:r>
          </a:p>
          <a:p>
            <a:pPr lvl="2"/>
            <a:r>
              <a:rPr lang="fr-FR" dirty="0" smtClean="0"/>
              <a:t>Implant </a:t>
            </a:r>
            <a:r>
              <a:rPr lang="fr-FR" dirty="0"/>
              <a:t>à l'</a:t>
            </a:r>
            <a:r>
              <a:rPr lang="fr-FR" dirty="0" err="1"/>
              <a:t>étonogestrel</a:t>
            </a:r>
            <a:r>
              <a:rPr lang="fr-FR" dirty="0"/>
              <a:t> </a:t>
            </a:r>
            <a:r>
              <a:rPr lang="fr-FR" dirty="0" smtClean="0"/>
              <a:t>;</a:t>
            </a:r>
          </a:p>
          <a:p>
            <a:pPr lvl="2"/>
            <a:r>
              <a:rPr lang="fr-FR" dirty="0" smtClean="0"/>
              <a:t>les </a:t>
            </a:r>
            <a:r>
              <a:rPr lang="fr-FR" dirty="0" err="1"/>
              <a:t>GnRHa</a:t>
            </a:r>
            <a:r>
              <a:rPr lang="fr-FR" dirty="0"/>
              <a:t> en association à une </a:t>
            </a:r>
            <a:r>
              <a:rPr lang="fr-FR" dirty="0" err="1"/>
              <a:t>add</a:t>
            </a:r>
            <a:r>
              <a:rPr lang="fr-FR" dirty="0"/>
              <a:t>-back </a:t>
            </a:r>
            <a:r>
              <a:rPr lang="fr-FR" dirty="0" smtClean="0"/>
              <a:t>thérapie</a:t>
            </a:r>
          </a:p>
          <a:p>
            <a:pPr lvl="2"/>
            <a:r>
              <a:rPr lang="fr-FR" dirty="0" smtClean="0"/>
              <a:t>le </a:t>
            </a:r>
            <a:r>
              <a:rPr lang="fr-FR" dirty="0" err="1" smtClean="0"/>
              <a:t>diénogest</a:t>
            </a:r>
            <a:r>
              <a:rPr lang="fr-FR" dirty="0"/>
              <a:t> </a:t>
            </a:r>
            <a:endParaRPr lang="fr-FR" dirty="0" smtClean="0"/>
          </a:p>
        </p:txBody>
      </p:sp>
      <p:sp>
        <p:nvSpPr>
          <p:cNvPr id="8" name="Espace réservé du contenu 7"/>
          <p:cNvSpPr>
            <a:spLocks noGrp="1"/>
          </p:cNvSpPr>
          <p:nvPr>
            <p:ph sz="half" idx="2"/>
          </p:nvPr>
        </p:nvSpPr>
        <p:spPr>
          <a:xfrm>
            <a:off x="7962900" y="1825626"/>
            <a:ext cx="3390900" cy="195781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r>
              <a:rPr lang="fr-FR" dirty="0"/>
              <a:t>Indication chirurgicale : </a:t>
            </a:r>
          </a:p>
          <a:p>
            <a:pPr lvl="1"/>
            <a:r>
              <a:rPr lang="fr-FR" dirty="0" smtClean="0"/>
              <a:t>Echec </a:t>
            </a:r>
            <a:r>
              <a:rPr lang="fr-FR" dirty="0"/>
              <a:t>de PEC en AMP </a:t>
            </a:r>
          </a:p>
          <a:p>
            <a:pPr lvl="1"/>
            <a:r>
              <a:rPr lang="fr-FR" dirty="0"/>
              <a:t>Infertilité et atteinte </a:t>
            </a:r>
            <a:r>
              <a:rPr lang="fr-FR" dirty="0" err="1"/>
              <a:t>annexielle</a:t>
            </a:r>
            <a:r>
              <a:rPr lang="fr-FR" dirty="0"/>
              <a:t> </a:t>
            </a:r>
          </a:p>
          <a:p>
            <a:pPr lvl="1"/>
            <a:r>
              <a:rPr lang="fr-FR" dirty="0"/>
              <a:t>Symptomatique </a:t>
            </a:r>
            <a:r>
              <a:rPr lang="fr-FR" dirty="0" smtClean="0"/>
              <a:t>en dernier intention après </a:t>
            </a:r>
            <a:r>
              <a:rPr lang="fr-FR" dirty="0"/>
              <a:t>é</a:t>
            </a:r>
            <a:r>
              <a:rPr lang="fr-FR" dirty="0" smtClean="0"/>
              <a:t>chec </a:t>
            </a:r>
            <a:r>
              <a:rPr lang="fr-FR" dirty="0"/>
              <a:t>traitement médicamenteux </a:t>
            </a:r>
            <a:endParaRPr lang="fr-FR" dirty="0" smtClean="0"/>
          </a:p>
          <a:p>
            <a:pPr lvl="1"/>
            <a:r>
              <a:rPr lang="fr-FR" dirty="0" smtClean="0"/>
              <a:t>Doute diagnostique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1549400" y="5392736"/>
            <a:ext cx="2578100" cy="92333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 smtClean="0"/>
              <a:t>Médecine de la douleur: </a:t>
            </a:r>
          </a:p>
          <a:p>
            <a:r>
              <a:rPr lang="fr-FR" dirty="0"/>
              <a:t>	</a:t>
            </a:r>
            <a:r>
              <a:rPr lang="fr-FR" dirty="0" smtClean="0"/>
              <a:t>TENS </a:t>
            </a:r>
          </a:p>
          <a:p>
            <a:r>
              <a:rPr lang="fr-FR" dirty="0"/>
              <a:t>	</a:t>
            </a:r>
            <a:r>
              <a:rPr lang="fr-FR" dirty="0" smtClean="0"/>
              <a:t>Psychotropes  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8445100" y="4557839"/>
            <a:ext cx="2755900" cy="175432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 smtClean="0"/>
              <a:t>Autour: </a:t>
            </a:r>
          </a:p>
          <a:p>
            <a:r>
              <a:rPr lang="fr-FR" dirty="0"/>
              <a:t>	</a:t>
            </a:r>
            <a:r>
              <a:rPr lang="fr-FR" dirty="0" smtClean="0"/>
              <a:t>Sexologue </a:t>
            </a:r>
          </a:p>
          <a:p>
            <a:r>
              <a:rPr lang="fr-FR" dirty="0"/>
              <a:t>	</a:t>
            </a:r>
            <a:r>
              <a:rPr lang="fr-FR" dirty="0" smtClean="0"/>
              <a:t>Diététique </a:t>
            </a:r>
          </a:p>
          <a:p>
            <a:r>
              <a:rPr lang="fr-FR" dirty="0"/>
              <a:t>	</a:t>
            </a:r>
            <a:r>
              <a:rPr lang="fr-FR" dirty="0" smtClean="0"/>
              <a:t>Psychologue </a:t>
            </a:r>
          </a:p>
          <a:p>
            <a:r>
              <a:rPr lang="fr-FR" dirty="0"/>
              <a:t>	</a:t>
            </a:r>
            <a:r>
              <a:rPr lang="fr-FR" dirty="0" smtClean="0"/>
              <a:t>Yoga …  </a:t>
            </a:r>
          </a:p>
          <a:p>
            <a:endParaRPr lang="fr-FR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7722" y="3086100"/>
            <a:ext cx="2968556" cy="2086428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4916322" y="5854401"/>
            <a:ext cx="2578100" cy="369332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AMP </a:t>
            </a:r>
            <a:r>
              <a:rPr lang="fr-FR" dirty="0" smtClean="0">
                <a:solidFill>
                  <a:schemeClr val="bg1"/>
                </a:solidFill>
              </a:rPr>
              <a:t>– Préservation 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4882950" y="1763514"/>
            <a:ext cx="2578100" cy="369332"/>
          </a:xfrm>
          <a:prstGeom prst="rect">
            <a:avLst/>
          </a:prstGeom>
          <a:solidFill>
            <a:srgbClr val="AF0169"/>
          </a:solidFill>
          <a:ln>
            <a:solidFill>
              <a:srgbClr val="AF0169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Médecin traitant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575939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Douleur et endométriose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Endométriose = Maladie neuro-inflammatoire chronique 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805" y="3594478"/>
            <a:ext cx="1943919" cy="1363416"/>
          </a:xfrm>
          <a:prstGeom prst="rect">
            <a:avLst/>
          </a:prstGeom>
        </p:spPr>
      </p:pic>
      <p:sp>
        <p:nvSpPr>
          <p:cNvPr id="5" name="Flèche droite 4"/>
          <p:cNvSpPr/>
          <p:nvPr/>
        </p:nvSpPr>
        <p:spPr>
          <a:xfrm>
            <a:off x="2101724" y="4001294"/>
            <a:ext cx="863600" cy="558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2972373" y="3814521"/>
            <a:ext cx="1500823" cy="92333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/>
              <a:t>A</a:t>
            </a:r>
            <a:r>
              <a:rPr lang="fr-FR" dirty="0" smtClean="0"/>
              <a:t>ctivation </a:t>
            </a:r>
            <a:r>
              <a:rPr lang="fr-FR" dirty="0"/>
              <a:t>des nocicepteurs </a:t>
            </a:r>
            <a:r>
              <a:rPr lang="fr-FR" dirty="0" smtClean="0"/>
              <a:t>péritonéaux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1183668" y="2261278"/>
            <a:ext cx="10081232" cy="369332"/>
          </a:xfrm>
          <a:prstGeom prst="rect">
            <a:avLst/>
          </a:prstGeom>
          <a:ln>
            <a:solidFill>
              <a:srgbClr val="AF0169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Facteurs génétiques – </a:t>
            </a:r>
            <a:r>
              <a:rPr lang="fr-FR" dirty="0" smtClean="0"/>
              <a:t>épigénétiques - </a:t>
            </a:r>
            <a:r>
              <a:rPr lang="fr-FR" dirty="0" smtClean="0"/>
              <a:t>psychologiques – lésions antérieures 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5336796" y="2756427"/>
            <a:ext cx="3848100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fr-FR" sz="1400" dirty="0" smtClean="0">
                <a:solidFill>
                  <a:srgbClr val="505050"/>
                </a:solidFill>
                <a:latin typeface="helvetica" panose="020B0604020202020204" pitchFamily="34" charset="0"/>
              </a:rPr>
              <a:t>Nerfs </a:t>
            </a:r>
            <a:r>
              <a:rPr lang="fr-FR" sz="1400" dirty="0">
                <a:solidFill>
                  <a:srgbClr val="505050"/>
                </a:solidFill>
                <a:latin typeface="helvetica" panose="020B0604020202020204" pitchFamily="34" charset="0"/>
              </a:rPr>
              <a:t>pelviens sympathiques ou parasympathiques </a:t>
            </a:r>
            <a:r>
              <a:rPr lang="fr-FR" sz="1200" dirty="0">
                <a:solidFill>
                  <a:srgbClr val="505050"/>
                </a:solidFill>
                <a:latin typeface="helvetica" panose="020B0604020202020204" pitchFamily="34" charset="0"/>
              </a:rPr>
              <a:t>jusqu'aux nerfs </a:t>
            </a:r>
            <a:r>
              <a:rPr lang="fr-FR" sz="1200" dirty="0" smtClean="0">
                <a:solidFill>
                  <a:srgbClr val="505050"/>
                </a:solidFill>
                <a:latin typeface="helvetica" panose="020B0604020202020204" pitchFamily="34" charset="0"/>
              </a:rPr>
              <a:t>somatiques moelle </a:t>
            </a:r>
            <a:r>
              <a:rPr lang="fr-FR" sz="1200" dirty="0" smtClean="0">
                <a:solidFill>
                  <a:srgbClr val="505050"/>
                </a:solidFill>
                <a:latin typeface="helvetica" panose="020B0604020202020204" pitchFamily="34" charset="0"/>
              </a:rPr>
              <a:t>épinière (corne dorsale)</a:t>
            </a:r>
          </a:p>
        </p:txBody>
      </p:sp>
      <p:sp>
        <p:nvSpPr>
          <p:cNvPr id="9" name="Flèche droite 8"/>
          <p:cNvSpPr/>
          <p:nvPr/>
        </p:nvSpPr>
        <p:spPr>
          <a:xfrm>
            <a:off x="4473196" y="3996786"/>
            <a:ext cx="863600" cy="558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Éclair 9"/>
          <p:cNvSpPr/>
          <p:nvPr/>
        </p:nvSpPr>
        <p:spPr>
          <a:xfrm>
            <a:off x="4409201" y="3391453"/>
            <a:ext cx="431800" cy="711200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/>
          <p:cNvSpPr/>
          <p:nvPr/>
        </p:nvSpPr>
        <p:spPr>
          <a:xfrm>
            <a:off x="3778018" y="2656897"/>
            <a:ext cx="1694166" cy="79356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Message nociceptif </a:t>
            </a:r>
            <a:endParaRPr lang="fr-FR" dirty="0"/>
          </a:p>
        </p:txBody>
      </p:sp>
      <p:sp>
        <p:nvSpPr>
          <p:cNvPr id="13" name="Rectangle 12"/>
          <p:cNvSpPr/>
          <p:nvPr/>
        </p:nvSpPr>
        <p:spPr>
          <a:xfrm>
            <a:off x="5336796" y="3474941"/>
            <a:ext cx="3848100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fr-FR" sz="1400" dirty="0" smtClean="0">
                <a:solidFill>
                  <a:srgbClr val="505050"/>
                </a:solidFill>
                <a:latin typeface="helvetica" panose="020B0604020202020204" pitchFamily="34" charset="0"/>
              </a:rPr>
              <a:t>Multiplication des cellules </a:t>
            </a:r>
            <a:r>
              <a:rPr lang="fr-FR" sz="1400" dirty="0" err="1" smtClean="0">
                <a:solidFill>
                  <a:srgbClr val="505050"/>
                </a:solidFill>
                <a:latin typeface="helvetica" panose="020B0604020202020204" pitchFamily="34" charset="0"/>
              </a:rPr>
              <a:t>microgliales</a:t>
            </a:r>
            <a:r>
              <a:rPr lang="fr-FR" sz="1400" dirty="0" smtClean="0">
                <a:solidFill>
                  <a:srgbClr val="505050"/>
                </a:solidFill>
                <a:latin typeface="helvetica" panose="020B0604020202020204" pitchFamily="34" charset="0"/>
              </a:rPr>
              <a:t>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336796" y="3876766"/>
            <a:ext cx="3848100" cy="10156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fr-FR" sz="1400" dirty="0" smtClean="0">
                <a:solidFill>
                  <a:srgbClr val="505050"/>
                </a:solidFill>
                <a:latin typeface="helvetica" panose="020B0604020202020204" pitchFamily="34" charset="0"/>
              </a:rPr>
              <a:t>Libération substances pour favoriser transmission nociceptive de la corne dorsale de la ME pour </a:t>
            </a:r>
          </a:p>
          <a:p>
            <a:pPr algn="ctr"/>
            <a:r>
              <a:rPr lang="fr-FR" dirty="0" smtClean="0">
                <a:solidFill>
                  <a:srgbClr val="505050"/>
                </a:solidFill>
                <a:latin typeface="helvetica" panose="020B0604020202020204" pitchFamily="34" charset="0"/>
              </a:rPr>
              <a:t> Activation </a:t>
            </a:r>
            <a:r>
              <a:rPr lang="fr-FR" dirty="0" err="1" smtClean="0">
                <a:solidFill>
                  <a:srgbClr val="505050"/>
                </a:solidFill>
                <a:latin typeface="helvetica" panose="020B0604020202020204" pitchFamily="34" charset="0"/>
              </a:rPr>
              <a:t>astrocytaire</a:t>
            </a:r>
            <a:r>
              <a:rPr lang="fr-FR" dirty="0" smtClean="0">
                <a:solidFill>
                  <a:srgbClr val="505050"/>
                </a:solidFill>
                <a:latin typeface="helvetica" panose="020B0604020202020204" pitchFamily="34" charset="0"/>
              </a:rPr>
              <a:t>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329687" y="4989717"/>
            <a:ext cx="3848100" cy="86177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fr-FR" sz="1200" dirty="0" smtClean="0">
                <a:solidFill>
                  <a:srgbClr val="505050"/>
                </a:solidFill>
                <a:latin typeface="helvetica" panose="020B0604020202020204" pitchFamily="34" charset="0"/>
              </a:rPr>
              <a:t>Sensibilisation NMDA </a:t>
            </a:r>
          </a:p>
          <a:p>
            <a:pPr algn="ctr"/>
            <a:r>
              <a:rPr lang="fr-FR" sz="1200" dirty="0" smtClean="0">
                <a:solidFill>
                  <a:srgbClr val="505050"/>
                </a:solidFill>
                <a:latin typeface="helvetica" panose="020B0604020202020204" pitchFamily="34" charset="0"/>
              </a:rPr>
              <a:t>Surexcitation neuronale : </a:t>
            </a:r>
            <a:r>
              <a:rPr lang="fr-FR" dirty="0" smtClean="0">
                <a:solidFill>
                  <a:srgbClr val="505050"/>
                </a:solidFill>
                <a:latin typeface="helvetica" panose="020B0604020202020204" pitchFamily="34" charset="0"/>
              </a:rPr>
              <a:t>sensibilisation centrale</a:t>
            </a:r>
            <a:endParaRPr lang="fr-FR" dirty="0"/>
          </a:p>
        </p:txBody>
      </p:sp>
      <p:sp>
        <p:nvSpPr>
          <p:cNvPr id="16" name="Flèche droite 15"/>
          <p:cNvSpPr/>
          <p:nvPr/>
        </p:nvSpPr>
        <p:spPr>
          <a:xfrm>
            <a:off x="9337806" y="3733827"/>
            <a:ext cx="863600" cy="558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/>
          <p:cNvSpPr/>
          <p:nvPr/>
        </p:nvSpPr>
        <p:spPr>
          <a:xfrm>
            <a:off x="10201406" y="2958655"/>
            <a:ext cx="1447800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fr-FR" sz="1400" dirty="0" smtClean="0">
                <a:solidFill>
                  <a:srgbClr val="505050"/>
                </a:solidFill>
                <a:latin typeface="helvetica" panose="020B0604020202020204" pitchFamily="34" charset="0"/>
              </a:rPr>
              <a:t>Tronc cérébral </a:t>
            </a:r>
            <a:endParaRPr lang="fr-FR" dirty="0" smtClean="0">
              <a:solidFill>
                <a:srgbClr val="505050"/>
              </a:solidFill>
              <a:latin typeface="helvetica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0266552" y="3450458"/>
            <a:ext cx="1447800" cy="7386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fr-FR" sz="1400" dirty="0" smtClean="0">
                <a:solidFill>
                  <a:srgbClr val="505050"/>
                </a:solidFill>
                <a:latin typeface="helvetica" panose="020B0604020202020204" pitchFamily="34" charset="0"/>
              </a:rPr>
              <a:t>Altération du contrôle inhibiteur </a:t>
            </a:r>
            <a:endParaRPr lang="fr-FR" dirty="0" smtClean="0">
              <a:solidFill>
                <a:srgbClr val="505050"/>
              </a:solidFill>
              <a:latin typeface="helvetica" panose="020B0604020202020204" pitchFamily="34" charset="0"/>
            </a:endParaRPr>
          </a:p>
        </p:txBody>
      </p:sp>
      <p:sp>
        <p:nvSpPr>
          <p:cNvPr id="19" name="Ellipse 18"/>
          <p:cNvSpPr/>
          <p:nvPr/>
        </p:nvSpPr>
        <p:spPr>
          <a:xfrm>
            <a:off x="9097592" y="2844966"/>
            <a:ext cx="1136387" cy="64892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 smtClean="0"/>
              <a:t>Message nociceptif </a:t>
            </a:r>
            <a:endParaRPr lang="fr-FR" sz="1100" dirty="0"/>
          </a:p>
        </p:txBody>
      </p:sp>
      <p:sp>
        <p:nvSpPr>
          <p:cNvPr id="20" name="Éclair 19"/>
          <p:cNvSpPr/>
          <p:nvPr/>
        </p:nvSpPr>
        <p:spPr>
          <a:xfrm>
            <a:off x="9528341" y="3517153"/>
            <a:ext cx="242845" cy="253754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10256314" y="4352365"/>
            <a:ext cx="1447800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fr-FR" sz="1200" dirty="0" smtClean="0">
                <a:solidFill>
                  <a:srgbClr val="505050"/>
                </a:solidFill>
                <a:latin typeface="helvetica" panose="020B0604020202020204" pitchFamily="34" charset="0"/>
              </a:rPr>
              <a:t>Anxiété – Stress – Dépression </a:t>
            </a:r>
            <a:endParaRPr lang="fr-FR" sz="1200" dirty="0" smtClean="0">
              <a:solidFill>
                <a:srgbClr val="505050"/>
              </a:solidFill>
              <a:latin typeface="helvetica" panose="020B0604020202020204" pitchFamily="34" charset="0"/>
            </a:endParaRPr>
          </a:p>
        </p:txBody>
      </p:sp>
      <p:pic>
        <p:nvPicPr>
          <p:cNvPr id="22" name="Imag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8673" y="5887713"/>
            <a:ext cx="1670465" cy="939636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80690" y="4846655"/>
            <a:ext cx="2357854" cy="188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1818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Conclusion	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10% Population – 30-50% population infertile </a:t>
            </a:r>
          </a:p>
          <a:p>
            <a:r>
              <a:rPr lang="fr-FR" dirty="0" smtClean="0"/>
              <a:t>Bilan 1ere intention : </a:t>
            </a:r>
          </a:p>
          <a:p>
            <a:pPr lvl="1"/>
            <a:r>
              <a:rPr lang="fr-FR" dirty="0" smtClean="0"/>
              <a:t>Echographie et IRM par référent (CH Boulogne pour IRM pelvienne) </a:t>
            </a:r>
          </a:p>
          <a:p>
            <a:r>
              <a:rPr lang="fr-FR" dirty="0" smtClean="0"/>
              <a:t>Traitement de 1</a:t>
            </a:r>
            <a:r>
              <a:rPr lang="fr-FR" baseline="30000" dirty="0" smtClean="0"/>
              <a:t>er</a:t>
            </a:r>
            <a:r>
              <a:rPr lang="fr-FR" dirty="0" smtClean="0"/>
              <a:t> intention = traitement hormonal avec objectif aménorrhée</a:t>
            </a:r>
          </a:p>
          <a:p>
            <a:r>
              <a:rPr lang="fr-FR" dirty="0" smtClean="0"/>
              <a:t>QUI pour quelle patiente ? </a:t>
            </a:r>
          </a:p>
          <a:p>
            <a:pPr lvl="1"/>
            <a:r>
              <a:rPr lang="fr-FR" dirty="0" smtClean="0"/>
              <a:t>Infertilité : PMA – Chirurgien </a:t>
            </a:r>
          </a:p>
          <a:p>
            <a:pPr lvl="1"/>
            <a:r>
              <a:rPr lang="fr-FR" dirty="0" smtClean="0"/>
              <a:t>Douleur : Gynécologue médical - SF / Généraliste / Médecine de la douleur / en dernier recours chirurgien / autres : </a:t>
            </a:r>
            <a:r>
              <a:rPr lang="fr-FR" dirty="0" err="1" smtClean="0"/>
              <a:t>diet</a:t>
            </a:r>
            <a:r>
              <a:rPr lang="fr-FR" dirty="0" smtClean="0"/>
              <a:t>-yoga – </a:t>
            </a:r>
            <a:r>
              <a:rPr lang="fr-FR" dirty="0" err="1" smtClean="0"/>
              <a:t>sexo</a:t>
            </a:r>
            <a:r>
              <a:rPr lang="fr-FR" dirty="0" smtClean="0"/>
              <a:t> selon les besoins </a:t>
            </a:r>
          </a:p>
          <a:p>
            <a:pPr lvl="1"/>
            <a:r>
              <a:rPr lang="fr-FR" dirty="0" smtClean="0"/>
              <a:t>Penser préservation 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2822" y="93808"/>
            <a:ext cx="3530847" cy="2758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924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Endométriose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5"/>
            <a:ext cx="6191774" cy="4351338"/>
          </a:xfrm>
        </p:spPr>
        <p:txBody>
          <a:bodyPr/>
          <a:lstStyle/>
          <a:p>
            <a:r>
              <a:rPr lang="fr-FR" dirty="0" smtClean="0"/>
              <a:t>10% des femmes en âge de procréer </a:t>
            </a:r>
          </a:p>
          <a:p>
            <a:endParaRPr lang="fr-FR" dirty="0"/>
          </a:p>
          <a:p>
            <a:r>
              <a:rPr lang="fr-FR" dirty="0" smtClean="0"/>
              <a:t>30 à 50% des femmes infertiles </a:t>
            </a:r>
          </a:p>
          <a:p>
            <a:endParaRPr lang="fr-FR" dirty="0"/>
          </a:p>
          <a:p>
            <a:r>
              <a:rPr lang="fr-FR" dirty="0" smtClean="0"/>
              <a:t>30 % des femmes avec douleurs pelviennes chroniques </a:t>
            </a:r>
          </a:p>
          <a:p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838200" y="6291743"/>
            <a:ext cx="1051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Epidémiologie Prévalence </a:t>
            </a:r>
            <a:r>
              <a:rPr lang="fr-FR" sz="1400" dirty="0" err="1" smtClean="0"/>
              <a:t>Bulun</a:t>
            </a:r>
            <a:r>
              <a:rPr lang="fr-FR" sz="1400" dirty="0" smtClean="0"/>
              <a:t>, N </a:t>
            </a:r>
            <a:r>
              <a:rPr lang="fr-FR" sz="1400" dirty="0" err="1" smtClean="0"/>
              <a:t>Engl</a:t>
            </a:r>
            <a:r>
              <a:rPr lang="fr-FR" sz="1400" dirty="0" smtClean="0"/>
              <a:t> J Med, 2009; </a:t>
            </a:r>
            <a:r>
              <a:rPr lang="fr-FR" sz="1400" dirty="0" err="1" smtClean="0"/>
              <a:t>Ghiasi</a:t>
            </a:r>
            <a:r>
              <a:rPr lang="fr-FR" sz="1400" dirty="0" smtClean="0"/>
              <a:t>, J </a:t>
            </a:r>
            <a:r>
              <a:rPr lang="fr-FR" sz="1400" dirty="0" err="1" smtClean="0"/>
              <a:t>Minim</a:t>
            </a:r>
            <a:r>
              <a:rPr lang="fr-FR" sz="1400" dirty="0" smtClean="0"/>
              <a:t> Invasive </a:t>
            </a:r>
            <a:r>
              <a:rPr lang="fr-FR" sz="1400" dirty="0" err="1" smtClean="0"/>
              <a:t>Gynecol</a:t>
            </a:r>
            <a:r>
              <a:rPr lang="fr-FR" sz="1400" dirty="0" smtClean="0"/>
              <a:t>, 2019</a:t>
            </a:r>
          </a:p>
          <a:p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6785" y="4448771"/>
            <a:ext cx="1819529" cy="146705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358" y="1979671"/>
            <a:ext cx="4752588" cy="4043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4199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Endométriose 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95346" y="1825625"/>
            <a:ext cx="6201307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2797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Diagnostic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Diagnostic Interrogatoire : </a:t>
            </a:r>
          </a:p>
          <a:p>
            <a:pPr lvl="1"/>
            <a:r>
              <a:rPr lang="fr-FR" dirty="0" smtClean="0"/>
              <a:t>Infertilité (douleur + infertilité = 50 % endométriose) </a:t>
            </a:r>
          </a:p>
          <a:p>
            <a:pPr lvl="1"/>
            <a:r>
              <a:rPr lang="fr-FR" dirty="0" smtClean="0"/>
              <a:t>Caractéristiques de la douleur </a:t>
            </a:r>
          </a:p>
          <a:p>
            <a:pPr lvl="2"/>
            <a:r>
              <a:rPr lang="fr-FR" dirty="0" smtClean="0"/>
              <a:t>Intense (EVA ≳ 7) </a:t>
            </a:r>
          </a:p>
          <a:p>
            <a:pPr lvl="2"/>
            <a:r>
              <a:rPr lang="fr-FR" dirty="0" smtClean="0"/>
              <a:t>Cyclique / A recrudescence menstruelle</a:t>
            </a:r>
          </a:p>
          <a:p>
            <a:pPr lvl="2"/>
            <a:r>
              <a:rPr lang="fr-FR" dirty="0" smtClean="0"/>
              <a:t>Mais hétérogène 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4403" y="4077049"/>
            <a:ext cx="3292078" cy="2683054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3926250" y="4053092"/>
            <a:ext cx="1770077" cy="36933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Douleur urinaire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2814112" y="5732802"/>
            <a:ext cx="1770077" cy="92333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Douleurs pelviennes non cycliques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8054634" y="5665569"/>
            <a:ext cx="1440506" cy="646331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Douleurs défécatoires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7725063" y="4632877"/>
            <a:ext cx="1770077" cy="36933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Dyspareunie 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2407640" y="4783560"/>
            <a:ext cx="1770077" cy="36933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Dysménorrhées 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6436104" y="3816628"/>
            <a:ext cx="1770077" cy="36933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Sciatalgie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79497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Diagnostic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Difficulté diagnostique: </a:t>
            </a: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806" y="2664109"/>
            <a:ext cx="7803270" cy="3815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2218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Diagnostic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Caractéristiques localisation profonde :</a:t>
            </a:r>
          </a:p>
          <a:p>
            <a:pPr lvl="1"/>
            <a:r>
              <a:rPr lang="fr-FR" dirty="0" smtClean="0"/>
              <a:t>Début tôt </a:t>
            </a:r>
            <a:r>
              <a:rPr lang="fr-FR" sz="1600" dirty="0" smtClean="0"/>
              <a:t>(67% début adolescence) </a:t>
            </a:r>
            <a:endParaRPr lang="fr-FR" dirty="0" smtClean="0"/>
          </a:p>
          <a:p>
            <a:pPr lvl="1"/>
            <a:r>
              <a:rPr lang="fr-FR" dirty="0" smtClean="0"/>
              <a:t>Bonne réponse au traitement hormonal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838200" y="6258187"/>
            <a:ext cx="105876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Greene, </a:t>
            </a:r>
            <a:r>
              <a:rPr lang="fr-FR" sz="1200" dirty="0" err="1" smtClean="0"/>
              <a:t>Fertil</a:t>
            </a:r>
            <a:r>
              <a:rPr lang="fr-FR" sz="1200" dirty="0" smtClean="0"/>
              <a:t> </a:t>
            </a:r>
            <a:r>
              <a:rPr lang="fr-FR" sz="1200" dirty="0" err="1" smtClean="0"/>
              <a:t>Steril</a:t>
            </a:r>
            <a:r>
              <a:rPr lang="fr-FR" sz="1200" dirty="0" smtClean="0"/>
              <a:t>, 2009; </a:t>
            </a:r>
            <a:r>
              <a:rPr lang="fr-FR" sz="1200" dirty="0" err="1" smtClean="0"/>
              <a:t>Ballweg</a:t>
            </a:r>
            <a:r>
              <a:rPr lang="fr-FR" sz="1200" dirty="0" smtClean="0"/>
              <a:t>,, Best </a:t>
            </a:r>
            <a:r>
              <a:rPr lang="fr-FR" sz="1200" dirty="0" err="1" smtClean="0"/>
              <a:t>Pract</a:t>
            </a:r>
            <a:r>
              <a:rPr lang="fr-FR" sz="1200" dirty="0" smtClean="0"/>
              <a:t> </a:t>
            </a:r>
            <a:r>
              <a:rPr lang="fr-FR" sz="1200" dirty="0" err="1" smtClean="0"/>
              <a:t>Res</a:t>
            </a:r>
            <a:r>
              <a:rPr lang="fr-FR" sz="1200" dirty="0" smtClean="0"/>
              <a:t> Clin </a:t>
            </a:r>
            <a:r>
              <a:rPr lang="fr-FR" sz="1200" dirty="0" err="1" smtClean="0"/>
              <a:t>Obstet</a:t>
            </a:r>
            <a:r>
              <a:rPr lang="fr-FR" sz="1200" dirty="0" smtClean="0"/>
              <a:t> </a:t>
            </a:r>
            <a:r>
              <a:rPr lang="fr-FR" sz="1200" dirty="0" err="1" smtClean="0"/>
              <a:t>Gynecol</a:t>
            </a:r>
            <a:r>
              <a:rPr lang="fr-FR" sz="1200" dirty="0" smtClean="0"/>
              <a:t> , 2004</a:t>
            </a:r>
          </a:p>
          <a:p>
            <a:r>
              <a:rPr lang="fr-FR" sz="1200" dirty="0" err="1" smtClean="0"/>
              <a:t>Chapron</a:t>
            </a:r>
            <a:r>
              <a:rPr lang="fr-FR" sz="1200" dirty="0" smtClean="0"/>
              <a:t> et al.  2022</a:t>
            </a:r>
            <a:endParaRPr lang="fr-FR" sz="1200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9408" y="3113308"/>
            <a:ext cx="5856754" cy="2704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3939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Diagnostic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Caractéristiques</a:t>
            </a:r>
          </a:p>
          <a:p>
            <a:pPr lvl="1"/>
            <a:r>
              <a:rPr lang="fr-FR" dirty="0" smtClean="0"/>
              <a:t>Type de douleur </a:t>
            </a:r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9537" y="2870562"/>
            <a:ext cx="8155265" cy="3306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5787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Bilan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1</a:t>
            </a:r>
            <a:r>
              <a:rPr lang="fr-FR" baseline="30000" dirty="0" smtClean="0"/>
              <a:t>er</a:t>
            </a:r>
            <a:r>
              <a:rPr lang="fr-FR" dirty="0" smtClean="0"/>
              <a:t> examen = interrogatoire et examen clinique si possible </a:t>
            </a:r>
          </a:p>
          <a:p>
            <a:pPr lvl="1"/>
            <a:r>
              <a:rPr lang="fr-FR" dirty="0" smtClean="0"/>
              <a:t>Spéculum : Nodule vaginal bleuté </a:t>
            </a:r>
          </a:p>
          <a:p>
            <a:pPr lvl="1"/>
            <a:r>
              <a:rPr lang="fr-FR" dirty="0" smtClean="0"/>
              <a:t>TV :</a:t>
            </a:r>
          </a:p>
          <a:p>
            <a:pPr lvl="2"/>
            <a:r>
              <a:rPr lang="fr-FR" dirty="0" smtClean="0"/>
              <a:t>Nodule fibreux et/ou sensible (torus, LUS, 1/3 sup de paroi vaginale post, cul-de sac de Douglas ou vaginal) </a:t>
            </a:r>
          </a:p>
          <a:p>
            <a:pPr lvl="2"/>
            <a:r>
              <a:rPr lang="fr-FR" dirty="0" smtClean="0"/>
              <a:t>Masse </a:t>
            </a:r>
            <a:r>
              <a:rPr lang="fr-FR" dirty="0" err="1" smtClean="0"/>
              <a:t>annexielle</a:t>
            </a:r>
            <a:r>
              <a:rPr lang="fr-FR" dirty="0" smtClean="0"/>
              <a:t> </a:t>
            </a:r>
          </a:p>
          <a:p>
            <a:pPr lvl="2"/>
            <a:r>
              <a:rPr lang="fr-FR" dirty="0" smtClean="0"/>
              <a:t>Utérus </a:t>
            </a:r>
            <a:r>
              <a:rPr lang="fr-FR" dirty="0" err="1" smtClean="0"/>
              <a:t>rétroversé</a:t>
            </a:r>
            <a:r>
              <a:rPr lang="fr-FR" dirty="0" smtClean="0"/>
              <a:t> fixé </a:t>
            </a:r>
          </a:p>
          <a:p>
            <a:pPr lvl="2"/>
            <a:r>
              <a:rPr lang="fr-FR" dirty="0" smtClean="0"/>
              <a:t>Douleur pelvienne provoquée par la mobilisation utérine </a:t>
            </a:r>
            <a:endParaRPr lang="fr-FR" dirty="0"/>
          </a:p>
        </p:txBody>
      </p:sp>
      <p:pic>
        <p:nvPicPr>
          <p:cNvPr id="4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8703" y="3776590"/>
            <a:ext cx="1509713" cy="154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14614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Bilan 	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5"/>
            <a:ext cx="5327708" cy="4351338"/>
          </a:xfrm>
        </p:spPr>
        <p:txBody>
          <a:bodyPr/>
          <a:lstStyle/>
          <a:p>
            <a:r>
              <a:rPr lang="fr-FR" dirty="0" smtClean="0"/>
              <a:t>1ere intention </a:t>
            </a:r>
          </a:p>
          <a:p>
            <a:pPr lvl="1"/>
            <a:r>
              <a:rPr lang="fr-FR" dirty="0" smtClean="0"/>
              <a:t>Echographie pelvienne et </a:t>
            </a:r>
            <a:r>
              <a:rPr lang="fr-FR" dirty="0" err="1" smtClean="0"/>
              <a:t>endovaginale</a:t>
            </a:r>
            <a:r>
              <a:rPr lang="fr-FR" dirty="0" smtClean="0"/>
              <a:t> si possible par référent </a:t>
            </a:r>
          </a:p>
          <a:p>
            <a:pPr lvl="1"/>
            <a:r>
              <a:rPr lang="fr-FR" dirty="0" smtClean="0"/>
              <a:t>Bonne sensibilité pour Endométriome </a:t>
            </a:r>
            <a:endParaRPr lang="fr-F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5938" y="738188"/>
            <a:ext cx="4102100" cy="316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1031" y="4041775"/>
            <a:ext cx="3657917" cy="263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87907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543</Words>
  <Application>Microsoft Office PowerPoint</Application>
  <PresentationFormat>Grand écran</PresentationFormat>
  <Paragraphs>120</Paragraphs>
  <Slides>15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helvetica</vt:lpstr>
      <vt:lpstr>Thème Office</vt:lpstr>
      <vt:lpstr>Douleur pelvienne et endométriose </vt:lpstr>
      <vt:lpstr>Endométriose </vt:lpstr>
      <vt:lpstr>Endométriose </vt:lpstr>
      <vt:lpstr>Diagnostic</vt:lpstr>
      <vt:lpstr>Diagnostic</vt:lpstr>
      <vt:lpstr>Diagnostic </vt:lpstr>
      <vt:lpstr>Diagnostic</vt:lpstr>
      <vt:lpstr>Bilan </vt:lpstr>
      <vt:lpstr>Bilan  </vt:lpstr>
      <vt:lpstr>Bilan</vt:lpstr>
      <vt:lpstr>Bilan</vt:lpstr>
      <vt:lpstr>Prise en charge  </vt:lpstr>
      <vt:lpstr>Prise en charge MULTIMODALE </vt:lpstr>
      <vt:lpstr>Douleur et endométriose </vt:lpstr>
      <vt:lpstr>Conclusion </vt:lpstr>
    </vt:vector>
  </TitlesOfParts>
  <Company>Centre hospitalier de Calais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Douleur pelvienne</dc:title>
  <dc:creator>Delplanque, Sophie</dc:creator>
  <cp:lastModifiedBy>Delplanque, Sophie</cp:lastModifiedBy>
  <cp:revision>16</cp:revision>
  <dcterms:created xsi:type="dcterms:W3CDTF">2024-01-19T15:22:03Z</dcterms:created>
  <dcterms:modified xsi:type="dcterms:W3CDTF">2024-02-02T15:40:16Z</dcterms:modified>
</cp:coreProperties>
</file>