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257" r:id="rId4"/>
    <p:sldId id="266" r:id="rId5"/>
    <p:sldId id="258" r:id="rId6"/>
    <p:sldId id="268" r:id="rId7"/>
    <p:sldId id="269" r:id="rId8"/>
    <p:sldId id="281" r:id="rId9"/>
    <p:sldId id="271" r:id="rId10"/>
    <p:sldId id="283" r:id="rId11"/>
    <p:sldId id="259" r:id="rId12"/>
    <p:sldId id="272" r:id="rId13"/>
    <p:sldId id="273" r:id="rId14"/>
    <p:sldId id="280" r:id="rId15"/>
    <p:sldId id="284" r:id="rId16"/>
    <p:sldId id="275" r:id="rId17"/>
    <p:sldId id="277" r:id="rId18"/>
    <p:sldId id="278" r:id="rId19"/>
    <p:sldId id="286" r:id="rId20"/>
    <p:sldId id="264" r:id="rId21"/>
    <p:sldId id="279" r:id="rId22"/>
    <p:sldId id="287" r:id="rId23"/>
    <p:sldId id="260" r:id="rId24"/>
    <p:sldId id="274" r:id="rId25"/>
    <p:sldId id="265" r:id="rId26"/>
    <p:sldId id="262" r:id="rId27"/>
    <p:sldId id="263" r:id="rId28"/>
    <p:sldId id="285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1AB5B3-EEE5-D445-BC1A-A7DB48B49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40C0428-1B6A-2149-8EA6-102175FFB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174584C-7D26-B54F-A4F7-4FFFA823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C7E2-EF95-A845-BAFA-F608F80A00F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0CAAC09-DCD1-A445-862C-8462FCA8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1B31F6F-21A7-A540-88A1-A4D352BE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AEDE-579D-8947-96AB-D3BB90659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90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AC60AF-4FB9-0E45-B07A-2983A08B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3437F3C-4041-744D-85C4-74F658431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D260F06-1A88-FF46-81A4-D03C9115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C7E2-EF95-A845-BAFA-F608F80A00F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008A98-D1E7-A142-BC04-5554E909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D2B982B-92A0-BB40-B2B7-F18543C1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AEDE-579D-8947-96AB-D3BB90659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02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BFD69AA-4ABF-6C4D-9044-F969F03CE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4B2C741-A836-0C44-85EF-D46815B44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CD4007B-8B99-5145-A7E0-1C7BE21F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C7E2-EF95-A845-BAFA-F608F80A00F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16CFAD0-5DD2-5543-A35A-A411CC48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CC48288-A07E-CE4F-BCEC-7FBB0E54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AEDE-579D-8947-96AB-D3BB90659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81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33A3EB-A122-4A4A-8D29-2A4FD056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E35D75B-E1FC-8E48-B6AC-CCB4AD75F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F70D26-B9DA-CD43-9901-817FB62E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C7E2-EF95-A845-BAFA-F608F80A00F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9AE7251-0B15-D643-8E2B-B760344C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072EB18-FF71-324F-886E-323785F6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AEDE-579D-8947-96AB-D3BB90659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4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920C1E-AE82-CD40-BF6A-DEAD2468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F34045B-6501-6747-8A62-62E29104A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DE25A59-2ACE-B447-B470-36AB92A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C7E2-EF95-A845-BAFA-F608F80A00F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39925C2-5C19-9747-B491-40DED0DD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BED879D-F183-274D-9997-FAAFAAE5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AEDE-579D-8947-96AB-D3BB90659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05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B63A01-FCE6-8340-A8DD-320879F3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C77BDF1-83E8-C94A-8172-5267B214E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22A53CE-394C-FB46-88E3-834EDF079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953A0A9-5CA9-FA4E-A145-DAECF07A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C7E2-EF95-A845-BAFA-F608F80A00F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7A1A2B4-3146-9344-B96C-5D9E99AF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8109D8E-7A68-4244-85C4-37F5EEDAD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AEDE-579D-8947-96AB-D3BB90659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48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4DEEBDE-32FD-3340-87A8-523BE7EB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A75CA88-36C1-2F4B-8D46-98F1951FE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97A2E9D-3090-DE4B-84D5-961EE5F90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291C46F-1E5D-1C4F-89A3-850DB11F3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60D1430-29E0-4E49-973E-F11052677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565C28E-BCE4-D447-8450-580D9621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C7E2-EF95-A845-BAFA-F608F80A00F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672D602-7CB7-504A-A1F0-AAC92259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A638AF57-3046-1648-9AC9-CA02BABC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AEDE-579D-8947-96AB-D3BB90659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11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E2C16A-A240-A640-BF99-A9956F48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B66A65C-BF8F-2D46-9ADE-0C0CC956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C7E2-EF95-A845-BAFA-F608F80A00F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48B0633-D0A1-E84D-95CC-298DBE85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5737855-8A8D-EB44-8215-EA18FAE8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AEDE-579D-8947-96AB-D3BB90659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78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280332B-92DB-9940-98C3-879DDEC4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C7E2-EF95-A845-BAFA-F608F80A00F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B863081-C860-4541-8CF6-C05874FC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5A9685D-DACD-244B-9AC9-79CF7C0D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AEDE-579D-8947-96AB-D3BB90659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28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FE93C2-F975-734D-B0A0-99322FB5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3B583C9-CB91-1048-AC2C-0C62E570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2CDC50B-F94C-F344-9B38-02C5CF4D3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1B30FA4-3640-624D-8CB9-F43DFAA2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C7E2-EF95-A845-BAFA-F608F80A00F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A9E9469-25B7-6845-A917-F32BFBD5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F1CE880-BC4E-BB41-8C48-17C370D0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AEDE-579D-8947-96AB-D3BB90659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1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CB9F40-F3FD-B843-BC01-97C0811A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E96E0A22-BEE5-FC4D-994B-02E2CA690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F0A6870-CF53-544B-B6C6-9698BA304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560EBC7-9570-2C45-BA52-73A909EE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C7E2-EF95-A845-BAFA-F608F80A00F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B0AA456-3379-0E45-8A7C-E9FA70CB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48F93E6-1E4D-0444-9F16-742EF678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AEDE-579D-8947-96AB-D3BB90659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55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E1DDD45F-678F-8549-916A-75C38A8E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AE003AC-4CD1-F84C-8B9C-EE51FA054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80152C9-DAFC-B544-ACD4-471CC21B9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C7E2-EF95-A845-BAFA-F608F80A00F0}" type="datetimeFigureOut">
              <a:rPr lang="fr-FR" smtClean="0"/>
              <a:t>17/12/2021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1A17580-46D0-EB49-A74A-986959C83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0025694-457A-E043-91D3-09845805C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BAEDE-579D-8947-96AB-D3BB90659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19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entre de soins d&amp;#39;accompagnement et de prévention en addictologie Boulogne  sur Mer - Centre d&amp;#39;addictologie (adresse)">
            <a:extLst>
              <a:ext uri="{FF2B5EF4-FFF2-40B4-BE49-F238E27FC236}">
                <a16:creationId xmlns:a16="http://schemas.microsoft.com/office/drawing/2014/main" xmlns="" id="{1CEDF74D-6CAB-474B-B15F-8D8C69A4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12" y="3509963"/>
            <a:ext cx="6430402" cy="316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7F241E-54AE-B947-9C25-442751077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07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Prise en charge </a:t>
            </a:r>
            <a:br>
              <a:rPr lang="fr-FR" b="1" dirty="0"/>
            </a:br>
            <a:r>
              <a:rPr lang="fr-FR" b="1" dirty="0"/>
              <a:t>médicale et chirurgicale </a:t>
            </a:r>
            <a:br>
              <a:rPr lang="fr-FR" b="1" dirty="0"/>
            </a:br>
            <a:r>
              <a:rPr lang="fr-FR" b="1" dirty="0"/>
              <a:t>des </a:t>
            </a:r>
            <a:r>
              <a:rPr lang="fr-FR" b="1" dirty="0" err="1"/>
              <a:t>diverticulites</a:t>
            </a:r>
            <a:r>
              <a:rPr lang="fr-FR" b="1" dirty="0"/>
              <a:t> coliques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BA50391-FD56-1446-8A59-17EB22089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886" y="3777285"/>
            <a:ext cx="4572000" cy="2630320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3100" dirty="0"/>
              <a:t>Dr Capucine BRES</a:t>
            </a:r>
          </a:p>
          <a:p>
            <a:r>
              <a:rPr lang="fr-FR" sz="3100" dirty="0"/>
              <a:t>CH de Boulogne sur Mer</a:t>
            </a:r>
          </a:p>
          <a:p>
            <a:endParaRPr lang="fr-FR" dirty="0"/>
          </a:p>
          <a:p>
            <a:r>
              <a:rPr lang="fr-FR" dirty="0"/>
              <a:t>FMC du 16 décembre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313E03E-EAF6-6A40-AD6A-CF698B428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" y="157734"/>
            <a:ext cx="3482594" cy="10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3FBA857-21E0-134E-AE68-8C33B5C7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Traitement chirurgical</a:t>
            </a:r>
          </a:p>
        </p:txBody>
      </p:sp>
    </p:spTree>
    <p:extLst>
      <p:ext uri="{BB962C8B-B14F-4D97-AF65-F5344CB8AC3E}">
        <p14:creationId xmlns:p14="http://schemas.microsoft.com/office/powerpoint/2010/main" val="368177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593245-B180-E74A-8F6C-FB521A97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Indications du traitement chirurgical de la </a:t>
            </a:r>
            <a:r>
              <a:rPr lang="fr-FR" b="1" dirty="0" err="1"/>
              <a:t>diverticulite</a:t>
            </a:r>
            <a:r>
              <a:rPr lang="fr-FR" b="1" dirty="0"/>
              <a:t> aigue et ses modalités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6863E3E-6165-BE4A-81D6-6C41CD483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Lavage péritonéal </a:t>
            </a:r>
            <a:r>
              <a:rPr lang="fr-FR" dirty="0" err="1"/>
              <a:t>laparoscopique</a:t>
            </a:r>
            <a:r>
              <a:rPr lang="fr-FR" dirty="0"/>
              <a:t> (LPL) =&gt; NON 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68E78A8-B2E8-5A43-AD4E-B19EEC2E7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2798763"/>
            <a:ext cx="4343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5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593245-B180-E74A-8F6C-FB521A97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Indications du traitement chirurgical de la </a:t>
            </a:r>
            <a:r>
              <a:rPr lang="fr-FR" b="1" dirty="0" err="1"/>
              <a:t>diverticulite</a:t>
            </a:r>
            <a:r>
              <a:rPr lang="fr-FR" b="1" dirty="0"/>
              <a:t> aigue et ses modalités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6863E3E-6165-BE4A-81D6-6C41CD483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Lavage péritonéal </a:t>
            </a:r>
            <a:r>
              <a:rPr lang="fr-FR" dirty="0" err="1"/>
              <a:t>laparoscopique</a:t>
            </a:r>
            <a:r>
              <a:rPr lang="fr-FR" dirty="0"/>
              <a:t> (LPL) =&gt; NON !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Hinchey</a:t>
            </a:r>
            <a:r>
              <a:rPr lang="fr-FR" dirty="0"/>
              <a:t> 1 ou 2 (si échec </a:t>
            </a:r>
            <a:r>
              <a:rPr lang="fr-FR" dirty="0" err="1"/>
              <a:t>ttt</a:t>
            </a:r>
            <a:r>
              <a:rPr lang="fr-FR" dirty="0"/>
              <a:t> </a:t>
            </a:r>
            <a:r>
              <a:rPr lang="fr-FR" dirty="0" err="1"/>
              <a:t>med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résection-anastomose +/- protégée (</a:t>
            </a:r>
            <a:r>
              <a:rPr lang="fr-FR" dirty="0" err="1"/>
              <a:t>coelio</a:t>
            </a:r>
            <a:r>
              <a:rPr lang="fr-FR" dirty="0"/>
              <a:t> OK)</a:t>
            </a:r>
          </a:p>
          <a:p>
            <a:r>
              <a:rPr lang="fr-FR" dirty="0" err="1"/>
              <a:t>Hinchey</a:t>
            </a:r>
            <a:r>
              <a:rPr lang="fr-FR" dirty="0"/>
              <a:t> 3 ou 4 </a:t>
            </a:r>
          </a:p>
          <a:p>
            <a:pPr lvl="2"/>
            <a:r>
              <a:rPr lang="fr-FR" dirty="0"/>
              <a:t>si anastomose =&gt; protégée d’une stomie ++ (plutôt </a:t>
            </a:r>
            <a:r>
              <a:rPr lang="fr-FR" dirty="0" err="1"/>
              <a:t>laparo</a:t>
            </a:r>
            <a:r>
              <a:rPr lang="fr-FR" dirty="0"/>
              <a:t>)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>
                <a:solidFill>
                  <a:schemeClr val="bg1"/>
                </a:solidFill>
              </a:rPr>
              <a:t>Hartmann (résection sans anastomose) si :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Patient à haut risque de complications (immunodépression, ASA &gt; 3)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Instabilité </a:t>
            </a:r>
            <a:r>
              <a:rPr lang="fr-FR" dirty="0" err="1">
                <a:solidFill>
                  <a:schemeClr val="bg1"/>
                </a:solidFill>
              </a:rPr>
              <a:t>hémo-dynamique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FB2A223-C8F9-0F4C-B915-076D91EB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27" y="2378074"/>
            <a:ext cx="4359417" cy="18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C4AC9F09-88B2-9840-92A3-643F7A8C0D7C}"/>
              </a:ext>
            </a:extLst>
          </p:cNvPr>
          <p:cNvCxnSpPr/>
          <p:nvPr/>
        </p:nvCxnSpPr>
        <p:spPr>
          <a:xfrm>
            <a:off x="7587679" y="3681664"/>
            <a:ext cx="46043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1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593245-B180-E74A-8F6C-FB521A97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Indications du traitement chirurgical de la </a:t>
            </a:r>
            <a:r>
              <a:rPr lang="fr-FR" b="1" dirty="0" err="1"/>
              <a:t>diverticulite</a:t>
            </a:r>
            <a:r>
              <a:rPr lang="fr-FR" b="1" dirty="0"/>
              <a:t> aigue et ses modalités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6863E3E-6165-BE4A-81D6-6C41CD483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Lavage péritonéal </a:t>
            </a:r>
            <a:r>
              <a:rPr lang="fr-FR" dirty="0" err="1"/>
              <a:t>laparoscopique</a:t>
            </a:r>
            <a:r>
              <a:rPr lang="fr-FR" dirty="0"/>
              <a:t> (LPL) =&gt; NON !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Hinchey</a:t>
            </a:r>
            <a:r>
              <a:rPr lang="fr-FR" dirty="0"/>
              <a:t> 1 ou 2 (si échec </a:t>
            </a:r>
            <a:r>
              <a:rPr lang="fr-FR" dirty="0" err="1"/>
              <a:t>ttt</a:t>
            </a:r>
            <a:r>
              <a:rPr lang="fr-FR" dirty="0"/>
              <a:t> </a:t>
            </a:r>
            <a:r>
              <a:rPr lang="fr-FR" dirty="0" err="1"/>
              <a:t>med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résection-anastomose +/- protégée (</a:t>
            </a:r>
            <a:r>
              <a:rPr lang="fr-FR" dirty="0" err="1"/>
              <a:t>coelio</a:t>
            </a:r>
            <a:r>
              <a:rPr lang="fr-FR" dirty="0"/>
              <a:t> OK)</a:t>
            </a:r>
          </a:p>
          <a:p>
            <a:r>
              <a:rPr lang="fr-FR" dirty="0" err="1"/>
              <a:t>Hinchey</a:t>
            </a:r>
            <a:r>
              <a:rPr lang="fr-FR" dirty="0"/>
              <a:t> 3 ou 4 </a:t>
            </a:r>
          </a:p>
          <a:p>
            <a:pPr lvl="2"/>
            <a:r>
              <a:rPr lang="fr-FR" dirty="0"/>
              <a:t>si anastomose =&gt; protégée d’une stomie ++ (plutôt </a:t>
            </a:r>
            <a:r>
              <a:rPr lang="fr-FR" dirty="0" err="1"/>
              <a:t>laparo</a:t>
            </a:r>
            <a:r>
              <a:rPr lang="fr-FR" dirty="0"/>
              <a:t>)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Hartmann (résection sans anastomose) si :</a:t>
            </a:r>
          </a:p>
          <a:p>
            <a:pPr lvl="1"/>
            <a:r>
              <a:rPr lang="fr-FR" dirty="0"/>
              <a:t>Patient à haut risque de complications (immunodépression, ASA &gt; 3)</a:t>
            </a:r>
          </a:p>
          <a:p>
            <a:pPr lvl="1"/>
            <a:r>
              <a:rPr lang="fr-FR" dirty="0"/>
              <a:t>Instabilité </a:t>
            </a:r>
            <a:r>
              <a:rPr lang="fr-FR" dirty="0" err="1"/>
              <a:t>hémo-dynamique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FB2A223-C8F9-0F4C-B915-076D91EB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27" y="2378074"/>
            <a:ext cx="4359417" cy="18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C4AC9F09-88B2-9840-92A3-643F7A8C0D7C}"/>
              </a:ext>
            </a:extLst>
          </p:cNvPr>
          <p:cNvCxnSpPr/>
          <p:nvPr/>
        </p:nvCxnSpPr>
        <p:spPr>
          <a:xfrm>
            <a:off x="7587679" y="3681664"/>
            <a:ext cx="46043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95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114D966F-3807-0844-AE61-697AB8E9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Indications du traitement chirurgical de la </a:t>
            </a:r>
            <a:r>
              <a:rPr lang="fr-FR" b="1" dirty="0" err="1"/>
              <a:t>diverticulite</a:t>
            </a:r>
            <a:r>
              <a:rPr lang="fr-FR" b="1" dirty="0"/>
              <a:t> aigue et ses modalités</a:t>
            </a:r>
          </a:p>
        </p:txBody>
      </p:sp>
      <p:pic>
        <p:nvPicPr>
          <p:cNvPr id="8194" name="Picture 2" descr="SIGMOÏDECTOMIE ET COLECTOMIE GAUCHE pour cancer du côlon">
            <a:extLst>
              <a:ext uri="{FF2B5EF4-FFF2-40B4-BE49-F238E27FC236}">
                <a16:creationId xmlns:a16="http://schemas.microsoft.com/office/drawing/2014/main" xmlns="" id="{1E6CC2CD-CD04-9044-9271-A2E13801E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t="7428" r="14850"/>
          <a:stretch/>
        </p:blipFill>
        <p:spPr bwMode="auto">
          <a:xfrm>
            <a:off x="1021080" y="1773135"/>
            <a:ext cx="2809696" cy="367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IGMOÏDECTOMIE ET COLECTOMIE GAUCHE pour cancer du côlon">
            <a:extLst>
              <a:ext uri="{FF2B5EF4-FFF2-40B4-BE49-F238E27FC236}">
                <a16:creationId xmlns:a16="http://schemas.microsoft.com/office/drawing/2014/main" xmlns="" id="{4C333BA6-1999-B945-B959-462906D4D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47194" r="68747"/>
          <a:stretch/>
        </p:blipFill>
        <p:spPr bwMode="auto">
          <a:xfrm>
            <a:off x="3645408" y="3759515"/>
            <a:ext cx="1569720" cy="24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C5EC338-27B9-B245-AE81-4AE56924802E}"/>
              </a:ext>
            </a:extLst>
          </p:cNvPr>
          <p:cNvSpPr txBox="1"/>
          <p:nvPr/>
        </p:nvSpPr>
        <p:spPr>
          <a:xfrm>
            <a:off x="758861" y="5449824"/>
            <a:ext cx="24104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Résection sigmoïdienne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xmlns="" id="{A365EF58-CE19-4541-B61D-E791862551DE}"/>
              </a:ext>
            </a:extLst>
          </p:cNvPr>
          <p:cNvSpPr/>
          <p:nvPr/>
        </p:nvSpPr>
        <p:spPr>
          <a:xfrm rot="6941954">
            <a:off x="2221199" y="3466733"/>
            <a:ext cx="1729274" cy="802664"/>
          </a:xfrm>
          <a:prstGeom prst="arc">
            <a:avLst>
              <a:gd name="adj1" fmla="val 10639437"/>
              <a:gd name="adj2" fmla="val 458979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693A0BF-14F1-0042-92BF-C8B06769B87C}"/>
              </a:ext>
            </a:extLst>
          </p:cNvPr>
          <p:cNvSpPr txBox="1"/>
          <p:nvPr/>
        </p:nvSpPr>
        <p:spPr>
          <a:xfrm>
            <a:off x="3197286" y="5908072"/>
            <a:ext cx="1345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Anastomose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165C2818-55D1-8244-876D-F2809E3F6BD3}"/>
              </a:ext>
            </a:extLst>
          </p:cNvPr>
          <p:cNvCxnSpPr/>
          <p:nvPr/>
        </p:nvCxnSpPr>
        <p:spPr>
          <a:xfrm flipV="1">
            <a:off x="1964063" y="4328160"/>
            <a:ext cx="543689" cy="11216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2EFB6384-C15B-4B4A-AB83-5C5410121D4C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869906" y="5279136"/>
            <a:ext cx="787438" cy="6289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Fermeture de colostomie - ABCD Chirurgie">
            <a:extLst>
              <a:ext uri="{FF2B5EF4-FFF2-40B4-BE49-F238E27FC236}">
                <a16:creationId xmlns:a16="http://schemas.microsoft.com/office/drawing/2014/main" xmlns="" id="{962867A7-AFA5-1E47-BFC4-99888257B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3351" r="15574" b="9924"/>
          <a:stretch/>
        </p:blipFill>
        <p:spPr bwMode="auto">
          <a:xfrm>
            <a:off x="7140030" y="1943617"/>
            <a:ext cx="3318711" cy="350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5BBEFE8-C8D5-4444-9F0D-F94FE4365F9F}"/>
              </a:ext>
            </a:extLst>
          </p:cNvPr>
          <p:cNvSpPr txBox="1"/>
          <p:nvPr/>
        </p:nvSpPr>
        <p:spPr>
          <a:xfrm>
            <a:off x="6160010" y="5593604"/>
            <a:ext cx="52787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Intervention de Hartmann: résection sans anastomose</a:t>
            </a:r>
          </a:p>
          <a:p>
            <a:r>
              <a:rPr lang="fr-FR" dirty="0"/>
              <a:t>(1) Moignon rectal fermé</a:t>
            </a:r>
          </a:p>
          <a:p>
            <a:r>
              <a:rPr lang="fr-FR" dirty="0"/>
              <a:t>(2) Colostomie terminale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FA8C734-2C5F-9F44-B87F-5184DC7612BA}"/>
              </a:ext>
            </a:extLst>
          </p:cNvPr>
          <p:cNvSpPr txBox="1"/>
          <p:nvPr/>
        </p:nvSpPr>
        <p:spPr>
          <a:xfrm>
            <a:off x="8900913" y="4328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18800AD4-B795-1C4D-9794-378D798BC959}"/>
              </a:ext>
            </a:extLst>
          </p:cNvPr>
          <p:cNvSpPr txBox="1"/>
          <p:nvPr/>
        </p:nvSpPr>
        <p:spPr>
          <a:xfrm>
            <a:off x="9906819" y="3479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814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3FBA857-21E0-134E-AE68-8C33B5C7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Traitement médical</a:t>
            </a:r>
          </a:p>
        </p:txBody>
      </p:sp>
    </p:spTree>
    <p:extLst>
      <p:ext uri="{BB962C8B-B14F-4D97-AF65-F5344CB8AC3E}">
        <p14:creationId xmlns:p14="http://schemas.microsoft.com/office/powerpoint/2010/main" val="2688285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6372FCC-F24D-5045-9542-9301F855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9509"/>
            <a:ext cx="11650980" cy="1325563"/>
          </a:xfrm>
        </p:spPr>
        <p:txBody>
          <a:bodyPr/>
          <a:lstStyle/>
          <a:p>
            <a:pPr algn="ctr"/>
            <a:r>
              <a:rPr lang="fr-FR" b="1" dirty="0"/>
              <a:t>Indications et modalités des traitements médicaux </a:t>
            </a:r>
            <a:r>
              <a:rPr lang="fr-FR" b="1" dirty="0">
                <a:solidFill>
                  <a:srgbClr val="00B050"/>
                </a:solidFill>
              </a:rPr>
              <a:t>1) poussées « simples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ECF0973-5856-5F49-9069-04B20C653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Diverticulite</a:t>
            </a:r>
            <a:r>
              <a:rPr lang="fr-FR" dirty="0"/>
              <a:t> simple (i.e. </a:t>
            </a:r>
            <a:r>
              <a:rPr lang="fr-FR" dirty="0" err="1"/>
              <a:t>Hinchey</a:t>
            </a:r>
            <a:r>
              <a:rPr lang="fr-FR" dirty="0"/>
              <a:t> ≤ 2) confirmée AU SCANNER</a:t>
            </a:r>
          </a:p>
          <a:p>
            <a:r>
              <a:rPr lang="fr-FR" dirty="0"/>
              <a:t>Pas de comorbidité significative (ASA ≤ 3), pas de grossesse</a:t>
            </a:r>
          </a:p>
          <a:p>
            <a:r>
              <a:rPr lang="fr-FR" dirty="0"/>
              <a:t>Pas de signe de gravité (Pas &lt; 100 </a:t>
            </a:r>
            <a:r>
              <a:rPr lang="fr-FR" dirty="0" err="1"/>
              <a:t>mmHg</a:t>
            </a:r>
            <a:r>
              <a:rPr lang="fr-FR" dirty="0"/>
              <a:t>, FR &gt; 22, confusion)</a:t>
            </a:r>
          </a:p>
          <a:p>
            <a:r>
              <a:rPr lang="fr-FR" dirty="0"/>
              <a:t>Pas d’immunodépression (congénitale/acquise, </a:t>
            </a:r>
            <a:r>
              <a:rPr lang="fr-FR" dirty="0" err="1"/>
              <a:t>immunosupresseurs</a:t>
            </a:r>
            <a:r>
              <a:rPr lang="fr-FR" dirty="0"/>
              <a:t>, corticothérapie, cancers évolutifs, IRC terminale)</a:t>
            </a:r>
          </a:p>
          <a:p>
            <a:r>
              <a:rPr lang="fr-FR" dirty="0"/>
              <a:t>Contexte social favorable</a:t>
            </a:r>
          </a:p>
          <a:p>
            <a:endParaRPr lang="fr-FR" dirty="0"/>
          </a:p>
          <a:p>
            <a:r>
              <a:rPr lang="fr-FR" dirty="0">
                <a:solidFill>
                  <a:schemeClr val="bg1"/>
                </a:solidFill>
              </a:rPr>
              <a:t>Si non réponse au traitement symptomatique sans ATB =&gt; Augmentin pendant 7 jours (si allergie, </a:t>
            </a:r>
            <a:r>
              <a:rPr lang="fr-FR" dirty="0" err="1">
                <a:solidFill>
                  <a:schemeClr val="bg1"/>
                </a:solidFill>
              </a:rPr>
              <a:t>Fluoroquinolone</a:t>
            </a:r>
            <a:r>
              <a:rPr lang="fr-FR" dirty="0">
                <a:solidFill>
                  <a:schemeClr val="bg1"/>
                </a:solidFill>
              </a:rPr>
              <a:t> + Métronidazole)</a:t>
            </a:r>
          </a:p>
          <a:p>
            <a:r>
              <a:rPr lang="fr-FR" dirty="0">
                <a:solidFill>
                  <a:schemeClr val="bg1"/>
                </a:solidFill>
              </a:rPr>
              <a:t>PAS de restriction alimentaire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28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ECF0973-5856-5F49-9069-04B20C653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Diverticulite</a:t>
            </a:r>
            <a:r>
              <a:rPr lang="fr-FR" dirty="0"/>
              <a:t> simple (i.e. </a:t>
            </a:r>
            <a:r>
              <a:rPr lang="fr-FR" dirty="0" err="1"/>
              <a:t>Hinchey</a:t>
            </a:r>
            <a:r>
              <a:rPr lang="fr-FR" dirty="0"/>
              <a:t> ≤ 2) confirmée AU SCANNER</a:t>
            </a:r>
          </a:p>
          <a:p>
            <a:r>
              <a:rPr lang="fr-FR" dirty="0"/>
              <a:t>Pas de comorbidité significative (ASA ≤ 3), pas de grossesse</a:t>
            </a:r>
          </a:p>
          <a:p>
            <a:r>
              <a:rPr lang="fr-FR" dirty="0"/>
              <a:t>Pas de signe de gravité (Pas &lt; 100 </a:t>
            </a:r>
            <a:r>
              <a:rPr lang="fr-FR" dirty="0" err="1"/>
              <a:t>mmHg</a:t>
            </a:r>
            <a:r>
              <a:rPr lang="fr-FR" dirty="0"/>
              <a:t>, FR &gt; 22, confusion)</a:t>
            </a:r>
          </a:p>
          <a:p>
            <a:r>
              <a:rPr lang="fr-FR" dirty="0"/>
              <a:t>Pas d’immunodépression (congénitale/acquise, </a:t>
            </a:r>
            <a:r>
              <a:rPr lang="fr-FR" dirty="0" err="1"/>
              <a:t>immunosupresseurs</a:t>
            </a:r>
            <a:r>
              <a:rPr lang="fr-FR" dirty="0"/>
              <a:t>, corticothérapie, cancers évolutifs, IRC terminale)</a:t>
            </a:r>
          </a:p>
          <a:p>
            <a:r>
              <a:rPr lang="fr-FR" dirty="0"/>
              <a:t>Contexte social favorable</a:t>
            </a:r>
          </a:p>
          <a:p>
            <a:endParaRPr lang="fr-FR" dirty="0"/>
          </a:p>
          <a:p>
            <a:r>
              <a:rPr lang="fr-FR" dirty="0">
                <a:solidFill>
                  <a:schemeClr val="bg1"/>
                </a:solidFill>
              </a:rPr>
              <a:t>Si non réponse au traitement symptomatique sans ATB =&gt; Augmentin pendant 7 jours (si allergie, </a:t>
            </a:r>
            <a:r>
              <a:rPr lang="fr-FR" dirty="0" err="1">
                <a:solidFill>
                  <a:schemeClr val="bg1"/>
                </a:solidFill>
              </a:rPr>
              <a:t>Fluoroquinolone</a:t>
            </a:r>
            <a:r>
              <a:rPr lang="fr-FR" dirty="0">
                <a:solidFill>
                  <a:schemeClr val="bg1"/>
                </a:solidFill>
              </a:rPr>
              <a:t> + Métronidazole)</a:t>
            </a:r>
          </a:p>
          <a:p>
            <a:r>
              <a:rPr lang="fr-FR" dirty="0">
                <a:solidFill>
                  <a:schemeClr val="bg1"/>
                </a:solidFill>
              </a:rPr>
              <a:t>PAS de restriction alimentaire</a:t>
            </a:r>
          </a:p>
          <a:p>
            <a:pPr lvl="1"/>
            <a:endParaRPr lang="fr-FR" dirty="0"/>
          </a:p>
        </p:txBody>
      </p:sp>
      <p:sp>
        <p:nvSpPr>
          <p:cNvPr id="5" name="Accolade ouvrante 4">
            <a:extLst>
              <a:ext uri="{FF2B5EF4-FFF2-40B4-BE49-F238E27FC236}">
                <a16:creationId xmlns:a16="http://schemas.microsoft.com/office/drawing/2014/main" xmlns="" id="{F1CA61CA-6676-F742-84BF-84F945F3DC8C}"/>
              </a:ext>
            </a:extLst>
          </p:cNvPr>
          <p:cNvSpPr/>
          <p:nvPr/>
        </p:nvSpPr>
        <p:spPr>
          <a:xfrm>
            <a:off x="512064" y="1825625"/>
            <a:ext cx="548640" cy="2453768"/>
          </a:xfrm>
          <a:prstGeom prst="leftBrace">
            <a:avLst>
              <a:gd name="adj1" fmla="val 29762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0FDD76D-D1B2-214E-8B5B-FEE1164D111A}"/>
              </a:ext>
            </a:extLst>
          </p:cNvPr>
          <p:cNvSpPr txBox="1"/>
          <p:nvPr/>
        </p:nvSpPr>
        <p:spPr>
          <a:xfrm>
            <a:off x="3121152" y="4742688"/>
            <a:ext cx="8034528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Traitement AMBULATOIRE et </a:t>
            </a:r>
            <a:r>
              <a:rPr lang="fr-FR" sz="2800" u="sng" dirty="0"/>
              <a:t>SANS ANTIBIOTIQUE</a:t>
            </a:r>
            <a:r>
              <a:rPr lang="fr-FR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Surveillance clinique seule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Réévaluation à 48 – 72h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Pas de restriction alimentaire</a:t>
            </a:r>
          </a:p>
        </p:txBody>
      </p:sp>
      <p:cxnSp>
        <p:nvCxnSpPr>
          <p:cNvPr id="8" name="Connecteur en arc 7">
            <a:extLst>
              <a:ext uri="{FF2B5EF4-FFF2-40B4-BE49-F238E27FC236}">
                <a16:creationId xmlns:a16="http://schemas.microsoft.com/office/drawing/2014/main" xmlns="" id="{41F61D95-DBF0-104C-BE7F-06B456DC6D27}"/>
              </a:ext>
            </a:extLst>
          </p:cNvPr>
          <p:cNvCxnSpPr>
            <a:cxnSpLocks/>
            <a:stCxn id="5" idx="1"/>
            <a:endCxn id="6" idx="1"/>
          </p:cNvCxnSpPr>
          <p:nvPr/>
        </p:nvCxnSpPr>
        <p:spPr>
          <a:xfrm rot="10800000" flipH="1" flipV="1">
            <a:off x="512064" y="3052509"/>
            <a:ext cx="2609088" cy="2598120"/>
          </a:xfrm>
          <a:prstGeom prst="curvedConnector3">
            <a:avLst>
              <a:gd name="adj1" fmla="val 58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5B2A88B1-330E-5A44-868C-198A1A1C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9509"/>
            <a:ext cx="11650980" cy="1325563"/>
          </a:xfrm>
        </p:spPr>
        <p:txBody>
          <a:bodyPr/>
          <a:lstStyle/>
          <a:p>
            <a:pPr algn="ctr"/>
            <a:r>
              <a:rPr lang="fr-FR" b="1" dirty="0"/>
              <a:t>Indications et modalités des traitements médicaux </a:t>
            </a:r>
            <a:r>
              <a:rPr lang="fr-FR" b="1" dirty="0">
                <a:solidFill>
                  <a:srgbClr val="00B050"/>
                </a:solidFill>
              </a:rPr>
              <a:t>1) poussées « simples »</a:t>
            </a:r>
          </a:p>
        </p:txBody>
      </p:sp>
    </p:spTree>
    <p:extLst>
      <p:ext uri="{BB962C8B-B14F-4D97-AF65-F5344CB8AC3E}">
        <p14:creationId xmlns:p14="http://schemas.microsoft.com/office/powerpoint/2010/main" val="1849040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ECF0973-5856-5F49-9069-04B20C653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Diverticulite</a:t>
            </a:r>
            <a:r>
              <a:rPr lang="fr-FR" dirty="0"/>
              <a:t> simple (i.e. </a:t>
            </a:r>
            <a:r>
              <a:rPr lang="fr-FR" dirty="0" err="1"/>
              <a:t>Hinchey</a:t>
            </a:r>
            <a:r>
              <a:rPr lang="fr-FR" dirty="0"/>
              <a:t> ≤ 2) confirmée AU SCANNER</a:t>
            </a:r>
          </a:p>
          <a:p>
            <a:r>
              <a:rPr lang="fr-FR" dirty="0"/>
              <a:t>Pas de comorbidité significative (ASA ≤ 3), pas de grossesse</a:t>
            </a:r>
          </a:p>
          <a:p>
            <a:r>
              <a:rPr lang="fr-FR" dirty="0"/>
              <a:t>Pas de signe de gravité (Pas &lt; 100 </a:t>
            </a:r>
            <a:r>
              <a:rPr lang="fr-FR" dirty="0" err="1"/>
              <a:t>mmHg</a:t>
            </a:r>
            <a:r>
              <a:rPr lang="fr-FR" dirty="0"/>
              <a:t>, FR &gt; 22, confusion)</a:t>
            </a:r>
          </a:p>
          <a:p>
            <a:r>
              <a:rPr lang="fr-FR" dirty="0"/>
              <a:t>Pas d’immunodépression (congénitale/acquise, </a:t>
            </a:r>
            <a:r>
              <a:rPr lang="fr-FR" dirty="0" err="1"/>
              <a:t>immunosupresseurs</a:t>
            </a:r>
            <a:r>
              <a:rPr lang="fr-FR" dirty="0"/>
              <a:t>, corticothérapie, cancers évolutifs, IRC terminale)</a:t>
            </a:r>
          </a:p>
          <a:p>
            <a:r>
              <a:rPr lang="fr-FR" dirty="0"/>
              <a:t>Contexte social favorable</a:t>
            </a:r>
          </a:p>
          <a:p>
            <a:endParaRPr lang="fr-FR" dirty="0"/>
          </a:p>
          <a:p>
            <a:r>
              <a:rPr lang="fr-FR" dirty="0">
                <a:solidFill>
                  <a:schemeClr val="bg1"/>
                </a:solidFill>
              </a:rPr>
              <a:t>Si non réponse au traitement symptomatique sans ATB =&gt; Augmentin pendant 7 jours (si allergie, </a:t>
            </a:r>
            <a:r>
              <a:rPr lang="fr-FR" dirty="0" err="1">
                <a:solidFill>
                  <a:schemeClr val="bg1"/>
                </a:solidFill>
              </a:rPr>
              <a:t>Fluoroquinolone</a:t>
            </a:r>
            <a:r>
              <a:rPr lang="fr-FR" dirty="0">
                <a:solidFill>
                  <a:schemeClr val="bg1"/>
                </a:solidFill>
              </a:rPr>
              <a:t> + Métronidazole)</a:t>
            </a:r>
          </a:p>
          <a:p>
            <a:r>
              <a:rPr lang="fr-FR" dirty="0">
                <a:solidFill>
                  <a:schemeClr val="bg1"/>
                </a:solidFill>
              </a:rPr>
              <a:t>PAS de restriction alimentaire</a:t>
            </a:r>
          </a:p>
          <a:p>
            <a:pPr lvl="1"/>
            <a:endParaRPr lang="fr-FR" dirty="0"/>
          </a:p>
        </p:txBody>
      </p:sp>
      <p:sp>
        <p:nvSpPr>
          <p:cNvPr id="5" name="Accolade ouvrante 4">
            <a:extLst>
              <a:ext uri="{FF2B5EF4-FFF2-40B4-BE49-F238E27FC236}">
                <a16:creationId xmlns:a16="http://schemas.microsoft.com/office/drawing/2014/main" xmlns="" id="{F1CA61CA-6676-F742-84BF-84F945F3DC8C}"/>
              </a:ext>
            </a:extLst>
          </p:cNvPr>
          <p:cNvSpPr/>
          <p:nvPr/>
        </p:nvSpPr>
        <p:spPr>
          <a:xfrm>
            <a:off x="512064" y="1825625"/>
            <a:ext cx="548640" cy="2453768"/>
          </a:xfrm>
          <a:prstGeom prst="leftBrace">
            <a:avLst>
              <a:gd name="adj1" fmla="val 29762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0FDD76D-D1B2-214E-8B5B-FEE1164D111A}"/>
              </a:ext>
            </a:extLst>
          </p:cNvPr>
          <p:cNvSpPr txBox="1"/>
          <p:nvPr/>
        </p:nvSpPr>
        <p:spPr>
          <a:xfrm>
            <a:off x="3121152" y="4742688"/>
            <a:ext cx="8034528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Traitement AMBULATOIRE et </a:t>
            </a:r>
            <a:r>
              <a:rPr lang="fr-FR" sz="2800" u="sng" dirty="0"/>
              <a:t>SANS ANTIBIOTIQUE</a:t>
            </a:r>
            <a:r>
              <a:rPr lang="fr-FR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Surveillance clinique seule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u="sng" dirty="0">
                <a:solidFill>
                  <a:srgbClr val="FF0000"/>
                </a:solidFill>
              </a:rPr>
              <a:t>Réévaluation à 48 – 72h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Pas de restriction alimentaire</a:t>
            </a:r>
          </a:p>
        </p:txBody>
      </p:sp>
      <p:cxnSp>
        <p:nvCxnSpPr>
          <p:cNvPr id="8" name="Connecteur en arc 7">
            <a:extLst>
              <a:ext uri="{FF2B5EF4-FFF2-40B4-BE49-F238E27FC236}">
                <a16:creationId xmlns:a16="http://schemas.microsoft.com/office/drawing/2014/main" xmlns="" id="{41F61D95-DBF0-104C-BE7F-06B456DC6D27}"/>
              </a:ext>
            </a:extLst>
          </p:cNvPr>
          <p:cNvCxnSpPr>
            <a:cxnSpLocks/>
            <a:stCxn id="5" idx="1"/>
            <a:endCxn id="6" idx="1"/>
          </p:cNvCxnSpPr>
          <p:nvPr/>
        </p:nvCxnSpPr>
        <p:spPr>
          <a:xfrm rot="10800000" flipH="1" flipV="1">
            <a:off x="512064" y="3052509"/>
            <a:ext cx="2609088" cy="2598120"/>
          </a:xfrm>
          <a:prstGeom prst="curvedConnector3">
            <a:avLst>
              <a:gd name="adj1" fmla="val 58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39F991D-450C-E345-BD47-49886B8D3CF2}"/>
              </a:ext>
            </a:extLst>
          </p:cNvPr>
          <p:cNvSpPr txBox="1"/>
          <p:nvPr/>
        </p:nvSpPr>
        <p:spPr>
          <a:xfrm>
            <a:off x="0" y="6152579"/>
            <a:ext cx="1219200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Si échec : </a:t>
            </a:r>
            <a:r>
              <a:rPr lang="fr-FR" sz="2800" dirty="0">
                <a:solidFill>
                  <a:schemeClr val="bg1"/>
                </a:solidFill>
              </a:rPr>
              <a:t>Augmentin pendant 7 jours (si allergie </a:t>
            </a:r>
            <a:r>
              <a:rPr lang="fr-FR" sz="2800" dirty="0" err="1">
                <a:solidFill>
                  <a:schemeClr val="bg1"/>
                </a:solidFill>
              </a:rPr>
              <a:t>Fluoroquinolone</a:t>
            </a:r>
            <a:r>
              <a:rPr lang="fr-FR" sz="2800" dirty="0">
                <a:solidFill>
                  <a:schemeClr val="bg1"/>
                </a:solidFill>
              </a:rPr>
              <a:t> + Métronidazole)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9834622B-F444-0249-AB83-D2F3847F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9509"/>
            <a:ext cx="11650980" cy="1325563"/>
          </a:xfrm>
        </p:spPr>
        <p:txBody>
          <a:bodyPr/>
          <a:lstStyle/>
          <a:p>
            <a:pPr algn="ctr"/>
            <a:r>
              <a:rPr lang="fr-FR" b="1" dirty="0"/>
              <a:t>Indications et modalités des traitements médicaux </a:t>
            </a:r>
            <a:r>
              <a:rPr lang="fr-FR" b="1" dirty="0">
                <a:solidFill>
                  <a:srgbClr val="00B050"/>
                </a:solidFill>
              </a:rPr>
              <a:t>1) poussées « simples »</a:t>
            </a:r>
          </a:p>
        </p:txBody>
      </p:sp>
    </p:spTree>
    <p:extLst>
      <p:ext uri="{BB962C8B-B14F-4D97-AF65-F5344CB8AC3E}">
        <p14:creationId xmlns:p14="http://schemas.microsoft.com/office/powerpoint/2010/main" val="2410270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1AACD2F-F0CE-634E-9B3F-0C8517EC1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398" y="-85344"/>
            <a:ext cx="5195204" cy="72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6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DF413A2-F04E-D542-8EDF-D27FF19B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8D23CD6-3BF6-FD4B-8E18-EFBDD0599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Préambule – généralités</a:t>
            </a:r>
          </a:p>
          <a:p>
            <a:r>
              <a:rPr lang="fr-FR" dirty="0"/>
              <a:t>Modalités diagnostiques des épisodes de </a:t>
            </a:r>
            <a:r>
              <a:rPr lang="fr-FR" dirty="0" err="1"/>
              <a:t>diverticulite</a:t>
            </a:r>
            <a:r>
              <a:rPr lang="fr-FR" dirty="0"/>
              <a:t> aiguë</a:t>
            </a:r>
          </a:p>
          <a:p>
            <a:r>
              <a:rPr lang="fr-FR" dirty="0"/>
              <a:t>Appréciation de leur sévérité</a:t>
            </a:r>
          </a:p>
          <a:p>
            <a:r>
              <a:rPr lang="fr-FR" dirty="0"/>
              <a:t>Traitement chirurgical immédiat : indications, modalités</a:t>
            </a:r>
          </a:p>
          <a:p>
            <a:r>
              <a:rPr lang="fr-FR" dirty="0"/>
              <a:t>Traitement médical de la </a:t>
            </a:r>
            <a:r>
              <a:rPr lang="fr-FR" dirty="0" err="1"/>
              <a:t>diverticulite</a:t>
            </a:r>
            <a:r>
              <a:rPr lang="fr-FR" dirty="0"/>
              <a:t> aiguë : indications, modalités</a:t>
            </a:r>
          </a:p>
          <a:p>
            <a:r>
              <a:rPr lang="fr-FR" dirty="0"/>
              <a:t>Indications du traitement chirurgical prophylactique</a:t>
            </a:r>
          </a:p>
          <a:p>
            <a:r>
              <a:rPr lang="fr-FR" dirty="0"/>
              <a:t>Indications de la coloscopie après les crises</a:t>
            </a:r>
          </a:p>
          <a:p>
            <a:r>
              <a:rPr lang="fr-FR" dirty="0"/>
              <a:t>Moyens de prévention ?</a:t>
            </a:r>
          </a:p>
        </p:txBody>
      </p:sp>
    </p:spTree>
    <p:extLst>
      <p:ext uri="{BB962C8B-B14F-4D97-AF65-F5344CB8AC3E}">
        <p14:creationId xmlns:p14="http://schemas.microsoft.com/office/powerpoint/2010/main" val="311544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5E61DAA-DCBF-144E-A0B1-C4BDD909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Diverticulites</a:t>
            </a:r>
            <a:r>
              <a:rPr lang="fr-FR" dirty="0"/>
              <a:t> abcédées</a:t>
            </a:r>
          </a:p>
          <a:p>
            <a:pPr lvl="1"/>
            <a:r>
              <a:rPr lang="fr-FR" dirty="0"/>
              <a:t>ATB IV (Augmentin-</a:t>
            </a:r>
            <a:r>
              <a:rPr lang="fr-FR" dirty="0" err="1"/>
              <a:t>Genta</a:t>
            </a:r>
            <a:r>
              <a:rPr lang="fr-FR" dirty="0"/>
              <a:t>, </a:t>
            </a:r>
            <a:r>
              <a:rPr lang="fr-FR" dirty="0" err="1"/>
              <a:t>Céfotaxime-Flagyl</a:t>
            </a:r>
            <a:r>
              <a:rPr lang="fr-FR" dirty="0"/>
              <a:t> ou </a:t>
            </a:r>
            <a:r>
              <a:rPr lang="fr-FR" dirty="0" err="1"/>
              <a:t>Rocéphine-Flagyl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Plus souvent hospitalisation initiale</a:t>
            </a:r>
          </a:p>
          <a:p>
            <a:pPr lvl="1"/>
            <a:r>
              <a:rPr lang="fr-FR" dirty="0"/>
              <a:t>Drainage radiologique quand techniquement faisable</a:t>
            </a:r>
          </a:p>
          <a:p>
            <a:pPr lvl="1"/>
            <a:endParaRPr lang="fr-FR" dirty="0"/>
          </a:p>
          <a:p>
            <a:r>
              <a:rPr lang="fr-FR" dirty="0" err="1">
                <a:solidFill>
                  <a:schemeClr val="bg1"/>
                </a:solidFill>
              </a:rPr>
              <a:t>Diverticulites</a:t>
            </a:r>
            <a:r>
              <a:rPr lang="fr-FR" dirty="0">
                <a:solidFill>
                  <a:schemeClr val="bg1"/>
                </a:solidFill>
              </a:rPr>
              <a:t> perforées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Antibiothérapie seule si pneumopéritoine péri-colique en l’absence de signe clinique de </a:t>
            </a:r>
            <a:r>
              <a:rPr lang="fr-FR" dirty="0" err="1">
                <a:solidFill>
                  <a:schemeClr val="bg1"/>
                </a:solidFill>
              </a:rPr>
              <a:t>périonite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Idem si pneumopéritoine à distance en l’absence de signe clinique de péritonite (se discute…)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8E1F98B7-9633-084E-BDCA-D3162710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9509"/>
            <a:ext cx="11650980" cy="1325563"/>
          </a:xfrm>
        </p:spPr>
        <p:txBody>
          <a:bodyPr/>
          <a:lstStyle/>
          <a:p>
            <a:pPr algn="ctr"/>
            <a:r>
              <a:rPr lang="fr-FR" b="1" dirty="0"/>
              <a:t>Indications et modalités des traitements médicaux </a:t>
            </a:r>
            <a:r>
              <a:rPr lang="fr-FR" b="1" dirty="0">
                <a:solidFill>
                  <a:srgbClr val="FF0000"/>
                </a:solidFill>
              </a:rPr>
              <a:t>2) poussées « compliquées »</a:t>
            </a:r>
          </a:p>
        </p:txBody>
      </p:sp>
    </p:spTree>
    <p:extLst>
      <p:ext uri="{BB962C8B-B14F-4D97-AF65-F5344CB8AC3E}">
        <p14:creationId xmlns:p14="http://schemas.microsoft.com/office/powerpoint/2010/main" val="3921283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5E61DAA-DCBF-144E-A0B1-C4BDD909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Diverticulites</a:t>
            </a:r>
            <a:r>
              <a:rPr lang="fr-FR" dirty="0"/>
              <a:t> abcédées</a:t>
            </a:r>
          </a:p>
          <a:p>
            <a:pPr lvl="1"/>
            <a:r>
              <a:rPr lang="fr-FR" dirty="0"/>
              <a:t>ATB IV (Augmentin-</a:t>
            </a:r>
            <a:r>
              <a:rPr lang="fr-FR" dirty="0" err="1"/>
              <a:t>Genta</a:t>
            </a:r>
            <a:r>
              <a:rPr lang="fr-FR" dirty="0"/>
              <a:t>, </a:t>
            </a:r>
            <a:r>
              <a:rPr lang="fr-FR" dirty="0" err="1"/>
              <a:t>Céfotaxime-Flagyl</a:t>
            </a:r>
            <a:r>
              <a:rPr lang="fr-FR" dirty="0"/>
              <a:t> ou </a:t>
            </a:r>
            <a:r>
              <a:rPr lang="fr-FR" dirty="0" err="1"/>
              <a:t>Rocéphine-Flagyl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Plus souvent hospitalisation initiale</a:t>
            </a:r>
          </a:p>
          <a:p>
            <a:pPr lvl="1"/>
            <a:r>
              <a:rPr lang="fr-FR" dirty="0"/>
              <a:t>Drainage radiologique quand techniquement faisable</a:t>
            </a:r>
          </a:p>
          <a:p>
            <a:pPr lvl="1"/>
            <a:endParaRPr lang="fr-FR" dirty="0"/>
          </a:p>
          <a:p>
            <a:r>
              <a:rPr lang="fr-FR" dirty="0" err="1"/>
              <a:t>Diverticulites</a:t>
            </a:r>
            <a:r>
              <a:rPr lang="fr-FR" dirty="0"/>
              <a:t> perforées</a:t>
            </a:r>
          </a:p>
          <a:p>
            <a:pPr lvl="1"/>
            <a:r>
              <a:rPr lang="fr-FR" dirty="0"/>
              <a:t>Antibiothérapie seule si pneumopéritoine péri-colique en l’absence de signe clinique de </a:t>
            </a:r>
            <a:r>
              <a:rPr lang="fr-FR" dirty="0" err="1"/>
              <a:t>périonite</a:t>
            </a:r>
            <a:endParaRPr lang="fr-FR" dirty="0"/>
          </a:p>
          <a:p>
            <a:pPr lvl="1"/>
            <a:r>
              <a:rPr lang="fr-FR" dirty="0"/>
              <a:t>Idem si pneumopéritoine à distance en l’absence de signe clinique de péritonite (se discute…)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8E1F98B7-9633-084E-BDCA-D3162710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9509"/>
            <a:ext cx="11650980" cy="1325563"/>
          </a:xfrm>
        </p:spPr>
        <p:txBody>
          <a:bodyPr/>
          <a:lstStyle/>
          <a:p>
            <a:pPr algn="ctr"/>
            <a:r>
              <a:rPr lang="fr-FR" b="1" dirty="0"/>
              <a:t>Indications et modalités des traitements médicaux </a:t>
            </a:r>
            <a:r>
              <a:rPr lang="fr-FR" b="1" dirty="0">
                <a:solidFill>
                  <a:srgbClr val="FF0000"/>
                </a:solidFill>
              </a:rPr>
              <a:t>2) poussées « compliquées »</a:t>
            </a:r>
          </a:p>
        </p:txBody>
      </p:sp>
    </p:spTree>
    <p:extLst>
      <p:ext uri="{BB962C8B-B14F-4D97-AF65-F5344CB8AC3E}">
        <p14:creationId xmlns:p14="http://schemas.microsoft.com/office/powerpoint/2010/main" val="3869209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694AA06-6B7B-014A-982E-42212AEE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110" y="0"/>
            <a:ext cx="5865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06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97F595-979E-2448-8D3A-AF37D2F8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80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Et après ? </a:t>
            </a:r>
            <a:br>
              <a:rPr lang="fr-FR" b="1" dirty="0"/>
            </a:br>
            <a:r>
              <a:rPr lang="fr-FR" b="1" dirty="0"/>
              <a:t>Indications du traitement chirurgical prophylactique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28E5CF-9A46-D442-A718-0D017B5B6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Pas de chirurgie si : </a:t>
            </a:r>
          </a:p>
          <a:p>
            <a:pPr lvl="1"/>
            <a:r>
              <a:rPr lang="fr-FR" dirty="0"/>
              <a:t>Patient asymptomatique, MÊME si âge &lt; 50 ans</a:t>
            </a:r>
          </a:p>
          <a:p>
            <a:pPr lvl="1"/>
            <a:r>
              <a:rPr lang="fr-FR" dirty="0"/>
              <a:t>Pas d’immunodépression</a:t>
            </a:r>
          </a:p>
          <a:p>
            <a:pPr lvl="1"/>
            <a:r>
              <a:rPr lang="fr-FR" dirty="0"/>
              <a:t>Pas d’insuffisance rénale chronique</a:t>
            </a:r>
          </a:p>
          <a:p>
            <a:pPr lvl="1"/>
            <a:r>
              <a:rPr lang="fr-FR" dirty="0"/>
              <a:t>Poussées n’affectant pas la qualité de vie</a:t>
            </a:r>
          </a:p>
          <a:p>
            <a:pPr lvl="1"/>
            <a:r>
              <a:rPr lang="fr-FR" dirty="0"/>
              <a:t>Pas de complication chronicisée (fistule, sténose post inflammatoire)</a:t>
            </a:r>
          </a:p>
          <a:p>
            <a:endParaRPr lang="fr-FR" dirty="0"/>
          </a:p>
          <a:p>
            <a:r>
              <a:rPr lang="fr-FR" dirty="0">
                <a:solidFill>
                  <a:schemeClr val="bg1"/>
                </a:solidFill>
              </a:rPr>
              <a:t>Discuter chirurgie: 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dans tous les cas contraires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et/ou si la première poussée était compliquée (abcès)</a:t>
            </a:r>
          </a:p>
        </p:txBody>
      </p:sp>
    </p:spTree>
    <p:extLst>
      <p:ext uri="{BB962C8B-B14F-4D97-AF65-F5344CB8AC3E}">
        <p14:creationId xmlns:p14="http://schemas.microsoft.com/office/powerpoint/2010/main" val="2877166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97F595-979E-2448-8D3A-AF37D2F8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80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Et après ? </a:t>
            </a:r>
            <a:br>
              <a:rPr lang="fr-FR" b="1" dirty="0"/>
            </a:br>
            <a:r>
              <a:rPr lang="fr-FR" b="1" dirty="0"/>
              <a:t>Indications du traitement chirurgical prophylactique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28E5CF-9A46-D442-A718-0D017B5B6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Pas de chirurgie si : </a:t>
            </a:r>
          </a:p>
          <a:p>
            <a:pPr lvl="1"/>
            <a:r>
              <a:rPr lang="fr-FR" dirty="0"/>
              <a:t>patient asymptomatique, MÊME si âge &lt; 50 ans</a:t>
            </a:r>
          </a:p>
          <a:p>
            <a:pPr lvl="1"/>
            <a:r>
              <a:rPr lang="fr-FR" dirty="0"/>
              <a:t>pas d’immunodépression</a:t>
            </a:r>
          </a:p>
          <a:p>
            <a:pPr lvl="1"/>
            <a:r>
              <a:rPr lang="fr-FR" dirty="0"/>
              <a:t>pas d’insuffisance rénale chronique</a:t>
            </a:r>
          </a:p>
          <a:p>
            <a:pPr lvl="1"/>
            <a:r>
              <a:rPr lang="fr-FR" dirty="0"/>
              <a:t>poussées n’affectant pas la qualité de vie</a:t>
            </a:r>
          </a:p>
          <a:p>
            <a:pPr lvl="1"/>
            <a:r>
              <a:rPr lang="fr-FR" dirty="0"/>
              <a:t>Pas de complication chronicisée (fistule, sténose post inflammatoire)</a:t>
            </a:r>
          </a:p>
          <a:p>
            <a:endParaRPr lang="fr-FR" dirty="0"/>
          </a:p>
          <a:p>
            <a:r>
              <a:rPr lang="fr-FR" dirty="0"/>
              <a:t>Discuter chirurgie: </a:t>
            </a:r>
          </a:p>
          <a:p>
            <a:pPr lvl="1"/>
            <a:r>
              <a:rPr lang="fr-FR" dirty="0"/>
              <a:t>dans tous les cas contraires</a:t>
            </a:r>
          </a:p>
          <a:p>
            <a:pPr lvl="1"/>
            <a:r>
              <a:rPr lang="fr-FR" dirty="0"/>
              <a:t>et/ou si la première poussée était compliquée (abcès)</a:t>
            </a:r>
          </a:p>
        </p:txBody>
      </p:sp>
    </p:spTree>
    <p:extLst>
      <p:ext uri="{BB962C8B-B14F-4D97-AF65-F5344CB8AC3E}">
        <p14:creationId xmlns:p14="http://schemas.microsoft.com/office/powerpoint/2010/main" val="905872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FE1676-A4AD-2443-9FCE-01242395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Si traitement chirurgical « à froid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B9812FB-A852-CB46-99BE-49DB3F63A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Au moins 2 mois après la dernière poussée</a:t>
            </a:r>
          </a:p>
          <a:p>
            <a:r>
              <a:rPr lang="fr-FR" dirty="0"/>
              <a:t>Résection de tout le sigmoïde</a:t>
            </a:r>
          </a:p>
          <a:p>
            <a:r>
              <a:rPr lang="fr-FR" dirty="0" err="1"/>
              <a:t>Coelioscopie</a:t>
            </a:r>
            <a:r>
              <a:rPr lang="fr-FR" dirty="0"/>
              <a:t> à privilégier, réhabilitation précoce</a:t>
            </a:r>
          </a:p>
          <a:p>
            <a:r>
              <a:rPr lang="fr-FR" dirty="0"/>
              <a:t>Anastomose sans tension (décrochage de l’angle colique gauche), manuelle ou mécanique</a:t>
            </a:r>
          </a:p>
          <a:p>
            <a:r>
              <a:rPr lang="fr-FR" dirty="0"/>
              <a:t>Résection de la charnière recto-sigmoïdienne </a:t>
            </a:r>
          </a:p>
          <a:p>
            <a:pPr marL="0" indent="0">
              <a:buNone/>
            </a:pPr>
            <a:r>
              <a:rPr lang="fr-FR" dirty="0"/>
              <a:t>   = limiter le risque de récidive / de fistule anastomotique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Picture 2" descr="SIGMOÏDECTOMIE ET COLECTOMIE GAUCHE pour cancer du côlon">
            <a:extLst>
              <a:ext uri="{FF2B5EF4-FFF2-40B4-BE49-F238E27FC236}">
                <a16:creationId xmlns:a16="http://schemas.microsoft.com/office/drawing/2014/main" xmlns="" id="{61EDF22D-9C48-804C-9933-51820E7AE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t="7428" r="14850"/>
          <a:stretch/>
        </p:blipFill>
        <p:spPr bwMode="auto">
          <a:xfrm>
            <a:off x="9428138" y="4044611"/>
            <a:ext cx="1629526" cy="21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IGMOÏDECTOMIE ET COLECTOMIE GAUCHE pour cancer du côlon">
            <a:extLst>
              <a:ext uri="{FF2B5EF4-FFF2-40B4-BE49-F238E27FC236}">
                <a16:creationId xmlns:a16="http://schemas.microsoft.com/office/drawing/2014/main" xmlns="" id="{CA3594B4-CF4F-5243-824F-94B113925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47194" r="68747"/>
          <a:stretch/>
        </p:blipFill>
        <p:spPr bwMode="auto">
          <a:xfrm>
            <a:off x="10751100" y="5182628"/>
            <a:ext cx="1001988" cy="15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37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0D3578-9AAE-E647-8C4F-034E7CCD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Indications de coloscopie après les crises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9AA426C-F53F-654C-848C-59270E2D5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UNIQUEMENT après épisodes de </a:t>
            </a:r>
            <a:r>
              <a:rPr lang="fr-FR" dirty="0" err="1"/>
              <a:t>diverticulites</a:t>
            </a:r>
            <a:r>
              <a:rPr lang="fr-FR" dirty="0"/>
              <a:t> sigmoïdiennes compliquées</a:t>
            </a:r>
          </a:p>
        </p:txBody>
      </p:sp>
    </p:spTree>
    <p:extLst>
      <p:ext uri="{BB962C8B-B14F-4D97-AF65-F5344CB8AC3E}">
        <p14:creationId xmlns:p14="http://schemas.microsoft.com/office/powerpoint/2010/main" val="1118804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78787A-2323-F84F-8405-027D52EB8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Moyens non chirurgicaux de prévention des récidives de </a:t>
            </a:r>
            <a:r>
              <a:rPr lang="fr-FR" b="1" dirty="0" err="1"/>
              <a:t>diverticulite</a:t>
            </a:r>
            <a:r>
              <a:rPr lang="fr-FR" b="1" dirty="0"/>
              <a:t> aiguë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4F28791-8F62-6C40-BA20-03FE200FC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PAS de régime alimentaire ni de contre-indication alimentaire (fruit à coque, blé, maïs, popcorn)</a:t>
            </a:r>
          </a:p>
          <a:p>
            <a:r>
              <a:rPr lang="fr-FR" dirty="0"/>
              <a:t>PAS de probiotiques</a:t>
            </a:r>
          </a:p>
          <a:p>
            <a:r>
              <a:rPr lang="fr-FR" dirty="0"/>
              <a:t>PAS de </a:t>
            </a:r>
            <a:r>
              <a:rPr lang="fr-FR" dirty="0" err="1"/>
              <a:t>Rifaximine</a:t>
            </a:r>
            <a:endParaRPr lang="fr-FR" dirty="0"/>
          </a:p>
          <a:p>
            <a:r>
              <a:rPr lang="fr-FR" dirty="0"/>
              <a:t>PAS de </a:t>
            </a:r>
            <a:r>
              <a:rPr lang="fr-FR" dirty="0" err="1"/>
              <a:t>Mésalamine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894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8400EF-5F69-0548-A373-DDB1C813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398A47E-283F-3A40-9F7B-A10F3AAA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Diagnostic SCANNOGRAPHIQUE à documenter à chaque crise</a:t>
            </a:r>
          </a:p>
          <a:p>
            <a:r>
              <a:rPr lang="fr-FR" dirty="0"/>
              <a:t>Antibiothérapie NON systématique</a:t>
            </a:r>
          </a:p>
          <a:p>
            <a:r>
              <a:rPr lang="fr-FR" dirty="0"/>
              <a:t>PAS de restriction alimentaire </a:t>
            </a:r>
          </a:p>
          <a:p>
            <a:r>
              <a:rPr lang="fr-FR" dirty="0"/>
              <a:t>Hospitalisation QUE SI terrain particulier / </a:t>
            </a:r>
            <a:r>
              <a:rPr lang="fr-FR" dirty="0" err="1"/>
              <a:t>diverticulite</a:t>
            </a:r>
            <a:r>
              <a:rPr lang="fr-FR" dirty="0"/>
              <a:t> compliquée</a:t>
            </a:r>
          </a:p>
          <a:p>
            <a:r>
              <a:rPr lang="fr-FR" dirty="0"/>
              <a:t>De moins en moins d’indications de chirurgie prophylactique</a:t>
            </a:r>
          </a:p>
        </p:txBody>
      </p:sp>
    </p:spTree>
    <p:extLst>
      <p:ext uri="{BB962C8B-B14F-4D97-AF65-F5344CB8AC3E}">
        <p14:creationId xmlns:p14="http://schemas.microsoft.com/office/powerpoint/2010/main" val="425111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iverticulose colique - LAROUSSE">
            <a:extLst>
              <a:ext uri="{FF2B5EF4-FFF2-40B4-BE49-F238E27FC236}">
                <a16:creationId xmlns:a16="http://schemas.microsoft.com/office/drawing/2014/main" xmlns="" id="{89C75B2F-0145-1548-B9BA-0E68BB7E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1461294"/>
            <a:ext cx="4318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5E5D55-79DF-CA4D-BBDA-7C909E42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Préambule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6E0BCF4-65E7-874E-8C74-A95B1010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dirty="0"/>
              <a:t>Diverticulose colique</a:t>
            </a:r>
          </a:p>
          <a:p>
            <a:pPr lvl="1"/>
            <a:r>
              <a:rPr lang="fr-FR" dirty="0"/>
              <a:t>Asymptomatique</a:t>
            </a:r>
          </a:p>
          <a:p>
            <a:pPr lvl="1"/>
            <a:r>
              <a:rPr lang="fr-FR" dirty="0"/>
              <a:t>Anomalie anatomique acquise</a:t>
            </a:r>
          </a:p>
          <a:p>
            <a:pPr lvl="1"/>
            <a:r>
              <a:rPr lang="fr-FR" dirty="0" err="1"/>
              <a:t>Diverticulite</a:t>
            </a:r>
            <a:r>
              <a:rPr lang="fr-FR" dirty="0"/>
              <a:t> = maladie (dlrs FIG, </a:t>
            </a:r>
            <a:r>
              <a:rPr lang="fr-FR" dirty="0" err="1"/>
              <a:t>tb</a:t>
            </a:r>
            <a:r>
              <a:rPr lang="fr-FR" dirty="0"/>
              <a:t> du transit, fièvre, défense) </a:t>
            </a:r>
          </a:p>
          <a:p>
            <a:pPr lvl="1"/>
            <a:r>
              <a:rPr lang="fr-FR" dirty="0"/>
              <a:t>+/- compliquée (abcès, fistules, péritonites, sténoses)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872D0A1-A018-5B49-AD2F-F3E663663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13" y="4001294"/>
            <a:ext cx="2854087" cy="284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6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5E5D55-79DF-CA4D-BBDA-7C909E42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Préambule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6E0BCF4-65E7-874E-8C74-A95B1010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dirty="0"/>
              <a:t>Diverticulose colique</a:t>
            </a:r>
          </a:p>
          <a:p>
            <a:pPr lvl="1"/>
            <a:r>
              <a:rPr lang="fr-FR" dirty="0"/>
              <a:t>Asymptomatique</a:t>
            </a:r>
          </a:p>
          <a:p>
            <a:pPr lvl="1"/>
            <a:r>
              <a:rPr lang="fr-FR" dirty="0"/>
              <a:t>Anomalie anatomique acquise</a:t>
            </a:r>
          </a:p>
          <a:p>
            <a:pPr lvl="1"/>
            <a:r>
              <a:rPr lang="fr-FR" dirty="0" err="1"/>
              <a:t>Diverticulite</a:t>
            </a:r>
            <a:r>
              <a:rPr lang="fr-FR" dirty="0"/>
              <a:t> = maladie (dlrs FIG, </a:t>
            </a:r>
            <a:r>
              <a:rPr lang="fr-FR" dirty="0" err="1"/>
              <a:t>tb</a:t>
            </a:r>
            <a:r>
              <a:rPr lang="fr-FR" dirty="0"/>
              <a:t> du transit, fièvre, défense) </a:t>
            </a:r>
          </a:p>
          <a:p>
            <a:pPr lvl="1"/>
            <a:r>
              <a:rPr lang="fr-FR" dirty="0"/>
              <a:t>+/- compliquée (abcès, fistules, péritonites, sténoses)</a:t>
            </a:r>
          </a:p>
          <a:p>
            <a:r>
              <a:rPr lang="fr-FR" dirty="0"/>
              <a:t>Epidémiologie </a:t>
            </a:r>
          </a:p>
          <a:p>
            <a:pPr lvl="1"/>
            <a:r>
              <a:rPr lang="fr-FR" dirty="0"/>
              <a:t>Environ 12000 </a:t>
            </a:r>
            <a:r>
              <a:rPr lang="fr-FR" dirty="0" err="1"/>
              <a:t>sigmoïdectomies</a:t>
            </a:r>
            <a:r>
              <a:rPr lang="fr-FR" dirty="0"/>
              <a:t> prophylactiques / an en France</a:t>
            </a:r>
          </a:p>
          <a:p>
            <a:pPr lvl="1"/>
            <a:r>
              <a:rPr lang="fr-FR" dirty="0"/>
              <a:t>Mortalité faible / Morbidité significative (25%)</a:t>
            </a:r>
          </a:p>
          <a:p>
            <a:pPr lvl="1"/>
            <a:r>
              <a:rPr lang="fr-FR" dirty="0"/>
              <a:t>Risque de récidive de </a:t>
            </a:r>
            <a:r>
              <a:rPr lang="fr-FR" dirty="0" err="1"/>
              <a:t>diverticulite</a:t>
            </a:r>
            <a:r>
              <a:rPr lang="fr-FR" dirty="0"/>
              <a:t> après 1</a:t>
            </a:r>
            <a:r>
              <a:rPr lang="fr-FR" baseline="30000" dirty="0"/>
              <a:t>ère</a:t>
            </a:r>
            <a:r>
              <a:rPr lang="fr-FR" dirty="0"/>
              <a:t> poussée : environ 1/3 des patients (recul de 10 ans)</a:t>
            </a:r>
          </a:p>
          <a:p>
            <a:pPr lvl="1"/>
            <a:r>
              <a:rPr lang="fr-FR" dirty="0"/>
              <a:t>Critères pronostiques de récidive : gravité de la poussée et âge &lt; 50 ans</a:t>
            </a:r>
          </a:p>
        </p:txBody>
      </p:sp>
    </p:spTree>
    <p:extLst>
      <p:ext uri="{BB962C8B-B14F-4D97-AF65-F5344CB8AC3E}">
        <p14:creationId xmlns:p14="http://schemas.microsoft.com/office/powerpoint/2010/main" val="411356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827A6D-1F55-C24F-9A5D-878A2B06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Modalités diagnostiques </a:t>
            </a:r>
            <a:br>
              <a:rPr lang="fr-FR" b="1" dirty="0"/>
            </a:br>
            <a:r>
              <a:rPr lang="fr-FR" b="1" dirty="0"/>
              <a:t>des complications de la diverticulose colique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1A67EB3-B692-9D43-BE15-DDDF1175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84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1 - Bilan biologique NFS, </a:t>
            </a:r>
            <a:r>
              <a:rPr lang="fr-FR" dirty="0" err="1"/>
              <a:t>iono</a:t>
            </a:r>
            <a:r>
              <a:rPr lang="fr-FR" dirty="0"/>
              <a:t>, urée, </a:t>
            </a:r>
            <a:r>
              <a:rPr lang="fr-FR" dirty="0" err="1"/>
              <a:t>créat</a:t>
            </a:r>
            <a:r>
              <a:rPr lang="fr-FR" dirty="0"/>
              <a:t>, CRP</a:t>
            </a:r>
          </a:p>
          <a:p>
            <a:pPr marL="0" indent="0">
              <a:buNone/>
            </a:pPr>
            <a:r>
              <a:rPr lang="fr-FR" dirty="0"/>
              <a:t>2 - TDM abdomino-pelvien injecté = diagnostic positif / gravité</a:t>
            </a:r>
          </a:p>
          <a:p>
            <a:endParaRPr lang="fr-FR" dirty="0"/>
          </a:p>
          <a:p>
            <a:r>
              <a:rPr lang="fr-FR" dirty="0">
                <a:solidFill>
                  <a:schemeClr val="bg1"/>
                </a:solidFill>
              </a:rPr>
              <a:t>A la phase aiguë, PAS: 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d’ASP 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de lavement aux hydrosolubles, 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d’échographie, d’IRM, de coloscopie…</a:t>
            </a:r>
          </a:p>
          <a:p>
            <a:pPr lvl="1"/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Pas de surveillance biologique si évolution clinique favorable</a:t>
            </a:r>
          </a:p>
          <a:p>
            <a:r>
              <a:rPr lang="fr-FR" dirty="0">
                <a:solidFill>
                  <a:schemeClr val="bg1"/>
                </a:solidFill>
              </a:rPr>
              <a:t>Pas de scanner de contrôle systématique </a:t>
            </a:r>
          </a:p>
          <a:p>
            <a:r>
              <a:rPr lang="fr-FR" dirty="0">
                <a:solidFill>
                  <a:schemeClr val="bg1"/>
                </a:solidFill>
              </a:rPr>
              <a:t>Coloscopie  de contrôle SEULEMENT SI </a:t>
            </a:r>
            <a:r>
              <a:rPr lang="fr-FR" dirty="0" err="1">
                <a:solidFill>
                  <a:schemeClr val="bg1"/>
                </a:solidFill>
              </a:rPr>
              <a:t>diverticulite</a:t>
            </a:r>
            <a:r>
              <a:rPr lang="fr-FR" dirty="0">
                <a:solidFill>
                  <a:schemeClr val="bg1"/>
                </a:solidFill>
              </a:rPr>
              <a:t> compliquée</a:t>
            </a:r>
          </a:p>
        </p:txBody>
      </p:sp>
      <p:pic>
        <p:nvPicPr>
          <p:cNvPr id="7170" name="Picture 2" descr="Diverticulose du côlon - Diverticulite simple.">
            <a:extLst>
              <a:ext uri="{FF2B5EF4-FFF2-40B4-BE49-F238E27FC236}">
                <a16:creationId xmlns:a16="http://schemas.microsoft.com/office/drawing/2014/main" xmlns="" id="{8220EBB4-502A-A243-87C7-6A4FB494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2872866"/>
            <a:ext cx="5257800" cy="375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CN U.. Q...">
            <a:extLst>
              <a:ext uri="{FF2B5EF4-FFF2-40B4-BE49-F238E27FC236}">
                <a16:creationId xmlns:a16="http://schemas.microsoft.com/office/drawing/2014/main" xmlns="" id="{45E908C1-ADAA-8F40-BEBE-95F60B868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93" y="2872865"/>
            <a:ext cx="5721613" cy="375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0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827A6D-1F55-C24F-9A5D-878A2B06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Modalités diagnostiques </a:t>
            </a:r>
            <a:br>
              <a:rPr lang="fr-FR" b="1" dirty="0"/>
            </a:br>
            <a:r>
              <a:rPr lang="fr-FR" b="1" dirty="0"/>
              <a:t>des complications de la diverticulose colique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1A67EB3-B692-9D43-BE15-DDDF1175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84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1 - Bilan biologique NFS, </a:t>
            </a:r>
            <a:r>
              <a:rPr lang="fr-FR" dirty="0" err="1"/>
              <a:t>iono</a:t>
            </a:r>
            <a:r>
              <a:rPr lang="fr-FR" dirty="0"/>
              <a:t>, urée, </a:t>
            </a:r>
            <a:r>
              <a:rPr lang="fr-FR" dirty="0" err="1"/>
              <a:t>créat</a:t>
            </a:r>
            <a:r>
              <a:rPr lang="fr-FR" dirty="0"/>
              <a:t>, CRP</a:t>
            </a:r>
          </a:p>
          <a:p>
            <a:pPr marL="0" indent="0">
              <a:buNone/>
            </a:pPr>
            <a:r>
              <a:rPr lang="fr-FR" dirty="0"/>
              <a:t>2 - TDM abdomino-pelvien injecté = diagnostic positif / gravité</a:t>
            </a:r>
          </a:p>
          <a:p>
            <a:endParaRPr lang="fr-FR" dirty="0"/>
          </a:p>
          <a:p>
            <a:r>
              <a:rPr lang="fr-FR" dirty="0"/>
              <a:t>A la phase aiguë, PAS: </a:t>
            </a:r>
          </a:p>
          <a:p>
            <a:pPr lvl="1"/>
            <a:r>
              <a:rPr lang="fr-FR" dirty="0"/>
              <a:t>d’ASP </a:t>
            </a:r>
          </a:p>
          <a:p>
            <a:pPr lvl="1"/>
            <a:r>
              <a:rPr lang="fr-FR" dirty="0"/>
              <a:t>de lavement aux hydrosolubles, </a:t>
            </a:r>
          </a:p>
          <a:p>
            <a:pPr lvl="1"/>
            <a:r>
              <a:rPr lang="fr-FR" dirty="0"/>
              <a:t>d’échographie, d’IRM, de coloscopie…</a:t>
            </a:r>
          </a:p>
          <a:p>
            <a:pPr lvl="1"/>
            <a:endParaRPr lang="fr-FR" dirty="0"/>
          </a:p>
          <a:p>
            <a:r>
              <a:rPr lang="fr-FR" dirty="0">
                <a:solidFill>
                  <a:schemeClr val="bg1"/>
                </a:solidFill>
              </a:rPr>
              <a:t>Pas de surveillance biologique si évolution clinique favorable</a:t>
            </a:r>
          </a:p>
          <a:p>
            <a:r>
              <a:rPr lang="fr-FR" dirty="0">
                <a:solidFill>
                  <a:schemeClr val="bg1"/>
                </a:solidFill>
              </a:rPr>
              <a:t>Pas de scanner de contrôle systématique </a:t>
            </a:r>
          </a:p>
          <a:p>
            <a:r>
              <a:rPr lang="fr-FR" dirty="0">
                <a:solidFill>
                  <a:schemeClr val="bg1"/>
                </a:solidFill>
              </a:rPr>
              <a:t>Coloscopie  de contrôle SEULEMENT SI </a:t>
            </a:r>
            <a:r>
              <a:rPr lang="fr-FR" dirty="0" err="1">
                <a:solidFill>
                  <a:schemeClr val="bg1"/>
                </a:solidFill>
              </a:rPr>
              <a:t>diverticulite</a:t>
            </a:r>
            <a:r>
              <a:rPr lang="fr-FR" dirty="0">
                <a:solidFill>
                  <a:schemeClr val="bg1"/>
                </a:solidFill>
              </a:rPr>
              <a:t> compliquée</a:t>
            </a:r>
          </a:p>
        </p:txBody>
      </p:sp>
    </p:spTree>
    <p:extLst>
      <p:ext uri="{BB962C8B-B14F-4D97-AF65-F5344CB8AC3E}">
        <p14:creationId xmlns:p14="http://schemas.microsoft.com/office/powerpoint/2010/main" val="395702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827A6D-1F55-C24F-9A5D-878A2B06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Modalités diagnostiques </a:t>
            </a:r>
            <a:br>
              <a:rPr lang="fr-FR" b="1" dirty="0"/>
            </a:br>
            <a:r>
              <a:rPr lang="fr-FR" b="1" dirty="0"/>
              <a:t>des complications de la diverticulose colique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1A67EB3-B692-9D43-BE15-DDDF1175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84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1 - Bilan biologique NFS, </a:t>
            </a:r>
            <a:r>
              <a:rPr lang="fr-FR" dirty="0" err="1"/>
              <a:t>iono</a:t>
            </a:r>
            <a:r>
              <a:rPr lang="fr-FR" dirty="0"/>
              <a:t>, urée, </a:t>
            </a:r>
            <a:r>
              <a:rPr lang="fr-FR" dirty="0" err="1"/>
              <a:t>créat</a:t>
            </a:r>
            <a:r>
              <a:rPr lang="fr-FR" dirty="0"/>
              <a:t>, CRP</a:t>
            </a:r>
          </a:p>
          <a:p>
            <a:pPr marL="0" indent="0">
              <a:buNone/>
            </a:pPr>
            <a:r>
              <a:rPr lang="fr-FR" dirty="0"/>
              <a:t>2 - TDM abdomino-pelvien injecté = diagnostic positif / gravité</a:t>
            </a:r>
          </a:p>
          <a:p>
            <a:endParaRPr lang="fr-FR" dirty="0"/>
          </a:p>
          <a:p>
            <a:r>
              <a:rPr lang="fr-FR" dirty="0"/>
              <a:t>A la phase aiguë, PAS: </a:t>
            </a:r>
          </a:p>
          <a:p>
            <a:pPr lvl="1"/>
            <a:r>
              <a:rPr lang="fr-FR" dirty="0"/>
              <a:t>d’ASP </a:t>
            </a:r>
          </a:p>
          <a:p>
            <a:pPr lvl="1"/>
            <a:r>
              <a:rPr lang="fr-FR" dirty="0"/>
              <a:t>de lavement aux hydrosolubles, </a:t>
            </a:r>
          </a:p>
          <a:p>
            <a:pPr lvl="1"/>
            <a:r>
              <a:rPr lang="fr-FR" dirty="0"/>
              <a:t>d’échographie, d’IRM, de coloscopie…</a:t>
            </a:r>
          </a:p>
          <a:p>
            <a:pPr lvl="1"/>
            <a:endParaRPr lang="fr-FR" dirty="0"/>
          </a:p>
          <a:p>
            <a:r>
              <a:rPr lang="fr-FR" dirty="0"/>
              <a:t>Pas de surveillance biologique si évolution clinique favorable</a:t>
            </a:r>
          </a:p>
          <a:p>
            <a:r>
              <a:rPr lang="fr-FR" dirty="0"/>
              <a:t>Pas de scanner de contrôle systématique </a:t>
            </a:r>
          </a:p>
          <a:p>
            <a:r>
              <a:rPr lang="fr-FR" dirty="0"/>
              <a:t>Coloscopie de contrôle SEULEMENT SI </a:t>
            </a:r>
            <a:r>
              <a:rPr lang="fr-FR" dirty="0" err="1"/>
              <a:t>diverticulite</a:t>
            </a:r>
            <a:r>
              <a:rPr lang="fr-FR" dirty="0"/>
              <a:t> compliquée</a:t>
            </a:r>
          </a:p>
        </p:txBody>
      </p:sp>
    </p:spTree>
    <p:extLst>
      <p:ext uri="{BB962C8B-B14F-4D97-AF65-F5344CB8AC3E}">
        <p14:creationId xmlns:p14="http://schemas.microsoft.com/office/powerpoint/2010/main" val="184996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E406BBCE-0C87-AB42-8ABD-F1C07C1E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Indications du traitement </a:t>
            </a:r>
            <a:br>
              <a:rPr lang="fr-FR" b="1" dirty="0"/>
            </a:br>
            <a:r>
              <a:rPr lang="fr-FR" b="1" dirty="0"/>
              <a:t>de la </a:t>
            </a:r>
            <a:r>
              <a:rPr lang="fr-FR" b="1" dirty="0" err="1"/>
              <a:t>diverticulite</a:t>
            </a:r>
            <a:r>
              <a:rPr lang="fr-FR" b="1" dirty="0"/>
              <a:t> aigue et ses modalités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26C2CDE-1D9C-7843-A9E9-7A16392F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84" y="1911100"/>
            <a:ext cx="9460832" cy="39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D7E3E71-A305-D04F-ADE9-2C46BD11DC9A}"/>
              </a:ext>
            </a:extLst>
          </p:cNvPr>
          <p:cNvSpPr txBox="1"/>
          <p:nvPr/>
        </p:nvSpPr>
        <p:spPr>
          <a:xfrm>
            <a:off x="4477031" y="5906085"/>
            <a:ext cx="3237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Selon la sévérité</a:t>
            </a:r>
          </a:p>
        </p:txBody>
      </p:sp>
    </p:spTree>
    <p:extLst>
      <p:ext uri="{BB962C8B-B14F-4D97-AF65-F5344CB8AC3E}">
        <p14:creationId xmlns:p14="http://schemas.microsoft.com/office/powerpoint/2010/main" val="53714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E406BBCE-0C87-AB42-8ABD-F1C07C1E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Indications du traitement </a:t>
            </a:r>
            <a:br>
              <a:rPr lang="fr-FR" b="1" dirty="0"/>
            </a:br>
            <a:r>
              <a:rPr lang="fr-FR" b="1" dirty="0"/>
              <a:t>de la </a:t>
            </a:r>
            <a:r>
              <a:rPr lang="fr-FR" b="1" dirty="0" err="1"/>
              <a:t>diverticulite</a:t>
            </a:r>
            <a:r>
              <a:rPr lang="fr-FR" b="1" dirty="0"/>
              <a:t> aigue et ses modalités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26C2CDE-1D9C-7843-A9E9-7A16392F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84" y="1911100"/>
            <a:ext cx="9460832" cy="39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4A9077E9-FC9B-A547-884A-94AB9F6BB191}"/>
              </a:ext>
            </a:extLst>
          </p:cNvPr>
          <p:cNvCxnSpPr>
            <a:cxnSpLocks/>
          </p:cNvCxnSpPr>
          <p:nvPr/>
        </p:nvCxnSpPr>
        <p:spPr>
          <a:xfrm flipV="1">
            <a:off x="304800" y="4692316"/>
            <a:ext cx="11049000" cy="8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6F23EB6-B4D2-714C-B471-2A91CBBB4E7D}"/>
              </a:ext>
            </a:extLst>
          </p:cNvPr>
          <p:cNvSpPr txBox="1"/>
          <p:nvPr/>
        </p:nvSpPr>
        <p:spPr>
          <a:xfrm>
            <a:off x="4477031" y="5906085"/>
            <a:ext cx="3237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Selon la sévérité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9FC9214-650A-B146-BB2B-B311D03C16AC}"/>
              </a:ext>
            </a:extLst>
          </p:cNvPr>
          <p:cNvSpPr txBox="1"/>
          <p:nvPr/>
        </p:nvSpPr>
        <p:spPr>
          <a:xfrm rot="18170210">
            <a:off x="66072" y="3769911"/>
            <a:ext cx="153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Plutôt médical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21F9EB0-6DDF-694D-91A7-AE5EBCABF7A1}"/>
              </a:ext>
            </a:extLst>
          </p:cNvPr>
          <p:cNvSpPr txBox="1"/>
          <p:nvPr/>
        </p:nvSpPr>
        <p:spPr>
          <a:xfrm rot="18170210">
            <a:off x="53212" y="5354383"/>
            <a:ext cx="177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Plutôt chirurgical</a:t>
            </a:r>
          </a:p>
        </p:txBody>
      </p:sp>
    </p:spTree>
    <p:extLst>
      <p:ext uri="{BB962C8B-B14F-4D97-AF65-F5344CB8AC3E}">
        <p14:creationId xmlns:p14="http://schemas.microsoft.com/office/powerpoint/2010/main" val="2927757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1306</Words>
  <Application>Microsoft Office PowerPoint</Application>
  <PresentationFormat>Grand écran</PresentationFormat>
  <Paragraphs>209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Prise en charge  médicale et chirurgicale  des diverticulites coliques</vt:lpstr>
      <vt:lpstr>PLAN</vt:lpstr>
      <vt:lpstr>Préambule</vt:lpstr>
      <vt:lpstr>Préambule</vt:lpstr>
      <vt:lpstr>Modalités diagnostiques  des complications de la diverticulose colique </vt:lpstr>
      <vt:lpstr>Modalités diagnostiques  des complications de la diverticulose colique </vt:lpstr>
      <vt:lpstr>Modalités diagnostiques  des complications de la diverticulose colique </vt:lpstr>
      <vt:lpstr>Indications du traitement  de la diverticulite aigue et ses modalités</vt:lpstr>
      <vt:lpstr>Indications du traitement  de la diverticulite aigue et ses modalités</vt:lpstr>
      <vt:lpstr>Traitement chirurgical</vt:lpstr>
      <vt:lpstr>Indications du traitement chirurgical de la diverticulite aigue et ses modalités</vt:lpstr>
      <vt:lpstr>Indications du traitement chirurgical de la diverticulite aigue et ses modalités</vt:lpstr>
      <vt:lpstr>Indications du traitement chirurgical de la diverticulite aigue et ses modalités</vt:lpstr>
      <vt:lpstr>Indications du traitement chirurgical de la diverticulite aigue et ses modalités</vt:lpstr>
      <vt:lpstr>Traitement médical</vt:lpstr>
      <vt:lpstr>Indications et modalités des traitements médicaux 1) poussées « simples »</vt:lpstr>
      <vt:lpstr>Indications et modalités des traitements médicaux 1) poussées « simples »</vt:lpstr>
      <vt:lpstr>Indications et modalités des traitements médicaux 1) poussées « simples »</vt:lpstr>
      <vt:lpstr>Présentation PowerPoint</vt:lpstr>
      <vt:lpstr>Indications et modalités des traitements médicaux 2) poussées « compliquées »</vt:lpstr>
      <vt:lpstr>Indications et modalités des traitements médicaux 2) poussées « compliquées »</vt:lpstr>
      <vt:lpstr>Présentation PowerPoint</vt:lpstr>
      <vt:lpstr>Et après ?  Indications du traitement chirurgical prophylactique</vt:lpstr>
      <vt:lpstr>Et après ?  Indications du traitement chirurgical prophylactique</vt:lpstr>
      <vt:lpstr>Si traitement chirurgical « à froid »</vt:lpstr>
      <vt:lpstr>Indications de coloscopie après les crises</vt:lpstr>
      <vt:lpstr>Moyens non chirurgicaux de prévention des récidives de diverticulite aiguë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 médicale et chirurgicale  des diverticulites coliques</dc:title>
  <dc:creator>Capucine Brès</dc:creator>
  <cp:lastModifiedBy>CMGB</cp:lastModifiedBy>
  <cp:revision>25</cp:revision>
  <dcterms:created xsi:type="dcterms:W3CDTF">2021-12-14T20:44:16Z</dcterms:created>
  <dcterms:modified xsi:type="dcterms:W3CDTF">2021-12-17T17:00:57Z</dcterms:modified>
</cp:coreProperties>
</file>