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60" r:id="rId2"/>
    <p:sldMasterId id="2147483688" r:id="rId3"/>
  </p:sldMasterIdLst>
  <p:notesMasterIdLst>
    <p:notesMasterId r:id="rId27"/>
  </p:notesMasterIdLst>
  <p:handoutMasterIdLst>
    <p:handoutMasterId r:id="rId28"/>
  </p:handoutMasterIdLst>
  <p:sldIdLst>
    <p:sldId id="258" r:id="rId4"/>
    <p:sldId id="276" r:id="rId5"/>
    <p:sldId id="275" r:id="rId6"/>
    <p:sldId id="262" r:id="rId7"/>
    <p:sldId id="257" r:id="rId8"/>
    <p:sldId id="277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0" r:id="rId21"/>
    <p:sldId id="280" r:id="rId22"/>
    <p:sldId id="278" r:id="rId23"/>
    <p:sldId id="274" r:id="rId24"/>
    <p:sldId id="279" r:id="rId25"/>
    <p:sldId id="259" r:id="rId26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 de la présentation" id="{C96A188C-09C0-4914-B5F1-70321556254D}">
          <p14:sldIdLst>
            <p14:sldId id="258"/>
            <p14:sldId id="276"/>
            <p14:sldId id="275"/>
          </p14:sldIdLst>
        </p14:section>
        <p14:section name="Présentation" id="{C8048F18-8186-43AB-BA55-93F79896369E}">
          <p14:sldIdLst>
            <p14:sldId id="262"/>
            <p14:sldId id="257"/>
            <p14:sldId id="277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3"/>
            <p14:sldId id="270"/>
            <p14:sldId id="280"/>
            <p14:sldId id="278"/>
            <p14:sldId id="274"/>
            <p14:sldId id="279"/>
          </p14:sldIdLst>
        </p14:section>
        <p14:section name="Fin de la présentation" id="{12146F0A-1A4A-4F1D-BFE1-0133485E3FC7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7C"/>
    <a:srgbClr val="91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73763" autoAdjust="0"/>
  </p:normalViewPr>
  <p:slideViewPr>
    <p:cSldViewPr showGuides="1">
      <p:cViewPr varScale="1">
        <p:scale>
          <a:sx n="86" d="100"/>
          <a:sy n="86" d="100"/>
        </p:scale>
        <p:origin x="23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C6D9-D153-4320-92D7-F6EF024D898B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FF016-818F-4734-A0D4-D0D9CAE29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0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C5EB-2A25-4364-BA47-4189FBEC9869}" type="datetimeFigureOut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21F0-B930-4C40-AD2A-E44FD5D680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33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21F0-B930-4C40-AD2A-E44FD5D680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VPP : </a:t>
            </a:r>
            <a:r>
              <a:rPr lang="fr-FR" dirty="0" err="1" smtClean="0"/>
              <a:t>proba</a:t>
            </a:r>
            <a:r>
              <a:rPr lang="fr-FR" dirty="0" smtClean="0"/>
              <a:t> que le patient soit malade</a:t>
            </a:r>
            <a:r>
              <a:rPr lang="fr-FR" baseline="0" dirty="0" smtClean="0"/>
              <a:t> avec un test positif</a:t>
            </a:r>
          </a:p>
          <a:p>
            <a:r>
              <a:rPr lang="fr-FR" baseline="0" dirty="0" smtClean="0"/>
              <a:t>VPN : </a:t>
            </a:r>
            <a:r>
              <a:rPr lang="fr-FR" baseline="0" dirty="0" err="1" smtClean="0"/>
              <a:t>proba</a:t>
            </a:r>
            <a:r>
              <a:rPr lang="fr-FR" baseline="0" dirty="0" smtClean="0"/>
              <a:t> que le patient ne soit pas malade lorsque le test est négatif</a:t>
            </a:r>
          </a:p>
          <a:p>
            <a:endParaRPr lang="fr-FR" baseline="0" dirty="0" smtClean="0"/>
          </a:p>
          <a:p>
            <a:r>
              <a:rPr lang="fr-FR" baseline="0" dirty="0" smtClean="0"/>
              <a:t>Unité:  </a:t>
            </a:r>
            <a:r>
              <a:rPr lang="fr-FR" baseline="0" dirty="0" err="1" smtClean="0"/>
              <a:t>ng</a:t>
            </a:r>
            <a:r>
              <a:rPr lang="fr-FR" baseline="0" dirty="0" smtClean="0"/>
              <a:t>/ml = µg/l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21F0-B930-4C40-AD2A-E44FD5D680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29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576" y="404664"/>
            <a:ext cx="431824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760" y="3463156"/>
            <a:ext cx="8784480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7812360" y="4653136"/>
            <a:ext cx="1152128" cy="365125"/>
          </a:xfrm>
        </p:spPr>
        <p:txBody>
          <a:bodyPr/>
          <a:lstStyle/>
          <a:p>
            <a:fld id="{6CDA743E-ED53-40E9-AA97-67264B1135B0}" type="datetime1">
              <a:rPr lang="fr-FR" smtClean="0"/>
              <a:t>17/04/2015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9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21C-122D-4176-B304-6F0EE4F437BF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2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C7A-1D8F-402E-AD62-BAFACC742BAA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8E06817F-FE9C-4B45-AC9A-233D37AFFCBF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46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0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4D37-38DD-43C7-835F-A7DB068A7190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04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CF0EF63F-9C7E-4F86-BFE4-335710C9D206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7164388" y="836613"/>
            <a:ext cx="863600" cy="360362"/>
          </a:xfrm>
        </p:spPr>
        <p:txBody>
          <a:bodyPr/>
          <a:lstStyle/>
          <a:p>
            <a:pPr lvl="0"/>
            <a:r>
              <a:rPr lang="fr-FR" dirty="0" smtClean="0"/>
              <a:t>Modifiez les 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60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A0B8D1F8-204C-4999-8570-3C854CFA4563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2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DA4030CB-2789-412F-BCE8-982087673FEE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25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4D37-38DD-43C7-835F-A7DB068A7190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7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259C91E1-46AC-4060-BF77-22012B5E8772}" type="datetime1">
              <a:rPr lang="fr-FR" smtClean="0"/>
              <a:t>17/04/2015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7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2714-4A41-43D6-9C09-2D5429B73274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2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8F4A7F61-44A0-410F-857E-92DD94B0A3A6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0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3D602266-6022-4886-9704-A37AE6F9B1D1}" type="datetime1">
              <a:rPr lang="fr-FR" smtClean="0"/>
              <a:t>17/04/2015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4D37-38DD-43C7-835F-A7DB068A7190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9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4D37-38DD-43C7-835F-A7DB068A7190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26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860FE317-A41B-4F82-87AA-6549998B6E22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9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4C7565F0-5445-4C99-8EAE-8A3E7316631E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0D75DDCC-DCF6-4B26-8C2E-2D808A8C496A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01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B74B7298-A75F-4C4B-AAA8-229F1263DA70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B3B25F3C-06CF-4E12-847A-9F7C1082712B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2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BCF048A8-A8F5-4F8C-BD9B-B534504D5CBF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79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C56F-E32A-4E6D-9617-AF1D0C7EBB4C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43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EE0184EE-5EDB-4864-A225-A6B44B4A3987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5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51520" y="6520259"/>
            <a:ext cx="936104" cy="365125"/>
          </a:xfrm>
          <a:prstGeom prst="rect">
            <a:avLst/>
          </a:prstGeom>
        </p:spPr>
        <p:txBody>
          <a:bodyPr/>
          <a:lstStyle/>
          <a:p>
            <a:fld id="{4F84319E-A739-4B64-8703-7CCFFC71A187}" type="datetime1">
              <a:rPr lang="fr-FR" smtClean="0"/>
              <a:t>17/04/2015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98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446A-FA18-462A-B0C9-B0DAB39083D8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9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8304-B95E-4187-B891-9EEA09B6B773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23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3336-5E6E-42CD-8CA9-2AD7FA29C6EB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4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EFA-8612-4FA2-AC1E-16D97CF8B16B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250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8491-71E4-4BA6-96B7-8EEB6C6B8D1A}" type="datetime1">
              <a:rPr lang="fr-FR" smtClean="0"/>
              <a:t>17/04/2015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42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3506-32A3-4915-890C-D06669B0D583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98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418-E2C8-4870-B1B2-1ADD025BE94A}" type="datetime1">
              <a:rPr lang="fr-FR" smtClean="0"/>
              <a:t>17/04/2015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99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758F-E326-4B37-8166-3DFA8D79B51E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67D2-0B39-456E-BC02-412BABE8DFD2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250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B4F1-EA3B-4059-B8AA-4BB67A36B64C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7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039D-AA10-43A8-8E33-053470634F64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24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2247-4621-4CB4-9D3B-B42CEA6CA273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686-CB7A-4FA0-998E-6A2B09588657}" type="datetime1">
              <a:rPr lang="fr-FR" smtClean="0"/>
              <a:t>17/04/2015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4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87E1-B5A0-4B8C-96D3-471F084FD067}" type="datetime1">
              <a:rPr lang="fr-FR" smtClean="0"/>
              <a:t>17/04/2015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9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0EA-73F5-4666-9A7D-7EE37B51EB43}" type="datetime1">
              <a:rPr lang="fr-FR" smtClean="0"/>
              <a:t>17/04/2015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9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CE2B-C4F5-4E4D-AC15-A30694F427DE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4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72E-4317-4A4D-8CA5-007A8A8BCAED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15719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44208" y="5229200"/>
            <a:ext cx="2133600" cy="365125"/>
          </a:xfrm>
          <a:prstGeom prst="rect">
            <a:avLst/>
          </a:prstGeom>
        </p:spPr>
        <p:txBody>
          <a:bodyPr/>
          <a:lstStyle/>
          <a:p>
            <a:fld id="{E8C67983-8548-49E4-A17C-F869D743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056"/>
            <a:ext cx="9144000" cy="17009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32048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3501008"/>
            <a:ext cx="864096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3224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6CCAABB-6E0B-4DB1-8045-23FB8C665613}" type="datetime1">
              <a:rPr lang="fr-FR" smtClean="0"/>
              <a:t>17/04/2015</a:t>
            </a:fld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251520" y="260648"/>
            <a:ext cx="4176464" cy="288032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8514"/>
            <a:ext cx="4164485" cy="29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Arrondir un rectangle avec un coin diagonal 6"/>
          <p:cNvSpPr/>
          <p:nvPr userDrawn="1"/>
        </p:nvSpPr>
        <p:spPr>
          <a:xfrm>
            <a:off x="6372200" y="116632"/>
            <a:ext cx="2448272" cy="644282"/>
          </a:xfrm>
          <a:prstGeom prst="round2Diag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8172400" y="484642"/>
            <a:ext cx="812933" cy="541955"/>
            <a:chOff x="5985110" y="1677218"/>
            <a:chExt cx="1296144" cy="864096"/>
          </a:xfrm>
        </p:grpSpPr>
        <p:sp>
          <p:nvSpPr>
            <p:cNvPr id="15" name="Rectangle à coins arrondis 14"/>
            <p:cNvSpPr/>
            <p:nvPr userDrawn="1"/>
          </p:nvSpPr>
          <p:spPr>
            <a:xfrm>
              <a:off x="5985110" y="1677218"/>
              <a:ext cx="1296144" cy="8640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noFill/>
                </a:ln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077" y="1797644"/>
              <a:ext cx="1062211" cy="623244"/>
            </a:xfrm>
            <a:prstGeom prst="rect">
              <a:avLst/>
            </a:prstGeom>
          </p:spPr>
        </p:pic>
      </p:grpSp>
      <p:sp>
        <p:nvSpPr>
          <p:cNvPr id="22" name="Espace réservé de la date 21"/>
          <p:cNvSpPr>
            <a:spLocks noGrp="1"/>
          </p:cNvSpPr>
          <p:nvPr>
            <p:ph type="dt" sz="half" idx="2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4D37-38DD-43C7-835F-A7DB068A7190}" type="datetime1">
              <a:rPr lang="fr-FR" smtClean="0"/>
              <a:t>17/04/2015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03D6-FB2E-4B23-9AD9-709054EDD14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Titre – réf – </a:t>
            </a:r>
            <a:r>
              <a:rPr lang="fr-FR" dirty="0" err="1" smtClean="0"/>
              <a:t>docAmont</a:t>
            </a:r>
            <a:r>
              <a:rPr lang="fr-FR" dirty="0" smtClean="0"/>
              <a:t> – Tous droits réservés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3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2" r:id="rId3"/>
    <p:sldLayoutId id="2147483700" r:id="rId4"/>
    <p:sldLayoutId id="2147483663" r:id="rId5"/>
    <p:sldLayoutId id="2147483664" r:id="rId6"/>
    <p:sldLayoutId id="2147483703" r:id="rId7"/>
    <p:sldLayoutId id="2147483665" r:id="rId8"/>
    <p:sldLayoutId id="2147483666" r:id="rId9"/>
    <p:sldLayoutId id="2147483667" r:id="rId10"/>
    <p:sldLayoutId id="2147483704" r:id="rId11"/>
    <p:sldLayoutId id="2147483705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4" r:id="rId18"/>
    <p:sldLayoutId id="2147483675" r:id="rId19"/>
    <p:sldLayoutId id="2147483701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rgbClr val="00997C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19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056"/>
            <a:ext cx="9144000" cy="17009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32048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3501008"/>
            <a:ext cx="864096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3224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28A350B-8068-4D4A-93C2-2C353BAE40E3}" type="datetime1">
              <a:rPr lang="fr-FR" smtClean="0"/>
              <a:t>17/04/2015</a:t>
            </a:fld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251520" y="260648"/>
            <a:ext cx="4176464" cy="288032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8514"/>
            <a:ext cx="4164485" cy="29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prefh.org/rc/org/synprefh/htm/Article/2012/20120406-085849-336/src/htm_fullText/fr/communications_2009.pdf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54624" y="662831"/>
            <a:ext cx="506990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LA</a:t>
            </a:r>
            <a:br>
              <a:rPr lang="fr-FR" sz="3600" dirty="0" smtClean="0"/>
            </a:br>
            <a:r>
              <a:rPr lang="fr-FR" sz="3600" dirty="0" err="1" smtClean="0"/>
              <a:t>Procalcitonine</a:t>
            </a:r>
            <a:r>
              <a:rPr lang="fr-FR" sz="3600" dirty="0" smtClean="0"/>
              <a:t> :</a:t>
            </a:r>
            <a:br>
              <a:rPr lang="fr-FR" sz="3600" dirty="0" smtClean="0"/>
            </a:br>
            <a:r>
              <a:rPr lang="fr-FR" sz="3600" dirty="0" smtClean="0"/>
              <a:t>PCT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562"/>
            <a:ext cx="5184576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6" y="1173958"/>
            <a:ext cx="65516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4" y="1631531"/>
            <a:ext cx="2971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08275"/>
            <a:ext cx="3820417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1520" y="2234128"/>
            <a:ext cx="45164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altLang="fr-FR" sz="1800" dirty="0"/>
              <a:t>302 patients admis pour suspicion de pneumonie communautaire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800" dirty="0"/>
              <a:t>Randomisation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traitement standard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traitement guidé par taux de PCT: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700" dirty="0"/>
              <a:t>	</a:t>
            </a:r>
            <a:r>
              <a:rPr lang="fr-FR" altLang="fr-FR" sz="1700" dirty="0" smtClean="0"/>
              <a:t>	&lt; </a:t>
            </a:r>
            <a:r>
              <a:rPr lang="fr-FR" altLang="fr-FR" sz="1400" dirty="0"/>
              <a:t>0.25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</a:t>
            </a:r>
            <a:r>
              <a:rPr lang="fr-FR" altLang="fr-FR" sz="1400" dirty="0" smtClean="0"/>
              <a:t> </a:t>
            </a:r>
            <a:r>
              <a:rPr lang="fr-FR" altLang="fr-FR" sz="1400" dirty="0" smtClean="0">
                <a:sym typeface="Wingdings" panose="05000000000000000000" pitchFamily="2" charset="2"/>
              </a:rPr>
              <a:t> </a:t>
            </a:r>
            <a:r>
              <a:rPr lang="fr-FR" altLang="fr-FR" sz="1400" dirty="0"/>
              <a:t>ATB déconseillé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>
              <a:lnSpc>
                <a:spcPct val="80000"/>
              </a:lnSpc>
              <a:buNone/>
            </a:pPr>
            <a:r>
              <a:rPr lang="fr-FR" altLang="fr-FR" sz="1400" dirty="0"/>
              <a:t>	</a:t>
            </a:r>
            <a:r>
              <a:rPr lang="fr-FR" altLang="fr-FR" sz="1400" dirty="0" smtClean="0"/>
              <a:t>	&gt;</a:t>
            </a:r>
            <a:r>
              <a:rPr lang="fr-FR" altLang="fr-FR" sz="1400" dirty="0"/>
              <a:t>0.25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</a:t>
            </a:r>
            <a:r>
              <a:rPr lang="fr-FR" altLang="fr-FR" sz="1400" dirty="0" smtClean="0"/>
              <a:t> </a:t>
            </a:r>
            <a:r>
              <a:rPr lang="fr-FR" altLang="fr-FR" sz="1400" dirty="0" smtClean="0">
                <a:sym typeface="Wingdings" panose="05000000000000000000" pitchFamily="2" charset="2"/>
              </a:rPr>
              <a:t>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ATB conseillé</a:t>
            </a:r>
            <a:endParaRPr lang="fr-FR" altLang="fr-FR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7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Poursuite du traitement selon le taux de PCT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700" dirty="0"/>
              <a:t>	&lt; </a:t>
            </a:r>
            <a:r>
              <a:rPr lang="fr-FR" altLang="fr-FR" sz="1400" dirty="0"/>
              <a:t>0.25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ou </a:t>
            </a:r>
            <a:r>
              <a:rPr lang="fr-FR" altLang="fr-FR" sz="1400" dirty="0">
                <a:sym typeface="Wingdings" panose="05000000000000000000" pitchFamily="2" charset="2"/>
              </a:rPr>
              <a:t></a:t>
            </a:r>
            <a:r>
              <a:rPr lang="fr-FR" altLang="fr-FR" sz="1400" dirty="0"/>
              <a:t>&gt; 90% </a:t>
            </a:r>
            <a:r>
              <a:rPr lang="fr-FR" altLang="fr-FR" sz="1400" dirty="0">
                <a:sym typeface="Wingdings" panose="05000000000000000000" pitchFamily="2" charset="2"/>
              </a:rPr>
              <a:t></a:t>
            </a:r>
            <a:r>
              <a:rPr lang="fr-FR" altLang="fr-FR" sz="1400" dirty="0"/>
              <a:t> arrêt ATB conseillé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>
              <a:lnSpc>
                <a:spcPct val="80000"/>
              </a:lnSpc>
              <a:buNone/>
            </a:pPr>
            <a:r>
              <a:rPr lang="fr-FR" altLang="fr-FR" sz="1400" dirty="0"/>
              <a:t>	&gt;0.25 	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 	</a:t>
            </a:r>
            <a:r>
              <a:rPr lang="fr-FR" altLang="fr-FR" sz="1400" dirty="0">
                <a:sym typeface="Wingdings" panose="05000000000000000000" pitchFamily="2" charset="2"/>
              </a:rPr>
              <a:t></a:t>
            </a:r>
            <a:r>
              <a:rPr lang="fr-FR" altLang="fr-FR" sz="1400" dirty="0"/>
              <a:t> poursuite ATB </a:t>
            </a:r>
            <a:r>
              <a:rPr lang="fr-FR" altLang="fr-FR" sz="1400" dirty="0" smtClean="0"/>
              <a:t>conseillée</a:t>
            </a:r>
            <a:endParaRPr lang="fr-FR" altLang="fr-FR" sz="17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</p:txBody>
      </p:sp>
      <p:pic>
        <p:nvPicPr>
          <p:cNvPr id="12" name="Picture 3" descr="blue P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9" y="131228"/>
            <a:ext cx="591345" cy="9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8"/>
          <a:stretch>
            <a:fillRect/>
          </a:stretch>
        </p:blipFill>
        <p:spPr bwMode="auto">
          <a:xfrm>
            <a:off x="4932040" y="2412454"/>
            <a:ext cx="4016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33" y="206225"/>
            <a:ext cx="5123659" cy="91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17" y="1093837"/>
            <a:ext cx="4847952" cy="4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h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6" y="101600"/>
            <a:ext cx="1114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249432" y="2571600"/>
            <a:ext cx="4898631" cy="35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208 malades hospitalisés pour exacerbation de BPCO randomisés</a:t>
            </a:r>
          </a:p>
          <a:p>
            <a:pPr lvl="1"/>
            <a:r>
              <a:rPr lang="fr-FR" altLang="fr-FR" dirty="0"/>
              <a:t>PCT &lt; 0.1 </a:t>
            </a:r>
            <a:r>
              <a:rPr lang="fr-FR" altLang="fr-FR" dirty="0" err="1"/>
              <a:t>ng</a:t>
            </a:r>
            <a:r>
              <a:rPr lang="fr-FR" altLang="fr-FR" dirty="0"/>
              <a:t>/</a:t>
            </a:r>
            <a:r>
              <a:rPr lang="fr-FR" altLang="fr-FR" dirty="0" err="1"/>
              <a:t>mL</a:t>
            </a:r>
            <a:r>
              <a:rPr lang="fr-FR" altLang="fr-FR" dirty="0"/>
              <a:t>: pas ATB</a:t>
            </a:r>
          </a:p>
          <a:p>
            <a:pPr lvl="1"/>
            <a:r>
              <a:rPr lang="fr-FR" altLang="fr-FR" dirty="0" smtClean="0"/>
              <a:t>0.1&lt;PCT&lt; </a:t>
            </a:r>
            <a:r>
              <a:rPr lang="fr-FR" altLang="fr-FR" dirty="0"/>
              <a:t>0.25 </a:t>
            </a:r>
            <a:r>
              <a:rPr lang="fr-FR" altLang="fr-FR" dirty="0" err="1"/>
              <a:t>ng</a:t>
            </a:r>
            <a:r>
              <a:rPr lang="fr-FR" altLang="fr-FR" dirty="0"/>
              <a:t>/</a:t>
            </a:r>
            <a:r>
              <a:rPr lang="fr-FR" altLang="fr-FR" dirty="0" err="1"/>
              <a:t>mL</a:t>
            </a:r>
            <a:r>
              <a:rPr lang="fr-FR" altLang="fr-FR" dirty="0"/>
              <a:t>: en fonction évolution clinique</a:t>
            </a:r>
          </a:p>
          <a:p>
            <a:pPr lvl="1"/>
            <a:r>
              <a:rPr lang="fr-FR" altLang="fr-FR" dirty="0"/>
              <a:t>PCT &gt; 0.25 </a:t>
            </a:r>
            <a:r>
              <a:rPr lang="fr-FR" altLang="fr-FR" dirty="0" err="1"/>
              <a:t>ng</a:t>
            </a:r>
            <a:r>
              <a:rPr lang="fr-FR" altLang="fr-FR" dirty="0"/>
              <a:t>/</a:t>
            </a:r>
            <a:r>
              <a:rPr lang="fr-FR" altLang="fr-FR" dirty="0" err="1"/>
              <a:t>mL</a:t>
            </a:r>
            <a:r>
              <a:rPr lang="fr-FR" altLang="fr-FR" dirty="0"/>
              <a:t>: ATB encouragée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57582"/>
          <a:stretch>
            <a:fillRect/>
          </a:stretch>
        </p:blipFill>
        <p:spPr>
          <a:xfrm>
            <a:off x="6010471" y="2717650"/>
            <a:ext cx="1944687" cy="1455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00300" y="1371600"/>
            <a:ext cx="7286625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00997C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En pratique…</a:t>
            </a:r>
          </a:p>
        </p:txBody>
      </p:sp>
    </p:spTree>
    <p:extLst>
      <p:ext uri="{BB962C8B-B14F-4D97-AF65-F5344CB8AC3E}">
        <p14:creationId xmlns:p14="http://schemas.microsoft.com/office/powerpoint/2010/main" val="31622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5091459" cy="1143000"/>
          </a:xfrm>
        </p:spPr>
        <p:txBody>
          <a:bodyPr/>
          <a:lstStyle/>
          <a:p>
            <a:r>
              <a:rPr lang="fr-FR" dirty="0" err="1" smtClean="0"/>
              <a:t>DoSAGE</a:t>
            </a:r>
            <a:r>
              <a:rPr lang="fr-FR" dirty="0" smtClean="0"/>
              <a:t> INITIAL IRB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87259" y="1828800"/>
            <a:ext cx="2577950" cy="5847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Suspicion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d’infection communautaire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92555" y="3139723"/>
            <a:ext cx="1550424" cy="584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Antibiothérapie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discutable*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743679" y="4516967"/>
            <a:ext cx="1656644" cy="896055"/>
            <a:chOff x="2653" y="2931"/>
            <a:chExt cx="1174" cy="635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2653" y="2931"/>
              <a:ext cx="1174" cy="635"/>
            </a:xfrm>
            <a:prstGeom prst="diamond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fr-FR" altLang="fr-FR" sz="1600">
                <a:solidFill>
                  <a:srgbClr val="336666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038" y="3133"/>
              <a:ext cx="42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fr-FR" altLang="fr-FR" sz="1600">
                  <a:solidFill>
                    <a:srgbClr val="000000"/>
                  </a:solidFill>
                </a:rPr>
                <a:t>PCT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1692" y="3262489"/>
            <a:ext cx="1356462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Antibiotiques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993587" y="4675012"/>
            <a:ext cx="1492716" cy="584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d’antibiotiques</a:t>
            </a:r>
          </a:p>
        </p:txBody>
      </p:sp>
      <p:cxnSp>
        <p:nvCxnSpPr>
          <p:cNvPr id="14" name="AutoShape 9"/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4567767" y="2413575"/>
            <a:ext cx="8467" cy="726148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0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4567767" y="3724498"/>
            <a:ext cx="4234" cy="792469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1"/>
          <p:cNvCxnSpPr>
            <a:cxnSpLocks noChangeShapeType="1"/>
            <a:stCxn id="8" idx="1"/>
            <a:endCxn id="12" idx="3"/>
          </p:cNvCxnSpPr>
          <p:nvPr/>
        </p:nvCxnSpPr>
        <p:spPr bwMode="auto">
          <a:xfrm flipH="1" flipV="1">
            <a:off x="1608154" y="3431766"/>
            <a:ext cx="2184401" cy="34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2"/>
          <p:cNvCxnSpPr>
            <a:cxnSpLocks noChangeShapeType="1"/>
          </p:cNvCxnSpPr>
          <p:nvPr/>
        </p:nvCxnSpPr>
        <p:spPr bwMode="auto">
          <a:xfrm flipV="1">
            <a:off x="5379156" y="4964289"/>
            <a:ext cx="1560689" cy="1412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3"/>
          <p:cNvCxnSpPr>
            <a:cxnSpLocks noChangeShapeType="1"/>
            <a:stCxn id="10" idx="1"/>
            <a:endCxn id="12" idx="2"/>
          </p:cNvCxnSpPr>
          <p:nvPr/>
        </p:nvCxnSpPr>
        <p:spPr bwMode="auto">
          <a:xfrm rot="10800000">
            <a:off x="929923" y="3601043"/>
            <a:ext cx="2813756" cy="1363952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91923" y="4598812"/>
            <a:ext cx="13131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cs typeface="Arial" panose="020B0604020202020204" pitchFamily="34" charset="0"/>
              </a:rPr>
              <a:t>≥</a:t>
            </a:r>
            <a:r>
              <a:rPr lang="fr-FR" altLang="fr-FR" sz="1600">
                <a:solidFill>
                  <a:srgbClr val="000000"/>
                </a:solidFill>
              </a:rPr>
              <a:t> 0.25 ng/ml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508978" y="4580467"/>
            <a:ext cx="13211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&lt; 0.25 ng/ml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63801" y="3108678"/>
            <a:ext cx="55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Non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624212" y="3894667"/>
            <a:ext cx="5036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Oui</a:t>
            </a:r>
          </a:p>
        </p:txBody>
      </p:sp>
      <p:cxnSp>
        <p:nvCxnSpPr>
          <p:cNvPr id="23" name="AutoShape 19"/>
          <p:cNvCxnSpPr>
            <a:cxnSpLocks noChangeShapeType="1"/>
            <a:stCxn id="13" idx="2"/>
            <a:endCxn id="10" idx="2"/>
          </p:cNvCxnSpPr>
          <p:nvPr/>
        </p:nvCxnSpPr>
        <p:spPr bwMode="auto">
          <a:xfrm rot="5400000">
            <a:off x="6079356" y="3752432"/>
            <a:ext cx="153235" cy="3167944"/>
          </a:xfrm>
          <a:prstGeom prst="bentConnector3">
            <a:avLst>
              <a:gd name="adj1" fmla="val 249183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003800" y="5662789"/>
            <a:ext cx="2329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Refaire 6-12 h plus tard</a:t>
            </a:r>
          </a:p>
        </p:txBody>
      </p:sp>
      <p:sp>
        <p:nvSpPr>
          <p:cNvPr id="25" name="Text Box 16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600200"/>
            <a:ext cx="3927678" cy="44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r-FR" altLang="fr-FR" sz="1244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44" dirty="0" smtClean="0">
                <a:solidFill>
                  <a:srgbClr val="000000"/>
                </a:solidFill>
              </a:rPr>
              <a:t>*</a:t>
            </a:r>
            <a:r>
              <a:rPr lang="fr-FR" altLang="fr-FR" sz="1244" dirty="0">
                <a:solidFill>
                  <a:srgbClr val="000000"/>
                </a:solidFill>
              </a:rPr>
              <a:t>Décompensation BPCO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44" dirty="0">
                <a:solidFill>
                  <a:srgbClr val="000000"/>
                </a:solidFill>
              </a:rPr>
              <a:t> Attaque d’asthme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44" dirty="0">
                <a:solidFill>
                  <a:srgbClr val="000000"/>
                </a:solidFill>
              </a:rPr>
              <a:t> Décompensation « cardio-respiratoire » du sujet âgé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fr-FR" sz="1244" dirty="0">
                <a:solidFill>
                  <a:srgbClr val="000000"/>
                </a:solidFill>
              </a:rPr>
              <a:t> Tableaux atypiques sans signes de gravité</a:t>
            </a:r>
          </a:p>
        </p:txBody>
      </p:sp>
    </p:spTree>
    <p:extLst>
      <p:ext uri="{BB962C8B-B14F-4D97-AF65-F5344CB8AC3E}">
        <p14:creationId xmlns:p14="http://schemas.microsoft.com/office/powerpoint/2010/main" val="12490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7088"/>
            <a:ext cx="4680520" cy="38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5" y="2193925"/>
            <a:ext cx="43924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FR" altLang="fr-FR" sz="1800" dirty="0"/>
              <a:t>302 patients admis pour suspicion de pneumonie communautaire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800" dirty="0"/>
              <a:t>Randomisation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traitement standard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traitement guidé par taux de PCT: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700" dirty="0"/>
              <a:t>	</a:t>
            </a:r>
            <a:r>
              <a:rPr lang="fr-FR" altLang="fr-FR" sz="1700" dirty="0" smtClean="0"/>
              <a:t>	&lt; </a:t>
            </a:r>
            <a:r>
              <a:rPr lang="fr-FR" altLang="fr-FR" sz="1400" dirty="0"/>
              <a:t>0.25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</a:t>
            </a:r>
            <a:r>
              <a:rPr lang="fr-FR" altLang="fr-FR" sz="1400" dirty="0" smtClean="0"/>
              <a:t> </a:t>
            </a:r>
            <a:r>
              <a:rPr lang="fr-FR" altLang="fr-FR" sz="1400" dirty="0" smtClean="0">
                <a:sym typeface="Wingdings" panose="05000000000000000000" pitchFamily="2" charset="2"/>
              </a:rPr>
              <a:t> </a:t>
            </a:r>
            <a:r>
              <a:rPr lang="fr-FR" altLang="fr-FR" sz="1400" dirty="0"/>
              <a:t>ATB déconseillé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>
              <a:lnSpc>
                <a:spcPct val="80000"/>
              </a:lnSpc>
              <a:buNone/>
            </a:pPr>
            <a:r>
              <a:rPr lang="fr-FR" altLang="fr-FR" sz="1400" dirty="0"/>
              <a:t>	</a:t>
            </a:r>
            <a:r>
              <a:rPr lang="fr-FR" altLang="fr-FR" sz="1400" dirty="0" smtClean="0"/>
              <a:t>	&gt;0.25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  </a:t>
            </a:r>
            <a:r>
              <a:rPr lang="fr-FR" altLang="fr-FR" sz="1400" dirty="0" smtClean="0">
                <a:sym typeface="Wingdings" panose="05000000000000000000" pitchFamily="2" charset="2"/>
              </a:rPr>
              <a:t>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ATB conseillé</a:t>
            </a:r>
            <a:endParaRPr lang="fr-FR" altLang="fr-FR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7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1600" dirty="0"/>
              <a:t>Poursuite du traitement selon le taux de PCT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700" dirty="0"/>
              <a:t>	</a:t>
            </a:r>
            <a:r>
              <a:rPr lang="fr-FR" altLang="fr-FR" sz="1700" dirty="0" smtClean="0"/>
              <a:t>&lt; </a:t>
            </a:r>
            <a:r>
              <a:rPr lang="fr-FR" altLang="fr-FR" sz="1400" dirty="0"/>
              <a:t>0.25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ou </a:t>
            </a:r>
            <a:r>
              <a:rPr lang="fr-FR" altLang="fr-FR" sz="1400" dirty="0">
                <a:sym typeface="Wingdings" panose="05000000000000000000" pitchFamily="2" charset="2"/>
              </a:rPr>
              <a:t></a:t>
            </a:r>
            <a:r>
              <a:rPr lang="fr-FR" altLang="fr-FR" sz="1400" dirty="0"/>
              <a:t>&gt; 90% </a:t>
            </a:r>
            <a:r>
              <a:rPr lang="fr-FR" altLang="fr-FR" sz="1400" dirty="0">
                <a:sym typeface="Wingdings" panose="05000000000000000000" pitchFamily="2" charset="2"/>
              </a:rPr>
              <a:t></a:t>
            </a:r>
            <a:r>
              <a:rPr lang="fr-FR" altLang="fr-FR" sz="1400" dirty="0"/>
              <a:t> arrêt ATB conseillé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>
              <a:lnSpc>
                <a:spcPct val="80000"/>
              </a:lnSpc>
              <a:buNone/>
            </a:pPr>
            <a:r>
              <a:rPr lang="fr-FR" altLang="fr-FR" sz="1400" dirty="0"/>
              <a:t>	&gt;0.25 	 </a:t>
            </a:r>
            <a:r>
              <a:rPr lang="fr-FR" altLang="fr-FR" sz="1400" dirty="0" err="1"/>
              <a:t>ng</a:t>
            </a:r>
            <a:r>
              <a:rPr lang="fr-FR" altLang="fr-FR" sz="1400" dirty="0"/>
              <a:t>/ml</a:t>
            </a:r>
            <a:r>
              <a:rPr lang="fr-FR" altLang="fr-FR" sz="1400" dirty="0" smtClean="0"/>
              <a:t> </a:t>
            </a:r>
            <a:r>
              <a:rPr lang="fr-FR" altLang="fr-FR" sz="1400" dirty="0" smtClean="0">
                <a:sym typeface="Wingdings" panose="05000000000000000000" pitchFamily="2" charset="2"/>
              </a:rPr>
              <a:t>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poursuite ATB conseillé</a:t>
            </a:r>
            <a:endParaRPr lang="fr-FR" altLang="fr-FR" sz="17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913"/>
            <a:ext cx="5040560" cy="12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971800" cy="1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blue P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234603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913"/>
            <a:ext cx="5040560" cy="12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4" y="2028825"/>
            <a:ext cx="65151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512" y="2781300"/>
            <a:ext cx="576262" cy="128033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10" name="Rectangle 5" descr="Diagonales larges vers le haut"/>
          <p:cNvSpPr>
            <a:spLocks noChangeArrowheads="1"/>
          </p:cNvSpPr>
          <p:nvPr/>
        </p:nvSpPr>
        <p:spPr bwMode="auto">
          <a:xfrm>
            <a:off x="417512" y="3214688"/>
            <a:ext cx="576262" cy="128033"/>
          </a:xfrm>
          <a:prstGeom prst="rect">
            <a:avLst/>
          </a:prstGeom>
          <a:pattFill prst="wdUpDiag">
            <a:fgClr>
              <a:srgbClr val="777777"/>
            </a:fgClr>
            <a:bgClr>
              <a:srgbClr val="FFFFFF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65212" y="2636838"/>
            <a:ext cx="1179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Groupe PCT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38224" y="3124200"/>
            <a:ext cx="145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chemeClr val="tx1"/>
                </a:solidFill>
              </a:rPr>
              <a:t>Groupe contrôle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971800" cy="1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 descr="blue P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234603"/>
            <a:ext cx="91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849" y="2650970"/>
            <a:ext cx="5002647" cy="271309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63" y="235621"/>
            <a:ext cx="4716016" cy="10588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61" y="1268760"/>
            <a:ext cx="4447768" cy="37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579" y="1484784"/>
            <a:ext cx="3638550" cy="215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5536" y="2862589"/>
            <a:ext cx="324036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dirty="0"/>
              <a:t>Bronchites : -6j</a:t>
            </a:r>
          </a:p>
          <a:p>
            <a:r>
              <a:rPr lang="fr-FR" dirty="0"/>
              <a:t>EABPCO : -5,7 j</a:t>
            </a:r>
          </a:p>
          <a:p>
            <a:r>
              <a:rPr lang="fr-FR" dirty="0"/>
              <a:t>Grippe : -6,1 j</a:t>
            </a:r>
          </a:p>
          <a:p>
            <a:r>
              <a:rPr lang="fr-FR" dirty="0"/>
              <a:t>Autres IRB : -3,9 j</a:t>
            </a:r>
          </a:p>
        </p:txBody>
      </p:sp>
      <p:sp>
        <p:nvSpPr>
          <p:cNvPr id="13" name="AutoShape 2" descr="Résultat de recherche d'images pour &quot;arch intern med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4" descr="Résultat de recherche d'images pour &quot;arch intern med&quot;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414"/>
            <a:ext cx="964000" cy="14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00300" y="1371600"/>
            <a:ext cx="7286625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00997C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En pratique…</a:t>
            </a:r>
          </a:p>
        </p:txBody>
      </p:sp>
    </p:spTree>
    <p:extLst>
      <p:ext uri="{BB962C8B-B14F-4D97-AF65-F5344CB8AC3E}">
        <p14:creationId xmlns:p14="http://schemas.microsoft.com/office/powerpoint/2010/main" val="17858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DURéE</a:t>
            </a:r>
            <a:r>
              <a:rPr lang="fr-FR" dirty="0"/>
              <a:t> </a:t>
            </a:r>
            <a:r>
              <a:rPr lang="fr-FR" dirty="0" smtClean="0"/>
              <a:t>Antibiothérapie en cas d’</a:t>
            </a:r>
            <a:r>
              <a:rPr lang="fr-FR" dirty="0" err="1" smtClean="0"/>
              <a:t>irb</a:t>
            </a:r>
            <a:r>
              <a:rPr lang="fr-FR" dirty="0" smtClean="0"/>
              <a:t> en fonction du dosage initial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0,25 </a:t>
            </a:r>
            <a:r>
              <a:rPr lang="fr-FR" sz="1800" dirty="0" err="1">
                <a:solidFill>
                  <a:schemeClr val="tx2"/>
                </a:solidFill>
                <a:cs typeface="+mn-cs"/>
              </a:rPr>
              <a:t>ng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/ml &lt; PCT : ATB déconseillé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0,25 </a:t>
            </a:r>
            <a:r>
              <a:rPr lang="fr-FR" sz="1800" dirty="0" err="1">
                <a:solidFill>
                  <a:schemeClr val="tx2"/>
                </a:solidFill>
                <a:cs typeface="+mn-cs"/>
              </a:rPr>
              <a:t>ng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/ml&lt;PCT≤0,5 </a:t>
            </a:r>
            <a:r>
              <a:rPr lang="fr-FR" sz="1800" dirty="0" err="1">
                <a:solidFill>
                  <a:schemeClr val="tx2"/>
                </a:solidFill>
                <a:cs typeface="+mn-cs"/>
              </a:rPr>
              <a:t>ng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/ml : ATB 3 jours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0,5 &lt;PCT ≤ 1 </a:t>
            </a:r>
            <a:r>
              <a:rPr lang="fr-FR" sz="1800" dirty="0" err="1">
                <a:solidFill>
                  <a:schemeClr val="tx2"/>
                </a:solidFill>
                <a:cs typeface="+mn-cs"/>
              </a:rPr>
              <a:t>ng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/ml : ATB 5 jours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PCT &gt; 1ng/ml : ATB 7 jours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4" descr="Intensivteam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30" y="2636912"/>
            <a:ext cx="4895850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1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PEDIATRIE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– réf – docAmont – Tous droits réservés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560" t="31345" r="18243" b="45569"/>
          <a:stretch>
            <a:fillRect/>
          </a:stretch>
        </p:blipFill>
        <p:spPr bwMode="auto">
          <a:xfrm>
            <a:off x="539552" y="1628800"/>
            <a:ext cx="79928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8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3600" dirty="0">
                <a:solidFill>
                  <a:schemeClr val="tx2"/>
                </a:solidFill>
                <a:cs typeface="+mn-cs"/>
              </a:rPr>
              <a:t>Rappel </a:t>
            </a:r>
            <a:r>
              <a:rPr lang="fr-FR" sz="3600" dirty="0" smtClean="0">
                <a:solidFill>
                  <a:schemeClr val="tx2"/>
                </a:solidFill>
                <a:cs typeface="+mn-cs"/>
              </a:rPr>
              <a:t> 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dirty="0" smtClean="0">
                <a:solidFill>
                  <a:schemeClr val="tx2"/>
                </a:solidFill>
                <a:cs typeface="+mn-cs"/>
              </a:rPr>
              <a:t>Physiopathologique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dirty="0" err="1" smtClean="0">
                <a:solidFill>
                  <a:schemeClr val="tx2"/>
                </a:solidFill>
                <a:cs typeface="+mn-cs"/>
              </a:rPr>
              <a:t>limites,cinétique</a:t>
            </a:r>
            <a:endParaRPr lang="fr-FR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3600" dirty="0">
                <a:solidFill>
                  <a:schemeClr val="tx2"/>
                </a:solidFill>
                <a:cs typeface="+mn-cs"/>
              </a:rPr>
              <a:t>Intérêt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3600" dirty="0">
                <a:solidFill>
                  <a:schemeClr val="tx2"/>
                </a:solidFill>
                <a:cs typeface="+mn-cs"/>
              </a:rPr>
              <a:t>Marqueur </a:t>
            </a:r>
          </a:p>
          <a:p>
            <a:pPr lvl="1"/>
            <a:r>
              <a:rPr lang="fr-FR" sz="2000" dirty="0">
                <a:solidFill>
                  <a:schemeClr val="tx2"/>
                </a:solidFill>
                <a:cs typeface="+mn-cs"/>
              </a:rPr>
              <a:t>Infections respiratoires </a:t>
            </a:r>
            <a:r>
              <a:rPr lang="fr-FR" sz="2000" dirty="0" smtClean="0">
                <a:solidFill>
                  <a:schemeClr val="tx2"/>
                </a:solidFill>
                <a:cs typeface="+mn-cs"/>
              </a:rPr>
              <a:t>basses</a:t>
            </a:r>
          </a:p>
          <a:p>
            <a:pPr lvl="1"/>
            <a:r>
              <a:rPr lang="fr-FR" sz="2000" dirty="0">
                <a:solidFill>
                  <a:schemeClr val="tx2"/>
                </a:solidFill>
              </a:rPr>
              <a:t>Suivi efficacité antibiothérapie</a:t>
            </a:r>
          </a:p>
          <a:p>
            <a:pPr lvl="1"/>
            <a:r>
              <a:rPr lang="fr-FR" sz="2000" dirty="0" smtClean="0">
                <a:solidFill>
                  <a:schemeClr val="tx2"/>
                </a:solidFill>
                <a:cs typeface="+mn-cs"/>
              </a:rPr>
              <a:t>(</a:t>
            </a:r>
            <a:r>
              <a:rPr lang="fr-FR" sz="2000" dirty="0">
                <a:solidFill>
                  <a:schemeClr val="tx2"/>
                </a:solidFill>
                <a:cs typeface="+mn-cs"/>
              </a:rPr>
              <a:t>bactériémies)</a:t>
            </a:r>
          </a:p>
          <a:p>
            <a:pPr marL="457200" lvl="1" indent="0">
              <a:buNone/>
            </a:pPr>
            <a:r>
              <a:rPr lang="fr-FR" sz="2000" dirty="0">
                <a:solidFill>
                  <a:schemeClr val="tx2"/>
                </a:solidFill>
                <a:cs typeface="+mn-cs"/>
              </a:rPr>
              <a:t/>
            </a:r>
            <a:br>
              <a:rPr lang="fr-FR" sz="2000" dirty="0">
                <a:solidFill>
                  <a:schemeClr val="tx2"/>
                </a:solidFill>
                <a:cs typeface="+mn-cs"/>
              </a:rPr>
            </a:br>
            <a:endParaRPr lang="fr-FR" sz="20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6152" y="6356350"/>
            <a:ext cx="2133600" cy="365125"/>
          </a:xfrm>
        </p:spPr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DC6B03D6-FB2E-4B23-9AD9-709054EDD141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888"/>
            <a:ext cx="4824536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9" descr="lance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3" y="95460"/>
            <a:ext cx="952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318775" y="6094605"/>
            <a:ext cx="301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fr-FR" altLang="fr-FR" sz="1000">
              <a:solidFill>
                <a:schemeClr val="tx1"/>
              </a:solidFill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488603" y="5181656"/>
            <a:ext cx="19508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↓ 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[PCT]≥80%/[PCT] max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ou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[PCT]&lt;0∙5 </a:t>
            </a:r>
            <a:r>
              <a:rPr lang="fr-FR" altLang="fr-FR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ng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/ml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77855" y="5181656"/>
            <a:ext cx="2068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↓</a:t>
            </a:r>
            <a:r>
              <a:rPr lang="fr-FR" altLang="fr-FR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[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PCT]&lt;80%/[PCT] max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et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[PCT]≥0∙5 </a:t>
            </a:r>
            <a:r>
              <a:rPr lang="fr-FR" altLang="fr-FR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ng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/ml</a:t>
            </a:r>
          </a:p>
        </p:txBody>
      </p: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7315224" y="5949280"/>
            <a:ext cx="65088" cy="61912"/>
            <a:chOff x="2584" y="2751"/>
            <a:chExt cx="27" cy="28"/>
          </a:xfrm>
        </p:grpSpPr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2584" y="2751"/>
              <a:ext cx="27" cy="2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584" y="2751"/>
              <a:ext cx="27" cy="28"/>
            </a:xfrm>
            <a:prstGeom prst="rect">
              <a:avLst/>
            </a:prstGeom>
            <a:noFill/>
            <a:ln w="9525" cap="rnd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7236296" y="6043805"/>
            <a:ext cx="222250" cy="209550"/>
            <a:chOff x="2551" y="2799"/>
            <a:chExt cx="93" cy="95"/>
          </a:xfrm>
        </p:grpSpPr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2551" y="2799"/>
              <a:ext cx="93" cy="95"/>
            </a:xfrm>
            <a:custGeom>
              <a:avLst/>
              <a:gdLst>
                <a:gd name="T0" fmla="*/ 0 w 93"/>
                <a:gd name="T1" fmla="*/ 0 h 95"/>
                <a:gd name="T2" fmla="*/ 47 w 93"/>
                <a:gd name="T3" fmla="*/ 95 h 95"/>
                <a:gd name="T4" fmla="*/ 93 w 93"/>
                <a:gd name="T5" fmla="*/ 0 h 95"/>
                <a:gd name="T6" fmla="*/ 0 w 9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95"/>
                <a:gd name="T14" fmla="*/ 93 w 9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95">
                  <a:moveTo>
                    <a:pt x="0" y="0"/>
                  </a:moveTo>
                  <a:lnTo>
                    <a:pt x="47" y="95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2551" y="2799"/>
              <a:ext cx="93" cy="95"/>
            </a:xfrm>
            <a:custGeom>
              <a:avLst/>
              <a:gdLst>
                <a:gd name="T0" fmla="*/ 0 w 93"/>
                <a:gd name="T1" fmla="*/ 0 h 95"/>
                <a:gd name="T2" fmla="*/ 47 w 93"/>
                <a:gd name="T3" fmla="*/ 95 h 95"/>
                <a:gd name="T4" fmla="*/ 93 w 93"/>
                <a:gd name="T5" fmla="*/ 0 h 95"/>
                <a:gd name="T6" fmla="*/ 0 w 9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95"/>
                <a:gd name="T14" fmla="*/ 93 w 9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95">
                  <a:moveTo>
                    <a:pt x="0" y="0"/>
                  </a:moveTo>
                  <a:lnTo>
                    <a:pt x="47" y="95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202282" y="1772816"/>
            <a:ext cx="1111560" cy="2096114"/>
            <a:chOff x="435" y="1106"/>
            <a:chExt cx="531" cy="840"/>
          </a:xfrm>
        </p:grpSpPr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435" y="1130"/>
              <a:ext cx="12" cy="804"/>
            </a:xfrm>
            <a:custGeom>
              <a:avLst/>
              <a:gdLst>
                <a:gd name="T0" fmla="*/ 12 w 12"/>
                <a:gd name="T1" fmla="*/ 0 h 804"/>
                <a:gd name="T2" fmla="*/ 12 w 12"/>
                <a:gd name="T3" fmla="*/ 48 h 804"/>
                <a:gd name="T4" fmla="*/ 0 w 12"/>
                <a:gd name="T5" fmla="*/ 48 h 804"/>
                <a:gd name="T6" fmla="*/ 0 w 12"/>
                <a:gd name="T7" fmla="*/ 0 h 804"/>
                <a:gd name="T8" fmla="*/ 12 w 12"/>
                <a:gd name="T9" fmla="*/ 0 h 804"/>
                <a:gd name="T10" fmla="*/ 12 w 12"/>
                <a:gd name="T11" fmla="*/ 84 h 804"/>
                <a:gd name="T12" fmla="*/ 12 w 12"/>
                <a:gd name="T13" fmla="*/ 132 h 804"/>
                <a:gd name="T14" fmla="*/ 0 w 12"/>
                <a:gd name="T15" fmla="*/ 132 h 804"/>
                <a:gd name="T16" fmla="*/ 0 w 12"/>
                <a:gd name="T17" fmla="*/ 84 h 804"/>
                <a:gd name="T18" fmla="*/ 12 w 12"/>
                <a:gd name="T19" fmla="*/ 84 h 804"/>
                <a:gd name="T20" fmla="*/ 12 w 12"/>
                <a:gd name="T21" fmla="*/ 168 h 804"/>
                <a:gd name="T22" fmla="*/ 12 w 12"/>
                <a:gd name="T23" fmla="*/ 216 h 804"/>
                <a:gd name="T24" fmla="*/ 0 w 12"/>
                <a:gd name="T25" fmla="*/ 216 h 804"/>
                <a:gd name="T26" fmla="*/ 0 w 12"/>
                <a:gd name="T27" fmla="*/ 168 h 804"/>
                <a:gd name="T28" fmla="*/ 12 w 12"/>
                <a:gd name="T29" fmla="*/ 168 h 804"/>
                <a:gd name="T30" fmla="*/ 12 w 12"/>
                <a:gd name="T31" fmla="*/ 252 h 804"/>
                <a:gd name="T32" fmla="*/ 12 w 12"/>
                <a:gd name="T33" fmla="*/ 300 h 804"/>
                <a:gd name="T34" fmla="*/ 0 w 12"/>
                <a:gd name="T35" fmla="*/ 300 h 804"/>
                <a:gd name="T36" fmla="*/ 0 w 12"/>
                <a:gd name="T37" fmla="*/ 252 h 804"/>
                <a:gd name="T38" fmla="*/ 12 w 12"/>
                <a:gd name="T39" fmla="*/ 252 h 804"/>
                <a:gd name="T40" fmla="*/ 12 w 12"/>
                <a:gd name="T41" fmla="*/ 336 h 804"/>
                <a:gd name="T42" fmla="*/ 12 w 12"/>
                <a:gd name="T43" fmla="*/ 384 h 804"/>
                <a:gd name="T44" fmla="*/ 0 w 12"/>
                <a:gd name="T45" fmla="*/ 384 h 804"/>
                <a:gd name="T46" fmla="*/ 0 w 12"/>
                <a:gd name="T47" fmla="*/ 336 h 804"/>
                <a:gd name="T48" fmla="*/ 12 w 12"/>
                <a:gd name="T49" fmla="*/ 336 h 804"/>
                <a:gd name="T50" fmla="*/ 12 w 12"/>
                <a:gd name="T51" fmla="*/ 420 h 804"/>
                <a:gd name="T52" fmla="*/ 12 w 12"/>
                <a:gd name="T53" fmla="*/ 468 h 804"/>
                <a:gd name="T54" fmla="*/ 0 w 12"/>
                <a:gd name="T55" fmla="*/ 468 h 804"/>
                <a:gd name="T56" fmla="*/ 0 w 12"/>
                <a:gd name="T57" fmla="*/ 420 h 804"/>
                <a:gd name="T58" fmla="*/ 12 w 12"/>
                <a:gd name="T59" fmla="*/ 420 h 804"/>
                <a:gd name="T60" fmla="*/ 12 w 12"/>
                <a:gd name="T61" fmla="*/ 504 h 804"/>
                <a:gd name="T62" fmla="*/ 12 w 12"/>
                <a:gd name="T63" fmla="*/ 552 h 804"/>
                <a:gd name="T64" fmla="*/ 0 w 12"/>
                <a:gd name="T65" fmla="*/ 552 h 804"/>
                <a:gd name="T66" fmla="*/ 0 w 12"/>
                <a:gd name="T67" fmla="*/ 504 h 804"/>
                <a:gd name="T68" fmla="*/ 12 w 12"/>
                <a:gd name="T69" fmla="*/ 504 h 804"/>
                <a:gd name="T70" fmla="*/ 12 w 12"/>
                <a:gd name="T71" fmla="*/ 588 h 804"/>
                <a:gd name="T72" fmla="*/ 12 w 12"/>
                <a:gd name="T73" fmla="*/ 636 h 804"/>
                <a:gd name="T74" fmla="*/ 0 w 12"/>
                <a:gd name="T75" fmla="*/ 636 h 804"/>
                <a:gd name="T76" fmla="*/ 0 w 12"/>
                <a:gd name="T77" fmla="*/ 588 h 804"/>
                <a:gd name="T78" fmla="*/ 12 w 12"/>
                <a:gd name="T79" fmla="*/ 588 h 804"/>
                <a:gd name="T80" fmla="*/ 12 w 12"/>
                <a:gd name="T81" fmla="*/ 672 h 804"/>
                <a:gd name="T82" fmla="*/ 12 w 12"/>
                <a:gd name="T83" fmla="*/ 720 h 804"/>
                <a:gd name="T84" fmla="*/ 0 w 12"/>
                <a:gd name="T85" fmla="*/ 720 h 804"/>
                <a:gd name="T86" fmla="*/ 0 w 12"/>
                <a:gd name="T87" fmla="*/ 672 h 804"/>
                <a:gd name="T88" fmla="*/ 12 w 12"/>
                <a:gd name="T89" fmla="*/ 672 h 804"/>
                <a:gd name="T90" fmla="*/ 12 w 12"/>
                <a:gd name="T91" fmla="*/ 756 h 804"/>
                <a:gd name="T92" fmla="*/ 12 w 12"/>
                <a:gd name="T93" fmla="*/ 804 h 804"/>
                <a:gd name="T94" fmla="*/ 0 w 12"/>
                <a:gd name="T95" fmla="*/ 804 h 804"/>
                <a:gd name="T96" fmla="*/ 0 w 12"/>
                <a:gd name="T97" fmla="*/ 756 h 804"/>
                <a:gd name="T98" fmla="*/ 12 w 12"/>
                <a:gd name="T99" fmla="*/ 756 h 8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"/>
                <a:gd name="T151" fmla="*/ 0 h 804"/>
                <a:gd name="T152" fmla="*/ 12 w 12"/>
                <a:gd name="T153" fmla="*/ 804 h 8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" h="804">
                  <a:moveTo>
                    <a:pt x="12" y="0"/>
                  </a:moveTo>
                  <a:lnTo>
                    <a:pt x="12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12" y="84"/>
                  </a:moveTo>
                  <a:lnTo>
                    <a:pt x="12" y="132"/>
                  </a:lnTo>
                  <a:lnTo>
                    <a:pt x="0" y="132"/>
                  </a:lnTo>
                  <a:lnTo>
                    <a:pt x="0" y="84"/>
                  </a:lnTo>
                  <a:lnTo>
                    <a:pt x="12" y="84"/>
                  </a:lnTo>
                  <a:close/>
                  <a:moveTo>
                    <a:pt x="12" y="168"/>
                  </a:moveTo>
                  <a:lnTo>
                    <a:pt x="12" y="216"/>
                  </a:lnTo>
                  <a:lnTo>
                    <a:pt x="0" y="216"/>
                  </a:lnTo>
                  <a:lnTo>
                    <a:pt x="0" y="168"/>
                  </a:lnTo>
                  <a:lnTo>
                    <a:pt x="12" y="168"/>
                  </a:lnTo>
                  <a:close/>
                  <a:moveTo>
                    <a:pt x="12" y="252"/>
                  </a:moveTo>
                  <a:lnTo>
                    <a:pt x="12" y="300"/>
                  </a:lnTo>
                  <a:lnTo>
                    <a:pt x="0" y="300"/>
                  </a:lnTo>
                  <a:lnTo>
                    <a:pt x="0" y="252"/>
                  </a:lnTo>
                  <a:lnTo>
                    <a:pt x="12" y="252"/>
                  </a:lnTo>
                  <a:close/>
                  <a:moveTo>
                    <a:pt x="12" y="336"/>
                  </a:moveTo>
                  <a:lnTo>
                    <a:pt x="12" y="384"/>
                  </a:lnTo>
                  <a:lnTo>
                    <a:pt x="0" y="384"/>
                  </a:lnTo>
                  <a:lnTo>
                    <a:pt x="0" y="336"/>
                  </a:lnTo>
                  <a:lnTo>
                    <a:pt x="12" y="336"/>
                  </a:lnTo>
                  <a:close/>
                  <a:moveTo>
                    <a:pt x="12" y="420"/>
                  </a:moveTo>
                  <a:lnTo>
                    <a:pt x="12" y="468"/>
                  </a:lnTo>
                  <a:lnTo>
                    <a:pt x="0" y="468"/>
                  </a:lnTo>
                  <a:lnTo>
                    <a:pt x="0" y="420"/>
                  </a:lnTo>
                  <a:lnTo>
                    <a:pt x="12" y="420"/>
                  </a:lnTo>
                  <a:close/>
                  <a:moveTo>
                    <a:pt x="12" y="504"/>
                  </a:moveTo>
                  <a:lnTo>
                    <a:pt x="12" y="552"/>
                  </a:lnTo>
                  <a:lnTo>
                    <a:pt x="0" y="552"/>
                  </a:lnTo>
                  <a:lnTo>
                    <a:pt x="0" y="504"/>
                  </a:lnTo>
                  <a:lnTo>
                    <a:pt x="12" y="504"/>
                  </a:lnTo>
                  <a:close/>
                  <a:moveTo>
                    <a:pt x="12" y="588"/>
                  </a:moveTo>
                  <a:lnTo>
                    <a:pt x="12" y="636"/>
                  </a:lnTo>
                  <a:lnTo>
                    <a:pt x="0" y="636"/>
                  </a:lnTo>
                  <a:lnTo>
                    <a:pt x="0" y="588"/>
                  </a:lnTo>
                  <a:lnTo>
                    <a:pt x="12" y="588"/>
                  </a:lnTo>
                  <a:close/>
                  <a:moveTo>
                    <a:pt x="12" y="672"/>
                  </a:moveTo>
                  <a:lnTo>
                    <a:pt x="12" y="720"/>
                  </a:lnTo>
                  <a:lnTo>
                    <a:pt x="0" y="720"/>
                  </a:lnTo>
                  <a:lnTo>
                    <a:pt x="0" y="672"/>
                  </a:lnTo>
                  <a:lnTo>
                    <a:pt x="12" y="672"/>
                  </a:lnTo>
                  <a:close/>
                  <a:moveTo>
                    <a:pt x="12" y="756"/>
                  </a:moveTo>
                  <a:lnTo>
                    <a:pt x="12" y="804"/>
                  </a:lnTo>
                  <a:lnTo>
                    <a:pt x="0" y="804"/>
                  </a:lnTo>
                  <a:lnTo>
                    <a:pt x="0" y="756"/>
                  </a:lnTo>
                  <a:lnTo>
                    <a:pt x="12" y="75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441" y="1106"/>
              <a:ext cx="525" cy="48"/>
            </a:xfrm>
            <a:custGeom>
              <a:avLst/>
              <a:gdLst>
                <a:gd name="T0" fmla="*/ 0 w 525"/>
                <a:gd name="T1" fmla="*/ 18 h 48"/>
                <a:gd name="T2" fmla="*/ 48 w 525"/>
                <a:gd name="T3" fmla="*/ 18 h 48"/>
                <a:gd name="T4" fmla="*/ 48 w 525"/>
                <a:gd name="T5" fmla="*/ 30 h 48"/>
                <a:gd name="T6" fmla="*/ 0 w 525"/>
                <a:gd name="T7" fmla="*/ 30 h 48"/>
                <a:gd name="T8" fmla="*/ 0 w 525"/>
                <a:gd name="T9" fmla="*/ 18 h 48"/>
                <a:gd name="T10" fmla="*/ 84 w 525"/>
                <a:gd name="T11" fmla="*/ 18 h 48"/>
                <a:gd name="T12" fmla="*/ 132 w 525"/>
                <a:gd name="T13" fmla="*/ 18 h 48"/>
                <a:gd name="T14" fmla="*/ 132 w 525"/>
                <a:gd name="T15" fmla="*/ 30 h 48"/>
                <a:gd name="T16" fmla="*/ 84 w 525"/>
                <a:gd name="T17" fmla="*/ 30 h 48"/>
                <a:gd name="T18" fmla="*/ 84 w 525"/>
                <a:gd name="T19" fmla="*/ 18 h 48"/>
                <a:gd name="T20" fmla="*/ 168 w 525"/>
                <a:gd name="T21" fmla="*/ 18 h 48"/>
                <a:gd name="T22" fmla="*/ 216 w 525"/>
                <a:gd name="T23" fmla="*/ 18 h 48"/>
                <a:gd name="T24" fmla="*/ 216 w 525"/>
                <a:gd name="T25" fmla="*/ 30 h 48"/>
                <a:gd name="T26" fmla="*/ 168 w 525"/>
                <a:gd name="T27" fmla="*/ 30 h 48"/>
                <a:gd name="T28" fmla="*/ 168 w 525"/>
                <a:gd name="T29" fmla="*/ 18 h 48"/>
                <a:gd name="T30" fmla="*/ 252 w 525"/>
                <a:gd name="T31" fmla="*/ 18 h 48"/>
                <a:gd name="T32" fmla="*/ 300 w 525"/>
                <a:gd name="T33" fmla="*/ 18 h 48"/>
                <a:gd name="T34" fmla="*/ 300 w 525"/>
                <a:gd name="T35" fmla="*/ 30 h 48"/>
                <a:gd name="T36" fmla="*/ 252 w 525"/>
                <a:gd name="T37" fmla="*/ 30 h 48"/>
                <a:gd name="T38" fmla="*/ 252 w 525"/>
                <a:gd name="T39" fmla="*/ 18 h 48"/>
                <a:gd name="T40" fmla="*/ 336 w 525"/>
                <a:gd name="T41" fmla="*/ 18 h 48"/>
                <a:gd name="T42" fmla="*/ 384 w 525"/>
                <a:gd name="T43" fmla="*/ 18 h 48"/>
                <a:gd name="T44" fmla="*/ 384 w 525"/>
                <a:gd name="T45" fmla="*/ 30 h 48"/>
                <a:gd name="T46" fmla="*/ 336 w 525"/>
                <a:gd name="T47" fmla="*/ 30 h 48"/>
                <a:gd name="T48" fmla="*/ 336 w 525"/>
                <a:gd name="T49" fmla="*/ 18 h 48"/>
                <a:gd name="T50" fmla="*/ 420 w 525"/>
                <a:gd name="T51" fmla="*/ 18 h 48"/>
                <a:gd name="T52" fmla="*/ 468 w 525"/>
                <a:gd name="T53" fmla="*/ 18 h 48"/>
                <a:gd name="T54" fmla="*/ 468 w 525"/>
                <a:gd name="T55" fmla="*/ 30 h 48"/>
                <a:gd name="T56" fmla="*/ 420 w 525"/>
                <a:gd name="T57" fmla="*/ 30 h 48"/>
                <a:gd name="T58" fmla="*/ 420 w 525"/>
                <a:gd name="T59" fmla="*/ 18 h 48"/>
                <a:gd name="T60" fmla="*/ 477 w 525"/>
                <a:gd name="T61" fmla="*/ 0 h 48"/>
                <a:gd name="T62" fmla="*/ 525 w 525"/>
                <a:gd name="T63" fmla="*/ 24 h 48"/>
                <a:gd name="T64" fmla="*/ 477 w 525"/>
                <a:gd name="T65" fmla="*/ 48 h 48"/>
                <a:gd name="T66" fmla="*/ 477 w 525"/>
                <a:gd name="T67" fmla="*/ 0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25"/>
                <a:gd name="T103" fmla="*/ 0 h 48"/>
                <a:gd name="T104" fmla="*/ 525 w 525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25" h="48">
                  <a:moveTo>
                    <a:pt x="0" y="18"/>
                  </a:moveTo>
                  <a:lnTo>
                    <a:pt x="48" y="18"/>
                  </a:lnTo>
                  <a:lnTo>
                    <a:pt x="48" y="30"/>
                  </a:lnTo>
                  <a:lnTo>
                    <a:pt x="0" y="30"/>
                  </a:lnTo>
                  <a:lnTo>
                    <a:pt x="0" y="18"/>
                  </a:lnTo>
                  <a:close/>
                  <a:moveTo>
                    <a:pt x="84" y="18"/>
                  </a:moveTo>
                  <a:lnTo>
                    <a:pt x="132" y="18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18"/>
                  </a:lnTo>
                  <a:close/>
                  <a:moveTo>
                    <a:pt x="168" y="18"/>
                  </a:moveTo>
                  <a:lnTo>
                    <a:pt x="216" y="18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8" y="18"/>
                  </a:lnTo>
                  <a:close/>
                  <a:moveTo>
                    <a:pt x="252" y="18"/>
                  </a:moveTo>
                  <a:lnTo>
                    <a:pt x="300" y="18"/>
                  </a:lnTo>
                  <a:lnTo>
                    <a:pt x="300" y="30"/>
                  </a:lnTo>
                  <a:lnTo>
                    <a:pt x="252" y="30"/>
                  </a:lnTo>
                  <a:lnTo>
                    <a:pt x="252" y="18"/>
                  </a:lnTo>
                  <a:close/>
                  <a:moveTo>
                    <a:pt x="336" y="18"/>
                  </a:moveTo>
                  <a:lnTo>
                    <a:pt x="384" y="18"/>
                  </a:lnTo>
                  <a:lnTo>
                    <a:pt x="384" y="30"/>
                  </a:lnTo>
                  <a:lnTo>
                    <a:pt x="336" y="30"/>
                  </a:lnTo>
                  <a:lnTo>
                    <a:pt x="336" y="18"/>
                  </a:lnTo>
                  <a:close/>
                  <a:moveTo>
                    <a:pt x="420" y="18"/>
                  </a:moveTo>
                  <a:lnTo>
                    <a:pt x="468" y="18"/>
                  </a:lnTo>
                  <a:lnTo>
                    <a:pt x="468" y="30"/>
                  </a:lnTo>
                  <a:lnTo>
                    <a:pt x="420" y="30"/>
                  </a:lnTo>
                  <a:lnTo>
                    <a:pt x="420" y="18"/>
                  </a:lnTo>
                  <a:close/>
                  <a:moveTo>
                    <a:pt x="477" y="0"/>
                  </a:moveTo>
                  <a:lnTo>
                    <a:pt x="525" y="24"/>
                  </a:lnTo>
                  <a:lnTo>
                    <a:pt x="477" y="4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452" y="1934"/>
              <a:ext cx="384" cy="12"/>
            </a:xfrm>
            <a:custGeom>
              <a:avLst/>
              <a:gdLst>
                <a:gd name="T0" fmla="*/ 384 w 384"/>
                <a:gd name="T1" fmla="*/ 12 h 12"/>
                <a:gd name="T2" fmla="*/ 336 w 384"/>
                <a:gd name="T3" fmla="*/ 12 h 12"/>
                <a:gd name="T4" fmla="*/ 336 w 384"/>
                <a:gd name="T5" fmla="*/ 0 h 12"/>
                <a:gd name="T6" fmla="*/ 384 w 384"/>
                <a:gd name="T7" fmla="*/ 0 h 12"/>
                <a:gd name="T8" fmla="*/ 384 w 384"/>
                <a:gd name="T9" fmla="*/ 12 h 12"/>
                <a:gd name="T10" fmla="*/ 300 w 384"/>
                <a:gd name="T11" fmla="*/ 12 h 12"/>
                <a:gd name="T12" fmla="*/ 252 w 384"/>
                <a:gd name="T13" fmla="*/ 12 h 12"/>
                <a:gd name="T14" fmla="*/ 252 w 384"/>
                <a:gd name="T15" fmla="*/ 0 h 12"/>
                <a:gd name="T16" fmla="*/ 300 w 384"/>
                <a:gd name="T17" fmla="*/ 0 h 12"/>
                <a:gd name="T18" fmla="*/ 300 w 384"/>
                <a:gd name="T19" fmla="*/ 12 h 12"/>
                <a:gd name="T20" fmla="*/ 216 w 384"/>
                <a:gd name="T21" fmla="*/ 12 h 12"/>
                <a:gd name="T22" fmla="*/ 168 w 384"/>
                <a:gd name="T23" fmla="*/ 12 h 12"/>
                <a:gd name="T24" fmla="*/ 168 w 384"/>
                <a:gd name="T25" fmla="*/ 0 h 12"/>
                <a:gd name="T26" fmla="*/ 216 w 384"/>
                <a:gd name="T27" fmla="*/ 0 h 12"/>
                <a:gd name="T28" fmla="*/ 216 w 384"/>
                <a:gd name="T29" fmla="*/ 12 h 12"/>
                <a:gd name="T30" fmla="*/ 132 w 384"/>
                <a:gd name="T31" fmla="*/ 12 h 12"/>
                <a:gd name="T32" fmla="*/ 84 w 384"/>
                <a:gd name="T33" fmla="*/ 12 h 12"/>
                <a:gd name="T34" fmla="*/ 84 w 384"/>
                <a:gd name="T35" fmla="*/ 0 h 12"/>
                <a:gd name="T36" fmla="*/ 132 w 384"/>
                <a:gd name="T37" fmla="*/ 0 h 12"/>
                <a:gd name="T38" fmla="*/ 132 w 384"/>
                <a:gd name="T39" fmla="*/ 12 h 12"/>
                <a:gd name="T40" fmla="*/ 48 w 384"/>
                <a:gd name="T41" fmla="*/ 12 h 12"/>
                <a:gd name="T42" fmla="*/ 0 w 384"/>
                <a:gd name="T43" fmla="*/ 12 h 12"/>
                <a:gd name="T44" fmla="*/ 0 w 384"/>
                <a:gd name="T45" fmla="*/ 0 h 12"/>
                <a:gd name="T46" fmla="*/ 48 w 384"/>
                <a:gd name="T47" fmla="*/ 0 h 12"/>
                <a:gd name="T48" fmla="*/ 48 w 384"/>
                <a:gd name="T49" fmla="*/ 12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4"/>
                <a:gd name="T76" fmla="*/ 0 h 12"/>
                <a:gd name="T77" fmla="*/ 384 w 384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4" h="12">
                  <a:moveTo>
                    <a:pt x="384" y="12"/>
                  </a:moveTo>
                  <a:lnTo>
                    <a:pt x="336" y="12"/>
                  </a:lnTo>
                  <a:lnTo>
                    <a:pt x="336" y="0"/>
                  </a:lnTo>
                  <a:lnTo>
                    <a:pt x="384" y="0"/>
                  </a:lnTo>
                  <a:lnTo>
                    <a:pt x="384" y="12"/>
                  </a:lnTo>
                  <a:close/>
                  <a:moveTo>
                    <a:pt x="300" y="12"/>
                  </a:moveTo>
                  <a:lnTo>
                    <a:pt x="252" y="12"/>
                  </a:lnTo>
                  <a:lnTo>
                    <a:pt x="252" y="0"/>
                  </a:lnTo>
                  <a:lnTo>
                    <a:pt x="300" y="0"/>
                  </a:lnTo>
                  <a:lnTo>
                    <a:pt x="300" y="12"/>
                  </a:lnTo>
                  <a:close/>
                  <a:moveTo>
                    <a:pt x="216" y="12"/>
                  </a:moveTo>
                  <a:lnTo>
                    <a:pt x="168" y="12"/>
                  </a:lnTo>
                  <a:lnTo>
                    <a:pt x="168" y="0"/>
                  </a:lnTo>
                  <a:lnTo>
                    <a:pt x="216" y="0"/>
                  </a:lnTo>
                  <a:lnTo>
                    <a:pt x="216" y="12"/>
                  </a:lnTo>
                  <a:close/>
                  <a:moveTo>
                    <a:pt x="132" y="12"/>
                  </a:moveTo>
                  <a:lnTo>
                    <a:pt x="84" y="12"/>
                  </a:lnTo>
                  <a:lnTo>
                    <a:pt x="84" y="0"/>
                  </a:lnTo>
                  <a:lnTo>
                    <a:pt x="132" y="0"/>
                  </a:lnTo>
                  <a:lnTo>
                    <a:pt x="132" y="12"/>
                  </a:lnTo>
                  <a:close/>
                  <a:moveTo>
                    <a:pt x="48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1368977" y="3868930"/>
            <a:ext cx="173925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solidFill>
                  <a:schemeClr val="accent1"/>
                </a:solidFill>
                <a:latin typeface="+mn-lt"/>
              </a:rPr>
              <a:t>2</a:t>
            </a:r>
            <a:r>
              <a:rPr lang="fr-FR" altLang="fr-FR" sz="1000" b="1" baseline="30000">
                <a:solidFill>
                  <a:schemeClr val="accent1"/>
                </a:solidFill>
                <a:latin typeface="+mn-lt"/>
              </a:rPr>
              <a:t>ème</a:t>
            </a:r>
            <a:r>
              <a:rPr lang="fr-FR" altLang="fr-FR" sz="1000" b="1">
                <a:solidFill>
                  <a:schemeClr val="accent1"/>
                </a:solidFill>
                <a:latin typeface="+mn-lt"/>
              </a:rPr>
              <a:t> dosage 6 -12 h plus tard</a:t>
            </a:r>
          </a:p>
        </p:txBody>
      </p:sp>
      <p:grpSp>
        <p:nvGrpSpPr>
          <p:cNvPr id="45" name="Group 22"/>
          <p:cNvGrpSpPr>
            <a:grpSpLocks/>
          </p:cNvGrpSpPr>
          <p:nvPr/>
        </p:nvGrpSpPr>
        <p:grpSpPr bwMode="auto">
          <a:xfrm>
            <a:off x="2370038" y="3587943"/>
            <a:ext cx="185738" cy="212725"/>
            <a:chOff x="918" y="1776"/>
            <a:chExt cx="77" cy="97"/>
          </a:xfrm>
        </p:grpSpPr>
        <p:grpSp>
          <p:nvGrpSpPr>
            <p:cNvPr id="46" name="Group 23"/>
            <p:cNvGrpSpPr>
              <a:grpSpLocks/>
            </p:cNvGrpSpPr>
            <p:nvPr/>
          </p:nvGrpSpPr>
          <p:grpSpPr bwMode="auto">
            <a:xfrm>
              <a:off x="946" y="1776"/>
              <a:ext cx="20" cy="20"/>
              <a:chOff x="946" y="1776"/>
              <a:chExt cx="20" cy="20"/>
            </a:xfrm>
          </p:grpSpPr>
          <p:sp>
            <p:nvSpPr>
              <p:cNvPr id="50" name="Rectangle 24"/>
              <p:cNvSpPr>
                <a:spLocks noChangeArrowheads="1"/>
              </p:cNvSpPr>
              <p:nvPr/>
            </p:nvSpPr>
            <p:spPr bwMode="auto">
              <a:xfrm>
                <a:off x="946" y="177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5"/>
              <p:cNvSpPr>
                <a:spLocks noChangeArrowheads="1"/>
              </p:cNvSpPr>
              <p:nvPr/>
            </p:nvSpPr>
            <p:spPr bwMode="auto">
              <a:xfrm>
                <a:off x="946" y="1776"/>
                <a:ext cx="20" cy="20"/>
              </a:xfrm>
              <a:prstGeom prst="rect">
                <a:avLst/>
              </a:prstGeom>
              <a:noFill/>
              <a:ln w="9525" cap="rnd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26"/>
            <p:cNvGrpSpPr>
              <a:grpSpLocks/>
            </p:cNvGrpSpPr>
            <p:nvPr/>
          </p:nvGrpSpPr>
          <p:grpSpPr bwMode="auto">
            <a:xfrm>
              <a:off x="918" y="1795"/>
              <a:ext cx="77" cy="78"/>
              <a:chOff x="918" y="1795"/>
              <a:chExt cx="77" cy="78"/>
            </a:xfrm>
          </p:grpSpPr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918" y="1795"/>
                <a:ext cx="77" cy="78"/>
              </a:xfrm>
              <a:custGeom>
                <a:avLst/>
                <a:gdLst>
                  <a:gd name="T0" fmla="*/ 0 w 77"/>
                  <a:gd name="T1" fmla="*/ 0 h 78"/>
                  <a:gd name="T2" fmla="*/ 39 w 77"/>
                  <a:gd name="T3" fmla="*/ 78 h 78"/>
                  <a:gd name="T4" fmla="*/ 77 w 77"/>
                  <a:gd name="T5" fmla="*/ 0 h 78"/>
                  <a:gd name="T6" fmla="*/ 0 w 77"/>
                  <a:gd name="T7" fmla="*/ 0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0"/>
                    </a:moveTo>
                    <a:lnTo>
                      <a:pt x="39" y="78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918" y="1795"/>
                <a:ext cx="77" cy="78"/>
              </a:xfrm>
              <a:custGeom>
                <a:avLst/>
                <a:gdLst>
                  <a:gd name="T0" fmla="*/ 0 w 77"/>
                  <a:gd name="T1" fmla="*/ 0 h 78"/>
                  <a:gd name="T2" fmla="*/ 39 w 77"/>
                  <a:gd name="T3" fmla="*/ 78 h 78"/>
                  <a:gd name="T4" fmla="*/ 77 w 77"/>
                  <a:gd name="T5" fmla="*/ 0 h 78"/>
                  <a:gd name="T6" fmla="*/ 0 w 77"/>
                  <a:gd name="T7" fmla="*/ 0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8"/>
                  <a:gd name="T14" fmla="*/ 77 w 77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8">
                    <a:moveTo>
                      <a:pt x="0" y="0"/>
                    </a:moveTo>
                    <a:lnTo>
                      <a:pt x="39" y="78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2" name="Group 29"/>
          <p:cNvGrpSpPr>
            <a:grpSpLocks/>
          </p:cNvGrpSpPr>
          <p:nvPr/>
        </p:nvGrpSpPr>
        <p:grpSpPr bwMode="auto">
          <a:xfrm>
            <a:off x="2436143" y="3587943"/>
            <a:ext cx="47625" cy="44450"/>
            <a:chOff x="946" y="1776"/>
            <a:chExt cx="20" cy="20"/>
          </a:xfrm>
        </p:grpSpPr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946" y="1776"/>
              <a:ext cx="20" cy="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946" y="1776"/>
              <a:ext cx="20" cy="20"/>
            </a:xfrm>
            <a:prstGeom prst="rect">
              <a:avLst/>
            </a:prstGeom>
            <a:noFill/>
            <a:ln w="9525" cap="rnd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32"/>
          <p:cNvGrpSpPr>
            <a:grpSpLocks/>
          </p:cNvGrpSpPr>
          <p:nvPr/>
        </p:nvGrpSpPr>
        <p:grpSpPr bwMode="auto">
          <a:xfrm>
            <a:off x="2370038" y="3629218"/>
            <a:ext cx="185738" cy="171450"/>
            <a:chOff x="918" y="1795"/>
            <a:chExt cx="77" cy="78"/>
          </a:xfrm>
        </p:grpSpPr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918" y="1795"/>
              <a:ext cx="77" cy="78"/>
            </a:xfrm>
            <a:custGeom>
              <a:avLst/>
              <a:gdLst>
                <a:gd name="T0" fmla="*/ 0 w 77"/>
                <a:gd name="T1" fmla="*/ 0 h 78"/>
                <a:gd name="T2" fmla="*/ 39 w 77"/>
                <a:gd name="T3" fmla="*/ 78 h 78"/>
                <a:gd name="T4" fmla="*/ 77 w 77"/>
                <a:gd name="T5" fmla="*/ 0 h 78"/>
                <a:gd name="T6" fmla="*/ 0 w 77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8"/>
                <a:gd name="T14" fmla="*/ 77 w 77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8">
                  <a:moveTo>
                    <a:pt x="0" y="0"/>
                  </a:moveTo>
                  <a:lnTo>
                    <a:pt x="39" y="78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918" y="1795"/>
              <a:ext cx="77" cy="78"/>
            </a:xfrm>
            <a:custGeom>
              <a:avLst/>
              <a:gdLst>
                <a:gd name="T0" fmla="*/ 0 w 77"/>
                <a:gd name="T1" fmla="*/ 0 h 78"/>
                <a:gd name="T2" fmla="*/ 39 w 77"/>
                <a:gd name="T3" fmla="*/ 78 h 78"/>
                <a:gd name="T4" fmla="*/ 77 w 77"/>
                <a:gd name="T5" fmla="*/ 0 h 78"/>
                <a:gd name="T6" fmla="*/ 0 w 77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8"/>
                <a:gd name="T14" fmla="*/ 77 w 77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8">
                  <a:moveTo>
                    <a:pt x="0" y="0"/>
                  </a:moveTo>
                  <a:lnTo>
                    <a:pt x="39" y="78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8" name="Group 35"/>
          <p:cNvGrpSpPr>
            <a:grpSpLocks/>
          </p:cNvGrpSpPr>
          <p:nvPr/>
        </p:nvGrpSpPr>
        <p:grpSpPr bwMode="auto">
          <a:xfrm>
            <a:off x="2436143" y="3587943"/>
            <a:ext cx="47625" cy="44450"/>
            <a:chOff x="946" y="1776"/>
            <a:chExt cx="20" cy="20"/>
          </a:xfrm>
        </p:grpSpPr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946" y="1776"/>
              <a:ext cx="20" cy="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946" y="1776"/>
              <a:ext cx="20" cy="20"/>
            </a:xfrm>
            <a:prstGeom prst="rect">
              <a:avLst/>
            </a:prstGeom>
            <a:noFill/>
            <a:ln w="9525" cap="rnd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38"/>
          <p:cNvGrpSpPr>
            <a:grpSpLocks/>
          </p:cNvGrpSpPr>
          <p:nvPr/>
        </p:nvGrpSpPr>
        <p:grpSpPr bwMode="auto">
          <a:xfrm>
            <a:off x="2317931" y="2794495"/>
            <a:ext cx="222250" cy="315913"/>
            <a:chOff x="846" y="1498"/>
            <a:chExt cx="93" cy="143"/>
          </a:xfrm>
        </p:grpSpPr>
        <p:grpSp>
          <p:nvGrpSpPr>
            <p:cNvPr id="62" name="Group 39"/>
            <p:cNvGrpSpPr>
              <a:grpSpLocks/>
            </p:cNvGrpSpPr>
            <p:nvPr/>
          </p:nvGrpSpPr>
          <p:grpSpPr bwMode="auto">
            <a:xfrm>
              <a:off x="879" y="1498"/>
              <a:ext cx="27" cy="27"/>
              <a:chOff x="879" y="1498"/>
              <a:chExt cx="27" cy="27"/>
            </a:xfrm>
          </p:grpSpPr>
          <p:sp>
            <p:nvSpPr>
              <p:cNvPr id="66" name="Rectangle 40"/>
              <p:cNvSpPr>
                <a:spLocks noChangeArrowheads="1"/>
              </p:cNvSpPr>
              <p:nvPr/>
            </p:nvSpPr>
            <p:spPr bwMode="auto">
              <a:xfrm>
                <a:off x="879" y="1498"/>
                <a:ext cx="27" cy="27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41"/>
              <p:cNvSpPr>
                <a:spLocks noChangeArrowheads="1"/>
              </p:cNvSpPr>
              <p:nvPr/>
            </p:nvSpPr>
            <p:spPr bwMode="auto">
              <a:xfrm>
                <a:off x="879" y="1498"/>
                <a:ext cx="27" cy="27"/>
              </a:xfrm>
              <a:prstGeom prst="rect">
                <a:avLst/>
              </a:prstGeom>
              <a:noFill/>
              <a:ln w="9525" cap="rnd">
                <a:solidFill>
                  <a:srgbClr val="FFCC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42"/>
            <p:cNvGrpSpPr>
              <a:grpSpLocks/>
            </p:cNvGrpSpPr>
            <p:nvPr/>
          </p:nvGrpSpPr>
          <p:grpSpPr bwMode="auto">
            <a:xfrm>
              <a:off x="846" y="1546"/>
              <a:ext cx="93" cy="95"/>
              <a:chOff x="846" y="1546"/>
              <a:chExt cx="93" cy="95"/>
            </a:xfrm>
          </p:grpSpPr>
          <p:sp>
            <p:nvSpPr>
              <p:cNvPr id="64" name="Freeform 43"/>
              <p:cNvSpPr>
                <a:spLocks/>
              </p:cNvSpPr>
              <p:nvPr/>
            </p:nvSpPr>
            <p:spPr bwMode="auto">
              <a:xfrm>
                <a:off x="846" y="1546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7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5"/>
                  <a:gd name="T14" fmla="*/ 93 w 93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5">
                    <a:moveTo>
                      <a:pt x="0" y="0"/>
                    </a:moveTo>
                    <a:lnTo>
                      <a:pt x="47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44"/>
              <p:cNvSpPr>
                <a:spLocks/>
              </p:cNvSpPr>
              <p:nvPr/>
            </p:nvSpPr>
            <p:spPr bwMode="auto">
              <a:xfrm>
                <a:off x="846" y="1546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7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5"/>
                  <a:gd name="T14" fmla="*/ 93 w 93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5">
                    <a:moveTo>
                      <a:pt x="0" y="0"/>
                    </a:moveTo>
                    <a:lnTo>
                      <a:pt x="47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FF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1430288" y="3106545"/>
            <a:ext cx="2083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Antibiothérapie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 déconseillée</a:t>
            </a: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1430288" y="2443355"/>
            <a:ext cx="2083825" cy="1144588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1" name="Group 48"/>
          <p:cNvGrpSpPr>
            <a:grpSpLocks/>
          </p:cNvGrpSpPr>
          <p:nvPr/>
        </p:nvGrpSpPr>
        <p:grpSpPr bwMode="auto">
          <a:xfrm>
            <a:off x="7158062" y="2795780"/>
            <a:ext cx="222250" cy="315913"/>
            <a:chOff x="3410" y="1498"/>
            <a:chExt cx="93" cy="143"/>
          </a:xfrm>
        </p:grpSpPr>
        <p:grpSp>
          <p:nvGrpSpPr>
            <p:cNvPr id="72" name="Group 49"/>
            <p:cNvGrpSpPr>
              <a:grpSpLocks/>
            </p:cNvGrpSpPr>
            <p:nvPr/>
          </p:nvGrpSpPr>
          <p:grpSpPr bwMode="auto">
            <a:xfrm>
              <a:off x="3443" y="1498"/>
              <a:ext cx="27" cy="27"/>
              <a:chOff x="3443" y="1498"/>
              <a:chExt cx="27" cy="27"/>
            </a:xfrm>
          </p:grpSpPr>
          <p:sp>
            <p:nvSpPr>
              <p:cNvPr id="76" name="Rectangle 50"/>
              <p:cNvSpPr>
                <a:spLocks noChangeArrowheads="1"/>
              </p:cNvSpPr>
              <p:nvPr/>
            </p:nvSpPr>
            <p:spPr bwMode="auto">
              <a:xfrm>
                <a:off x="3443" y="1498"/>
                <a:ext cx="27" cy="27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51"/>
              <p:cNvSpPr>
                <a:spLocks noChangeArrowheads="1"/>
              </p:cNvSpPr>
              <p:nvPr/>
            </p:nvSpPr>
            <p:spPr bwMode="auto">
              <a:xfrm>
                <a:off x="3443" y="1498"/>
                <a:ext cx="27" cy="27"/>
              </a:xfrm>
              <a:prstGeom prst="rect">
                <a:avLst/>
              </a:prstGeom>
              <a:noFill/>
              <a:ln w="9525" cap="rnd">
                <a:solidFill>
                  <a:srgbClr val="CC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52"/>
            <p:cNvGrpSpPr>
              <a:grpSpLocks/>
            </p:cNvGrpSpPr>
            <p:nvPr/>
          </p:nvGrpSpPr>
          <p:grpSpPr bwMode="auto">
            <a:xfrm>
              <a:off x="3410" y="1546"/>
              <a:ext cx="93" cy="95"/>
              <a:chOff x="3410" y="1546"/>
              <a:chExt cx="93" cy="95"/>
            </a:xfrm>
          </p:grpSpPr>
          <p:sp>
            <p:nvSpPr>
              <p:cNvPr id="74" name="Freeform 53"/>
              <p:cNvSpPr>
                <a:spLocks/>
              </p:cNvSpPr>
              <p:nvPr/>
            </p:nvSpPr>
            <p:spPr bwMode="auto">
              <a:xfrm>
                <a:off x="3410" y="1546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6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5"/>
                  <a:gd name="T14" fmla="*/ 93 w 93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5">
                    <a:moveTo>
                      <a:pt x="0" y="0"/>
                    </a:moveTo>
                    <a:lnTo>
                      <a:pt x="46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3410" y="1546"/>
                <a:ext cx="93" cy="95"/>
              </a:xfrm>
              <a:custGeom>
                <a:avLst/>
                <a:gdLst>
                  <a:gd name="T0" fmla="*/ 0 w 93"/>
                  <a:gd name="T1" fmla="*/ 0 h 95"/>
                  <a:gd name="T2" fmla="*/ 46 w 93"/>
                  <a:gd name="T3" fmla="*/ 95 h 95"/>
                  <a:gd name="T4" fmla="*/ 93 w 93"/>
                  <a:gd name="T5" fmla="*/ 0 h 95"/>
                  <a:gd name="T6" fmla="*/ 0 w 93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5"/>
                  <a:gd name="T14" fmla="*/ 93 w 93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5">
                    <a:moveTo>
                      <a:pt x="0" y="0"/>
                    </a:moveTo>
                    <a:lnTo>
                      <a:pt x="46" y="95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CC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78" name="Rectangle 55"/>
          <p:cNvSpPr>
            <a:spLocks noChangeArrowheads="1"/>
          </p:cNvSpPr>
          <p:nvPr/>
        </p:nvSpPr>
        <p:spPr bwMode="auto">
          <a:xfrm>
            <a:off x="6197232" y="2562349"/>
            <a:ext cx="20871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[PCT]≥0.5 </a:t>
            </a:r>
            <a:r>
              <a:rPr lang="fr-FR" altLang="fr-FR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ng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/ml</a:t>
            </a:r>
          </a:p>
        </p:txBody>
      </p:sp>
      <p:sp>
        <p:nvSpPr>
          <p:cNvPr id="79" name="Rectangle 56"/>
          <p:cNvSpPr>
            <a:spLocks noChangeArrowheads="1"/>
          </p:cNvSpPr>
          <p:nvPr/>
        </p:nvSpPr>
        <p:spPr bwMode="auto">
          <a:xfrm>
            <a:off x="6197232" y="3106545"/>
            <a:ext cx="20871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Antibiothérapie 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encouragée</a:t>
            </a:r>
          </a:p>
        </p:txBody>
      </p:sp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2305720" y="4149080"/>
            <a:ext cx="5762625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Conseils </a:t>
            </a:r>
            <a:r>
              <a:rPr lang="fr-FR" altLang="fr-FR" sz="2000" dirty="0">
                <a:solidFill>
                  <a:schemeClr val="accent1"/>
                </a:solidFill>
                <a:latin typeface="Arial" panose="020B0604020202020204" pitchFamily="34" charset="0"/>
              </a:rPr>
              <a:t>pour la poursuite ou </a:t>
            </a:r>
            <a:r>
              <a:rPr lang="fr-FR" altLang="fr-FR" sz="20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l’arrêt</a:t>
            </a:r>
            <a:endParaRPr lang="fr-FR" altLang="fr-FR" sz="2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1" name="Rectangle 61"/>
          <p:cNvSpPr>
            <a:spLocks noChangeArrowheads="1"/>
          </p:cNvSpPr>
          <p:nvPr/>
        </p:nvSpPr>
        <p:spPr bwMode="auto">
          <a:xfrm>
            <a:off x="6177855" y="2483042"/>
            <a:ext cx="2106563" cy="1144588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2" name="AutoShape 62"/>
          <p:cNvCxnSpPr>
            <a:cxnSpLocks noChangeShapeType="1"/>
            <a:endCxn id="88" idx="0"/>
          </p:cNvCxnSpPr>
          <p:nvPr/>
        </p:nvCxnSpPr>
        <p:spPr bwMode="auto">
          <a:xfrm>
            <a:off x="4833588" y="4734263"/>
            <a:ext cx="2397549" cy="278887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63"/>
          <p:cNvCxnSpPr>
            <a:cxnSpLocks noChangeShapeType="1"/>
          </p:cNvCxnSpPr>
          <p:nvPr/>
        </p:nvCxnSpPr>
        <p:spPr bwMode="auto">
          <a:xfrm rot="5400000">
            <a:off x="3228662" y="3379051"/>
            <a:ext cx="557824" cy="2710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64"/>
          <p:cNvCxnSpPr>
            <a:cxnSpLocks noChangeShapeType="1"/>
            <a:endCxn id="81" idx="0"/>
          </p:cNvCxnSpPr>
          <p:nvPr/>
        </p:nvCxnSpPr>
        <p:spPr bwMode="auto">
          <a:xfrm>
            <a:off x="4857353" y="2319821"/>
            <a:ext cx="2373784" cy="163221"/>
          </a:xfrm>
          <a:prstGeom prst="bentConnector2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65"/>
          <p:cNvCxnSpPr>
            <a:cxnSpLocks noChangeShapeType="1"/>
            <a:stCxn id="87" idx="2"/>
            <a:endCxn id="93" idx="0"/>
          </p:cNvCxnSpPr>
          <p:nvPr/>
        </p:nvCxnSpPr>
        <p:spPr bwMode="auto">
          <a:xfrm rot="5400000">
            <a:off x="3484127" y="1120930"/>
            <a:ext cx="361300" cy="238515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1434695" y="5014681"/>
            <a:ext cx="2083825" cy="1798695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6177855" y="5013150"/>
            <a:ext cx="2106563" cy="1800226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430288" y="6274897"/>
            <a:ext cx="2083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Arrêt antibiotiques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encouragé</a:t>
            </a: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6197232" y="6289731"/>
            <a:ext cx="20486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Poursuite </a:t>
            </a:r>
          </a:p>
          <a:p>
            <a:pPr algn="ctr">
              <a:spcBef>
                <a:spcPct val="0"/>
              </a:spcBef>
            </a:pPr>
            <a:r>
              <a:rPr lang="fr-FR" altLang="fr-FR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antibiotiques 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encouragée </a:t>
            </a:r>
          </a:p>
        </p:txBody>
      </p:sp>
      <p:grpSp>
        <p:nvGrpSpPr>
          <p:cNvPr id="99" name="Group 10"/>
          <p:cNvGrpSpPr>
            <a:grpSpLocks/>
          </p:cNvGrpSpPr>
          <p:nvPr/>
        </p:nvGrpSpPr>
        <p:grpSpPr bwMode="auto">
          <a:xfrm>
            <a:off x="2418680" y="5949280"/>
            <a:ext cx="65088" cy="61912"/>
            <a:chOff x="2584" y="2751"/>
            <a:chExt cx="27" cy="28"/>
          </a:xfrm>
        </p:grpSpPr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2584" y="2751"/>
              <a:ext cx="27" cy="2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101" name="Rectangle 12"/>
            <p:cNvSpPr>
              <a:spLocks noChangeArrowheads="1"/>
            </p:cNvSpPr>
            <p:nvPr/>
          </p:nvSpPr>
          <p:spPr bwMode="auto">
            <a:xfrm>
              <a:off x="2584" y="2751"/>
              <a:ext cx="27" cy="28"/>
            </a:xfrm>
            <a:prstGeom prst="rect">
              <a:avLst/>
            </a:prstGeom>
            <a:noFill/>
            <a:ln w="9525" cap="rnd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¢"/>
                <a:defRPr sz="30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3"/>
          <p:cNvGrpSpPr>
            <a:grpSpLocks/>
          </p:cNvGrpSpPr>
          <p:nvPr/>
        </p:nvGrpSpPr>
        <p:grpSpPr bwMode="auto">
          <a:xfrm>
            <a:off x="2339752" y="6043805"/>
            <a:ext cx="222250" cy="209550"/>
            <a:chOff x="2551" y="2799"/>
            <a:chExt cx="93" cy="95"/>
          </a:xfrm>
        </p:grpSpPr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2551" y="2799"/>
              <a:ext cx="93" cy="95"/>
            </a:xfrm>
            <a:custGeom>
              <a:avLst/>
              <a:gdLst>
                <a:gd name="T0" fmla="*/ 0 w 93"/>
                <a:gd name="T1" fmla="*/ 0 h 95"/>
                <a:gd name="T2" fmla="*/ 47 w 93"/>
                <a:gd name="T3" fmla="*/ 95 h 95"/>
                <a:gd name="T4" fmla="*/ 93 w 93"/>
                <a:gd name="T5" fmla="*/ 0 h 95"/>
                <a:gd name="T6" fmla="*/ 0 w 9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95"/>
                <a:gd name="T14" fmla="*/ 93 w 9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95">
                  <a:moveTo>
                    <a:pt x="0" y="0"/>
                  </a:moveTo>
                  <a:lnTo>
                    <a:pt x="47" y="95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5"/>
            <p:cNvSpPr>
              <a:spLocks/>
            </p:cNvSpPr>
            <p:nvPr/>
          </p:nvSpPr>
          <p:spPr bwMode="auto">
            <a:xfrm>
              <a:off x="2551" y="2799"/>
              <a:ext cx="93" cy="95"/>
            </a:xfrm>
            <a:custGeom>
              <a:avLst/>
              <a:gdLst>
                <a:gd name="T0" fmla="*/ 0 w 93"/>
                <a:gd name="T1" fmla="*/ 0 h 95"/>
                <a:gd name="T2" fmla="*/ 47 w 93"/>
                <a:gd name="T3" fmla="*/ 95 h 95"/>
                <a:gd name="T4" fmla="*/ 93 w 93"/>
                <a:gd name="T5" fmla="*/ 0 h 95"/>
                <a:gd name="T6" fmla="*/ 0 w 9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95"/>
                <a:gd name="T14" fmla="*/ 93 w 9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95">
                  <a:moveTo>
                    <a:pt x="0" y="0"/>
                  </a:moveTo>
                  <a:lnTo>
                    <a:pt x="47" y="95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430288" y="1357259"/>
            <a:ext cx="6854130" cy="7755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accent1"/>
                </a:solidFill>
              </a:rPr>
              <a:t>Conseils pour débuter l’antibiothérapie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chemeClr val="accent1"/>
                </a:solidFill>
              </a:rPr>
              <a:t>Exceptés les situations nécessitant une antibiothérapie </a:t>
            </a:r>
            <a:r>
              <a:rPr lang="fr-FR" altLang="fr-FR" sz="1400" dirty="0" smtClean="0">
                <a:solidFill>
                  <a:schemeClr val="accent1"/>
                </a:solidFill>
              </a:rPr>
              <a:t>immédiate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>
                <a:solidFill>
                  <a:schemeClr val="accent1"/>
                </a:solidFill>
              </a:rPr>
              <a:t> </a:t>
            </a:r>
            <a:r>
              <a:rPr lang="fr-FR" altLang="fr-FR" sz="1400" dirty="0">
                <a:solidFill>
                  <a:schemeClr val="accent1"/>
                </a:solidFill>
              </a:rPr>
              <a:t>(Choc septique, méningite, etc…)</a:t>
            </a:r>
          </a:p>
        </p:txBody>
      </p:sp>
      <p:sp>
        <p:nvSpPr>
          <p:cNvPr id="93" name="Rectangle 45"/>
          <p:cNvSpPr>
            <a:spLocks noChangeArrowheads="1"/>
          </p:cNvSpPr>
          <p:nvPr/>
        </p:nvSpPr>
        <p:spPr bwMode="auto">
          <a:xfrm>
            <a:off x="1430288" y="2494156"/>
            <a:ext cx="20838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[PCT]&lt; 0∙5 </a:t>
            </a:r>
            <a:r>
              <a:rPr lang="fr-FR" altLang="fr-FR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ng</a:t>
            </a:r>
            <a:r>
              <a:rPr lang="fr-FR" alt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/ml </a:t>
            </a:r>
          </a:p>
        </p:txBody>
      </p:sp>
    </p:spTree>
    <p:extLst>
      <p:ext uri="{BB962C8B-B14F-4D97-AF65-F5344CB8AC3E}">
        <p14:creationId xmlns:p14="http://schemas.microsoft.com/office/powerpoint/2010/main" val="27002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84776" cy="1143000"/>
          </a:xfrm>
        </p:spPr>
        <p:txBody>
          <a:bodyPr>
            <a:noAutofit/>
          </a:bodyPr>
          <a:lstStyle/>
          <a:p>
            <a:r>
              <a:rPr lang="fr-FR" sz="2800" dirty="0" smtClean="0"/>
              <a:t>PCT et </a:t>
            </a:r>
            <a:r>
              <a:rPr lang="fr-FR" sz="2800" dirty="0" err="1"/>
              <a:t>éCONOMIE</a:t>
            </a:r>
            <a:r>
              <a:rPr lang="fr-FR" sz="2800" dirty="0"/>
              <a:t> </a:t>
            </a:r>
            <a:r>
              <a:rPr lang="fr-FR" sz="2800" dirty="0" smtClean="0"/>
              <a:t>DE </a:t>
            </a:r>
            <a:r>
              <a:rPr lang="fr-FR" sz="2800" dirty="0" err="1"/>
              <a:t>SANTé</a:t>
            </a:r>
            <a:r>
              <a:rPr lang="fr-FR" sz="2800" dirty="0"/>
              <a:t> </a:t>
            </a:r>
            <a:r>
              <a:rPr lang="fr-FR" sz="2800" dirty="0" smtClean="0"/>
              <a:t>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err="1" smtClean="0"/>
              <a:t>éTUDE</a:t>
            </a:r>
            <a:r>
              <a:rPr lang="fr-FR" sz="2800" dirty="0" smtClean="0"/>
              <a:t> D’Impact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Réduction de la pression de sélection des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ATB et de l’écologie bactérienne</a:t>
            </a:r>
            <a:endParaRPr lang="fr-FR" sz="18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Baisse du cout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financier pour 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la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société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sz="1800" dirty="0" smtClean="0">
              <a:solidFill>
                <a:schemeClr val="tx2"/>
              </a:solidFill>
              <a:cs typeface="+mn-cs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400" dirty="0" smtClean="0">
                <a:solidFill>
                  <a:schemeClr val="tx2"/>
                </a:solidFill>
                <a:cs typeface="+mn-cs"/>
              </a:rPr>
              <a:t>Surcout lié au dosage de PCT entièrement compensé par l’économie réalisée sur les traitements antibiotiques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000" dirty="0" smtClean="0">
                <a:solidFill>
                  <a:schemeClr val="tx2"/>
                </a:solidFill>
                <a:cs typeface="+mn-cs"/>
              </a:rPr>
              <a:t>Étude : patients dont le dosage initial &lt; 0,5 </a:t>
            </a:r>
            <a:r>
              <a:rPr lang="fr-FR" sz="1000" dirty="0" err="1" smtClean="0">
                <a:solidFill>
                  <a:schemeClr val="tx2"/>
                </a:solidFill>
                <a:cs typeface="+mn-cs"/>
              </a:rPr>
              <a:t>ng</a:t>
            </a:r>
            <a:r>
              <a:rPr lang="fr-FR" sz="1000" dirty="0" smtClean="0">
                <a:solidFill>
                  <a:schemeClr val="tx2"/>
                </a:solidFill>
                <a:cs typeface="+mn-cs"/>
              </a:rPr>
              <a:t>/ml exclus de l’étude (patient réanimation) :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000" dirty="0" smtClean="0">
                <a:solidFill>
                  <a:schemeClr val="tx2"/>
                </a:solidFill>
                <a:cs typeface="+mn-cs"/>
              </a:rPr>
              <a:t>Dosage à J0 puis tous les 2J jusqu’à l’</a:t>
            </a:r>
            <a:r>
              <a:rPr lang="fr-FR" sz="1000" dirty="0"/>
              <a:t> </a:t>
            </a:r>
            <a:r>
              <a:rPr lang="fr-FR" sz="1000" dirty="0">
                <a:solidFill>
                  <a:schemeClr val="tx2"/>
                </a:solidFill>
                <a:cs typeface="+mn-cs"/>
              </a:rPr>
              <a:t>arrêt </a:t>
            </a:r>
            <a:r>
              <a:rPr lang="fr-FR" sz="1000" dirty="0" smtClean="0">
                <a:solidFill>
                  <a:schemeClr val="tx2"/>
                </a:solidFill>
                <a:cs typeface="+mn-cs"/>
              </a:rPr>
              <a:t>du tt.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altLang="fr-FR" sz="1000" dirty="0">
                <a:solidFill>
                  <a:schemeClr val="tx2"/>
                </a:solidFill>
                <a:cs typeface="+mn-cs"/>
                <a:sym typeface="Wingdings" panose="05000000000000000000" pitchFamily="2" charset="2"/>
              </a:rPr>
              <a:t> 15 % </a:t>
            </a:r>
            <a:r>
              <a:rPr lang="fr-FR" altLang="fr-FR" sz="1000" dirty="0" smtClean="0">
                <a:solidFill>
                  <a:schemeClr val="tx2"/>
                </a:solidFill>
                <a:cs typeface="+mn-cs"/>
                <a:sym typeface="Wingdings" panose="05000000000000000000" pitchFamily="2" charset="2"/>
              </a:rPr>
              <a:t>DDJ*/1000 </a:t>
            </a:r>
            <a:r>
              <a:rPr lang="fr-FR" altLang="fr-FR" sz="1000" dirty="0">
                <a:solidFill>
                  <a:schemeClr val="tx2"/>
                </a:solidFill>
                <a:cs typeface="+mn-cs"/>
                <a:sym typeface="Wingdings" panose="05000000000000000000" pitchFamily="2" charset="2"/>
              </a:rPr>
              <a:t>JH et  18 % en €.</a:t>
            </a:r>
            <a:endParaRPr lang="fr-FR" sz="1000" dirty="0">
              <a:solidFill>
                <a:schemeClr val="tx2"/>
              </a:solidFill>
              <a:cs typeface="+mn-cs"/>
            </a:endParaRPr>
          </a:p>
          <a:p>
            <a:pPr marL="457200" lvl="1" indent="0" algn="r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sz="1100" dirty="0" smtClean="0">
                <a:solidFill>
                  <a:schemeClr val="tx2"/>
                </a:solidFill>
                <a:cs typeface="+mn-cs"/>
                <a:hlinkClick r:id="rId2"/>
              </a:rPr>
              <a:t>http</a:t>
            </a:r>
            <a:r>
              <a:rPr lang="fr-FR" sz="1100" dirty="0">
                <a:solidFill>
                  <a:schemeClr val="tx2"/>
                </a:solidFill>
                <a:cs typeface="+mn-cs"/>
                <a:hlinkClick r:id="rId2"/>
              </a:rPr>
              <a:t>://</a:t>
            </a:r>
            <a:r>
              <a:rPr lang="fr-FR" sz="1100" dirty="0" smtClean="0">
                <a:solidFill>
                  <a:schemeClr val="tx2"/>
                </a:solidFill>
                <a:cs typeface="+mn-cs"/>
                <a:hlinkClick r:id="rId2"/>
              </a:rPr>
              <a:t>www.synprefh.org/rc/org/synprefh/htm/Article/2012/20120406-085849-336/src/htm_fullText/fr/communications_2009.pdf</a:t>
            </a:r>
            <a:endParaRPr lang="fr-FR" sz="1100" dirty="0" smtClean="0">
              <a:solidFill>
                <a:schemeClr val="tx2"/>
              </a:solidFill>
              <a:cs typeface="+mn-cs"/>
            </a:endParaRPr>
          </a:p>
          <a:p>
            <a:pPr marL="457200" lvl="1" indent="0" algn="r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sz="11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sz="1100" dirty="0" smtClean="0">
                <a:solidFill>
                  <a:schemeClr val="tx2"/>
                </a:solidFill>
                <a:cs typeface="+mn-cs"/>
              </a:rPr>
              <a:t>* : Dose Définie Journalière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sz="1800" dirty="0">
              <a:solidFill>
                <a:schemeClr val="tx2"/>
              </a:solidFill>
              <a:cs typeface="+mn-cs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sz="1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pratique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schemeClr val="tx2"/>
                </a:solidFill>
                <a:cs typeface="+mn-cs"/>
              </a:rPr>
              <a:t>Sur le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même 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tube que la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CRP (tube vert)</a:t>
            </a:r>
            <a:endParaRPr lang="fr-FR" sz="1800" dirty="0">
              <a:solidFill>
                <a:schemeClr val="tx2"/>
              </a:solidFill>
              <a:cs typeface="+mn-cs"/>
            </a:endParaRPr>
          </a:p>
          <a:p>
            <a:r>
              <a:rPr lang="fr-FR" sz="1800" dirty="0" smtClean="0">
                <a:solidFill>
                  <a:schemeClr val="tx2"/>
                </a:solidFill>
                <a:cs typeface="+mn-cs"/>
              </a:rPr>
              <a:t>Conservation 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des tubes 48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h post analyse.</a:t>
            </a:r>
          </a:p>
          <a:p>
            <a:endParaRPr lang="fr-FR" sz="1800" dirty="0">
              <a:solidFill>
                <a:schemeClr val="tx2"/>
              </a:solidFill>
              <a:cs typeface="+mn-cs"/>
            </a:endParaRPr>
          </a:p>
          <a:p>
            <a:r>
              <a:rPr lang="fr-FR" sz="1800" dirty="0" smtClean="0">
                <a:solidFill>
                  <a:schemeClr val="tx2"/>
                </a:solidFill>
                <a:cs typeface="+mn-cs"/>
              </a:rPr>
              <a:t>Résultat le jour même.</a:t>
            </a: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4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3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Rappel physiopathologique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4752528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 err="1">
                <a:solidFill>
                  <a:schemeClr val="tx2"/>
                </a:solidFill>
                <a:cs typeface="+mn-cs"/>
              </a:rPr>
              <a:t>Prohormone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 synthétisée par les cellules neuroendocrines de la </a:t>
            </a:r>
            <a:r>
              <a:rPr lang="fr-FR" sz="1800" dirty="0" err="1" smtClean="0">
                <a:solidFill>
                  <a:schemeClr val="tx2"/>
                </a:solidFill>
                <a:cs typeface="+mn-cs"/>
              </a:rPr>
              <a:t>thyroide</a:t>
            </a:r>
            <a:endParaRPr lang="fr-FR" sz="1800" dirty="0" smtClean="0">
              <a:solidFill>
                <a:schemeClr val="tx2"/>
              </a:solidFill>
              <a:cs typeface="+mn-cs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sz="18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Pas de sécrétion dans le sérum des sujets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sains (PCT &lt; 0,05 </a:t>
            </a:r>
            <a:r>
              <a:rPr lang="fr-FR" sz="1800" dirty="0" err="1" smtClean="0">
                <a:solidFill>
                  <a:schemeClr val="tx2"/>
                </a:solidFill>
                <a:cs typeface="+mn-cs"/>
              </a:rPr>
              <a:t>ng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/ml)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sz="18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 smtClean="0">
                <a:solidFill>
                  <a:schemeClr val="tx2"/>
                </a:solidFill>
                <a:cs typeface="+mn-cs"/>
              </a:rPr>
              <a:t>Rôle </a:t>
            </a:r>
            <a:r>
              <a:rPr lang="fr-FR" sz="1800" dirty="0">
                <a:solidFill>
                  <a:schemeClr val="tx2"/>
                </a:solidFill>
                <a:cs typeface="+mn-cs"/>
              </a:rPr>
              <a:t>physiopathologique inconnu : marqueur ou acteur (effet délétère ?)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388" y="1628800"/>
            <a:ext cx="3266100" cy="21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CINéTIQUE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2300" dirty="0">
                <a:solidFill>
                  <a:schemeClr val="tx2"/>
                </a:solidFill>
                <a:cs typeface="+mn-cs"/>
              </a:rPr>
              <a:t>PCT </a:t>
            </a:r>
            <a:r>
              <a:rPr lang="fr-FR" sz="2300" dirty="0" smtClean="0">
                <a:solidFill>
                  <a:schemeClr val="tx2"/>
                </a:solidFill>
                <a:cs typeface="+mn-cs"/>
              </a:rPr>
              <a:t>: marqueur </a:t>
            </a:r>
            <a:r>
              <a:rPr lang="fr-FR" sz="2300" dirty="0">
                <a:solidFill>
                  <a:schemeClr val="tx2"/>
                </a:solidFill>
                <a:cs typeface="+mn-cs"/>
              </a:rPr>
              <a:t>d’infection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Détectable 4h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Pic : 14h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½ vie :20-24 h</a:t>
            </a:r>
          </a:p>
          <a:p>
            <a:pPr lvl="2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500" dirty="0">
                <a:solidFill>
                  <a:schemeClr val="tx2"/>
                </a:solidFill>
                <a:cs typeface="+mn-cs"/>
              </a:rPr>
              <a:t>Efficacité tt : PCT/2 chaque jour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Cout : 21 €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2300" dirty="0">
                <a:solidFill>
                  <a:schemeClr val="tx2"/>
                </a:solidFill>
                <a:cs typeface="+mn-cs"/>
              </a:rPr>
              <a:t>CRP : marqueur d’inflammation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Détectable 6-10h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Pic : 24-48 h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½ vie :  12-24 h</a:t>
            </a:r>
          </a:p>
          <a:p>
            <a:pPr lvl="1">
              <a:lnSpc>
                <a:spcPct val="9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sz="1900" dirty="0">
                <a:solidFill>
                  <a:schemeClr val="tx2"/>
                </a:solidFill>
                <a:cs typeface="+mn-cs"/>
              </a:rPr>
              <a:t>Cout : 3 €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5400"/>
            <a:ext cx="4176464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4096098" y="3400847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Concentration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51414" y="5472063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Temps (heures)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233890" y="5853112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Meisner, 2005</a:t>
            </a:r>
          </a:p>
        </p:txBody>
      </p:sp>
    </p:spTree>
    <p:extLst>
      <p:ext uri="{BB962C8B-B14F-4D97-AF65-F5344CB8AC3E}">
        <p14:creationId xmlns:p14="http://schemas.microsoft.com/office/powerpoint/2010/main" val="1078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20480" cy="1143000"/>
          </a:xfrm>
        </p:spPr>
        <p:txBody>
          <a:bodyPr/>
          <a:lstStyle/>
          <a:p>
            <a:r>
              <a:rPr lang="fr-FR" dirty="0" smtClean="0"/>
              <a:t>LIMITES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1008112" cy="365125"/>
          </a:xfrm>
          <a:prstGeom prst="rect">
            <a:avLst/>
          </a:prstGeom>
        </p:spPr>
        <p:txBody>
          <a:bodyPr/>
          <a:lstStyle/>
          <a:p>
            <a:fld id="{A3CC88F9-E5FE-4A4D-B731-E25BDBCBCEE2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2175CD-7CF5-45C5-B927-DE0686892589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11349"/>
            <a:ext cx="4897239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altLang="fr-FR" sz="1800" dirty="0">
                <a:solidFill>
                  <a:schemeClr val="tx2"/>
                </a:solidFill>
                <a:cs typeface="+mn-cs"/>
              </a:rPr>
              <a:t>Faux positifs</a:t>
            </a:r>
            <a:r>
              <a:rPr lang="fr-FR" altLang="fr-FR" sz="1800" dirty="0" smtClean="0">
                <a:solidFill>
                  <a:schemeClr val="tx2"/>
                </a:solidFill>
                <a:cs typeface="+mn-cs"/>
              </a:rPr>
              <a:t>: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altLang="fr-FR" sz="1400" dirty="0">
              <a:solidFill>
                <a:schemeClr val="tx2"/>
              </a:solidFill>
              <a:cs typeface="+mn-cs"/>
            </a:endParaRP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Coup de </a:t>
            </a: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chaleur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Nouveau né (&lt; 48 h)</a:t>
            </a:r>
            <a:endParaRPr lang="fr-FR" altLang="fr-FR" sz="1600" dirty="0">
              <a:solidFill>
                <a:schemeClr val="tx2"/>
              </a:solidFill>
              <a:cs typeface="+mn-cs"/>
            </a:endParaRP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SIRS post-opératoire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Chirurgie cardiaque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Arrêt cardiaque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Hypoglycémie </a:t>
            </a: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sévère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Cancer pulmonaire à petites cellules</a:t>
            </a:r>
            <a:endParaRPr lang="fr-FR" altLang="fr-FR" sz="1600" dirty="0">
              <a:solidFill>
                <a:schemeClr val="tx2"/>
              </a:solidFill>
              <a:cs typeface="+mn-cs"/>
            </a:endParaRP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Cancer métastasé (foie)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Hémolyse (problème de dosage)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(Paludisme</a:t>
            </a: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)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Infection fongique systémique</a:t>
            </a:r>
            <a:endParaRPr lang="fr-FR" altLang="fr-FR" sz="1600" dirty="0">
              <a:solidFill>
                <a:schemeClr val="tx2"/>
              </a:solidFill>
              <a:cs typeface="+mn-cs"/>
            </a:endParaRP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(Infection systémique à champignon</a:t>
            </a: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)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Pathologie de la </a:t>
            </a:r>
            <a:r>
              <a:rPr lang="fr-FR" altLang="fr-FR" sz="1600" dirty="0" err="1" smtClean="0">
                <a:solidFill>
                  <a:schemeClr val="tx2"/>
                </a:solidFill>
                <a:cs typeface="+mn-cs"/>
              </a:rPr>
              <a:t>thyroide</a:t>
            </a: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 :</a:t>
            </a:r>
            <a:r>
              <a:rPr lang="fr-FR" altLang="fr-FR" sz="1600" dirty="0" err="1" smtClean="0">
                <a:solidFill>
                  <a:schemeClr val="tx2"/>
                </a:solidFill>
                <a:cs typeface="+mn-cs"/>
              </a:rPr>
              <a:t>thyroidite</a:t>
            </a:r>
            <a:endParaRPr lang="fr-FR" altLang="fr-FR" sz="1600" dirty="0" smtClean="0">
              <a:solidFill>
                <a:schemeClr val="tx2"/>
              </a:solidFill>
              <a:cs typeface="+mn-cs"/>
            </a:endParaRP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 smtClean="0">
                <a:solidFill>
                  <a:schemeClr val="tx2"/>
                </a:solidFill>
                <a:cs typeface="+mn-cs"/>
              </a:rPr>
              <a:t>Grands brulés</a:t>
            </a:r>
          </a:p>
          <a:p>
            <a:pPr marL="457200" lvl="1" indent="0">
              <a:lnSpc>
                <a:spcPct val="80000"/>
              </a:lnSpc>
              <a:buClr>
                <a:schemeClr val="accent1"/>
              </a:buClr>
              <a:buSzPct val="75000"/>
              <a:buNone/>
            </a:pPr>
            <a:endParaRPr lang="fr-FR" altLang="fr-FR" sz="16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accent1"/>
              </a:buClr>
              <a:buSzPct val="75000"/>
              <a:buNone/>
            </a:pPr>
            <a:endParaRPr lang="fr-FR" altLang="fr-FR" sz="1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0" y="1711349"/>
            <a:ext cx="43204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altLang="fr-FR" dirty="0"/>
              <a:t>Faux négatifs:</a:t>
            </a:r>
          </a:p>
          <a:p>
            <a:pPr lvl="1"/>
            <a:r>
              <a:rPr lang="fr-FR" altLang="fr-FR" dirty="0"/>
              <a:t>Infection localisée </a:t>
            </a:r>
            <a:r>
              <a:rPr lang="fr-FR" altLang="fr-FR" sz="1400" dirty="0"/>
              <a:t>(</a:t>
            </a:r>
            <a:r>
              <a:rPr lang="fr-FR" altLang="fr-FR" sz="1400" dirty="0" err="1"/>
              <a:t>compartimentalisée</a:t>
            </a:r>
            <a:r>
              <a:rPr lang="fr-FR" altLang="fr-FR" sz="1400" dirty="0"/>
              <a:t>)</a:t>
            </a:r>
          </a:p>
          <a:p>
            <a:pPr lvl="2"/>
            <a:r>
              <a:rPr lang="fr-FR" altLang="fr-FR" sz="1500" dirty="0" smtClean="0">
                <a:solidFill>
                  <a:schemeClr val="tx2"/>
                </a:solidFill>
                <a:cs typeface="+mn-cs"/>
              </a:rPr>
              <a:t>abcès </a:t>
            </a:r>
            <a:r>
              <a:rPr lang="fr-FR" altLang="fr-FR" sz="1500" dirty="0">
                <a:solidFill>
                  <a:schemeClr val="tx2"/>
                </a:solidFill>
                <a:cs typeface="+mn-cs"/>
              </a:rPr>
              <a:t>des parties molles </a:t>
            </a:r>
          </a:p>
          <a:p>
            <a:pPr lvl="2"/>
            <a:r>
              <a:rPr lang="fr-FR" altLang="fr-FR" sz="1500" dirty="0" smtClean="0">
                <a:solidFill>
                  <a:schemeClr val="tx2"/>
                </a:solidFill>
                <a:cs typeface="+mn-cs"/>
              </a:rPr>
              <a:t>Appendicite (CRP&gt;PCT)</a:t>
            </a:r>
            <a:endParaRPr lang="fr-FR" altLang="fr-FR" sz="1500" dirty="0">
              <a:solidFill>
                <a:schemeClr val="tx2"/>
              </a:solidFill>
              <a:cs typeface="+mn-cs"/>
            </a:endParaRPr>
          </a:p>
          <a:p>
            <a:pPr lvl="1"/>
            <a:r>
              <a:rPr lang="fr-FR" altLang="fr-FR" dirty="0"/>
              <a:t>Infection </a:t>
            </a:r>
            <a:r>
              <a:rPr lang="fr-FR" altLang="fr-FR" dirty="0" smtClean="0"/>
              <a:t>précoce (&lt; 6 h)</a:t>
            </a:r>
            <a:endParaRPr lang="fr-FR" altLang="fr-FR" dirty="0"/>
          </a:p>
          <a:p>
            <a:pPr lvl="1"/>
            <a:r>
              <a:rPr lang="fr-FR" altLang="fr-FR" dirty="0"/>
              <a:t>Infection décapitée</a:t>
            </a:r>
          </a:p>
          <a:p>
            <a:pPr lvl="1"/>
            <a:r>
              <a:rPr lang="fr-FR" altLang="fr-FR" dirty="0"/>
              <a:t>Infections à bactéries intra cellulaires </a:t>
            </a:r>
          </a:p>
          <a:p>
            <a:pPr lvl="2"/>
            <a:r>
              <a:rPr lang="fr-FR" altLang="fr-FR" sz="1500" dirty="0">
                <a:solidFill>
                  <a:schemeClr val="tx2"/>
                </a:solidFill>
                <a:cs typeface="+mn-cs"/>
              </a:rPr>
              <a:t>pneumopathies atypiques</a:t>
            </a:r>
          </a:p>
          <a:p>
            <a:pPr lvl="2"/>
            <a:r>
              <a:rPr lang="fr-FR" altLang="fr-FR" sz="1500" dirty="0">
                <a:solidFill>
                  <a:schemeClr val="tx2"/>
                </a:solidFill>
                <a:cs typeface="+mn-cs"/>
              </a:rPr>
              <a:t>tuberculose</a:t>
            </a:r>
          </a:p>
          <a:p>
            <a:pPr lvl="2"/>
            <a:r>
              <a:rPr lang="fr-FR" altLang="fr-FR" sz="1500" dirty="0">
                <a:solidFill>
                  <a:schemeClr val="tx2"/>
                </a:solidFill>
                <a:cs typeface="+mn-cs"/>
              </a:rPr>
              <a:t>Brucellose</a:t>
            </a:r>
          </a:p>
          <a:p>
            <a:pPr lvl="2"/>
            <a:r>
              <a:rPr lang="fr-FR" altLang="fr-FR" sz="1500" dirty="0">
                <a:solidFill>
                  <a:schemeClr val="tx2"/>
                </a:solidFill>
                <a:cs typeface="+mn-cs"/>
              </a:rPr>
              <a:t>maladie de Lyme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095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>
                <a:solidFill>
                  <a:schemeClr val="tx2"/>
                </a:solidFill>
                <a:cs typeface="+mn-cs"/>
              </a:rPr>
              <a:t>Marqueur spécifique infection bactérienne </a:t>
            </a:r>
            <a:r>
              <a:rPr lang="fr-FR" sz="1800" dirty="0" smtClean="0">
                <a:solidFill>
                  <a:schemeClr val="tx2"/>
                </a:solidFill>
                <a:cs typeface="+mn-cs"/>
              </a:rPr>
              <a:t>( versus virale)</a:t>
            </a:r>
          </a:p>
          <a:p>
            <a:pPr marL="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sz="1400" dirty="0" smtClean="0">
                <a:solidFill>
                  <a:schemeClr val="tx2"/>
                </a:solidFill>
              </a:rPr>
              <a:t>	Concentration </a:t>
            </a:r>
            <a:r>
              <a:rPr lang="fr-FR" sz="1400" dirty="0">
                <a:solidFill>
                  <a:schemeClr val="tx2"/>
                </a:solidFill>
              </a:rPr>
              <a:t>non modifiée par les affections d’origine </a:t>
            </a:r>
            <a:r>
              <a:rPr lang="fr-FR" sz="1400" dirty="0" err="1">
                <a:solidFill>
                  <a:schemeClr val="tx2"/>
                </a:solidFill>
              </a:rPr>
              <a:t>inflammatoire,auto-immunes</a:t>
            </a:r>
            <a:r>
              <a:rPr lang="fr-FR" sz="1400" dirty="0">
                <a:solidFill>
                  <a:schemeClr val="tx2"/>
                </a:solidFill>
              </a:rPr>
              <a:t> et les </a:t>
            </a:r>
            <a:r>
              <a:rPr lang="fr-FR" sz="1400" dirty="0" smtClean="0">
                <a:solidFill>
                  <a:schemeClr val="tx2"/>
                </a:solidFill>
              </a:rPr>
              <a:t>	infections </a:t>
            </a:r>
            <a:r>
              <a:rPr lang="fr-FR" sz="1400" dirty="0">
                <a:solidFill>
                  <a:schemeClr val="tx2"/>
                </a:solidFill>
              </a:rPr>
              <a:t>virales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sz="1800" dirty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800" dirty="0" smtClean="0">
                <a:solidFill>
                  <a:schemeClr val="tx2"/>
                </a:solidFill>
              </a:rPr>
              <a:t>Concentration corrélée à la gravité de l’infection et à l’efficacité thérapeutique</a:t>
            </a:r>
            <a:endParaRPr lang="fr-FR" sz="20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sz="1400" dirty="0" smtClean="0">
                <a:solidFill>
                  <a:schemeClr val="tx2"/>
                </a:solidFill>
                <a:cs typeface="+mn-cs"/>
              </a:rPr>
              <a:t>Maitrise indirecte de la prescription d’antibiotiques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sz="14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endParaRPr lang="fr-FR" sz="14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1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" y="147637"/>
            <a:ext cx="630019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57" y="1610475"/>
            <a:ext cx="1666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5" y="2564904"/>
            <a:ext cx="8642350" cy="365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0525" y="3717032"/>
            <a:ext cx="8357939" cy="2882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0525" y="4797153"/>
            <a:ext cx="8357939" cy="360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0525" y="5949281"/>
            <a:ext cx="8357939" cy="2169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5308" y="6356350"/>
            <a:ext cx="2133600" cy="365125"/>
          </a:xfrm>
        </p:spPr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18"/>
            <a:ext cx="5912296" cy="138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75" y="1183206"/>
            <a:ext cx="1666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68538"/>
            <a:ext cx="835260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0" y="3530601"/>
            <a:ext cx="8357696" cy="241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E2C9-29E7-41C5-8BE9-D9CD3F603D86}" type="datetime1">
              <a:rPr lang="fr-FR" smtClean="0"/>
              <a:t>17/04/2015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03D6-FB2E-4B23-9AD9-709054EDD141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 descr="lancet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2256"/>
            <a:ext cx="9525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044" y="112256"/>
            <a:ext cx="5528220" cy="1527175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>TRAITEMENT ANTIBIOTIQUE </a:t>
            </a:r>
            <a:r>
              <a:rPr lang="fr-FR" altLang="fr-FR" dirty="0" err="1" smtClean="0"/>
              <a:t>GUID</a:t>
            </a:r>
            <a:r>
              <a:rPr lang="fr-FR" dirty="0" err="1"/>
              <a:t>é</a:t>
            </a:r>
            <a:r>
              <a:rPr lang="fr-FR" altLang="fr-FR" dirty="0" smtClean="0"/>
              <a:t> PAR PCT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40060" y="1579562"/>
            <a:ext cx="4259932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altLang="fr-FR" sz="1800" dirty="0">
                <a:solidFill>
                  <a:schemeClr val="tx2"/>
                </a:solidFill>
                <a:cs typeface="+mn-cs"/>
              </a:rPr>
              <a:t>243 patients admis pour suspicion d’infection respiratoire basse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r>
              <a:rPr lang="fr-FR" altLang="fr-FR" sz="1800" dirty="0">
                <a:solidFill>
                  <a:schemeClr val="tx2"/>
                </a:solidFill>
                <a:cs typeface="+mn-cs"/>
              </a:rPr>
              <a:t>Randomisation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traitement standard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fr-FR" altLang="fr-FR" sz="1600" dirty="0">
                <a:solidFill>
                  <a:schemeClr val="tx2"/>
                </a:solidFill>
                <a:cs typeface="+mn-cs"/>
              </a:rPr>
              <a:t>traitement guidé par taux de PCT: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altLang="fr-FR" sz="18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altLang="fr-FR" sz="18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&lt; 0.1 </a:t>
            </a:r>
            <a:r>
              <a:rPr lang="fr-FR" altLang="fr-FR" sz="1400" dirty="0" err="1" smtClean="0">
                <a:solidFill>
                  <a:schemeClr val="tx2"/>
                </a:solidFill>
                <a:cs typeface="+mn-cs"/>
              </a:rPr>
              <a:t>ng</a:t>
            </a:r>
            <a:r>
              <a:rPr lang="fr-FR" altLang="fr-FR" sz="1400" dirty="0" smtClean="0">
                <a:solidFill>
                  <a:schemeClr val="tx2"/>
                </a:solidFill>
                <a:cs typeface="+mn-cs"/>
              </a:rPr>
              <a:t>/ml : ATB </a:t>
            </a: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fortement déconseillé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altLang="fr-FR" sz="18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&gt;0.1 mais &lt; 0.25 </a:t>
            </a:r>
            <a:r>
              <a:rPr lang="fr-FR" altLang="fr-FR" sz="1400" dirty="0" err="1">
                <a:solidFill>
                  <a:schemeClr val="tx2"/>
                </a:solidFill>
              </a:rPr>
              <a:t>ng</a:t>
            </a:r>
            <a:r>
              <a:rPr lang="fr-FR" altLang="fr-FR" sz="1400" dirty="0">
                <a:solidFill>
                  <a:schemeClr val="tx2"/>
                </a:solidFill>
              </a:rPr>
              <a:t>/ml</a:t>
            </a:r>
            <a:r>
              <a:rPr lang="fr-FR" altLang="fr-FR" sz="1400" dirty="0" smtClean="0">
                <a:solidFill>
                  <a:schemeClr val="tx2"/>
                </a:solidFill>
                <a:cs typeface="+mn-cs"/>
              </a:rPr>
              <a:t> : ATB </a:t>
            </a: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déconseillé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altLang="fr-FR" sz="18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&gt;0.25 mais &lt; 0.5 </a:t>
            </a:r>
            <a:r>
              <a:rPr lang="fr-FR" altLang="fr-FR" sz="1400" dirty="0" err="1">
                <a:solidFill>
                  <a:schemeClr val="tx2"/>
                </a:solidFill>
              </a:rPr>
              <a:t>ng</a:t>
            </a:r>
            <a:r>
              <a:rPr lang="fr-FR" altLang="fr-FR" sz="1400" dirty="0">
                <a:solidFill>
                  <a:schemeClr val="tx2"/>
                </a:solidFill>
              </a:rPr>
              <a:t>/ml</a:t>
            </a:r>
            <a:r>
              <a:rPr lang="fr-FR" altLang="fr-FR" sz="1400" dirty="0" smtClean="0">
                <a:solidFill>
                  <a:schemeClr val="tx2"/>
                </a:solidFill>
                <a:cs typeface="+mn-cs"/>
              </a:rPr>
              <a:t> : ATB </a:t>
            </a: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conseillé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</a:pPr>
            <a:endParaRPr lang="fr-FR" altLang="fr-FR" sz="1800" dirty="0">
              <a:solidFill>
                <a:schemeClr val="tx2"/>
              </a:solidFill>
              <a:cs typeface="+mn-cs"/>
            </a:endParaRP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SzPct val="70000"/>
              <a:buNone/>
            </a:pP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&gt; 0.5 </a:t>
            </a:r>
            <a:r>
              <a:rPr lang="fr-FR" altLang="fr-FR" sz="1400" dirty="0" err="1">
                <a:solidFill>
                  <a:schemeClr val="tx2"/>
                </a:solidFill>
              </a:rPr>
              <a:t>ng</a:t>
            </a:r>
            <a:r>
              <a:rPr lang="fr-FR" altLang="fr-FR" sz="1400" dirty="0">
                <a:solidFill>
                  <a:schemeClr val="tx2"/>
                </a:solidFill>
              </a:rPr>
              <a:t>/ml</a:t>
            </a:r>
            <a:r>
              <a:rPr lang="fr-FR" altLang="fr-FR" sz="1400" dirty="0" smtClean="0">
                <a:solidFill>
                  <a:schemeClr val="tx2"/>
                </a:solidFill>
                <a:cs typeface="+mn-cs"/>
              </a:rPr>
              <a:t> : ATB </a:t>
            </a:r>
            <a:r>
              <a:rPr lang="fr-FR" altLang="fr-FR" sz="1400" dirty="0">
                <a:solidFill>
                  <a:schemeClr val="tx2"/>
                </a:solidFill>
                <a:cs typeface="+mn-cs"/>
              </a:rPr>
              <a:t>fortement conseillé</a:t>
            </a:r>
          </a:p>
        </p:txBody>
      </p:sp>
      <p:pic>
        <p:nvPicPr>
          <p:cNvPr id="11" name="Picture 4" descr="christ crain Lanc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539726"/>
            <a:ext cx="42527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24128" y="5373216"/>
            <a:ext cx="299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2"/>
              </a:buClr>
              <a:buSzTx/>
              <a:buFontTx/>
              <a:buNone/>
            </a:pPr>
            <a:r>
              <a:rPr kumimoji="1" lang="fr-FR" altLang="fr-FR" sz="1600" i="1" dirty="0">
                <a:solidFill>
                  <a:schemeClr val="tx1"/>
                </a:solidFill>
              </a:rPr>
              <a:t>Christ-</a:t>
            </a:r>
            <a:r>
              <a:rPr kumimoji="1" lang="fr-FR" altLang="fr-FR" sz="1600" i="1" dirty="0" err="1">
                <a:solidFill>
                  <a:schemeClr val="tx1"/>
                </a:solidFill>
              </a:rPr>
              <a:t>Crain</a:t>
            </a:r>
            <a:r>
              <a:rPr kumimoji="1" lang="fr-FR" altLang="fr-FR" sz="1600" i="1" dirty="0">
                <a:solidFill>
                  <a:schemeClr val="tx1"/>
                </a:solidFill>
              </a:rPr>
              <a:t> et al., Lancet 2004</a:t>
            </a:r>
            <a:endParaRPr lang="fr-FR" alt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PATH Laboratoires - Titre de la 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PATH Laboratories -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750</Words>
  <Application>Microsoft Office PowerPoint</Application>
  <PresentationFormat>Affichage à l'écran (4:3)</PresentationFormat>
  <Paragraphs>250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BIOPATH Laboratoires - Titre de la présentation</vt:lpstr>
      <vt:lpstr>BIOPATH Laboratories - Slides</vt:lpstr>
      <vt:lpstr>1_Conception personnalisée</vt:lpstr>
      <vt:lpstr>LA Procalcitonine : PCT</vt:lpstr>
      <vt:lpstr>PLAN</vt:lpstr>
      <vt:lpstr>Rappel physiopathologique </vt:lpstr>
      <vt:lpstr>CINéTIQUE</vt:lpstr>
      <vt:lpstr>LIMITES</vt:lpstr>
      <vt:lpstr>intérêt</vt:lpstr>
      <vt:lpstr>Présentation PowerPoint</vt:lpstr>
      <vt:lpstr>Présentation PowerPoint</vt:lpstr>
      <vt:lpstr>TRAITEMENT ANTIBIOTIQUE GUIDé PAR PCT</vt:lpstr>
      <vt:lpstr>Présentation PowerPoint</vt:lpstr>
      <vt:lpstr>Présentation PowerPoint</vt:lpstr>
      <vt:lpstr>Présentation PowerPoint</vt:lpstr>
      <vt:lpstr>DoSAGE INITIAL IRB</vt:lpstr>
      <vt:lpstr>Présentation PowerPoint</vt:lpstr>
      <vt:lpstr>Présentation PowerPoint</vt:lpstr>
      <vt:lpstr>Présentation PowerPoint</vt:lpstr>
      <vt:lpstr>Présentation PowerPoint</vt:lpstr>
      <vt:lpstr>DURéE Antibiothérapie en cas d’irb en fonction du dosage initial</vt:lpstr>
      <vt:lpstr>EN PEDIATRIE</vt:lpstr>
      <vt:lpstr>Présentation PowerPoint</vt:lpstr>
      <vt:lpstr>PCT et éCONOMIE DE SANTé : éTUDE D’Impact</vt:lpstr>
      <vt:lpstr>EN pratique 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labo</dc:creator>
  <cp:lastModifiedBy>olivier</cp:lastModifiedBy>
  <cp:revision>86</cp:revision>
  <cp:lastPrinted>2015-04-17T15:42:32Z</cp:lastPrinted>
  <dcterms:created xsi:type="dcterms:W3CDTF">2013-08-05T07:59:02Z</dcterms:created>
  <dcterms:modified xsi:type="dcterms:W3CDTF">2015-04-17T15:51:34Z</dcterms:modified>
</cp:coreProperties>
</file>